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21"/>
  </p:notesMasterIdLst>
  <p:sldIdLst>
    <p:sldId id="275" r:id="rId3"/>
    <p:sldId id="278" r:id="rId4"/>
    <p:sldId id="289" r:id="rId5"/>
    <p:sldId id="279" r:id="rId6"/>
    <p:sldId id="290" r:id="rId7"/>
    <p:sldId id="292" r:id="rId8"/>
    <p:sldId id="281" r:id="rId9"/>
    <p:sldId id="293" r:id="rId10"/>
    <p:sldId id="282" r:id="rId11"/>
    <p:sldId id="294" r:id="rId12"/>
    <p:sldId id="283" r:id="rId13"/>
    <p:sldId id="295" r:id="rId14"/>
    <p:sldId id="285" r:id="rId15"/>
    <p:sldId id="296" r:id="rId16"/>
    <p:sldId id="287" r:id="rId17"/>
    <p:sldId id="297" r:id="rId18"/>
    <p:sldId id="298" r:id="rId19"/>
    <p:sldId id="299" r:id="rId20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175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1D0CA"/>
    <a:srgbClr val="67E4E0"/>
    <a:srgbClr val="3C5867"/>
    <a:srgbClr val="107FC6"/>
    <a:srgbClr val="016AAC"/>
    <a:srgbClr val="95E81E"/>
    <a:srgbClr val="4AD53E"/>
    <a:srgbClr val="C00A3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191" autoAdjust="0"/>
    <p:restoredTop sz="96314" autoAdjust="0"/>
  </p:normalViewPr>
  <p:slideViewPr>
    <p:cSldViewPr>
      <p:cViewPr varScale="1">
        <p:scale>
          <a:sx n="108" d="100"/>
          <a:sy n="108" d="100"/>
        </p:scale>
        <p:origin x="756" y="150"/>
      </p:cViewPr>
      <p:guideLst>
        <p:guide orient="horz" pos="2160"/>
        <p:guide pos="3840"/>
        <p:guide orient="horz" pos="175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3" Type="http://schemas.openxmlformats.org/officeDocument/2006/relationships/slide" Target="slides/slide1.xml"/><Relationship Id="rId21" Type="http://schemas.openxmlformats.org/officeDocument/2006/relationships/notesMaster" Target="notesMasters/notesMaster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theme" Target="theme/theme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2432DB4-5DB7-42DB-94E9-BA8314E6EC7A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B27D0D5-0631-4986-8B05-07A17379E18E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21127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18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645620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8465830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22190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476687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15616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1740907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1839813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80248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96027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935829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6588716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9359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2021/2/14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2021/2/14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30127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1D0C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组合 13"/>
          <p:cNvGrpSpPr/>
          <p:nvPr/>
        </p:nvGrpSpPr>
        <p:grpSpPr>
          <a:xfrm rot="12487718">
            <a:off x="1853134" y="1484012"/>
            <a:ext cx="3889978" cy="3889978"/>
            <a:chOff x="3854702" y="2094933"/>
            <a:chExt cx="1454325" cy="1454325"/>
          </a:xfrm>
        </p:grpSpPr>
        <p:sp>
          <p:nvSpPr>
            <p:cNvPr id="15" name="椭圆 14"/>
            <p:cNvSpPr/>
            <p:nvPr/>
          </p:nvSpPr>
          <p:spPr>
            <a:xfrm flipH="1">
              <a:off x="3912289" y="2150446"/>
              <a:ext cx="1334387" cy="1334387"/>
            </a:xfrm>
            <a:prstGeom prst="ellipse">
              <a:avLst/>
            </a:prstGeom>
            <a:noFill/>
            <a:ln w="2857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6" name="空心弧 15"/>
            <p:cNvSpPr/>
            <p:nvPr/>
          </p:nvSpPr>
          <p:spPr>
            <a:xfrm rot="5400000" flipH="1">
              <a:off x="3854702" y="2094933"/>
              <a:ext cx="1454325" cy="1454325"/>
            </a:xfrm>
            <a:prstGeom prst="blockArc">
              <a:avLst>
                <a:gd name="adj1" fmla="val 12124051"/>
                <a:gd name="adj2" fmla="val 337532"/>
                <a:gd name="adj3" fmla="val 5991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5" name="文本框 4"/>
          <p:cNvSpPr txBox="1"/>
          <p:nvPr/>
        </p:nvSpPr>
        <p:spPr>
          <a:xfrm>
            <a:off x="3528641" y="2276872"/>
            <a:ext cx="6237605" cy="1862048"/>
          </a:xfrm>
          <a:prstGeom prst="rect">
            <a:avLst/>
          </a:prstGeom>
          <a:solidFill>
            <a:srgbClr val="01D0CA"/>
          </a:solidFill>
        </p:spPr>
        <p:txBody>
          <a:bodyPr wrap="none" rtlCol="0">
            <a:spAutoFit/>
          </a:bodyPr>
          <a:lstStyle/>
          <a:p>
            <a:r>
              <a:rPr lang="zh-CN" altLang="en-US" sz="11500" spc="300" dirty="0" smtClean="0">
                <a:solidFill>
                  <a:schemeClr val="bg1"/>
                </a:solidFill>
                <a:effectLst>
                  <a:outerShdw blurRad="38100" dist="25400" dir="2700000" algn="tl">
                    <a:srgbClr val="000000">
                      <a:alpha val="43137"/>
                    </a:srgbClr>
                  </a:outerShdw>
                </a:effectLst>
                <a:latin typeface="方正粗宋简体" panose="03000509000000000000" pitchFamily="65" charset="-122"/>
                <a:ea typeface="方正粗宋简体" panose="03000509000000000000" pitchFamily="65" charset="-122"/>
              </a:rPr>
              <a:t>关键对话</a:t>
            </a:r>
            <a:endParaRPr lang="zh-CN" altLang="en-US" sz="11500" spc="300" dirty="0">
              <a:solidFill>
                <a:schemeClr val="bg1"/>
              </a:solidFill>
              <a:effectLst>
                <a:outerShdw blurRad="38100" dist="25400" dir="2700000" algn="tl">
                  <a:srgbClr val="000000">
                    <a:alpha val="43137"/>
                  </a:srgbClr>
                </a:outerShdw>
              </a:effectLst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sp>
        <p:nvSpPr>
          <p:cNvPr id="6" name="文本框 5"/>
          <p:cNvSpPr txBox="1"/>
          <p:nvPr/>
        </p:nvSpPr>
        <p:spPr>
          <a:xfrm>
            <a:off x="3528641" y="3966678"/>
            <a:ext cx="6340197" cy="553998"/>
          </a:xfrm>
          <a:prstGeom prst="rect">
            <a:avLst/>
          </a:prstGeom>
          <a:solidFill>
            <a:srgbClr val="01D0CA"/>
          </a:solidFill>
        </p:spPr>
        <p:txBody>
          <a:bodyPr wrap="none" rtlCol="0">
            <a:spAutoFit/>
          </a:bodyPr>
          <a:lstStyle/>
          <a:p>
            <a:r>
              <a:rPr lang="zh-CN" altLang="en-US" sz="3000" dirty="0" smtClean="0">
                <a:solidFill>
                  <a:schemeClr val="bg1"/>
                </a:solidFill>
                <a:latin typeface="方正大黑简体" panose="02010601030101010101" pitchFamily="2" charset="-122"/>
                <a:ea typeface="方正大黑简体" panose="02010601030101010101" pitchFamily="2" charset="-122"/>
              </a:rPr>
              <a:t>如何高效能沟通营造无往不利的事业</a:t>
            </a:r>
            <a:endParaRPr lang="zh-CN" altLang="en-US" sz="3000" dirty="0">
              <a:solidFill>
                <a:schemeClr val="bg1"/>
              </a:solidFill>
              <a:latin typeface="方正大黑简体" panose="02010601030101010101" pitchFamily="2" charset="-122"/>
              <a:ea typeface="方正大黑简体" panose="02010601030101010101" pitchFamily="2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4237512" y="6092859"/>
            <a:ext cx="3786614" cy="492443"/>
          </a:xfrm>
          <a:prstGeom prst="rect">
            <a:avLst/>
          </a:prstGeom>
          <a:solidFill>
            <a:srgbClr val="01D0CA"/>
          </a:solidFill>
        </p:spPr>
        <p:txBody>
          <a:bodyPr wrap="none" rtlCol="0">
            <a:spAutoFit/>
          </a:bodyPr>
          <a:lstStyle>
            <a:defPPr>
              <a:defRPr lang="zh-CN"/>
            </a:defPPr>
            <a:lvl1pPr>
              <a:defRPr sz="3000">
                <a:solidFill>
                  <a:schemeClr val="bg1"/>
                </a:solidFill>
                <a:latin typeface="方正大黑简体" panose="02010601030101010101" pitchFamily="2" charset="-122"/>
                <a:ea typeface="方正大黑简体" panose="02010601030101010101" pitchFamily="2" charset="-122"/>
              </a:defRPr>
            </a:lvl1pPr>
          </a:lstStyle>
          <a:p>
            <a:r>
              <a:rPr lang="en-US" altLang="zh-CN" sz="2600" dirty="0"/>
              <a:t>PPT</a:t>
            </a:r>
            <a:r>
              <a:rPr lang="zh-CN" altLang="en-US" sz="2600" dirty="0"/>
              <a:t>：</a:t>
            </a:r>
            <a:r>
              <a:rPr lang="en-US" altLang="zh-CN" sz="2600" dirty="0"/>
              <a:t>@</a:t>
            </a:r>
            <a:r>
              <a:rPr lang="zh-CN" altLang="en-US" sz="2600" dirty="0"/>
              <a:t>小万管家爱学习</a:t>
            </a:r>
          </a:p>
        </p:txBody>
      </p:sp>
      <p:cxnSp>
        <p:nvCxnSpPr>
          <p:cNvPr id="3" name="直接连接符 2"/>
          <p:cNvCxnSpPr/>
          <p:nvPr/>
        </p:nvCxnSpPr>
        <p:spPr>
          <a:xfrm flipH="1">
            <a:off x="10560496" y="3094804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接连接符 10"/>
          <p:cNvCxnSpPr/>
          <p:nvPr/>
        </p:nvCxnSpPr>
        <p:spPr>
          <a:xfrm flipH="1">
            <a:off x="9943008" y="4489474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接连接符 11"/>
          <p:cNvCxnSpPr/>
          <p:nvPr/>
        </p:nvCxnSpPr>
        <p:spPr>
          <a:xfrm flipH="1">
            <a:off x="867974" y="-603448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接连接符 16"/>
          <p:cNvCxnSpPr/>
          <p:nvPr/>
        </p:nvCxnSpPr>
        <p:spPr>
          <a:xfrm flipH="1">
            <a:off x="250486" y="791222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434118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组合 35"/>
          <p:cNvGrpSpPr/>
          <p:nvPr/>
        </p:nvGrpSpPr>
        <p:grpSpPr>
          <a:xfrm>
            <a:off x="0" y="-22725"/>
            <a:ext cx="12192000" cy="1726186"/>
            <a:chOff x="0" y="-22725"/>
            <a:chExt cx="12192000" cy="1726186"/>
          </a:xfrm>
        </p:grpSpPr>
        <p:sp>
          <p:nvSpPr>
            <p:cNvPr id="37" name="矩形 36"/>
            <p:cNvSpPr/>
            <p:nvPr/>
          </p:nvSpPr>
          <p:spPr>
            <a:xfrm>
              <a:off x="0" y="-22725"/>
              <a:ext cx="12192000" cy="1137948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39" name="等腰三角形 38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3" name="文本框 2"/>
          <p:cNvSpPr txBox="1"/>
          <p:nvPr/>
        </p:nvSpPr>
        <p:spPr>
          <a:xfrm>
            <a:off x="1127448" y="135562"/>
            <a:ext cx="993092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如何在愤怒、恐惧或受伤的情况下展开对话</a:t>
            </a:r>
          </a:p>
        </p:txBody>
      </p:sp>
      <p:grpSp>
        <p:nvGrpSpPr>
          <p:cNvPr id="5" name="组合 4"/>
          <p:cNvGrpSpPr/>
          <p:nvPr/>
        </p:nvGrpSpPr>
        <p:grpSpPr>
          <a:xfrm>
            <a:off x="9863081" y="1946962"/>
            <a:ext cx="2174626" cy="1618226"/>
            <a:chOff x="9506857" y="1735588"/>
            <a:chExt cx="2458678" cy="1829600"/>
          </a:xfrm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grpSpPr>
        <p:sp>
          <p:nvSpPr>
            <p:cNvPr id="26" name="右箭头 25"/>
            <p:cNvSpPr/>
            <p:nvPr/>
          </p:nvSpPr>
          <p:spPr>
            <a:xfrm>
              <a:off x="9506857" y="1735588"/>
              <a:ext cx="2458678" cy="1829600"/>
            </a:xfrm>
            <a:prstGeom prst="rightArrow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30" name="文本框 29"/>
            <p:cNvSpPr txBox="1"/>
            <p:nvPr/>
          </p:nvSpPr>
          <p:spPr>
            <a:xfrm>
              <a:off x="9561885" y="2353824"/>
              <a:ext cx="2064674" cy="66115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32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正常过程</a:t>
              </a:r>
              <a:endParaRPr lang="en-US" altLang="zh-CN" sz="3200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</p:txBody>
        </p:sp>
      </p:grpSp>
      <p:grpSp>
        <p:nvGrpSpPr>
          <p:cNvPr id="4" name="组合 3"/>
          <p:cNvGrpSpPr/>
          <p:nvPr/>
        </p:nvGrpSpPr>
        <p:grpSpPr>
          <a:xfrm flipH="1">
            <a:off x="9799712" y="3818028"/>
            <a:ext cx="2261950" cy="1683207"/>
            <a:chOff x="9002298" y="4361862"/>
            <a:chExt cx="2458678" cy="1829600"/>
          </a:xfrm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grpSpPr>
        <p:sp>
          <p:nvSpPr>
            <p:cNvPr id="55" name="右箭头 54"/>
            <p:cNvSpPr/>
            <p:nvPr/>
          </p:nvSpPr>
          <p:spPr>
            <a:xfrm flipV="1">
              <a:off x="9002298" y="4361862"/>
              <a:ext cx="2458678" cy="1829600"/>
            </a:xfrm>
            <a:prstGeom prst="rightArrow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6" name="文本框 55"/>
            <p:cNvSpPr txBox="1"/>
            <p:nvPr/>
          </p:nvSpPr>
          <p:spPr>
            <a:xfrm flipH="1">
              <a:off x="9025411" y="4994030"/>
              <a:ext cx="1984965" cy="635634"/>
            </a:xfrm>
            <a:prstGeom prst="rect">
              <a:avLst/>
            </a:prstGeom>
            <a:noFill/>
            <a:ln>
              <a:noFill/>
            </a:ln>
          </p:spPr>
          <p:txBody>
            <a:bodyPr wrap="none" rtlCol="0">
              <a:spAutoFit/>
            </a:bodyPr>
            <a:lstStyle/>
            <a:p>
              <a:r>
                <a:rPr lang="zh-CN" altLang="en-US" sz="32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反向推演</a:t>
              </a:r>
              <a:endParaRPr lang="en-US" altLang="zh-CN" sz="3200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</p:txBody>
        </p:sp>
      </p:grpSp>
      <p:grpSp>
        <p:nvGrpSpPr>
          <p:cNvPr id="14" name="组合 13"/>
          <p:cNvGrpSpPr/>
          <p:nvPr/>
        </p:nvGrpSpPr>
        <p:grpSpPr>
          <a:xfrm>
            <a:off x="205238" y="2388778"/>
            <a:ext cx="2052777" cy="3063635"/>
            <a:chOff x="144016" y="2388778"/>
            <a:chExt cx="2052777" cy="3063635"/>
          </a:xfrm>
        </p:grpSpPr>
        <p:sp>
          <p:nvSpPr>
            <p:cNvPr id="19" name="文本框 18"/>
            <p:cNvSpPr txBox="1"/>
            <p:nvPr/>
          </p:nvSpPr>
          <p:spPr>
            <a:xfrm>
              <a:off x="144016" y="2388778"/>
              <a:ext cx="2052777" cy="461665"/>
            </a:xfrm>
            <a:prstGeom prst="rect">
              <a:avLst/>
            </a:prstGeom>
            <a:solidFill>
              <a:srgbClr val="01D0CA"/>
            </a:solidFill>
          </p:spPr>
          <p:txBody>
            <a:bodyPr wrap="square" rtlCol="0">
              <a:spAutoFit/>
            </a:bodyPr>
            <a:lstStyle/>
            <a:p>
              <a:r>
                <a:rPr lang="zh-CN" altLang="en-US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发生了的事实</a:t>
              </a:r>
              <a:endParaRPr lang="zh-CN" altLang="en-US" sz="24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</p:txBody>
        </p:sp>
        <p:grpSp>
          <p:nvGrpSpPr>
            <p:cNvPr id="9" name="组合 8"/>
            <p:cNvGrpSpPr/>
            <p:nvPr/>
          </p:nvGrpSpPr>
          <p:grpSpPr>
            <a:xfrm>
              <a:off x="308630" y="4328516"/>
              <a:ext cx="1723549" cy="1123897"/>
              <a:chOff x="329228" y="3900168"/>
              <a:chExt cx="1723549" cy="1123897"/>
            </a:xfrm>
            <a:solidFill>
              <a:srgbClr val="01D0CA"/>
            </a:solidFill>
          </p:grpSpPr>
          <p:sp>
            <p:nvSpPr>
              <p:cNvPr id="32" name="文本框 31"/>
              <p:cNvSpPr txBox="1"/>
              <p:nvPr/>
            </p:nvSpPr>
            <p:spPr>
              <a:xfrm>
                <a:off x="329228" y="3900168"/>
                <a:ext cx="1723549" cy="461665"/>
              </a:xfrm>
              <a:prstGeom prst="rect">
                <a:avLst/>
              </a:prstGeom>
              <a:grpFill/>
            </p:spPr>
            <p:txBody>
              <a:bodyPr wrap="none" rtlCol="0">
                <a:spAutoFit/>
              </a:bodyPr>
              <a:lstStyle/>
              <a:p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是事实吗？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</p:txBody>
          </p:sp>
          <p:sp>
            <p:nvSpPr>
              <p:cNvPr id="33" name="文本框 32"/>
              <p:cNvSpPr txBox="1"/>
              <p:nvPr/>
            </p:nvSpPr>
            <p:spPr>
              <a:xfrm>
                <a:off x="329228" y="4562400"/>
                <a:ext cx="1723549" cy="461665"/>
              </a:xfrm>
              <a:prstGeom prst="rect">
                <a:avLst/>
              </a:prstGeom>
              <a:grpFill/>
            </p:spPr>
            <p:txBody>
              <a:bodyPr wrap="none" rtlCol="0">
                <a:spAutoFit/>
              </a:bodyPr>
              <a:lstStyle/>
              <a:p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是判断吗？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</p:txBody>
          </p:sp>
        </p:grpSp>
        <p:cxnSp>
          <p:nvCxnSpPr>
            <p:cNvPr id="11" name="直接箭头连接符 10"/>
            <p:cNvCxnSpPr/>
            <p:nvPr/>
          </p:nvCxnSpPr>
          <p:spPr>
            <a:xfrm flipV="1">
              <a:off x="1170404" y="3010989"/>
              <a:ext cx="0" cy="1053502"/>
            </a:xfrm>
            <a:prstGeom prst="straightConnector1">
              <a:avLst/>
            </a:prstGeom>
            <a:ln>
              <a:solidFill>
                <a:srgbClr val="01D0CA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" name="组合 14"/>
          <p:cNvGrpSpPr/>
          <p:nvPr/>
        </p:nvGrpSpPr>
        <p:grpSpPr>
          <a:xfrm>
            <a:off x="5135386" y="2388778"/>
            <a:ext cx="2339102" cy="3481036"/>
            <a:chOff x="5007244" y="2388778"/>
            <a:chExt cx="2339102" cy="3481036"/>
          </a:xfrm>
        </p:grpSpPr>
        <p:sp>
          <p:nvSpPr>
            <p:cNvPr id="21" name="文本框 20"/>
            <p:cNvSpPr txBox="1"/>
            <p:nvPr/>
          </p:nvSpPr>
          <p:spPr>
            <a:xfrm>
              <a:off x="5103416" y="2388778"/>
              <a:ext cx="2146759" cy="461665"/>
            </a:xfrm>
            <a:prstGeom prst="rect">
              <a:avLst/>
            </a:prstGeom>
            <a:solidFill>
              <a:srgbClr val="01D0CA"/>
            </a:solidFill>
          </p:spPr>
          <p:txBody>
            <a:bodyPr wrap="square" rtlCol="0">
              <a:spAutoFit/>
            </a:bodyPr>
            <a:lstStyle/>
            <a:p>
              <a:r>
                <a:rPr lang="zh-CN" altLang="en-US" sz="2400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我</a:t>
              </a:r>
              <a:r>
                <a:rPr lang="zh-CN" altLang="en-US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自己的感受</a:t>
              </a:r>
              <a:endParaRPr lang="en-US" altLang="zh-CN" sz="2400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</p:txBody>
        </p:sp>
        <p:grpSp>
          <p:nvGrpSpPr>
            <p:cNvPr id="7" name="组合 6"/>
            <p:cNvGrpSpPr/>
            <p:nvPr/>
          </p:nvGrpSpPr>
          <p:grpSpPr>
            <a:xfrm>
              <a:off x="5007244" y="4328516"/>
              <a:ext cx="2339102" cy="1541298"/>
              <a:chOff x="4977600" y="4022583"/>
              <a:chExt cx="2339102" cy="1541298"/>
            </a:xfrm>
            <a:solidFill>
              <a:srgbClr val="01D0CA"/>
            </a:solidFill>
          </p:grpSpPr>
          <p:sp>
            <p:nvSpPr>
              <p:cNvPr id="38" name="文本框 37"/>
              <p:cNvSpPr txBox="1"/>
              <p:nvPr/>
            </p:nvSpPr>
            <p:spPr>
              <a:xfrm>
                <a:off x="4977600" y="4022583"/>
                <a:ext cx="2339102" cy="461665"/>
              </a:xfrm>
              <a:prstGeom prst="rect">
                <a:avLst/>
              </a:prstGeom>
              <a:grpFill/>
            </p:spPr>
            <p:txBody>
              <a:bodyPr wrap="none" rtlCol="0">
                <a:spAutoFit/>
              </a:bodyPr>
              <a:lstStyle/>
              <a:p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这可不是我的错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</p:txBody>
          </p:sp>
          <p:sp>
            <p:nvSpPr>
              <p:cNvPr id="43" name="文本框 42"/>
              <p:cNvSpPr txBox="1"/>
              <p:nvPr/>
            </p:nvSpPr>
            <p:spPr>
              <a:xfrm>
                <a:off x="4977600" y="4562400"/>
                <a:ext cx="2339102" cy="461665"/>
              </a:xfrm>
              <a:prstGeom prst="rect">
                <a:avLst/>
              </a:prstGeom>
              <a:grpFill/>
            </p:spPr>
            <p:txBody>
              <a:bodyPr wrap="none" rtlCol="0">
                <a:spAutoFit/>
              </a:bodyPr>
              <a:lstStyle/>
              <a:p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这都是你造成的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</p:txBody>
          </p:sp>
          <p:sp>
            <p:nvSpPr>
              <p:cNvPr id="44" name="文本框 43"/>
              <p:cNvSpPr txBox="1"/>
              <p:nvPr/>
            </p:nvSpPr>
            <p:spPr>
              <a:xfrm>
                <a:off x="4977600" y="5102216"/>
                <a:ext cx="2339102" cy="461665"/>
              </a:xfrm>
              <a:prstGeom prst="rect">
                <a:avLst/>
              </a:prstGeom>
              <a:grpFill/>
            </p:spPr>
            <p:txBody>
              <a:bodyPr wrap="none" rtlCol="0">
                <a:spAutoFit/>
              </a:bodyPr>
              <a:lstStyle/>
              <a:p>
                <a:r>
                  <a:rPr lang="zh-CN" altLang="en-US" sz="2400" dirty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这</a:t>
                </a:r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事我也没办法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</p:txBody>
          </p:sp>
        </p:grpSp>
        <p:cxnSp>
          <p:nvCxnSpPr>
            <p:cNvPr id="64" name="直接箭头连接符 63"/>
            <p:cNvCxnSpPr/>
            <p:nvPr/>
          </p:nvCxnSpPr>
          <p:spPr>
            <a:xfrm flipV="1">
              <a:off x="6176795" y="3010989"/>
              <a:ext cx="0" cy="1053502"/>
            </a:xfrm>
            <a:prstGeom prst="straightConnector1">
              <a:avLst/>
            </a:prstGeom>
            <a:ln>
              <a:solidFill>
                <a:srgbClr val="01D0CA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" name="组合 15"/>
          <p:cNvGrpSpPr/>
          <p:nvPr/>
        </p:nvGrpSpPr>
        <p:grpSpPr>
          <a:xfrm>
            <a:off x="7583645" y="2388778"/>
            <a:ext cx="2048687" cy="2986222"/>
            <a:chOff x="7503697" y="2388778"/>
            <a:chExt cx="2048687" cy="2986222"/>
          </a:xfrm>
        </p:grpSpPr>
        <p:sp>
          <p:nvSpPr>
            <p:cNvPr id="22" name="文本框 21"/>
            <p:cNvSpPr txBox="1"/>
            <p:nvPr/>
          </p:nvSpPr>
          <p:spPr>
            <a:xfrm>
              <a:off x="7503697" y="2388778"/>
              <a:ext cx="2048687" cy="461665"/>
            </a:xfrm>
            <a:prstGeom prst="rect">
              <a:avLst/>
            </a:prstGeom>
            <a:solidFill>
              <a:srgbClr val="01D0CA"/>
            </a:solidFill>
          </p:spPr>
          <p:txBody>
            <a:bodyPr wrap="square" rtlCol="0">
              <a:spAutoFit/>
            </a:bodyPr>
            <a:lstStyle/>
            <a:p>
              <a:r>
                <a:rPr lang="zh-CN" altLang="en-US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我采取的行为</a:t>
              </a:r>
              <a:endParaRPr lang="en-US" altLang="zh-CN" sz="2400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</p:txBody>
        </p:sp>
        <p:grpSp>
          <p:nvGrpSpPr>
            <p:cNvPr id="6" name="组合 5"/>
            <p:cNvGrpSpPr/>
            <p:nvPr/>
          </p:nvGrpSpPr>
          <p:grpSpPr>
            <a:xfrm>
              <a:off x="7820154" y="4328516"/>
              <a:ext cx="1415772" cy="1046484"/>
              <a:chOff x="7850321" y="4184309"/>
              <a:chExt cx="1415772" cy="1046484"/>
            </a:xfrm>
            <a:solidFill>
              <a:srgbClr val="01D0CA"/>
            </a:solidFill>
          </p:grpSpPr>
          <p:sp>
            <p:nvSpPr>
              <p:cNvPr id="45" name="文本框 44"/>
              <p:cNvSpPr txBox="1"/>
              <p:nvPr/>
            </p:nvSpPr>
            <p:spPr>
              <a:xfrm>
                <a:off x="8158098" y="4184309"/>
                <a:ext cx="800219" cy="461665"/>
              </a:xfrm>
              <a:prstGeom prst="rect">
                <a:avLst/>
              </a:prstGeom>
              <a:grpFill/>
            </p:spPr>
            <p:txBody>
              <a:bodyPr wrap="none" rtlCol="0">
                <a:spAutoFit/>
              </a:bodyPr>
              <a:lstStyle/>
              <a:p>
                <a:r>
                  <a:rPr lang="zh-CN" altLang="en-US" sz="2400" dirty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沉默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</p:txBody>
          </p:sp>
          <p:sp>
            <p:nvSpPr>
              <p:cNvPr id="51" name="文本框 50"/>
              <p:cNvSpPr txBox="1"/>
              <p:nvPr/>
            </p:nvSpPr>
            <p:spPr>
              <a:xfrm>
                <a:off x="7850321" y="4769128"/>
                <a:ext cx="1415772" cy="461665"/>
              </a:xfrm>
              <a:prstGeom prst="rect">
                <a:avLst/>
              </a:prstGeom>
              <a:grpFill/>
            </p:spPr>
            <p:txBody>
              <a:bodyPr wrap="none" rtlCol="0">
                <a:spAutoFit/>
              </a:bodyPr>
              <a:lstStyle/>
              <a:p>
                <a:r>
                  <a:rPr lang="zh-CN" altLang="en-US" sz="2400" dirty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语言</a:t>
                </a:r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暴力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</p:txBody>
          </p:sp>
        </p:grpSp>
        <p:cxnSp>
          <p:nvCxnSpPr>
            <p:cNvPr id="65" name="直接箭头连接符 64"/>
            <p:cNvCxnSpPr/>
            <p:nvPr/>
          </p:nvCxnSpPr>
          <p:spPr>
            <a:xfrm flipV="1">
              <a:off x="8528040" y="3010989"/>
              <a:ext cx="0" cy="1053502"/>
            </a:xfrm>
            <a:prstGeom prst="straightConnector1">
              <a:avLst/>
            </a:prstGeom>
            <a:ln>
              <a:solidFill>
                <a:srgbClr val="01D0CA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" name="组合 12"/>
          <p:cNvGrpSpPr/>
          <p:nvPr/>
        </p:nvGrpSpPr>
        <p:grpSpPr>
          <a:xfrm>
            <a:off x="2367171" y="2388778"/>
            <a:ext cx="2659059" cy="3687833"/>
            <a:chOff x="2196793" y="2388778"/>
            <a:chExt cx="2659059" cy="3687833"/>
          </a:xfrm>
        </p:grpSpPr>
        <p:sp>
          <p:nvSpPr>
            <p:cNvPr id="20" name="文本框 19"/>
            <p:cNvSpPr txBox="1"/>
            <p:nvPr/>
          </p:nvSpPr>
          <p:spPr>
            <a:xfrm>
              <a:off x="2502250" y="2388778"/>
              <a:ext cx="2048144" cy="461665"/>
            </a:xfrm>
            <a:prstGeom prst="rect">
              <a:avLst/>
            </a:prstGeom>
            <a:solidFill>
              <a:srgbClr val="01D0CA"/>
            </a:solidFill>
          </p:spPr>
          <p:txBody>
            <a:bodyPr wrap="square" rtlCol="0">
              <a:spAutoFit/>
            </a:bodyPr>
            <a:lstStyle/>
            <a:p>
              <a:r>
                <a:rPr lang="zh-CN" altLang="en-US" sz="2400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我</a:t>
              </a:r>
              <a:r>
                <a:rPr lang="zh-CN" altLang="en-US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自己的想法</a:t>
              </a:r>
              <a:endParaRPr lang="en-US" altLang="zh-CN" sz="2400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</p:txBody>
        </p:sp>
        <p:cxnSp>
          <p:nvCxnSpPr>
            <p:cNvPr id="63" name="直接箭头连接符 62"/>
            <p:cNvCxnSpPr/>
            <p:nvPr/>
          </p:nvCxnSpPr>
          <p:spPr>
            <a:xfrm flipV="1">
              <a:off x="3526322" y="3010989"/>
              <a:ext cx="0" cy="1053502"/>
            </a:xfrm>
            <a:prstGeom prst="straightConnector1">
              <a:avLst/>
            </a:prstGeom>
            <a:ln>
              <a:solidFill>
                <a:srgbClr val="01D0CA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12" name="组合 11"/>
            <p:cNvGrpSpPr/>
            <p:nvPr/>
          </p:nvGrpSpPr>
          <p:grpSpPr>
            <a:xfrm>
              <a:off x="2196793" y="4328516"/>
              <a:ext cx="2659059" cy="1748095"/>
              <a:chOff x="2196793" y="4328516"/>
              <a:chExt cx="2659059" cy="1748095"/>
            </a:xfrm>
          </p:grpSpPr>
          <p:sp>
            <p:nvSpPr>
              <p:cNvPr id="35" name="文本框 34"/>
              <p:cNvSpPr txBox="1"/>
              <p:nvPr/>
            </p:nvSpPr>
            <p:spPr>
              <a:xfrm>
                <a:off x="2208974" y="4328516"/>
                <a:ext cx="2646878" cy="830997"/>
              </a:xfrm>
              <a:prstGeom prst="rect">
                <a:avLst/>
              </a:prstGeom>
              <a:solidFill>
                <a:srgbClr val="01D0CA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我忽略了自己的责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  <a:p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任？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</p:txBody>
          </p:sp>
          <p:sp>
            <p:nvSpPr>
              <p:cNvPr id="68" name="文本框 67"/>
              <p:cNvSpPr txBox="1"/>
              <p:nvPr/>
            </p:nvSpPr>
            <p:spPr>
              <a:xfrm>
                <a:off x="2196793" y="5245614"/>
                <a:ext cx="2646878" cy="830997"/>
              </a:xfrm>
              <a:prstGeom prst="rect">
                <a:avLst/>
              </a:prstGeom>
              <a:solidFill>
                <a:srgbClr val="01D0CA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如果对方是理智行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  <a:p>
                <a:r>
                  <a:rPr lang="zh-CN" altLang="en-US" sz="2400" dirty="0" smtClean="0">
                    <a:solidFill>
                      <a:schemeClr val="bg1"/>
                    </a:solidFill>
                    <a:latin typeface="方正大黑简体" panose="03000509000000000000" pitchFamily="65" charset="-122"/>
                    <a:ea typeface="方正大黑简体" panose="03000509000000000000" pitchFamily="65" charset="-122"/>
                  </a:rPr>
                  <a:t>为，原因是什么？</a:t>
                </a:r>
                <a:endParaRPr lang="en-US" altLang="zh-CN" sz="24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1798515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4157007" y="3651498"/>
            <a:ext cx="38779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7200" dirty="0" smtClean="0">
                <a:solidFill>
                  <a:srgbClr val="01D0C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方正粗宋简体" panose="03000509000000000000" pitchFamily="65" charset="-122"/>
                <a:ea typeface="方正粗宋简体" panose="03000509000000000000" pitchFamily="65" charset="-122"/>
              </a:rPr>
              <a:t>陈述观点</a:t>
            </a:r>
            <a:endParaRPr lang="zh-CN" altLang="en-US" sz="7200" dirty="0">
              <a:solidFill>
                <a:srgbClr val="01D0CA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2924155" y="4858301"/>
            <a:ext cx="634019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如何循循善诱而非独断专行</a:t>
            </a:r>
            <a:endParaRPr lang="zh-CN" altLang="en-US" sz="4000" dirty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grpSp>
        <p:nvGrpSpPr>
          <p:cNvPr id="5" name="组合 4"/>
          <p:cNvGrpSpPr/>
          <p:nvPr/>
        </p:nvGrpSpPr>
        <p:grpSpPr>
          <a:xfrm>
            <a:off x="0" y="0"/>
            <a:ext cx="12192000" cy="3388659"/>
            <a:chOff x="0" y="-1685198"/>
            <a:chExt cx="12192000" cy="3388659"/>
          </a:xfrm>
        </p:grpSpPr>
        <p:sp>
          <p:nvSpPr>
            <p:cNvPr id="6" name="矩形 5"/>
            <p:cNvSpPr/>
            <p:nvPr/>
          </p:nvSpPr>
          <p:spPr>
            <a:xfrm>
              <a:off x="0" y="-1685198"/>
              <a:ext cx="12192000" cy="2800421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等腰三角形 6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12" name="直接连接符 11"/>
          <p:cNvCxnSpPr/>
          <p:nvPr/>
        </p:nvCxnSpPr>
        <p:spPr>
          <a:xfrm flipH="1">
            <a:off x="10560496" y="309480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连接符 12"/>
          <p:cNvCxnSpPr/>
          <p:nvPr/>
        </p:nvCxnSpPr>
        <p:spPr>
          <a:xfrm flipH="1">
            <a:off x="9943008" y="448947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 flipH="1">
            <a:off x="867974" y="-603448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连接符 14"/>
          <p:cNvCxnSpPr/>
          <p:nvPr/>
        </p:nvCxnSpPr>
        <p:spPr>
          <a:xfrm flipH="1">
            <a:off x="250486" y="791222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653790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组合 19"/>
          <p:cNvGrpSpPr/>
          <p:nvPr/>
        </p:nvGrpSpPr>
        <p:grpSpPr>
          <a:xfrm>
            <a:off x="0" y="-22725"/>
            <a:ext cx="12192000" cy="1726186"/>
            <a:chOff x="0" y="-22725"/>
            <a:chExt cx="12192000" cy="1726186"/>
          </a:xfrm>
        </p:grpSpPr>
        <p:sp>
          <p:nvSpPr>
            <p:cNvPr id="21" name="矩形 20"/>
            <p:cNvSpPr/>
            <p:nvPr/>
          </p:nvSpPr>
          <p:spPr>
            <a:xfrm>
              <a:off x="0" y="-22725"/>
              <a:ext cx="12192000" cy="1137948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2" name="等腰三角形 21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3" name="文本框 2"/>
          <p:cNvSpPr txBox="1"/>
          <p:nvPr/>
        </p:nvSpPr>
        <p:spPr>
          <a:xfrm>
            <a:off x="2797584" y="135562"/>
            <a:ext cx="660309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如何循循善诱而非</a:t>
            </a:r>
            <a:r>
              <a:rPr lang="zh-CN" altLang="en-US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独断专行</a:t>
            </a:r>
            <a:r>
              <a:rPr lang="en-US" altLang="zh-CN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?</a:t>
            </a:r>
            <a:endParaRPr lang="zh-CN" altLang="en-US" sz="4000" dirty="0">
              <a:solidFill>
                <a:prstClr val="white"/>
              </a:solidFill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cxnSp>
        <p:nvCxnSpPr>
          <p:cNvPr id="58" name="直接连接符 57"/>
          <p:cNvCxnSpPr/>
          <p:nvPr/>
        </p:nvCxnSpPr>
        <p:spPr>
          <a:xfrm rot="5400000">
            <a:off x="6158531" y="-1787890"/>
            <a:ext cx="0" cy="8676000"/>
          </a:xfrm>
          <a:prstGeom prst="line">
            <a:avLst/>
          </a:prstGeom>
          <a:ln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椭圆 62"/>
          <p:cNvSpPr/>
          <p:nvPr/>
        </p:nvSpPr>
        <p:spPr>
          <a:xfrm>
            <a:off x="1487488" y="2247284"/>
            <a:ext cx="605652" cy="60565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9525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4" name="椭圆 63"/>
          <p:cNvSpPr/>
          <p:nvPr/>
        </p:nvSpPr>
        <p:spPr>
          <a:xfrm>
            <a:off x="1672498" y="2432296"/>
            <a:ext cx="235627" cy="235627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50800" dist="25400" dir="18900000">
              <a:prstClr val="black">
                <a:alpha val="35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6" name="椭圆 65"/>
          <p:cNvSpPr/>
          <p:nvPr/>
        </p:nvSpPr>
        <p:spPr>
          <a:xfrm>
            <a:off x="5781689" y="2247284"/>
            <a:ext cx="605652" cy="60565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9525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7" name="椭圆 66"/>
          <p:cNvSpPr/>
          <p:nvPr/>
        </p:nvSpPr>
        <p:spPr>
          <a:xfrm>
            <a:off x="5966699" y="2432296"/>
            <a:ext cx="235627" cy="235627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50800" dist="25400" dir="18900000">
              <a:prstClr val="black">
                <a:alpha val="35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69" name="椭圆 68"/>
          <p:cNvSpPr/>
          <p:nvPr/>
        </p:nvSpPr>
        <p:spPr>
          <a:xfrm>
            <a:off x="10378715" y="2145911"/>
            <a:ext cx="605652" cy="60565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9525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0" name="椭圆 69"/>
          <p:cNvSpPr/>
          <p:nvPr/>
        </p:nvSpPr>
        <p:spPr>
          <a:xfrm>
            <a:off x="10563732" y="2330926"/>
            <a:ext cx="235627" cy="235627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50800" dist="25400" dir="18900000">
              <a:prstClr val="black">
                <a:alpha val="35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4" name="组合 3"/>
          <p:cNvGrpSpPr/>
          <p:nvPr/>
        </p:nvGrpSpPr>
        <p:grpSpPr>
          <a:xfrm>
            <a:off x="148364" y="3144488"/>
            <a:ext cx="3736613" cy="2729720"/>
            <a:chOff x="241009" y="3247743"/>
            <a:chExt cx="3736613" cy="2729720"/>
          </a:xfrm>
        </p:grpSpPr>
        <p:sp>
          <p:nvSpPr>
            <p:cNvPr id="28" name="矩形标注 50"/>
            <p:cNvSpPr/>
            <p:nvPr/>
          </p:nvSpPr>
          <p:spPr>
            <a:xfrm>
              <a:off x="241009" y="3247743"/>
              <a:ext cx="3736613" cy="2677738"/>
            </a:xfrm>
            <a:custGeom>
              <a:avLst/>
              <a:gdLst>
                <a:gd name="connsiteX0" fmla="*/ 0 w 2747986"/>
                <a:gd name="connsiteY0" fmla="*/ 0 h 1609120"/>
                <a:gd name="connsiteX1" fmla="*/ 457998 w 2747986"/>
                <a:gd name="connsiteY1" fmla="*/ 0 h 1609120"/>
                <a:gd name="connsiteX2" fmla="*/ 1058909 w 2747986"/>
                <a:gd name="connsiteY2" fmla="*/ -216877 h 1609120"/>
                <a:gd name="connsiteX3" fmla="*/ 1144994 w 2747986"/>
                <a:gd name="connsiteY3" fmla="*/ 0 h 1609120"/>
                <a:gd name="connsiteX4" fmla="*/ 2747986 w 2747986"/>
                <a:gd name="connsiteY4" fmla="*/ 0 h 1609120"/>
                <a:gd name="connsiteX5" fmla="*/ 2747986 w 2747986"/>
                <a:gd name="connsiteY5" fmla="*/ 268187 h 1609120"/>
                <a:gd name="connsiteX6" fmla="*/ 2747986 w 2747986"/>
                <a:gd name="connsiteY6" fmla="*/ 268187 h 1609120"/>
                <a:gd name="connsiteX7" fmla="*/ 2747986 w 2747986"/>
                <a:gd name="connsiteY7" fmla="*/ 670467 h 1609120"/>
                <a:gd name="connsiteX8" fmla="*/ 2747986 w 2747986"/>
                <a:gd name="connsiteY8" fmla="*/ 1609120 h 1609120"/>
                <a:gd name="connsiteX9" fmla="*/ 1144994 w 2747986"/>
                <a:gd name="connsiteY9" fmla="*/ 1609120 h 1609120"/>
                <a:gd name="connsiteX10" fmla="*/ 457998 w 2747986"/>
                <a:gd name="connsiteY10" fmla="*/ 1609120 h 1609120"/>
                <a:gd name="connsiteX11" fmla="*/ 457998 w 2747986"/>
                <a:gd name="connsiteY11" fmla="*/ 1609120 h 1609120"/>
                <a:gd name="connsiteX12" fmla="*/ 0 w 2747986"/>
                <a:gd name="connsiteY12" fmla="*/ 1609120 h 1609120"/>
                <a:gd name="connsiteX13" fmla="*/ 0 w 2747986"/>
                <a:gd name="connsiteY13" fmla="*/ 670467 h 1609120"/>
                <a:gd name="connsiteX14" fmla="*/ 0 w 2747986"/>
                <a:gd name="connsiteY14" fmla="*/ 268187 h 1609120"/>
                <a:gd name="connsiteX15" fmla="*/ 0 w 2747986"/>
                <a:gd name="connsiteY15" fmla="*/ 268187 h 1609120"/>
                <a:gd name="connsiteX16" fmla="*/ 0 w 2747986"/>
                <a:gd name="connsiteY16" fmla="*/ 0 h 1609120"/>
                <a:gd name="connsiteX0" fmla="*/ 0 w 2747986"/>
                <a:gd name="connsiteY0" fmla="*/ 216877 h 1825997"/>
                <a:gd name="connsiteX1" fmla="*/ 905673 w 2747986"/>
                <a:gd name="connsiteY1" fmla="*/ 207352 h 1825997"/>
                <a:gd name="connsiteX2" fmla="*/ 1058909 w 2747986"/>
                <a:gd name="connsiteY2" fmla="*/ 0 h 1825997"/>
                <a:gd name="connsiteX3" fmla="*/ 1144994 w 2747986"/>
                <a:gd name="connsiteY3" fmla="*/ 216877 h 1825997"/>
                <a:gd name="connsiteX4" fmla="*/ 2747986 w 2747986"/>
                <a:gd name="connsiteY4" fmla="*/ 216877 h 1825997"/>
                <a:gd name="connsiteX5" fmla="*/ 2747986 w 2747986"/>
                <a:gd name="connsiteY5" fmla="*/ 485064 h 1825997"/>
                <a:gd name="connsiteX6" fmla="*/ 2747986 w 2747986"/>
                <a:gd name="connsiteY6" fmla="*/ 485064 h 1825997"/>
                <a:gd name="connsiteX7" fmla="*/ 2747986 w 2747986"/>
                <a:gd name="connsiteY7" fmla="*/ 887344 h 1825997"/>
                <a:gd name="connsiteX8" fmla="*/ 2747986 w 2747986"/>
                <a:gd name="connsiteY8" fmla="*/ 1825997 h 1825997"/>
                <a:gd name="connsiteX9" fmla="*/ 1144994 w 2747986"/>
                <a:gd name="connsiteY9" fmla="*/ 1825997 h 1825997"/>
                <a:gd name="connsiteX10" fmla="*/ 457998 w 2747986"/>
                <a:gd name="connsiteY10" fmla="*/ 1825997 h 1825997"/>
                <a:gd name="connsiteX11" fmla="*/ 457998 w 2747986"/>
                <a:gd name="connsiteY11" fmla="*/ 1825997 h 1825997"/>
                <a:gd name="connsiteX12" fmla="*/ 0 w 2747986"/>
                <a:gd name="connsiteY12" fmla="*/ 1825997 h 1825997"/>
                <a:gd name="connsiteX13" fmla="*/ 0 w 2747986"/>
                <a:gd name="connsiteY13" fmla="*/ 887344 h 1825997"/>
                <a:gd name="connsiteX14" fmla="*/ 0 w 2747986"/>
                <a:gd name="connsiteY14" fmla="*/ 485064 h 1825997"/>
                <a:gd name="connsiteX15" fmla="*/ 0 w 2747986"/>
                <a:gd name="connsiteY15" fmla="*/ 485064 h 1825997"/>
                <a:gd name="connsiteX16" fmla="*/ 0 w 2747986"/>
                <a:gd name="connsiteY16" fmla="*/ 216877 h 1825997"/>
                <a:gd name="connsiteX0" fmla="*/ 0 w 2747986"/>
                <a:gd name="connsiteY0" fmla="*/ 135914 h 1745034"/>
                <a:gd name="connsiteX1" fmla="*/ 905673 w 2747986"/>
                <a:gd name="connsiteY1" fmla="*/ 126389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747986" h="1745034">
                  <a:moveTo>
                    <a:pt x="0" y="135914"/>
                  </a:moveTo>
                  <a:lnTo>
                    <a:pt x="924723" y="135914"/>
                  </a:lnTo>
                  <a:lnTo>
                    <a:pt x="1039859" y="0"/>
                  </a:lnTo>
                  <a:lnTo>
                    <a:pt x="1144994" y="135914"/>
                  </a:lnTo>
                  <a:lnTo>
                    <a:pt x="2747986" y="135914"/>
                  </a:lnTo>
                  <a:lnTo>
                    <a:pt x="2747986" y="404101"/>
                  </a:lnTo>
                  <a:lnTo>
                    <a:pt x="2747986" y="404101"/>
                  </a:lnTo>
                  <a:lnTo>
                    <a:pt x="2747986" y="806381"/>
                  </a:lnTo>
                  <a:lnTo>
                    <a:pt x="2747986" y="1745034"/>
                  </a:lnTo>
                  <a:lnTo>
                    <a:pt x="1144994" y="1745034"/>
                  </a:lnTo>
                  <a:lnTo>
                    <a:pt x="457998" y="1745034"/>
                  </a:lnTo>
                  <a:lnTo>
                    <a:pt x="457998" y="1745034"/>
                  </a:lnTo>
                  <a:lnTo>
                    <a:pt x="0" y="1745034"/>
                  </a:lnTo>
                  <a:lnTo>
                    <a:pt x="0" y="806381"/>
                  </a:lnTo>
                  <a:lnTo>
                    <a:pt x="0" y="404101"/>
                  </a:lnTo>
                  <a:lnTo>
                    <a:pt x="0" y="404101"/>
                  </a:lnTo>
                  <a:lnTo>
                    <a:pt x="0" y="135914"/>
                  </a:lnTo>
                  <a:close/>
                </a:path>
              </a:pathLst>
            </a:cu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2" name="矩形 11"/>
            <p:cNvSpPr/>
            <p:nvPr/>
          </p:nvSpPr>
          <p:spPr>
            <a:xfrm>
              <a:off x="441649" y="3521406"/>
              <a:ext cx="3303761" cy="2456057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lvl="0" algn="ctr">
                <a:lnSpc>
                  <a:spcPct val="120000"/>
                </a:lnSpc>
              </a:pPr>
              <a:r>
                <a:rPr lang="zh-CN" altLang="en-US" sz="2800" b="1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分享事情</a:t>
              </a:r>
              <a:r>
                <a:rPr lang="zh-CN" altLang="en-US" sz="2800" b="1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经过</a:t>
              </a:r>
              <a:endParaRPr lang="en-US" altLang="zh-CN" sz="2800" b="1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  <a:p>
              <a:pPr lvl="0">
                <a:lnSpc>
                  <a:spcPct val="120000"/>
                </a:lnSpc>
              </a:pPr>
              <a:r>
                <a:rPr lang="zh-CN" altLang="en-US" sz="20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自从</a:t>
              </a:r>
              <a:r>
                <a:rPr lang="zh-CN" altLang="en-US" sz="2000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我来到这儿以后，你</a:t>
              </a:r>
              <a:r>
                <a:rPr lang="zh-CN" altLang="en-US" sz="20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每天都</a:t>
              </a:r>
              <a:r>
                <a:rPr lang="zh-CN" altLang="en-US" sz="2000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要见我两次，对别的同事</a:t>
              </a:r>
              <a:r>
                <a:rPr lang="zh-CN" altLang="en-US" sz="20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就没有这样</a:t>
              </a:r>
              <a:r>
                <a:rPr lang="zh-CN" altLang="en-US" sz="2000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的要求。而且，你</a:t>
              </a:r>
              <a:r>
                <a:rPr lang="zh-CN" altLang="en-US" sz="20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还让</a:t>
              </a:r>
              <a:r>
                <a:rPr lang="zh-CN" altLang="en-US" sz="2000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我必须先通报思路，然后</a:t>
              </a:r>
              <a:r>
                <a:rPr lang="zh-CN" altLang="en-US" sz="20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再开展工作</a:t>
              </a:r>
              <a:r>
                <a:rPr lang="zh-CN" altLang="en-US" sz="2000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。</a:t>
              </a:r>
              <a:endParaRPr lang="en-US" altLang="zh-CN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</p:txBody>
        </p:sp>
      </p:grpSp>
      <p:grpSp>
        <p:nvGrpSpPr>
          <p:cNvPr id="7" name="组合 6"/>
          <p:cNvGrpSpPr/>
          <p:nvPr/>
        </p:nvGrpSpPr>
        <p:grpSpPr>
          <a:xfrm>
            <a:off x="4208308" y="3170479"/>
            <a:ext cx="3782331" cy="2677738"/>
            <a:chOff x="4187011" y="3170479"/>
            <a:chExt cx="3782331" cy="2677738"/>
          </a:xfrm>
        </p:grpSpPr>
        <p:sp>
          <p:nvSpPr>
            <p:cNvPr id="30" name="矩形标注 50"/>
            <p:cNvSpPr/>
            <p:nvPr/>
          </p:nvSpPr>
          <p:spPr>
            <a:xfrm>
              <a:off x="4187011" y="3170479"/>
              <a:ext cx="3782331" cy="2677738"/>
            </a:xfrm>
            <a:custGeom>
              <a:avLst/>
              <a:gdLst>
                <a:gd name="connsiteX0" fmla="*/ 0 w 2747986"/>
                <a:gd name="connsiteY0" fmla="*/ 0 h 1609120"/>
                <a:gd name="connsiteX1" fmla="*/ 457998 w 2747986"/>
                <a:gd name="connsiteY1" fmla="*/ 0 h 1609120"/>
                <a:gd name="connsiteX2" fmla="*/ 1058909 w 2747986"/>
                <a:gd name="connsiteY2" fmla="*/ -216877 h 1609120"/>
                <a:gd name="connsiteX3" fmla="*/ 1144994 w 2747986"/>
                <a:gd name="connsiteY3" fmla="*/ 0 h 1609120"/>
                <a:gd name="connsiteX4" fmla="*/ 2747986 w 2747986"/>
                <a:gd name="connsiteY4" fmla="*/ 0 h 1609120"/>
                <a:gd name="connsiteX5" fmla="*/ 2747986 w 2747986"/>
                <a:gd name="connsiteY5" fmla="*/ 268187 h 1609120"/>
                <a:gd name="connsiteX6" fmla="*/ 2747986 w 2747986"/>
                <a:gd name="connsiteY6" fmla="*/ 268187 h 1609120"/>
                <a:gd name="connsiteX7" fmla="*/ 2747986 w 2747986"/>
                <a:gd name="connsiteY7" fmla="*/ 670467 h 1609120"/>
                <a:gd name="connsiteX8" fmla="*/ 2747986 w 2747986"/>
                <a:gd name="connsiteY8" fmla="*/ 1609120 h 1609120"/>
                <a:gd name="connsiteX9" fmla="*/ 1144994 w 2747986"/>
                <a:gd name="connsiteY9" fmla="*/ 1609120 h 1609120"/>
                <a:gd name="connsiteX10" fmla="*/ 457998 w 2747986"/>
                <a:gd name="connsiteY10" fmla="*/ 1609120 h 1609120"/>
                <a:gd name="connsiteX11" fmla="*/ 457998 w 2747986"/>
                <a:gd name="connsiteY11" fmla="*/ 1609120 h 1609120"/>
                <a:gd name="connsiteX12" fmla="*/ 0 w 2747986"/>
                <a:gd name="connsiteY12" fmla="*/ 1609120 h 1609120"/>
                <a:gd name="connsiteX13" fmla="*/ 0 w 2747986"/>
                <a:gd name="connsiteY13" fmla="*/ 670467 h 1609120"/>
                <a:gd name="connsiteX14" fmla="*/ 0 w 2747986"/>
                <a:gd name="connsiteY14" fmla="*/ 268187 h 1609120"/>
                <a:gd name="connsiteX15" fmla="*/ 0 w 2747986"/>
                <a:gd name="connsiteY15" fmla="*/ 268187 h 1609120"/>
                <a:gd name="connsiteX16" fmla="*/ 0 w 2747986"/>
                <a:gd name="connsiteY16" fmla="*/ 0 h 1609120"/>
                <a:gd name="connsiteX0" fmla="*/ 0 w 2747986"/>
                <a:gd name="connsiteY0" fmla="*/ 216877 h 1825997"/>
                <a:gd name="connsiteX1" fmla="*/ 905673 w 2747986"/>
                <a:gd name="connsiteY1" fmla="*/ 207352 h 1825997"/>
                <a:gd name="connsiteX2" fmla="*/ 1058909 w 2747986"/>
                <a:gd name="connsiteY2" fmla="*/ 0 h 1825997"/>
                <a:gd name="connsiteX3" fmla="*/ 1144994 w 2747986"/>
                <a:gd name="connsiteY3" fmla="*/ 216877 h 1825997"/>
                <a:gd name="connsiteX4" fmla="*/ 2747986 w 2747986"/>
                <a:gd name="connsiteY4" fmla="*/ 216877 h 1825997"/>
                <a:gd name="connsiteX5" fmla="*/ 2747986 w 2747986"/>
                <a:gd name="connsiteY5" fmla="*/ 485064 h 1825997"/>
                <a:gd name="connsiteX6" fmla="*/ 2747986 w 2747986"/>
                <a:gd name="connsiteY6" fmla="*/ 485064 h 1825997"/>
                <a:gd name="connsiteX7" fmla="*/ 2747986 w 2747986"/>
                <a:gd name="connsiteY7" fmla="*/ 887344 h 1825997"/>
                <a:gd name="connsiteX8" fmla="*/ 2747986 w 2747986"/>
                <a:gd name="connsiteY8" fmla="*/ 1825997 h 1825997"/>
                <a:gd name="connsiteX9" fmla="*/ 1144994 w 2747986"/>
                <a:gd name="connsiteY9" fmla="*/ 1825997 h 1825997"/>
                <a:gd name="connsiteX10" fmla="*/ 457998 w 2747986"/>
                <a:gd name="connsiteY10" fmla="*/ 1825997 h 1825997"/>
                <a:gd name="connsiteX11" fmla="*/ 457998 w 2747986"/>
                <a:gd name="connsiteY11" fmla="*/ 1825997 h 1825997"/>
                <a:gd name="connsiteX12" fmla="*/ 0 w 2747986"/>
                <a:gd name="connsiteY12" fmla="*/ 1825997 h 1825997"/>
                <a:gd name="connsiteX13" fmla="*/ 0 w 2747986"/>
                <a:gd name="connsiteY13" fmla="*/ 887344 h 1825997"/>
                <a:gd name="connsiteX14" fmla="*/ 0 w 2747986"/>
                <a:gd name="connsiteY14" fmla="*/ 485064 h 1825997"/>
                <a:gd name="connsiteX15" fmla="*/ 0 w 2747986"/>
                <a:gd name="connsiteY15" fmla="*/ 485064 h 1825997"/>
                <a:gd name="connsiteX16" fmla="*/ 0 w 2747986"/>
                <a:gd name="connsiteY16" fmla="*/ 216877 h 1825997"/>
                <a:gd name="connsiteX0" fmla="*/ 0 w 2747986"/>
                <a:gd name="connsiteY0" fmla="*/ 135914 h 1745034"/>
                <a:gd name="connsiteX1" fmla="*/ 905673 w 2747986"/>
                <a:gd name="connsiteY1" fmla="*/ 126389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338900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338900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806381 h 1745034"/>
                <a:gd name="connsiteX7" fmla="*/ 2747986 w 2747986"/>
                <a:gd name="connsiteY7" fmla="*/ 1745034 h 1745034"/>
                <a:gd name="connsiteX8" fmla="*/ 1144994 w 2747986"/>
                <a:gd name="connsiteY8" fmla="*/ 1745034 h 1745034"/>
                <a:gd name="connsiteX9" fmla="*/ 457998 w 2747986"/>
                <a:gd name="connsiteY9" fmla="*/ 1745034 h 1745034"/>
                <a:gd name="connsiteX10" fmla="*/ 457998 w 2747986"/>
                <a:gd name="connsiteY10" fmla="*/ 1745034 h 1745034"/>
                <a:gd name="connsiteX11" fmla="*/ 0 w 2747986"/>
                <a:gd name="connsiteY11" fmla="*/ 1745034 h 1745034"/>
                <a:gd name="connsiteX12" fmla="*/ 0 w 2747986"/>
                <a:gd name="connsiteY12" fmla="*/ 806381 h 1745034"/>
                <a:gd name="connsiteX13" fmla="*/ 0 w 2747986"/>
                <a:gd name="connsiteY13" fmla="*/ 404101 h 1745034"/>
                <a:gd name="connsiteX14" fmla="*/ 0 w 2747986"/>
                <a:gd name="connsiteY14" fmla="*/ 404101 h 1745034"/>
                <a:gd name="connsiteX15" fmla="*/ 0 w 2747986"/>
                <a:gd name="connsiteY15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338900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1745034 h 1745034"/>
                <a:gd name="connsiteX7" fmla="*/ 1144994 w 2747986"/>
                <a:gd name="connsiteY7" fmla="*/ 1745034 h 1745034"/>
                <a:gd name="connsiteX8" fmla="*/ 457998 w 2747986"/>
                <a:gd name="connsiteY8" fmla="*/ 1745034 h 1745034"/>
                <a:gd name="connsiteX9" fmla="*/ 457998 w 2747986"/>
                <a:gd name="connsiteY9" fmla="*/ 1745034 h 1745034"/>
                <a:gd name="connsiteX10" fmla="*/ 0 w 2747986"/>
                <a:gd name="connsiteY10" fmla="*/ 1745034 h 1745034"/>
                <a:gd name="connsiteX11" fmla="*/ 0 w 2747986"/>
                <a:gd name="connsiteY11" fmla="*/ 806381 h 1745034"/>
                <a:gd name="connsiteX12" fmla="*/ 0 w 2747986"/>
                <a:gd name="connsiteY12" fmla="*/ 404101 h 1745034"/>
                <a:gd name="connsiteX13" fmla="*/ 0 w 2747986"/>
                <a:gd name="connsiteY13" fmla="*/ 404101 h 1745034"/>
                <a:gd name="connsiteX14" fmla="*/ 0 w 2747986"/>
                <a:gd name="connsiteY14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338900 w 2747986"/>
                <a:gd name="connsiteY4" fmla="*/ 135914 h 1745034"/>
                <a:gd name="connsiteX5" fmla="*/ 2747986 w 2747986"/>
                <a:gd name="connsiteY5" fmla="*/ 1745034 h 1745034"/>
                <a:gd name="connsiteX6" fmla="*/ 1144994 w 2747986"/>
                <a:gd name="connsiteY6" fmla="*/ 1745034 h 1745034"/>
                <a:gd name="connsiteX7" fmla="*/ 457998 w 2747986"/>
                <a:gd name="connsiteY7" fmla="*/ 1745034 h 1745034"/>
                <a:gd name="connsiteX8" fmla="*/ 457998 w 2747986"/>
                <a:gd name="connsiteY8" fmla="*/ 1745034 h 1745034"/>
                <a:gd name="connsiteX9" fmla="*/ 0 w 2747986"/>
                <a:gd name="connsiteY9" fmla="*/ 1745034 h 1745034"/>
                <a:gd name="connsiteX10" fmla="*/ 0 w 2747986"/>
                <a:gd name="connsiteY10" fmla="*/ 806381 h 1745034"/>
                <a:gd name="connsiteX11" fmla="*/ 0 w 2747986"/>
                <a:gd name="connsiteY11" fmla="*/ 404101 h 1745034"/>
                <a:gd name="connsiteX12" fmla="*/ 0 w 2747986"/>
                <a:gd name="connsiteY12" fmla="*/ 404101 h 1745034"/>
                <a:gd name="connsiteX13" fmla="*/ 0 w 2747986"/>
                <a:gd name="connsiteY13" fmla="*/ 135914 h 1745034"/>
                <a:gd name="connsiteX0" fmla="*/ 0 w 2372524"/>
                <a:gd name="connsiteY0" fmla="*/ 135914 h 1745034"/>
                <a:gd name="connsiteX1" fmla="*/ 924723 w 2372524"/>
                <a:gd name="connsiteY1" fmla="*/ 135914 h 1745034"/>
                <a:gd name="connsiteX2" fmla="*/ 1039859 w 2372524"/>
                <a:gd name="connsiteY2" fmla="*/ 0 h 1745034"/>
                <a:gd name="connsiteX3" fmla="*/ 1144994 w 2372524"/>
                <a:gd name="connsiteY3" fmla="*/ 135914 h 1745034"/>
                <a:gd name="connsiteX4" fmla="*/ 2338900 w 2372524"/>
                <a:gd name="connsiteY4" fmla="*/ 135914 h 1745034"/>
                <a:gd name="connsiteX5" fmla="*/ 2372524 w 2372524"/>
                <a:gd name="connsiteY5" fmla="*/ 1745034 h 1745034"/>
                <a:gd name="connsiteX6" fmla="*/ 1144994 w 2372524"/>
                <a:gd name="connsiteY6" fmla="*/ 1745034 h 1745034"/>
                <a:gd name="connsiteX7" fmla="*/ 457998 w 2372524"/>
                <a:gd name="connsiteY7" fmla="*/ 1745034 h 1745034"/>
                <a:gd name="connsiteX8" fmla="*/ 457998 w 2372524"/>
                <a:gd name="connsiteY8" fmla="*/ 1745034 h 1745034"/>
                <a:gd name="connsiteX9" fmla="*/ 0 w 2372524"/>
                <a:gd name="connsiteY9" fmla="*/ 1745034 h 1745034"/>
                <a:gd name="connsiteX10" fmla="*/ 0 w 2372524"/>
                <a:gd name="connsiteY10" fmla="*/ 806381 h 1745034"/>
                <a:gd name="connsiteX11" fmla="*/ 0 w 2372524"/>
                <a:gd name="connsiteY11" fmla="*/ 404101 h 1745034"/>
                <a:gd name="connsiteX12" fmla="*/ 0 w 2372524"/>
                <a:gd name="connsiteY12" fmla="*/ 404101 h 1745034"/>
                <a:gd name="connsiteX13" fmla="*/ 0 w 2372524"/>
                <a:gd name="connsiteY13" fmla="*/ 135914 h 1745034"/>
                <a:gd name="connsiteX0" fmla="*/ 0 w 2372524"/>
                <a:gd name="connsiteY0" fmla="*/ 135914 h 1745034"/>
                <a:gd name="connsiteX1" fmla="*/ 924723 w 2372524"/>
                <a:gd name="connsiteY1" fmla="*/ 135914 h 1745034"/>
                <a:gd name="connsiteX2" fmla="*/ 1039859 w 2372524"/>
                <a:gd name="connsiteY2" fmla="*/ 0 h 1745034"/>
                <a:gd name="connsiteX3" fmla="*/ 1144994 w 2372524"/>
                <a:gd name="connsiteY3" fmla="*/ 135914 h 1745034"/>
                <a:gd name="connsiteX4" fmla="*/ 2338900 w 2372524"/>
                <a:gd name="connsiteY4" fmla="*/ 135914 h 1745034"/>
                <a:gd name="connsiteX5" fmla="*/ 2372524 w 2372524"/>
                <a:gd name="connsiteY5" fmla="*/ 1745034 h 1745034"/>
                <a:gd name="connsiteX6" fmla="*/ 1144994 w 2372524"/>
                <a:gd name="connsiteY6" fmla="*/ 1745034 h 1745034"/>
                <a:gd name="connsiteX7" fmla="*/ 457998 w 2372524"/>
                <a:gd name="connsiteY7" fmla="*/ 1745034 h 1745034"/>
                <a:gd name="connsiteX8" fmla="*/ 457998 w 2372524"/>
                <a:gd name="connsiteY8" fmla="*/ 1745034 h 1745034"/>
                <a:gd name="connsiteX9" fmla="*/ 0 w 2372524"/>
                <a:gd name="connsiteY9" fmla="*/ 1745034 h 1745034"/>
                <a:gd name="connsiteX10" fmla="*/ 0 w 2372524"/>
                <a:gd name="connsiteY10" fmla="*/ 806381 h 1745034"/>
                <a:gd name="connsiteX11" fmla="*/ 0 w 2372524"/>
                <a:gd name="connsiteY11" fmla="*/ 404101 h 1745034"/>
                <a:gd name="connsiteX12" fmla="*/ 0 w 2372524"/>
                <a:gd name="connsiteY12" fmla="*/ 404101 h 1745034"/>
                <a:gd name="connsiteX13" fmla="*/ 0 w 2372524"/>
                <a:gd name="connsiteY13" fmla="*/ 135914 h 1745034"/>
                <a:gd name="connsiteX0" fmla="*/ 0 w 2406147"/>
                <a:gd name="connsiteY0" fmla="*/ 135914 h 1745034"/>
                <a:gd name="connsiteX1" fmla="*/ 924723 w 2406147"/>
                <a:gd name="connsiteY1" fmla="*/ 135914 h 1745034"/>
                <a:gd name="connsiteX2" fmla="*/ 1039859 w 2406147"/>
                <a:gd name="connsiteY2" fmla="*/ 0 h 1745034"/>
                <a:gd name="connsiteX3" fmla="*/ 1144994 w 2406147"/>
                <a:gd name="connsiteY3" fmla="*/ 135914 h 1745034"/>
                <a:gd name="connsiteX4" fmla="*/ 2406147 w 2406147"/>
                <a:gd name="connsiteY4" fmla="*/ 135914 h 1745034"/>
                <a:gd name="connsiteX5" fmla="*/ 2372524 w 2406147"/>
                <a:gd name="connsiteY5" fmla="*/ 1745034 h 1745034"/>
                <a:gd name="connsiteX6" fmla="*/ 1144994 w 2406147"/>
                <a:gd name="connsiteY6" fmla="*/ 1745034 h 1745034"/>
                <a:gd name="connsiteX7" fmla="*/ 457998 w 2406147"/>
                <a:gd name="connsiteY7" fmla="*/ 1745034 h 1745034"/>
                <a:gd name="connsiteX8" fmla="*/ 457998 w 2406147"/>
                <a:gd name="connsiteY8" fmla="*/ 1745034 h 1745034"/>
                <a:gd name="connsiteX9" fmla="*/ 0 w 2406147"/>
                <a:gd name="connsiteY9" fmla="*/ 1745034 h 1745034"/>
                <a:gd name="connsiteX10" fmla="*/ 0 w 2406147"/>
                <a:gd name="connsiteY10" fmla="*/ 806381 h 1745034"/>
                <a:gd name="connsiteX11" fmla="*/ 0 w 2406147"/>
                <a:gd name="connsiteY11" fmla="*/ 404101 h 1745034"/>
                <a:gd name="connsiteX12" fmla="*/ 0 w 2406147"/>
                <a:gd name="connsiteY12" fmla="*/ 404101 h 1745034"/>
                <a:gd name="connsiteX13" fmla="*/ 0 w 2406147"/>
                <a:gd name="connsiteY13" fmla="*/ 135914 h 1745034"/>
                <a:gd name="connsiteX0" fmla="*/ 0 w 2406147"/>
                <a:gd name="connsiteY0" fmla="*/ 135914 h 1745034"/>
                <a:gd name="connsiteX1" fmla="*/ 924723 w 2406147"/>
                <a:gd name="connsiteY1" fmla="*/ 135914 h 1745034"/>
                <a:gd name="connsiteX2" fmla="*/ 1039859 w 2406147"/>
                <a:gd name="connsiteY2" fmla="*/ 0 h 1745034"/>
                <a:gd name="connsiteX3" fmla="*/ 1144994 w 2406147"/>
                <a:gd name="connsiteY3" fmla="*/ 135914 h 1745034"/>
                <a:gd name="connsiteX4" fmla="*/ 2406147 w 2406147"/>
                <a:gd name="connsiteY4" fmla="*/ 135914 h 1745034"/>
                <a:gd name="connsiteX5" fmla="*/ 2372524 w 2406147"/>
                <a:gd name="connsiteY5" fmla="*/ 1745034 h 1745034"/>
                <a:gd name="connsiteX6" fmla="*/ 1144994 w 2406147"/>
                <a:gd name="connsiteY6" fmla="*/ 1745034 h 1745034"/>
                <a:gd name="connsiteX7" fmla="*/ 457998 w 2406147"/>
                <a:gd name="connsiteY7" fmla="*/ 1745034 h 1745034"/>
                <a:gd name="connsiteX8" fmla="*/ 457998 w 2406147"/>
                <a:gd name="connsiteY8" fmla="*/ 1745034 h 1745034"/>
                <a:gd name="connsiteX9" fmla="*/ 0 w 2406147"/>
                <a:gd name="connsiteY9" fmla="*/ 1745034 h 1745034"/>
                <a:gd name="connsiteX10" fmla="*/ 0 w 2406147"/>
                <a:gd name="connsiteY10" fmla="*/ 806381 h 1745034"/>
                <a:gd name="connsiteX11" fmla="*/ 0 w 2406147"/>
                <a:gd name="connsiteY11" fmla="*/ 404101 h 1745034"/>
                <a:gd name="connsiteX12" fmla="*/ 0 w 2406147"/>
                <a:gd name="connsiteY12" fmla="*/ 404101 h 1745034"/>
                <a:gd name="connsiteX13" fmla="*/ 0 w 2406147"/>
                <a:gd name="connsiteY13" fmla="*/ 135914 h 1745034"/>
                <a:gd name="connsiteX0" fmla="*/ 0 w 2378127"/>
                <a:gd name="connsiteY0" fmla="*/ 135914 h 1745034"/>
                <a:gd name="connsiteX1" fmla="*/ 924723 w 2378127"/>
                <a:gd name="connsiteY1" fmla="*/ 135914 h 1745034"/>
                <a:gd name="connsiteX2" fmla="*/ 1039859 w 2378127"/>
                <a:gd name="connsiteY2" fmla="*/ 0 h 1745034"/>
                <a:gd name="connsiteX3" fmla="*/ 1144994 w 2378127"/>
                <a:gd name="connsiteY3" fmla="*/ 135914 h 1745034"/>
                <a:gd name="connsiteX4" fmla="*/ 2378127 w 2378127"/>
                <a:gd name="connsiteY4" fmla="*/ 135914 h 1745034"/>
                <a:gd name="connsiteX5" fmla="*/ 2372524 w 2378127"/>
                <a:gd name="connsiteY5" fmla="*/ 1745034 h 1745034"/>
                <a:gd name="connsiteX6" fmla="*/ 1144994 w 2378127"/>
                <a:gd name="connsiteY6" fmla="*/ 1745034 h 1745034"/>
                <a:gd name="connsiteX7" fmla="*/ 457998 w 2378127"/>
                <a:gd name="connsiteY7" fmla="*/ 1745034 h 1745034"/>
                <a:gd name="connsiteX8" fmla="*/ 457998 w 2378127"/>
                <a:gd name="connsiteY8" fmla="*/ 1745034 h 1745034"/>
                <a:gd name="connsiteX9" fmla="*/ 0 w 2378127"/>
                <a:gd name="connsiteY9" fmla="*/ 1745034 h 1745034"/>
                <a:gd name="connsiteX10" fmla="*/ 0 w 2378127"/>
                <a:gd name="connsiteY10" fmla="*/ 806381 h 1745034"/>
                <a:gd name="connsiteX11" fmla="*/ 0 w 2378127"/>
                <a:gd name="connsiteY11" fmla="*/ 404101 h 1745034"/>
                <a:gd name="connsiteX12" fmla="*/ 0 w 2378127"/>
                <a:gd name="connsiteY12" fmla="*/ 404101 h 1745034"/>
                <a:gd name="connsiteX13" fmla="*/ 0 w 2378127"/>
                <a:gd name="connsiteY13" fmla="*/ 135914 h 1745034"/>
                <a:gd name="connsiteX0" fmla="*/ 0 w 2378127"/>
                <a:gd name="connsiteY0" fmla="*/ 135914 h 1745034"/>
                <a:gd name="connsiteX1" fmla="*/ 924723 w 2378127"/>
                <a:gd name="connsiteY1" fmla="*/ 135914 h 1745034"/>
                <a:gd name="connsiteX2" fmla="*/ 1039859 w 2378127"/>
                <a:gd name="connsiteY2" fmla="*/ 0 h 1745034"/>
                <a:gd name="connsiteX3" fmla="*/ 1144994 w 2378127"/>
                <a:gd name="connsiteY3" fmla="*/ 135914 h 1745034"/>
                <a:gd name="connsiteX4" fmla="*/ 2378127 w 2378127"/>
                <a:gd name="connsiteY4" fmla="*/ 135914 h 1745034"/>
                <a:gd name="connsiteX5" fmla="*/ 2372524 w 2378127"/>
                <a:gd name="connsiteY5" fmla="*/ 1745034 h 1745034"/>
                <a:gd name="connsiteX6" fmla="*/ 1144994 w 2378127"/>
                <a:gd name="connsiteY6" fmla="*/ 1745034 h 1745034"/>
                <a:gd name="connsiteX7" fmla="*/ 457998 w 2378127"/>
                <a:gd name="connsiteY7" fmla="*/ 1745034 h 1745034"/>
                <a:gd name="connsiteX8" fmla="*/ 457998 w 2378127"/>
                <a:gd name="connsiteY8" fmla="*/ 1745034 h 1745034"/>
                <a:gd name="connsiteX9" fmla="*/ 0 w 2378127"/>
                <a:gd name="connsiteY9" fmla="*/ 1745034 h 1745034"/>
                <a:gd name="connsiteX10" fmla="*/ 0 w 2378127"/>
                <a:gd name="connsiteY10" fmla="*/ 806381 h 1745034"/>
                <a:gd name="connsiteX11" fmla="*/ 0 w 2378127"/>
                <a:gd name="connsiteY11" fmla="*/ 404101 h 1745034"/>
                <a:gd name="connsiteX12" fmla="*/ 0 w 2378127"/>
                <a:gd name="connsiteY12" fmla="*/ 135914 h 1745034"/>
                <a:gd name="connsiteX0" fmla="*/ 0 w 2378127"/>
                <a:gd name="connsiteY0" fmla="*/ 135914 h 1745034"/>
                <a:gd name="connsiteX1" fmla="*/ 924723 w 2378127"/>
                <a:gd name="connsiteY1" fmla="*/ 135914 h 1745034"/>
                <a:gd name="connsiteX2" fmla="*/ 1039859 w 2378127"/>
                <a:gd name="connsiteY2" fmla="*/ 0 h 1745034"/>
                <a:gd name="connsiteX3" fmla="*/ 1144994 w 2378127"/>
                <a:gd name="connsiteY3" fmla="*/ 135914 h 1745034"/>
                <a:gd name="connsiteX4" fmla="*/ 2378127 w 2378127"/>
                <a:gd name="connsiteY4" fmla="*/ 135914 h 1745034"/>
                <a:gd name="connsiteX5" fmla="*/ 2372524 w 2378127"/>
                <a:gd name="connsiteY5" fmla="*/ 1745034 h 1745034"/>
                <a:gd name="connsiteX6" fmla="*/ 1144994 w 2378127"/>
                <a:gd name="connsiteY6" fmla="*/ 1745034 h 1745034"/>
                <a:gd name="connsiteX7" fmla="*/ 457998 w 2378127"/>
                <a:gd name="connsiteY7" fmla="*/ 1745034 h 1745034"/>
                <a:gd name="connsiteX8" fmla="*/ 457998 w 2378127"/>
                <a:gd name="connsiteY8" fmla="*/ 1745034 h 1745034"/>
                <a:gd name="connsiteX9" fmla="*/ 0 w 2378127"/>
                <a:gd name="connsiteY9" fmla="*/ 1745034 h 1745034"/>
                <a:gd name="connsiteX10" fmla="*/ 0 w 2378127"/>
                <a:gd name="connsiteY10" fmla="*/ 806381 h 1745034"/>
                <a:gd name="connsiteX11" fmla="*/ 0 w 2378127"/>
                <a:gd name="connsiteY11" fmla="*/ 135914 h 1745034"/>
                <a:gd name="connsiteX0" fmla="*/ 0 w 2378127"/>
                <a:gd name="connsiteY0" fmla="*/ 135914 h 1745034"/>
                <a:gd name="connsiteX1" fmla="*/ 924723 w 2378127"/>
                <a:gd name="connsiteY1" fmla="*/ 135914 h 1745034"/>
                <a:gd name="connsiteX2" fmla="*/ 1039859 w 2378127"/>
                <a:gd name="connsiteY2" fmla="*/ 0 h 1745034"/>
                <a:gd name="connsiteX3" fmla="*/ 1144994 w 2378127"/>
                <a:gd name="connsiteY3" fmla="*/ 135914 h 1745034"/>
                <a:gd name="connsiteX4" fmla="*/ 2378127 w 2378127"/>
                <a:gd name="connsiteY4" fmla="*/ 135914 h 1745034"/>
                <a:gd name="connsiteX5" fmla="*/ 2372524 w 2378127"/>
                <a:gd name="connsiteY5" fmla="*/ 1745034 h 1745034"/>
                <a:gd name="connsiteX6" fmla="*/ 1144994 w 2378127"/>
                <a:gd name="connsiteY6" fmla="*/ 1745034 h 1745034"/>
                <a:gd name="connsiteX7" fmla="*/ 457998 w 2378127"/>
                <a:gd name="connsiteY7" fmla="*/ 1745034 h 1745034"/>
                <a:gd name="connsiteX8" fmla="*/ 457998 w 2378127"/>
                <a:gd name="connsiteY8" fmla="*/ 1745034 h 1745034"/>
                <a:gd name="connsiteX9" fmla="*/ 0 w 2378127"/>
                <a:gd name="connsiteY9" fmla="*/ 1745034 h 1745034"/>
                <a:gd name="connsiteX10" fmla="*/ 0 w 2378127"/>
                <a:gd name="connsiteY10" fmla="*/ 135914 h 1745034"/>
                <a:gd name="connsiteX0" fmla="*/ 0 w 2781609"/>
                <a:gd name="connsiteY0" fmla="*/ 125983 h 1745034"/>
                <a:gd name="connsiteX1" fmla="*/ 1328205 w 2781609"/>
                <a:gd name="connsiteY1" fmla="*/ 135914 h 1745034"/>
                <a:gd name="connsiteX2" fmla="*/ 1443341 w 2781609"/>
                <a:gd name="connsiteY2" fmla="*/ 0 h 1745034"/>
                <a:gd name="connsiteX3" fmla="*/ 1548476 w 2781609"/>
                <a:gd name="connsiteY3" fmla="*/ 135914 h 1745034"/>
                <a:gd name="connsiteX4" fmla="*/ 2781609 w 2781609"/>
                <a:gd name="connsiteY4" fmla="*/ 135914 h 1745034"/>
                <a:gd name="connsiteX5" fmla="*/ 2776006 w 2781609"/>
                <a:gd name="connsiteY5" fmla="*/ 1745034 h 1745034"/>
                <a:gd name="connsiteX6" fmla="*/ 1548476 w 2781609"/>
                <a:gd name="connsiteY6" fmla="*/ 1745034 h 1745034"/>
                <a:gd name="connsiteX7" fmla="*/ 861480 w 2781609"/>
                <a:gd name="connsiteY7" fmla="*/ 1745034 h 1745034"/>
                <a:gd name="connsiteX8" fmla="*/ 861480 w 2781609"/>
                <a:gd name="connsiteY8" fmla="*/ 1745034 h 1745034"/>
                <a:gd name="connsiteX9" fmla="*/ 403482 w 2781609"/>
                <a:gd name="connsiteY9" fmla="*/ 1745034 h 1745034"/>
                <a:gd name="connsiteX10" fmla="*/ 0 w 2781609"/>
                <a:gd name="connsiteY10" fmla="*/ 125983 h 1745034"/>
                <a:gd name="connsiteX0" fmla="*/ 11208 w 2792817"/>
                <a:gd name="connsiteY0" fmla="*/ 125983 h 1745034"/>
                <a:gd name="connsiteX1" fmla="*/ 1339413 w 2792817"/>
                <a:gd name="connsiteY1" fmla="*/ 135914 h 1745034"/>
                <a:gd name="connsiteX2" fmla="*/ 1454549 w 2792817"/>
                <a:gd name="connsiteY2" fmla="*/ 0 h 1745034"/>
                <a:gd name="connsiteX3" fmla="*/ 1559684 w 2792817"/>
                <a:gd name="connsiteY3" fmla="*/ 135914 h 1745034"/>
                <a:gd name="connsiteX4" fmla="*/ 2792817 w 2792817"/>
                <a:gd name="connsiteY4" fmla="*/ 135914 h 1745034"/>
                <a:gd name="connsiteX5" fmla="*/ 2787214 w 2792817"/>
                <a:gd name="connsiteY5" fmla="*/ 1745034 h 1745034"/>
                <a:gd name="connsiteX6" fmla="*/ 1559684 w 2792817"/>
                <a:gd name="connsiteY6" fmla="*/ 1745034 h 1745034"/>
                <a:gd name="connsiteX7" fmla="*/ 872688 w 2792817"/>
                <a:gd name="connsiteY7" fmla="*/ 1745034 h 1745034"/>
                <a:gd name="connsiteX8" fmla="*/ 872688 w 2792817"/>
                <a:gd name="connsiteY8" fmla="*/ 1745034 h 1745034"/>
                <a:gd name="connsiteX9" fmla="*/ 0 w 2792817"/>
                <a:gd name="connsiteY9" fmla="*/ 1745034 h 1745034"/>
                <a:gd name="connsiteX10" fmla="*/ 11208 w 2792817"/>
                <a:gd name="connsiteY10" fmla="*/ 125983 h 1745034"/>
                <a:gd name="connsiteX0" fmla="*/ 0 w 2781609"/>
                <a:gd name="connsiteY0" fmla="*/ 125983 h 1745034"/>
                <a:gd name="connsiteX1" fmla="*/ 1328205 w 2781609"/>
                <a:gd name="connsiteY1" fmla="*/ 135914 h 1745034"/>
                <a:gd name="connsiteX2" fmla="*/ 1443341 w 2781609"/>
                <a:gd name="connsiteY2" fmla="*/ 0 h 1745034"/>
                <a:gd name="connsiteX3" fmla="*/ 1548476 w 2781609"/>
                <a:gd name="connsiteY3" fmla="*/ 135914 h 1745034"/>
                <a:gd name="connsiteX4" fmla="*/ 2781609 w 2781609"/>
                <a:gd name="connsiteY4" fmla="*/ 135914 h 1745034"/>
                <a:gd name="connsiteX5" fmla="*/ 2776006 w 2781609"/>
                <a:gd name="connsiteY5" fmla="*/ 1745034 h 1745034"/>
                <a:gd name="connsiteX6" fmla="*/ 1548476 w 2781609"/>
                <a:gd name="connsiteY6" fmla="*/ 1745034 h 1745034"/>
                <a:gd name="connsiteX7" fmla="*/ 861480 w 2781609"/>
                <a:gd name="connsiteY7" fmla="*/ 1745034 h 1745034"/>
                <a:gd name="connsiteX8" fmla="*/ 861480 w 2781609"/>
                <a:gd name="connsiteY8" fmla="*/ 1745034 h 1745034"/>
                <a:gd name="connsiteX9" fmla="*/ 0 w 2781609"/>
                <a:gd name="connsiteY9" fmla="*/ 1745034 h 1745034"/>
                <a:gd name="connsiteX10" fmla="*/ 0 w 2781609"/>
                <a:gd name="connsiteY10" fmla="*/ 125983 h 1745034"/>
                <a:gd name="connsiteX0" fmla="*/ 0 w 2781609"/>
                <a:gd name="connsiteY0" fmla="*/ 125983 h 1745034"/>
                <a:gd name="connsiteX1" fmla="*/ 1244146 w 2781609"/>
                <a:gd name="connsiteY1" fmla="*/ 135914 h 1745034"/>
                <a:gd name="connsiteX2" fmla="*/ 1443341 w 2781609"/>
                <a:gd name="connsiteY2" fmla="*/ 0 h 1745034"/>
                <a:gd name="connsiteX3" fmla="*/ 1548476 w 2781609"/>
                <a:gd name="connsiteY3" fmla="*/ 135914 h 1745034"/>
                <a:gd name="connsiteX4" fmla="*/ 2781609 w 2781609"/>
                <a:gd name="connsiteY4" fmla="*/ 135914 h 1745034"/>
                <a:gd name="connsiteX5" fmla="*/ 2776006 w 2781609"/>
                <a:gd name="connsiteY5" fmla="*/ 1745034 h 1745034"/>
                <a:gd name="connsiteX6" fmla="*/ 1548476 w 2781609"/>
                <a:gd name="connsiteY6" fmla="*/ 1745034 h 1745034"/>
                <a:gd name="connsiteX7" fmla="*/ 861480 w 2781609"/>
                <a:gd name="connsiteY7" fmla="*/ 1745034 h 1745034"/>
                <a:gd name="connsiteX8" fmla="*/ 861480 w 2781609"/>
                <a:gd name="connsiteY8" fmla="*/ 1745034 h 1745034"/>
                <a:gd name="connsiteX9" fmla="*/ 0 w 2781609"/>
                <a:gd name="connsiteY9" fmla="*/ 1745034 h 1745034"/>
                <a:gd name="connsiteX10" fmla="*/ 0 w 2781609"/>
                <a:gd name="connsiteY10" fmla="*/ 125983 h 1745034"/>
                <a:gd name="connsiteX0" fmla="*/ 0 w 2781609"/>
                <a:gd name="connsiteY0" fmla="*/ 125983 h 1745034"/>
                <a:gd name="connsiteX1" fmla="*/ 1244146 w 2781609"/>
                <a:gd name="connsiteY1" fmla="*/ 135914 h 1745034"/>
                <a:gd name="connsiteX2" fmla="*/ 1401312 w 2781609"/>
                <a:gd name="connsiteY2" fmla="*/ 0 h 1745034"/>
                <a:gd name="connsiteX3" fmla="*/ 1548476 w 2781609"/>
                <a:gd name="connsiteY3" fmla="*/ 135914 h 1745034"/>
                <a:gd name="connsiteX4" fmla="*/ 2781609 w 2781609"/>
                <a:gd name="connsiteY4" fmla="*/ 135914 h 1745034"/>
                <a:gd name="connsiteX5" fmla="*/ 2776006 w 2781609"/>
                <a:gd name="connsiteY5" fmla="*/ 1745034 h 1745034"/>
                <a:gd name="connsiteX6" fmla="*/ 1548476 w 2781609"/>
                <a:gd name="connsiteY6" fmla="*/ 1745034 h 1745034"/>
                <a:gd name="connsiteX7" fmla="*/ 861480 w 2781609"/>
                <a:gd name="connsiteY7" fmla="*/ 1745034 h 1745034"/>
                <a:gd name="connsiteX8" fmla="*/ 861480 w 2781609"/>
                <a:gd name="connsiteY8" fmla="*/ 1745034 h 1745034"/>
                <a:gd name="connsiteX9" fmla="*/ 0 w 2781609"/>
                <a:gd name="connsiteY9" fmla="*/ 1745034 h 1745034"/>
                <a:gd name="connsiteX10" fmla="*/ 0 w 2781609"/>
                <a:gd name="connsiteY10" fmla="*/ 125983 h 1745034"/>
                <a:gd name="connsiteX0" fmla="*/ 0 w 2781609"/>
                <a:gd name="connsiteY0" fmla="*/ 125983 h 1745034"/>
                <a:gd name="connsiteX1" fmla="*/ 1244146 w 2781609"/>
                <a:gd name="connsiteY1" fmla="*/ 135914 h 1745034"/>
                <a:gd name="connsiteX2" fmla="*/ 1401312 w 2781609"/>
                <a:gd name="connsiteY2" fmla="*/ 0 h 1745034"/>
                <a:gd name="connsiteX3" fmla="*/ 1499442 w 2781609"/>
                <a:gd name="connsiteY3" fmla="*/ 139017 h 1745034"/>
                <a:gd name="connsiteX4" fmla="*/ 2781609 w 2781609"/>
                <a:gd name="connsiteY4" fmla="*/ 135914 h 1745034"/>
                <a:gd name="connsiteX5" fmla="*/ 2776006 w 2781609"/>
                <a:gd name="connsiteY5" fmla="*/ 1745034 h 1745034"/>
                <a:gd name="connsiteX6" fmla="*/ 1548476 w 2781609"/>
                <a:gd name="connsiteY6" fmla="*/ 1745034 h 1745034"/>
                <a:gd name="connsiteX7" fmla="*/ 861480 w 2781609"/>
                <a:gd name="connsiteY7" fmla="*/ 1745034 h 1745034"/>
                <a:gd name="connsiteX8" fmla="*/ 861480 w 2781609"/>
                <a:gd name="connsiteY8" fmla="*/ 1745034 h 1745034"/>
                <a:gd name="connsiteX9" fmla="*/ 0 w 2781609"/>
                <a:gd name="connsiteY9" fmla="*/ 1745034 h 1745034"/>
                <a:gd name="connsiteX10" fmla="*/ 0 w 2781609"/>
                <a:gd name="connsiteY10" fmla="*/ 125983 h 1745034"/>
                <a:gd name="connsiteX0" fmla="*/ 0 w 2781609"/>
                <a:gd name="connsiteY0" fmla="*/ 125983 h 1745034"/>
                <a:gd name="connsiteX1" fmla="*/ 1282673 w 2781609"/>
                <a:gd name="connsiteY1" fmla="*/ 132810 h 1745034"/>
                <a:gd name="connsiteX2" fmla="*/ 1401312 w 2781609"/>
                <a:gd name="connsiteY2" fmla="*/ 0 h 1745034"/>
                <a:gd name="connsiteX3" fmla="*/ 1499442 w 2781609"/>
                <a:gd name="connsiteY3" fmla="*/ 139017 h 1745034"/>
                <a:gd name="connsiteX4" fmla="*/ 2781609 w 2781609"/>
                <a:gd name="connsiteY4" fmla="*/ 135914 h 1745034"/>
                <a:gd name="connsiteX5" fmla="*/ 2776006 w 2781609"/>
                <a:gd name="connsiteY5" fmla="*/ 1745034 h 1745034"/>
                <a:gd name="connsiteX6" fmla="*/ 1548476 w 2781609"/>
                <a:gd name="connsiteY6" fmla="*/ 1745034 h 1745034"/>
                <a:gd name="connsiteX7" fmla="*/ 861480 w 2781609"/>
                <a:gd name="connsiteY7" fmla="*/ 1745034 h 1745034"/>
                <a:gd name="connsiteX8" fmla="*/ 861480 w 2781609"/>
                <a:gd name="connsiteY8" fmla="*/ 1745034 h 1745034"/>
                <a:gd name="connsiteX9" fmla="*/ 0 w 2781609"/>
                <a:gd name="connsiteY9" fmla="*/ 1745034 h 1745034"/>
                <a:gd name="connsiteX10" fmla="*/ 0 w 2781609"/>
                <a:gd name="connsiteY10" fmla="*/ 125983 h 1745034"/>
                <a:gd name="connsiteX0" fmla="*/ 0 w 2781609"/>
                <a:gd name="connsiteY0" fmla="*/ 125983 h 1745034"/>
                <a:gd name="connsiteX1" fmla="*/ 1314195 w 2781609"/>
                <a:gd name="connsiteY1" fmla="*/ 132810 h 1745034"/>
                <a:gd name="connsiteX2" fmla="*/ 1401312 w 2781609"/>
                <a:gd name="connsiteY2" fmla="*/ 0 h 1745034"/>
                <a:gd name="connsiteX3" fmla="*/ 1499442 w 2781609"/>
                <a:gd name="connsiteY3" fmla="*/ 139017 h 1745034"/>
                <a:gd name="connsiteX4" fmla="*/ 2781609 w 2781609"/>
                <a:gd name="connsiteY4" fmla="*/ 135914 h 1745034"/>
                <a:gd name="connsiteX5" fmla="*/ 2776006 w 2781609"/>
                <a:gd name="connsiteY5" fmla="*/ 1745034 h 1745034"/>
                <a:gd name="connsiteX6" fmla="*/ 1548476 w 2781609"/>
                <a:gd name="connsiteY6" fmla="*/ 1745034 h 1745034"/>
                <a:gd name="connsiteX7" fmla="*/ 861480 w 2781609"/>
                <a:gd name="connsiteY7" fmla="*/ 1745034 h 1745034"/>
                <a:gd name="connsiteX8" fmla="*/ 861480 w 2781609"/>
                <a:gd name="connsiteY8" fmla="*/ 1745034 h 1745034"/>
                <a:gd name="connsiteX9" fmla="*/ 0 w 2781609"/>
                <a:gd name="connsiteY9" fmla="*/ 1745034 h 1745034"/>
                <a:gd name="connsiteX10" fmla="*/ 0 w 2781609"/>
                <a:gd name="connsiteY10" fmla="*/ 125983 h 1745034"/>
                <a:gd name="connsiteX0" fmla="*/ 0 w 2781609"/>
                <a:gd name="connsiteY0" fmla="*/ 125983 h 1745034"/>
                <a:gd name="connsiteX1" fmla="*/ 1303688 w 2781609"/>
                <a:gd name="connsiteY1" fmla="*/ 129707 h 1745034"/>
                <a:gd name="connsiteX2" fmla="*/ 1401312 w 2781609"/>
                <a:gd name="connsiteY2" fmla="*/ 0 h 1745034"/>
                <a:gd name="connsiteX3" fmla="*/ 1499442 w 2781609"/>
                <a:gd name="connsiteY3" fmla="*/ 139017 h 1745034"/>
                <a:gd name="connsiteX4" fmla="*/ 2781609 w 2781609"/>
                <a:gd name="connsiteY4" fmla="*/ 135914 h 1745034"/>
                <a:gd name="connsiteX5" fmla="*/ 2776006 w 2781609"/>
                <a:gd name="connsiteY5" fmla="*/ 1745034 h 1745034"/>
                <a:gd name="connsiteX6" fmla="*/ 1548476 w 2781609"/>
                <a:gd name="connsiteY6" fmla="*/ 1745034 h 1745034"/>
                <a:gd name="connsiteX7" fmla="*/ 861480 w 2781609"/>
                <a:gd name="connsiteY7" fmla="*/ 1745034 h 1745034"/>
                <a:gd name="connsiteX8" fmla="*/ 861480 w 2781609"/>
                <a:gd name="connsiteY8" fmla="*/ 1745034 h 1745034"/>
                <a:gd name="connsiteX9" fmla="*/ 0 w 2781609"/>
                <a:gd name="connsiteY9" fmla="*/ 1745034 h 1745034"/>
                <a:gd name="connsiteX10" fmla="*/ 0 w 2781609"/>
                <a:gd name="connsiteY10" fmla="*/ 125983 h 17450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2781609" h="1745034">
                  <a:moveTo>
                    <a:pt x="0" y="125983"/>
                  </a:moveTo>
                  <a:lnTo>
                    <a:pt x="1303688" y="129707"/>
                  </a:lnTo>
                  <a:lnTo>
                    <a:pt x="1401312" y="0"/>
                  </a:lnTo>
                  <a:lnTo>
                    <a:pt x="1499442" y="139017"/>
                  </a:lnTo>
                  <a:lnTo>
                    <a:pt x="2781609" y="135914"/>
                  </a:lnTo>
                  <a:cubicBezTo>
                    <a:pt x="2779741" y="672287"/>
                    <a:pt x="2777874" y="1208661"/>
                    <a:pt x="2776006" y="1745034"/>
                  </a:cubicBezTo>
                  <a:lnTo>
                    <a:pt x="1548476" y="1745034"/>
                  </a:lnTo>
                  <a:lnTo>
                    <a:pt x="861480" y="1745034"/>
                  </a:lnTo>
                  <a:lnTo>
                    <a:pt x="861480" y="1745034"/>
                  </a:lnTo>
                  <a:lnTo>
                    <a:pt x="0" y="1745034"/>
                  </a:lnTo>
                  <a:lnTo>
                    <a:pt x="0" y="125983"/>
                  </a:lnTo>
                  <a:close/>
                </a:path>
              </a:pathLst>
            </a:cu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2" name="矩形 51"/>
            <p:cNvSpPr/>
            <p:nvPr/>
          </p:nvSpPr>
          <p:spPr>
            <a:xfrm>
              <a:off x="4448588" y="3764903"/>
              <a:ext cx="3303761" cy="171739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lvl="0" algn="ctr">
                <a:lnSpc>
                  <a:spcPct val="120000"/>
                </a:lnSpc>
              </a:pPr>
              <a:r>
                <a:rPr lang="zh-CN" altLang="en-US" sz="2800" b="1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说出</a:t>
              </a:r>
              <a:r>
                <a:rPr lang="zh-CN" altLang="en-US" sz="2800" b="1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想法</a:t>
              </a:r>
              <a:endParaRPr lang="en-US" altLang="zh-CN" sz="2800" b="1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  <a:p>
              <a:pPr lvl="0">
                <a:lnSpc>
                  <a:spcPct val="120000"/>
                </a:lnSpc>
              </a:pPr>
              <a:r>
                <a:rPr lang="zh-CN" altLang="en-US" sz="20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虽然</a:t>
              </a:r>
              <a:r>
                <a:rPr lang="zh-CN" altLang="en-US" sz="2000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我不确定我的想法是否正确，但我感觉你好像不信任我。</a:t>
              </a:r>
            </a:p>
          </p:txBody>
        </p:sp>
      </p:grpSp>
      <p:grpSp>
        <p:nvGrpSpPr>
          <p:cNvPr id="5" name="组合 4"/>
          <p:cNvGrpSpPr/>
          <p:nvPr/>
        </p:nvGrpSpPr>
        <p:grpSpPr>
          <a:xfrm flipH="1">
            <a:off x="8313970" y="3170479"/>
            <a:ext cx="3736613" cy="2677738"/>
            <a:chOff x="8406615" y="3041233"/>
            <a:chExt cx="3736613" cy="2677738"/>
          </a:xfrm>
        </p:grpSpPr>
        <p:sp>
          <p:nvSpPr>
            <p:cNvPr id="31" name="矩形标注 50"/>
            <p:cNvSpPr/>
            <p:nvPr/>
          </p:nvSpPr>
          <p:spPr>
            <a:xfrm>
              <a:off x="8406615" y="3041233"/>
              <a:ext cx="3736613" cy="2677738"/>
            </a:xfrm>
            <a:custGeom>
              <a:avLst/>
              <a:gdLst>
                <a:gd name="connsiteX0" fmla="*/ 0 w 2747986"/>
                <a:gd name="connsiteY0" fmla="*/ 0 h 1609120"/>
                <a:gd name="connsiteX1" fmla="*/ 457998 w 2747986"/>
                <a:gd name="connsiteY1" fmla="*/ 0 h 1609120"/>
                <a:gd name="connsiteX2" fmla="*/ 1058909 w 2747986"/>
                <a:gd name="connsiteY2" fmla="*/ -216877 h 1609120"/>
                <a:gd name="connsiteX3" fmla="*/ 1144994 w 2747986"/>
                <a:gd name="connsiteY3" fmla="*/ 0 h 1609120"/>
                <a:gd name="connsiteX4" fmla="*/ 2747986 w 2747986"/>
                <a:gd name="connsiteY4" fmla="*/ 0 h 1609120"/>
                <a:gd name="connsiteX5" fmla="*/ 2747986 w 2747986"/>
                <a:gd name="connsiteY5" fmla="*/ 268187 h 1609120"/>
                <a:gd name="connsiteX6" fmla="*/ 2747986 w 2747986"/>
                <a:gd name="connsiteY6" fmla="*/ 268187 h 1609120"/>
                <a:gd name="connsiteX7" fmla="*/ 2747986 w 2747986"/>
                <a:gd name="connsiteY7" fmla="*/ 670467 h 1609120"/>
                <a:gd name="connsiteX8" fmla="*/ 2747986 w 2747986"/>
                <a:gd name="connsiteY8" fmla="*/ 1609120 h 1609120"/>
                <a:gd name="connsiteX9" fmla="*/ 1144994 w 2747986"/>
                <a:gd name="connsiteY9" fmla="*/ 1609120 h 1609120"/>
                <a:gd name="connsiteX10" fmla="*/ 457998 w 2747986"/>
                <a:gd name="connsiteY10" fmla="*/ 1609120 h 1609120"/>
                <a:gd name="connsiteX11" fmla="*/ 457998 w 2747986"/>
                <a:gd name="connsiteY11" fmla="*/ 1609120 h 1609120"/>
                <a:gd name="connsiteX12" fmla="*/ 0 w 2747986"/>
                <a:gd name="connsiteY12" fmla="*/ 1609120 h 1609120"/>
                <a:gd name="connsiteX13" fmla="*/ 0 w 2747986"/>
                <a:gd name="connsiteY13" fmla="*/ 670467 h 1609120"/>
                <a:gd name="connsiteX14" fmla="*/ 0 w 2747986"/>
                <a:gd name="connsiteY14" fmla="*/ 268187 h 1609120"/>
                <a:gd name="connsiteX15" fmla="*/ 0 w 2747986"/>
                <a:gd name="connsiteY15" fmla="*/ 268187 h 1609120"/>
                <a:gd name="connsiteX16" fmla="*/ 0 w 2747986"/>
                <a:gd name="connsiteY16" fmla="*/ 0 h 1609120"/>
                <a:gd name="connsiteX0" fmla="*/ 0 w 2747986"/>
                <a:gd name="connsiteY0" fmla="*/ 216877 h 1825997"/>
                <a:gd name="connsiteX1" fmla="*/ 905673 w 2747986"/>
                <a:gd name="connsiteY1" fmla="*/ 207352 h 1825997"/>
                <a:gd name="connsiteX2" fmla="*/ 1058909 w 2747986"/>
                <a:gd name="connsiteY2" fmla="*/ 0 h 1825997"/>
                <a:gd name="connsiteX3" fmla="*/ 1144994 w 2747986"/>
                <a:gd name="connsiteY3" fmla="*/ 216877 h 1825997"/>
                <a:gd name="connsiteX4" fmla="*/ 2747986 w 2747986"/>
                <a:gd name="connsiteY4" fmla="*/ 216877 h 1825997"/>
                <a:gd name="connsiteX5" fmla="*/ 2747986 w 2747986"/>
                <a:gd name="connsiteY5" fmla="*/ 485064 h 1825997"/>
                <a:gd name="connsiteX6" fmla="*/ 2747986 w 2747986"/>
                <a:gd name="connsiteY6" fmla="*/ 485064 h 1825997"/>
                <a:gd name="connsiteX7" fmla="*/ 2747986 w 2747986"/>
                <a:gd name="connsiteY7" fmla="*/ 887344 h 1825997"/>
                <a:gd name="connsiteX8" fmla="*/ 2747986 w 2747986"/>
                <a:gd name="connsiteY8" fmla="*/ 1825997 h 1825997"/>
                <a:gd name="connsiteX9" fmla="*/ 1144994 w 2747986"/>
                <a:gd name="connsiteY9" fmla="*/ 1825997 h 1825997"/>
                <a:gd name="connsiteX10" fmla="*/ 457998 w 2747986"/>
                <a:gd name="connsiteY10" fmla="*/ 1825997 h 1825997"/>
                <a:gd name="connsiteX11" fmla="*/ 457998 w 2747986"/>
                <a:gd name="connsiteY11" fmla="*/ 1825997 h 1825997"/>
                <a:gd name="connsiteX12" fmla="*/ 0 w 2747986"/>
                <a:gd name="connsiteY12" fmla="*/ 1825997 h 1825997"/>
                <a:gd name="connsiteX13" fmla="*/ 0 w 2747986"/>
                <a:gd name="connsiteY13" fmla="*/ 887344 h 1825997"/>
                <a:gd name="connsiteX14" fmla="*/ 0 w 2747986"/>
                <a:gd name="connsiteY14" fmla="*/ 485064 h 1825997"/>
                <a:gd name="connsiteX15" fmla="*/ 0 w 2747986"/>
                <a:gd name="connsiteY15" fmla="*/ 485064 h 1825997"/>
                <a:gd name="connsiteX16" fmla="*/ 0 w 2747986"/>
                <a:gd name="connsiteY16" fmla="*/ 216877 h 1825997"/>
                <a:gd name="connsiteX0" fmla="*/ 0 w 2747986"/>
                <a:gd name="connsiteY0" fmla="*/ 135914 h 1745034"/>
                <a:gd name="connsiteX1" fmla="*/ 905673 w 2747986"/>
                <a:gd name="connsiteY1" fmla="*/ 126389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  <a:gd name="connsiteX0" fmla="*/ 0 w 2747986"/>
                <a:gd name="connsiteY0" fmla="*/ 135914 h 1745034"/>
                <a:gd name="connsiteX1" fmla="*/ 924723 w 2747986"/>
                <a:gd name="connsiteY1" fmla="*/ 135914 h 1745034"/>
                <a:gd name="connsiteX2" fmla="*/ 1039859 w 2747986"/>
                <a:gd name="connsiteY2" fmla="*/ 0 h 1745034"/>
                <a:gd name="connsiteX3" fmla="*/ 1144994 w 2747986"/>
                <a:gd name="connsiteY3" fmla="*/ 135914 h 1745034"/>
                <a:gd name="connsiteX4" fmla="*/ 2747986 w 2747986"/>
                <a:gd name="connsiteY4" fmla="*/ 135914 h 1745034"/>
                <a:gd name="connsiteX5" fmla="*/ 2747986 w 2747986"/>
                <a:gd name="connsiteY5" fmla="*/ 404101 h 1745034"/>
                <a:gd name="connsiteX6" fmla="*/ 2747986 w 2747986"/>
                <a:gd name="connsiteY6" fmla="*/ 404101 h 1745034"/>
                <a:gd name="connsiteX7" fmla="*/ 2747986 w 2747986"/>
                <a:gd name="connsiteY7" fmla="*/ 806381 h 1745034"/>
                <a:gd name="connsiteX8" fmla="*/ 2747986 w 2747986"/>
                <a:gd name="connsiteY8" fmla="*/ 1745034 h 1745034"/>
                <a:gd name="connsiteX9" fmla="*/ 1144994 w 2747986"/>
                <a:gd name="connsiteY9" fmla="*/ 1745034 h 1745034"/>
                <a:gd name="connsiteX10" fmla="*/ 457998 w 2747986"/>
                <a:gd name="connsiteY10" fmla="*/ 1745034 h 1745034"/>
                <a:gd name="connsiteX11" fmla="*/ 457998 w 2747986"/>
                <a:gd name="connsiteY11" fmla="*/ 1745034 h 1745034"/>
                <a:gd name="connsiteX12" fmla="*/ 0 w 2747986"/>
                <a:gd name="connsiteY12" fmla="*/ 1745034 h 1745034"/>
                <a:gd name="connsiteX13" fmla="*/ 0 w 2747986"/>
                <a:gd name="connsiteY13" fmla="*/ 806381 h 1745034"/>
                <a:gd name="connsiteX14" fmla="*/ 0 w 2747986"/>
                <a:gd name="connsiteY14" fmla="*/ 404101 h 1745034"/>
                <a:gd name="connsiteX15" fmla="*/ 0 w 2747986"/>
                <a:gd name="connsiteY15" fmla="*/ 404101 h 1745034"/>
                <a:gd name="connsiteX16" fmla="*/ 0 w 2747986"/>
                <a:gd name="connsiteY16" fmla="*/ 135914 h 174503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747986" h="1745034">
                  <a:moveTo>
                    <a:pt x="0" y="135914"/>
                  </a:moveTo>
                  <a:lnTo>
                    <a:pt x="924723" y="135914"/>
                  </a:lnTo>
                  <a:lnTo>
                    <a:pt x="1039859" y="0"/>
                  </a:lnTo>
                  <a:lnTo>
                    <a:pt x="1144994" y="135914"/>
                  </a:lnTo>
                  <a:lnTo>
                    <a:pt x="2747986" y="135914"/>
                  </a:lnTo>
                  <a:lnTo>
                    <a:pt x="2747986" y="404101"/>
                  </a:lnTo>
                  <a:lnTo>
                    <a:pt x="2747986" y="404101"/>
                  </a:lnTo>
                  <a:lnTo>
                    <a:pt x="2747986" y="806381"/>
                  </a:lnTo>
                  <a:lnTo>
                    <a:pt x="2747986" y="1745034"/>
                  </a:lnTo>
                  <a:lnTo>
                    <a:pt x="1144994" y="1745034"/>
                  </a:lnTo>
                  <a:lnTo>
                    <a:pt x="457998" y="1745034"/>
                  </a:lnTo>
                  <a:lnTo>
                    <a:pt x="457998" y="1745034"/>
                  </a:lnTo>
                  <a:lnTo>
                    <a:pt x="0" y="1745034"/>
                  </a:lnTo>
                  <a:lnTo>
                    <a:pt x="0" y="806381"/>
                  </a:lnTo>
                  <a:lnTo>
                    <a:pt x="0" y="404101"/>
                  </a:lnTo>
                  <a:lnTo>
                    <a:pt x="0" y="404101"/>
                  </a:lnTo>
                  <a:lnTo>
                    <a:pt x="0" y="135914"/>
                  </a:lnTo>
                  <a:close/>
                </a:path>
              </a:pathLst>
            </a:cu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4" name="矩形 53"/>
            <p:cNvSpPr/>
            <p:nvPr/>
          </p:nvSpPr>
          <p:spPr>
            <a:xfrm>
              <a:off x="8616280" y="3655823"/>
              <a:ext cx="3303761" cy="171739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lvl="0" algn="ctr">
                <a:lnSpc>
                  <a:spcPct val="120000"/>
                </a:lnSpc>
              </a:pPr>
              <a:r>
                <a:rPr lang="zh-CN" altLang="en-US" sz="2800" b="1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征询对方</a:t>
              </a:r>
              <a:r>
                <a:rPr lang="zh-CN" altLang="en-US" sz="2800" b="1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观点</a:t>
              </a:r>
              <a:endParaRPr lang="en-US" altLang="zh-CN" sz="2800" b="1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endParaRPr>
            </a:p>
            <a:p>
              <a:pPr lvl="0">
                <a:lnSpc>
                  <a:spcPct val="120000"/>
                </a:lnSpc>
              </a:pPr>
              <a:r>
                <a:rPr lang="zh-CN" altLang="en-US" sz="2000" dirty="0" smtClean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也许</a:t>
              </a:r>
              <a:r>
                <a:rPr lang="zh-CN" altLang="en-US" sz="2000" dirty="0">
                  <a:solidFill>
                    <a:schemeClr val="bg1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你觉得我不胜任这个工作，或是会给你造成麻烦，情况是这样吗？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782712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4157007" y="3651498"/>
            <a:ext cx="38779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7200" dirty="0">
                <a:solidFill>
                  <a:srgbClr val="01D0C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方正粗宋简体" panose="03000509000000000000" pitchFamily="65" charset="-122"/>
                <a:ea typeface="方正粗宋简体" panose="03000509000000000000" pitchFamily="65" charset="-122"/>
              </a:rPr>
              <a:t>了解动机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2156460" y="4851827"/>
            <a:ext cx="787908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如何帮助对方走出沉默或暴力状态</a:t>
            </a:r>
            <a:endParaRPr lang="zh-CN" altLang="en-US" sz="4000" dirty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grpSp>
        <p:nvGrpSpPr>
          <p:cNvPr id="5" name="组合 4"/>
          <p:cNvGrpSpPr/>
          <p:nvPr/>
        </p:nvGrpSpPr>
        <p:grpSpPr>
          <a:xfrm>
            <a:off x="0" y="0"/>
            <a:ext cx="12192000" cy="3388659"/>
            <a:chOff x="0" y="-1685198"/>
            <a:chExt cx="12192000" cy="3388659"/>
          </a:xfrm>
        </p:grpSpPr>
        <p:sp>
          <p:nvSpPr>
            <p:cNvPr id="6" name="矩形 5"/>
            <p:cNvSpPr/>
            <p:nvPr/>
          </p:nvSpPr>
          <p:spPr>
            <a:xfrm>
              <a:off x="0" y="-1685198"/>
              <a:ext cx="12192000" cy="2800421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等腰三角形 6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12" name="直接连接符 11"/>
          <p:cNvCxnSpPr/>
          <p:nvPr/>
        </p:nvCxnSpPr>
        <p:spPr>
          <a:xfrm flipH="1">
            <a:off x="10560496" y="309480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连接符 12"/>
          <p:cNvCxnSpPr/>
          <p:nvPr/>
        </p:nvCxnSpPr>
        <p:spPr>
          <a:xfrm flipH="1">
            <a:off x="9943008" y="448947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 flipH="1">
            <a:off x="867974" y="-603448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连接符 14"/>
          <p:cNvCxnSpPr/>
          <p:nvPr/>
        </p:nvCxnSpPr>
        <p:spPr>
          <a:xfrm flipH="1">
            <a:off x="250486" y="791222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037103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组合 16"/>
          <p:cNvGrpSpPr/>
          <p:nvPr/>
        </p:nvGrpSpPr>
        <p:grpSpPr>
          <a:xfrm>
            <a:off x="0" y="-22725"/>
            <a:ext cx="12192000" cy="1726186"/>
            <a:chOff x="0" y="-22725"/>
            <a:chExt cx="12192000" cy="1726186"/>
          </a:xfrm>
        </p:grpSpPr>
        <p:sp>
          <p:nvSpPr>
            <p:cNvPr id="18" name="矩形 17"/>
            <p:cNvSpPr/>
            <p:nvPr/>
          </p:nvSpPr>
          <p:spPr>
            <a:xfrm>
              <a:off x="0" y="-22725"/>
              <a:ext cx="12192000" cy="1137948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等腰三角形 18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7" name="直接连接符 6"/>
          <p:cNvCxnSpPr/>
          <p:nvPr/>
        </p:nvCxnSpPr>
        <p:spPr>
          <a:xfrm>
            <a:off x="686588" y="2133352"/>
            <a:ext cx="0" cy="4212000"/>
          </a:xfrm>
          <a:prstGeom prst="line">
            <a:avLst/>
          </a:prstGeom>
          <a:ln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文本框 2"/>
          <p:cNvSpPr txBox="1"/>
          <p:nvPr/>
        </p:nvSpPr>
        <p:spPr>
          <a:xfrm>
            <a:off x="1880423" y="135562"/>
            <a:ext cx="839204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如何帮助对方走出沉默或暴力</a:t>
            </a:r>
            <a:r>
              <a:rPr lang="zh-CN" altLang="en-US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状态？</a:t>
            </a:r>
            <a:endParaRPr lang="zh-CN" altLang="en-US" sz="4000" dirty="0">
              <a:solidFill>
                <a:prstClr val="white"/>
              </a:solidFill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sp>
        <p:nvSpPr>
          <p:cNvPr id="21" name="椭圆 20"/>
          <p:cNvSpPr/>
          <p:nvPr/>
        </p:nvSpPr>
        <p:spPr>
          <a:xfrm>
            <a:off x="414051" y="2023915"/>
            <a:ext cx="545072" cy="5450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2" name="Freeform 62"/>
          <p:cNvSpPr>
            <a:spLocks/>
          </p:cNvSpPr>
          <p:nvPr/>
        </p:nvSpPr>
        <p:spPr bwMode="auto">
          <a:xfrm>
            <a:off x="544698" y="2160610"/>
            <a:ext cx="283777" cy="271681"/>
          </a:xfrm>
          <a:custGeom>
            <a:avLst/>
            <a:gdLst>
              <a:gd name="T0" fmla="*/ 171 w 305"/>
              <a:gd name="T1" fmla="*/ 1 h 292"/>
              <a:gd name="T2" fmla="*/ 198 w 305"/>
              <a:gd name="T3" fmla="*/ 14 h 292"/>
              <a:gd name="T4" fmla="*/ 212 w 305"/>
              <a:gd name="T5" fmla="*/ 31 h 292"/>
              <a:gd name="T6" fmla="*/ 217 w 305"/>
              <a:gd name="T7" fmla="*/ 49 h 292"/>
              <a:gd name="T8" fmla="*/ 216 w 305"/>
              <a:gd name="T9" fmla="*/ 65 h 292"/>
              <a:gd name="T10" fmla="*/ 213 w 305"/>
              <a:gd name="T11" fmla="*/ 82 h 292"/>
              <a:gd name="T12" fmla="*/ 213 w 305"/>
              <a:gd name="T13" fmla="*/ 84 h 292"/>
              <a:gd name="T14" fmla="*/ 216 w 305"/>
              <a:gd name="T15" fmla="*/ 87 h 292"/>
              <a:gd name="T16" fmla="*/ 218 w 305"/>
              <a:gd name="T17" fmla="*/ 93 h 292"/>
              <a:gd name="T18" fmla="*/ 217 w 305"/>
              <a:gd name="T19" fmla="*/ 108 h 292"/>
              <a:gd name="T20" fmla="*/ 210 w 305"/>
              <a:gd name="T21" fmla="*/ 117 h 292"/>
              <a:gd name="T22" fmla="*/ 205 w 305"/>
              <a:gd name="T23" fmla="*/ 121 h 292"/>
              <a:gd name="T24" fmla="*/ 199 w 305"/>
              <a:gd name="T25" fmla="*/ 139 h 292"/>
              <a:gd name="T26" fmla="*/ 190 w 305"/>
              <a:gd name="T27" fmla="*/ 153 h 292"/>
              <a:gd name="T28" fmla="*/ 186 w 305"/>
              <a:gd name="T29" fmla="*/ 165 h 292"/>
              <a:gd name="T30" fmla="*/ 193 w 305"/>
              <a:gd name="T31" fmla="*/ 191 h 292"/>
              <a:gd name="T32" fmla="*/ 218 w 305"/>
              <a:gd name="T33" fmla="*/ 209 h 292"/>
              <a:gd name="T34" fmla="*/ 260 w 305"/>
              <a:gd name="T35" fmla="*/ 227 h 292"/>
              <a:gd name="T36" fmla="*/ 293 w 305"/>
              <a:gd name="T37" fmla="*/ 244 h 292"/>
              <a:gd name="T38" fmla="*/ 305 w 305"/>
              <a:gd name="T39" fmla="*/ 258 h 292"/>
              <a:gd name="T40" fmla="*/ 0 w 305"/>
              <a:gd name="T41" fmla="*/ 292 h 292"/>
              <a:gd name="T42" fmla="*/ 0 w 305"/>
              <a:gd name="T43" fmla="*/ 268 h 292"/>
              <a:gd name="T44" fmla="*/ 3 w 305"/>
              <a:gd name="T45" fmla="*/ 251 h 292"/>
              <a:gd name="T46" fmla="*/ 26 w 305"/>
              <a:gd name="T47" fmla="*/ 236 h 292"/>
              <a:gd name="T48" fmla="*/ 66 w 305"/>
              <a:gd name="T49" fmla="*/ 218 h 292"/>
              <a:gd name="T50" fmla="*/ 102 w 305"/>
              <a:gd name="T51" fmla="*/ 200 h 292"/>
              <a:gd name="T52" fmla="*/ 117 w 305"/>
              <a:gd name="T53" fmla="*/ 180 h 292"/>
              <a:gd name="T54" fmla="*/ 117 w 305"/>
              <a:gd name="T55" fmla="*/ 158 h 292"/>
              <a:gd name="T56" fmla="*/ 110 w 305"/>
              <a:gd name="T57" fmla="*/ 148 h 292"/>
              <a:gd name="T58" fmla="*/ 101 w 305"/>
              <a:gd name="T59" fmla="*/ 125 h 292"/>
              <a:gd name="T60" fmla="*/ 97 w 305"/>
              <a:gd name="T61" fmla="*/ 119 h 292"/>
              <a:gd name="T62" fmla="*/ 91 w 305"/>
              <a:gd name="T63" fmla="*/ 115 h 292"/>
              <a:gd name="T64" fmla="*/ 86 w 305"/>
              <a:gd name="T65" fmla="*/ 98 h 292"/>
              <a:gd name="T66" fmla="*/ 88 w 305"/>
              <a:gd name="T67" fmla="*/ 89 h 292"/>
              <a:gd name="T68" fmla="*/ 91 w 305"/>
              <a:gd name="T69" fmla="*/ 85 h 292"/>
              <a:gd name="T70" fmla="*/ 92 w 305"/>
              <a:gd name="T71" fmla="*/ 84 h 292"/>
              <a:gd name="T72" fmla="*/ 91 w 305"/>
              <a:gd name="T73" fmla="*/ 74 h 292"/>
              <a:gd name="T74" fmla="*/ 88 w 305"/>
              <a:gd name="T75" fmla="*/ 56 h 292"/>
              <a:gd name="T76" fmla="*/ 89 w 305"/>
              <a:gd name="T77" fmla="*/ 41 h 292"/>
              <a:gd name="T78" fmla="*/ 98 w 305"/>
              <a:gd name="T79" fmla="*/ 22 h 292"/>
              <a:gd name="T80" fmla="*/ 119 w 305"/>
              <a:gd name="T81" fmla="*/ 6 h 292"/>
              <a:gd name="T82" fmla="*/ 152 w 305"/>
              <a:gd name="T83" fmla="*/ 0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305" h="292">
                <a:moveTo>
                  <a:pt x="152" y="0"/>
                </a:moveTo>
                <a:lnTo>
                  <a:pt x="171" y="1"/>
                </a:lnTo>
                <a:lnTo>
                  <a:pt x="186" y="6"/>
                </a:lnTo>
                <a:lnTo>
                  <a:pt x="198" y="14"/>
                </a:lnTo>
                <a:lnTo>
                  <a:pt x="205" y="22"/>
                </a:lnTo>
                <a:lnTo>
                  <a:pt x="212" y="31"/>
                </a:lnTo>
                <a:lnTo>
                  <a:pt x="214" y="41"/>
                </a:lnTo>
                <a:lnTo>
                  <a:pt x="217" y="49"/>
                </a:lnTo>
                <a:lnTo>
                  <a:pt x="217" y="56"/>
                </a:lnTo>
                <a:lnTo>
                  <a:pt x="216" y="65"/>
                </a:lnTo>
                <a:lnTo>
                  <a:pt x="214" y="74"/>
                </a:lnTo>
                <a:lnTo>
                  <a:pt x="213" y="82"/>
                </a:lnTo>
                <a:lnTo>
                  <a:pt x="213" y="84"/>
                </a:lnTo>
                <a:lnTo>
                  <a:pt x="213" y="84"/>
                </a:lnTo>
                <a:lnTo>
                  <a:pt x="214" y="85"/>
                </a:lnTo>
                <a:lnTo>
                  <a:pt x="216" y="87"/>
                </a:lnTo>
                <a:lnTo>
                  <a:pt x="217" y="89"/>
                </a:lnTo>
                <a:lnTo>
                  <a:pt x="218" y="93"/>
                </a:lnTo>
                <a:lnTo>
                  <a:pt x="218" y="98"/>
                </a:lnTo>
                <a:lnTo>
                  <a:pt x="217" y="108"/>
                </a:lnTo>
                <a:lnTo>
                  <a:pt x="214" y="115"/>
                </a:lnTo>
                <a:lnTo>
                  <a:pt x="210" y="117"/>
                </a:lnTo>
                <a:lnTo>
                  <a:pt x="208" y="119"/>
                </a:lnTo>
                <a:lnTo>
                  <a:pt x="205" y="121"/>
                </a:lnTo>
                <a:lnTo>
                  <a:pt x="203" y="125"/>
                </a:lnTo>
                <a:lnTo>
                  <a:pt x="199" y="139"/>
                </a:lnTo>
                <a:lnTo>
                  <a:pt x="195" y="148"/>
                </a:lnTo>
                <a:lnTo>
                  <a:pt x="190" y="153"/>
                </a:lnTo>
                <a:lnTo>
                  <a:pt x="188" y="158"/>
                </a:lnTo>
                <a:lnTo>
                  <a:pt x="186" y="165"/>
                </a:lnTo>
                <a:lnTo>
                  <a:pt x="188" y="180"/>
                </a:lnTo>
                <a:lnTo>
                  <a:pt x="193" y="191"/>
                </a:lnTo>
                <a:lnTo>
                  <a:pt x="203" y="200"/>
                </a:lnTo>
                <a:lnTo>
                  <a:pt x="218" y="209"/>
                </a:lnTo>
                <a:lnTo>
                  <a:pt x="239" y="218"/>
                </a:lnTo>
                <a:lnTo>
                  <a:pt x="260" y="227"/>
                </a:lnTo>
                <a:lnTo>
                  <a:pt x="279" y="236"/>
                </a:lnTo>
                <a:lnTo>
                  <a:pt x="293" y="244"/>
                </a:lnTo>
                <a:lnTo>
                  <a:pt x="301" y="251"/>
                </a:lnTo>
                <a:lnTo>
                  <a:pt x="305" y="258"/>
                </a:lnTo>
                <a:lnTo>
                  <a:pt x="305" y="292"/>
                </a:lnTo>
                <a:lnTo>
                  <a:pt x="0" y="292"/>
                </a:lnTo>
                <a:lnTo>
                  <a:pt x="0" y="279"/>
                </a:lnTo>
                <a:lnTo>
                  <a:pt x="0" y="268"/>
                </a:lnTo>
                <a:lnTo>
                  <a:pt x="0" y="258"/>
                </a:lnTo>
                <a:lnTo>
                  <a:pt x="3" y="251"/>
                </a:lnTo>
                <a:lnTo>
                  <a:pt x="12" y="244"/>
                </a:lnTo>
                <a:lnTo>
                  <a:pt x="26" y="236"/>
                </a:lnTo>
                <a:lnTo>
                  <a:pt x="44" y="227"/>
                </a:lnTo>
                <a:lnTo>
                  <a:pt x="66" y="218"/>
                </a:lnTo>
                <a:lnTo>
                  <a:pt x="87" y="209"/>
                </a:lnTo>
                <a:lnTo>
                  <a:pt x="102" y="200"/>
                </a:lnTo>
                <a:lnTo>
                  <a:pt x="111" y="191"/>
                </a:lnTo>
                <a:lnTo>
                  <a:pt x="117" y="180"/>
                </a:lnTo>
                <a:lnTo>
                  <a:pt x="119" y="165"/>
                </a:lnTo>
                <a:lnTo>
                  <a:pt x="117" y="158"/>
                </a:lnTo>
                <a:lnTo>
                  <a:pt x="114" y="153"/>
                </a:lnTo>
                <a:lnTo>
                  <a:pt x="110" y="148"/>
                </a:lnTo>
                <a:lnTo>
                  <a:pt x="105" y="139"/>
                </a:lnTo>
                <a:lnTo>
                  <a:pt x="101" y="125"/>
                </a:lnTo>
                <a:lnTo>
                  <a:pt x="100" y="121"/>
                </a:lnTo>
                <a:lnTo>
                  <a:pt x="97" y="119"/>
                </a:lnTo>
                <a:lnTo>
                  <a:pt x="93" y="117"/>
                </a:lnTo>
                <a:lnTo>
                  <a:pt x="91" y="115"/>
                </a:lnTo>
                <a:lnTo>
                  <a:pt x="88" y="108"/>
                </a:lnTo>
                <a:lnTo>
                  <a:pt x="86" y="98"/>
                </a:lnTo>
                <a:lnTo>
                  <a:pt x="87" y="93"/>
                </a:lnTo>
                <a:lnTo>
                  <a:pt x="88" y="89"/>
                </a:lnTo>
                <a:lnTo>
                  <a:pt x="89" y="87"/>
                </a:lnTo>
                <a:lnTo>
                  <a:pt x="91" y="85"/>
                </a:lnTo>
                <a:lnTo>
                  <a:pt x="92" y="84"/>
                </a:lnTo>
                <a:lnTo>
                  <a:pt x="92" y="84"/>
                </a:lnTo>
                <a:lnTo>
                  <a:pt x="92" y="82"/>
                </a:lnTo>
                <a:lnTo>
                  <a:pt x="91" y="74"/>
                </a:lnTo>
                <a:lnTo>
                  <a:pt x="89" y="65"/>
                </a:lnTo>
                <a:lnTo>
                  <a:pt x="88" y="56"/>
                </a:lnTo>
                <a:lnTo>
                  <a:pt x="88" y="49"/>
                </a:lnTo>
                <a:lnTo>
                  <a:pt x="89" y="41"/>
                </a:lnTo>
                <a:lnTo>
                  <a:pt x="93" y="31"/>
                </a:lnTo>
                <a:lnTo>
                  <a:pt x="98" y="22"/>
                </a:lnTo>
                <a:lnTo>
                  <a:pt x="107" y="14"/>
                </a:lnTo>
                <a:lnTo>
                  <a:pt x="119" y="6"/>
                </a:lnTo>
                <a:lnTo>
                  <a:pt x="134" y="1"/>
                </a:lnTo>
                <a:lnTo>
                  <a:pt x="152" y="0"/>
                </a:lnTo>
                <a:close/>
              </a:path>
            </a:pathLst>
          </a:custGeom>
          <a:solidFill>
            <a:srgbClr val="01D0CA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29" name="椭圆 28"/>
          <p:cNvSpPr/>
          <p:nvPr/>
        </p:nvSpPr>
        <p:spPr>
          <a:xfrm>
            <a:off x="414051" y="3297395"/>
            <a:ext cx="545072" cy="5450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0" name="Freeform 62"/>
          <p:cNvSpPr>
            <a:spLocks/>
          </p:cNvSpPr>
          <p:nvPr/>
        </p:nvSpPr>
        <p:spPr bwMode="auto">
          <a:xfrm>
            <a:off x="544698" y="3434090"/>
            <a:ext cx="283777" cy="271681"/>
          </a:xfrm>
          <a:custGeom>
            <a:avLst/>
            <a:gdLst>
              <a:gd name="T0" fmla="*/ 171 w 305"/>
              <a:gd name="T1" fmla="*/ 1 h 292"/>
              <a:gd name="T2" fmla="*/ 198 w 305"/>
              <a:gd name="T3" fmla="*/ 14 h 292"/>
              <a:gd name="T4" fmla="*/ 212 w 305"/>
              <a:gd name="T5" fmla="*/ 31 h 292"/>
              <a:gd name="T6" fmla="*/ 217 w 305"/>
              <a:gd name="T7" fmla="*/ 49 h 292"/>
              <a:gd name="T8" fmla="*/ 216 w 305"/>
              <a:gd name="T9" fmla="*/ 65 h 292"/>
              <a:gd name="T10" fmla="*/ 213 w 305"/>
              <a:gd name="T11" fmla="*/ 82 h 292"/>
              <a:gd name="T12" fmla="*/ 213 w 305"/>
              <a:gd name="T13" fmla="*/ 84 h 292"/>
              <a:gd name="T14" fmla="*/ 216 w 305"/>
              <a:gd name="T15" fmla="*/ 87 h 292"/>
              <a:gd name="T16" fmla="*/ 218 w 305"/>
              <a:gd name="T17" fmla="*/ 93 h 292"/>
              <a:gd name="T18" fmla="*/ 217 w 305"/>
              <a:gd name="T19" fmla="*/ 108 h 292"/>
              <a:gd name="T20" fmla="*/ 210 w 305"/>
              <a:gd name="T21" fmla="*/ 117 h 292"/>
              <a:gd name="T22" fmla="*/ 205 w 305"/>
              <a:gd name="T23" fmla="*/ 121 h 292"/>
              <a:gd name="T24" fmla="*/ 199 w 305"/>
              <a:gd name="T25" fmla="*/ 139 h 292"/>
              <a:gd name="T26" fmla="*/ 190 w 305"/>
              <a:gd name="T27" fmla="*/ 153 h 292"/>
              <a:gd name="T28" fmla="*/ 186 w 305"/>
              <a:gd name="T29" fmla="*/ 165 h 292"/>
              <a:gd name="T30" fmla="*/ 193 w 305"/>
              <a:gd name="T31" fmla="*/ 191 h 292"/>
              <a:gd name="T32" fmla="*/ 218 w 305"/>
              <a:gd name="T33" fmla="*/ 209 h 292"/>
              <a:gd name="T34" fmla="*/ 260 w 305"/>
              <a:gd name="T35" fmla="*/ 227 h 292"/>
              <a:gd name="T36" fmla="*/ 293 w 305"/>
              <a:gd name="T37" fmla="*/ 244 h 292"/>
              <a:gd name="T38" fmla="*/ 305 w 305"/>
              <a:gd name="T39" fmla="*/ 258 h 292"/>
              <a:gd name="T40" fmla="*/ 0 w 305"/>
              <a:gd name="T41" fmla="*/ 292 h 292"/>
              <a:gd name="T42" fmla="*/ 0 w 305"/>
              <a:gd name="T43" fmla="*/ 268 h 292"/>
              <a:gd name="T44" fmla="*/ 3 w 305"/>
              <a:gd name="T45" fmla="*/ 251 h 292"/>
              <a:gd name="T46" fmla="*/ 26 w 305"/>
              <a:gd name="T47" fmla="*/ 236 h 292"/>
              <a:gd name="T48" fmla="*/ 66 w 305"/>
              <a:gd name="T49" fmla="*/ 218 h 292"/>
              <a:gd name="T50" fmla="*/ 102 w 305"/>
              <a:gd name="T51" fmla="*/ 200 h 292"/>
              <a:gd name="T52" fmla="*/ 117 w 305"/>
              <a:gd name="T53" fmla="*/ 180 h 292"/>
              <a:gd name="T54" fmla="*/ 117 w 305"/>
              <a:gd name="T55" fmla="*/ 158 h 292"/>
              <a:gd name="T56" fmla="*/ 110 w 305"/>
              <a:gd name="T57" fmla="*/ 148 h 292"/>
              <a:gd name="T58" fmla="*/ 101 w 305"/>
              <a:gd name="T59" fmla="*/ 125 h 292"/>
              <a:gd name="T60" fmla="*/ 97 w 305"/>
              <a:gd name="T61" fmla="*/ 119 h 292"/>
              <a:gd name="T62" fmla="*/ 91 w 305"/>
              <a:gd name="T63" fmla="*/ 115 h 292"/>
              <a:gd name="T64" fmla="*/ 86 w 305"/>
              <a:gd name="T65" fmla="*/ 98 h 292"/>
              <a:gd name="T66" fmla="*/ 88 w 305"/>
              <a:gd name="T67" fmla="*/ 89 h 292"/>
              <a:gd name="T68" fmla="*/ 91 w 305"/>
              <a:gd name="T69" fmla="*/ 85 h 292"/>
              <a:gd name="T70" fmla="*/ 92 w 305"/>
              <a:gd name="T71" fmla="*/ 84 h 292"/>
              <a:gd name="T72" fmla="*/ 91 w 305"/>
              <a:gd name="T73" fmla="*/ 74 h 292"/>
              <a:gd name="T74" fmla="*/ 88 w 305"/>
              <a:gd name="T75" fmla="*/ 56 h 292"/>
              <a:gd name="T76" fmla="*/ 89 w 305"/>
              <a:gd name="T77" fmla="*/ 41 h 292"/>
              <a:gd name="T78" fmla="*/ 98 w 305"/>
              <a:gd name="T79" fmla="*/ 22 h 292"/>
              <a:gd name="T80" fmla="*/ 119 w 305"/>
              <a:gd name="T81" fmla="*/ 6 h 292"/>
              <a:gd name="T82" fmla="*/ 152 w 305"/>
              <a:gd name="T83" fmla="*/ 0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305" h="292">
                <a:moveTo>
                  <a:pt x="152" y="0"/>
                </a:moveTo>
                <a:lnTo>
                  <a:pt x="171" y="1"/>
                </a:lnTo>
                <a:lnTo>
                  <a:pt x="186" y="6"/>
                </a:lnTo>
                <a:lnTo>
                  <a:pt x="198" y="14"/>
                </a:lnTo>
                <a:lnTo>
                  <a:pt x="205" y="22"/>
                </a:lnTo>
                <a:lnTo>
                  <a:pt x="212" y="31"/>
                </a:lnTo>
                <a:lnTo>
                  <a:pt x="214" y="41"/>
                </a:lnTo>
                <a:lnTo>
                  <a:pt x="217" y="49"/>
                </a:lnTo>
                <a:lnTo>
                  <a:pt x="217" y="56"/>
                </a:lnTo>
                <a:lnTo>
                  <a:pt x="216" y="65"/>
                </a:lnTo>
                <a:lnTo>
                  <a:pt x="214" y="74"/>
                </a:lnTo>
                <a:lnTo>
                  <a:pt x="213" y="82"/>
                </a:lnTo>
                <a:lnTo>
                  <a:pt x="213" y="84"/>
                </a:lnTo>
                <a:lnTo>
                  <a:pt x="213" y="84"/>
                </a:lnTo>
                <a:lnTo>
                  <a:pt x="214" y="85"/>
                </a:lnTo>
                <a:lnTo>
                  <a:pt x="216" y="87"/>
                </a:lnTo>
                <a:lnTo>
                  <a:pt x="217" y="89"/>
                </a:lnTo>
                <a:lnTo>
                  <a:pt x="218" y="93"/>
                </a:lnTo>
                <a:lnTo>
                  <a:pt x="218" y="98"/>
                </a:lnTo>
                <a:lnTo>
                  <a:pt x="217" y="108"/>
                </a:lnTo>
                <a:lnTo>
                  <a:pt x="214" y="115"/>
                </a:lnTo>
                <a:lnTo>
                  <a:pt x="210" y="117"/>
                </a:lnTo>
                <a:lnTo>
                  <a:pt x="208" y="119"/>
                </a:lnTo>
                <a:lnTo>
                  <a:pt x="205" y="121"/>
                </a:lnTo>
                <a:lnTo>
                  <a:pt x="203" y="125"/>
                </a:lnTo>
                <a:lnTo>
                  <a:pt x="199" y="139"/>
                </a:lnTo>
                <a:lnTo>
                  <a:pt x="195" y="148"/>
                </a:lnTo>
                <a:lnTo>
                  <a:pt x="190" y="153"/>
                </a:lnTo>
                <a:lnTo>
                  <a:pt x="188" y="158"/>
                </a:lnTo>
                <a:lnTo>
                  <a:pt x="186" y="165"/>
                </a:lnTo>
                <a:lnTo>
                  <a:pt x="188" y="180"/>
                </a:lnTo>
                <a:lnTo>
                  <a:pt x="193" y="191"/>
                </a:lnTo>
                <a:lnTo>
                  <a:pt x="203" y="200"/>
                </a:lnTo>
                <a:lnTo>
                  <a:pt x="218" y="209"/>
                </a:lnTo>
                <a:lnTo>
                  <a:pt x="239" y="218"/>
                </a:lnTo>
                <a:lnTo>
                  <a:pt x="260" y="227"/>
                </a:lnTo>
                <a:lnTo>
                  <a:pt x="279" y="236"/>
                </a:lnTo>
                <a:lnTo>
                  <a:pt x="293" y="244"/>
                </a:lnTo>
                <a:lnTo>
                  <a:pt x="301" y="251"/>
                </a:lnTo>
                <a:lnTo>
                  <a:pt x="305" y="258"/>
                </a:lnTo>
                <a:lnTo>
                  <a:pt x="305" y="292"/>
                </a:lnTo>
                <a:lnTo>
                  <a:pt x="0" y="292"/>
                </a:lnTo>
                <a:lnTo>
                  <a:pt x="0" y="279"/>
                </a:lnTo>
                <a:lnTo>
                  <a:pt x="0" y="268"/>
                </a:lnTo>
                <a:lnTo>
                  <a:pt x="0" y="258"/>
                </a:lnTo>
                <a:lnTo>
                  <a:pt x="3" y="251"/>
                </a:lnTo>
                <a:lnTo>
                  <a:pt x="12" y="244"/>
                </a:lnTo>
                <a:lnTo>
                  <a:pt x="26" y="236"/>
                </a:lnTo>
                <a:lnTo>
                  <a:pt x="44" y="227"/>
                </a:lnTo>
                <a:lnTo>
                  <a:pt x="66" y="218"/>
                </a:lnTo>
                <a:lnTo>
                  <a:pt x="87" y="209"/>
                </a:lnTo>
                <a:lnTo>
                  <a:pt x="102" y="200"/>
                </a:lnTo>
                <a:lnTo>
                  <a:pt x="111" y="191"/>
                </a:lnTo>
                <a:lnTo>
                  <a:pt x="117" y="180"/>
                </a:lnTo>
                <a:lnTo>
                  <a:pt x="119" y="165"/>
                </a:lnTo>
                <a:lnTo>
                  <a:pt x="117" y="158"/>
                </a:lnTo>
                <a:lnTo>
                  <a:pt x="114" y="153"/>
                </a:lnTo>
                <a:lnTo>
                  <a:pt x="110" y="148"/>
                </a:lnTo>
                <a:lnTo>
                  <a:pt x="105" y="139"/>
                </a:lnTo>
                <a:lnTo>
                  <a:pt x="101" y="125"/>
                </a:lnTo>
                <a:lnTo>
                  <a:pt x="100" y="121"/>
                </a:lnTo>
                <a:lnTo>
                  <a:pt x="97" y="119"/>
                </a:lnTo>
                <a:lnTo>
                  <a:pt x="93" y="117"/>
                </a:lnTo>
                <a:lnTo>
                  <a:pt x="91" y="115"/>
                </a:lnTo>
                <a:lnTo>
                  <a:pt x="88" y="108"/>
                </a:lnTo>
                <a:lnTo>
                  <a:pt x="86" y="98"/>
                </a:lnTo>
                <a:lnTo>
                  <a:pt x="87" y="93"/>
                </a:lnTo>
                <a:lnTo>
                  <a:pt x="88" y="89"/>
                </a:lnTo>
                <a:lnTo>
                  <a:pt x="89" y="87"/>
                </a:lnTo>
                <a:lnTo>
                  <a:pt x="91" y="85"/>
                </a:lnTo>
                <a:lnTo>
                  <a:pt x="92" y="84"/>
                </a:lnTo>
                <a:lnTo>
                  <a:pt x="92" y="84"/>
                </a:lnTo>
                <a:lnTo>
                  <a:pt x="92" y="82"/>
                </a:lnTo>
                <a:lnTo>
                  <a:pt x="91" y="74"/>
                </a:lnTo>
                <a:lnTo>
                  <a:pt x="89" y="65"/>
                </a:lnTo>
                <a:lnTo>
                  <a:pt x="88" y="56"/>
                </a:lnTo>
                <a:lnTo>
                  <a:pt x="88" y="49"/>
                </a:lnTo>
                <a:lnTo>
                  <a:pt x="89" y="41"/>
                </a:lnTo>
                <a:lnTo>
                  <a:pt x="93" y="31"/>
                </a:lnTo>
                <a:lnTo>
                  <a:pt x="98" y="22"/>
                </a:lnTo>
                <a:lnTo>
                  <a:pt x="107" y="14"/>
                </a:lnTo>
                <a:lnTo>
                  <a:pt x="119" y="6"/>
                </a:lnTo>
                <a:lnTo>
                  <a:pt x="134" y="1"/>
                </a:lnTo>
                <a:lnTo>
                  <a:pt x="152" y="0"/>
                </a:lnTo>
                <a:close/>
              </a:path>
            </a:pathLst>
          </a:custGeom>
          <a:solidFill>
            <a:srgbClr val="01D0CA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32" name="椭圆 31"/>
          <p:cNvSpPr/>
          <p:nvPr/>
        </p:nvSpPr>
        <p:spPr>
          <a:xfrm>
            <a:off x="414051" y="4604056"/>
            <a:ext cx="545072" cy="5450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3" name="Freeform 62"/>
          <p:cNvSpPr>
            <a:spLocks/>
          </p:cNvSpPr>
          <p:nvPr/>
        </p:nvSpPr>
        <p:spPr bwMode="auto">
          <a:xfrm>
            <a:off x="544698" y="4740751"/>
            <a:ext cx="283777" cy="271681"/>
          </a:xfrm>
          <a:custGeom>
            <a:avLst/>
            <a:gdLst>
              <a:gd name="T0" fmla="*/ 171 w 305"/>
              <a:gd name="T1" fmla="*/ 1 h 292"/>
              <a:gd name="T2" fmla="*/ 198 w 305"/>
              <a:gd name="T3" fmla="*/ 14 h 292"/>
              <a:gd name="T4" fmla="*/ 212 w 305"/>
              <a:gd name="T5" fmla="*/ 31 h 292"/>
              <a:gd name="T6" fmla="*/ 217 w 305"/>
              <a:gd name="T7" fmla="*/ 49 h 292"/>
              <a:gd name="T8" fmla="*/ 216 w 305"/>
              <a:gd name="T9" fmla="*/ 65 h 292"/>
              <a:gd name="T10" fmla="*/ 213 w 305"/>
              <a:gd name="T11" fmla="*/ 82 h 292"/>
              <a:gd name="T12" fmla="*/ 213 w 305"/>
              <a:gd name="T13" fmla="*/ 84 h 292"/>
              <a:gd name="T14" fmla="*/ 216 w 305"/>
              <a:gd name="T15" fmla="*/ 87 h 292"/>
              <a:gd name="T16" fmla="*/ 218 w 305"/>
              <a:gd name="T17" fmla="*/ 93 h 292"/>
              <a:gd name="T18" fmla="*/ 217 w 305"/>
              <a:gd name="T19" fmla="*/ 108 h 292"/>
              <a:gd name="T20" fmla="*/ 210 w 305"/>
              <a:gd name="T21" fmla="*/ 117 h 292"/>
              <a:gd name="T22" fmla="*/ 205 w 305"/>
              <a:gd name="T23" fmla="*/ 121 h 292"/>
              <a:gd name="T24" fmla="*/ 199 w 305"/>
              <a:gd name="T25" fmla="*/ 139 h 292"/>
              <a:gd name="T26" fmla="*/ 190 w 305"/>
              <a:gd name="T27" fmla="*/ 153 h 292"/>
              <a:gd name="T28" fmla="*/ 186 w 305"/>
              <a:gd name="T29" fmla="*/ 165 h 292"/>
              <a:gd name="T30" fmla="*/ 193 w 305"/>
              <a:gd name="T31" fmla="*/ 191 h 292"/>
              <a:gd name="T32" fmla="*/ 218 w 305"/>
              <a:gd name="T33" fmla="*/ 209 h 292"/>
              <a:gd name="T34" fmla="*/ 260 w 305"/>
              <a:gd name="T35" fmla="*/ 227 h 292"/>
              <a:gd name="T36" fmla="*/ 293 w 305"/>
              <a:gd name="T37" fmla="*/ 244 h 292"/>
              <a:gd name="T38" fmla="*/ 305 w 305"/>
              <a:gd name="T39" fmla="*/ 258 h 292"/>
              <a:gd name="T40" fmla="*/ 0 w 305"/>
              <a:gd name="T41" fmla="*/ 292 h 292"/>
              <a:gd name="T42" fmla="*/ 0 w 305"/>
              <a:gd name="T43" fmla="*/ 268 h 292"/>
              <a:gd name="T44" fmla="*/ 3 w 305"/>
              <a:gd name="T45" fmla="*/ 251 h 292"/>
              <a:gd name="T46" fmla="*/ 26 w 305"/>
              <a:gd name="T47" fmla="*/ 236 h 292"/>
              <a:gd name="T48" fmla="*/ 66 w 305"/>
              <a:gd name="T49" fmla="*/ 218 h 292"/>
              <a:gd name="T50" fmla="*/ 102 w 305"/>
              <a:gd name="T51" fmla="*/ 200 h 292"/>
              <a:gd name="T52" fmla="*/ 117 w 305"/>
              <a:gd name="T53" fmla="*/ 180 h 292"/>
              <a:gd name="T54" fmla="*/ 117 w 305"/>
              <a:gd name="T55" fmla="*/ 158 h 292"/>
              <a:gd name="T56" fmla="*/ 110 w 305"/>
              <a:gd name="T57" fmla="*/ 148 h 292"/>
              <a:gd name="T58" fmla="*/ 101 w 305"/>
              <a:gd name="T59" fmla="*/ 125 h 292"/>
              <a:gd name="T60" fmla="*/ 97 w 305"/>
              <a:gd name="T61" fmla="*/ 119 h 292"/>
              <a:gd name="T62" fmla="*/ 91 w 305"/>
              <a:gd name="T63" fmla="*/ 115 h 292"/>
              <a:gd name="T64" fmla="*/ 86 w 305"/>
              <a:gd name="T65" fmla="*/ 98 h 292"/>
              <a:gd name="T66" fmla="*/ 88 w 305"/>
              <a:gd name="T67" fmla="*/ 89 h 292"/>
              <a:gd name="T68" fmla="*/ 91 w 305"/>
              <a:gd name="T69" fmla="*/ 85 h 292"/>
              <a:gd name="T70" fmla="*/ 92 w 305"/>
              <a:gd name="T71" fmla="*/ 84 h 292"/>
              <a:gd name="T72" fmla="*/ 91 w 305"/>
              <a:gd name="T73" fmla="*/ 74 h 292"/>
              <a:gd name="T74" fmla="*/ 88 w 305"/>
              <a:gd name="T75" fmla="*/ 56 h 292"/>
              <a:gd name="T76" fmla="*/ 89 w 305"/>
              <a:gd name="T77" fmla="*/ 41 h 292"/>
              <a:gd name="T78" fmla="*/ 98 w 305"/>
              <a:gd name="T79" fmla="*/ 22 h 292"/>
              <a:gd name="T80" fmla="*/ 119 w 305"/>
              <a:gd name="T81" fmla="*/ 6 h 292"/>
              <a:gd name="T82" fmla="*/ 152 w 305"/>
              <a:gd name="T83" fmla="*/ 0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305" h="292">
                <a:moveTo>
                  <a:pt x="152" y="0"/>
                </a:moveTo>
                <a:lnTo>
                  <a:pt x="171" y="1"/>
                </a:lnTo>
                <a:lnTo>
                  <a:pt x="186" y="6"/>
                </a:lnTo>
                <a:lnTo>
                  <a:pt x="198" y="14"/>
                </a:lnTo>
                <a:lnTo>
                  <a:pt x="205" y="22"/>
                </a:lnTo>
                <a:lnTo>
                  <a:pt x="212" y="31"/>
                </a:lnTo>
                <a:lnTo>
                  <a:pt x="214" y="41"/>
                </a:lnTo>
                <a:lnTo>
                  <a:pt x="217" y="49"/>
                </a:lnTo>
                <a:lnTo>
                  <a:pt x="217" y="56"/>
                </a:lnTo>
                <a:lnTo>
                  <a:pt x="216" y="65"/>
                </a:lnTo>
                <a:lnTo>
                  <a:pt x="214" y="74"/>
                </a:lnTo>
                <a:lnTo>
                  <a:pt x="213" y="82"/>
                </a:lnTo>
                <a:lnTo>
                  <a:pt x="213" y="84"/>
                </a:lnTo>
                <a:lnTo>
                  <a:pt x="213" y="84"/>
                </a:lnTo>
                <a:lnTo>
                  <a:pt x="214" y="85"/>
                </a:lnTo>
                <a:lnTo>
                  <a:pt x="216" y="87"/>
                </a:lnTo>
                <a:lnTo>
                  <a:pt x="217" y="89"/>
                </a:lnTo>
                <a:lnTo>
                  <a:pt x="218" y="93"/>
                </a:lnTo>
                <a:lnTo>
                  <a:pt x="218" y="98"/>
                </a:lnTo>
                <a:lnTo>
                  <a:pt x="217" y="108"/>
                </a:lnTo>
                <a:lnTo>
                  <a:pt x="214" y="115"/>
                </a:lnTo>
                <a:lnTo>
                  <a:pt x="210" y="117"/>
                </a:lnTo>
                <a:lnTo>
                  <a:pt x="208" y="119"/>
                </a:lnTo>
                <a:lnTo>
                  <a:pt x="205" y="121"/>
                </a:lnTo>
                <a:lnTo>
                  <a:pt x="203" y="125"/>
                </a:lnTo>
                <a:lnTo>
                  <a:pt x="199" y="139"/>
                </a:lnTo>
                <a:lnTo>
                  <a:pt x="195" y="148"/>
                </a:lnTo>
                <a:lnTo>
                  <a:pt x="190" y="153"/>
                </a:lnTo>
                <a:lnTo>
                  <a:pt x="188" y="158"/>
                </a:lnTo>
                <a:lnTo>
                  <a:pt x="186" y="165"/>
                </a:lnTo>
                <a:lnTo>
                  <a:pt x="188" y="180"/>
                </a:lnTo>
                <a:lnTo>
                  <a:pt x="193" y="191"/>
                </a:lnTo>
                <a:lnTo>
                  <a:pt x="203" y="200"/>
                </a:lnTo>
                <a:lnTo>
                  <a:pt x="218" y="209"/>
                </a:lnTo>
                <a:lnTo>
                  <a:pt x="239" y="218"/>
                </a:lnTo>
                <a:lnTo>
                  <a:pt x="260" y="227"/>
                </a:lnTo>
                <a:lnTo>
                  <a:pt x="279" y="236"/>
                </a:lnTo>
                <a:lnTo>
                  <a:pt x="293" y="244"/>
                </a:lnTo>
                <a:lnTo>
                  <a:pt x="301" y="251"/>
                </a:lnTo>
                <a:lnTo>
                  <a:pt x="305" y="258"/>
                </a:lnTo>
                <a:lnTo>
                  <a:pt x="305" y="292"/>
                </a:lnTo>
                <a:lnTo>
                  <a:pt x="0" y="292"/>
                </a:lnTo>
                <a:lnTo>
                  <a:pt x="0" y="279"/>
                </a:lnTo>
                <a:lnTo>
                  <a:pt x="0" y="268"/>
                </a:lnTo>
                <a:lnTo>
                  <a:pt x="0" y="258"/>
                </a:lnTo>
                <a:lnTo>
                  <a:pt x="3" y="251"/>
                </a:lnTo>
                <a:lnTo>
                  <a:pt x="12" y="244"/>
                </a:lnTo>
                <a:lnTo>
                  <a:pt x="26" y="236"/>
                </a:lnTo>
                <a:lnTo>
                  <a:pt x="44" y="227"/>
                </a:lnTo>
                <a:lnTo>
                  <a:pt x="66" y="218"/>
                </a:lnTo>
                <a:lnTo>
                  <a:pt x="87" y="209"/>
                </a:lnTo>
                <a:lnTo>
                  <a:pt x="102" y="200"/>
                </a:lnTo>
                <a:lnTo>
                  <a:pt x="111" y="191"/>
                </a:lnTo>
                <a:lnTo>
                  <a:pt x="117" y="180"/>
                </a:lnTo>
                <a:lnTo>
                  <a:pt x="119" y="165"/>
                </a:lnTo>
                <a:lnTo>
                  <a:pt x="117" y="158"/>
                </a:lnTo>
                <a:lnTo>
                  <a:pt x="114" y="153"/>
                </a:lnTo>
                <a:lnTo>
                  <a:pt x="110" y="148"/>
                </a:lnTo>
                <a:lnTo>
                  <a:pt x="105" y="139"/>
                </a:lnTo>
                <a:lnTo>
                  <a:pt x="101" y="125"/>
                </a:lnTo>
                <a:lnTo>
                  <a:pt x="100" y="121"/>
                </a:lnTo>
                <a:lnTo>
                  <a:pt x="97" y="119"/>
                </a:lnTo>
                <a:lnTo>
                  <a:pt x="93" y="117"/>
                </a:lnTo>
                <a:lnTo>
                  <a:pt x="91" y="115"/>
                </a:lnTo>
                <a:lnTo>
                  <a:pt x="88" y="108"/>
                </a:lnTo>
                <a:lnTo>
                  <a:pt x="86" y="98"/>
                </a:lnTo>
                <a:lnTo>
                  <a:pt x="87" y="93"/>
                </a:lnTo>
                <a:lnTo>
                  <a:pt x="88" y="89"/>
                </a:lnTo>
                <a:lnTo>
                  <a:pt x="89" y="87"/>
                </a:lnTo>
                <a:lnTo>
                  <a:pt x="91" y="85"/>
                </a:lnTo>
                <a:lnTo>
                  <a:pt x="92" y="84"/>
                </a:lnTo>
                <a:lnTo>
                  <a:pt x="92" y="84"/>
                </a:lnTo>
                <a:lnTo>
                  <a:pt x="92" y="82"/>
                </a:lnTo>
                <a:lnTo>
                  <a:pt x="91" y="74"/>
                </a:lnTo>
                <a:lnTo>
                  <a:pt x="89" y="65"/>
                </a:lnTo>
                <a:lnTo>
                  <a:pt x="88" y="56"/>
                </a:lnTo>
                <a:lnTo>
                  <a:pt x="88" y="49"/>
                </a:lnTo>
                <a:lnTo>
                  <a:pt x="89" y="41"/>
                </a:lnTo>
                <a:lnTo>
                  <a:pt x="93" y="31"/>
                </a:lnTo>
                <a:lnTo>
                  <a:pt x="98" y="22"/>
                </a:lnTo>
                <a:lnTo>
                  <a:pt x="107" y="14"/>
                </a:lnTo>
                <a:lnTo>
                  <a:pt x="119" y="6"/>
                </a:lnTo>
                <a:lnTo>
                  <a:pt x="134" y="1"/>
                </a:lnTo>
                <a:lnTo>
                  <a:pt x="152" y="0"/>
                </a:lnTo>
                <a:close/>
              </a:path>
            </a:pathLst>
          </a:custGeom>
          <a:solidFill>
            <a:srgbClr val="01D0CA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37" name="椭圆 36"/>
          <p:cNvSpPr/>
          <p:nvPr/>
        </p:nvSpPr>
        <p:spPr>
          <a:xfrm>
            <a:off x="414051" y="5876218"/>
            <a:ext cx="545072" cy="5450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8" name="Freeform 62"/>
          <p:cNvSpPr>
            <a:spLocks/>
          </p:cNvSpPr>
          <p:nvPr/>
        </p:nvSpPr>
        <p:spPr bwMode="auto">
          <a:xfrm>
            <a:off x="544698" y="6012913"/>
            <a:ext cx="283777" cy="271681"/>
          </a:xfrm>
          <a:custGeom>
            <a:avLst/>
            <a:gdLst>
              <a:gd name="T0" fmla="*/ 171 w 305"/>
              <a:gd name="T1" fmla="*/ 1 h 292"/>
              <a:gd name="T2" fmla="*/ 198 w 305"/>
              <a:gd name="T3" fmla="*/ 14 h 292"/>
              <a:gd name="T4" fmla="*/ 212 w 305"/>
              <a:gd name="T5" fmla="*/ 31 h 292"/>
              <a:gd name="T6" fmla="*/ 217 w 305"/>
              <a:gd name="T7" fmla="*/ 49 h 292"/>
              <a:gd name="T8" fmla="*/ 216 w 305"/>
              <a:gd name="T9" fmla="*/ 65 h 292"/>
              <a:gd name="T10" fmla="*/ 213 w 305"/>
              <a:gd name="T11" fmla="*/ 82 h 292"/>
              <a:gd name="T12" fmla="*/ 213 w 305"/>
              <a:gd name="T13" fmla="*/ 84 h 292"/>
              <a:gd name="T14" fmla="*/ 216 w 305"/>
              <a:gd name="T15" fmla="*/ 87 h 292"/>
              <a:gd name="T16" fmla="*/ 218 w 305"/>
              <a:gd name="T17" fmla="*/ 93 h 292"/>
              <a:gd name="T18" fmla="*/ 217 w 305"/>
              <a:gd name="T19" fmla="*/ 108 h 292"/>
              <a:gd name="T20" fmla="*/ 210 w 305"/>
              <a:gd name="T21" fmla="*/ 117 h 292"/>
              <a:gd name="T22" fmla="*/ 205 w 305"/>
              <a:gd name="T23" fmla="*/ 121 h 292"/>
              <a:gd name="T24" fmla="*/ 199 w 305"/>
              <a:gd name="T25" fmla="*/ 139 h 292"/>
              <a:gd name="T26" fmla="*/ 190 w 305"/>
              <a:gd name="T27" fmla="*/ 153 h 292"/>
              <a:gd name="T28" fmla="*/ 186 w 305"/>
              <a:gd name="T29" fmla="*/ 165 h 292"/>
              <a:gd name="T30" fmla="*/ 193 w 305"/>
              <a:gd name="T31" fmla="*/ 191 h 292"/>
              <a:gd name="T32" fmla="*/ 218 w 305"/>
              <a:gd name="T33" fmla="*/ 209 h 292"/>
              <a:gd name="T34" fmla="*/ 260 w 305"/>
              <a:gd name="T35" fmla="*/ 227 h 292"/>
              <a:gd name="T36" fmla="*/ 293 w 305"/>
              <a:gd name="T37" fmla="*/ 244 h 292"/>
              <a:gd name="T38" fmla="*/ 305 w 305"/>
              <a:gd name="T39" fmla="*/ 258 h 292"/>
              <a:gd name="T40" fmla="*/ 0 w 305"/>
              <a:gd name="T41" fmla="*/ 292 h 292"/>
              <a:gd name="T42" fmla="*/ 0 w 305"/>
              <a:gd name="T43" fmla="*/ 268 h 292"/>
              <a:gd name="T44" fmla="*/ 3 w 305"/>
              <a:gd name="T45" fmla="*/ 251 h 292"/>
              <a:gd name="T46" fmla="*/ 26 w 305"/>
              <a:gd name="T47" fmla="*/ 236 h 292"/>
              <a:gd name="T48" fmla="*/ 66 w 305"/>
              <a:gd name="T49" fmla="*/ 218 h 292"/>
              <a:gd name="T50" fmla="*/ 102 w 305"/>
              <a:gd name="T51" fmla="*/ 200 h 292"/>
              <a:gd name="T52" fmla="*/ 117 w 305"/>
              <a:gd name="T53" fmla="*/ 180 h 292"/>
              <a:gd name="T54" fmla="*/ 117 w 305"/>
              <a:gd name="T55" fmla="*/ 158 h 292"/>
              <a:gd name="T56" fmla="*/ 110 w 305"/>
              <a:gd name="T57" fmla="*/ 148 h 292"/>
              <a:gd name="T58" fmla="*/ 101 w 305"/>
              <a:gd name="T59" fmla="*/ 125 h 292"/>
              <a:gd name="T60" fmla="*/ 97 w 305"/>
              <a:gd name="T61" fmla="*/ 119 h 292"/>
              <a:gd name="T62" fmla="*/ 91 w 305"/>
              <a:gd name="T63" fmla="*/ 115 h 292"/>
              <a:gd name="T64" fmla="*/ 86 w 305"/>
              <a:gd name="T65" fmla="*/ 98 h 292"/>
              <a:gd name="T66" fmla="*/ 88 w 305"/>
              <a:gd name="T67" fmla="*/ 89 h 292"/>
              <a:gd name="T68" fmla="*/ 91 w 305"/>
              <a:gd name="T69" fmla="*/ 85 h 292"/>
              <a:gd name="T70" fmla="*/ 92 w 305"/>
              <a:gd name="T71" fmla="*/ 84 h 292"/>
              <a:gd name="T72" fmla="*/ 91 w 305"/>
              <a:gd name="T73" fmla="*/ 74 h 292"/>
              <a:gd name="T74" fmla="*/ 88 w 305"/>
              <a:gd name="T75" fmla="*/ 56 h 292"/>
              <a:gd name="T76" fmla="*/ 89 w 305"/>
              <a:gd name="T77" fmla="*/ 41 h 292"/>
              <a:gd name="T78" fmla="*/ 98 w 305"/>
              <a:gd name="T79" fmla="*/ 22 h 292"/>
              <a:gd name="T80" fmla="*/ 119 w 305"/>
              <a:gd name="T81" fmla="*/ 6 h 292"/>
              <a:gd name="T82" fmla="*/ 152 w 305"/>
              <a:gd name="T83" fmla="*/ 0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305" h="292">
                <a:moveTo>
                  <a:pt x="152" y="0"/>
                </a:moveTo>
                <a:lnTo>
                  <a:pt x="171" y="1"/>
                </a:lnTo>
                <a:lnTo>
                  <a:pt x="186" y="6"/>
                </a:lnTo>
                <a:lnTo>
                  <a:pt x="198" y="14"/>
                </a:lnTo>
                <a:lnTo>
                  <a:pt x="205" y="22"/>
                </a:lnTo>
                <a:lnTo>
                  <a:pt x="212" y="31"/>
                </a:lnTo>
                <a:lnTo>
                  <a:pt x="214" y="41"/>
                </a:lnTo>
                <a:lnTo>
                  <a:pt x="217" y="49"/>
                </a:lnTo>
                <a:lnTo>
                  <a:pt x="217" y="56"/>
                </a:lnTo>
                <a:lnTo>
                  <a:pt x="216" y="65"/>
                </a:lnTo>
                <a:lnTo>
                  <a:pt x="214" y="74"/>
                </a:lnTo>
                <a:lnTo>
                  <a:pt x="213" y="82"/>
                </a:lnTo>
                <a:lnTo>
                  <a:pt x="213" y="84"/>
                </a:lnTo>
                <a:lnTo>
                  <a:pt x="213" y="84"/>
                </a:lnTo>
                <a:lnTo>
                  <a:pt x="214" y="85"/>
                </a:lnTo>
                <a:lnTo>
                  <a:pt x="216" y="87"/>
                </a:lnTo>
                <a:lnTo>
                  <a:pt x="217" y="89"/>
                </a:lnTo>
                <a:lnTo>
                  <a:pt x="218" y="93"/>
                </a:lnTo>
                <a:lnTo>
                  <a:pt x="218" y="98"/>
                </a:lnTo>
                <a:lnTo>
                  <a:pt x="217" y="108"/>
                </a:lnTo>
                <a:lnTo>
                  <a:pt x="214" y="115"/>
                </a:lnTo>
                <a:lnTo>
                  <a:pt x="210" y="117"/>
                </a:lnTo>
                <a:lnTo>
                  <a:pt x="208" y="119"/>
                </a:lnTo>
                <a:lnTo>
                  <a:pt x="205" y="121"/>
                </a:lnTo>
                <a:lnTo>
                  <a:pt x="203" y="125"/>
                </a:lnTo>
                <a:lnTo>
                  <a:pt x="199" y="139"/>
                </a:lnTo>
                <a:lnTo>
                  <a:pt x="195" y="148"/>
                </a:lnTo>
                <a:lnTo>
                  <a:pt x="190" y="153"/>
                </a:lnTo>
                <a:lnTo>
                  <a:pt x="188" y="158"/>
                </a:lnTo>
                <a:lnTo>
                  <a:pt x="186" y="165"/>
                </a:lnTo>
                <a:lnTo>
                  <a:pt x="188" y="180"/>
                </a:lnTo>
                <a:lnTo>
                  <a:pt x="193" y="191"/>
                </a:lnTo>
                <a:lnTo>
                  <a:pt x="203" y="200"/>
                </a:lnTo>
                <a:lnTo>
                  <a:pt x="218" y="209"/>
                </a:lnTo>
                <a:lnTo>
                  <a:pt x="239" y="218"/>
                </a:lnTo>
                <a:lnTo>
                  <a:pt x="260" y="227"/>
                </a:lnTo>
                <a:lnTo>
                  <a:pt x="279" y="236"/>
                </a:lnTo>
                <a:lnTo>
                  <a:pt x="293" y="244"/>
                </a:lnTo>
                <a:lnTo>
                  <a:pt x="301" y="251"/>
                </a:lnTo>
                <a:lnTo>
                  <a:pt x="305" y="258"/>
                </a:lnTo>
                <a:lnTo>
                  <a:pt x="305" y="292"/>
                </a:lnTo>
                <a:lnTo>
                  <a:pt x="0" y="292"/>
                </a:lnTo>
                <a:lnTo>
                  <a:pt x="0" y="279"/>
                </a:lnTo>
                <a:lnTo>
                  <a:pt x="0" y="268"/>
                </a:lnTo>
                <a:lnTo>
                  <a:pt x="0" y="258"/>
                </a:lnTo>
                <a:lnTo>
                  <a:pt x="3" y="251"/>
                </a:lnTo>
                <a:lnTo>
                  <a:pt x="12" y="244"/>
                </a:lnTo>
                <a:lnTo>
                  <a:pt x="26" y="236"/>
                </a:lnTo>
                <a:lnTo>
                  <a:pt x="44" y="227"/>
                </a:lnTo>
                <a:lnTo>
                  <a:pt x="66" y="218"/>
                </a:lnTo>
                <a:lnTo>
                  <a:pt x="87" y="209"/>
                </a:lnTo>
                <a:lnTo>
                  <a:pt x="102" y="200"/>
                </a:lnTo>
                <a:lnTo>
                  <a:pt x="111" y="191"/>
                </a:lnTo>
                <a:lnTo>
                  <a:pt x="117" y="180"/>
                </a:lnTo>
                <a:lnTo>
                  <a:pt x="119" y="165"/>
                </a:lnTo>
                <a:lnTo>
                  <a:pt x="117" y="158"/>
                </a:lnTo>
                <a:lnTo>
                  <a:pt x="114" y="153"/>
                </a:lnTo>
                <a:lnTo>
                  <a:pt x="110" y="148"/>
                </a:lnTo>
                <a:lnTo>
                  <a:pt x="105" y="139"/>
                </a:lnTo>
                <a:lnTo>
                  <a:pt x="101" y="125"/>
                </a:lnTo>
                <a:lnTo>
                  <a:pt x="100" y="121"/>
                </a:lnTo>
                <a:lnTo>
                  <a:pt x="97" y="119"/>
                </a:lnTo>
                <a:lnTo>
                  <a:pt x="93" y="117"/>
                </a:lnTo>
                <a:lnTo>
                  <a:pt x="91" y="115"/>
                </a:lnTo>
                <a:lnTo>
                  <a:pt x="88" y="108"/>
                </a:lnTo>
                <a:lnTo>
                  <a:pt x="86" y="98"/>
                </a:lnTo>
                <a:lnTo>
                  <a:pt x="87" y="93"/>
                </a:lnTo>
                <a:lnTo>
                  <a:pt x="88" y="89"/>
                </a:lnTo>
                <a:lnTo>
                  <a:pt x="89" y="87"/>
                </a:lnTo>
                <a:lnTo>
                  <a:pt x="91" y="85"/>
                </a:lnTo>
                <a:lnTo>
                  <a:pt x="92" y="84"/>
                </a:lnTo>
                <a:lnTo>
                  <a:pt x="92" y="84"/>
                </a:lnTo>
                <a:lnTo>
                  <a:pt x="92" y="82"/>
                </a:lnTo>
                <a:lnTo>
                  <a:pt x="91" y="74"/>
                </a:lnTo>
                <a:lnTo>
                  <a:pt x="89" y="65"/>
                </a:lnTo>
                <a:lnTo>
                  <a:pt x="88" y="56"/>
                </a:lnTo>
                <a:lnTo>
                  <a:pt x="88" y="49"/>
                </a:lnTo>
                <a:lnTo>
                  <a:pt x="89" y="41"/>
                </a:lnTo>
                <a:lnTo>
                  <a:pt x="93" y="31"/>
                </a:lnTo>
                <a:lnTo>
                  <a:pt x="98" y="22"/>
                </a:lnTo>
                <a:lnTo>
                  <a:pt x="107" y="14"/>
                </a:lnTo>
                <a:lnTo>
                  <a:pt x="119" y="6"/>
                </a:lnTo>
                <a:lnTo>
                  <a:pt x="134" y="1"/>
                </a:lnTo>
                <a:lnTo>
                  <a:pt x="152" y="0"/>
                </a:lnTo>
                <a:close/>
              </a:path>
            </a:pathLst>
          </a:custGeom>
          <a:solidFill>
            <a:srgbClr val="01D0CA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40" name="矩形 39"/>
          <p:cNvSpPr/>
          <p:nvPr/>
        </p:nvSpPr>
        <p:spPr>
          <a:xfrm>
            <a:off x="1103137" y="2081264"/>
            <a:ext cx="11030291" cy="434927"/>
          </a:xfrm>
          <a:prstGeom prst="rect">
            <a:avLst/>
          </a:prstGeom>
          <a:solidFill>
            <a:srgbClr val="01D0CA"/>
          </a:solidFill>
        </p:spPr>
        <p:txBody>
          <a:bodyPr wrap="square">
            <a:spAutoFit/>
          </a:bodyPr>
          <a:lstStyle/>
          <a:p>
            <a:pPr lvl="0">
              <a:lnSpc>
                <a:spcPct val="12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询问观点：发生什么事了？我想听听你对这件事的看法。如果你有不同的观点，可以直接告诉我</a:t>
            </a:r>
            <a:r>
              <a:rPr lang="zh-CN" altLang="en-US" sz="2000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。</a:t>
            </a:r>
            <a:endParaRPr lang="zh-CN" altLang="en-US" sz="2000" dirty="0">
              <a:solidFill>
                <a:schemeClr val="bg1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sp>
        <p:nvSpPr>
          <p:cNvPr id="43" name="矩形 42"/>
          <p:cNvSpPr/>
          <p:nvPr/>
        </p:nvSpPr>
        <p:spPr>
          <a:xfrm>
            <a:off x="1103138" y="3339099"/>
            <a:ext cx="11030290" cy="434927"/>
          </a:xfrm>
          <a:prstGeom prst="rect">
            <a:avLst/>
          </a:prstGeom>
          <a:solidFill>
            <a:srgbClr val="01D0CA"/>
          </a:solidFill>
        </p:spPr>
        <p:txBody>
          <a:bodyPr wrap="square">
            <a:spAutoFit/>
          </a:bodyPr>
          <a:lstStyle/>
          <a:p>
            <a:pPr lvl="0">
              <a:lnSpc>
                <a:spcPct val="12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确认感受：你嘴上说没事，可听起来不像没事的样子。你好像对我很生气。</a:t>
            </a:r>
          </a:p>
        </p:txBody>
      </p:sp>
      <p:sp>
        <p:nvSpPr>
          <p:cNvPr id="44" name="矩形 43"/>
          <p:cNvSpPr/>
          <p:nvPr/>
        </p:nvSpPr>
        <p:spPr>
          <a:xfrm>
            <a:off x="1103138" y="4476739"/>
            <a:ext cx="11041534" cy="830997"/>
          </a:xfrm>
          <a:prstGeom prst="rect">
            <a:avLst/>
          </a:prstGeom>
          <a:solidFill>
            <a:srgbClr val="01D0CA"/>
          </a:solidFill>
        </p:spPr>
        <p:txBody>
          <a:bodyPr wrap="square">
            <a:spAutoFit/>
          </a:bodyPr>
          <a:lstStyle/>
          <a:p>
            <a:pPr lvl="0">
              <a:lnSpc>
                <a:spcPct val="12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重新描述：好吧，你看看我的理解是否正确。你感到紧张，是因为我对你的衣着方式表达了看法，这让你感到我太</a:t>
            </a:r>
            <a:r>
              <a:rPr lang="zh-CN" altLang="en-US" sz="2000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专制</a:t>
            </a:r>
            <a:r>
              <a:rPr lang="zh-CN" altLang="en-US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太守旧，是这样吗？</a:t>
            </a:r>
          </a:p>
        </p:txBody>
      </p:sp>
      <p:sp>
        <p:nvSpPr>
          <p:cNvPr id="45" name="矩形 44"/>
          <p:cNvSpPr/>
          <p:nvPr/>
        </p:nvSpPr>
        <p:spPr>
          <a:xfrm>
            <a:off x="1103138" y="5733256"/>
            <a:ext cx="11030291" cy="830997"/>
          </a:xfrm>
          <a:prstGeom prst="rect">
            <a:avLst/>
          </a:prstGeom>
          <a:solidFill>
            <a:srgbClr val="01D0CA"/>
          </a:solidFill>
        </p:spPr>
        <p:txBody>
          <a:bodyPr wrap="square">
            <a:spAutoFit/>
          </a:bodyPr>
          <a:lstStyle/>
          <a:p>
            <a:pPr lvl="0">
              <a:lnSpc>
                <a:spcPct val="12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主动引导：你看看我的想法对不对？你穿成这样，和不同的朋友说话，其实是想得到他们的关注和重视，是这样吗？</a:t>
            </a:r>
          </a:p>
        </p:txBody>
      </p:sp>
    </p:spTree>
    <p:extLst>
      <p:ext uri="{BB962C8B-B14F-4D97-AF65-F5344CB8AC3E}">
        <p14:creationId xmlns:p14="http://schemas.microsoft.com/office/powerpoint/2010/main" val="31317029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4157007" y="3651498"/>
            <a:ext cx="38779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7200" dirty="0" smtClean="0">
                <a:solidFill>
                  <a:srgbClr val="01D0C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方正粗宋简体" panose="03000509000000000000" pitchFamily="65" charset="-122"/>
                <a:ea typeface="方正粗宋简体" panose="03000509000000000000" pitchFamily="65" charset="-122"/>
              </a:rPr>
              <a:t>开始行动</a:t>
            </a:r>
            <a:endParaRPr lang="zh-CN" altLang="en-US" sz="7200" dirty="0">
              <a:solidFill>
                <a:srgbClr val="01D0CA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2156460" y="4851827"/>
            <a:ext cx="787908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如何把关键对话转变才行动和结果</a:t>
            </a:r>
            <a:endParaRPr lang="zh-CN" altLang="en-US" sz="4000" dirty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grpSp>
        <p:nvGrpSpPr>
          <p:cNvPr id="5" name="组合 4"/>
          <p:cNvGrpSpPr/>
          <p:nvPr/>
        </p:nvGrpSpPr>
        <p:grpSpPr>
          <a:xfrm>
            <a:off x="0" y="0"/>
            <a:ext cx="12192000" cy="3388659"/>
            <a:chOff x="0" y="-1685198"/>
            <a:chExt cx="12192000" cy="3388659"/>
          </a:xfrm>
        </p:grpSpPr>
        <p:sp>
          <p:nvSpPr>
            <p:cNvPr id="6" name="矩形 5"/>
            <p:cNvSpPr/>
            <p:nvPr/>
          </p:nvSpPr>
          <p:spPr>
            <a:xfrm>
              <a:off x="0" y="-1685198"/>
              <a:ext cx="12192000" cy="2800421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等腰三角形 6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12" name="直接连接符 11"/>
          <p:cNvCxnSpPr/>
          <p:nvPr/>
        </p:nvCxnSpPr>
        <p:spPr>
          <a:xfrm flipH="1">
            <a:off x="10560496" y="309480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连接符 12"/>
          <p:cNvCxnSpPr/>
          <p:nvPr/>
        </p:nvCxnSpPr>
        <p:spPr>
          <a:xfrm flipH="1">
            <a:off x="9943008" y="448947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 flipH="1">
            <a:off x="867974" y="-603448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连接符 14"/>
          <p:cNvCxnSpPr/>
          <p:nvPr/>
        </p:nvCxnSpPr>
        <p:spPr>
          <a:xfrm flipH="1">
            <a:off x="250486" y="791222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007725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" name="组合 20"/>
          <p:cNvGrpSpPr/>
          <p:nvPr/>
        </p:nvGrpSpPr>
        <p:grpSpPr>
          <a:xfrm>
            <a:off x="0" y="-22725"/>
            <a:ext cx="12192000" cy="1726186"/>
            <a:chOff x="0" y="-22725"/>
            <a:chExt cx="12192000" cy="1726186"/>
          </a:xfrm>
        </p:grpSpPr>
        <p:sp>
          <p:nvSpPr>
            <p:cNvPr id="22" name="矩形 21"/>
            <p:cNvSpPr/>
            <p:nvPr/>
          </p:nvSpPr>
          <p:spPr>
            <a:xfrm>
              <a:off x="0" y="-22725"/>
              <a:ext cx="12192000" cy="1137948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3" name="等腰三角形 22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31" name="矩形标注 50"/>
          <p:cNvSpPr/>
          <p:nvPr/>
        </p:nvSpPr>
        <p:spPr>
          <a:xfrm flipV="1">
            <a:off x="6698948" y="1873400"/>
            <a:ext cx="2747986" cy="1745034"/>
          </a:xfrm>
          <a:custGeom>
            <a:avLst/>
            <a:gdLst>
              <a:gd name="connsiteX0" fmla="*/ 0 w 2747986"/>
              <a:gd name="connsiteY0" fmla="*/ 0 h 1609120"/>
              <a:gd name="connsiteX1" fmla="*/ 457998 w 2747986"/>
              <a:gd name="connsiteY1" fmla="*/ 0 h 1609120"/>
              <a:gd name="connsiteX2" fmla="*/ 1058909 w 2747986"/>
              <a:gd name="connsiteY2" fmla="*/ -216877 h 1609120"/>
              <a:gd name="connsiteX3" fmla="*/ 1144994 w 2747986"/>
              <a:gd name="connsiteY3" fmla="*/ 0 h 1609120"/>
              <a:gd name="connsiteX4" fmla="*/ 2747986 w 2747986"/>
              <a:gd name="connsiteY4" fmla="*/ 0 h 1609120"/>
              <a:gd name="connsiteX5" fmla="*/ 2747986 w 2747986"/>
              <a:gd name="connsiteY5" fmla="*/ 268187 h 1609120"/>
              <a:gd name="connsiteX6" fmla="*/ 2747986 w 2747986"/>
              <a:gd name="connsiteY6" fmla="*/ 268187 h 1609120"/>
              <a:gd name="connsiteX7" fmla="*/ 2747986 w 2747986"/>
              <a:gd name="connsiteY7" fmla="*/ 670467 h 1609120"/>
              <a:gd name="connsiteX8" fmla="*/ 2747986 w 2747986"/>
              <a:gd name="connsiteY8" fmla="*/ 1609120 h 1609120"/>
              <a:gd name="connsiteX9" fmla="*/ 1144994 w 2747986"/>
              <a:gd name="connsiteY9" fmla="*/ 1609120 h 1609120"/>
              <a:gd name="connsiteX10" fmla="*/ 457998 w 2747986"/>
              <a:gd name="connsiteY10" fmla="*/ 1609120 h 1609120"/>
              <a:gd name="connsiteX11" fmla="*/ 457998 w 2747986"/>
              <a:gd name="connsiteY11" fmla="*/ 1609120 h 1609120"/>
              <a:gd name="connsiteX12" fmla="*/ 0 w 2747986"/>
              <a:gd name="connsiteY12" fmla="*/ 1609120 h 1609120"/>
              <a:gd name="connsiteX13" fmla="*/ 0 w 2747986"/>
              <a:gd name="connsiteY13" fmla="*/ 670467 h 1609120"/>
              <a:gd name="connsiteX14" fmla="*/ 0 w 2747986"/>
              <a:gd name="connsiteY14" fmla="*/ 268187 h 1609120"/>
              <a:gd name="connsiteX15" fmla="*/ 0 w 2747986"/>
              <a:gd name="connsiteY15" fmla="*/ 268187 h 1609120"/>
              <a:gd name="connsiteX16" fmla="*/ 0 w 2747986"/>
              <a:gd name="connsiteY16" fmla="*/ 0 h 1609120"/>
              <a:gd name="connsiteX0" fmla="*/ 0 w 2747986"/>
              <a:gd name="connsiteY0" fmla="*/ 216877 h 1825997"/>
              <a:gd name="connsiteX1" fmla="*/ 905673 w 2747986"/>
              <a:gd name="connsiteY1" fmla="*/ 207352 h 1825997"/>
              <a:gd name="connsiteX2" fmla="*/ 1058909 w 2747986"/>
              <a:gd name="connsiteY2" fmla="*/ 0 h 1825997"/>
              <a:gd name="connsiteX3" fmla="*/ 1144994 w 2747986"/>
              <a:gd name="connsiteY3" fmla="*/ 216877 h 1825997"/>
              <a:gd name="connsiteX4" fmla="*/ 2747986 w 2747986"/>
              <a:gd name="connsiteY4" fmla="*/ 216877 h 1825997"/>
              <a:gd name="connsiteX5" fmla="*/ 2747986 w 2747986"/>
              <a:gd name="connsiteY5" fmla="*/ 485064 h 1825997"/>
              <a:gd name="connsiteX6" fmla="*/ 2747986 w 2747986"/>
              <a:gd name="connsiteY6" fmla="*/ 485064 h 1825997"/>
              <a:gd name="connsiteX7" fmla="*/ 2747986 w 2747986"/>
              <a:gd name="connsiteY7" fmla="*/ 887344 h 1825997"/>
              <a:gd name="connsiteX8" fmla="*/ 2747986 w 2747986"/>
              <a:gd name="connsiteY8" fmla="*/ 1825997 h 1825997"/>
              <a:gd name="connsiteX9" fmla="*/ 1144994 w 2747986"/>
              <a:gd name="connsiteY9" fmla="*/ 1825997 h 1825997"/>
              <a:gd name="connsiteX10" fmla="*/ 457998 w 2747986"/>
              <a:gd name="connsiteY10" fmla="*/ 1825997 h 1825997"/>
              <a:gd name="connsiteX11" fmla="*/ 457998 w 2747986"/>
              <a:gd name="connsiteY11" fmla="*/ 1825997 h 1825997"/>
              <a:gd name="connsiteX12" fmla="*/ 0 w 2747986"/>
              <a:gd name="connsiteY12" fmla="*/ 1825997 h 1825997"/>
              <a:gd name="connsiteX13" fmla="*/ 0 w 2747986"/>
              <a:gd name="connsiteY13" fmla="*/ 887344 h 1825997"/>
              <a:gd name="connsiteX14" fmla="*/ 0 w 2747986"/>
              <a:gd name="connsiteY14" fmla="*/ 485064 h 1825997"/>
              <a:gd name="connsiteX15" fmla="*/ 0 w 2747986"/>
              <a:gd name="connsiteY15" fmla="*/ 485064 h 1825997"/>
              <a:gd name="connsiteX16" fmla="*/ 0 w 2747986"/>
              <a:gd name="connsiteY16" fmla="*/ 216877 h 1825997"/>
              <a:gd name="connsiteX0" fmla="*/ 0 w 2747986"/>
              <a:gd name="connsiteY0" fmla="*/ 135914 h 1745034"/>
              <a:gd name="connsiteX1" fmla="*/ 905673 w 2747986"/>
              <a:gd name="connsiteY1" fmla="*/ 126389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747986" h="1745034">
                <a:moveTo>
                  <a:pt x="0" y="135914"/>
                </a:moveTo>
                <a:lnTo>
                  <a:pt x="924723" y="135914"/>
                </a:lnTo>
                <a:lnTo>
                  <a:pt x="1039859" y="0"/>
                </a:lnTo>
                <a:lnTo>
                  <a:pt x="1144994" y="135914"/>
                </a:lnTo>
                <a:lnTo>
                  <a:pt x="2747986" y="135914"/>
                </a:lnTo>
                <a:lnTo>
                  <a:pt x="2747986" y="404101"/>
                </a:lnTo>
                <a:lnTo>
                  <a:pt x="2747986" y="404101"/>
                </a:lnTo>
                <a:lnTo>
                  <a:pt x="2747986" y="806381"/>
                </a:lnTo>
                <a:lnTo>
                  <a:pt x="2747986" y="1745034"/>
                </a:lnTo>
                <a:lnTo>
                  <a:pt x="1144994" y="1745034"/>
                </a:lnTo>
                <a:lnTo>
                  <a:pt x="457998" y="1745034"/>
                </a:lnTo>
                <a:lnTo>
                  <a:pt x="457998" y="1745034"/>
                </a:lnTo>
                <a:lnTo>
                  <a:pt x="0" y="1745034"/>
                </a:lnTo>
                <a:lnTo>
                  <a:pt x="0" y="806381"/>
                </a:lnTo>
                <a:lnTo>
                  <a:pt x="0" y="404101"/>
                </a:lnTo>
                <a:lnTo>
                  <a:pt x="0" y="404101"/>
                </a:lnTo>
                <a:lnTo>
                  <a:pt x="0" y="135914"/>
                </a:lnTo>
                <a:close/>
              </a:path>
            </a:pathLst>
          </a:custGeom>
          <a:solidFill>
            <a:srgbClr val="01D0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文本框 2"/>
          <p:cNvSpPr txBox="1"/>
          <p:nvPr/>
        </p:nvSpPr>
        <p:spPr>
          <a:xfrm>
            <a:off x="1880423" y="135562"/>
            <a:ext cx="839204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如何把关键对话转变才行动和</a:t>
            </a:r>
            <a:r>
              <a:rPr lang="zh-CN" altLang="en-US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结果？</a:t>
            </a:r>
            <a:endParaRPr lang="zh-CN" altLang="en-US" sz="4000" dirty="0">
              <a:solidFill>
                <a:prstClr val="white"/>
              </a:solidFill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cxnSp>
        <p:nvCxnSpPr>
          <p:cNvPr id="7" name="直接连接符 6"/>
          <p:cNvCxnSpPr/>
          <p:nvPr/>
        </p:nvCxnSpPr>
        <p:spPr>
          <a:xfrm rot="5400000">
            <a:off x="6272724" y="-616468"/>
            <a:ext cx="0" cy="9324000"/>
          </a:xfrm>
          <a:prstGeom prst="line">
            <a:avLst/>
          </a:prstGeom>
          <a:ln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椭圆 23"/>
          <p:cNvSpPr/>
          <p:nvPr/>
        </p:nvSpPr>
        <p:spPr>
          <a:xfrm>
            <a:off x="1385286" y="3742706"/>
            <a:ext cx="605652" cy="60565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9525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5" name="椭圆 24"/>
          <p:cNvSpPr/>
          <p:nvPr/>
        </p:nvSpPr>
        <p:spPr>
          <a:xfrm>
            <a:off x="1570296" y="3927718"/>
            <a:ext cx="235627" cy="235627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50800" dist="25400" dir="18900000">
              <a:prstClr val="black">
                <a:alpha val="35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7" name="椭圆 26"/>
          <p:cNvSpPr/>
          <p:nvPr/>
        </p:nvSpPr>
        <p:spPr>
          <a:xfrm>
            <a:off x="4397384" y="3742706"/>
            <a:ext cx="605652" cy="60565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9525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4" name="椭圆 33"/>
          <p:cNvSpPr/>
          <p:nvPr/>
        </p:nvSpPr>
        <p:spPr>
          <a:xfrm>
            <a:off x="4582394" y="3927718"/>
            <a:ext cx="235627" cy="235627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50800" dist="25400" dir="18900000">
              <a:prstClr val="black">
                <a:alpha val="35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9" name="椭圆 38"/>
          <p:cNvSpPr/>
          <p:nvPr/>
        </p:nvSpPr>
        <p:spPr>
          <a:xfrm>
            <a:off x="7409482" y="3742706"/>
            <a:ext cx="605652" cy="60565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9525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1" name="椭圆 40"/>
          <p:cNvSpPr/>
          <p:nvPr/>
        </p:nvSpPr>
        <p:spPr>
          <a:xfrm>
            <a:off x="7594492" y="3927718"/>
            <a:ext cx="235627" cy="235627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50800" dist="25400" dir="18900000">
              <a:prstClr val="black">
                <a:alpha val="35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6" name="椭圆 45"/>
          <p:cNvSpPr/>
          <p:nvPr/>
        </p:nvSpPr>
        <p:spPr>
          <a:xfrm>
            <a:off x="10421580" y="3742706"/>
            <a:ext cx="605652" cy="60565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9525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7" name="椭圆 46"/>
          <p:cNvSpPr/>
          <p:nvPr/>
        </p:nvSpPr>
        <p:spPr>
          <a:xfrm>
            <a:off x="10606590" y="3927718"/>
            <a:ext cx="235627" cy="235627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50800" dist="25400" dir="18900000">
              <a:prstClr val="black">
                <a:alpha val="35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1" name="矩形标注 50"/>
          <p:cNvSpPr/>
          <p:nvPr/>
        </p:nvSpPr>
        <p:spPr>
          <a:xfrm flipV="1">
            <a:off x="576573" y="1873450"/>
            <a:ext cx="2747986" cy="1745034"/>
          </a:xfrm>
          <a:custGeom>
            <a:avLst/>
            <a:gdLst>
              <a:gd name="connsiteX0" fmla="*/ 0 w 2747986"/>
              <a:gd name="connsiteY0" fmla="*/ 0 h 1609120"/>
              <a:gd name="connsiteX1" fmla="*/ 457998 w 2747986"/>
              <a:gd name="connsiteY1" fmla="*/ 0 h 1609120"/>
              <a:gd name="connsiteX2" fmla="*/ 1058909 w 2747986"/>
              <a:gd name="connsiteY2" fmla="*/ -216877 h 1609120"/>
              <a:gd name="connsiteX3" fmla="*/ 1144994 w 2747986"/>
              <a:gd name="connsiteY3" fmla="*/ 0 h 1609120"/>
              <a:gd name="connsiteX4" fmla="*/ 2747986 w 2747986"/>
              <a:gd name="connsiteY4" fmla="*/ 0 h 1609120"/>
              <a:gd name="connsiteX5" fmla="*/ 2747986 w 2747986"/>
              <a:gd name="connsiteY5" fmla="*/ 268187 h 1609120"/>
              <a:gd name="connsiteX6" fmla="*/ 2747986 w 2747986"/>
              <a:gd name="connsiteY6" fmla="*/ 268187 h 1609120"/>
              <a:gd name="connsiteX7" fmla="*/ 2747986 w 2747986"/>
              <a:gd name="connsiteY7" fmla="*/ 670467 h 1609120"/>
              <a:gd name="connsiteX8" fmla="*/ 2747986 w 2747986"/>
              <a:gd name="connsiteY8" fmla="*/ 1609120 h 1609120"/>
              <a:gd name="connsiteX9" fmla="*/ 1144994 w 2747986"/>
              <a:gd name="connsiteY9" fmla="*/ 1609120 h 1609120"/>
              <a:gd name="connsiteX10" fmla="*/ 457998 w 2747986"/>
              <a:gd name="connsiteY10" fmla="*/ 1609120 h 1609120"/>
              <a:gd name="connsiteX11" fmla="*/ 457998 w 2747986"/>
              <a:gd name="connsiteY11" fmla="*/ 1609120 h 1609120"/>
              <a:gd name="connsiteX12" fmla="*/ 0 w 2747986"/>
              <a:gd name="connsiteY12" fmla="*/ 1609120 h 1609120"/>
              <a:gd name="connsiteX13" fmla="*/ 0 w 2747986"/>
              <a:gd name="connsiteY13" fmla="*/ 670467 h 1609120"/>
              <a:gd name="connsiteX14" fmla="*/ 0 w 2747986"/>
              <a:gd name="connsiteY14" fmla="*/ 268187 h 1609120"/>
              <a:gd name="connsiteX15" fmla="*/ 0 w 2747986"/>
              <a:gd name="connsiteY15" fmla="*/ 268187 h 1609120"/>
              <a:gd name="connsiteX16" fmla="*/ 0 w 2747986"/>
              <a:gd name="connsiteY16" fmla="*/ 0 h 1609120"/>
              <a:gd name="connsiteX0" fmla="*/ 0 w 2747986"/>
              <a:gd name="connsiteY0" fmla="*/ 216877 h 1825997"/>
              <a:gd name="connsiteX1" fmla="*/ 905673 w 2747986"/>
              <a:gd name="connsiteY1" fmla="*/ 207352 h 1825997"/>
              <a:gd name="connsiteX2" fmla="*/ 1058909 w 2747986"/>
              <a:gd name="connsiteY2" fmla="*/ 0 h 1825997"/>
              <a:gd name="connsiteX3" fmla="*/ 1144994 w 2747986"/>
              <a:gd name="connsiteY3" fmla="*/ 216877 h 1825997"/>
              <a:gd name="connsiteX4" fmla="*/ 2747986 w 2747986"/>
              <a:gd name="connsiteY4" fmla="*/ 216877 h 1825997"/>
              <a:gd name="connsiteX5" fmla="*/ 2747986 w 2747986"/>
              <a:gd name="connsiteY5" fmla="*/ 485064 h 1825997"/>
              <a:gd name="connsiteX6" fmla="*/ 2747986 w 2747986"/>
              <a:gd name="connsiteY6" fmla="*/ 485064 h 1825997"/>
              <a:gd name="connsiteX7" fmla="*/ 2747986 w 2747986"/>
              <a:gd name="connsiteY7" fmla="*/ 887344 h 1825997"/>
              <a:gd name="connsiteX8" fmla="*/ 2747986 w 2747986"/>
              <a:gd name="connsiteY8" fmla="*/ 1825997 h 1825997"/>
              <a:gd name="connsiteX9" fmla="*/ 1144994 w 2747986"/>
              <a:gd name="connsiteY9" fmla="*/ 1825997 h 1825997"/>
              <a:gd name="connsiteX10" fmla="*/ 457998 w 2747986"/>
              <a:gd name="connsiteY10" fmla="*/ 1825997 h 1825997"/>
              <a:gd name="connsiteX11" fmla="*/ 457998 w 2747986"/>
              <a:gd name="connsiteY11" fmla="*/ 1825997 h 1825997"/>
              <a:gd name="connsiteX12" fmla="*/ 0 w 2747986"/>
              <a:gd name="connsiteY12" fmla="*/ 1825997 h 1825997"/>
              <a:gd name="connsiteX13" fmla="*/ 0 w 2747986"/>
              <a:gd name="connsiteY13" fmla="*/ 887344 h 1825997"/>
              <a:gd name="connsiteX14" fmla="*/ 0 w 2747986"/>
              <a:gd name="connsiteY14" fmla="*/ 485064 h 1825997"/>
              <a:gd name="connsiteX15" fmla="*/ 0 w 2747986"/>
              <a:gd name="connsiteY15" fmla="*/ 485064 h 1825997"/>
              <a:gd name="connsiteX16" fmla="*/ 0 w 2747986"/>
              <a:gd name="connsiteY16" fmla="*/ 216877 h 1825997"/>
              <a:gd name="connsiteX0" fmla="*/ 0 w 2747986"/>
              <a:gd name="connsiteY0" fmla="*/ 135914 h 1745034"/>
              <a:gd name="connsiteX1" fmla="*/ 905673 w 2747986"/>
              <a:gd name="connsiteY1" fmla="*/ 126389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747986" h="1745034">
                <a:moveTo>
                  <a:pt x="0" y="135914"/>
                </a:moveTo>
                <a:lnTo>
                  <a:pt x="924723" y="135914"/>
                </a:lnTo>
                <a:lnTo>
                  <a:pt x="1039859" y="0"/>
                </a:lnTo>
                <a:lnTo>
                  <a:pt x="1144994" y="135914"/>
                </a:lnTo>
                <a:lnTo>
                  <a:pt x="2747986" y="135914"/>
                </a:lnTo>
                <a:lnTo>
                  <a:pt x="2747986" y="404101"/>
                </a:lnTo>
                <a:lnTo>
                  <a:pt x="2747986" y="404101"/>
                </a:lnTo>
                <a:lnTo>
                  <a:pt x="2747986" y="806381"/>
                </a:lnTo>
                <a:lnTo>
                  <a:pt x="2747986" y="1745034"/>
                </a:lnTo>
                <a:lnTo>
                  <a:pt x="1144994" y="1745034"/>
                </a:lnTo>
                <a:lnTo>
                  <a:pt x="457998" y="1745034"/>
                </a:lnTo>
                <a:lnTo>
                  <a:pt x="457998" y="1745034"/>
                </a:lnTo>
                <a:lnTo>
                  <a:pt x="0" y="1745034"/>
                </a:lnTo>
                <a:lnTo>
                  <a:pt x="0" y="806381"/>
                </a:lnTo>
                <a:lnTo>
                  <a:pt x="0" y="404101"/>
                </a:lnTo>
                <a:lnTo>
                  <a:pt x="0" y="404101"/>
                </a:lnTo>
                <a:lnTo>
                  <a:pt x="0" y="135914"/>
                </a:lnTo>
                <a:close/>
              </a:path>
            </a:pathLst>
          </a:custGeom>
          <a:solidFill>
            <a:srgbClr val="01D0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2" name="矩形 51"/>
          <p:cNvSpPr/>
          <p:nvPr/>
        </p:nvSpPr>
        <p:spPr>
          <a:xfrm>
            <a:off x="666047" y="1975868"/>
            <a:ext cx="2664295" cy="134806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lnSpc>
                <a:spcPct val="120000"/>
              </a:lnSpc>
            </a:pPr>
            <a:r>
              <a:rPr lang="zh-CN" altLang="en-US" sz="28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行动</a:t>
            </a:r>
            <a:r>
              <a:rPr lang="zh-CN" altLang="en-US" sz="2800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人</a:t>
            </a:r>
            <a:endParaRPr lang="en-US" altLang="zh-CN" sz="2800" dirty="0" smtClean="0">
              <a:solidFill>
                <a:schemeClr val="bg1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  <a:p>
            <a:pPr lvl="0">
              <a:lnSpc>
                <a:spcPct val="12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分配任务时，明确每个人的姓名及工作</a:t>
            </a:r>
            <a:r>
              <a:rPr lang="zh-CN" altLang="en-US" sz="2000" dirty="0" smtClean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。</a:t>
            </a:r>
            <a:endParaRPr lang="zh-CN" altLang="en-US" sz="2000" dirty="0">
              <a:solidFill>
                <a:schemeClr val="bg1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sp>
        <p:nvSpPr>
          <p:cNvPr id="54" name="矩形 53"/>
          <p:cNvSpPr/>
          <p:nvPr/>
        </p:nvSpPr>
        <p:spPr>
          <a:xfrm>
            <a:off x="6782639" y="2151337"/>
            <a:ext cx="2664295" cy="9787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lnSpc>
                <a:spcPct val="120000"/>
              </a:lnSpc>
            </a:pPr>
            <a:r>
              <a:rPr lang="zh-CN" altLang="en-US" sz="28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行动时间</a:t>
            </a:r>
          </a:p>
          <a:p>
            <a:pPr lvl="0">
              <a:lnSpc>
                <a:spcPct val="12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设定明确的截止时间。</a:t>
            </a:r>
          </a:p>
        </p:txBody>
      </p:sp>
      <p:sp>
        <p:nvSpPr>
          <p:cNvPr id="32" name="矩形标注 50"/>
          <p:cNvSpPr/>
          <p:nvPr/>
        </p:nvSpPr>
        <p:spPr>
          <a:xfrm flipH="1">
            <a:off x="2783632" y="4549102"/>
            <a:ext cx="3002882" cy="1906899"/>
          </a:xfrm>
          <a:custGeom>
            <a:avLst/>
            <a:gdLst>
              <a:gd name="connsiteX0" fmla="*/ 0 w 2747986"/>
              <a:gd name="connsiteY0" fmla="*/ 0 h 1609120"/>
              <a:gd name="connsiteX1" fmla="*/ 457998 w 2747986"/>
              <a:gd name="connsiteY1" fmla="*/ 0 h 1609120"/>
              <a:gd name="connsiteX2" fmla="*/ 1058909 w 2747986"/>
              <a:gd name="connsiteY2" fmla="*/ -216877 h 1609120"/>
              <a:gd name="connsiteX3" fmla="*/ 1144994 w 2747986"/>
              <a:gd name="connsiteY3" fmla="*/ 0 h 1609120"/>
              <a:gd name="connsiteX4" fmla="*/ 2747986 w 2747986"/>
              <a:gd name="connsiteY4" fmla="*/ 0 h 1609120"/>
              <a:gd name="connsiteX5" fmla="*/ 2747986 w 2747986"/>
              <a:gd name="connsiteY5" fmla="*/ 268187 h 1609120"/>
              <a:gd name="connsiteX6" fmla="*/ 2747986 w 2747986"/>
              <a:gd name="connsiteY6" fmla="*/ 268187 h 1609120"/>
              <a:gd name="connsiteX7" fmla="*/ 2747986 w 2747986"/>
              <a:gd name="connsiteY7" fmla="*/ 670467 h 1609120"/>
              <a:gd name="connsiteX8" fmla="*/ 2747986 w 2747986"/>
              <a:gd name="connsiteY8" fmla="*/ 1609120 h 1609120"/>
              <a:gd name="connsiteX9" fmla="*/ 1144994 w 2747986"/>
              <a:gd name="connsiteY9" fmla="*/ 1609120 h 1609120"/>
              <a:gd name="connsiteX10" fmla="*/ 457998 w 2747986"/>
              <a:gd name="connsiteY10" fmla="*/ 1609120 h 1609120"/>
              <a:gd name="connsiteX11" fmla="*/ 457998 w 2747986"/>
              <a:gd name="connsiteY11" fmla="*/ 1609120 h 1609120"/>
              <a:gd name="connsiteX12" fmla="*/ 0 w 2747986"/>
              <a:gd name="connsiteY12" fmla="*/ 1609120 h 1609120"/>
              <a:gd name="connsiteX13" fmla="*/ 0 w 2747986"/>
              <a:gd name="connsiteY13" fmla="*/ 670467 h 1609120"/>
              <a:gd name="connsiteX14" fmla="*/ 0 w 2747986"/>
              <a:gd name="connsiteY14" fmla="*/ 268187 h 1609120"/>
              <a:gd name="connsiteX15" fmla="*/ 0 w 2747986"/>
              <a:gd name="connsiteY15" fmla="*/ 268187 h 1609120"/>
              <a:gd name="connsiteX16" fmla="*/ 0 w 2747986"/>
              <a:gd name="connsiteY16" fmla="*/ 0 h 1609120"/>
              <a:gd name="connsiteX0" fmla="*/ 0 w 2747986"/>
              <a:gd name="connsiteY0" fmla="*/ 216877 h 1825997"/>
              <a:gd name="connsiteX1" fmla="*/ 905673 w 2747986"/>
              <a:gd name="connsiteY1" fmla="*/ 207352 h 1825997"/>
              <a:gd name="connsiteX2" fmla="*/ 1058909 w 2747986"/>
              <a:gd name="connsiteY2" fmla="*/ 0 h 1825997"/>
              <a:gd name="connsiteX3" fmla="*/ 1144994 w 2747986"/>
              <a:gd name="connsiteY3" fmla="*/ 216877 h 1825997"/>
              <a:gd name="connsiteX4" fmla="*/ 2747986 w 2747986"/>
              <a:gd name="connsiteY4" fmla="*/ 216877 h 1825997"/>
              <a:gd name="connsiteX5" fmla="*/ 2747986 w 2747986"/>
              <a:gd name="connsiteY5" fmla="*/ 485064 h 1825997"/>
              <a:gd name="connsiteX6" fmla="*/ 2747986 w 2747986"/>
              <a:gd name="connsiteY6" fmla="*/ 485064 h 1825997"/>
              <a:gd name="connsiteX7" fmla="*/ 2747986 w 2747986"/>
              <a:gd name="connsiteY7" fmla="*/ 887344 h 1825997"/>
              <a:gd name="connsiteX8" fmla="*/ 2747986 w 2747986"/>
              <a:gd name="connsiteY8" fmla="*/ 1825997 h 1825997"/>
              <a:gd name="connsiteX9" fmla="*/ 1144994 w 2747986"/>
              <a:gd name="connsiteY9" fmla="*/ 1825997 h 1825997"/>
              <a:gd name="connsiteX10" fmla="*/ 457998 w 2747986"/>
              <a:gd name="connsiteY10" fmla="*/ 1825997 h 1825997"/>
              <a:gd name="connsiteX11" fmla="*/ 457998 w 2747986"/>
              <a:gd name="connsiteY11" fmla="*/ 1825997 h 1825997"/>
              <a:gd name="connsiteX12" fmla="*/ 0 w 2747986"/>
              <a:gd name="connsiteY12" fmla="*/ 1825997 h 1825997"/>
              <a:gd name="connsiteX13" fmla="*/ 0 w 2747986"/>
              <a:gd name="connsiteY13" fmla="*/ 887344 h 1825997"/>
              <a:gd name="connsiteX14" fmla="*/ 0 w 2747986"/>
              <a:gd name="connsiteY14" fmla="*/ 485064 h 1825997"/>
              <a:gd name="connsiteX15" fmla="*/ 0 w 2747986"/>
              <a:gd name="connsiteY15" fmla="*/ 485064 h 1825997"/>
              <a:gd name="connsiteX16" fmla="*/ 0 w 2747986"/>
              <a:gd name="connsiteY16" fmla="*/ 216877 h 1825997"/>
              <a:gd name="connsiteX0" fmla="*/ 0 w 2747986"/>
              <a:gd name="connsiteY0" fmla="*/ 135914 h 1745034"/>
              <a:gd name="connsiteX1" fmla="*/ 905673 w 2747986"/>
              <a:gd name="connsiteY1" fmla="*/ 126389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747986" h="1745034">
                <a:moveTo>
                  <a:pt x="0" y="135914"/>
                </a:moveTo>
                <a:lnTo>
                  <a:pt x="924723" y="135914"/>
                </a:lnTo>
                <a:lnTo>
                  <a:pt x="1039859" y="0"/>
                </a:lnTo>
                <a:lnTo>
                  <a:pt x="1144994" y="135914"/>
                </a:lnTo>
                <a:lnTo>
                  <a:pt x="2747986" y="135914"/>
                </a:lnTo>
                <a:lnTo>
                  <a:pt x="2747986" y="404101"/>
                </a:lnTo>
                <a:lnTo>
                  <a:pt x="2747986" y="404101"/>
                </a:lnTo>
                <a:lnTo>
                  <a:pt x="2747986" y="806381"/>
                </a:lnTo>
                <a:lnTo>
                  <a:pt x="2747986" y="1745034"/>
                </a:lnTo>
                <a:lnTo>
                  <a:pt x="1144994" y="1745034"/>
                </a:lnTo>
                <a:lnTo>
                  <a:pt x="457998" y="1745034"/>
                </a:lnTo>
                <a:lnTo>
                  <a:pt x="457998" y="1745034"/>
                </a:lnTo>
                <a:lnTo>
                  <a:pt x="0" y="1745034"/>
                </a:lnTo>
                <a:lnTo>
                  <a:pt x="0" y="806381"/>
                </a:lnTo>
                <a:lnTo>
                  <a:pt x="0" y="404101"/>
                </a:lnTo>
                <a:lnTo>
                  <a:pt x="0" y="404101"/>
                </a:lnTo>
                <a:lnTo>
                  <a:pt x="0" y="135914"/>
                </a:lnTo>
                <a:close/>
              </a:path>
            </a:pathLst>
          </a:custGeom>
          <a:solidFill>
            <a:srgbClr val="01D0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9" name="矩形 48"/>
          <p:cNvSpPr/>
          <p:nvPr/>
        </p:nvSpPr>
        <p:spPr>
          <a:xfrm>
            <a:off x="2970387" y="4739777"/>
            <a:ext cx="2664295" cy="17173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lnSpc>
                <a:spcPct val="120000"/>
              </a:lnSpc>
            </a:pPr>
            <a:r>
              <a:rPr lang="zh-CN" altLang="en-US" sz="28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行动目标</a:t>
            </a:r>
          </a:p>
          <a:p>
            <a:pPr lvl="0">
              <a:lnSpc>
                <a:spcPct val="12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分配任务时，明确说清想要实现的每个细节目标。</a:t>
            </a:r>
          </a:p>
        </p:txBody>
      </p:sp>
      <p:sp>
        <p:nvSpPr>
          <p:cNvPr id="35" name="矩形标注 50"/>
          <p:cNvSpPr/>
          <p:nvPr/>
        </p:nvSpPr>
        <p:spPr>
          <a:xfrm flipH="1">
            <a:off x="8822931" y="4549687"/>
            <a:ext cx="3002882" cy="1906899"/>
          </a:xfrm>
          <a:custGeom>
            <a:avLst/>
            <a:gdLst>
              <a:gd name="connsiteX0" fmla="*/ 0 w 2747986"/>
              <a:gd name="connsiteY0" fmla="*/ 0 h 1609120"/>
              <a:gd name="connsiteX1" fmla="*/ 457998 w 2747986"/>
              <a:gd name="connsiteY1" fmla="*/ 0 h 1609120"/>
              <a:gd name="connsiteX2" fmla="*/ 1058909 w 2747986"/>
              <a:gd name="connsiteY2" fmla="*/ -216877 h 1609120"/>
              <a:gd name="connsiteX3" fmla="*/ 1144994 w 2747986"/>
              <a:gd name="connsiteY3" fmla="*/ 0 h 1609120"/>
              <a:gd name="connsiteX4" fmla="*/ 2747986 w 2747986"/>
              <a:gd name="connsiteY4" fmla="*/ 0 h 1609120"/>
              <a:gd name="connsiteX5" fmla="*/ 2747986 w 2747986"/>
              <a:gd name="connsiteY5" fmla="*/ 268187 h 1609120"/>
              <a:gd name="connsiteX6" fmla="*/ 2747986 w 2747986"/>
              <a:gd name="connsiteY6" fmla="*/ 268187 h 1609120"/>
              <a:gd name="connsiteX7" fmla="*/ 2747986 w 2747986"/>
              <a:gd name="connsiteY7" fmla="*/ 670467 h 1609120"/>
              <a:gd name="connsiteX8" fmla="*/ 2747986 w 2747986"/>
              <a:gd name="connsiteY8" fmla="*/ 1609120 h 1609120"/>
              <a:gd name="connsiteX9" fmla="*/ 1144994 w 2747986"/>
              <a:gd name="connsiteY9" fmla="*/ 1609120 h 1609120"/>
              <a:gd name="connsiteX10" fmla="*/ 457998 w 2747986"/>
              <a:gd name="connsiteY10" fmla="*/ 1609120 h 1609120"/>
              <a:gd name="connsiteX11" fmla="*/ 457998 w 2747986"/>
              <a:gd name="connsiteY11" fmla="*/ 1609120 h 1609120"/>
              <a:gd name="connsiteX12" fmla="*/ 0 w 2747986"/>
              <a:gd name="connsiteY12" fmla="*/ 1609120 h 1609120"/>
              <a:gd name="connsiteX13" fmla="*/ 0 w 2747986"/>
              <a:gd name="connsiteY13" fmla="*/ 670467 h 1609120"/>
              <a:gd name="connsiteX14" fmla="*/ 0 w 2747986"/>
              <a:gd name="connsiteY14" fmla="*/ 268187 h 1609120"/>
              <a:gd name="connsiteX15" fmla="*/ 0 w 2747986"/>
              <a:gd name="connsiteY15" fmla="*/ 268187 h 1609120"/>
              <a:gd name="connsiteX16" fmla="*/ 0 w 2747986"/>
              <a:gd name="connsiteY16" fmla="*/ 0 h 1609120"/>
              <a:gd name="connsiteX0" fmla="*/ 0 w 2747986"/>
              <a:gd name="connsiteY0" fmla="*/ 216877 h 1825997"/>
              <a:gd name="connsiteX1" fmla="*/ 905673 w 2747986"/>
              <a:gd name="connsiteY1" fmla="*/ 207352 h 1825997"/>
              <a:gd name="connsiteX2" fmla="*/ 1058909 w 2747986"/>
              <a:gd name="connsiteY2" fmla="*/ 0 h 1825997"/>
              <a:gd name="connsiteX3" fmla="*/ 1144994 w 2747986"/>
              <a:gd name="connsiteY3" fmla="*/ 216877 h 1825997"/>
              <a:gd name="connsiteX4" fmla="*/ 2747986 w 2747986"/>
              <a:gd name="connsiteY4" fmla="*/ 216877 h 1825997"/>
              <a:gd name="connsiteX5" fmla="*/ 2747986 w 2747986"/>
              <a:gd name="connsiteY5" fmla="*/ 485064 h 1825997"/>
              <a:gd name="connsiteX6" fmla="*/ 2747986 w 2747986"/>
              <a:gd name="connsiteY6" fmla="*/ 485064 h 1825997"/>
              <a:gd name="connsiteX7" fmla="*/ 2747986 w 2747986"/>
              <a:gd name="connsiteY7" fmla="*/ 887344 h 1825997"/>
              <a:gd name="connsiteX8" fmla="*/ 2747986 w 2747986"/>
              <a:gd name="connsiteY8" fmla="*/ 1825997 h 1825997"/>
              <a:gd name="connsiteX9" fmla="*/ 1144994 w 2747986"/>
              <a:gd name="connsiteY9" fmla="*/ 1825997 h 1825997"/>
              <a:gd name="connsiteX10" fmla="*/ 457998 w 2747986"/>
              <a:gd name="connsiteY10" fmla="*/ 1825997 h 1825997"/>
              <a:gd name="connsiteX11" fmla="*/ 457998 w 2747986"/>
              <a:gd name="connsiteY11" fmla="*/ 1825997 h 1825997"/>
              <a:gd name="connsiteX12" fmla="*/ 0 w 2747986"/>
              <a:gd name="connsiteY12" fmla="*/ 1825997 h 1825997"/>
              <a:gd name="connsiteX13" fmla="*/ 0 w 2747986"/>
              <a:gd name="connsiteY13" fmla="*/ 887344 h 1825997"/>
              <a:gd name="connsiteX14" fmla="*/ 0 w 2747986"/>
              <a:gd name="connsiteY14" fmla="*/ 485064 h 1825997"/>
              <a:gd name="connsiteX15" fmla="*/ 0 w 2747986"/>
              <a:gd name="connsiteY15" fmla="*/ 485064 h 1825997"/>
              <a:gd name="connsiteX16" fmla="*/ 0 w 2747986"/>
              <a:gd name="connsiteY16" fmla="*/ 216877 h 1825997"/>
              <a:gd name="connsiteX0" fmla="*/ 0 w 2747986"/>
              <a:gd name="connsiteY0" fmla="*/ 135914 h 1745034"/>
              <a:gd name="connsiteX1" fmla="*/ 905673 w 2747986"/>
              <a:gd name="connsiteY1" fmla="*/ 126389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  <a:gd name="connsiteX0" fmla="*/ 0 w 2747986"/>
              <a:gd name="connsiteY0" fmla="*/ 135914 h 1745034"/>
              <a:gd name="connsiteX1" fmla="*/ 924723 w 2747986"/>
              <a:gd name="connsiteY1" fmla="*/ 135914 h 1745034"/>
              <a:gd name="connsiteX2" fmla="*/ 1039859 w 2747986"/>
              <a:gd name="connsiteY2" fmla="*/ 0 h 1745034"/>
              <a:gd name="connsiteX3" fmla="*/ 1144994 w 2747986"/>
              <a:gd name="connsiteY3" fmla="*/ 135914 h 1745034"/>
              <a:gd name="connsiteX4" fmla="*/ 2747986 w 2747986"/>
              <a:gd name="connsiteY4" fmla="*/ 135914 h 1745034"/>
              <a:gd name="connsiteX5" fmla="*/ 2747986 w 2747986"/>
              <a:gd name="connsiteY5" fmla="*/ 404101 h 1745034"/>
              <a:gd name="connsiteX6" fmla="*/ 2747986 w 2747986"/>
              <a:gd name="connsiteY6" fmla="*/ 404101 h 1745034"/>
              <a:gd name="connsiteX7" fmla="*/ 2747986 w 2747986"/>
              <a:gd name="connsiteY7" fmla="*/ 806381 h 1745034"/>
              <a:gd name="connsiteX8" fmla="*/ 2747986 w 2747986"/>
              <a:gd name="connsiteY8" fmla="*/ 1745034 h 1745034"/>
              <a:gd name="connsiteX9" fmla="*/ 1144994 w 2747986"/>
              <a:gd name="connsiteY9" fmla="*/ 1745034 h 1745034"/>
              <a:gd name="connsiteX10" fmla="*/ 457998 w 2747986"/>
              <a:gd name="connsiteY10" fmla="*/ 1745034 h 1745034"/>
              <a:gd name="connsiteX11" fmla="*/ 457998 w 2747986"/>
              <a:gd name="connsiteY11" fmla="*/ 1745034 h 1745034"/>
              <a:gd name="connsiteX12" fmla="*/ 0 w 2747986"/>
              <a:gd name="connsiteY12" fmla="*/ 1745034 h 1745034"/>
              <a:gd name="connsiteX13" fmla="*/ 0 w 2747986"/>
              <a:gd name="connsiteY13" fmla="*/ 806381 h 1745034"/>
              <a:gd name="connsiteX14" fmla="*/ 0 w 2747986"/>
              <a:gd name="connsiteY14" fmla="*/ 404101 h 1745034"/>
              <a:gd name="connsiteX15" fmla="*/ 0 w 2747986"/>
              <a:gd name="connsiteY15" fmla="*/ 404101 h 1745034"/>
              <a:gd name="connsiteX16" fmla="*/ 0 w 2747986"/>
              <a:gd name="connsiteY16" fmla="*/ 135914 h 17450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</a:cxnLst>
            <a:rect l="l" t="t" r="r" b="b"/>
            <a:pathLst>
              <a:path w="2747986" h="1745034">
                <a:moveTo>
                  <a:pt x="0" y="135914"/>
                </a:moveTo>
                <a:lnTo>
                  <a:pt x="924723" y="135914"/>
                </a:lnTo>
                <a:lnTo>
                  <a:pt x="1039859" y="0"/>
                </a:lnTo>
                <a:lnTo>
                  <a:pt x="1144994" y="135914"/>
                </a:lnTo>
                <a:lnTo>
                  <a:pt x="2747986" y="135914"/>
                </a:lnTo>
                <a:lnTo>
                  <a:pt x="2747986" y="404101"/>
                </a:lnTo>
                <a:lnTo>
                  <a:pt x="2747986" y="404101"/>
                </a:lnTo>
                <a:lnTo>
                  <a:pt x="2747986" y="806381"/>
                </a:lnTo>
                <a:lnTo>
                  <a:pt x="2747986" y="1745034"/>
                </a:lnTo>
                <a:lnTo>
                  <a:pt x="1144994" y="1745034"/>
                </a:lnTo>
                <a:lnTo>
                  <a:pt x="457998" y="1745034"/>
                </a:lnTo>
                <a:lnTo>
                  <a:pt x="457998" y="1745034"/>
                </a:lnTo>
                <a:lnTo>
                  <a:pt x="0" y="1745034"/>
                </a:lnTo>
                <a:lnTo>
                  <a:pt x="0" y="806381"/>
                </a:lnTo>
                <a:lnTo>
                  <a:pt x="0" y="404101"/>
                </a:lnTo>
                <a:lnTo>
                  <a:pt x="0" y="404101"/>
                </a:lnTo>
                <a:lnTo>
                  <a:pt x="0" y="135914"/>
                </a:lnTo>
                <a:close/>
              </a:path>
            </a:pathLst>
          </a:custGeom>
          <a:solidFill>
            <a:srgbClr val="01D0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7" name="矩形 56"/>
          <p:cNvSpPr/>
          <p:nvPr/>
        </p:nvSpPr>
        <p:spPr>
          <a:xfrm>
            <a:off x="9004896" y="4720726"/>
            <a:ext cx="2664295" cy="171739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>
              <a:lnSpc>
                <a:spcPct val="120000"/>
              </a:lnSpc>
            </a:pPr>
            <a:r>
              <a:rPr lang="zh-CN" altLang="en-US" sz="28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检查方法</a:t>
            </a:r>
          </a:p>
          <a:p>
            <a:pPr lvl="0">
              <a:lnSpc>
                <a:spcPct val="120000"/>
              </a:lnSpc>
            </a:pPr>
            <a:r>
              <a:rPr lang="zh-CN" altLang="en-US" sz="2000" dirty="0">
                <a:solidFill>
                  <a:schemeClr val="bg1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强调对决策的执行情况进行检查的频率和方式。</a:t>
            </a:r>
          </a:p>
        </p:txBody>
      </p:sp>
    </p:spTree>
    <p:extLst>
      <p:ext uri="{BB962C8B-B14F-4D97-AF65-F5344CB8AC3E}">
        <p14:creationId xmlns:p14="http://schemas.microsoft.com/office/powerpoint/2010/main" val="3528593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1D0CA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组合 13"/>
          <p:cNvGrpSpPr/>
          <p:nvPr/>
        </p:nvGrpSpPr>
        <p:grpSpPr>
          <a:xfrm rot="12487718">
            <a:off x="2261480" y="1340768"/>
            <a:ext cx="4177255" cy="4177255"/>
            <a:chOff x="3854702" y="2094933"/>
            <a:chExt cx="1454325" cy="1454325"/>
          </a:xfrm>
        </p:grpSpPr>
        <p:sp>
          <p:nvSpPr>
            <p:cNvPr id="15" name="椭圆 14"/>
            <p:cNvSpPr/>
            <p:nvPr/>
          </p:nvSpPr>
          <p:spPr>
            <a:xfrm flipH="1">
              <a:off x="3912289" y="2150446"/>
              <a:ext cx="1334387" cy="1334387"/>
            </a:xfrm>
            <a:prstGeom prst="ellipse">
              <a:avLst/>
            </a:prstGeom>
            <a:noFill/>
            <a:ln w="2857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white"/>
                </a:solidFill>
              </a:endParaRPr>
            </a:p>
          </p:txBody>
        </p:sp>
        <p:sp>
          <p:nvSpPr>
            <p:cNvPr id="16" name="空心弧 15"/>
            <p:cNvSpPr/>
            <p:nvPr/>
          </p:nvSpPr>
          <p:spPr>
            <a:xfrm rot="5400000" flipH="1">
              <a:off x="3854702" y="2094933"/>
              <a:ext cx="1454325" cy="1454325"/>
            </a:xfrm>
            <a:prstGeom prst="blockArc">
              <a:avLst>
                <a:gd name="adj1" fmla="val 12124051"/>
                <a:gd name="adj2" fmla="val 337532"/>
                <a:gd name="adj3" fmla="val 5991"/>
              </a:avLst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>
                <a:solidFill>
                  <a:prstClr val="black"/>
                </a:solidFill>
              </a:endParaRPr>
            </a:p>
          </p:txBody>
        </p:sp>
      </p:grpSp>
      <p:grpSp>
        <p:nvGrpSpPr>
          <p:cNvPr id="13" name="组合 12"/>
          <p:cNvGrpSpPr/>
          <p:nvPr/>
        </p:nvGrpSpPr>
        <p:grpSpPr>
          <a:xfrm>
            <a:off x="3900715" y="2287032"/>
            <a:ext cx="7214154" cy="3631763"/>
            <a:chOff x="3051133" y="1731878"/>
            <a:chExt cx="7214154" cy="3631763"/>
          </a:xfrm>
        </p:grpSpPr>
        <p:sp>
          <p:nvSpPr>
            <p:cNvPr id="5" name="文本框 4"/>
            <p:cNvSpPr txBox="1"/>
            <p:nvPr/>
          </p:nvSpPr>
          <p:spPr>
            <a:xfrm>
              <a:off x="3051133" y="1731878"/>
              <a:ext cx="7214154" cy="3631763"/>
            </a:xfrm>
            <a:prstGeom prst="rect">
              <a:avLst/>
            </a:prstGeom>
            <a:solidFill>
              <a:srgbClr val="01D0CA"/>
            </a:solidFill>
          </p:spPr>
          <p:txBody>
            <a:bodyPr wrap="square" rtlCol="0">
              <a:spAutoFit/>
            </a:bodyPr>
            <a:lstStyle/>
            <a:p>
              <a:pPr algn="dist"/>
              <a:r>
                <a:rPr lang="en-US" altLang="zh-CN" sz="11500" dirty="0" smtClean="0">
                  <a:solidFill>
                    <a:prstClr val="white"/>
                  </a:solidFill>
                  <a:latin typeface="方正粗宋简体" panose="03000509000000000000" pitchFamily="65" charset="-122"/>
                  <a:ea typeface="方正粗宋简体" panose="03000509000000000000" pitchFamily="65" charset="-122"/>
                </a:rPr>
                <a:t>THANK YOU</a:t>
              </a:r>
              <a:endParaRPr lang="zh-CN" altLang="en-US" sz="11500" dirty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endParaRPr>
            </a:p>
          </p:txBody>
        </p:sp>
        <p:sp>
          <p:nvSpPr>
            <p:cNvPr id="7" name="文本框 6"/>
            <p:cNvSpPr txBox="1"/>
            <p:nvPr/>
          </p:nvSpPr>
          <p:spPr>
            <a:xfrm>
              <a:off x="5082458" y="3161878"/>
              <a:ext cx="5173211" cy="646331"/>
            </a:xfrm>
            <a:prstGeom prst="rect">
              <a:avLst/>
            </a:prstGeom>
            <a:solidFill>
              <a:srgbClr val="01D0CA"/>
            </a:solidFill>
          </p:spPr>
          <p:txBody>
            <a:bodyPr wrap="none" rtlCol="0">
              <a:spAutoFit/>
            </a:bodyPr>
            <a:lstStyle/>
            <a:p>
              <a:r>
                <a:rPr lang="en-US" altLang="zh-CN" sz="3600" dirty="0" smtClean="0">
                  <a:solidFill>
                    <a:prstClr val="white"/>
                  </a:solidFill>
                  <a:latin typeface="方正大黑简体"/>
                  <a:ea typeface="方正大黑简体" panose="03000509000000000000" pitchFamily="65" charset="-122"/>
                </a:rPr>
                <a:t>PPT</a:t>
              </a:r>
              <a:r>
                <a:rPr lang="zh-CN" altLang="en-US" sz="3600" dirty="0" smtClean="0">
                  <a:solidFill>
                    <a:prstClr val="white"/>
                  </a:solidFill>
                  <a:latin typeface="方正大黑简体"/>
                  <a:ea typeface="方正大黑简体" panose="03000509000000000000" pitchFamily="65" charset="-122"/>
                </a:rPr>
                <a:t>：</a:t>
              </a:r>
              <a:r>
                <a:rPr lang="en-US" altLang="zh-CN" sz="3600" dirty="0" smtClean="0">
                  <a:solidFill>
                    <a:prstClr val="white"/>
                  </a:solidFill>
                  <a:latin typeface="方正大黑简体"/>
                  <a:ea typeface="方正大黑简体" panose="03000509000000000000" pitchFamily="65" charset="-122"/>
                </a:rPr>
                <a:t>@</a:t>
              </a:r>
              <a:r>
                <a:rPr lang="zh-CN" altLang="en-US" sz="3600" dirty="0" smtClean="0">
                  <a:solidFill>
                    <a:prstClr val="white"/>
                  </a:solidFill>
                  <a:latin typeface="方正大黑简体"/>
                  <a:ea typeface="方正大黑简体" panose="03000509000000000000" pitchFamily="65" charset="-122"/>
                </a:rPr>
                <a:t>小万管家爱学习</a:t>
              </a:r>
              <a:endParaRPr lang="zh-CN" altLang="en-US" sz="3600" dirty="0">
                <a:solidFill>
                  <a:prstClr val="white"/>
                </a:solidFill>
                <a:latin typeface="方正大黑简体"/>
                <a:ea typeface="方正大黑简体" panose="03000509000000000000" pitchFamily="65" charset="-122"/>
              </a:endParaRPr>
            </a:p>
          </p:txBody>
        </p:sp>
        <p:sp>
          <p:nvSpPr>
            <p:cNvPr id="6" name="文本框 5"/>
            <p:cNvSpPr txBox="1"/>
            <p:nvPr/>
          </p:nvSpPr>
          <p:spPr>
            <a:xfrm>
              <a:off x="3051133" y="3161878"/>
              <a:ext cx="2031325" cy="646331"/>
            </a:xfrm>
            <a:prstGeom prst="rect">
              <a:avLst/>
            </a:prstGeom>
            <a:solidFill>
              <a:srgbClr val="01D0CA"/>
            </a:solidFill>
          </p:spPr>
          <p:txBody>
            <a:bodyPr wrap="none" rtlCol="0">
              <a:spAutoFit/>
            </a:bodyPr>
            <a:lstStyle/>
            <a:p>
              <a:r>
                <a:rPr lang="zh-CN" altLang="en-US" sz="3600" dirty="0">
                  <a:solidFill>
                    <a:prstClr val="white"/>
                  </a:solidFill>
                  <a:latin typeface="方正粗宋简体" panose="02010600030101010101" charset="-122"/>
                  <a:ea typeface="方正粗宋简体" panose="02010600030101010101" charset="-122"/>
                </a:rPr>
                <a:t>读书笔记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30248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94184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组合 3"/>
          <p:cNvGrpSpPr/>
          <p:nvPr/>
        </p:nvGrpSpPr>
        <p:grpSpPr>
          <a:xfrm>
            <a:off x="0" y="-22725"/>
            <a:ext cx="12192000" cy="1726186"/>
            <a:chOff x="0" y="-22725"/>
            <a:chExt cx="12192000" cy="1726186"/>
          </a:xfrm>
        </p:grpSpPr>
        <p:sp>
          <p:nvSpPr>
            <p:cNvPr id="2" name="矩形 1"/>
            <p:cNvSpPr/>
            <p:nvPr/>
          </p:nvSpPr>
          <p:spPr>
            <a:xfrm>
              <a:off x="0" y="-22725"/>
              <a:ext cx="12192000" cy="1137948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3" name="等腰三角形 2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5" name="文本框 4"/>
          <p:cNvSpPr txBox="1"/>
          <p:nvPr/>
        </p:nvSpPr>
        <p:spPr>
          <a:xfrm>
            <a:off x="2924155" y="211239"/>
            <a:ext cx="634019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schemeClr val="bg1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你，肯定遇到过这样的情况</a:t>
            </a:r>
          </a:p>
        </p:txBody>
      </p:sp>
      <p:grpSp>
        <p:nvGrpSpPr>
          <p:cNvPr id="99" name="组合 98"/>
          <p:cNvGrpSpPr/>
          <p:nvPr/>
        </p:nvGrpSpPr>
        <p:grpSpPr>
          <a:xfrm>
            <a:off x="1991544" y="1926644"/>
            <a:ext cx="8872529" cy="722400"/>
            <a:chOff x="296201" y="1994218"/>
            <a:chExt cx="8872529" cy="722400"/>
          </a:xfrm>
        </p:grpSpPr>
        <p:grpSp>
          <p:nvGrpSpPr>
            <p:cNvPr id="62" name="组合 61"/>
            <p:cNvGrpSpPr/>
            <p:nvPr/>
          </p:nvGrpSpPr>
          <p:grpSpPr>
            <a:xfrm>
              <a:off x="296201" y="1994218"/>
              <a:ext cx="1247261" cy="722400"/>
              <a:chOff x="392465" y="1994218"/>
              <a:chExt cx="1247261" cy="722400"/>
            </a:xfrm>
          </p:grpSpPr>
          <p:grpSp>
            <p:nvGrpSpPr>
              <p:cNvPr id="7" name="组合 6"/>
              <p:cNvGrpSpPr/>
              <p:nvPr/>
            </p:nvGrpSpPr>
            <p:grpSpPr>
              <a:xfrm>
                <a:off x="392465" y="2054339"/>
                <a:ext cx="1247261" cy="662279"/>
                <a:chOff x="2261480" y="1340768"/>
                <a:chExt cx="7866968" cy="4177255"/>
              </a:xfrm>
            </p:grpSpPr>
            <p:grpSp>
              <p:nvGrpSpPr>
                <p:cNvPr id="29" name="组合 28"/>
                <p:cNvGrpSpPr/>
                <p:nvPr/>
              </p:nvGrpSpPr>
              <p:grpSpPr>
                <a:xfrm rot="12487718">
                  <a:off x="2261480" y="1340768"/>
                  <a:ext cx="4177255" cy="4177255"/>
                  <a:chOff x="3854702" y="2094933"/>
                  <a:chExt cx="1454325" cy="1454325"/>
                </a:xfrm>
              </p:grpSpPr>
              <p:sp>
                <p:nvSpPr>
                  <p:cNvPr id="30" name="椭圆 29"/>
                  <p:cNvSpPr/>
                  <p:nvPr/>
                </p:nvSpPr>
                <p:spPr>
                  <a:xfrm flipH="1">
                    <a:off x="3912289" y="2150446"/>
                    <a:ext cx="1334387" cy="1334387"/>
                  </a:xfrm>
                  <a:prstGeom prst="ellipse">
                    <a:avLst/>
                  </a:prstGeom>
                  <a:noFill/>
                  <a:ln w="28575">
                    <a:solidFill>
                      <a:srgbClr val="01D0CA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solidFill>
                        <a:prstClr val="white"/>
                      </a:solidFill>
                    </a:endParaRPr>
                  </a:p>
                </p:txBody>
              </p:sp>
              <p:sp>
                <p:nvSpPr>
                  <p:cNvPr id="31" name="空心弧 30"/>
                  <p:cNvSpPr/>
                  <p:nvPr/>
                </p:nvSpPr>
                <p:spPr>
                  <a:xfrm rot="5400000" flipH="1">
                    <a:off x="3854702" y="2094933"/>
                    <a:ext cx="1454325" cy="1454325"/>
                  </a:xfrm>
                  <a:prstGeom prst="blockArc">
                    <a:avLst>
                      <a:gd name="adj1" fmla="val 12124051"/>
                      <a:gd name="adj2" fmla="val 619538"/>
                      <a:gd name="adj3" fmla="val 9666"/>
                    </a:avLst>
                  </a:prstGeom>
                  <a:solidFill>
                    <a:srgbClr val="01D0CA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solidFill>
                        <a:schemeClr val="tx1"/>
                      </a:solidFill>
                    </a:endParaRPr>
                  </a:p>
                </p:txBody>
              </p:sp>
            </p:grpSp>
            <p:sp>
              <p:nvSpPr>
                <p:cNvPr id="32" name="矩形 31"/>
                <p:cNvSpPr/>
                <p:nvPr/>
              </p:nvSpPr>
              <p:spPr>
                <a:xfrm>
                  <a:off x="3791744" y="2204864"/>
                  <a:ext cx="6336704" cy="2376264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/>
                </a:p>
              </p:txBody>
            </p:sp>
          </p:grpSp>
          <p:sp>
            <p:nvSpPr>
              <p:cNvPr id="9" name="文本框 8"/>
              <p:cNvSpPr txBox="1"/>
              <p:nvPr/>
            </p:nvSpPr>
            <p:spPr>
              <a:xfrm>
                <a:off x="520406" y="1994218"/>
                <a:ext cx="478016" cy="70788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4000" dirty="0" smtClean="0">
                    <a:solidFill>
                      <a:srgbClr val="01D0CA"/>
                    </a:solidFill>
                    <a:latin typeface="方正粗宋简体" panose="03000509000000000000" pitchFamily="65" charset="-122"/>
                    <a:ea typeface="方正粗宋简体" panose="03000509000000000000" pitchFamily="65" charset="-122"/>
                  </a:rPr>
                  <a:t>1</a:t>
                </a:r>
                <a:endParaRPr lang="zh-CN" altLang="en-US" sz="4000" dirty="0" smtClean="0">
                  <a:solidFill>
                    <a:srgbClr val="01D0CA"/>
                  </a:solidFill>
                  <a:latin typeface="方正粗宋简体" panose="03000509000000000000" pitchFamily="65" charset="-122"/>
                  <a:ea typeface="方正粗宋简体" panose="03000509000000000000" pitchFamily="65" charset="-122"/>
                </a:endParaRPr>
              </a:p>
            </p:txBody>
          </p:sp>
        </p:grpSp>
        <p:sp>
          <p:nvSpPr>
            <p:cNvPr id="6" name="文本框 5"/>
            <p:cNvSpPr txBox="1"/>
            <p:nvPr/>
          </p:nvSpPr>
          <p:spPr>
            <a:xfrm>
              <a:off x="1084466" y="2124586"/>
              <a:ext cx="8084264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800" dirty="0" smtClean="0">
                  <a:solidFill>
                    <a:srgbClr val="01D0CA"/>
                  </a:solidFill>
                  <a:latin typeface="方正大黑简体" panose="02010601030101010101" pitchFamily="2" charset="-122"/>
                  <a:ea typeface="方正大黑简体" panose="02010601030101010101" pitchFamily="2" charset="-122"/>
                </a:rPr>
                <a:t>向上司提出你精心设计的方案，却被泼了一头冷水</a:t>
              </a:r>
            </a:p>
          </p:txBody>
        </p:sp>
      </p:grpSp>
      <p:grpSp>
        <p:nvGrpSpPr>
          <p:cNvPr id="100" name="组合 99"/>
          <p:cNvGrpSpPr/>
          <p:nvPr/>
        </p:nvGrpSpPr>
        <p:grpSpPr>
          <a:xfrm>
            <a:off x="1991544" y="3067800"/>
            <a:ext cx="6359021" cy="722400"/>
            <a:chOff x="296201" y="2782179"/>
            <a:chExt cx="6359021" cy="722400"/>
          </a:xfrm>
        </p:grpSpPr>
        <p:grpSp>
          <p:nvGrpSpPr>
            <p:cNvPr id="63" name="组合 62"/>
            <p:cNvGrpSpPr/>
            <p:nvPr/>
          </p:nvGrpSpPr>
          <p:grpSpPr>
            <a:xfrm>
              <a:off x="296201" y="2782179"/>
              <a:ext cx="1247261" cy="722400"/>
              <a:chOff x="392465" y="1994218"/>
              <a:chExt cx="1247261" cy="722400"/>
            </a:xfrm>
          </p:grpSpPr>
          <p:grpSp>
            <p:nvGrpSpPr>
              <p:cNvPr id="64" name="组合 63"/>
              <p:cNvGrpSpPr/>
              <p:nvPr/>
            </p:nvGrpSpPr>
            <p:grpSpPr>
              <a:xfrm>
                <a:off x="392465" y="2054339"/>
                <a:ext cx="1247261" cy="662279"/>
                <a:chOff x="2261480" y="1340768"/>
                <a:chExt cx="7866968" cy="4177255"/>
              </a:xfrm>
            </p:grpSpPr>
            <p:grpSp>
              <p:nvGrpSpPr>
                <p:cNvPr id="66" name="组合 65"/>
                <p:cNvGrpSpPr/>
                <p:nvPr/>
              </p:nvGrpSpPr>
              <p:grpSpPr>
                <a:xfrm rot="12487718">
                  <a:off x="2261480" y="1340768"/>
                  <a:ext cx="4177255" cy="4177255"/>
                  <a:chOff x="3854702" y="2094933"/>
                  <a:chExt cx="1454325" cy="1454325"/>
                </a:xfrm>
              </p:grpSpPr>
              <p:sp>
                <p:nvSpPr>
                  <p:cNvPr id="68" name="椭圆 67"/>
                  <p:cNvSpPr/>
                  <p:nvPr/>
                </p:nvSpPr>
                <p:spPr>
                  <a:xfrm flipH="1">
                    <a:off x="3912289" y="2150446"/>
                    <a:ext cx="1334387" cy="1334387"/>
                  </a:xfrm>
                  <a:prstGeom prst="ellipse">
                    <a:avLst/>
                  </a:prstGeom>
                  <a:noFill/>
                  <a:ln w="28575">
                    <a:solidFill>
                      <a:srgbClr val="01D0CA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solidFill>
                        <a:prstClr val="white"/>
                      </a:solidFill>
                    </a:endParaRPr>
                  </a:p>
                </p:txBody>
              </p:sp>
              <p:sp>
                <p:nvSpPr>
                  <p:cNvPr id="69" name="空心弧 68"/>
                  <p:cNvSpPr/>
                  <p:nvPr/>
                </p:nvSpPr>
                <p:spPr>
                  <a:xfrm rot="5400000" flipH="1">
                    <a:off x="3854702" y="2094933"/>
                    <a:ext cx="1454325" cy="1454325"/>
                  </a:xfrm>
                  <a:prstGeom prst="blockArc">
                    <a:avLst>
                      <a:gd name="adj1" fmla="val 12124051"/>
                      <a:gd name="adj2" fmla="val 619538"/>
                      <a:gd name="adj3" fmla="val 9666"/>
                    </a:avLst>
                  </a:prstGeom>
                  <a:solidFill>
                    <a:srgbClr val="01D0CA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solidFill>
                        <a:schemeClr val="tx1"/>
                      </a:solidFill>
                    </a:endParaRPr>
                  </a:p>
                </p:txBody>
              </p:sp>
            </p:grpSp>
            <p:sp>
              <p:nvSpPr>
                <p:cNvPr id="67" name="矩形 66"/>
                <p:cNvSpPr/>
                <p:nvPr/>
              </p:nvSpPr>
              <p:spPr>
                <a:xfrm>
                  <a:off x="3791744" y="2204864"/>
                  <a:ext cx="6336704" cy="2376264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/>
                </a:p>
              </p:txBody>
            </p:sp>
          </p:grpSp>
          <p:sp>
            <p:nvSpPr>
              <p:cNvPr id="65" name="文本框 64"/>
              <p:cNvSpPr txBox="1"/>
              <p:nvPr/>
            </p:nvSpPr>
            <p:spPr>
              <a:xfrm>
                <a:off x="520406" y="1994218"/>
                <a:ext cx="478016" cy="70788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4000" dirty="0">
                    <a:solidFill>
                      <a:srgbClr val="01D0CA"/>
                    </a:solidFill>
                    <a:latin typeface="方正粗宋简体" panose="03000509000000000000" pitchFamily="65" charset="-122"/>
                    <a:ea typeface="方正粗宋简体" panose="03000509000000000000" pitchFamily="65" charset="-122"/>
                  </a:rPr>
                  <a:t>2</a:t>
                </a:r>
                <a:endParaRPr lang="zh-CN" altLang="en-US" sz="4000" dirty="0" smtClean="0">
                  <a:solidFill>
                    <a:srgbClr val="01D0CA"/>
                  </a:solidFill>
                  <a:latin typeface="方正粗宋简体" panose="03000509000000000000" pitchFamily="65" charset="-122"/>
                  <a:ea typeface="方正粗宋简体" panose="03000509000000000000" pitchFamily="65" charset="-122"/>
                </a:endParaRPr>
              </a:p>
            </p:txBody>
          </p:sp>
        </p:grpSp>
        <p:sp>
          <p:nvSpPr>
            <p:cNvPr id="15" name="文本框 14"/>
            <p:cNvSpPr txBox="1"/>
            <p:nvPr/>
          </p:nvSpPr>
          <p:spPr>
            <a:xfrm>
              <a:off x="1084466" y="2935630"/>
              <a:ext cx="557075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800" dirty="0" smtClean="0">
                  <a:solidFill>
                    <a:srgbClr val="01D0CA"/>
                  </a:solidFill>
                  <a:latin typeface="方正大黑简体" panose="03000509000000000000" pitchFamily="65" charset="-122"/>
                  <a:ea typeface="方正大黑简体" panose="03000509000000000000" pitchFamily="65" charset="-122"/>
                </a:rPr>
                <a:t>要求下属加班，下属以沉默相对抗</a:t>
              </a:r>
            </a:p>
          </p:txBody>
        </p:sp>
      </p:grpSp>
      <p:grpSp>
        <p:nvGrpSpPr>
          <p:cNvPr id="101" name="组合 100"/>
          <p:cNvGrpSpPr/>
          <p:nvPr/>
        </p:nvGrpSpPr>
        <p:grpSpPr>
          <a:xfrm>
            <a:off x="1991544" y="4208956"/>
            <a:ext cx="7795311" cy="722400"/>
            <a:chOff x="296201" y="3570140"/>
            <a:chExt cx="7795311" cy="722400"/>
          </a:xfrm>
        </p:grpSpPr>
        <p:grpSp>
          <p:nvGrpSpPr>
            <p:cNvPr id="70" name="组合 69"/>
            <p:cNvGrpSpPr/>
            <p:nvPr/>
          </p:nvGrpSpPr>
          <p:grpSpPr>
            <a:xfrm>
              <a:off x="296201" y="3570140"/>
              <a:ext cx="1247261" cy="722400"/>
              <a:chOff x="392465" y="1994218"/>
              <a:chExt cx="1247261" cy="722400"/>
            </a:xfrm>
          </p:grpSpPr>
          <p:grpSp>
            <p:nvGrpSpPr>
              <p:cNvPr id="71" name="组合 70"/>
              <p:cNvGrpSpPr/>
              <p:nvPr/>
            </p:nvGrpSpPr>
            <p:grpSpPr>
              <a:xfrm>
                <a:off x="392465" y="2054339"/>
                <a:ext cx="1247261" cy="662279"/>
                <a:chOff x="2261480" y="1340768"/>
                <a:chExt cx="7866968" cy="4177255"/>
              </a:xfrm>
            </p:grpSpPr>
            <p:grpSp>
              <p:nvGrpSpPr>
                <p:cNvPr id="73" name="组合 72"/>
                <p:cNvGrpSpPr/>
                <p:nvPr/>
              </p:nvGrpSpPr>
              <p:grpSpPr>
                <a:xfrm rot="12487718">
                  <a:off x="2261480" y="1340768"/>
                  <a:ext cx="4177255" cy="4177255"/>
                  <a:chOff x="3854702" y="2094933"/>
                  <a:chExt cx="1454325" cy="1454325"/>
                </a:xfrm>
              </p:grpSpPr>
              <p:sp>
                <p:nvSpPr>
                  <p:cNvPr id="75" name="椭圆 74"/>
                  <p:cNvSpPr/>
                  <p:nvPr/>
                </p:nvSpPr>
                <p:spPr>
                  <a:xfrm flipH="1">
                    <a:off x="3912289" y="2150446"/>
                    <a:ext cx="1334387" cy="1334387"/>
                  </a:xfrm>
                  <a:prstGeom prst="ellipse">
                    <a:avLst/>
                  </a:prstGeom>
                  <a:noFill/>
                  <a:ln w="28575">
                    <a:solidFill>
                      <a:srgbClr val="01D0CA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solidFill>
                        <a:prstClr val="white"/>
                      </a:solidFill>
                    </a:endParaRPr>
                  </a:p>
                </p:txBody>
              </p:sp>
              <p:sp>
                <p:nvSpPr>
                  <p:cNvPr id="76" name="空心弧 75"/>
                  <p:cNvSpPr/>
                  <p:nvPr/>
                </p:nvSpPr>
                <p:spPr>
                  <a:xfrm rot="5400000" flipH="1">
                    <a:off x="3854702" y="2094933"/>
                    <a:ext cx="1454325" cy="1454325"/>
                  </a:xfrm>
                  <a:prstGeom prst="blockArc">
                    <a:avLst>
                      <a:gd name="adj1" fmla="val 12124051"/>
                      <a:gd name="adj2" fmla="val 619538"/>
                      <a:gd name="adj3" fmla="val 9666"/>
                    </a:avLst>
                  </a:prstGeom>
                  <a:solidFill>
                    <a:srgbClr val="01D0CA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solidFill>
                        <a:schemeClr val="tx1"/>
                      </a:solidFill>
                    </a:endParaRPr>
                  </a:p>
                </p:txBody>
              </p:sp>
            </p:grpSp>
            <p:sp>
              <p:nvSpPr>
                <p:cNvPr id="74" name="矩形 73"/>
                <p:cNvSpPr/>
                <p:nvPr/>
              </p:nvSpPr>
              <p:spPr>
                <a:xfrm>
                  <a:off x="3791744" y="2204864"/>
                  <a:ext cx="6336704" cy="2376264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/>
                </a:p>
              </p:txBody>
            </p:sp>
          </p:grpSp>
          <p:sp>
            <p:nvSpPr>
              <p:cNvPr id="72" name="文本框 71"/>
              <p:cNvSpPr txBox="1"/>
              <p:nvPr/>
            </p:nvSpPr>
            <p:spPr>
              <a:xfrm>
                <a:off x="520406" y="1994218"/>
                <a:ext cx="478016" cy="70788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4000" dirty="0">
                    <a:solidFill>
                      <a:srgbClr val="01D0CA"/>
                    </a:solidFill>
                    <a:latin typeface="方正粗宋简体" panose="03000509000000000000" pitchFamily="65" charset="-122"/>
                    <a:ea typeface="方正粗宋简体" panose="03000509000000000000" pitchFamily="65" charset="-122"/>
                  </a:rPr>
                  <a:t>3</a:t>
                </a:r>
                <a:endParaRPr lang="zh-CN" altLang="en-US" sz="4000" dirty="0" smtClean="0">
                  <a:solidFill>
                    <a:srgbClr val="01D0CA"/>
                  </a:solidFill>
                  <a:latin typeface="方正粗宋简体" panose="03000509000000000000" pitchFamily="65" charset="-122"/>
                  <a:ea typeface="方正粗宋简体" panose="03000509000000000000" pitchFamily="65" charset="-122"/>
                </a:endParaRPr>
              </a:p>
            </p:txBody>
          </p:sp>
        </p:grpSp>
        <p:sp>
          <p:nvSpPr>
            <p:cNvPr id="18" name="文本框 17"/>
            <p:cNvSpPr txBox="1"/>
            <p:nvPr/>
          </p:nvSpPr>
          <p:spPr>
            <a:xfrm>
              <a:off x="1084466" y="3746674"/>
              <a:ext cx="7007046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800" dirty="0" smtClean="0">
                  <a:solidFill>
                    <a:srgbClr val="01D0CA"/>
                  </a:solidFill>
                  <a:latin typeface="方正大黑简体" panose="02010601030101010101" pitchFamily="2" charset="-122"/>
                  <a:ea typeface="方正大黑简体" panose="02010601030101010101" pitchFamily="2" charset="-122"/>
                </a:rPr>
                <a:t>和家人谈“开源节流”，他们却只当耳边风</a:t>
              </a:r>
            </a:p>
          </p:txBody>
        </p:sp>
      </p:grpSp>
      <p:grpSp>
        <p:nvGrpSpPr>
          <p:cNvPr id="102" name="组合 101"/>
          <p:cNvGrpSpPr/>
          <p:nvPr/>
        </p:nvGrpSpPr>
        <p:grpSpPr>
          <a:xfrm>
            <a:off x="1991544" y="5350111"/>
            <a:ext cx="8513457" cy="722837"/>
            <a:chOff x="296201" y="4358101"/>
            <a:chExt cx="8513457" cy="722837"/>
          </a:xfrm>
        </p:grpSpPr>
        <p:grpSp>
          <p:nvGrpSpPr>
            <p:cNvPr id="77" name="组合 76"/>
            <p:cNvGrpSpPr/>
            <p:nvPr/>
          </p:nvGrpSpPr>
          <p:grpSpPr>
            <a:xfrm>
              <a:off x="296201" y="4358101"/>
              <a:ext cx="1247261" cy="722400"/>
              <a:chOff x="392465" y="1994218"/>
              <a:chExt cx="1247261" cy="722400"/>
            </a:xfrm>
          </p:grpSpPr>
          <p:grpSp>
            <p:nvGrpSpPr>
              <p:cNvPr id="78" name="组合 77"/>
              <p:cNvGrpSpPr/>
              <p:nvPr/>
            </p:nvGrpSpPr>
            <p:grpSpPr>
              <a:xfrm>
                <a:off x="392465" y="2054339"/>
                <a:ext cx="1247261" cy="662279"/>
                <a:chOff x="2261480" y="1340768"/>
                <a:chExt cx="7866968" cy="4177255"/>
              </a:xfrm>
            </p:grpSpPr>
            <p:grpSp>
              <p:nvGrpSpPr>
                <p:cNvPr id="80" name="组合 79"/>
                <p:cNvGrpSpPr/>
                <p:nvPr/>
              </p:nvGrpSpPr>
              <p:grpSpPr>
                <a:xfrm rot="12487718">
                  <a:off x="2261480" y="1340768"/>
                  <a:ext cx="4177255" cy="4177255"/>
                  <a:chOff x="3854702" y="2094933"/>
                  <a:chExt cx="1454325" cy="1454325"/>
                </a:xfrm>
              </p:grpSpPr>
              <p:sp>
                <p:nvSpPr>
                  <p:cNvPr id="82" name="椭圆 81"/>
                  <p:cNvSpPr/>
                  <p:nvPr/>
                </p:nvSpPr>
                <p:spPr>
                  <a:xfrm flipH="1">
                    <a:off x="3912289" y="2150446"/>
                    <a:ext cx="1334387" cy="1334387"/>
                  </a:xfrm>
                  <a:prstGeom prst="ellipse">
                    <a:avLst/>
                  </a:prstGeom>
                  <a:noFill/>
                  <a:ln w="28575">
                    <a:solidFill>
                      <a:srgbClr val="01D0CA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solidFill>
                        <a:prstClr val="white"/>
                      </a:solidFill>
                    </a:endParaRPr>
                  </a:p>
                </p:txBody>
              </p:sp>
              <p:sp>
                <p:nvSpPr>
                  <p:cNvPr id="83" name="空心弧 82"/>
                  <p:cNvSpPr/>
                  <p:nvPr/>
                </p:nvSpPr>
                <p:spPr>
                  <a:xfrm rot="5400000" flipH="1">
                    <a:off x="3854702" y="2094933"/>
                    <a:ext cx="1454325" cy="1454325"/>
                  </a:xfrm>
                  <a:prstGeom prst="blockArc">
                    <a:avLst>
                      <a:gd name="adj1" fmla="val 12124051"/>
                      <a:gd name="adj2" fmla="val 619538"/>
                      <a:gd name="adj3" fmla="val 9666"/>
                    </a:avLst>
                  </a:prstGeom>
                  <a:solidFill>
                    <a:srgbClr val="01D0CA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zh-CN" altLang="en-US">
                      <a:solidFill>
                        <a:schemeClr val="tx1"/>
                      </a:solidFill>
                    </a:endParaRPr>
                  </a:p>
                </p:txBody>
              </p:sp>
            </p:grpSp>
            <p:sp>
              <p:nvSpPr>
                <p:cNvPr id="81" name="矩形 80"/>
                <p:cNvSpPr/>
                <p:nvPr/>
              </p:nvSpPr>
              <p:spPr>
                <a:xfrm>
                  <a:off x="3791744" y="2204864"/>
                  <a:ext cx="6336704" cy="2376264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zh-CN" altLang="en-US"/>
                </a:p>
              </p:txBody>
            </p:sp>
          </p:grpSp>
          <p:sp>
            <p:nvSpPr>
              <p:cNvPr id="79" name="文本框 78"/>
              <p:cNvSpPr txBox="1"/>
              <p:nvPr/>
            </p:nvSpPr>
            <p:spPr>
              <a:xfrm>
                <a:off x="520406" y="1994218"/>
                <a:ext cx="478016" cy="70788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altLang="zh-CN" sz="4000" dirty="0" smtClean="0">
                    <a:solidFill>
                      <a:srgbClr val="01D0CA"/>
                    </a:solidFill>
                    <a:latin typeface="方正粗宋简体" panose="03000509000000000000" pitchFamily="65" charset="-122"/>
                    <a:ea typeface="方正粗宋简体" panose="03000509000000000000" pitchFamily="65" charset="-122"/>
                  </a:rPr>
                  <a:t>4</a:t>
                </a:r>
                <a:endParaRPr lang="zh-CN" altLang="en-US" sz="4000" dirty="0" smtClean="0">
                  <a:solidFill>
                    <a:srgbClr val="01D0CA"/>
                  </a:solidFill>
                  <a:latin typeface="方正粗宋简体" panose="03000509000000000000" pitchFamily="65" charset="-122"/>
                  <a:ea typeface="方正粗宋简体" panose="03000509000000000000" pitchFamily="65" charset="-122"/>
                </a:endParaRPr>
              </a:p>
            </p:txBody>
          </p:sp>
        </p:grpSp>
        <p:sp>
          <p:nvSpPr>
            <p:cNvPr id="19" name="文本框 18"/>
            <p:cNvSpPr txBox="1"/>
            <p:nvPr/>
          </p:nvSpPr>
          <p:spPr>
            <a:xfrm>
              <a:off x="1084466" y="4557718"/>
              <a:ext cx="772519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800" dirty="0">
                  <a:solidFill>
                    <a:srgbClr val="01D0CA"/>
                  </a:solidFill>
                  <a:latin typeface="方正大黑简体" panose="02010601030101010101" pitchFamily="2" charset="-122"/>
                  <a:ea typeface="方正大黑简体" panose="02010601030101010101" pitchFamily="2" charset="-122"/>
                </a:rPr>
                <a:t>要你</a:t>
              </a:r>
              <a:r>
                <a:rPr lang="zh-CN" altLang="en-US" sz="2800" dirty="0" smtClean="0">
                  <a:solidFill>
                    <a:srgbClr val="01D0CA"/>
                  </a:solidFill>
                  <a:latin typeface="方正大黑简体" panose="02010601030101010101" pitchFamily="2" charset="-122"/>
                  <a:ea typeface="方正大黑简体" panose="02010601030101010101" pitchFamily="2" charset="-122"/>
                </a:rPr>
                <a:t>的另一半浪漫些，对方却还像是个木头一样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1444014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组合 8"/>
          <p:cNvGrpSpPr/>
          <p:nvPr/>
        </p:nvGrpSpPr>
        <p:grpSpPr>
          <a:xfrm>
            <a:off x="0" y="-22725"/>
            <a:ext cx="12192000" cy="1726186"/>
            <a:chOff x="0" y="-22725"/>
            <a:chExt cx="12192000" cy="1726186"/>
          </a:xfrm>
        </p:grpSpPr>
        <p:sp>
          <p:nvSpPr>
            <p:cNvPr id="10" name="矩形 9"/>
            <p:cNvSpPr/>
            <p:nvPr/>
          </p:nvSpPr>
          <p:spPr>
            <a:xfrm>
              <a:off x="0" y="-22725"/>
              <a:ext cx="12192000" cy="1137948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1" name="等腰三角形 10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5" name="文本框 4"/>
          <p:cNvSpPr txBox="1"/>
          <p:nvPr/>
        </p:nvSpPr>
        <p:spPr>
          <a:xfrm>
            <a:off x="4226351" y="211239"/>
            <a:ext cx="311174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但是</a:t>
            </a:r>
            <a:r>
              <a:rPr lang="en-US" altLang="zh-CN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...</a:t>
            </a:r>
            <a:r>
              <a:rPr lang="zh-CN" altLang="en-US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你却</a:t>
            </a:r>
            <a:r>
              <a:rPr lang="en-US" altLang="zh-CN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...</a:t>
            </a:r>
            <a:endParaRPr lang="zh-CN" altLang="en-US" sz="4000" dirty="0" smtClean="0">
              <a:solidFill>
                <a:prstClr val="white"/>
              </a:solidFill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sp>
        <p:nvSpPr>
          <p:cNvPr id="60" name="文本框 59"/>
          <p:cNvSpPr txBox="1"/>
          <p:nvPr/>
        </p:nvSpPr>
        <p:spPr>
          <a:xfrm>
            <a:off x="2186078" y="2204864"/>
            <a:ext cx="7848872" cy="792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4000" dirty="0">
                <a:solidFill>
                  <a:srgbClr val="01D0CA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沉默以对</a:t>
            </a:r>
            <a:r>
              <a:rPr lang="zh-CN" altLang="en-US" sz="4000" dirty="0" smtClean="0">
                <a:solidFill>
                  <a:srgbClr val="01D0CA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？尖刻</a:t>
            </a:r>
            <a:r>
              <a:rPr lang="zh-CN" altLang="en-US" sz="4000" dirty="0">
                <a:solidFill>
                  <a:srgbClr val="01D0CA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批评</a:t>
            </a:r>
            <a:r>
              <a:rPr lang="zh-CN" altLang="en-US" sz="4000" dirty="0" smtClean="0">
                <a:solidFill>
                  <a:srgbClr val="01D0CA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？拍案而起？</a:t>
            </a:r>
            <a:endParaRPr lang="zh-CN" altLang="en-US" sz="4000" dirty="0">
              <a:solidFill>
                <a:srgbClr val="01D0CA"/>
              </a:solidFill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sp>
        <p:nvSpPr>
          <p:cNvPr id="61" name="文本框 60"/>
          <p:cNvSpPr txBox="1"/>
          <p:nvPr/>
        </p:nvSpPr>
        <p:spPr>
          <a:xfrm>
            <a:off x="1914494" y="3369303"/>
            <a:ext cx="8392041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srgbClr val="01D0CA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如此关键时刻，却不知如何应对？？</a:t>
            </a:r>
          </a:p>
        </p:txBody>
      </p:sp>
      <p:sp>
        <p:nvSpPr>
          <p:cNvPr id="106" name="文本框 105"/>
          <p:cNvSpPr txBox="1"/>
          <p:nvPr/>
        </p:nvSpPr>
        <p:spPr>
          <a:xfrm>
            <a:off x="349874" y="4509120"/>
            <a:ext cx="1152128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4000" dirty="0" smtClean="0">
                <a:solidFill>
                  <a:srgbClr val="01D0CA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也许你需要按照下面的方式一步步解决沟通问题</a:t>
            </a:r>
            <a:r>
              <a:rPr lang="zh-CN" altLang="en-US" sz="4000" dirty="0">
                <a:solidFill>
                  <a:srgbClr val="01D0CA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！</a:t>
            </a:r>
            <a:endParaRPr lang="en-US" altLang="zh-CN" sz="4000" dirty="0">
              <a:solidFill>
                <a:srgbClr val="01D0CA"/>
              </a:solidFill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58073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组合 16"/>
          <p:cNvGrpSpPr/>
          <p:nvPr/>
        </p:nvGrpSpPr>
        <p:grpSpPr>
          <a:xfrm>
            <a:off x="0" y="0"/>
            <a:ext cx="12192000" cy="3388659"/>
            <a:chOff x="0" y="-1685198"/>
            <a:chExt cx="12192000" cy="3388659"/>
          </a:xfrm>
        </p:grpSpPr>
        <p:sp>
          <p:nvSpPr>
            <p:cNvPr id="18" name="矩形 17"/>
            <p:cNvSpPr/>
            <p:nvPr/>
          </p:nvSpPr>
          <p:spPr>
            <a:xfrm>
              <a:off x="0" y="-1685198"/>
              <a:ext cx="12192000" cy="2800421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9" name="等腰三角形 18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3" name="文本框 2"/>
          <p:cNvSpPr txBox="1"/>
          <p:nvPr/>
        </p:nvSpPr>
        <p:spPr>
          <a:xfrm>
            <a:off x="3746639" y="3701261"/>
            <a:ext cx="4698722" cy="1446550"/>
          </a:xfrm>
          <a:prstGeom prst="rect">
            <a:avLst/>
          </a:prstGeom>
          <a:noFill/>
          <a:effectLst>
            <a:outerShdw blurRad="50800" dist="50800" dir="5400000" sx="20000" sy="20000" algn="ctr" rotWithShape="0">
              <a:srgbClr val="000000">
                <a:alpha val="43137"/>
              </a:srgbClr>
            </a:outerShdw>
          </a:effectLst>
        </p:spPr>
        <p:txBody>
          <a:bodyPr wrap="none" rtlCol="0">
            <a:spAutoFit/>
          </a:bodyPr>
          <a:lstStyle/>
          <a:p>
            <a:r>
              <a:rPr lang="zh-CN" altLang="en-US" sz="8800" dirty="0">
                <a:solidFill>
                  <a:srgbClr val="01D0CA"/>
                </a:solidFill>
                <a:effectLst>
                  <a:outerShdw blurRad="38100" dist="19050" dir="2700000" algn="tl">
                    <a:srgbClr val="000000">
                      <a:alpha val="43137"/>
                    </a:srgbClr>
                  </a:outerShdw>
                </a:effectLst>
                <a:latin typeface="方正粗宋简体" panose="03000509000000000000" pitchFamily="65" charset="-122"/>
                <a:ea typeface="方正粗宋简体" panose="03000509000000000000" pitchFamily="65" charset="-122"/>
              </a:rPr>
              <a:t>注意观察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3079789" y="5013176"/>
            <a:ext cx="6032421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800" dirty="0" smtClean="0">
                <a:solidFill>
                  <a:srgbClr val="01D0CA"/>
                </a:solidFill>
                <a:latin typeface="方正大黑简体" panose="02010601030101010101" pitchFamily="2" charset="-122"/>
                <a:ea typeface="方正大黑简体" panose="02010601030101010101" pitchFamily="2" charset="-122"/>
              </a:rPr>
              <a:t>如何判断对话氛围是否安全</a:t>
            </a:r>
            <a:endParaRPr lang="zh-CN" altLang="en-US" sz="3800" dirty="0">
              <a:solidFill>
                <a:srgbClr val="01D0CA"/>
              </a:solidFill>
              <a:latin typeface="方正大黑简体" panose="02010601030101010101" pitchFamily="2" charset="-122"/>
              <a:ea typeface="方正大黑简体" panose="02010601030101010101" pitchFamily="2" charset="-122"/>
            </a:endParaRPr>
          </a:p>
        </p:txBody>
      </p:sp>
      <p:sp>
        <p:nvSpPr>
          <p:cNvPr id="6" name="等腰三角形 5"/>
          <p:cNvSpPr/>
          <p:nvPr/>
        </p:nvSpPr>
        <p:spPr>
          <a:xfrm flipH="1" flipV="1">
            <a:off x="5604600" y="2812968"/>
            <a:ext cx="982800" cy="614946"/>
          </a:xfrm>
          <a:prstGeom prst="triangle">
            <a:avLst/>
          </a:prstGeom>
          <a:solidFill>
            <a:srgbClr val="01D0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7" name="直接连接符 6"/>
          <p:cNvCxnSpPr/>
          <p:nvPr/>
        </p:nvCxnSpPr>
        <p:spPr>
          <a:xfrm flipH="1">
            <a:off x="10560496" y="309480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连接符 7"/>
          <p:cNvCxnSpPr/>
          <p:nvPr/>
        </p:nvCxnSpPr>
        <p:spPr>
          <a:xfrm flipH="1">
            <a:off x="9943008" y="448947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接连接符 8"/>
          <p:cNvCxnSpPr/>
          <p:nvPr/>
        </p:nvCxnSpPr>
        <p:spPr>
          <a:xfrm flipH="1">
            <a:off x="867974" y="-603448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接连接符 9"/>
          <p:cNvCxnSpPr/>
          <p:nvPr/>
        </p:nvCxnSpPr>
        <p:spPr>
          <a:xfrm flipH="1">
            <a:off x="250486" y="791222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2" name="组合 11"/>
          <p:cNvGrpSpPr/>
          <p:nvPr/>
        </p:nvGrpSpPr>
        <p:grpSpPr>
          <a:xfrm>
            <a:off x="5721214" y="5888822"/>
            <a:ext cx="749572" cy="749572"/>
            <a:chOff x="4233420" y="1195778"/>
            <a:chExt cx="749572" cy="749572"/>
          </a:xfrm>
        </p:grpSpPr>
        <p:sp>
          <p:nvSpPr>
            <p:cNvPr id="14" name="椭圆 13"/>
            <p:cNvSpPr/>
            <p:nvPr/>
          </p:nvSpPr>
          <p:spPr>
            <a:xfrm>
              <a:off x="4233420" y="1195778"/>
              <a:ext cx="749572" cy="749572"/>
            </a:xfrm>
            <a:prstGeom prst="ellipse">
              <a:avLst/>
            </a:prstGeom>
            <a:gradFill flip="none" rotWithShape="1">
              <a:gsLst>
                <a:gs pos="100000">
                  <a:srgbClr val="FCFCFC"/>
                </a:gs>
                <a:gs pos="0">
                  <a:srgbClr val="CCCCCC"/>
                </a:gs>
              </a:gsLst>
              <a:lin ang="7200000" scaled="0"/>
              <a:tileRect/>
            </a:gradFill>
            <a:ln w="12700">
              <a:gradFill>
                <a:gsLst>
                  <a:gs pos="89000">
                    <a:schemeClr val="bg1">
                      <a:lumMod val="85000"/>
                    </a:schemeClr>
                  </a:gs>
                  <a:gs pos="0">
                    <a:schemeClr val="bg1"/>
                  </a:gs>
                </a:gsLst>
                <a:lin ang="7200000" scaled="0"/>
              </a:gradFill>
            </a:ln>
            <a:effectLst>
              <a:outerShdw blurRad="76200" dist="25400" dir="8160000" algn="tr" rotWithShape="0">
                <a:prstClr val="black">
                  <a:alpha val="34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" name="椭圆 14"/>
            <p:cNvSpPr/>
            <p:nvPr/>
          </p:nvSpPr>
          <p:spPr>
            <a:xfrm>
              <a:off x="4340622" y="1302980"/>
              <a:ext cx="535169" cy="535169"/>
            </a:xfrm>
            <a:prstGeom prst="ellipse">
              <a:avLst/>
            </a:prstGeom>
            <a:solidFill>
              <a:srgbClr val="01D0CA"/>
            </a:solidFill>
            <a:ln>
              <a:noFill/>
            </a:ln>
            <a:effectLst>
              <a:innerShdw blurRad="38100" dist="25400" dir="18900000">
                <a:prstClr val="black">
                  <a:alpha val="50000"/>
                </a:prstClr>
              </a:inn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16" name="下箭头 15"/>
          <p:cNvSpPr/>
          <p:nvPr/>
        </p:nvSpPr>
        <p:spPr>
          <a:xfrm>
            <a:off x="5987986" y="6148667"/>
            <a:ext cx="216025" cy="290751"/>
          </a:xfrm>
          <a:prstGeom prst="downArrow">
            <a:avLst>
              <a:gd name="adj1" fmla="val 50000"/>
              <a:gd name="adj2" fmla="val 7771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863470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组合 15"/>
          <p:cNvGrpSpPr/>
          <p:nvPr/>
        </p:nvGrpSpPr>
        <p:grpSpPr>
          <a:xfrm>
            <a:off x="0" y="-22725"/>
            <a:ext cx="12192000" cy="1726186"/>
            <a:chOff x="0" y="-22725"/>
            <a:chExt cx="12192000" cy="1726186"/>
          </a:xfrm>
        </p:grpSpPr>
        <p:sp>
          <p:nvSpPr>
            <p:cNvPr id="17" name="矩形 16"/>
            <p:cNvSpPr/>
            <p:nvPr/>
          </p:nvSpPr>
          <p:spPr>
            <a:xfrm>
              <a:off x="0" y="-22725"/>
              <a:ext cx="12192000" cy="1137948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8" name="等腰三角形 17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3" name="文本框 2"/>
          <p:cNvSpPr txBox="1"/>
          <p:nvPr/>
        </p:nvSpPr>
        <p:spPr>
          <a:xfrm>
            <a:off x="3044721" y="135562"/>
            <a:ext cx="609012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不安全</a:t>
            </a:r>
            <a:r>
              <a:rPr lang="zh-CN" altLang="en-US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的信号表现一</a:t>
            </a:r>
            <a:r>
              <a:rPr lang="en-US" altLang="zh-CN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:</a:t>
            </a:r>
            <a:r>
              <a:rPr lang="zh-CN" altLang="en-US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沉默</a:t>
            </a:r>
            <a:endParaRPr lang="zh-CN" altLang="en-US" sz="4000" dirty="0">
              <a:solidFill>
                <a:prstClr val="white"/>
              </a:solidFill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3413297" y="2213730"/>
            <a:ext cx="634019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srgbClr val="01D0CA"/>
                </a:solidFill>
                <a:latin typeface="方正大黑简体"/>
                <a:ea typeface="方正大黑简体" panose="03000509000000000000" pitchFamily="65" charset="-122"/>
              </a:rPr>
              <a:t>掩饰：冷嘲热讽、甜言蜜语</a:t>
            </a:r>
            <a:endParaRPr lang="zh-CN" altLang="en-US" sz="4000" dirty="0">
              <a:solidFill>
                <a:srgbClr val="01D0CA"/>
              </a:solidFill>
              <a:latin typeface="方正大黑简体"/>
              <a:ea typeface="方正大黑简体" panose="03000509000000000000" pitchFamily="65" charset="-122"/>
            </a:endParaRPr>
          </a:p>
        </p:txBody>
      </p:sp>
      <p:sp>
        <p:nvSpPr>
          <p:cNvPr id="25" name="椭圆 24"/>
          <p:cNvSpPr/>
          <p:nvPr/>
        </p:nvSpPr>
        <p:spPr>
          <a:xfrm>
            <a:off x="2423592" y="2192887"/>
            <a:ext cx="749572" cy="7495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椭圆 25"/>
          <p:cNvSpPr/>
          <p:nvPr/>
        </p:nvSpPr>
        <p:spPr>
          <a:xfrm>
            <a:off x="2530794" y="2300089"/>
            <a:ext cx="535169" cy="535169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27" name="Picture 2" descr="F:\白色图标\PP - Free iPhone Toolbar Icons\30x-Unlocked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60695" y="2432356"/>
            <a:ext cx="285750" cy="2857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文本框 6"/>
          <p:cNvSpPr txBox="1"/>
          <p:nvPr/>
        </p:nvSpPr>
        <p:spPr>
          <a:xfrm>
            <a:off x="3413297" y="4811956"/>
            <a:ext cx="634019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退缩：不说话，找借口离开</a:t>
            </a:r>
            <a:endParaRPr lang="zh-CN" altLang="en-US" sz="4000" dirty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sp>
        <p:nvSpPr>
          <p:cNvPr id="32" name="椭圆 31"/>
          <p:cNvSpPr/>
          <p:nvPr/>
        </p:nvSpPr>
        <p:spPr>
          <a:xfrm>
            <a:off x="2423592" y="4791113"/>
            <a:ext cx="749572" cy="7495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3" name="椭圆 32"/>
          <p:cNvSpPr/>
          <p:nvPr/>
        </p:nvSpPr>
        <p:spPr>
          <a:xfrm>
            <a:off x="2530794" y="4898315"/>
            <a:ext cx="535169" cy="535169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31" name="Picture 2" descr="F:\白色图标\PP - Free iPhone Toolbar Icons\30x-Unlocked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60695" y="5030582"/>
            <a:ext cx="285750" cy="2857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" name="文本框 5"/>
          <p:cNvSpPr txBox="1"/>
          <p:nvPr/>
        </p:nvSpPr>
        <p:spPr>
          <a:xfrm>
            <a:off x="3413297" y="3512843"/>
            <a:ext cx="6340197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逃避：避重就轻、转移话题</a:t>
            </a:r>
            <a:endParaRPr lang="zh-CN" altLang="en-US" sz="4000" dirty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sp>
        <p:nvSpPr>
          <p:cNvPr id="37" name="椭圆 36"/>
          <p:cNvSpPr/>
          <p:nvPr/>
        </p:nvSpPr>
        <p:spPr>
          <a:xfrm>
            <a:off x="2423592" y="3492000"/>
            <a:ext cx="749572" cy="7495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8" name="椭圆 37"/>
          <p:cNvSpPr/>
          <p:nvPr/>
        </p:nvSpPr>
        <p:spPr>
          <a:xfrm>
            <a:off x="2530794" y="3599202"/>
            <a:ext cx="535169" cy="535169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pic>
        <p:nvPicPr>
          <p:cNvPr id="36" name="Picture 2" descr="F:\白色图标\PP - Free iPhone Toolbar Icons\30x-Unlocked.pn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60695" y="3731469"/>
            <a:ext cx="285750" cy="2857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4787086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组合 15"/>
          <p:cNvGrpSpPr/>
          <p:nvPr/>
        </p:nvGrpSpPr>
        <p:grpSpPr>
          <a:xfrm>
            <a:off x="0" y="-22725"/>
            <a:ext cx="12192000" cy="1726186"/>
            <a:chOff x="0" y="-22725"/>
            <a:chExt cx="12192000" cy="1726186"/>
          </a:xfrm>
        </p:grpSpPr>
        <p:sp>
          <p:nvSpPr>
            <p:cNvPr id="17" name="矩形 16"/>
            <p:cNvSpPr/>
            <p:nvPr/>
          </p:nvSpPr>
          <p:spPr>
            <a:xfrm>
              <a:off x="0" y="-22725"/>
              <a:ext cx="12192000" cy="1137948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8" name="等腰三角形 17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3" name="文本框 2"/>
          <p:cNvSpPr txBox="1"/>
          <p:nvPr/>
        </p:nvSpPr>
        <p:spPr>
          <a:xfrm>
            <a:off x="3044721" y="135562"/>
            <a:ext cx="609012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不安全</a:t>
            </a:r>
            <a:r>
              <a:rPr lang="zh-CN" altLang="en-US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的信号表现二</a:t>
            </a:r>
            <a:r>
              <a:rPr lang="en-US" altLang="zh-CN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:</a:t>
            </a:r>
            <a:r>
              <a:rPr lang="zh-CN" altLang="en-US" sz="4000" dirty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暴力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2189161" y="2213730"/>
            <a:ext cx="736611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控制：强迫对方接受自己的观点</a:t>
            </a:r>
          </a:p>
        </p:txBody>
      </p:sp>
      <p:sp>
        <p:nvSpPr>
          <p:cNvPr id="25" name="椭圆 24"/>
          <p:cNvSpPr/>
          <p:nvPr/>
        </p:nvSpPr>
        <p:spPr>
          <a:xfrm>
            <a:off x="1199456" y="2192887"/>
            <a:ext cx="749572" cy="7495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6" name="椭圆 25"/>
          <p:cNvSpPr/>
          <p:nvPr/>
        </p:nvSpPr>
        <p:spPr>
          <a:xfrm>
            <a:off x="1306658" y="2300089"/>
            <a:ext cx="535169" cy="535169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Freeform 133"/>
          <p:cNvSpPr>
            <a:spLocks noEditPoints="1"/>
          </p:cNvSpPr>
          <p:nvPr/>
        </p:nvSpPr>
        <p:spPr bwMode="auto">
          <a:xfrm>
            <a:off x="1440213" y="2463550"/>
            <a:ext cx="268058" cy="215802"/>
          </a:xfrm>
          <a:custGeom>
            <a:avLst/>
            <a:gdLst>
              <a:gd name="T0" fmla="*/ 277 w 277"/>
              <a:gd name="T1" fmla="*/ 112 h 223"/>
              <a:gd name="T2" fmla="*/ 245 w 277"/>
              <a:gd name="T3" fmla="*/ 145 h 223"/>
              <a:gd name="T4" fmla="*/ 216 w 277"/>
              <a:gd name="T5" fmla="*/ 191 h 223"/>
              <a:gd name="T6" fmla="*/ 168 w 277"/>
              <a:gd name="T7" fmla="*/ 219 h 223"/>
              <a:gd name="T8" fmla="*/ 109 w 277"/>
              <a:gd name="T9" fmla="*/ 218 h 223"/>
              <a:gd name="T10" fmla="*/ 61 w 277"/>
              <a:gd name="T11" fmla="*/ 190 h 223"/>
              <a:gd name="T12" fmla="*/ 57 w 277"/>
              <a:gd name="T13" fmla="*/ 175 h 223"/>
              <a:gd name="T14" fmla="*/ 68 w 277"/>
              <a:gd name="T15" fmla="*/ 162 h 223"/>
              <a:gd name="T16" fmla="*/ 84 w 277"/>
              <a:gd name="T17" fmla="*/ 167 h 223"/>
              <a:gd name="T18" fmla="*/ 118 w 277"/>
              <a:gd name="T19" fmla="*/ 186 h 223"/>
              <a:gd name="T20" fmla="*/ 161 w 277"/>
              <a:gd name="T21" fmla="*/ 186 h 223"/>
              <a:gd name="T22" fmla="*/ 195 w 277"/>
              <a:gd name="T23" fmla="*/ 166 h 223"/>
              <a:gd name="T24" fmla="*/ 214 w 277"/>
              <a:gd name="T25" fmla="*/ 128 h 223"/>
              <a:gd name="T26" fmla="*/ 217 w 277"/>
              <a:gd name="T27" fmla="*/ 123 h 223"/>
              <a:gd name="T28" fmla="*/ 220 w 277"/>
              <a:gd name="T29" fmla="*/ 118 h 223"/>
              <a:gd name="T30" fmla="*/ 225 w 277"/>
              <a:gd name="T31" fmla="*/ 113 h 223"/>
              <a:gd name="T32" fmla="*/ 234 w 277"/>
              <a:gd name="T33" fmla="*/ 112 h 223"/>
              <a:gd name="T34" fmla="*/ 157 w 277"/>
              <a:gd name="T35" fmla="*/ 71 h 223"/>
              <a:gd name="T36" fmla="*/ 180 w 277"/>
              <a:gd name="T37" fmla="*/ 95 h 223"/>
              <a:gd name="T38" fmla="*/ 180 w 277"/>
              <a:gd name="T39" fmla="*/ 128 h 223"/>
              <a:gd name="T40" fmla="*/ 157 w 277"/>
              <a:gd name="T41" fmla="*/ 153 h 223"/>
              <a:gd name="T42" fmla="*/ 122 w 277"/>
              <a:gd name="T43" fmla="*/ 153 h 223"/>
              <a:gd name="T44" fmla="*/ 98 w 277"/>
              <a:gd name="T45" fmla="*/ 128 h 223"/>
              <a:gd name="T46" fmla="*/ 98 w 277"/>
              <a:gd name="T47" fmla="*/ 95 h 223"/>
              <a:gd name="T48" fmla="*/ 122 w 277"/>
              <a:gd name="T49" fmla="*/ 71 h 223"/>
              <a:gd name="T50" fmla="*/ 139 w 277"/>
              <a:gd name="T51" fmla="*/ 0 h 223"/>
              <a:gd name="T52" fmla="*/ 195 w 277"/>
              <a:gd name="T53" fmla="*/ 16 h 223"/>
              <a:gd name="T54" fmla="*/ 222 w 277"/>
              <a:gd name="T55" fmla="*/ 41 h 223"/>
              <a:gd name="T56" fmla="*/ 217 w 277"/>
              <a:gd name="T57" fmla="*/ 57 h 223"/>
              <a:gd name="T58" fmla="*/ 202 w 277"/>
              <a:gd name="T59" fmla="*/ 62 h 223"/>
              <a:gd name="T60" fmla="*/ 178 w 277"/>
              <a:gd name="T61" fmla="*/ 45 h 223"/>
              <a:gd name="T62" fmla="*/ 139 w 277"/>
              <a:gd name="T63" fmla="*/ 34 h 223"/>
              <a:gd name="T64" fmla="*/ 99 w 277"/>
              <a:gd name="T65" fmla="*/ 45 h 223"/>
              <a:gd name="T66" fmla="*/ 71 w 277"/>
              <a:gd name="T67" fmla="*/ 76 h 223"/>
              <a:gd name="T68" fmla="*/ 63 w 277"/>
              <a:gd name="T69" fmla="*/ 98 h 223"/>
              <a:gd name="T70" fmla="*/ 61 w 277"/>
              <a:gd name="T71" fmla="*/ 103 h 223"/>
              <a:gd name="T72" fmla="*/ 57 w 277"/>
              <a:gd name="T73" fmla="*/ 108 h 223"/>
              <a:gd name="T74" fmla="*/ 49 w 277"/>
              <a:gd name="T75" fmla="*/ 112 h 223"/>
              <a:gd name="T76" fmla="*/ 0 w 277"/>
              <a:gd name="T77" fmla="*/ 112 h 223"/>
              <a:gd name="T78" fmla="*/ 34 w 277"/>
              <a:gd name="T79" fmla="*/ 79 h 223"/>
              <a:gd name="T80" fmla="*/ 62 w 277"/>
              <a:gd name="T81" fmla="*/ 32 h 223"/>
              <a:gd name="T82" fmla="*/ 111 w 277"/>
              <a:gd name="T83" fmla="*/ 4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277" h="223">
                <a:moveTo>
                  <a:pt x="234" y="112"/>
                </a:moveTo>
                <a:lnTo>
                  <a:pt x="277" y="112"/>
                </a:lnTo>
                <a:lnTo>
                  <a:pt x="277" y="145"/>
                </a:lnTo>
                <a:lnTo>
                  <a:pt x="245" y="145"/>
                </a:lnTo>
                <a:lnTo>
                  <a:pt x="234" y="171"/>
                </a:lnTo>
                <a:lnTo>
                  <a:pt x="216" y="191"/>
                </a:lnTo>
                <a:lnTo>
                  <a:pt x="194" y="208"/>
                </a:lnTo>
                <a:lnTo>
                  <a:pt x="168" y="219"/>
                </a:lnTo>
                <a:lnTo>
                  <a:pt x="139" y="223"/>
                </a:lnTo>
                <a:lnTo>
                  <a:pt x="109" y="218"/>
                </a:lnTo>
                <a:lnTo>
                  <a:pt x="84" y="208"/>
                </a:lnTo>
                <a:lnTo>
                  <a:pt x="61" y="190"/>
                </a:lnTo>
                <a:lnTo>
                  <a:pt x="57" y="182"/>
                </a:lnTo>
                <a:lnTo>
                  <a:pt x="57" y="175"/>
                </a:lnTo>
                <a:lnTo>
                  <a:pt x="61" y="167"/>
                </a:lnTo>
                <a:lnTo>
                  <a:pt x="68" y="162"/>
                </a:lnTo>
                <a:lnTo>
                  <a:pt x="76" y="162"/>
                </a:lnTo>
                <a:lnTo>
                  <a:pt x="84" y="167"/>
                </a:lnTo>
                <a:lnTo>
                  <a:pt x="100" y="178"/>
                </a:lnTo>
                <a:lnTo>
                  <a:pt x="118" y="186"/>
                </a:lnTo>
                <a:lnTo>
                  <a:pt x="139" y="190"/>
                </a:lnTo>
                <a:lnTo>
                  <a:pt x="161" y="186"/>
                </a:lnTo>
                <a:lnTo>
                  <a:pt x="180" y="178"/>
                </a:lnTo>
                <a:lnTo>
                  <a:pt x="195" y="166"/>
                </a:lnTo>
                <a:lnTo>
                  <a:pt x="208" y="148"/>
                </a:lnTo>
                <a:lnTo>
                  <a:pt x="214" y="128"/>
                </a:lnTo>
                <a:lnTo>
                  <a:pt x="216" y="126"/>
                </a:lnTo>
                <a:lnTo>
                  <a:pt x="217" y="123"/>
                </a:lnTo>
                <a:lnTo>
                  <a:pt x="218" y="121"/>
                </a:lnTo>
                <a:lnTo>
                  <a:pt x="220" y="118"/>
                </a:lnTo>
                <a:lnTo>
                  <a:pt x="222" y="116"/>
                </a:lnTo>
                <a:lnTo>
                  <a:pt x="225" y="113"/>
                </a:lnTo>
                <a:lnTo>
                  <a:pt x="228" y="112"/>
                </a:lnTo>
                <a:lnTo>
                  <a:pt x="234" y="112"/>
                </a:lnTo>
                <a:close/>
                <a:moveTo>
                  <a:pt x="139" y="67"/>
                </a:moveTo>
                <a:lnTo>
                  <a:pt x="157" y="71"/>
                </a:lnTo>
                <a:lnTo>
                  <a:pt x="171" y="81"/>
                </a:lnTo>
                <a:lnTo>
                  <a:pt x="180" y="95"/>
                </a:lnTo>
                <a:lnTo>
                  <a:pt x="184" y="112"/>
                </a:lnTo>
                <a:lnTo>
                  <a:pt x="180" y="128"/>
                </a:lnTo>
                <a:lnTo>
                  <a:pt x="171" y="144"/>
                </a:lnTo>
                <a:lnTo>
                  <a:pt x="157" y="153"/>
                </a:lnTo>
                <a:lnTo>
                  <a:pt x="139" y="157"/>
                </a:lnTo>
                <a:lnTo>
                  <a:pt x="122" y="153"/>
                </a:lnTo>
                <a:lnTo>
                  <a:pt x="108" y="144"/>
                </a:lnTo>
                <a:lnTo>
                  <a:pt x="98" y="128"/>
                </a:lnTo>
                <a:lnTo>
                  <a:pt x="95" y="112"/>
                </a:lnTo>
                <a:lnTo>
                  <a:pt x="98" y="95"/>
                </a:lnTo>
                <a:lnTo>
                  <a:pt x="108" y="81"/>
                </a:lnTo>
                <a:lnTo>
                  <a:pt x="122" y="71"/>
                </a:lnTo>
                <a:lnTo>
                  <a:pt x="139" y="67"/>
                </a:lnTo>
                <a:close/>
                <a:moveTo>
                  <a:pt x="139" y="0"/>
                </a:moveTo>
                <a:lnTo>
                  <a:pt x="168" y="5"/>
                </a:lnTo>
                <a:lnTo>
                  <a:pt x="195" y="16"/>
                </a:lnTo>
                <a:lnTo>
                  <a:pt x="217" y="34"/>
                </a:lnTo>
                <a:lnTo>
                  <a:pt x="222" y="41"/>
                </a:lnTo>
                <a:lnTo>
                  <a:pt x="222" y="49"/>
                </a:lnTo>
                <a:lnTo>
                  <a:pt x="217" y="57"/>
                </a:lnTo>
                <a:lnTo>
                  <a:pt x="211" y="62"/>
                </a:lnTo>
                <a:lnTo>
                  <a:pt x="202" y="62"/>
                </a:lnTo>
                <a:lnTo>
                  <a:pt x="194" y="57"/>
                </a:lnTo>
                <a:lnTo>
                  <a:pt x="178" y="45"/>
                </a:lnTo>
                <a:lnTo>
                  <a:pt x="159" y="38"/>
                </a:lnTo>
                <a:lnTo>
                  <a:pt x="139" y="34"/>
                </a:lnTo>
                <a:lnTo>
                  <a:pt x="117" y="38"/>
                </a:lnTo>
                <a:lnTo>
                  <a:pt x="99" y="45"/>
                </a:lnTo>
                <a:lnTo>
                  <a:pt x="82" y="59"/>
                </a:lnTo>
                <a:lnTo>
                  <a:pt x="71" y="76"/>
                </a:lnTo>
                <a:lnTo>
                  <a:pt x="63" y="95"/>
                </a:lnTo>
                <a:lnTo>
                  <a:pt x="63" y="98"/>
                </a:lnTo>
                <a:lnTo>
                  <a:pt x="62" y="100"/>
                </a:lnTo>
                <a:lnTo>
                  <a:pt x="61" y="103"/>
                </a:lnTo>
                <a:lnTo>
                  <a:pt x="59" y="105"/>
                </a:lnTo>
                <a:lnTo>
                  <a:pt x="57" y="108"/>
                </a:lnTo>
                <a:lnTo>
                  <a:pt x="53" y="111"/>
                </a:lnTo>
                <a:lnTo>
                  <a:pt x="49" y="112"/>
                </a:lnTo>
                <a:lnTo>
                  <a:pt x="45" y="112"/>
                </a:lnTo>
                <a:lnTo>
                  <a:pt x="0" y="112"/>
                </a:lnTo>
                <a:lnTo>
                  <a:pt x="0" y="79"/>
                </a:lnTo>
                <a:lnTo>
                  <a:pt x="34" y="79"/>
                </a:lnTo>
                <a:lnTo>
                  <a:pt x="45" y="53"/>
                </a:lnTo>
                <a:lnTo>
                  <a:pt x="62" y="32"/>
                </a:lnTo>
                <a:lnTo>
                  <a:pt x="85" y="16"/>
                </a:lnTo>
                <a:lnTo>
                  <a:pt x="111" y="4"/>
                </a:lnTo>
                <a:lnTo>
                  <a:pt x="139" y="0"/>
                </a:lnTo>
                <a:close/>
              </a:path>
            </a:pathLst>
          </a:custGeom>
          <a:solidFill>
            <a:schemeClr val="bg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6" name="文本框 5"/>
          <p:cNvSpPr txBox="1"/>
          <p:nvPr/>
        </p:nvSpPr>
        <p:spPr>
          <a:xfrm>
            <a:off x="2189161" y="3445368"/>
            <a:ext cx="877870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40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贴标签：把某些人或者某些</a:t>
            </a:r>
            <a:r>
              <a:rPr lang="zh-CN" altLang="en-US" sz="40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观点归类</a:t>
            </a:r>
            <a:r>
              <a:rPr lang="zh-CN" altLang="en-US" sz="40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，贴上标签</a:t>
            </a:r>
          </a:p>
        </p:txBody>
      </p:sp>
      <p:sp>
        <p:nvSpPr>
          <p:cNvPr id="37" name="椭圆 36"/>
          <p:cNvSpPr/>
          <p:nvPr/>
        </p:nvSpPr>
        <p:spPr>
          <a:xfrm>
            <a:off x="1199456" y="3732301"/>
            <a:ext cx="749572" cy="7495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8" name="椭圆 37"/>
          <p:cNvSpPr/>
          <p:nvPr/>
        </p:nvSpPr>
        <p:spPr>
          <a:xfrm>
            <a:off x="1306658" y="3839503"/>
            <a:ext cx="535169" cy="535169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Freeform 133"/>
          <p:cNvSpPr>
            <a:spLocks noEditPoints="1"/>
          </p:cNvSpPr>
          <p:nvPr/>
        </p:nvSpPr>
        <p:spPr bwMode="auto">
          <a:xfrm>
            <a:off x="1422820" y="3999186"/>
            <a:ext cx="268058" cy="215802"/>
          </a:xfrm>
          <a:custGeom>
            <a:avLst/>
            <a:gdLst>
              <a:gd name="T0" fmla="*/ 277 w 277"/>
              <a:gd name="T1" fmla="*/ 112 h 223"/>
              <a:gd name="T2" fmla="*/ 245 w 277"/>
              <a:gd name="T3" fmla="*/ 145 h 223"/>
              <a:gd name="T4" fmla="*/ 216 w 277"/>
              <a:gd name="T5" fmla="*/ 191 h 223"/>
              <a:gd name="T6" fmla="*/ 168 w 277"/>
              <a:gd name="T7" fmla="*/ 219 h 223"/>
              <a:gd name="T8" fmla="*/ 109 w 277"/>
              <a:gd name="T9" fmla="*/ 218 h 223"/>
              <a:gd name="T10" fmla="*/ 61 w 277"/>
              <a:gd name="T11" fmla="*/ 190 h 223"/>
              <a:gd name="T12" fmla="*/ 57 w 277"/>
              <a:gd name="T13" fmla="*/ 175 h 223"/>
              <a:gd name="T14" fmla="*/ 68 w 277"/>
              <a:gd name="T15" fmla="*/ 162 h 223"/>
              <a:gd name="T16" fmla="*/ 84 w 277"/>
              <a:gd name="T17" fmla="*/ 167 h 223"/>
              <a:gd name="T18" fmla="*/ 118 w 277"/>
              <a:gd name="T19" fmla="*/ 186 h 223"/>
              <a:gd name="T20" fmla="*/ 161 w 277"/>
              <a:gd name="T21" fmla="*/ 186 h 223"/>
              <a:gd name="T22" fmla="*/ 195 w 277"/>
              <a:gd name="T23" fmla="*/ 166 h 223"/>
              <a:gd name="T24" fmla="*/ 214 w 277"/>
              <a:gd name="T25" fmla="*/ 128 h 223"/>
              <a:gd name="T26" fmla="*/ 217 w 277"/>
              <a:gd name="T27" fmla="*/ 123 h 223"/>
              <a:gd name="T28" fmla="*/ 220 w 277"/>
              <a:gd name="T29" fmla="*/ 118 h 223"/>
              <a:gd name="T30" fmla="*/ 225 w 277"/>
              <a:gd name="T31" fmla="*/ 113 h 223"/>
              <a:gd name="T32" fmla="*/ 234 w 277"/>
              <a:gd name="T33" fmla="*/ 112 h 223"/>
              <a:gd name="T34" fmla="*/ 157 w 277"/>
              <a:gd name="T35" fmla="*/ 71 h 223"/>
              <a:gd name="T36" fmla="*/ 180 w 277"/>
              <a:gd name="T37" fmla="*/ 95 h 223"/>
              <a:gd name="T38" fmla="*/ 180 w 277"/>
              <a:gd name="T39" fmla="*/ 128 h 223"/>
              <a:gd name="T40" fmla="*/ 157 w 277"/>
              <a:gd name="T41" fmla="*/ 153 h 223"/>
              <a:gd name="T42" fmla="*/ 122 w 277"/>
              <a:gd name="T43" fmla="*/ 153 h 223"/>
              <a:gd name="T44" fmla="*/ 98 w 277"/>
              <a:gd name="T45" fmla="*/ 128 h 223"/>
              <a:gd name="T46" fmla="*/ 98 w 277"/>
              <a:gd name="T47" fmla="*/ 95 h 223"/>
              <a:gd name="T48" fmla="*/ 122 w 277"/>
              <a:gd name="T49" fmla="*/ 71 h 223"/>
              <a:gd name="T50" fmla="*/ 139 w 277"/>
              <a:gd name="T51" fmla="*/ 0 h 223"/>
              <a:gd name="T52" fmla="*/ 195 w 277"/>
              <a:gd name="T53" fmla="*/ 16 h 223"/>
              <a:gd name="T54" fmla="*/ 222 w 277"/>
              <a:gd name="T55" fmla="*/ 41 h 223"/>
              <a:gd name="T56" fmla="*/ 217 w 277"/>
              <a:gd name="T57" fmla="*/ 57 h 223"/>
              <a:gd name="T58" fmla="*/ 202 w 277"/>
              <a:gd name="T59" fmla="*/ 62 h 223"/>
              <a:gd name="T60" fmla="*/ 178 w 277"/>
              <a:gd name="T61" fmla="*/ 45 h 223"/>
              <a:gd name="T62" fmla="*/ 139 w 277"/>
              <a:gd name="T63" fmla="*/ 34 h 223"/>
              <a:gd name="T64" fmla="*/ 99 w 277"/>
              <a:gd name="T65" fmla="*/ 45 h 223"/>
              <a:gd name="T66" fmla="*/ 71 w 277"/>
              <a:gd name="T67" fmla="*/ 76 h 223"/>
              <a:gd name="T68" fmla="*/ 63 w 277"/>
              <a:gd name="T69" fmla="*/ 98 h 223"/>
              <a:gd name="T70" fmla="*/ 61 w 277"/>
              <a:gd name="T71" fmla="*/ 103 h 223"/>
              <a:gd name="T72" fmla="*/ 57 w 277"/>
              <a:gd name="T73" fmla="*/ 108 h 223"/>
              <a:gd name="T74" fmla="*/ 49 w 277"/>
              <a:gd name="T75" fmla="*/ 112 h 223"/>
              <a:gd name="T76" fmla="*/ 0 w 277"/>
              <a:gd name="T77" fmla="*/ 112 h 223"/>
              <a:gd name="T78" fmla="*/ 34 w 277"/>
              <a:gd name="T79" fmla="*/ 79 h 223"/>
              <a:gd name="T80" fmla="*/ 62 w 277"/>
              <a:gd name="T81" fmla="*/ 32 h 223"/>
              <a:gd name="T82" fmla="*/ 111 w 277"/>
              <a:gd name="T83" fmla="*/ 4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277" h="223">
                <a:moveTo>
                  <a:pt x="234" y="112"/>
                </a:moveTo>
                <a:lnTo>
                  <a:pt x="277" y="112"/>
                </a:lnTo>
                <a:lnTo>
                  <a:pt x="277" y="145"/>
                </a:lnTo>
                <a:lnTo>
                  <a:pt x="245" y="145"/>
                </a:lnTo>
                <a:lnTo>
                  <a:pt x="234" y="171"/>
                </a:lnTo>
                <a:lnTo>
                  <a:pt x="216" y="191"/>
                </a:lnTo>
                <a:lnTo>
                  <a:pt x="194" y="208"/>
                </a:lnTo>
                <a:lnTo>
                  <a:pt x="168" y="219"/>
                </a:lnTo>
                <a:lnTo>
                  <a:pt x="139" y="223"/>
                </a:lnTo>
                <a:lnTo>
                  <a:pt x="109" y="218"/>
                </a:lnTo>
                <a:lnTo>
                  <a:pt x="84" y="208"/>
                </a:lnTo>
                <a:lnTo>
                  <a:pt x="61" y="190"/>
                </a:lnTo>
                <a:lnTo>
                  <a:pt x="57" y="182"/>
                </a:lnTo>
                <a:lnTo>
                  <a:pt x="57" y="175"/>
                </a:lnTo>
                <a:lnTo>
                  <a:pt x="61" y="167"/>
                </a:lnTo>
                <a:lnTo>
                  <a:pt x="68" y="162"/>
                </a:lnTo>
                <a:lnTo>
                  <a:pt x="76" y="162"/>
                </a:lnTo>
                <a:lnTo>
                  <a:pt x="84" y="167"/>
                </a:lnTo>
                <a:lnTo>
                  <a:pt x="100" y="178"/>
                </a:lnTo>
                <a:lnTo>
                  <a:pt x="118" y="186"/>
                </a:lnTo>
                <a:lnTo>
                  <a:pt x="139" y="190"/>
                </a:lnTo>
                <a:lnTo>
                  <a:pt x="161" y="186"/>
                </a:lnTo>
                <a:lnTo>
                  <a:pt x="180" y="178"/>
                </a:lnTo>
                <a:lnTo>
                  <a:pt x="195" y="166"/>
                </a:lnTo>
                <a:lnTo>
                  <a:pt x="208" y="148"/>
                </a:lnTo>
                <a:lnTo>
                  <a:pt x="214" y="128"/>
                </a:lnTo>
                <a:lnTo>
                  <a:pt x="216" y="126"/>
                </a:lnTo>
                <a:lnTo>
                  <a:pt x="217" y="123"/>
                </a:lnTo>
                <a:lnTo>
                  <a:pt x="218" y="121"/>
                </a:lnTo>
                <a:lnTo>
                  <a:pt x="220" y="118"/>
                </a:lnTo>
                <a:lnTo>
                  <a:pt x="222" y="116"/>
                </a:lnTo>
                <a:lnTo>
                  <a:pt x="225" y="113"/>
                </a:lnTo>
                <a:lnTo>
                  <a:pt x="228" y="112"/>
                </a:lnTo>
                <a:lnTo>
                  <a:pt x="234" y="112"/>
                </a:lnTo>
                <a:close/>
                <a:moveTo>
                  <a:pt x="139" y="67"/>
                </a:moveTo>
                <a:lnTo>
                  <a:pt x="157" y="71"/>
                </a:lnTo>
                <a:lnTo>
                  <a:pt x="171" y="81"/>
                </a:lnTo>
                <a:lnTo>
                  <a:pt x="180" y="95"/>
                </a:lnTo>
                <a:lnTo>
                  <a:pt x="184" y="112"/>
                </a:lnTo>
                <a:lnTo>
                  <a:pt x="180" y="128"/>
                </a:lnTo>
                <a:lnTo>
                  <a:pt x="171" y="144"/>
                </a:lnTo>
                <a:lnTo>
                  <a:pt x="157" y="153"/>
                </a:lnTo>
                <a:lnTo>
                  <a:pt x="139" y="157"/>
                </a:lnTo>
                <a:lnTo>
                  <a:pt x="122" y="153"/>
                </a:lnTo>
                <a:lnTo>
                  <a:pt x="108" y="144"/>
                </a:lnTo>
                <a:lnTo>
                  <a:pt x="98" y="128"/>
                </a:lnTo>
                <a:lnTo>
                  <a:pt x="95" y="112"/>
                </a:lnTo>
                <a:lnTo>
                  <a:pt x="98" y="95"/>
                </a:lnTo>
                <a:lnTo>
                  <a:pt x="108" y="81"/>
                </a:lnTo>
                <a:lnTo>
                  <a:pt x="122" y="71"/>
                </a:lnTo>
                <a:lnTo>
                  <a:pt x="139" y="67"/>
                </a:lnTo>
                <a:close/>
                <a:moveTo>
                  <a:pt x="139" y="0"/>
                </a:moveTo>
                <a:lnTo>
                  <a:pt x="168" y="5"/>
                </a:lnTo>
                <a:lnTo>
                  <a:pt x="195" y="16"/>
                </a:lnTo>
                <a:lnTo>
                  <a:pt x="217" y="34"/>
                </a:lnTo>
                <a:lnTo>
                  <a:pt x="222" y="41"/>
                </a:lnTo>
                <a:lnTo>
                  <a:pt x="222" y="49"/>
                </a:lnTo>
                <a:lnTo>
                  <a:pt x="217" y="57"/>
                </a:lnTo>
                <a:lnTo>
                  <a:pt x="211" y="62"/>
                </a:lnTo>
                <a:lnTo>
                  <a:pt x="202" y="62"/>
                </a:lnTo>
                <a:lnTo>
                  <a:pt x="194" y="57"/>
                </a:lnTo>
                <a:lnTo>
                  <a:pt x="178" y="45"/>
                </a:lnTo>
                <a:lnTo>
                  <a:pt x="159" y="38"/>
                </a:lnTo>
                <a:lnTo>
                  <a:pt x="139" y="34"/>
                </a:lnTo>
                <a:lnTo>
                  <a:pt x="117" y="38"/>
                </a:lnTo>
                <a:lnTo>
                  <a:pt x="99" y="45"/>
                </a:lnTo>
                <a:lnTo>
                  <a:pt x="82" y="59"/>
                </a:lnTo>
                <a:lnTo>
                  <a:pt x="71" y="76"/>
                </a:lnTo>
                <a:lnTo>
                  <a:pt x="63" y="95"/>
                </a:lnTo>
                <a:lnTo>
                  <a:pt x="63" y="98"/>
                </a:lnTo>
                <a:lnTo>
                  <a:pt x="62" y="100"/>
                </a:lnTo>
                <a:lnTo>
                  <a:pt x="61" y="103"/>
                </a:lnTo>
                <a:lnTo>
                  <a:pt x="59" y="105"/>
                </a:lnTo>
                <a:lnTo>
                  <a:pt x="57" y="108"/>
                </a:lnTo>
                <a:lnTo>
                  <a:pt x="53" y="111"/>
                </a:lnTo>
                <a:lnTo>
                  <a:pt x="49" y="112"/>
                </a:lnTo>
                <a:lnTo>
                  <a:pt x="45" y="112"/>
                </a:lnTo>
                <a:lnTo>
                  <a:pt x="0" y="112"/>
                </a:lnTo>
                <a:lnTo>
                  <a:pt x="0" y="79"/>
                </a:lnTo>
                <a:lnTo>
                  <a:pt x="34" y="79"/>
                </a:lnTo>
                <a:lnTo>
                  <a:pt x="45" y="53"/>
                </a:lnTo>
                <a:lnTo>
                  <a:pt x="62" y="32"/>
                </a:lnTo>
                <a:lnTo>
                  <a:pt x="85" y="16"/>
                </a:lnTo>
                <a:lnTo>
                  <a:pt x="111" y="4"/>
                </a:lnTo>
                <a:lnTo>
                  <a:pt x="139" y="0"/>
                </a:lnTo>
                <a:close/>
              </a:path>
            </a:pathLst>
          </a:custGeom>
          <a:solidFill>
            <a:schemeClr val="bg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  <p:sp>
        <p:nvSpPr>
          <p:cNvPr id="7" name="文本框 6"/>
          <p:cNvSpPr txBox="1"/>
          <p:nvPr/>
        </p:nvSpPr>
        <p:spPr>
          <a:xfrm>
            <a:off x="2189161" y="5292559"/>
            <a:ext cx="787908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攻击：用语言胁迫对方，制作痛苦</a:t>
            </a:r>
          </a:p>
        </p:txBody>
      </p:sp>
      <p:sp>
        <p:nvSpPr>
          <p:cNvPr id="32" name="椭圆 31"/>
          <p:cNvSpPr/>
          <p:nvPr/>
        </p:nvSpPr>
        <p:spPr>
          <a:xfrm>
            <a:off x="1199456" y="5271716"/>
            <a:ext cx="749572" cy="749572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>
            <a:gradFill>
              <a:gsLst>
                <a:gs pos="89000">
                  <a:schemeClr val="bg1">
                    <a:lumMod val="85000"/>
                  </a:schemeClr>
                </a:gs>
                <a:gs pos="0">
                  <a:schemeClr val="bg1"/>
                </a:gs>
              </a:gsLst>
              <a:lin ang="7200000" scaled="0"/>
            </a:gradFill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3" name="椭圆 32"/>
          <p:cNvSpPr/>
          <p:nvPr/>
        </p:nvSpPr>
        <p:spPr>
          <a:xfrm>
            <a:off x="1306658" y="5378918"/>
            <a:ext cx="535169" cy="535169"/>
          </a:xfrm>
          <a:prstGeom prst="ellipse">
            <a:avLst/>
          </a:prstGeom>
          <a:solidFill>
            <a:srgbClr val="01D0CA"/>
          </a:solidFill>
          <a:ln>
            <a:noFill/>
          </a:ln>
          <a:effectLst>
            <a:innerShdw blurRad="63500" dist="50800" dir="189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Freeform 133"/>
          <p:cNvSpPr>
            <a:spLocks noEditPoints="1"/>
          </p:cNvSpPr>
          <p:nvPr/>
        </p:nvSpPr>
        <p:spPr bwMode="auto">
          <a:xfrm>
            <a:off x="1417062" y="5538601"/>
            <a:ext cx="268058" cy="215802"/>
          </a:xfrm>
          <a:custGeom>
            <a:avLst/>
            <a:gdLst>
              <a:gd name="T0" fmla="*/ 277 w 277"/>
              <a:gd name="T1" fmla="*/ 112 h 223"/>
              <a:gd name="T2" fmla="*/ 245 w 277"/>
              <a:gd name="T3" fmla="*/ 145 h 223"/>
              <a:gd name="T4" fmla="*/ 216 w 277"/>
              <a:gd name="T5" fmla="*/ 191 h 223"/>
              <a:gd name="T6" fmla="*/ 168 w 277"/>
              <a:gd name="T7" fmla="*/ 219 h 223"/>
              <a:gd name="T8" fmla="*/ 109 w 277"/>
              <a:gd name="T9" fmla="*/ 218 h 223"/>
              <a:gd name="T10" fmla="*/ 61 w 277"/>
              <a:gd name="T11" fmla="*/ 190 h 223"/>
              <a:gd name="T12" fmla="*/ 57 w 277"/>
              <a:gd name="T13" fmla="*/ 175 h 223"/>
              <a:gd name="T14" fmla="*/ 68 w 277"/>
              <a:gd name="T15" fmla="*/ 162 h 223"/>
              <a:gd name="T16" fmla="*/ 84 w 277"/>
              <a:gd name="T17" fmla="*/ 167 h 223"/>
              <a:gd name="T18" fmla="*/ 118 w 277"/>
              <a:gd name="T19" fmla="*/ 186 h 223"/>
              <a:gd name="T20" fmla="*/ 161 w 277"/>
              <a:gd name="T21" fmla="*/ 186 h 223"/>
              <a:gd name="T22" fmla="*/ 195 w 277"/>
              <a:gd name="T23" fmla="*/ 166 h 223"/>
              <a:gd name="T24" fmla="*/ 214 w 277"/>
              <a:gd name="T25" fmla="*/ 128 h 223"/>
              <a:gd name="T26" fmla="*/ 217 w 277"/>
              <a:gd name="T27" fmla="*/ 123 h 223"/>
              <a:gd name="T28" fmla="*/ 220 w 277"/>
              <a:gd name="T29" fmla="*/ 118 h 223"/>
              <a:gd name="T30" fmla="*/ 225 w 277"/>
              <a:gd name="T31" fmla="*/ 113 h 223"/>
              <a:gd name="T32" fmla="*/ 234 w 277"/>
              <a:gd name="T33" fmla="*/ 112 h 223"/>
              <a:gd name="T34" fmla="*/ 157 w 277"/>
              <a:gd name="T35" fmla="*/ 71 h 223"/>
              <a:gd name="T36" fmla="*/ 180 w 277"/>
              <a:gd name="T37" fmla="*/ 95 h 223"/>
              <a:gd name="T38" fmla="*/ 180 w 277"/>
              <a:gd name="T39" fmla="*/ 128 h 223"/>
              <a:gd name="T40" fmla="*/ 157 w 277"/>
              <a:gd name="T41" fmla="*/ 153 h 223"/>
              <a:gd name="T42" fmla="*/ 122 w 277"/>
              <a:gd name="T43" fmla="*/ 153 h 223"/>
              <a:gd name="T44" fmla="*/ 98 w 277"/>
              <a:gd name="T45" fmla="*/ 128 h 223"/>
              <a:gd name="T46" fmla="*/ 98 w 277"/>
              <a:gd name="T47" fmla="*/ 95 h 223"/>
              <a:gd name="T48" fmla="*/ 122 w 277"/>
              <a:gd name="T49" fmla="*/ 71 h 223"/>
              <a:gd name="T50" fmla="*/ 139 w 277"/>
              <a:gd name="T51" fmla="*/ 0 h 223"/>
              <a:gd name="T52" fmla="*/ 195 w 277"/>
              <a:gd name="T53" fmla="*/ 16 h 223"/>
              <a:gd name="T54" fmla="*/ 222 w 277"/>
              <a:gd name="T55" fmla="*/ 41 h 223"/>
              <a:gd name="T56" fmla="*/ 217 w 277"/>
              <a:gd name="T57" fmla="*/ 57 h 223"/>
              <a:gd name="T58" fmla="*/ 202 w 277"/>
              <a:gd name="T59" fmla="*/ 62 h 223"/>
              <a:gd name="T60" fmla="*/ 178 w 277"/>
              <a:gd name="T61" fmla="*/ 45 h 223"/>
              <a:gd name="T62" fmla="*/ 139 w 277"/>
              <a:gd name="T63" fmla="*/ 34 h 223"/>
              <a:gd name="T64" fmla="*/ 99 w 277"/>
              <a:gd name="T65" fmla="*/ 45 h 223"/>
              <a:gd name="T66" fmla="*/ 71 w 277"/>
              <a:gd name="T67" fmla="*/ 76 h 223"/>
              <a:gd name="T68" fmla="*/ 63 w 277"/>
              <a:gd name="T69" fmla="*/ 98 h 223"/>
              <a:gd name="T70" fmla="*/ 61 w 277"/>
              <a:gd name="T71" fmla="*/ 103 h 223"/>
              <a:gd name="T72" fmla="*/ 57 w 277"/>
              <a:gd name="T73" fmla="*/ 108 h 223"/>
              <a:gd name="T74" fmla="*/ 49 w 277"/>
              <a:gd name="T75" fmla="*/ 112 h 223"/>
              <a:gd name="T76" fmla="*/ 0 w 277"/>
              <a:gd name="T77" fmla="*/ 112 h 223"/>
              <a:gd name="T78" fmla="*/ 34 w 277"/>
              <a:gd name="T79" fmla="*/ 79 h 223"/>
              <a:gd name="T80" fmla="*/ 62 w 277"/>
              <a:gd name="T81" fmla="*/ 32 h 223"/>
              <a:gd name="T82" fmla="*/ 111 w 277"/>
              <a:gd name="T83" fmla="*/ 4 h 22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</a:cxnLst>
            <a:rect l="0" t="0" r="r" b="b"/>
            <a:pathLst>
              <a:path w="277" h="223">
                <a:moveTo>
                  <a:pt x="234" y="112"/>
                </a:moveTo>
                <a:lnTo>
                  <a:pt x="277" y="112"/>
                </a:lnTo>
                <a:lnTo>
                  <a:pt x="277" y="145"/>
                </a:lnTo>
                <a:lnTo>
                  <a:pt x="245" y="145"/>
                </a:lnTo>
                <a:lnTo>
                  <a:pt x="234" y="171"/>
                </a:lnTo>
                <a:lnTo>
                  <a:pt x="216" y="191"/>
                </a:lnTo>
                <a:lnTo>
                  <a:pt x="194" y="208"/>
                </a:lnTo>
                <a:lnTo>
                  <a:pt x="168" y="219"/>
                </a:lnTo>
                <a:lnTo>
                  <a:pt x="139" y="223"/>
                </a:lnTo>
                <a:lnTo>
                  <a:pt x="109" y="218"/>
                </a:lnTo>
                <a:lnTo>
                  <a:pt x="84" y="208"/>
                </a:lnTo>
                <a:lnTo>
                  <a:pt x="61" y="190"/>
                </a:lnTo>
                <a:lnTo>
                  <a:pt x="57" y="182"/>
                </a:lnTo>
                <a:lnTo>
                  <a:pt x="57" y="175"/>
                </a:lnTo>
                <a:lnTo>
                  <a:pt x="61" y="167"/>
                </a:lnTo>
                <a:lnTo>
                  <a:pt x="68" y="162"/>
                </a:lnTo>
                <a:lnTo>
                  <a:pt x="76" y="162"/>
                </a:lnTo>
                <a:lnTo>
                  <a:pt x="84" y="167"/>
                </a:lnTo>
                <a:lnTo>
                  <a:pt x="100" y="178"/>
                </a:lnTo>
                <a:lnTo>
                  <a:pt x="118" y="186"/>
                </a:lnTo>
                <a:lnTo>
                  <a:pt x="139" y="190"/>
                </a:lnTo>
                <a:lnTo>
                  <a:pt x="161" y="186"/>
                </a:lnTo>
                <a:lnTo>
                  <a:pt x="180" y="178"/>
                </a:lnTo>
                <a:lnTo>
                  <a:pt x="195" y="166"/>
                </a:lnTo>
                <a:lnTo>
                  <a:pt x="208" y="148"/>
                </a:lnTo>
                <a:lnTo>
                  <a:pt x="214" y="128"/>
                </a:lnTo>
                <a:lnTo>
                  <a:pt x="216" y="126"/>
                </a:lnTo>
                <a:lnTo>
                  <a:pt x="217" y="123"/>
                </a:lnTo>
                <a:lnTo>
                  <a:pt x="218" y="121"/>
                </a:lnTo>
                <a:lnTo>
                  <a:pt x="220" y="118"/>
                </a:lnTo>
                <a:lnTo>
                  <a:pt x="222" y="116"/>
                </a:lnTo>
                <a:lnTo>
                  <a:pt x="225" y="113"/>
                </a:lnTo>
                <a:lnTo>
                  <a:pt x="228" y="112"/>
                </a:lnTo>
                <a:lnTo>
                  <a:pt x="234" y="112"/>
                </a:lnTo>
                <a:close/>
                <a:moveTo>
                  <a:pt x="139" y="67"/>
                </a:moveTo>
                <a:lnTo>
                  <a:pt x="157" y="71"/>
                </a:lnTo>
                <a:lnTo>
                  <a:pt x="171" y="81"/>
                </a:lnTo>
                <a:lnTo>
                  <a:pt x="180" y="95"/>
                </a:lnTo>
                <a:lnTo>
                  <a:pt x="184" y="112"/>
                </a:lnTo>
                <a:lnTo>
                  <a:pt x="180" y="128"/>
                </a:lnTo>
                <a:lnTo>
                  <a:pt x="171" y="144"/>
                </a:lnTo>
                <a:lnTo>
                  <a:pt x="157" y="153"/>
                </a:lnTo>
                <a:lnTo>
                  <a:pt x="139" y="157"/>
                </a:lnTo>
                <a:lnTo>
                  <a:pt x="122" y="153"/>
                </a:lnTo>
                <a:lnTo>
                  <a:pt x="108" y="144"/>
                </a:lnTo>
                <a:lnTo>
                  <a:pt x="98" y="128"/>
                </a:lnTo>
                <a:lnTo>
                  <a:pt x="95" y="112"/>
                </a:lnTo>
                <a:lnTo>
                  <a:pt x="98" y="95"/>
                </a:lnTo>
                <a:lnTo>
                  <a:pt x="108" y="81"/>
                </a:lnTo>
                <a:lnTo>
                  <a:pt x="122" y="71"/>
                </a:lnTo>
                <a:lnTo>
                  <a:pt x="139" y="67"/>
                </a:lnTo>
                <a:close/>
                <a:moveTo>
                  <a:pt x="139" y="0"/>
                </a:moveTo>
                <a:lnTo>
                  <a:pt x="168" y="5"/>
                </a:lnTo>
                <a:lnTo>
                  <a:pt x="195" y="16"/>
                </a:lnTo>
                <a:lnTo>
                  <a:pt x="217" y="34"/>
                </a:lnTo>
                <a:lnTo>
                  <a:pt x="222" y="41"/>
                </a:lnTo>
                <a:lnTo>
                  <a:pt x="222" y="49"/>
                </a:lnTo>
                <a:lnTo>
                  <a:pt x="217" y="57"/>
                </a:lnTo>
                <a:lnTo>
                  <a:pt x="211" y="62"/>
                </a:lnTo>
                <a:lnTo>
                  <a:pt x="202" y="62"/>
                </a:lnTo>
                <a:lnTo>
                  <a:pt x="194" y="57"/>
                </a:lnTo>
                <a:lnTo>
                  <a:pt x="178" y="45"/>
                </a:lnTo>
                <a:lnTo>
                  <a:pt x="159" y="38"/>
                </a:lnTo>
                <a:lnTo>
                  <a:pt x="139" y="34"/>
                </a:lnTo>
                <a:lnTo>
                  <a:pt x="117" y="38"/>
                </a:lnTo>
                <a:lnTo>
                  <a:pt x="99" y="45"/>
                </a:lnTo>
                <a:lnTo>
                  <a:pt x="82" y="59"/>
                </a:lnTo>
                <a:lnTo>
                  <a:pt x="71" y="76"/>
                </a:lnTo>
                <a:lnTo>
                  <a:pt x="63" y="95"/>
                </a:lnTo>
                <a:lnTo>
                  <a:pt x="63" y="98"/>
                </a:lnTo>
                <a:lnTo>
                  <a:pt x="62" y="100"/>
                </a:lnTo>
                <a:lnTo>
                  <a:pt x="61" y="103"/>
                </a:lnTo>
                <a:lnTo>
                  <a:pt x="59" y="105"/>
                </a:lnTo>
                <a:lnTo>
                  <a:pt x="57" y="108"/>
                </a:lnTo>
                <a:lnTo>
                  <a:pt x="53" y="111"/>
                </a:lnTo>
                <a:lnTo>
                  <a:pt x="49" y="112"/>
                </a:lnTo>
                <a:lnTo>
                  <a:pt x="45" y="112"/>
                </a:lnTo>
                <a:lnTo>
                  <a:pt x="0" y="112"/>
                </a:lnTo>
                <a:lnTo>
                  <a:pt x="0" y="79"/>
                </a:lnTo>
                <a:lnTo>
                  <a:pt x="34" y="79"/>
                </a:lnTo>
                <a:lnTo>
                  <a:pt x="45" y="53"/>
                </a:lnTo>
                <a:lnTo>
                  <a:pt x="62" y="32"/>
                </a:lnTo>
                <a:lnTo>
                  <a:pt x="85" y="16"/>
                </a:lnTo>
                <a:lnTo>
                  <a:pt x="111" y="4"/>
                </a:lnTo>
                <a:lnTo>
                  <a:pt x="139" y="0"/>
                </a:lnTo>
                <a:close/>
              </a:path>
            </a:pathLst>
          </a:custGeom>
          <a:solidFill>
            <a:schemeClr val="bg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691088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4157007" y="3651498"/>
            <a:ext cx="38779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7200" dirty="0" smtClean="0">
                <a:solidFill>
                  <a:srgbClr val="01D0C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方正粗宋简体" panose="03000509000000000000" pitchFamily="65" charset="-122"/>
                <a:ea typeface="方正粗宋简体" panose="03000509000000000000" pitchFamily="65" charset="-122"/>
              </a:rPr>
              <a:t>保证安全</a:t>
            </a:r>
            <a:endParaRPr lang="zh-CN" altLang="en-US" sz="7200" dirty="0">
              <a:solidFill>
                <a:srgbClr val="01D0CA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3685808" y="4865326"/>
            <a:ext cx="4801314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如何让对方畅所欲言</a:t>
            </a:r>
            <a:endParaRPr lang="zh-CN" altLang="en-US" sz="4000" dirty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grpSp>
        <p:nvGrpSpPr>
          <p:cNvPr id="5" name="组合 4"/>
          <p:cNvGrpSpPr/>
          <p:nvPr/>
        </p:nvGrpSpPr>
        <p:grpSpPr>
          <a:xfrm>
            <a:off x="0" y="0"/>
            <a:ext cx="12192000" cy="3388659"/>
            <a:chOff x="0" y="-1685198"/>
            <a:chExt cx="12192000" cy="3388659"/>
          </a:xfrm>
        </p:grpSpPr>
        <p:sp>
          <p:nvSpPr>
            <p:cNvPr id="6" name="矩形 5"/>
            <p:cNvSpPr/>
            <p:nvPr/>
          </p:nvSpPr>
          <p:spPr>
            <a:xfrm>
              <a:off x="0" y="-1685198"/>
              <a:ext cx="12192000" cy="2800421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等腰三角形 6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12" name="直接连接符 11"/>
          <p:cNvCxnSpPr/>
          <p:nvPr/>
        </p:nvCxnSpPr>
        <p:spPr>
          <a:xfrm flipH="1">
            <a:off x="10560496" y="309480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连接符 12"/>
          <p:cNvCxnSpPr/>
          <p:nvPr/>
        </p:nvCxnSpPr>
        <p:spPr>
          <a:xfrm flipH="1">
            <a:off x="9943008" y="448947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 flipH="1">
            <a:off x="867974" y="-603448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连接符 14"/>
          <p:cNvCxnSpPr/>
          <p:nvPr/>
        </p:nvCxnSpPr>
        <p:spPr>
          <a:xfrm flipH="1">
            <a:off x="250486" y="791222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37233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组合 14"/>
          <p:cNvGrpSpPr/>
          <p:nvPr/>
        </p:nvGrpSpPr>
        <p:grpSpPr>
          <a:xfrm>
            <a:off x="0" y="-22725"/>
            <a:ext cx="12192000" cy="1726186"/>
            <a:chOff x="0" y="-22725"/>
            <a:chExt cx="12192000" cy="1726186"/>
          </a:xfrm>
        </p:grpSpPr>
        <p:sp>
          <p:nvSpPr>
            <p:cNvPr id="16" name="矩形 15"/>
            <p:cNvSpPr/>
            <p:nvPr/>
          </p:nvSpPr>
          <p:spPr>
            <a:xfrm>
              <a:off x="0" y="-22725"/>
              <a:ext cx="12192000" cy="1137948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7" name="等腰三角形 16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3" name="文本框 2"/>
          <p:cNvSpPr txBox="1"/>
          <p:nvPr/>
        </p:nvSpPr>
        <p:spPr>
          <a:xfrm>
            <a:off x="3446021" y="135562"/>
            <a:ext cx="531427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4000" dirty="0" smtClean="0">
                <a:solidFill>
                  <a:prstClr val="white"/>
                </a:solidFill>
                <a:latin typeface="方正粗宋简体" panose="03000509000000000000" pitchFamily="65" charset="-122"/>
                <a:ea typeface="方正粗宋简体" panose="03000509000000000000" pitchFamily="65" charset="-122"/>
              </a:rPr>
              <a:t>如何让对方畅所欲言？</a:t>
            </a:r>
            <a:endParaRPr lang="zh-CN" altLang="en-US" sz="4000" dirty="0">
              <a:solidFill>
                <a:prstClr val="white"/>
              </a:solidFill>
              <a:latin typeface="方正粗宋简体" panose="03000509000000000000" pitchFamily="65" charset="-122"/>
              <a:ea typeface="方正粗宋简体" panose="03000509000000000000" pitchFamily="65" charset="-122"/>
            </a:endParaRPr>
          </a:p>
        </p:txBody>
      </p:sp>
      <p:sp>
        <p:nvSpPr>
          <p:cNvPr id="27" name="文本框 26"/>
          <p:cNvSpPr txBox="1"/>
          <p:nvPr/>
        </p:nvSpPr>
        <p:spPr>
          <a:xfrm>
            <a:off x="3143672" y="4279134"/>
            <a:ext cx="8928992" cy="21605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（</a:t>
            </a:r>
            <a:r>
              <a:rPr lang="zh-CN" altLang="en-US" sz="28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否定部分）希望你不要认为我对你的行为表示</a:t>
            </a:r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不满</a:t>
            </a:r>
            <a:endParaRPr lang="en-US" altLang="zh-CN" sz="28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意</a:t>
            </a:r>
            <a:r>
              <a:rPr lang="zh-CN" altLang="en-US" sz="28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，（肯定部分）相反的</a:t>
            </a:r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，我</a:t>
            </a:r>
            <a:r>
              <a:rPr lang="zh-CN" altLang="en-US" sz="28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很欣赏你的表现，</a:t>
            </a:r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没有</a:t>
            </a:r>
            <a:endParaRPr lang="en-US" altLang="zh-CN" sz="28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你</a:t>
            </a:r>
            <a:r>
              <a:rPr lang="zh-CN" altLang="en-US" sz="28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的帮忙，我肯定无法完成这么多事情。不过，</a:t>
            </a:r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对于</a:t>
            </a:r>
            <a:endParaRPr lang="en-US" altLang="zh-CN" sz="28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  <a:p>
            <a:pPr>
              <a:lnSpc>
                <a:spcPct val="120000"/>
              </a:lnSpc>
            </a:pPr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如何</a:t>
            </a:r>
            <a:r>
              <a:rPr lang="zh-CN" altLang="en-US" sz="28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合理安排时间，我觉得应该和你讨论一下。</a:t>
            </a:r>
            <a:endParaRPr lang="en-US" altLang="zh-CN" sz="28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sp>
        <p:nvSpPr>
          <p:cNvPr id="29" name="椭圆 28"/>
          <p:cNvSpPr/>
          <p:nvPr/>
        </p:nvSpPr>
        <p:spPr>
          <a:xfrm>
            <a:off x="1196533" y="1651583"/>
            <a:ext cx="1511087" cy="1511087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 cap="flat" cmpd="sng" algn="ctr">
            <a:gradFill>
              <a:gsLst>
                <a:gs pos="89000">
                  <a:sysClr val="window" lastClr="FFFFFF">
                    <a:lumMod val="85000"/>
                  </a:sysClr>
                </a:gs>
                <a:gs pos="0">
                  <a:sysClr val="window" lastClr="FFFFFF"/>
                </a:gs>
              </a:gsLst>
              <a:lin ang="7200000" scaled="0"/>
            </a:gradFill>
            <a:prstDash val="solid"/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panose="02010600030101010101" pitchFamily="2" charset="-122"/>
              <a:cs typeface="+mn-cs"/>
            </a:endParaRPr>
          </a:p>
        </p:txBody>
      </p:sp>
      <p:sp>
        <p:nvSpPr>
          <p:cNvPr id="31" name="文本框 30"/>
          <p:cNvSpPr txBox="1"/>
          <p:nvPr/>
        </p:nvSpPr>
        <p:spPr>
          <a:xfrm>
            <a:off x="1500671" y="2145516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道歉</a:t>
            </a:r>
            <a:endParaRPr lang="en-US" altLang="zh-CN" sz="28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sp>
        <p:nvSpPr>
          <p:cNvPr id="34" name="右箭头 33"/>
          <p:cNvSpPr/>
          <p:nvPr/>
        </p:nvSpPr>
        <p:spPr>
          <a:xfrm>
            <a:off x="3463974" y="2142824"/>
            <a:ext cx="864096" cy="911053"/>
          </a:xfrm>
          <a:prstGeom prst="rightArrow">
            <a:avLst/>
          </a:prstGeom>
          <a:gradFill>
            <a:gsLst>
              <a:gs pos="89000">
                <a:sysClr val="window" lastClr="FFFFFF">
                  <a:lumMod val="85000"/>
                </a:sysClr>
              </a:gs>
              <a:gs pos="0">
                <a:sysClr val="window" lastClr="FFFFFF"/>
              </a:gs>
            </a:gsLst>
            <a:lin ang="7200000" scaled="0"/>
          </a:gra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9" name="椭圆 38"/>
          <p:cNvSpPr/>
          <p:nvPr/>
        </p:nvSpPr>
        <p:spPr>
          <a:xfrm>
            <a:off x="5084424" y="1829808"/>
            <a:ext cx="1511087" cy="1511087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 cap="flat" cmpd="sng" algn="ctr">
            <a:gradFill>
              <a:gsLst>
                <a:gs pos="89000">
                  <a:sysClr val="window" lastClr="FFFFFF">
                    <a:lumMod val="85000"/>
                  </a:sysClr>
                </a:gs>
                <a:gs pos="0">
                  <a:sysClr val="window" lastClr="FFFFFF"/>
                </a:gs>
              </a:gsLst>
              <a:lin ang="7200000" scaled="0"/>
            </a:gradFill>
            <a:prstDash val="solid"/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0" name="文本框 39"/>
          <p:cNvSpPr txBox="1"/>
          <p:nvPr/>
        </p:nvSpPr>
        <p:spPr>
          <a:xfrm>
            <a:off x="5388562" y="2108298"/>
            <a:ext cx="902811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对比</a:t>
            </a:r>
            <a:endParaRPr lang="en-US" altLang="zh-CN" sz="28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  <a:p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说明</a:t>
            </a:r>
            <a:endParaRPr lang="en-US" altLang="zh-CN" sz="28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sp>
        <p:nvSpPr>
          <p:cNvPr id="41" name="右箭头 40"/>
          <p:cNvSpPr/>
          <p:nvPr/>
        </p:nvSpPr>
        <p:spPr>
          <a:xfrm>
            <a:off x="7351865" y="2185982"/>
            <a:ext cx="864096" cy="911053"/>
          </a:xfrm>
          <a:prstGeom prst="rightArrow">
            <a:avLst/>
          </a:prstGeom>
          <a:gradFill>
            <a:gsLst>
              <a:gs pos="89000">
                <a:sysClr val="window" lastClr="FFFFFF">
                  <a:lumMod val="85000"/>
                </a:sysClr>
              </a:gs>
              <a:gs pos="0">
                <a:sysClr val="window" lastClr="FFFFFF"/>
              </a:gs>
            </a:gsLst>
            <a:lin ang="7200000" scaled="0"/>
          </a:gradFill>
          <a:ln>
            <a:noFill/>
          </a:ln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6" name="椭圆 45"/>
          <p:cNvSpPr/>
          <p:nvPr/>
        </p:nvSpPr>
        <p:spPr>
          <a:xfrm>
            <a:off x="8972316" y="1829809"/>
            <a:ext cx="1511087" cy="1511087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 cap="flat" cmpd="sng" algn="ctr">
            <a:gradFill>
              <a:gsLst>
                <a:gs pos="89000">
                  <a:sysClr val="window" lastClr="FFFFFF">
                    <a:lumMod val="85000"/>
                  </a:sysClr>
                </a:gs>
                <a:gs pos="0">
                  <a:sysClr val="window" lastClr="FFFFFF"/>
                </a:gs>
              </a:gsLst>
              <a:lin ang="7200000" scaled="0"/>
            </a:gradFill>
            <a:prstDash val="solid"/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panose="02010600030101010101" pitchFamily="2" charset="-122"/>
              <a:cs typeface="+mn-cs"/>
            </a:endParaRPr>
          </a:p>
        </p:txBody>
      </p:sp>
      <p:sp>
        <p:nvSpPr>
          <p:cNvPr id="47" name="文本框 46"/>
          <p:cNvSpPr txBox="1"/>
          <p:nvPr/>
        </p:nvSpPr>
        <p:spPr>
          <a:xfrm>
            <a:off x="9019973" y="2169854"/>
            <a:ext cx="141577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24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创建</a:t>
            </a:r>
            <a:endParaRPr lang="en-US" altLang="zh-CN" sz="24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  <a:p>
            <a:pPr algn="ctr"/>
            <a:r>
              <a:rPr lang="zh-CN" altLang="en-US" sz="24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共同目的</a:t>
            </a:r>
            <a:endParaRPr lang="en-US" altLang="zh-CN" sz="24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sp>
        <p:nvSpPr>
          <p:cNvPr id="49" name="椭圆 48"/>
          <p:cNvSpPr/>
          <p:nvPr/>
        </p:nvSpPr>
        <p:spPr>
          <a:xfrm>
            <a:off x="1196533" y="4581990"/>
            <a:ext cx="1511087" cy="1511087"/>
          </a:xfrm>
          <a:prstGeom prst="ellipse">
            <a:avLst/>
          </a:prstGeom>
          <a:gradFill flip="none" rotWithShape="1">
            <a:gsLst>
              <a:gs pos="100000">
                <a:srgbClr val="FCFCFC"/>
              </a:gs>
              <a:gs pos="0">
                <a:srgbClr val="CCCCCC"/>
              </a:gs>
            </a:gsLst>
            <a:lin ang="7200000" scaled="0"/>
            <a:tileRect/>
          </a:gradFill>
          <a:ln w="12700" cap="flat" cmpd="sng" algn="ctr">
            <a:gradFill>
              <a:gsLst>
                <a:gs pos="89000">
                  <a:sysClr val="window" lastClr="FFFFFF">
                    <a:lumMod val="85000"/>
                  </a:sysClr>
                </a:gs>
                <a:gs pos="0">
                  <a:sysClr val="window" lastClr="FFFFFF"/>
                </a:gs>
              </a:gsLst>
              <a:lin ang="7200000" scaled="0"/>
            </a:gradFill>
            <a:prstDash val="solid"/>
          </a:ln>
          <a:effectLst>
            <a:outerShdw blurRad="76200" dist="25400" dir="8160000" algn="tr" rotWithShape="0">
              <a:prstClr val="black">
                <a:alpha val="34000"/>
              </a:prstClr>
            </a:outerShdw>
          </a:effectLst>
        </p:spPr>
        <p:txBody>
          <a:bodyPr rtlCol="0" anchor="ctr"/>
          <a:lstStyle/>
          <a:p>
            <a:pPr marL="0" marR="0" lvl="0" indent="0" algn="ctr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800" b="0" i="0" u="none" strike="noStrike" kern="0" cap="none" spc="0" normalizeH="0" baseline="0" noProof="0" smtClean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/>
              <a:ea typeface="宋体" panose="02010600030101010101" pitchFamily="2" charset="-122"/>
              <a:cs typeface="+mn-cs"/>
            </a:endParaRPr>
          </a:p>
        </p:txBody>
      </p:sp>
      <p:sp>
        <p:nvSpPr>
          <p:cNvPr id="50" name="文本框 49"/>
          <p:cNvSpPr txBox="1"/>
          <p:nvPr/>
        </p:nvSpPr>
        <p:spPr>
          <a:xfrm>
            <a:off x="1500671" y="5075923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典例</a:t>
            </a:r>
            <a:endParaRPr lang="en-US" altLang="zh-CN" sz="2800" dirty="0" smtClean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575143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文本框 2"/>
          <p:cNvSpPr txBox="1"/>
          <p:nvPr/>
        </p:nvSpPr>
        <p:spPr>
          <a:xfrm>
            <a:off x="4157007" y="3651498"/>
            <a:ext cx="387798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7200" dirty="0">
                <a:solidFill>
                  <a:srgbClr val="01D0CA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方正粗宋简体" panose="03000509000000000000" pitchFamily="65" charset="-122"/>
                <a:ea typeface="方正粗宋简体" panose="03000509000000000000" pitchFamily="65" charset="-122"/>
              </a:rPr>
              <a:t>控制想法</a:t>
            </a:r>
          </a:p>
        </p:txBody>
      </p:sp>
      <p:sp>
        <p:nvSpPr>
          <p:cNvPr id="4" name="文本框 3"/>
          <p:cNvSpPr txBox="1"/>
          <p:nvPr/>
        </p:nvSpPr>
        <p:spPr>
          <a:xfrm>
            <a:off x="2617346" y="4858301"/>
            <a:ext cx="700704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2800" dirty="0" smtClean="0">
                <a:solidFill>
                  <a:srgbClr val="01D0CA"/>
                </a:solidFill>
                <a:latin typeface="方正大黑简体" panose="03000509000000000000" pitchFamily="65" charset="-122"/>
                <a:ea typeface="方正大黑简体" panose="03000509000000000000" pitchFamily="65" charset="-122"/>
              </a:rPr>
              <a:t>如何在愤怒、恐惧或受伤的情况下展开对话</a:t>
            </a:r>
            <a:endParaRPr lang="zh-CN" altLang="en-US" sz="2800" dirty="0">
              <a:solidFill>
                <a:srgbClr val="01D0CA"/>
              </a:solidFill>
              <a:latin typeface="方正大黑简体" panose="03000509000000000000" pitchFamily="65" charset="-122"/>
              <a:ea typeface="方正大黑简体" panose="03000509000000000000" pitchFamily="65" charset="-122"/>
            </a:endParaRPr>
          </a:p>
        </p:txBody>
      </p:sp>
      <p:grpSp>
        <p:nvGrpSpPr>
          <p:cNvPr id="5" name="组合 4"/>
          <p:cNvGrpSpPr/>
          <p:nvPr/>
        </p:nvGrpSpPr>
        <p:grpSpPr>
          <a:xfrm>
            <a:off x="0" y="0"/>
            <a:ext cx="12192000" cy="3388659"/>
            <a:chOff x="0" y="-1685198"/>
            <a:chExt cx="12192000" cy="3388659"/>
          </a:xfrm>
        </p:grpSpPr>
        <p:sp>
          <p:nvSpPr>
            <p:cNvPr id="6" name="矩形 5"/>
            <p:cNvSpPr/>
            <p:nvPr/>
          </p:nvSpPr>
          <p:spPr>
            <a:xfrm>
              <a:off x="0" y="-1685198"/>
              <a:ext cx="12192000" cy="2800421"/>
            </a:xfrm>
            <a:prstGeom prst="rect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等腰三角形 6"/>
            <p:cNvSpPr/>
            <p:nvPr/>
          </p:nvSpPr>
          <p:spPr>
            <a:xfrm flipH="1" flipV="1">
              <a:off x="5612514" y="1088515"/>
              <a:ext cx="982800" cy="614946"/>
            </a:xfrm>
            <a:prstGeom prst="triangle">
              <a:avLst/>
            </a:prstGeom>
            <a:solidFill>
              <a:srgbClr val="01D0CA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cxnSp>
        <p:nvCxnSpPr>
          <p:cNvPr id="12" name="直接连接符 11"/>
          <p:cNvCxnSpPr/>
          <p:nvPr/>
        </p:nvCxnSpPr>
        <p:spPr>
          <a:xfrm flipH="1">
            <a:off x="10560496" y="309480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连接符 12"/>
          <p:cNvCxnSpPr/>
          <p:nvPr/>
        </p:nvCxnSpPr>
        <p:spPr>
          <a:xfrm flipH="1">
            <a:off x="9943008" y="4489474"/>
            <a:ext cx="1440160" cy="2088232"/>
          </a:xfrm>
          <a:prstGeom prst="line">
            <a:avLst/>
          </a:prstGeom>
          <a:ln w="31750">
            <a:solidFill>
              <a:srgbClr val="01D0CA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接连接符 13"/>
          <p:cNvCxnSpPr/>
          <p:nvPr/>
        </p:nvCxnSpPr>
        <p:spPr>
          <a:xfrm flipH="1">
            <a:off x="867974" y="-603448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接连接符 14"/>
          <p:cNvCxnSpPr/>
          <p:nvPr/>
        </p:nvCxnSpPr>
        <p:spPr>
          <a:xfrm flipH="1">
            <a:off x="250486" y="791222"/>
            <a:ext cx="1440160" cy="2088232"/>
          </a:xfrm>
          <a:prstGeom prst="line">
            <a:avLst/>
          </a:prstGeom>
          <a:ln w="3175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56343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>
          <a:solidFill>
            <a:srgbClr val="01D0CA"/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dirty="0" smtClean="0">
            <a:latin typeface="微软雅黑" panose="020B0503020204020204" pitchFamily="34" charset="-122"/>
            <a:ea typeface="微软雅黑" panose="020B0503020204020204" pitchFamily="34" charset="-122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3540</TotalTime>
  <Words>761</Words>
  <Application>Microsoft Office PowerPoint</Application>
  <PresentationFormat>宽屏</PresentationFormat>
  <Paragraphs>97</Paragraphs>
  <Slides>18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18</vt:i4>
      </vt:variant>
    </vt:vector>
  </HeadingPairs>
  <TitlesOfParts>
    <vt:vector size="28" baseType="lpstr">
      <vt:lpstr>Meiryo</vt:lpstr>
      <vt:lpstr>方正粗宋简体</vt:lpstr>
      <vt:lpstr>方正大黑简体</vt:lpstr>
      <vt:lpstr>宋体</vt:lpstr>
      <vt:lpstr>微软雅黑</vt:lpstr>
      <vt:lpstr>Arial</vt:lpstr>
      <vt:lpstr>Calibri</vt:lpstr>
      <vt:lpstr>Calibri Light</vt:lpstr>
      <vt:lpstr>Office 主题</vt:lpstr>
      <vt:lpstr>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优品PPT</dc:creator>
  <cp:keywords>https:/www.ypppt.com</cp:keywords>
  <cp:lastModifiedBy>kan</cp:lastModifiedBy>
  <cp:revision>307</cp:revision>
  <dcterms:created xsi:type="dcterms:W3CDTF">2014-05-04T09:14:28Z</dcterms:created>
  <dcterms:modified xsi:type="dcterms:W3CDTF">2021-02-14T14:54:09Z</dcterms:modified>
</cp:coreProperties>
</file>

<file path=docProps/thumbnail.jpeg>
</file>