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sldIdLst>
    <p:sldId id="256" r:id="rId3"/>
    <p:sldId id="257" r:id="rId4"/>
    <p:sldId id="259" r:id="rId5"/>
    <p:sldId id="289" r:id="rId6"/>
    <p:sldId id="290" r:id="rId7"/>
    <p:sldId id="262" r:id="rId8"/>
    <p:sldId id="286" r:id="rId9"/>
    <p:sldId id="285" r:id="rId10"/>
    <p:sldId id="287" r:id="rId11"/>
    <p:sldId id="288" r:id="rId12"/>
    <p:sldId id="280" r:id="rId13"/>
    <p:sldId id="272" r:id="rId14"/>
    <p:sldId id="273" r:id="rId15"/>
    <p:sldId id="274" r:id="rId16"/>
    <p:sldId id="275" r:id="rId17"/>
    <p:sldId id="277" r:id="rId18"/>
    <p:sldId id="291"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99F4"/>
    <a:srgbClr val="0C8FF2"/>
    <a:srgbClr val="B9B9B9"/>
    <a:srgbClr val="0082E0"/>
    <a:srgbClr val="FFFF19"/>
    <a:srgbClr val="159BFF"/>
    <a:srgbClr val="009E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6314" autoAdjust="0"/>
  </p:normalViewPr>
  <p:slideViewPr>
    <p:cSldViewPr snapToGrid="0">
      <p:cViewPr varScale="1">
        <p:scale>
          <a:sx n="108" d="100"/>
          <a:sy n="108" d="100"/>
        </p:scale>
        <p:origin x="726"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A60CD4-E27C-4E74-85AB-CCF9AC54C423}" type="datetimeFigureOut">
              <a:rPr lang="zh-CN" altLang="en-US" smtClean="0"/>
              <a:t>2021/2/2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DD3F40-6BE6-487C-961A-E1D97B06AAF7}" type="slidenum">
              <a:rPr lang="zh-CN" altLang="en-US" smtClean="0"/>
              <a:t>‹#›</a:t>
            </a:fld>
            <a:endParaRPr lang="zh-CN" altLang="en-US"/>
          </a:p>
        </p:txBody>
      </p:sp>
    </p:spTree>
    <p:extLst>
      <p:ext uri="{BB962C8B-B14F-4D97-AF65-F5344CB8AC3E}">
        <p14:creationId xmlns:p14="http://schemas.microsoft.com/office/powerpoint/2010/main" val="2971530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62423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785931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82411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209741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172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308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789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1985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8280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7384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0587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021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579043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60516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278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871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2842999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3176131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286719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387163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962223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894437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A82CF39-14FE-4DBF-9902-CB3EBAEFCE7A}" type="datetimeFigureOut">
              <a:rPr lang="zh-CN" altLang="en-US" smtClean="0"/>
              <a:t>2021/2/2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2925877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82CF39-14FE-4DBF-9902-CB3EBAEFCE7A}" type="datetimeFigureOut">
              <a:rPr lang="zh-CN" altLang="en-US" smtClean="0"/>
              <a:t>2021/2/2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AEA6A7-EE4F-400A-9482-184D4FEB0390}" type="slidenum">
              <a:rPr lang="zh-CN" altLang="en-US" smtClean="0"/>
              <a:t>‹#›</a:t>
            </a:fld>
            <a:endParaRPr lang="zh-CN" altLang="en-US"/>
          </a:p>
        </p:txBody>
      </p:sp>
    </p:spTree>
    <p:extLst>
      <p:ext uri="{BB962C8B-B14F-4D97-AF65-F5344CB8AC3E}">
        <p14:creationId xmlns:p14="http://schemas.microsoft.com/office/powerpoint/2010/main" val="3353164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901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5" name="文本框 4"/>
          <p:cNvSpPr txBox="1"/>
          <p:nvPr/>
        </p:nvSpPr>
        <p:spPr>
          <a:xfrm>
            <a:off x="6373321" y="1556563"/>
            <a:ext cx="3700766" cy="2215991"/>
          </a:xfrm>
          <a:prstGeom prst="rect">
            <a:avLst/>
          </a:prstGeom>
          <a:noFill/>
        </p:spPr>
        <p:txBody>
          <a:bodyPr wrap="square" rtlCol="0">
            <a:spAutoFit/>
          </a:bodyPr>
          <a:lstStyle/>
          <a:p>
            <a:r>
              <a:rPr lang="zh-CN" altLang="en-US" sz="13800" dirty="0">
                <a:latin typeface="方正粗宋简体" panose="03000509000000000000" pitchFamily="65" charset="-122"/>
                <a:ea typeface="方正粗宋简体" panose="03000509000000000000" pitchFamily="65" charset="-122"/>
              </a:rPr>
              <a:t>众包</a:t>
            </a:r>
          </a:p>
        </p:txBody>
      </p:sp>
      <p:grpSp>
        <p:nvGrpSpPr>
          <p:cNvPr id="27" name="组合 26"/>
          <p:cNvGrpSpPr/>
          <p:nvPr/>
        </p:nvGrpSpPr>
        <p:grpSpPr>
          <a:xfrm>
            <a:off x="5434223" y="3491837"/>
            <a:ext cx="5983584" cy="1136982"/>
            <a:chOff x="6107977" y="3886695"/>
            <a:chExt cx="5983584" cy="1136982"/>
          </a:xfrm>
        </p:grpSpPr>
        <p:sp>
          <p:nvSpPr>
            <p:cNvPr id="3" name="矩形 2"/>
            <p:cNvSpPr/>
            <p:nvPr/>
          </p:nvSpPr>
          <p:spPr>
            <a:xfrm>
              <a:off x="6107978" y="3889329"/>
              <a:ext cx="5682578" cy="1121082"/>
            </a:xfrm>
            <a:prstGeom prst="rect">
              <a:avLst/>
            </a:prstGeom>
            <a:solidFill>
              <a:srgbClr val="2099F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6107977" y="3889329"/>
              <a:ext cx="1448" cy="112108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7069394" y="3886695"/>
              <a:ext cx="3938954" cy="523220"/>
            </a:xfrm>
            <a:prstGeom prst="rect">
              <a:avLst/>
            </a:prstGeom>
            <a:noFill/>
          </p:spPr>
          <p:txBody>
            <a:bodyPr wrap="square" rtlCol="0">
              <a:spAutoFit/>
            </a:bodyPr>
            <a:lstStyle/>
            <a:p>
              <a:r>
                <a:rPr lang="zh-CN" altLang="en-US" sz="2800" dirty="0" smtClean="0">
                  <a:latin typeface="方正粗宋简体" panose="03000509000000000000" pitchFamily="65" charset="-122"/>
                  <a:ea typeface="方正粗宋简体" panose="03000509000000000000" pitchFamily="65" charset="-122"/>
                </a:rPr>
                <a:t>群体力量驱动商业未来</a:t>
              </a:r>
              <a:endParaRPr lang="zh-CN" altLang="en-US" sz="2800" dirty="0">
                <a:latin typeface="方正粗宋简体" panose="03000509000000000000" pitchFamily="65" charset="-122"/>
                <a:ea typeface="方正粗宋简体" panose="03000509000000000000" pitchFamily="65" charset="-122"/>
              </a:endParaRPr>
            </a:p>
          </p:txBody>
        </p:sp>
        <p:sp>
          <p:nvSpPr>
            <p:cNvPr id="11" name="文本框 10"/>
            <p:cNvSpPr txBox="1"/>
            <p:nvPr/>
          </p:nvSpPr>
          <p:spPr>
            <a:xfrm>
              <a:off x="6463133" y="4685123"/>
              <a:ext cx="5151476" cy="338554"/>
            </a:xfrm>
            <a:prstGeom prst="rect">
              <a:avLst/>
            </a:prstGeom>
            <a:noFill/>
          </p:spPr>
          <p:txBody>
            <a:bodyPr wrap="square" rtlCol="0">
              <a:spAutoFit/>
            </a:bodyPr>
            <a:lstStyle/>
            <a:p>
              <a:r>
                <a:rPr lang="en-US" altLang="zh-CN" sz="1600" dirty="0" smtClean="0">
                  <a:solidFill>
                    <a:schemeClr val="bg1"/>
                  </a:solidFill>
                  <a:latin typeface="微软雅黑" panose="020B0503020204020204" pitchFamily="34" charset="-122"/>
                  <a:ea typeface="微软雅黑" panose="020B0503020204020204" pitchFamily="34" charset="-122"/>
                </a:rPr>
                <a:t>21</a:t>
              </a:r>
              <a:r>
                <a:rPr lang="zh-CN" altLang="en-US" sz="1600" dirty="0" smtClean="0">
                  <a:solidFill>
                    <a:schemeClr val="bg1"/>
                  </a:solidFill>
                  <a:latin typeface="微软雅黑" panose="020B0503020204020204" pitchFamily="34" charset="-122"/>
                  <a:ea typeface="微软雅黑" panose="020B0503020204020204" pitchFamily="34" charset="-122"/>
                </a:rPr>
                <a:t>世纪的商业趋势，</a:t>
              </a:r>
              <a:r>
                <a:rPr lang="zh-CN" altLang="en-US" sz="1600" b="1" dirty="0" smtClean="0">
                  <a:solidFill>
                    <a:schemeClr val="bg1"/>
                  </a:solidFill>
                  <a:latin typeface="微软雅黑" panose="020B0503020204020204" pitchFamily="34" charset="-122"/>
                  <a:ea typeface="微软雅黑" panose="020B0503020204020204" pitchFamily="34" charset="-122"/>
                </a:rPr>
                <a:t>离开众包</a:t>
              </a:r>
              <a:r>
                <a:rPr lang="zh-CN" altLang="en-US" sz="1600" dirty="0" smtClean="0">
                  <a:solidFill>
                    <a:schemeClr val="bg1"/>
                  </a:solidFill>
                  <a:latin typeface="微软雅黑" panose="020B0503020204020204" pitchFamily="34" charset="-122"/>
                  <a:ea typeface="微软雅黑" panose="020B0503020204020204" pitchFamily="34" charset="-122"/>
                </a:rPr>
                <a:t>，你将</a:t>
              </a:r>
              <a:r>
                <a:rPr lang="zh-CN" altLang="en-US" sz="1600" b="1" dirty="0" smtClean="0">
                  <a:solidFill>
                    <a:schemeClr val="bg1"/>
                  </a:solidFill>
                  <a:latin typeface="微软雅黑" panose="020B0503020204020204" pitchFamily="34" charset="-122"/>
                  <a:ea typeface="微软雅黑" panose="020B0503020204020204" pitchFamily="34" charset="-122"/>
                </a:rPr>
                <a:t>无法面对商业未来</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183133" y="4365762"/>
              <a:ext cx="5908428" cy="353943"/>
              <a:chOff x="6183133" y="4346341"/>
              <a:chExt cx="5908428" cy="353943"/>
            </a:xfrm>
          </p:grpSpPr>
          <p:sp>
            <p:nvSpPr>
              <p:cNvPr id="9" name="文本框 8"/>
              <p:cNvSpPr txBox="1"/>
              <p:nvPr/>
            </p:nvSpPr>
            <p:spPr>
              <a:xfrm>
                <a:off x="6183133" y="4361730"/>
                <a:ext cx="2139253" cy="338554"/>
              </a:xfrm>
              <a:prstGeom prst="rect">
                <a:avLst/>
              </a:prstGeom>
              <a:noFill/>
            </p:spPr>
            <p:txBody>
              <a:bodyPr wrap="square" rtlCol="0">
                <a:spAutoFit/>
              </a:bodyPr>
              <a:lstStyle/>
              <a:p>
                <a:r>
                  <a:rPr lang="en-US" altLang="zh-CN" sz="1600" b="1"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美</a:t>
                </a:r>
                <a:r>
                  <a:rPr lang="en-US" altLang="zh-CN" sz="1600" b="1"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杰夫</a:t>
                </a:r>
                <a:r>
                  <a:rPr lang="en-US" altLang="zh-CN" sz="1600" dirty="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豪⊙著</a:t>
                </a:r>
                <a:endParaRPr lang="zh-CN" altLang="en-US" sz="16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8152609" y="4361730"/>
                <a:ext cx="1407736" cy="338554"/>
              </a:xfrm>
              <a:prstGeom prst="rect">
                <a:avLst/>
              </a:prstGeom>
              <a:noFill/>
            </p:spPr>
            <p:txBody>
              <a:bodyPr wrap="square" rtlCol="0">
                <a:spAutoFit/>
              </a:bodyPr>
              <a:lstStyle/>
              <a:p>
                <a:r>
                  <a:rPr lang="zh-CN" altLang="en-US" sz="1600" dirty="0">
                    <a:latin typeface="微软雅黑" panose="020B0503020204020204" pitchFamily="34" charset="-122"/>
                    <a:ea typeface="微软雅黑" panose="020B0503020204020204" pitchFamily="34" charset="-122"/>
                  </a:rPr>
                  <a:t>牛文静</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译</a:t>
                </a:r>
              </a:p>
            </p:txBody>
          </p:sp>
          <p:sp>
            <p:nvSpPr>
              <p:cNvPr id="4" name="文本框 3"/>
              <p:cNvSpPr txBox="1"/>
              <p:nvPr/>
            </p:nvSpPr>
            <p:spPr>
              <a:xfrm>
                <a:off x="9404122" y="4346341"/>
                <a:ext cx="2687439" cy="338554"/>
              </a:xfrm>
              <a:prstGeom prst="rect">
                <a:avLst/>
              </a:prstGeom>
              <a:noFill/>
            </p:spPr>
            <p:txBody>
              <a:bodyPr wrap="square" rtlCol="0">
                <a:spAutoFit/>
              </a:bodyPr>
              <a:lstStyle/>
              <a:p>
                <a:r>
                  <a:rPr lang="en-US" altLang="zh-CN" sz="1600" dirty="0" smtClean="0">
                    <a:latin typeface="微软雅黑" panose="020B0503020204020204" pitchFamily="34" charset="-122"/>
                    <a:ea typeface="微软雅黑" panose="020B0503020204020204" pitchFamily="34" charset="-122"/>
                  </a:rPr>
                  <a:t>Make BY @Smile-</a:t>
                </a:r>
                <a:r>
                  <a:rPr lang="zh-CN" altLang="en-US" sz="1600" dirty="0" smtClean="0">
                    <a:latin typeface="微软雅黑" panose="020B0503020204020204" pitchFamily="34" charset="-122"/>
                    <a:ea typeface="微软雅黑" panose="020B0503020204020204" pitchFamily="34" charset="-122"/>
                  </a:rPr>
                  <a:t>偉德</a:t>
                </a:r>
                <a:endParaRPr lang="zh-CN" altLang="en-US" sz="1600" dirty="0">
                  <a:latin typeface="微软雅黑" panose="020B0503020204020204" pitchFamily="34" charset="-122"/>
                  <a:ea typeface="微软雅黑" panose="020B0503020204020204" pitchFamily="34" charset="-122"/>
                </a:endParaRPr>
              </a:p>
            </p:txBody>
          </p:sp>
        </p:grpSp>
      </p:grpSp>
      <p:cxnSp>
        <p:nvCxnSpPr>
          <p:cNvPr id="75" name="直接连接符 74"/>
          <p:cNvCxnSpPr/>
          <p:nvPr/>
        </p:nvCxnSpPr>
        <p:spPr>
          <a:xfrm flipH="1">
            <a:off x="11148376" y="3500990"/>
            <a:ext cx="1448" cy="112108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815" r="8124"/>
          <a:stretch/>
        </p:blipFill>
        <p:spPr>
          <a:xfrm>
            <a:off x="385481" y="1020919"/>
            <a:ext cx="5035463" cy="4765687"/>
          </a:xfrm>
          <a:prstGeom prst="rect">
            <a:avLst/>
          </a:prstGeom>
        </p:spPr>
      </p:pic>
      <p:sp>
        <p:nvSpPr>
          <p:cNvPr id="13" name="矩形 12"/>
          <p:cNvSpPr/>
          <p:nvPr/>
        </p:nvSpPr>
        <p:spPr>
          <a:xfrm>
            <a:off x="-17959" y="6533534"/>
            <a:ext cx="791681" cy="324466"/>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418278" y="6533535"/>
            <a:ext cx="773722" cy="324464"/>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11197885" y="6533535"/>
            <a:ext cx="0" cy="32446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68328" y="6386644"/>
            <a:ext cx="7836" cy="47135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7959" y="0"/>
            <a:ext cx="12209959" cy="324473"/>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直角三角形 46"/>
          <p:cNvSpPr/>
          <p:nvPr/>
        </p:nvSpPr>
        <p:spPr>
          <a:xfrm flipH="1">
            <a:off x="11418278" y="6105831"/>
            <a:ext cx="773722" cy="427703"/>
          </a:xfrm>
          <a:prstGeom prst="r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1978964" y="324473"/>
            <a:ext cx="213036" cy="6032082"/>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直角三角形 48"/>
          <p:cNvSpPr/>
          <p:nvPr/>
        </p:nvSpPr>
        <p:spPr>
          <a:xfrm>
            <a:off x="-17959" y="6105831"/>
            <a:ext cx="792209" cy="427703"/>
          </a:xfrm>
          <a:prstGeom prst="r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H="1">
            <a:off x="-17959" y="287600"/>
            <a:ext cx="213036" cy="6032082"/>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11733742" y="516703"/>
            <a:ext cx="0" cy="5589128"/>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44798" y="516703"/>
            <a:ext cx="0" cy="5530475"/>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44798" y="516703"/>
            <a:ext cx="11288944"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11197885" y="6105830"/>
            <a:ext cx="531357" cy="33946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44807" y="6047178"/>
            <a:ext cx="531357" cy="33946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178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sp>
        <p:nvSpPr>
          <p:cNvPr id="32" name="矩形 31"/>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68328" y="309487"/>
            <a:ext cx="10229557" cy="506437"/>
          </a:xfrm>
          <a:prstGeom prst="rect">
            <a:avLst/>
          </a:prstGeom>
          <a:solidFill>
            <a:srgbClr val="159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334217" y="1346003"/>
            <a:ext cx="3279986" cy="693606"/>
            <a:chOff x="2776792" y="1967345"/>
            <a:chExt cx="3837660" cy="811535"/>
          </a:xfrm>
        </p:grpSpPr>
        <p:sp>
          <p:nvSpPr>
            <p:cNvPr id="16" name="矩形 15"/>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7" name="椭圆 16"/>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众包资金整合的方式</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1" name="文本框 20"/>
          <p:cNvSpPr txBox="1"/>
          <p:nvPr/>
        </p:nvSpPr>
        <p:spPr>
          <a:xfrm>
            <a:off x="2027824" y="2274525"/>
            <a:ext cx="8645248" cy="830997"/>
          </a:xfrm>
          <a:prstGeom prst="rect">
            <a:avLst/>
          </a:prstGeom>
          <a:noFill/>
        </p:spPr>
        <p:txBody>
          <a:bodyPr wrap="square" rtlCol="0">
            <a:spAutoFit/>
          </a:bodyPr>
          <a:lstStyle/>
          <a:p>
            <a:pPr algn="just">
              <a:lnSpc>
                <a:spcPct val="12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众包通过直接将需要钱的人有有钱的联系在一起，摧毁金融上的等级制度，实现多种方式募集和捐助。小额贷款是其表现的一种方式。</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334218" y="3573665"/>
            <a:ext cx="3279986" cy="693606"/>
            <a:chOff x="2776792" y="1967345"/>
            <a:chExt cx="3837660" cy="811535"/>
          </a:xfrm>
        </p:grpSpPr>
        <p:sp>
          <p:nvSpPr>
            <p:cNvPr id="26" name="矩形 25"/>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27" name="椭圆 26"/>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9" name="等腰三角形 28"/>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423727" y="2148199"/>
              <a:ext cx="3026130" cy="468138"/>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资金</a:t>
              </a:r>
              <a:r>
                <a:rPr lang="zh-CN" altLang="en-US" sz="2000" b="1" dirty="0" smtClean="0">
                  <a:solidFill>
                    <a:schemeClr val="bg1"/>
                  </a:solidFill>
                  <a:latin typeface="微软雅黑" panose="020B0503020204020204" pitchFamily="34" charset="-122"/>
                  <a:ea typeface="微软雅黑" panose="020B0503020204020204" pitchFamily="34" charset="-122"/>
                </a:rPr>
                <a:t>整合的现实例子</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34" name="文本框 33"/>
          <p:cNvSpPr txBox="1"/>
          <p:nvPr/>
        </p:nvSpPr>
        <p:spPr>
          <a:xfrm>
            <a:off x="2113288" y="4702588"/>
            <a:ext cx="5595004" cy="1393779"/>
          </a:xfrm>
          <a:prstGeom prst="rect">
            <a:avLst/>
          </a:prstGeom>
          <a:noFill/>
        </p:spPr>
        <p:txBody>
          <a:bodyPr wrap="square" rtlCol="0">
            <a:spAutoFit/>
          </a:bodyPr>
          <a:lstStyle/>
          <a:p>
            <a:pP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通过瞄准</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最贫困的农户，并以贫困家庭中的妇女作为主要目标客户；提供小额短期贷款，按周期还款，整贷零还，这是模式的关键；无须抵押和担保人，以五人小组联保代替担保，相互监督，形成内部约束</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机制</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5" name="图片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476" y="4385158"/>
            <a:ext cx="2964779" cy="2028469"/>
          </a:xfrm>
          <a:prstGeom prst="rect">
            <a:avLst/>
          </a:prstGeom>
        </p:spPr>
      </p:pic>
      <p:sp>
        <p:nvSpPr>
          <p:cNvPr id="33" name="文本框 32"/>
          <p:cNvSpPr txBox="1"/>
          <p:nvPr/>
        </p:nvSpPr>
        <p:spPr>
          <a:xfrm>
            <a:off x="7708476" y="6013517"/>
            <a:ext cx="2964595" cy="400110"/>
          </a:xfrm>
          <a:prstGeom prst="rect">
            <a:avLst/>
          </a:prstGeom>
          <a:solidFill>
            <a:srgbClr val="2099F4"/>
          </a:solid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格</a:t>
            </a:r>
            <a:r>
              <a:rPr lang="zh-CN" altLang="en-US" sz="2000" dirty="0" smtClean="0">
                <a:solidFill>
                  <a:schemeClr val="bg1"/>
                </a:solidFill>
                <a:latin typeface="微软雅黑" panose="020B0503020204020204" pitchFamily="34" charset="-122"/>
                <a:ea typeface="微软雅黑" panose="020B0503020204020204" pitchFamily="34" charset="-122"/>
              </a:rPr>
              <a:t>莱珉银行创始人</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2027823" y="4385160"/>
            <a:ext cx="8645432" cy="2028469"/>
          </a:xfrm>
          <a:prstGeom prst="rect">
            <a:avLst/>
          </a:prstGeom>
          <a:noFill/>
          <a:ln w="25400">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136000" y="125465"/>
            <a:ext cx="3770044" cy="881258"/>
            <a:chOff x="4136000" y="125465"/>
            <a:chExt cx="3770044" cy="881258"/>
          </a:xfrm>
        </p:grpSpPr>
        <p:grpSp>
          <p:nvGrpSpPr>
            <p:cNvPr id="2" name="组合 1"/>
            <p:cNvGrpSpPr/>
            <p:nvPr/>
          </p:nvGrpSpPr>
          <p:grpSpPr>
            <a:xfrm>
              <a:off x="4260170" y="125465"/>
              <a:ext cx="3645874" cy="881258"/>
              <a:chOff x="-1915545" y="122076"/>
              <a:chExt cx="3645874" cy="881258"/>
            </a:xfrm>
          </p:grpSpPr>
          <p:sp>
            <p:nvSpPr>
              <p:cNvPr id="8" name="矩形 7"/>
              <p:cNvSpPr/>
              <p:nvPr/>
            </p:nvSpPr>
            <p:spPr>
              <a:xfrm>
                <a:off x="-1915545" y="122076"/>
                <a:ext cx="3517304" cy="881258"/>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直角三角形 11"/>
              <p:cNvSpPr/>
              <p:nvPr/>
            </p:nvSpPr>
            <p:spPr>
              <a:xfrm>
                <a:off x="1601759" y="122076"/>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flipV="1">
                <a:off x="1601759" y="795070"/>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直角三角形 37"/>
            <p:cNvSpPr/>
            <p:nvPr/>
          </p:nvSpPr>
          <p:spPr>
            <a:xfrm flipH="1">
              <a:off x="4136000" y="140751"/>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直角三角形 38"/>
            <p:cNvSpPr/>
            <p:nvPr/>
          </p:nvSpPr>
          <p:spPr>
            <a:xfrm flipH="1" flipV="1">
              <a:off x="4136000" y="813745"/>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文本框 9"/>
          <p:cNvSpPr txBox="1"/>
          <p:nvPr/>
        </p:nvSpPr>
        <p:spPr>
          <a:xfrm>
            <a:off x="4899650" y="140751"/>
            <a:ext cx="2335237" cy="892552"/>
          </a:xfrm>
          <a:prstGeom prst="rect">
            <a:avLst/>
          </a:prstGeom>
          <a:noFill/>
        </p:spPr>
        <p:txBody>
          <a:bodyPr wrap="square" rtlCol="0">
            <a:spAutoFit/>
          </a:bodyPr>
          <a:lstStyle/>
          <a:p>
            <a:pPr algn="ctr"/>
            <a:r>
              <a:rPr lang="zh-CN" altLang="en-US" sz="2400" dirty="0" smtClean="0">
                <a:solidFill>
                  <a:schemeClr val="bg1"/>
                </a:solidFill>
                <a:latin typeface="方正粗宋简体" panose="03000509000000000000" pitchFamily="65" charset="-122"/>
                <a:ea typeface="方正粗宋简体" panose="03000509000000000000" pitchFamily="65" charset="-122"/>
              </a:rPr>
              <a:t>群体的力量</a:t>
            </a:r>
            <a:endParaRPr lang="en-US" altLang="zh-CN" sz="2400" dirty="0">
              <a:solidFill>
                <a:schemeClr val="bg1"/>
              </a:solidFill>
              <a:latin typeface="方正粗宋简体" panose="03000509000000000000" pitchFamily="65" charset="-122"/>
              <a:ea typeface="方正粗宋简体" panose="03000509000000000000" pitchFamily="65" charset="-122"/>
            </a:endParaRPr>
          </a:p>
          <a:p>
            <a:pPr algn="ctr"/>
            <a:r>
              <a:rPr lang="zh-CN" altLang="en-US" sz="2800" dirty="0" smtClean="0">
                <a:solidFill>
                  <a:srgbClr val="FFFF19"/>
                </a:solidFill>
                <a:latin typeface="方正粗宋简体" panose="03000509000000000000" pitchFamily="65" charset="-122"/>
                <a:ea typeface="方正粗宋简体" panose="03000509000000000000" pitchFamily="65" charset="-122"/>
              </a:rPr>
              <a:t>资金整合能力</a:t>
            </a:r>
            <a:endParaRPr lang="zh-CN" altLang="en-US" sz="2400" dirty="0">
              <a:solidFill>
                <a:srgbClr val="FFFF19"/>
              </a:solidFill>
              <a:latin typeface="方正粗宋简体" panose="03000509000000000000" pitchFamily="65" charset="-122"/>
              <a:ea typeface="方正粗宋简体" panose="03000509000000000000" pitchFamily="65" charset="-122"/>
            </a:endParaRPr>
          </a:p>
        </p:txBody>
      </p:sp>
    </p:spTree>
    <p:extLst>
      <p:ext uri="{BB962C8B-B14F-4D97-AF65-F5344CB8AC3E}">
        <p14:creationId xmlns:p14="http://schemas.microsoft.com/office/powerpoint/2010/main" val="2772696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0" name="矩形 9"/>
          <p:cNvSpPr/>
          <p:nvPr/>
        </p:nvSpPr>
        <p:spPr>
          <a:xfrm>
            <a:off x="773722" y="0"/>
            <a:ext cx="10663311" cy="685800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1197885" y="-1"/>
            <a:ext cx="0" cy="685800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8328" y="-1"/>
            <a:ext cx="0" cy="685800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任意多边形 13"/>
          <p:cNvSpPr/>
          <p:nvPr/>
        </p:nvSpPr>
        <p:spPr>
          <a:xfrm>
            <a:off x="0" y="2306472"/>
            <a:ext cx="12191999" cy="2270002"/>
          </a:xfrm>
          <a:custGeom>
            <a:avLst/>
            <a:gdLst>
              <a:gd name="connsiteX0" fmla="*/ 6142242 w 12192000"/>
              <a:gd name="connsiteY0" fmla="*/ 78128 h 2270002"/>
              <a:gd name="connsiteX1" fmla="*/ 5089486 w 12192000"/>
              <a:gd name="connsiteY1" fmla="*/ 1130884 h 2270002"/>
              <a:gd name="connsiteX2" fmla="*/ 6142242 w 12192000"/>
              <a:gd name="connsiteY2" fmla="*/ 2183640 h 2270002"/>
              <a:gd name="connsiteX3" fmla="*/ 7194998 w 12192000"/>
              <a:gd name="connsiteY3" fmla="*/ 1130884 h 2270002"/>
              <a:gd name="connsiteX4" fmla="*/ 6142242 w 12192000"/>
              <a:gd name="connsiteY4" fmla="*/ 78128 h 2270002"/>
              <a:gd name="connsiteX5" fmla="*/ 0 w 12192000"/>
              <a:gd name="connsiteY5" fmla="*/ 0 h 2270002"/>
              <a:gd name="connsiteX6" fmla="*/ 12192000 w 12192000"/>
              <a:gd name="connsiteY6" fmla="*/ 0 h 2270002"/>
              <a:gd name="connsiteX7" fmla="*/ 12192000 w 12192000"/>
              <a:gd name="connsiteY7" fmla="*/ 2270002 h 2270002"/>
              <a:gd name="connsiteX8" fmla="*/ 0 w 12192000"/>
              <a:gd name="connsiteY8" fmla="*/ 2270002 h 227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2270002">
                <a:moveTo>
                  <a:pt x="6142242" y="78128"/>
                </a:moveTo>
                <a:cubicBezTo>
                  <a:pt x="5560821" y="78128"/>
                  <a:pt x="5089486" y="549463"/>
                  <a:pt x="5089486" y="1130884"/>
                </a:cubicBezTo>
                <a:cubicBezTo>
                  <a:pt x="5089486" y="1712305"/>
                  <a:pt x="5560821" y="2183640"/>
                  <a:pt x="6142242" y="2183640"/>
                </a:cubicBezTo>
                <a:cubicBezTo>
                  <a:pt x="6723663" y="2183640"/>
                  <a:pt x="7194998" y="1712305"/>
                  <a:pt x="7194998" y="1130884"/>
                </a:cubicBezTo>
                <a:cubicBezTo>
                  <a:pt x="7194998" y="549463"/>
                  <a:pt x="6723663" y="78128"/>
                  <a:pt x="6142242" y="78128"/>
                </a:cubicBezTo>
                <a:close/>
                <a:moveTo>
                  <a:pt x="0" y="0"/>
                </a:moveTo>
                <a:lnTo>
                  <a:pt x="12192000" y="0"/>
                </a:lnTo>
                <a:lnTo>
                  <a:pt x="12192000" y="2270002"/>
                </a:lnTo>
                <a:lnTo>
                  <a:pt x="0" y="227000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349014" y="2655629"/>
            <a:ext cx="1796030" cy="1569660"/>
          </a:xfrm>
          <a:prstGeom prst="rect">
            <a:avLst/>
          </a:prstGeom>
          <a:noFill/>
        </p:spPr>
        <p:txBody>
          <a:bodyPr wrap="square" rtlCol="0">
            <a:spAutoFit/>
          </a:bodyPr>
          <a:lstStyle/>
          <a:p>
            <a:r>
              <a:rPr lang="en-US" altLang="zh-CN" sz="9600" dirty="0" smtClean="0">
                <a:solidFill>
                  <a:schemeClr val="bg1"/>
                </a:solidFill>
                <a:latin typeface="方正粗宋简体" panose="03000509000000000000" pitchFamily="65" charset="-122"/>
                <a:ea typeface="方正粗宋简体" panose="03000509000000000000" pitchFamily="65" charset="-122"/>
              </a:rPr>
              <a:t>10</a:t>
            </a:r>
            <a:endParaRPr lang="zh-CN" altLang="en-US" sz="9600" dirty="0">
              <a:solidFill>
                <a:schemeClr val="bg1"/>
              </a:solidFill>
              <a:latin typeface="方正粗宋简体" panose="03000509000000000000" pitchFamily="65" charset="-122"/>
              <a:ea typeface="方正粗宋简体" panose="03000509000000000000" pitchFamily="65" charset="-122"/>
            </a:endParaRPr>
          </a:p>
        </p:txBody>
      </p:sp>
      <p:sp>
        <p:nvSpPr>
          <p:cNvPr id="18" name="椭圆 17"/>
          <p:cNvSpPr/>
          <p:nvPr/>
        </p:nvSpPr>
        <p:spPr>
          <a:xfrm>
            <a:off x="5218926" y="2508704"/>
            <a:ext cx="1836042" cy="1836042"/>
          </a:xfrm>
          <a:prstGeom prst="ellipse">
            <a:avLst/>
          </a:prstGeom>
          <a:noFill/>
          <a:ln w="136525" cmpd="thickThi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7237118" y="2656643"/>
            <a:ext cx="4180916" cy="1569660"/>
          </a:xfrm>
          <a:prstGeom prst="rect">
            <a:avLst/>
          </a:prstGeom>
          <a:noFill/>
        </p:spPr>
        <p:txBody>
          <a:bodyPr wrap="square" rtlCol="0">
            <a:spAutoFit/>
          </a:bodyPr>
          <a:lstStyle/>
          <a:p>
            <a:r>
              <a:rPr lang="zh-CN" altLang="en-US" sz="9600" dirty="0" smtClean="0">
                <a:solidFill>
                  <a:srgbClr val="0C8FF2"/>
                </a:solidFill>
                <a:latin typeface="方正粗宋简体" panose="03000509000000000000" pitchFamily="65" charset="-122"/>
                <a:ea typeface="方正粗宋简体" panose="03000509000000000000" pitchFamily="65" charset="-122"/>
              </a:rPr>
              <a:t>大特性</a:t>
            </a:r>
            <a:endParaRPr lang="zh-CN" altLang="en-US" sz="9600" dirty="0">
              <a:solidFill>
                <a:srgbClr val="0C8FF2"/>
              </a:solidFill>
              <a:latin typeface="方正粗宋简体" panose="03000509000000000000" pitchFamily="65" charset="-122"/>
              <a:ea typeface="方正粗宋简体" panose="03000509000000000000" pitchFamily="65" charset="-122"/>
            </a:endParaRPr>
          </a:p>
        </p:txBody>
      </p:sp>
      <p:sp>
        <p:nvSpPr>
          <p:cNvPr id="20" name="文本框 19"/>
          <p:cNvSpPr txBox="1"/>
          <p:nvPr/>
        </p:nvSpPr>
        <p:spPr>
          <a:xfrm>
            <a:off x="1058102" y="2683648"/>
            <a:ext cx="4053144" cy="1569660"/>
          </a:xfrm>
          <a:prstGeom prst="rect">
            <a:avLst/>
          </a:prstGeom>
          <a:noFill/>
        </p:spPr>
        <p:txBody>
          <a:bodyPr wrap="square" rtlCol="0">
            <a:spAutoFit/>
          </a:bodyPr>
          <a:lstStyle/>
          <a:p>
            <a:r>
              <a:rPr lang="zh-CN" altLang="en-US" sz="9600" dirty="0">
                <a:solidFill>
                  <a:srgbClr val="0C8FF2"/>
                </a:solidFill>
                <a:latin typeface="方正粗宋简体" panose="03000509000000000000" pitchFamily="65" charset="-122"/>
                <a:ea typeface="方正粗宋简体" panose="03000509000000000000" pitchFamily="65" charset="-122"/>
              </a:rPr>
              <a:t>众</a:t>
            </a:r>
            <a:r>
              <a:rPr lang="zh-CN" altLang="en-US" sz="9600" dirty="0" smtClean="0">
                <a:solidFill>
                  <a:srgbClr val="0C8FF2"/>
                </a:solidFill>
                <a:latin typeface="方正粗宋简体" panose="03000509000000000000" pitchFamily="65" charset="-122"/>
                <a:ea typeface="方正粗宋简体" panose="03000509000000000000" pitchFamily="65" charset="-122"/>
              </a:rPr>
              <a:t>包的</a:t>
            </a:r>
            <a:endParaRPr lang="zh-CN" altLang="en-US" sz="9600" dirty="0">
              <a:solidFill>
                <a:srgbClr val="0C8FF2"/>
              </a:solidFill>
              <a:latin typeface="方正粗宋简体" panose="03000509000000000000" pitchFamily="65" charset="-122"/>
              <a:ea typeface="方正粗宋简体" panose="03000509000000000000" pitchFamily="65" charset="-122"/>
            </a:endParaRPr>
          </a:p>
        </p:txBody>
      </p:sp>
      <p:sp>
        <p:nvSpPr>
          <p:cNvPr id="21" name="直角三角形 20"/>
          <p:cNvSpPr/>
          <p:nvPr/>
        </p:nvSpPr>
        <p:spPr>
          <a:xfrm rot="16200000">
            <a:off x="376626" y="1909373"/>
            <a:ext cx="300690" cy="493505"/>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rot="5400000" flipH="1">
            <a:off x="11533438" y="1908479"/>
            <a:ext cx="300690" cy="493505"/>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3" name="矩形 22"/>
          <p:cNvSpPr/>
          <p:nvPr/>
        </p:nvSpPr>
        <p:spPr>
          <a:xfrm>
            <a:off x="11930536" y="2305577"/>
            <a:ext cx="261463" cy="22708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4" name="矩形 23"/>
          <p:cNvSpPr/>
          <p:nvPr/>
        </p:nvSpPr>
        <p:spPr>
          <a:xfrm>
            <a:off x="0" y="2305577"/>
            <a:ext cx="280218" cy="22708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508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9ED6"/>
        </a:solidFill>
        <a:effectLst/>
      </p:bgPr>
    </p:bg>
    <p:spTree>
      <p:nvGrpSpPr>
        <p:cNvPr id="1" name=""/>
        <p:cNvGrpSpPr/>
        <p:nvPr/>
      </p:nvGrpSpPr>
      <p:grpSpPr>
        <a:xfrm>
          <a:off x="0" y="0"/>
          <a:ext cx="0" cy="0"/>
          <a:chOff x="0" y="0"/>
          <a:chExt cx="0" cy="0"/>
        </a:xfrm>
      </p:grpSpPr>
      <p:sp>
        <p:nvSpPr>
          <p:cNvPr id="5" name="矩形 4"/>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5573020" y="69603"/>
            <a:ext cx="1064712" cy="923330"/>
            <a:chOff x="5060515" y="-737"/>
            <a:chExt cx="1064712" cy="923330"/>
          </a:xfrm>
        </p:grpSpPr>
        <p:sp>
          <p:nvSpPr>
            <p:cNvPr id="4" name="矩形 3"/>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60515" y="-737"/>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01</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20" name="文本框 19"/>
          <p:cNvSpPr txBox="1"/>
          <p:nvPr/>
        </p:nvSpPr>
        <p:spPr>
          <a:xfrm>
            <a:off x="4494626" y="993670"/>
            <a:ext cx="3221501"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选择正确的模式</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nvGrpSpPr>
          <p:cNvPr id="21" name="组合 20"/>
          <p:cNvGrpSpPr/>
          <p:nvPr/>
        </p:nvGrpSpPr>
        <p:grpSpPr>
          <a:xfrm>
            <a:off x="5573020" y="3767799"/>
            <a:ext cx="1064712" cy="923330"/>
            <a:chOff x="5060516" y="0"/>
            <a:chExt cx="1064712" cy="923330"/>
          </a:xfrm>
        </p:grpSpPr>
        <p:sp>
          <p:nvSpPr>
            <p:cNvPr id="22" name="矩形 21"/>
            <p:cNvSpPr/>
            <p:nvPr/>
          </p:nvSpPr>
          <p:spPr>
            <a:xfrm>
              <a:off x="5060516" y="237995"/>
              <a:ext cx="926926" cy="588723"/>
            </a:xfrm>
            <a:prstGeom prst="rect">
              <a:avLst/>
            </a:prstGeom>
            <a:noFill/>
            <a:ln w="34925">
              <a:solidFill>
                <a:srgbClr val="0082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5060516" y="0"/>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02</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24" name="文本框 23"/>
          <p:cNvSpPr txBox="1"/>
          <p:nvPr/>
        </p:nvSpPr>
        <p:spPr>
          <a:xfrm>
            <a:off x="4582547" y="4707058"/>
            <a:ext cx="3045657"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选择合适的大众</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nvGrpSpPr>
          <p:cNvPr id="25" name="组合 24"/>
          <p:cNvGrpSpPr/>
          <p:nvPr/>
        </p:nvGrpSpPr>
        <p:grpSpPr>
          <a:xfrm>
            <a:off x="2674900" y="2686983"/>
            <a:ext cx="1010390" cy="944974"/>
            <a:chOff x="1821389" y="3823974"/>
            <a:chExt cx="1448285" cy="1330157"/>
          </a:xfrm>
        </p:grpSpPr>
        <p:sp>
          <p:nvSpPr>
            <p:cNvPr id="26" name="矩形 25"/>
            <p:cNvSpPr/>
            <p:nvPr/>
          </p:nvSpPr>
          <p:spPr>
            <a:xfrm>
              <a:off x="1821390" y="3837708"/>
              <a:ext cx="1448284" cy="1316423"/>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7" name="矩形 26"/>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6490194" y="2686983"/>
            <a:ext cx="1010390" cy="944974"/>
            <a:chOff x="1821389" y="3823974"/>
            <a:chExt cx="1448285" cy="1330157"/>
          </a:xfrm>
        </p:grpSpPr>
        <p:sp>
          <p:nvSpPr>
            <p:cNvPr id="29" name="矩形 28"/>
            <p:cNvSpPr/>
            <p:nvPr/>
          </p:nvSpPr>
          <p:spPr>
            <a:xfrm>
              <a:off x="1821390" y="3837708"/>
              <a:ext cx="1448284" cy="1316423"/>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0" name="矩形 29"/>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4582547" y="2707055"/>
            <a:ext cx="1010390" cy="944974"/>
            <a:chOff x="1821389" y="3823974"/>
            <a:chExt cx="1448285" cy="1330157"/>
          </a:xfrm>
        </p:grpSpPr>
        <p:sp>
          <p:nvSpPr>
            <p:cNvPr id="32" name="矩形 31"/>
            <p:cNvSpPr/>
            <p:nvPr/>
          </p:nvSpPr>
          <p:spPr>
            <a:xfrm>
              <a:off x="1821390" y="3837708"/>
              <a:ext cx="1448284" cy="1316423"/>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3" name="矩形 32"/>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8397842" y="2691861"/>
            <a:ext cx="1010390" cy="944974"/>
            <a:chOff x="1821389" y="3823974"/>
            <a:chExt cx="1448285" cy="1330157"/>
          </a:xfrm>
        </p:grpSpPr>
        <p:sp>
          <p:nvSpPr>
            <p:cNvPr id="35" name="矩形 34"/>
            <p:cNvSpPr/>
            <p:nvPr/>
          </p:nvSpPr>
          <p:spPr>
            <a:xfrm>
              <a:off x="1821390" y="3837708"/>
              <a:ext cx="1448284" cy="1316423"/>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6" name="矩形 35"/>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2788051" y="2792896"/>
            <a:ext cx="84406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群体智能</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4700375" y="2805171"/>
            <a:ext cx="84406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大众创造</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6610637" y="2804845"/>
            <a:ext cx="84406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大众投票</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518284" y="2804844"/>
            <a:ext cx="844062"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大众集资</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885067" y="1497869"/>
            <a:ext cx="8440615" cy="1089529"/>
          </a:xfrm>
          <a:prstGeom prst="rect">
            <a:avLst/>
          </a:prstGeom>
          <a:noFill/>
        </p:spPr>
        <p:txBody>
          <a:bodyPr wrap="square" rtlCol="0">
            <a:spAutoFit/>
          </a:bodyPr>
          <a:lstStyle/>
          <a:p>
            <a:pPr algn="ct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众包不是一个单独的战略，它是众多方法的一个概括性描述。他们的共同特性就是都依赖于大众的某项贡献。所以在启动众包提议前，必须确定最终目标是什么，这样才能决定使用什么样的众包模式</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885067" y="5278378"/>
            <a:ext cx="8440615" cy="1089529"/>
          </a:xfrm>
          <a:prstGeom prst="rect">
            <a:avLst/>
          </a:prstGeom>
          <a:noFill/>
        </p:spPr>
        <p:txBody>
          <a:bodyPr wrap="square" rtlCol="0">
            <a:spAutoFit/>
          </a:bodyPr>
          <a:lstStyle/>
          <a:p>
            <a:pPr algn="ct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众</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包意味着全世界的网民都是我们的“大众”，有</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亿人之多。但如何选择合适的大众来参与到我们的众包当中一个关键问题。这就需要我们精心组织语言，准确说明自己的意图，并找到合适的媒体发布这个消息。</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4624086" y="7924800"/>
            <a:ext cx="3427670" cy="369332"/>
          </a:xfrm>
          <a:prstGeom prst="rect">
            <a:avLst/>
          </a:prstGeom>
          <a:noFill/>
        </p:spPr>
        <p:txBody>
          <a:bodyPr wrap="none" rtlCol="0">
            <a:spAutoFit/>
          </a:bodyPr>
          <a:lstStyle/>
          <a:p>
            <a:r>
              <a:rPr lang="en-US" altLang="zh-CN" dirty="0" smtClean="0">
                <a:hlinkClick r:id="rId2"/>
              </a:rPr>
              <a:t>www.51 pptmoban.com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34894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9ED6"/>
        </a:solidFill>
        <a:effectLst/>
      </p:bgPr>
    </p:bg>
    <p:spTree>
      <p:nvGrpSpPr>
        <p:cNvPr id="1" name=""/>
        <p:cNvGrpSpPr/>
        <p:nvPr/>
      </p:nvGrpSpPr>
      <p:grpSpPr>
        <a:xfrm>
          <a:off x="0" y="0"/>
          <a:ext cx="0" cy="0"/>
          <a:chOff x="0" y="0"/>
          <a:chExt cx="0" cy="0"/>
        </a:xfrm>
      </p:grpSpPr>
      <p:sp>
        <p:nvSpPr>
          <p:cNvPr id="2" name="矩形 1"/>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494626" y="-103241"/>
            <a:ext cx="3221501" cy="1527647"/>
            <a:chOff x="4494626" y="-103241"/>
            <a:chExt cx="3221501" cy="1527647"/>
          </a:xfrm>
        </p:grpSpPr>
        <p:grpSp>
          <p:nvGrpSpPr>
            <p:cNvPr id="8" name="组合 7"/>
            <p:cNvGrpSpPr/>
            <p:nvPr/>
          </p:nvGrpSpPr>
          <p:grpSpPr>
            <a:xfrm>
              <a:off x="5542539" y="-103241"/>
              <a:ext cx="1034230" cy="923330"/>
              <a:chOff x="5030034" y="9300"/>
              <a:chExt cx="1034230" cy="923330"/>
            </a:xfrm>
          </p:grpSpPr>
          <p:sp>
            <p:nvSpPr>
              <p:cNvPr id="9" name="矩形 8"/>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030034" y="9300"/>
                <a:ext cx="1034230"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03</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2" name="文本框 11"/>
            <p:cNvSpPr txBox="1"/>
            <p:nvPr/>
          </p:nvSpPr>
          <p:spPr>
            <a:xfrm>
              <a:off x="4494626" y="839631"/>
              <a:ext cx="3221501" cy="584775"/>
            </a:xfrm>
            <a:prstGeom prst="rect">
              <a:avLst/>
            </a:prstGeom>
            <a:noFill/>
          </p:spPr>
          <p:txBody>
            <a:bodyPr wrap="square" rtlCol="0">
              <a:spAutoFit/>
            </a:bodyPr>
            <a:lstStyle/>
            <a:p>
              <a:r>
                <a:rPr lang="zh-CN" altLang="en-US" sz="3200" dirty="0">
                  <a:solidFill>
                    <a:srgbClr val="2099F4"/>
                  </a:solidFill>
                  <a:latin typeface="方正粗宋简体" panose="03000509000000000000" pitchFamily="65" charset="-122"/>
                  <a:ea typeface="方正粗宋简体" panose="03000509000000000000" pitchFamily="65" charset="-122"/>
                </a:rPr>
                <a:t>提供恰当的激励</a:t>
              </a:r>
            </a:p>
          </p:txBody>
        </p:sp>
      </p:grpSp>
      <p:grpSp>
        <p:nvGrpSpPr>
          <p:cNvPr id="22" name="组合 21"/>
          <p:cNvGrpSpPr/>
          <p:nvPr/>
        </p:nvGrpSpPr>
        <p:grpSpPr>
          <a:xfrm>
            <a:off x="4892310" y="2125201"/>
            <a:ext cx="2288348" cy="1545038"/>
            <a:chOff x="4892310" y="2250638"/>
            <a:chExt cx="2288348" cy="1545038"/>
          </a:xfrm>
        </p:grpSpPr>
        <p:grpSp>
          <p:nvGrpSpPr>
            <p:cNvPr id="13" name="组合 12"/>
            <p:cNvGrpSpPr/>
            <p:nvPr/>
          </p:nvGrpSpPr>
          <p:grpSpPr>
            <a:xfrm>
              <a:off x="5542539" y="2250638"/>
              <a:ext cx="1064712" cy="923330"/>
              <a:chOff x="5046448" y="2151"/>
              <a:chExt cx="1064712" cy="923330"/>
            </a:xfrm>
          </p:grpSpPr>
          <p:sp>
            <p:nvSpPr>
              <p:cNvPr id="14" name="矩形 13"/>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046448" y="2151"/>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04</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6" name="文本框 15"/>
            <p:cNvSpPr txBox="1"/>
            <p:nvPr/>
          </p:nvSpPr>
          <p:spPr>
            <a:xfrm>
              <a:off x="4892310" y="3210901"/>
              <a:ext cx="2288348" cy="584775"/>
            </a:xfrm>
            <a:prstGeom prst="rect">
              <a:avLst/>
            </a:prstGeom>
            <a:noFill/>
          </p:spPr>
          <p:txBody>
            <a:bodyPr wrap="square" rtlCol="0">
              <a:spAutoFit/>
            </a:bodyPr>
            <a:lstStyle/>
            <a:p>
              <a:r>
                <a:rPr lang="zh-CN" altLang="en-US" sz="3200" dirty="0" smtClean="0">
                  <a:solidFill>
                    <a:srgbClr val="2099F4"/>
                  </a:solidFill>
                  <a:latin typeface="方正粗宋简体" panose="03000509000000000000" pitchFamily="65" charset="-122"/>
                  <a:ea typeface="方正粗宋简体" panose="03000509000000000000" pitchFamily="65" charset="-122"/>
                </a:rPr>
                <a:t>别急着炒人</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grpSp>
        <p:nvGrpSpPr>
          <p:cNvPr id="23" name="组合 22"/>
          <p:cNvGrpSpPr/>
          <p:nvPr/>
        </p:nvGrpSpPr>
        <p:grpSpPr>
          <a:xfrm>
            <a:off x="4349257" y="4356821"/>
            <a:ext cx="3512238" cy="1537703"/>
            <a:chOff x="4349257" y="4356821"/>
            <a:chExt cx="3512238" cy="1537703"/>
          </a:xfrm>
        </p:grpSpPr>
        <p:grpSp>
          <p:nvGrpSpPr>
            <p:cNvPr id="17" name="组合 16"/>
            <p:cNvGrpSpPr/>
            <p:nvPr/>
          </p:nvGrpSpPr>
          <p:grpSpPr>
            <a:xfrm>
              <a:off x="5527298" y="4356821"/>
              <a:ext cx="1064712" cy="923330"/>
              <a:chOff x="5045275" y="-1821"/>
              <a:chExt cx="1064712" cy="923330"/>
            </a:xfrm>
          </p:grpSpPr>
          <p:sp>
            <p:nvSpPr>
              <p:cNvPr id="18" name="矩形 17"/>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045275" y="-1821"/>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05</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20" name="文本框 19"/>
            <p:cNvSpPr txBox="1"/>
            <p:nvPr/>
          </p:nvSpPr>
          <p:spPr>
            <a:xfrm>
              <a:off x="4349257" y="5309749"/>
              <a:ext cx="3512238" cy="584775"/>
            </a:xfrm>
            <a:prstGeom prst="rect">
              <a:avLst/>
            </a:prstGeom>
            <a:noFill/>
          </p:spPr>
          <p:txBody>
            <a:bodyPr wrap="square" rtlCol="0">
              <a:spAutoFit/>
            </a:bodyPr>
            <a:lstStyle/>
            <a:p>
              <a:r>
                <a:rPr lang="zh-CN" altLang="en-US" sz="3200" dirty="0" smtClean="0">
                  <a:solidFill>
                    <a:srgbClr val="2099F4"/>
                  </a:solidFill>
                  <a:latin typeface="方正粗宋简体" panose="03000509000000000000" pitchFamily="65" charset="-122"/>
                  <a:ea typeface="方正粗宋简体" panose="03000509000000000000" pitchFamily="65" charset="-122"/>
                </a:rPr>
                <a:t>仁慈的独裁者原则</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sp>
        <p:nvSpPr>
          <p:cNvPr id="24" name="文本框 23"/>
          <p:cNvSpPr txBox="1"/>
          <p:nvPr/>
        </p:nvSpPr>
        <p:spPr>
          <a:xfrm>
            <a:off x="1885068" y="1424406"/>
            <a:ext cx="8440614" cy="757130"/>
          </a:xfrm>
          <a:prstGeom prst="rect">
            <a:avLst/>
          </a:prstGeom>
          <a:noFill/>
        </p:spPr>
        <p:txBody>
          <a:bodyPr wrap="square" rtlCol="0">
            <a:spAutoFit/>
          </a:bodyPr>
          <a:lstStyle/>
          <a:p>
            <a:pPr algn="ct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一</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个成功的众包项目最重要的部分，就是有一个活跃而忠诚的社区。而这就必须尽可能的了解到参与者的动机是什么，并且在适当的时候提供恰当的激励。</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011680" y="3530991"/>
            <a:ext cx="8665698" cy="827651"/>
          </a:xfrm>
          <a:prstGeom prst="rect">
            <a:avLst/>
          </a:prstGeom>
          <a:noFill/>
        </p:spPr>
        <p:txBody>
          <a:bodyPr wrap="square" rtlCol="0">
            <a:spAutoFit/>
          </a:bodyPr>
          <a:lstStyle/>
          <a:p>
            <a:endParaRPr lang="zh-CN" altLang="en-US" dirty="0"/>
          </a:p>
        </p:txBody>
      </p:sp>
      <p:sp>
        <p:nvSpPr>
          <p:cNvPr id="27" name="文本框 26"/>
          <p:cNvSpPr txBox="1"/>
          <p:nvPr/>
        </p:nvSpPr>
        <p:spPr>
          <a:xfrm>
            <a:off x="1885068" y="3670239"/>
            <a:ext cx="8440614" cy="757130"/>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千万不能有“既然大众能免费完成工作，那干吗还要花钱请雇员”的想法。众包背后的真相就是：这样的事既不便宜也不简单</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2011680" y="5894524"/>
            <a:ext cx="8510954" cy="728982"/>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对于众包最大的误解之一是，大众是分开工作的。实际上，最成功的众包都是由大众和指导他们的某几个人合作完成的，抛开管制是让事情一团糟。</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6197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9ED6"/>
        </a:solidFill>
        <a:effectLst/>
      </p:bgPr>
    </p:bg>
    <p:spTree>
      <p:nvGrpSpPr>
        <p:cNvPr id="1" name=""/>
        <p:cNvGrpSpPr/>
        <p:nvPr/>
      </p:nvGrpSpPr>
      <p:grpSpPr>
        <a:xfrm>
          <a:off x="0" y="0"/>
          <a:ext cx="0" cy="0"/>
          <a:chOff x="0" y="0"/>
          <a:chExt cx="0" cy="0"/>
        </a:xfrm>
      </p:grpSpPr>
      <p:sp>
        <p:nvSpPr>
          <p:cNvPr id="2" name="矩形 1"/>
          <p:cNvSpPr/>
          <p:nvPr/>
        </p:nvSpPr>
        <p:spPr>
          <a:xfrm>
            <a:off x="773718" y="-1"/>
            <a:ext cx="10663311" cy="6858001"/>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cxnSp>
        <p:nvCxnSpPr>
          <p:cNvPr id="6" name="直接连接符 5"/>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308228" y="-95966"/>
            <a:ext cx="3594297" cy="1548508"/>
            <a:chOff x="4308228" y="-95966"/>
            <a:chExt cx="3594297" cy="1548508"/>
          </a:xfrm>
        </p:grpSpPr>
        <p:grpSp>
          <p:nvGrpSpPr>
            <p:cNvPr id="8" name="组合 7"/>
            <p:cNvGrpSpPr/>
            <p:nvPr/>
          </p:nvGrpSpPr>
          <p:grpSpPr>
            <a:xfrm>
              <a:off x="5550751" y="-95966"/>
              <a:ext cx="1064712" cy="923330"/>
              <a:chOff x="5038246" y="16575"/>
              <a:chExt cx="1064712" cy="923330"/>
            </a:xfrm>
          </p:grpSpPr>
          <p:sp>
            <p:nvSpPr>
              <p:cNvPr id="9" name="矩形 8"/>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038246" y="16575"/>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06</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1" name="文本框 10"/>
            <p:cNvSpPr txBox="1"/>
            <p:nvPr/>
          </p:nvSpPr>
          <p:spPr>
            <a:xfrm>
              <a:off x="4308228" y="867767"/>
              <a:ext cx="3594297"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保持简单 分解工作</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grpSp>
        <p:nvGrpSpPr>
          <p:cNvPr id="13" name="组合 12"/>
          <p:cNvGrpSpPr/>
          <p:nvPr/>
        </p:nvGrpSpPr>
        <p:grpSpPr>
          <a:xfrm>
            <a:off x="4566720" y="2127847"/>
            <a:ext cx="3077311" cy="1538478"/>
            <a:chOff x="4566721" y="-100710"/>
            <a:chExt cx="3077311" cy="1538478"/>
          </a:xfrm>
        </p:grpSpPr>
        <p:grpSp>
          <p:nvGrpSpPr>
            <p:cNvPr id="14" name="组合 13"/>
            <p:cNvGrpSpPr/>
            <p:nvPr/>
          </p:nvGrpSpPr>
          <p:grpSpPr>
            <a:xfrm>
              <a:off x="5573021" y="-100710"/>
              <a:ext cx="1069739" cy="923330"/>
              <a:chOff x="5060516" y="11831"/>
              <a:chExt cx="1069739" cy="923330"/>
            </a:xfrm>
          </p:grpSpPr>
          <p:sp>
            <p:nvSpPr>
              <p:cNvPr id="16" name="矩形 15"/>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065543" y="11831"/>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07</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5" name="文本框 14"/>
            <p:cNvSpPr txBox="1"/>
            <p:nvPr/>
          </p:nvSpPr>
          <p:spPr>
            <a:xfrm>
              <a:off x="4566721" y="852993"/>
              <a:ext cx="3077311"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牢记斯特金定律</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grpSp>
        <p:nvGrpSpPr>
          <p:cNvPr id="18" name="组合 17"/>
          <p:cNvGrpSpPr/>
          <p:nvPr/>
        </p:nvGrpSpPr>
        <p:grpSpPr>
          <a:xfrm>
            <a:off x="3617872" y="4332367"/>
            <a:ext cx="5146300" cy="1564376"/>
            <a:chOff x="3686767" y="-124747"/>
            <a:chExt cx="5146300" cy="1564376"/>
          </a:xfrm>
        </p:grpSpPr>
        <p:grpSp>
          <p:nvGrpSpPr>
            <p:cNvPr id="19" name="组合 18"/>
            <p:cNvGrpSpPr/>
            <p:nvPr/>
          </p:nvGrpSpPr>
          <p:grpSpPr>
            <a:xfrm>
              <a:off x="5641913" y="-124747"/>
              <a:ext cx="1064712" cy="923330"/>
              <a:chOff x="5129408" y="-12206"/>
              <a:chExt cx="1064712" cy="923330"/>
            </a:xfrm>
          </p:grpSpPr>
          <p:sp>
            <p:nvSpPr>
              <p:cNvPr id="21" name="矩形 20"/>
              <p:cNvSpPr/>
              <p:nvPr/>
            </p:nvSpPr>
            <p:spPr>
              <a:xfrm>
                <a:off x="5129410" y="222744"/>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129408" y="-12206"/>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08</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20" name="文本框 19"/>
            <p:cNvSpPr txBox="1"/>
            <p:nvPr/>
          </p:nvSpPr>
          <p:spPr>
            <a:xfrm>
              <a:off x="3686767" y="854854"/>
              <a:ext cx="5146300"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牢记</a:t>
              </a:r>
              <a:r>
                <a:rPr lang="en-US" altLang="zh-CN" sz="3200" dirty="0" smtClean="0">
                  <a:solidFill>
                    <a:srgbClr val="2099F4"/>
                  </a:solidFill>
                  <a:latin typeface="方正粗宋简体" panose="03000509000000000000" pitchFamily="65" charset="-122"/>
                  <a:ea typeface="方正粗宋简体" panose="03000509000000000000" pitchFamily="65" charset="-122"/>
                </a:rPr>
                <a:t>10%</a:t>
              </a:r>
              <a:r>
                <a:rPr lang="zh-CN" altLang="en-US" sz="3200" dirty="0" smtClean="0">
                  <a:solidFill>
                    <a:srgbClr val="2099F4"/>
                  </a:solidFill>
                  <a:latin typeface="方正粗宋简体" panose="03000509000000000000" pitchFamily="65" charset="-122"/>
                  <a:ea typeface="方正粗宋简体" panose="03000509000000000000" pitchFamily="65" charset="-122"/>
                </a:rPr>
                <a:t>：抵抗</a:t>
              </a:r>
              <a:r>
                <a:rPr lang="zh-CN" altLang="en-US" sz="3200" dirty="0">
                  <a:solidFill>
                    <a:srgbClr val="2099F4"/>
                  </a:solidFill>
                  <a:latin typeface="方正粗宋简体" panose="03000509000000000000" pitchFamily="65" charset="-122"/>
                  <a:ea typeface="方正粗宋简体" panose="03000509000000000000" pitchFamily="65" charset="-122"/>
                </a:rPr>
                <a:t>斯特金</a:t>
              </a:r>
              <a:r>
                <a:rPr lang="zh-CN" altLang="en-US" sz="3200" dirty="0" smtClean="0">
                  <a:solidFill>
                    <a:srgbClr val="2099F4"/>
                  </a:solidFill>
                  <a:latin typeface="方正粗宋简体" panose="03000509000000000000" pitchFamily="65" charset="-122"/>
                  <a:ea typeface="方正粗宋简体" panose="03000509000000000000" pitchFamily="65" charset="-122"/>
                </a:rPr>
                <a:t>定律</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sp>
        <p:nvSpPr>
          <p:cNvPr id="24" name="文本框 23"/>
          <p:cNvSpPr txBox="1"/>
          <p:nvPr/>
        </p:nvSpPr>
        <p:spPr>
          <a:xfrm>
            <a:off x="1885067" y="1371646"/>
            <a:ext cx="8440615" cy="757130"/>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众包开始时要注意的是要将任务分得尽可能小并且要保证任务的本质够单纯。因为大众没有我们想象中的那么闲，同时也因为他们多样化，需要有一个标准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885067" y="3570762"/>
            <a:ext cx="8440615" cy="757130"/>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斯特金定律认为，任何事</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90%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都是垃圾。虽然潜在的受众数量超过</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亿，但是大部分的反馈结果都无法达到我们对质量的期望标准。</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885067" y="5854539"/>
            <a:ext cx="8440615" cy="757130"/>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真正的人才仍然书稀缺品。众包的一个主要优点就是，为这样的人才提供了前所未有的平台。但需要我们慧眼识人才，找到真正能实现价值的</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的人。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1620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9ED6"/>
        </a:solidFill>
        <a:effectLst/>
      </p:bgPr>
    </p:bg>
    <p:spTree>
      <p:nvGrpSpPr>
        <p:cNvPr id="1" name=""/>
        <p:cNvGrpSpPr/>
        <p:nvPr/>
      </p:nvGrpSpPr>
      <p:grpSpPr>
        <a:xfrm>
          <a:off x="0" y="0"/>
          <a:ext cx="0" cy="0"/>
          <a:chOff x="0" y="0"/>
          <a:chExt cx="0" cy="0"/>
        </a:xfrm>
      </p:grpSpPr>
      <p:sp>
        <p:nvSpPr>
          <p:cNvPr id="2" name="矩形 1"/>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682467" y="452028"/>
            <a:ext cx="2708032" cy="1508105"/>
            <a:chOff x="4682467" y="-96612"/>
            <a:chExt cx="2708032" cy="1508105"/>
          </a:xfrm>
        </p:grpSpPr>
        <p:grpSp>
          <p:nvGrpSpPr>
            <p:cNvPr id="8" name="组合 7"/>
            <p:cNvGrpSpPr/>
            <p:nvPr/>
          </p:nvGrpSpPr>
          <p:grpSpPr>
            <a:xfrm>
              <a:off x="5550751" y="-96612"/>
              <a:ext cx="1064712" cy="923330"/>
              <a:chOff x="5038246" y="15929"/>
              <a:chExt cx="1064712" cy="923330"/>
            </a:xfrm>
          </p:grpSpPr>
          <p:sp>
            <p:nvSpPr>
              <p:cNvPr id="9" name="矩形 8"/>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038246" y="15929"/>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09</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1" name="文本框 10"/>
            <p:cNvSpPr txBox="1"/>
            <p:nvPr/>
          </p:nvSpPr>
          <p:spPr>
            <a:xfrm>
              <a:off x="4682467" y="826718"/>
              <a:ext cx="2708032"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社区总是对的</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grpSp>
        <p:nvGrpSpPr>
          <p:cNvPr id="13" name="组合 12"/>
          <p:cNvGrpSpPr/>
          <p:nvPr/>
        </p:nvGrpSpPr>
        <p:grpSpPr>
          <a:xfrm>
            <a:off x="3759585" y="3219137"/>
            <a:ext cx="4691578" cy="1527311"/>
            <a:chOff x="3759588" y="-115818"/>
            <a:chExt cx="4691578" cy="1527311"/>
          </a:xfrm>
        </p:grpSpPr>
        <p:grpSp>
          <p:nvGrpSpPr>
            <p:cNvPr id="14" name="组合 13"/>
            <p:cNvGrpSpPr/>
            <p:nvPr/>
          </p:nvGrpSpPr>
          <p:grpSpPr>
            <a:xfrm>
              <a:off x="5550754" y="-115818"/>
              <a:ext cx="1064712" cy="923330"/>
              <a:chOff x="5038249" y="-3277"/>
              <a:chExt cx="1064712" cy="923330"/>
            </a:xfrm>
          </p:grpSpPr>
          <p:sp>
            <p:nvSpPr>
              <p:cNvPr id="16" name="矩形 15"/>
              <p:cNvSpPr/>
              <p:nvPr/>
            </p:nvSpPr>
            <p:spPr>
              <a:xfrm>
                <a:off x="5060516" y="237995"/>
                <a:ext cx="926926" cy="588723"/>
              </a:xfrm>
              <a:prstGeom prst="rect">
                <a:avLst/>
              </a:prstGeom>
              <a:noFill/>
              <a:ln w="34925">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038249" y="-3277"/>
                <a:ext cx="1064712" cy="923330"/>
              </a:xfrm>
              <a:prstGeom prst="rect">
                <a:avLst/>
              </a:prstGeom>
              <a:noFill/>
            </p:spPr>
            <p:txBody>
              <a:bodyPr wrap="square" rtlCol="0">
                <a:spAutoFit/>
              </a:bodyPr>
              <a:lstStyle/>
              <a:p>
                <a:r>
                  <a:rPr lang="en-US" altLang="zh-CN" sz="5400" dirty="0" smtClean="0">
                    <a:solidFill>
                      <a:srgbClr val="2099F4"/>
                    </a:solidFill>
                    <a:latin typeface="华康俪金黑W8(P)" panose="020B0800000000000000" pitchFamily="34" charset="-122"/>
                    <a:ea typeface="华康俪金黑W8(P)" panose="020B0800000000000000" pitchFamily="34" charset="-122"/>
                  </a:rPr>
                  <a:t>10</a:t>
                </a:r>
                <a:endParaRPr lang="zh-CN" altLang="en-US" sz="5400" dirty="0">
                  <a:solidFill>
                    <a:srgbClr val="2099F4"/>
                  </a:solidFill>
                  <a:latin typeface="华康俪金黑W8(P)" panose="020B0800000000000000" pitchFamily="34" charset="-122"/>
                  <a:ea typeface="华康俪金黑W8(P)" panose="020B0800000000000000" pitchFamily="34" charset="-122"/>
                </a:endParaRPr>
              </a:p>
            </p:txBody>
          </p:sp>
        </p:grpSp>
        <p:sp>
          <p:nvSpPr>
            <p:cNvPr id="15" name="文本框 14"/>
            <p:cNvSpPr txBox="1"/>
            <p:nvPr/>
          </p:nvSpPr>
          <p:spPr>
            <a:xfrm>
              <a:off x="3759588" y="826718"/>
              <a:ext cx="4691578" cy="584775"/>
            </a:xfrm>
            <a:prstGeom prst="rect">
              <a:avLst/>
            </a:prstGeom>
            <a:noFill/>
          </p:spPr>
          <p:txBody>
            <a:bodyPr wrap="square" rtlCol="0">
              <a:spAutoFit/>
            </a:bodyPr>
            <a:lstStyle/>
            <a:p>
              <a:pPr algn="just"/>
              <a:r>
                <a:rPr lang="zh-CN" altLang="en-US" sz="3200" dirty="0" smtClean="0">
                  <a:solidFill>
                    <a:srgbClr val="2099F4"/>
                  </a:solidFill>
                  <a:latin typeface="方正粗宋简体" panose="03000509000000000000" pitchFamily="65" charset="-122"/>
                  <a:ea typeface="方正粗宋简体" panose="03000509000000000000" pitchFamily="65" charset="-122"/>
                </a:rPr>
                <a:t>清楚自己能为大众做什么</a:t>
              </a:r>
              <a:endParaRPr lang="zh-CN" altLang="en-US" sz="3200" dirty="0">
                <a:solidFill>
                  <a:srgbClr val="2099F4"/>
                </a:solidFill>
                <a:latin typeface="方正粗宋简体" panose="03000509000000000000" pitchFamily="65" charset="-122"/>
                <a:ea typeface="方正粗宋简体" panose="03000509000000000000" pitchFamily="65" charset="-122"/>
              </a:endParaRPr>
            </a:p>
          </p:txBody>
        </p:sp>
      </p:grpSp>
      <p:sp>
        <p:nvSpPr>
          <p:cNvPr id="18" name="文本框 17"/>
          <p:cNvSpPr txBox="1"/>
          <p:nvPr/>
        </p:nvSpPr>
        <p:spPr>
          <a:xfrm>
            <a:off x="1885067" y="2046509"/>
            <a:ext cx="8440615" cy="1089529"/>
          </a:xfrm>
          <a:prstGeom prst="rect">
            <a:avLst/>
          </a:prstGeom>
          <a:noFill/>
        </p:spPr>
        <p:txBody>
          <a:bodyPr wrap="square" rtlCol="0">
            <a:spAutoFit/>
          </a:bodyPr>
          <a:lstStyle/>
          <a:p>
            <a:pPr algn="ct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这</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是对“原则</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”原理的补充，社区的确需要一个决策者、但最终是，独裁者的权威是道德上的，有说服力的，但不是绝对的，我们可以试着引导社区，但最后我们必须还是得根据社区的最终意见进行行动和决策。</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885067" y="4746448"/>
            <a:ext cx="8440615" cy="1089529"/>
          </a:xfrm>
          <a:prstGeom prst="rect">
            <a:avLst/>
          </a:prstGeom>
          <a:noFill/>
        </p:spPr>
        <p:txBody>
          <a:bodyPr wrap="square" rtlCol="0">
            <a:spAutoFit/>
          </a:bodyPr>
          <a:lstStyle/>
          <a:p>
            <a:pPr algn="ct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成功的众包要满足“马斯洛需求层次”最高层次的需要。某事之所以吸引很对人来参与，是因为人们需要满足一些心理、社会或者情感上的需求。如果这些需求没有被满足，他们就不会参与。</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624086" y="7924800"/>
            <a:ext cx="3427670" cy="369332"/>
          </a:xfrm>
          <a:prstGeom prst="rect">
            <a:avLst/>
          </a:prstGeom>
          <a:noFill/>
        </p:spPr>
        <p:txBody>
          <a:bodyPr wrap="none" rtlCol="0">
            <a:spAutoFit/>
          </a:bodyPr>
          <a:lstStyle/>
          <a:p>
            <a:r>
              <a:rPr lang="en-US" altLang="zh-CN" dirty="0" smtClean="0">
                <a:hlinkClick r:id="rId2"/>
              </a:rPr>
              <a:t>www.51pptmoban.c om</a:t>
            </a:r>
            <a:r>
              <a:rPr lang="en-US" altLang="zh-CN" dirty="0" smtClean="0"/>
              <a:t> </a:t>
            </a:r>
            <a:r>
              <a:rPr lang="zh-CN" altLang="en-US" dirty="0" smtClean="0"/>
              <a:t>搜集整理</a:t>
            </a:r>
            <a:endParaRPr lang="zh-CN" altLang="en-US" dirty="0"/>
          </a:p>
        </p:txBody>
      </p:sp>
    </p:spTree>
    <p:extLst>
      <p:ext uri="{BB962C8B-B14F-4D97-AF65-F5344CB8AC3E}">
        <p14:creationId xmlns:p14="http://schemas.microsoft.com/office/powerpoint/2010/main" val="3298957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5815" r="8124"/>
          <a:stretch/>
        </p:blipFill>
        <p:spPr>
          <a:xfrm>
            <a:off x="4052601" y="361198"/>
            <a:ext cx="4215197" cy="3989367"/>
          </a:xfrm>
          <a:prstGeom prst="rect">
            <a:avLst/>
          </a:prstGeom>
        </p:spPr>
      </p:pic>
      <p:sp>
        <p:nvSpPr>
          <p:cNvPr id="6" name="矩形 5"/>
          <p:cNvSpPr/>
          <p:nvPr/>
        </p:nvSpPr>
        <p:spPr>
          <a:xfrm>
            <a:off x="-15068" y="-9373"/>
            <a:ext cx="791681" cy="324466"/>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430621" y="0"/>
            <a:ext cx="773722" cy="324464"/>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065733" y="-9373"/>
            <a:ext cx="0" cy="51082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1137600" y="0"/>
            <a:ext cx="7836" cy="47135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997" y="6539980"/>
            <a:ext cx="12209959" cy="324473"/>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直角三角形 10"/>
          <p:cNvSpPr/>
          <p:nvPr/>
        </p:nvSpPr>
        <p:spPr>
          <a:xfrm rot="10800000" flipH="1">
            <a:off x="-10312" y="315093"/>
            <a:ext cx="773722" cy="427703"/>
          </a:xfrm>
          <a:prstGeom prst="r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991307" y="501451"/>
            <a:ext cx="213036" cy="6032082"/>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rot="10800000">
            <a:off x="11414726" y="315093"/>
            <a:ext cx="792209" cy="427703"/>
          </a:xfrm>
          <a:prstGeom prst="r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flipH="1">
            <a:off x="-3211" y="509078"/>
            <a:ext cx="213036" cy="6032082"/>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11733741" y="860775"/>
            <a:ext cx="0" cy="545204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4797" y="860775"/>
            <a:ext cx="0" cy="5452044"/>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40288" y="6312819"/>
            <a:ext cx="11288944"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24419" y="501451"/>
            <a:ext cx="619169" cy="34534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179772" y="507331"/>
            <a:ext cx="531357" cy="339466"/>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3240090" y="4357012"/>
            <a:ext cx="5693849" cy="1569660"/>
            <a:chOff x="5518041" y="3113861"/>
            <a:chExt cx="5693849" cy="1569660"/>
          </a:xfrm>
        </p:grpSpPr>
        <p:sp>
          <p:nvSpPr>
            <p:cNvPr id="2" name="矩形 1"/>
            <p:cNvSpPr/>
            <p:nvPr/>
          </p:nvSpPr>
          <p:spPr>
            <a:xfrm>
              <a:off x="5518041" y="3291930"/>
              <a:ext cx="5676479" cy="1092950"/>
            </a:xfrm>
            <a:prstGeom prst="rect">
              <a:avLst/>
            </a:prstGeom>
            <a:solidFill>
              <a:srgbClr val="2099F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5536857" y="3113861"/>
              <a:ext cx="5675033" cy="1569660"/>
              <a:chOff x="5504739" y="4305928"/>
              <a:chExt cx="5675033" cy="1569660"/>
            </a:xfrm>
          </p:grpSpPr>
          <p:cxnSp>
            <p:nvCxnSpPr>
              <p:cNvPr id="4" name="直接连接符 3"/>
              <p:cNvCxnSpPr/>
              <p:nvPr/>
            </p:nvCxnSpPr>
            <p:spPr>
              <a:xfrm>
                <a:off x="5504739" y="4501294"/>
                <a:ext cx="0" cy="109294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641983" y="4305928"/>
                <a:ext cx="5528101" cy="1569660"/>
              </a:xfrm>
              <a:prstGeom prst="rect">
                <a:avLst/>
              </a:prstGeom>
              <a:noFill/>
            </p:spPr>
            <p:txBody>
              <a:bodyPr wrap="square" rtlCol="0">
                <a:spAutoFit/>
              </a:bodyPr>
              <a:lstStyle/>
              <a:p>
                <a:r>
                  <a:rPr lang="en-US" altLang="zh-CN" sz="9600" dirty="0" smtClean="0">
                    <a:solidFill>
                      <a:schemeClr val="bg1"/>
                    </a:solidFill>
                    <a:latin typeface="方正粗宋简体" panose="03000509000000000000" pitchFamily="65" charset="-122"/>
                    <a:ea typeface="方正粗宋简体" panose="03000509000000000000" pitchFamily="65" charset="-122"/>
                  </a:rPr>
                  <a:t>THANKS</a:t>
                </a:r>
                <a:endParaRPr lang="zh-CN" altLang="en-US" sz="9600" dirty="0">
                  <a:solidFill>
                    <a:schemeClr val="bg1"/>
                  </a:solidFill>
                  <a:latin typeface="方正粗宋简体" panose="03000509000000000000" pitchFamily="65" charset="-122"/>
                  <a:ea typeface="方正粗宋简体" panose="03000509000000000000" pitchFamily="65" charset="-122"/>
                </a:endParaRPr>
              </a:p>
            </p:txBody>
          </p:sp>
          <p:cxnSp>
            <p:nvCxnSpPr>
              <p:cNvPr id="28" name="直接连接符 27"/>
              <p:cNvCxnSpPr/>
              <p:nvPr/>
            </p:nvCxnSpPr>
            <p:spPr>
              <a:xfrm>
                <a:off x="11179772" y="4479276"/>
                <a:ext cx="0" cy="109294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17494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0509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 name="椭圆 3"/>
          <p:cNvSpPr/>
          <p:nvPr/>
        </p:nvSpPr>
        <p:spPr>
          <a:xfrm>
            <a:off x="5417034" y="228256"/>
            <a:ext cx="1364566" cy="1364566"/>
          </a:xfrm>
          <a:prstGeom prst="ellipse">
            <a:avLst/>
          </a:prstGeom>
          <a:noFill/>
          <a:ln w="136525" cmpd="thickThi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E0"/>
              </a:solidFill>
            </a:endParaRPr>
          </a:p>
        </p:txBody>
      </p:sp>
      <p:sp useBgFill="1">
        <p:nvSpPr>
          <p:cNvPr id="5" name="文本框 4"/>
          <p:cNvSpPr txBox="1"/>
          <p:nvPr/>
        </p:nvSpPr>
        <p:spPr>
          <a:xfrm>
            <a:off x="5206018" y="556596"/>
            <a:ext cx="1786597" cy="707886"/>
          </a:xfrm>
          <a:prstGeom prst="rect">
            <a:avLst/>
          </a:prstGeom>
        </p:spPr>
        <p:txBody>
          <a:bodyPr wrap="square" rtlCol="0">
            <a:spAutoFit/>
          </a:bodyPr>
          <a:lstStyle/>
          <a:p>
            <a:r>
              <a:rPr lang="zh-CN" altLang="en-US" sz="4000" dirty="0" smtClean="0">
                <a:latin typeface="方正粗宋简体" panose="03000509000000000000" pitchFamily="65" charset="-122"/>
                <a:ea typeface="方正粗宋简体" panose="03000509000000000000" pitchFamily="65" charset="-122"/>
              </a:rPr>
              <a:t>推荐序</a:t>
            </a:r>
            <a:endParaRPr lang="zh-CN" altLang="en-US" sz="4000" dirty="0">
              <a:latin typeface="方正粗宋简体" panose="03000509000000000000" pitchFamily="65" charset="-122"/>
              <a:ea typeface="方正粗宋简体" panose="03000509000000000000" pitchFamily="65" charset="-122"/>
            </a:endParaRPr>
          </a:p>
        </p:txBody>
      </p:sp>
      <p:sp>
        <p:nvSpPr>
          <p:cNvPr id="12" name="文本框 11"/>
          <p:cNvSpPr txBox="1"/>
          <p:nvPr/>
        </p:nvSpPr>
        <p:spPr>
          <a:xfrm>
            <a:off x="1756524" y="3891966"/>
            <a:ext cx="8736036" cy="1837426"/>
          </a:xfrm>
          <a:prstGeom prst="rect">
            <a:avLst/>
          </a:prstGeom>
          <a:noFill/>
        </p:spPr>
        <p:txBody>
          <a:bodyPr wrap="square" rtlCol="0">
            <a:spAutoFit/>
          </a:bodyPr>
          <a:lstStyle/>
          <a:p>
            <a:pPr>
              <a:lnSpc>
                <a:spcPct val="120000"/>
              </a:lnSpc>
            </a:pPr>
            <a:r>
              <a:rPr lang="zh-CN" altLang="en-US" dirty="0" smtClean="0">
                <a:solidFill>
                  <a:srgbClr val="0082E0"/>
                </a:solidFill>
                <a:latin typeface="微软雅黑" panose="020B0503020204020204" pitchFamily="34" charset="-122"/>
                <a:ea typeface="微软雅黑" panose="020B0503020204020204" pitchFamily="34" charset="-122"/>
              </a:rPr>
              <a:t>       </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众包主要谈的是发达经济的趋势，也可以认为是我们未来的生产方式。其特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点是人们度过生存发展阶段，因此需求结构和动力结构都发生了多元化转变。在中国，人们处在生存发展阶段，因此同质化的需求。同质化的生产无可避免。但众包的思路是完全可以借鉴的。</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dirty="0" smtClean="0">
                <a:solidFill>
                  <a:srgbClr val="0082E0"/>
                </a:solidFill>
                <a:latin typeface="微软雅黑" panose="020B0503020204020204" pitchFamily="34" charset="-122"/>
                <a:ea typeface="微软雅黑" panose="020B0503020204020204" pitchFamily="34" charset="-122"/>
              </a:rPr>
              <a:t>——</a:t>
            </a:r>
            <a:r>
              <a:rPr lang="zh-CN" altLang="en-US" dirty="0" smtClean="0">
                <a:solidFill>
                  <a:srgbClr val="0082E0"/>
                </a:solidFill>
                <a:latin typeface="微软雅黑" panose="020B0503020204020204" pitchFamily="34" charset="-122"/>
                <a:ea typeface="微软雅黑" panose="020B0503020204020204" pitchFamily="34" charset="-122"/>
              </a:rPr>
              <a:t>社科院信息化研究中心秘书长  </a:t>
            </a:r>
            <a:r>
              <a:rPr lang="zh-CN" altLang="en-US" b="1" dirty="0" smtClean="0">
                <a:solidFill>
                  <a:srgbClr val="0082E0"/>
                </a:solidFill>
                <a:latin typeface="微软雅黑" panose="020B0503020204020204" pitchFamily="34" charset="-122"/>
                <a:ea typeface="微软雅黑" panose="020B0503020204020204" pitchFamily="34" charset="-122"/>
              </a:rPr>
              <a:t>姜奇平</a:t>
            </a:r>
            <a:r>
              <a:rPr lang="en-US" altLang="zh-CN" dirty="0" smtClean="0">
                <a:solidFill>
                  <a:srgbClr val="0082E0"/>
                </a:solidFill>
                <a:latin typeface="微软雅黑" panose="020B0503020204020204" pitchFamily="34" charset="-122"/>
                <a:ea typeface="微软雅黑" panose="020B0503020204020204" pitchFamily="34" charset="-122"/>
              </a:rPr>
              <a:t>——</a:t>
            </a:r>
          </a:p>
        </p:txBody>
      </p:sp>
      <p:sp>
        <p:nvSpPr>
          <p:cNvPr id="14" name="文本框 13"/>
          <p:cNvSpPr txBox="1"/>
          <p:nvPr/>
        </p:nvSpPr>
        <p:spPr>
          <a:xfrm>
            <a:off x="1756524" y="2031430"/>
            <a:ext cx="8736036" cy="1505027"/>
          </a:xfrm>
          <a:prstGeom prst="rect">
            <a:avLst/>
          </a:prstGeom>
          <a:noFill/>
        </p:spPr>
        <p:txBody>
          <a:bodyPr wrap="square" rtlCol="0">
            <a:spAutoFit/>
          </a:bodyPr>
          <a:lstStyle/>
          <a:p>
            <a:pP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众包揭示了一个关于人类的基本原理</a:t>
            </a:r>
            <a:r>
              <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社区比公司更能有效地组织起工作者，一个工作的最好人选是最想做这个工作的人。有热情。快乐工作的人构成了我们这个的经纬，而众包就是利用群体的智慧，创造出人人受益的美好事物。</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en-US" altLang="zh-CN" dirty="0" smtClean="0">
                <a:solidFill>
                  <a:srgbClr val="0082E0"/>
                </a:solidFill>
                <a:latin typeface="微软雅黑" panose="020B0503020204020204" pitchFamily="34" charset="-122"/>
                <a:ea typeface="微软雅黑" panose="020B0503020204020204" pitchFamily="34" charset="-122"/>
              </a:rPr>
              <a:t>——</a:t>
            </a:r>
            <a:r>
              <a:rPr lang="zh-CN" altLang="en-US" dirty="0" smtClean="0">
                <a:solidFill>
                  <a:srgbClr val="0082E0"/>
                </a:solidFill>
                <a:latin typeface="微软雅黑" panose="020B0503020204020204" pitchFamily="34" charset="-122"/>
                <a:ea typeface="微软雅黑" panose="020B0503020204020204" pitchFamily="34" charset="-122"/>
              </a:rPr>
              <a:t>北京大学新闻传播学院副教授  </a:t>
            </a:r>
            <a:r>
              <a:rPr lang="zh-CN" altLang="en-US" b="1" dirty="0" smtClean="0">
                <a:solidFill>
                  <a:srgbClr val="0082E0"/>
                </a:solidFill>
                <a:latin typeface="微软雅黑" panose="020B0503020204020204" pitchFamily="34" charset="-122"/>
                <a:ea typeface="微软雅黑" panose="020B0503020204020204" pitchFamily="34" charset="-122"/>
              </a:rPr>
              <a:t>胡泳</a:t>
            </a:r>
            <a:r>
              <a:rPr lang="en-US" altLang="zh-CN" dirty="0">
                <a:solidFill>
                  <a:srgbClr val="0082E0"/>
                </a:solidFill>
                <a:latin typeface="微软雅黑" panose="020B0503020204020204" pitchFamily="34" charset="-122"/>
                <a:ea typeface="微软雅黑" panose="020B0503020204020204" pitchFamily="34" charset="-122"/>
              </a:rPr>
              <a:t>——</a:t>
            </a:r>
            <a:endParaRPr lang="zh-CN" altLang="en-US" dirty="0">
              <a:solidFill>
                <a:srgbClr val="0082E0"/>
              </a:solidFill>
              <a:latin typeface="微软雅黑" panose="020B0503020204020204" pitchFamily="34" charset="-122"/>
              <a:ea typeface="微软雅黑" panose="020B0503020204020204" pitchFamily="34" charset="-122"/>
            </a:endParaRPr>
          </a:p>
        </p:txBody>
      </p:sp>
      <p:sp>
        <p:nvSpPr>
          <p:cNvPr id="6" name="矩形 5"/>
          <p:cNvSpPr/>
          <p:nvPr/>
        </p:nvSpPr>
        <p:spPr>
          <a:xfrm>
            <a:off x="0" y="-1"/>
            <a:ext cx="773722" cy="6858001"/>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418278" y="-2"/>
            <a:ext cx="773722" cy="6858001"/>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968328" y="-1"/>
            <a:ext cx="0" cy="685800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7129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cxnSp>
        <p:nvCxnSpPr>
          <p:cNvPr id="11" name="直接连接符 10"/>
          <p:cNvCxnSpPr/>
          <p:nvPr/>
        </p:nvCxnSpPr>
        <p:spPr>
          <a:xfrm>
            <a:off x="11197885" y="-1"/>
            <a:ext cx="0" cy="685800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8328" y="-1"/>
            <a:ext cx="0" cy="685800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773722" y="0"/>
            <a:ext cx="10663311" cy="6858000"/>
            <a:chOff x="773722" y="0"/>
            <a:chExt cx="10663311" cy="6858000"/>
          </a:xfrm>
          <a:effectLst>
            <a:outerShdw blurRad="50800" dist="38100" dir="5400000" algn="t" rotWithShape="0">
              <a:prstClr val="black">
                <a:alpha val="40000"/>
              </a:prstClr>
            </a:outerShdw>
          </a:effectLst>
        </p:grpSpPr>
        <p:sp>
          <p:nvSpPr>
            <p:cNvPr id="9" name="矩形 8"/>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4838700" y="2673441"/>
              <a:ext cx="2514600" cy="0"/>
            </a:xfrm>
            <a:prstGeom prst="line">
              <a:avLst/>
            </a:prstGeom>
            <a:ln>
              <a:solidFill>
                <a:srgbClr val="0082E0"/>
              </a:solidFill>
              <a:prstDash val="sysDash"/>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5522780" y="2084919"/>
              <a:ext cx="1169823" cy="1169823"/>
            </a:xfrm>
            <a:prstGeom prst="ellipse">
              <a:avLst/>
            </a:prstGeom>
            <a:solidFill>
              <a:schemeClr val="bg1"/>
            </a:solidFill>
            <a:ln w="28575">
              <a:solidFill>
                <a:srgbClr val="0082E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765767" y="2398892"/>
              <a:ext cx="1906729" cy="447045"/>
            </a:xfrm>
            <a:prstGeom prst="rect">
              <a:avLst/>
            </a:prstGeom>
          </p:spPr>
          <p:txBody>
            <a:bodyPr wrap="square">
              <a:spAutoFit/>
            </a:bodyPr>
            <a:lstStyle/>
            <a:p>
              <a:pPr indent="457200">
                <a:lnSpc>
                  <a:spcPct val="135000"/>
                </a:lnSpc>
              </a:pPr>
              <a:r>
                <a:rPr lang="en-US" altLang="zh-CN" sz="2000" dirty="0" smtClean="0">
                  <a:solidFill>
                    <a:srgbClr val="C00000"/>
                  </a:solidFill>
                  <a:latin typeface="华康俪金黑W8(P)" panose="020B0800000000000000" pitchFamily="34" charset="-122"/>
                  <a:ea typeface="华康俪金黑W8(P)" panose="020B0800000000000000" pitchFamily="34" charset="-122"/>
                </a:rPr>
                <a:t>//</a:t>
              </a:r>
              <a:r>
                <a:rPr lang="zh-CN" altLang="en-US" sz="2000" dirty="0" smtClean="0">
                  <a:solidFill>
                    <a:srgbClr val="C00000"/>
                  </a:solidFill>
                  <a:latin typeface="华康俪金黑W8(P)" panose="020B0800000000000000" pitchFamily="34" charset="-122"/>
                  <a:ea typeface="华康俪金黑W8(P)" panose="020B0800000000000000" pitchFamily="34" charset="-122"/>
                </a:rPr>
                <a:t> </a:t>
              </a:r>
              <a:endParaRPr lang="zh-CN" altLang="en-US" sz="2000" dirty="0">
                <a:solidFill>
                  <a:srgbClr val="C00000"/>
                </a:solidFill>
                <a:latin typeface="华康俪金黑W8(P)" panose="020B0800000000000000" pitchFamily="34" charset="-122"/>
                <a:ea typeface="华康俪金黑W8(P)" panose="020B0800000000000000" pitchFamily="34" charset="-122"/>
              </a:endParaRPr>
            </a:p>
          </p:txBody>
        </p:sp>
        <p:sp>
          <p:nvSpPr>
            <p:cNvPr id="2" name="矩形 1"/>
            <p:cNvSpPr/>
            <p:nvPr/>
          </p:nvSpPr>
          <p:spPr>
            <a:xfrm>
              <a:off x="1856934" y="3346585"/>
              <a:ext cx="8496886" cy="757130"/>
            </a:xfrm>
            <a:prstGeom prst="rect">
              <a:avLst/>
            </a:prstGeom>
          </p:spPr>
          <p:txBody>
            <a:bodyPr wrap="square">
              <a:spAutoFit/>
            </a:bodyPr>
            <a:lstStyle/>
            <a:p>
              <a:pPr algn="ct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众包指的是一个公司或机构把过去由员工执行的工作任务，以自由自愿的形式外包给非特定的（而且通常是大型的）大众网络的做法</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4838700" y="4758600"/>
              <a:ext cx="2514600" cy="0"/>
            </a:xfrm>
            <a:prstGeom prst="line">
              <a:avLst/>
            </a:prstGeom>
            <a:ln>
              <a:solidFill>
                <a:srgbClr val="0082E0"/>
              </a:solidFill>
              <a:prstDash val="sysDash"/>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522780" y="4170078"/>
              <a:ext cx="1169823" cy="1169823"/>
            </a:xfrm>
            <a:prstGeom prst="ellipse">
              <a:avLst/>
            </a:prstGeom>
            <a:solidFill>
              <a:schemeClr val="bg1"/>
            </a:solidFill>
            <a:ln w="28575">
              <a:solidFill>
                <a:srgbClr val="0082E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765767" y="4484051"/>
              <a:ext cx="1906729" cy="447045"/>
            </a:xfrm>
            <a:prstGeom prst="rect">
              <a:avLst/>
            </a:prstGeom>
          </p:spPr>
          <p:txBody>
            <a:bodyPr wrap="square">
              <a:spAutoFit/>
            </a:bodyPr>
            <a:lstStyle/>
            <a:p>
              <a:pPr indent="457200">
                <a:lnSpc>
                  <a:spcPct val="135000"/>
                </a:lnSpc>
              </a:pPr>
              <a:r>
                <a:rPr lang="en-US" altLang="zh-CN" sz="2000" dirty="0" smtClean="0">
                  <a:solidFill>
                    <a:srgbClr val="C00000"/>
                  </a:solidFill>
                  <a:latin typeface="华康俪金黑W8(P)" panose="020B0800000000000000" pitchFamily="34" charset="-122"/>
                  <a:ea typeface="华康俪金黑W8(P)" panose="020B0800000000000000" pitchFamily="34" charset="-122"/>
                </a:rPr>
                <a:t>//</a:t>
              </a:r>
              <a:r>
                <a:rPr lang="zh-CN" altLang="en-US" sz="2000" dirty="0">
                  <a:solidFill>
                    <a:srgbClr val="C00000"/>
                  </a:solidFill>
                  <a:latin typeface="华康俪金黑W8(P)" panose="020B0800000000000000" pitchFamily="34" charset="-122"/>
                  <a:ea typeface="华康俪金黑W8(P)" panose="020B0800000000000000" pitchFamily="34" charset="-122"/>
                </a:rPr>
                <a:t>姜奇平</a:t>
              </a:r>
              <a:r>
                <a:rPr lang="zh-CN" altLang="en-US" sz="2000" dirty="0" smtClean="0">
                  <a:solidFill>
                    <a:srgbClr val="C00000"/>
                  </a:solidFill>
                  <a:latin typeface="华康俪金黑W8(P)" panose="020B0800000000000000" pitchFamily="34" charset="-122"/>
                  <a:ea typeface="华康俪金黑W8(P)" panose="020B0800000000000000" pitchFamily="34" charset="-122"/>
                </a:rPr>
                <a:t> </a:t>
              </a:r>
              <a:endParaRPr lang="zh-CN" altLang="en-US" sz="2000" dirty="0">
                <a:solidFill>
                  <a:srgbClr val="C00000"/>
                </a:solidFill>
                <a:latin typeface="华康俪金黑W8(P)" panose="020B0800000000000000" pitchFamily="34" charset="-122"/>
                <a:ea typeface="华康俪金黑W8(P)" panose="020B0800000000000000" pitchFamily="34" charset="-122"/>
              </a:endParaRPr>
            </a:p>
          </p:txBody>
        </p:sp>
        <p:pic>
          <p:nvPicPr>
            <p:cNvPr id="23" name="图片 22"/>
            <p:cNvPicPr>
              <a:picLocks noChangeAspect="1"/>
            </p:cNvPicPr>
            <p:nvPr/>
          </p:nvPicPr>
          <p:blipFill>
            <a:blip r:embed="rId2">
              <a:extLst>
                <a:ext uri="{28A0092B-C50C-407E-A947-70E740481C1C}">
                  <a14:useLocalDpi xmlns:a14="http://schemas.microsoft.com/office/drawing/2010/main" val="0"/>
                </a:ext>
              </a:extLst>
            </a:blip>
            <a:srcRect l="27656" t="6151" r="27656" b="26668"/>
            <a:stretch>
              <a:fillRect/>
            </a:stretch>
          </p:blipFill>
          <p:spPr>
            <a:xfrm>
              <a:off x="5551446" y="4203879"/>
              <a:ext cx="1108371" cy="1094061"/>
            </a:xfrm>
            <a:custGeom>
              <a:avLst/>
              <a:gdLst>
                <a:gd name="connsiteX0" fmla="*/ 584912 w 1169824"/>
                <a:gd name="connsiteY0" fmla="*/ 0 h 1169824"/>
                <a:gd name="connsiteX1" fmla="*/ 1169824 w 1169824"/>
                <a:gd name="connsiteY1" fmla="*/ 584912 h 1169824"/>
                <a:gd name="connsiteX2" fmla="*/ 584912 w 1169824"/>
                <a:gd name="connsiteY2" fmla="*/ 1169824 h 1169824"/>
                <a:gd name="connsiteX3" fmla="*/ 0 w 1169824"/>
                <a:gd name="connsiteY3" fmla="*/ 584912 h 1169824"/>
                <a:gd name="connsiteX4" fmla="*/ 584912 w 1169824"/>
                <a:gd name="connsiteY4" fmla="*/ 0 h 11698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9824" h="1169824">
                  <a:moveTo>
                    <a:pt x="584912" y="0"/>
                  </a:moveTo>
                  <a:cubicBezTo>
                    <a:pt x="907950" y="0"/>
                    <a:pt x="1169824" y="261874"/>
                    <a:pt x="1169824" y="584912"/>
                  </a:cubicBezTo>
                  <a:cubicBezTo>
                    <a:pt x="1169824" y="907950"/>
                    <a:pt x="907950" y="1169824"/>
                    <a:pt x="584912" y="1169824"/>
                  </a:cubicBezTo>
                  <a:cubicBezTo>
                    <a:pt x="261874" y="1169824"/>
                    <a:pt x="0" y="907950"/>
                    <a:pt x="0" y="584912"/>
                  </a:cubicBezTo>
                  <a:cubicBezTo>
                    <a:pt x="0" y="261874"/>
                    <a:pt x="261874" y="0"/>
                    <a:pt x="584912" y="0"/>
                  </a:cubicBezTo>
                  <a:close/>
                </a:path>
              </a:pathLst>
            </a:custGeom>
          </p:spPr>
        </p:pic>
        <p:sp>
          <p:nvSpPr>
            <p:cNvPr id="4" name="文本框 3"/>
            <p:cNvSpPr txBox="1"/>
            <p:nvPr/>
          </p:nvSpPr>
          <p:spPr>
            <a:xfrm>
              <a:off x="1856934" y="5427539"/>
              <a:ext cx="8496886" cy="757130"/>
            </a:xfrm>
            <a:prstGeom prst="rect">
              <a:avLst/>
            </a:prstGeom>
            <a:noFill/>
          </p:spPr>
          <p:txBody>
            <a:bodyPr wrap="square" rtlCol="0">
              <a:spAutoFit/>
            </a:bodyPr>
            <a:lstStyle/>
            <a:p>
              <a:pPr algn="ct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众包与中国人所说的“三个臭皮匠，赛过诸葛亮”意思相近，而新的地方在于，它以互联网为基础，更加深入的探讨“未来是按照什么样的方式组织的”的问题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a:t>
              </a:r>
            </a:p>
          </p:txBody>
        </p:sp>
      </p:grpSp>
      <p:sp>
        <p:nvSpPr>
          <p:cNvPr id="21" name="椭圆 20"/>
          <p:cNvSpPr/>
          <p:nvPr/>
        </p:nvSpPr>
        <p:spPr>
          <a:xfrm>
            <a:off x="5401201" y="224623"/>
            <a:ext cx="1364566" cy="1364566"/>
          </a:xfrm>
          <a:prstGeom prst="ellipse">
            <a:avLst/>
          </a:prstGeom>
          <a:noFill/>
          <a:ln w="136525" cmpd="thickThi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E0"/>
              </a:solidFill>
            </a:endParaRPr>
          </a:p>
        </p:txBody>
      </p:sp>
      <p:sp>
        <p:nvSpPr>
          <p:cNvPr id="22" name="文本框 21"/>
          <p:cNvSpPr txBox="1"/>
          <p:nvPr/>
        </p:nvSpPr>
        <p:spPr>
          <a:xfrm>
            <a:off x="4973714" y="571179"/>
            <a:ext cx="2219540" cy="707886"/>
          </a:xfrm>
          <a:prstGeom prst="rect">
            <a:avLst/>
          </a:prstGeom>
          <a:pattFill prst="wdUpDiag">
            <a:fgClr>
              <a:schemeClr val="bg1">
                <a:lumMod val="95000"/>
              </a:schemeClr>
            </a:fgClr>
            <a:bgClr>
              <a:schemeClr val="bg1"/>
            </a:bgClr>
          </a:pattFill>
        </p:spPr>
        <p:txBody>
          <a:bodyPr wrap="square" rtlCol="0">
            <a:spAutoFit/>
          </a:bodyPr>
          <a:lstStyle/>
          <a:p>
            <a:r>
              <a:rPr lang="zh-CN" altLang="en-US" sz="4000" dirty="0">
                <a:latin typeface="方正粗宋简体" panose="03000509000000000000" pitchFamily="65" charset="-122"/>
                <a:ea typeface="方正粗宋简体" panose="03000509000000000000" pitchFamily="65" charset="-122"/>
              </a:rPr>
              <a:t>何</a:t>
            </a:r>
            <a:r>
              <a:rPr lang="zh-CN" altLang="en-US" sz="4000" dirty="0" smtClean="0">
                <a:latin typeface="方正粗宋简体" panose="03000509000000000000" pitchFamily="65" charset="-122"/>
                <a:ea typeface="方正粗宋简体" panose="03000509000000000000" pitchFamily="65" charset="-122"/>
              </a:rPr>
              <a:t>为众包</a:t>
            </a:r>
            <a:endParaRPr lang="zh-CN" altLang="en-US" sz="4000" dirty="0">
              <a:latin typeface="方正粗宋简体" panose="03000509000000000000" pitchFamily="65" charset="-122"/>
              <a:ea typeface="方正粗宋简体" panose="03000509000000000000" pitchFamily="65" charset="-122"/>
            </a:endParaRPr>
          </a:p>
        </p:txBody>
      </p:sp>
      <p:cxnSp>
        <p:nvCxnSpPr>
          <p:cNvPr id="18" name="直接连接符 17"/>
          <p:cNvCxnSpPr/>
          <p:nvPr/>
        </p:nvCxnSpPr>
        <p:spPr>
          <a:xfrm>
            <a:off x="11203797" y="0"/>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974240" y="0"/>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a:blip r:embed="rId3">
            <a:extLst>
              <a:ext uri="{28A0092B-C50C-407E-A947-70E740481C1C}">
                <a14:useLocalDpi xmlns:a14="http://schemas.microsoft.com/office/drawing/2010/main" val="0"/>
              </a:ext>
            </a:extLst>
          </a:blip>
          <a:srcRect l="1644" t="2054" r="46097" b="23400"/>
          <a:stretch>
            <a:fillRect/>
          </a:stretch>
        </p:blipFill>
        <p:spPr>
          <a:xfrm rot="1161438">
            <a:off x="5558427" y="2114151"/>
            <a:ext cx="1120385" cy="1120385"/>
          </a:xfrm>
          <a:custGeom>
            <a:avLst/>
            <a:gdLst>
              <a:gd name="connsiteX0" fmla="*/ 391198 w 1170143"/>
              <a:gd name="connsiteY0" fmla="*/ 33225 h 1170143"/>
              <a:gd name="connsiteX1" fmla="*/ 1136919 w 1170143"/>
              <a:gd name="connsiteY1" fmla="*/ 391198 h 1170143"/>
              <a:gd name="connsiteX2" fmla="*/ 778945 w 1170143"/>
              <a:gd name="connsiteY2" fmla="*/ 1136919 h 1170143"/>
              <a:gd name="connsiteX3" fmla="*/ 33225 w 1170143"/>
              <a:gd name="connsiteY3" fmla="*/ 778946 h 1170143"/>
              <a:gd name="connsiteX4" fmla="*/ 391198 w 1170143"/>
              <a:gd name="connsiteY4" fmla="*/ 33225 h 11701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0143" h="1170143">
                <a:moveTo>
                  <a:pt x="391198" y="33225"/>
                </a:moveTo>
                <a:cubicBezTo>
                  <a:pt x="695974" y="-73848"/>
                  <a:pt x="1029845" y="86422"/>
                  <a:pt x="1136919" y="391198"/>
                </a:cubicBezTo>
                <a:cubicBezTo>
                  <a:pt x="1243992" y="695975"/>
                  <a:pt x="1083722" y="1029845"/>
                  <a:pt x="778945" y="1136919"/>
                </a:cubicBezTo>
                <a:cubicBezTo>
                  <a:pt x="474169" y="1243993"/>
                  <a:pt x="140298" y="1083723"/>
                  <a:pt x="33225" y="778946"/>
                </a:cubicBezTo>
                <a:cubicBezTo>
                  <a:pt x="-73849" y="474169"/>
                  <a:pt x="86421" y="140299"/>
                  <a:pt x="391198" y="33225"/>
                </a:cubicBezTo>
                <a:close/>
              </a:path>
            </a:pathLst>
          </a:custGeom>
        </p:spPr>
      </p:pic>
      <p:sp>
        <p:nvSpPr>
          <p:cNvPr id="5" name="矩形 4"/>
          <p:cNvSpPr/>
          <p:nvPr/>
        </p:nvSpPr>
        <p:spPr>
          <a:xfrm>
            <a:off x="7398539" y="2445827"/>
            <a:ext cx="1210588" cy="400110"/>
          </a:xfrm>
          <a:prstGeom prst="rect">
            <a:avLst/>
          </a:prstGeom>
        </p:spPr>
        <p:txBody>
          <a:bodyPr wrap="none">
            <a:spAutoFit/>
          </a:bodyPr>
          <a:lstStyle/>
          <a:p>
            <a:r>
              <a:rPr lang="zh-CN" altLang="en-US" sz="2000" dirty="0">
                <a:solidFill>
                  <a:srgbClr val="C00000"/>
                </a:solidFill>
                <a:latin typeface="华康俪金黑W8(P)" panose="020B0800000000000000" pitchFamily="34" charset="-122"/>
                <a:ea typeface="华康俪金黑W8(P)" panose="020B0800000000000000" pitchFamily="34" charset="-122"/>
              </a:rPr>
              <a:t>杰夫</a:t>
            </a:r>
            <a:r>
              <a:rPr lang="en-US" altLang="zh-CN" sz="2000" dirty="0">
                <a:solidFill>
                  <a:srgbClr val="C00000"/>
                </a:solidFill>
                <a:latin typeface="华康俪金黑W8(P)" panose="020B0800000000000000" pitchFamily="34" charset="-122"/>
                <a:ea typeface="华康俪金黑W8(P)" panose="020B0800000000000000" pitchFamily="34" charset="-122"/>
              </a:rPr>
              <a:t>·</a:t>
            </a:r>
            <a:r>
              <a:rPr lang="zh-CN" altLang="en-US" sz="2000" dirty="0">
                <a:solidFill>
                  <a:srgbClr val="C00000"/>
                </a:solidFill>
                <a:latin typeface="华康俪金黑W8(P)" panose="020B0800000000000000" pitchFamily="34" charset="-122"/>
                <a:ea typeface="华康俪金黑W8(P)" panose="020B0800000000000000" pitchFamily="34" charset="-122"/>
              </a:rPr>
              <a:t>豪</a:t>
            </a:r>
          </a:p>
        </p:txBody>
      </p:sp>
    </p:spTree>
    <p:extLst>
      <p:ext uri="{BB962C8B-B14F-4D97-AF65-F5344CB8AC3E}">
        <p14:creationId xmlns:p14="http://schemas.microsoft.com/office/powerpoint/2010/main" val="37612381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4" name="椭圆 3"/>
          <p:cNvSpPr/>
          <p:nvPr/>
        </p:nvSpPr>
        <p:spPr>
          <a:xfrm>
            <a:off x="5417034" y="228256"/>
            <a:ext cx="1364566" cy="1364566"/>
          </a:xfrm>
          <a:prstGeom prst="ellipse">
            <a:avLst/>
          </a:prstGeom>
          <a:noFill/>
          <a:ln w="136525" cmpd="thickThi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E0"/>
              </a:solidFill>
            </a:endParaRPr>
          </a:p>
        </p:txBody>
      </p:sp>
      <p:sp useBgFill="1">
        <p:nvSpPr>
          <p:cNvPr id="5" name="文本框 4"/>
          <p:cNvSpPr txBox="1"/>
          <p:nvPr/>
        </p:nvSpPr>
        <p:spPr>
          <a:xfrm>
            <a:off x="4758885" y="556596"/>
            <a:ext cx="2868837" cy="707886"/>
          </a:xfrm>
          <a:prstGeom prst="rect">
            <a:avLst/>
          </a:prstGeom>
        </p:spPr>
        <p:txBody>
          <a:bodyPr wrap="square" rtlCol="0">
            <a:spAutoFit/>
          </a:bodyPr>
          <a:lstStyle/>
          <a:p>
            <a:r>
              <a:rPr lang="zh-CN" altLang="en-US" sz="4000" dirty="0">
                <a:latin typeface="方正粗宋简体" panose="03000509000000000000" pitchFamily="65" charset="-122"/>
                <a:ea typeface="方正粗宋简体" panose="03000509000000000000" pitchFamily="65" charset="-122"/>
              </a:rPr>
              <a:t>众</a:t>
            </a:r>
            <a:r>
              <a:rPr lang="zh-CN" altLang="en-US" sz="4000" dirty="0" smtClean="0">
                <a:latin typeface="方正粗宋简体" panose="03000509000000000000" pitchFamily="65" charset="-122"/>
                <a:ea typeface="方正粗宋简体" panose="03000509000000000000" pitchFamily="65" charset="-122"/>
              </a:rPr>
              <a:t>包四要素</a:t>
            </a:r>
            <a:endParaRPr lang="zh-CN" altLang="en-US" sz="4000" dirty="0">
              <a:latin typeface="方正粗宋简体" panose="03000509000000000000" pitchFamily="65" charset="-122"/>
              <a:ea typeface="方正粗宋简体" panose="03000509000000000000" pitchFamily="65" charset="-122"/>
            </a:endParaRPr>
          </a:p>
        </p:txBody>
      </p:sp>
      <p:sp>
        <p:nvSpPr>
          <p:cNvPr id="6" name="矩形 5"/>
          <p:cNvSpPr/>
          <p:nvPr/>
        </p:nvSpPr>
        <p:spPr>
          <a:xfrm>
            <a:off x="0" y="-1"/>
            <a:ext cx="773722" cy="6858001"/>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418278" y="-2"/>
            <a:ext cx="773722" cy="6858001"/>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847053" y="1912743"/>
            <a:ext cx="1810019" cy="830997"/>
          </a:xfrm>
          <a:prstGeom prst="rect">
            <a:avLst/>
          </a:prstGeom>
          <a:noFill/>
        </p:spPr>
        <p:txBody>
          <a:bodyPr wrap="square" rtlCol="0">
            <a:spAutoFit/>
          </a:bodyPr>
          <a:lstStyle/>
          <a:p>
            <a:pPr algn="ctr"/>
            <a:r>
              <a:rPr lang="zh-CN" altLang="en-US" sz="2400" dirty="0">
                <a:solidFill>
                  <a:srgbClr val="2099F4"/>
                </a:solidFill>
                <a:latin typeface="方正粗宋简体" panose="03000509000000000000" pitchFamily="65" charset="-122"/>
                <a:ea typeface="方正粗宋简体" panose="03000509000000000000" pitchFamily="65" charset="-122"/>
              </a:rPr>
              <a:t>众</a:t>
            </a:r>
            <a:r>
              <a:rPr lang="zh-CN" altLang="en-US" sz="2400" dirty="0" smtClean="0">
                <a:solidFill>
                  <a:srgbClr val="2099F4"/>
                </a:solidFill>
                <a:latin typeface="方正粗宋简体" panose="03000509000000000000" pitchFamily="65" charset="-122"/>
                <a:ea typeface="方正粗宋简体" panose="03000509000000000000" pitchFamily="65" charset="-122"/>
              </a:rPr>
              <a:t>包“引擎”</a:t>
            </a:r>
            <a:endParaRPr lang="en-US" altLang="zh-CN" sz="2400" dirty="0" smtClean="0">
              <a:solidFill>
                <a:srgbClr val="2099F4"/>
              </a:solidFill>
              <a:latin typeface="方正粗宋简体" panose="03000509000000000000" pitchFamily="65" charset="-122"/>
              <a:ea typeface="方正粗宋简体" panose="03000509000000000000" pitchFamily="65" charset="-122"/>
            </a:endParaRPr>
          </a:p>
          <a:p>
            <a:pPr algn="ctr"/>
            <a:r>
              <a:rPr lang="zh-CN" altLang="en-US" sz="2400" dirty="0" smtClean="0">
                <a:solidFill>
                  <a:schemeClr val="tx1">
                    <a:lumMod val="75000"/>
                    <a:lumOff val="25000"/>
                  </a:schemeClr>
                </a:solidFill>
                <a:latin typeface="方正粗宋简体" panose="03000509000000000000" pitchFamily="65" charset="-122"/>
                <a:ea typeface="方正粗宋简体" panose="03000509000000000000" pitchFamily="65" charset="-122"/>
              </a:rPr>
              <a:t>业余爱好者</a:t>
            </a:r>
            <a:endParaRPr lang="zh-CN" altLang="en-US" sz="2400" dirty="0">
              <a:solidFill>
                <a:schemeClr val="tx1">
                  <a:lumMod val="75000"/>
                  <a:lumOff val="25000"/>
                </a:schemeClr>
              </a:solidFill>
              <a:latin typeface="方正粗宋简体" panose="03000509000000000000" pitchFamily="65" charset="-122"/>
              <a:ea typeface="方正粗宋简体" panose="03000509000000000000" pitchFamily="65" charset="-122"/>
            </a:endParaRPr>
          </a:p>
        </p:txBody>
      </p:sp>
      <p:sp>
        <p:nvSpPr>
          <p:cNvPr id="11" name="文本框 10"/>
          <p:cNvSpPr txBox="1"/>
          <p:nvPr/>
        </p:nvSpPr>
        <p:spPr>
          <a:xfrm>
            <a:off x="6781600" y="4275932"/>
            <a:ext cx="2107501" cy="830997"/>
          </a:xfrm>
          <a:prstGeom prst="rect">
            <a:avLst/>
          </a:prstGeom>
          <a:noFill/>
        </p:spPr>
        <p:txBody>
          <a:bodyPr wrap="square" rtlCol="0">
            <a:spAutoFit/>
          </a:bodyPr>
          <a:lstStyle/>
          <a:p>
            <a:pPr algn="ctr"/>
            <a:r>
              <a:rPr lang="zh-CN" altLang="en-US" sz="2400" dirty="0">
                <a:solidFill>
                  <a:srgbClr val="2099F4"/>
                </a:solidFill>
                <a:latin typeface="方正粗宋简体" panose="03000509000000000000" pitchFamily="65" charset="-122"/>
                <a:ea typeface="方正粗宋简体" panose="03000509000000000000" pitchFamily="65" charset="-122"/>
              </a:rPr>
              <a:t>众</a:t>
            </a:r>
            <a:r>
              <a:rPr lang="zh-CN" altLang="en-US" sz="2400" dirty="0" smtClean="0">
                <a:solidFill>
                  <a:srgbClr val="2099F4"/>
                </a:solidFill>
                <a:latin typeface="方正粗宋简体" panose="03000509000000000000" pitchFamily="65" charset="-122"/>
                <a:ea typeface="方正粗宋简体" panose="03000509000000000000" pitchFamily="65" charset="-122"/>
              </a:rPr>
              <a:t>包“关系链”</a:t>
            </a:r>
            <a:endParaRPr lang="en-US" altLang="zh-CN" sz="2400" dirty="0" smtClean="0">
              <a:solidFill>
                <a:srgbClr val="2099F4"/>
              </a:solidFill>
              <a:latin typeface="方正粗宋简体" panose="03000509000000000000" pitchFamily="65" charset="-122"/>
              <a:ea typeface="方正粗宋简体" panose="03000509000000000000" pitchFamily="65" charset="-122"/>
            </a:endParaRPr>
          </a:p>
          <a:p>
            <a:pPr algn="ctr"/>
            <a:r>
              <a:rPr lang="zh-CN" altLang="en-US" sz="2400" dirty="0" smtClean="0">
                <a:solidFill>
                  <a:schemeClr val="tx1">
                    <a:lumMod val="75000"/>
                    <a:lumOff val="25000"/>
                  </a:schemeClr>
                </a:solidFill>
                <a:latin typeface="方正粗宋简体" panose="03000509000000000000" pitchFamily="65" charset="-122"/>
                <a:ea typeface="方正粗宋简体" panose="03000509000000000000" pitchFamily="65" charset="-122"/>
              </a:rPr>
              <a:t>大众社区</a:t>
            </a:r>
            <a:endParaRPr lang="zh-CN" altLang="en-US" sz="2400" dirty="0">
              <a:solidFill>
                <a:schemeClr val="tx1">
                  <a:lumMod val="75000"/>
                  <a:lumOff val="25000"/>
                </a:schemeClr>
              </a:solidFill>
              <a:latin typeface="方正粗宋简体" panose="03000509000000000000" pitchFamily="65" charset="-122"/>
              <a:ea typeface="方正粗宋简体" panose="03000509000000000000" pitchFamily="65" charset="-122"/>
            </a:endParaRPr>
          </a:p>
        </p:txBody>
      </p:sp>
      <p:sp>
        <p:nvSpPr>
          <p:cNvPr id="13" name="文本框 12"/>
          <p:cNvSpPr txBox="1"/>
          <p:nvPr/>
        </p:nvSpPr>
        <p:spPr>
          <a:xfrm>
            <a:off x="6759060" y="2549751"/>
            <a:ext cx="2079078" cy="830997"/>
          </a:xfrm>
          <a:prstGeom prst="rect">
            <a:avLst/>
          </a:prstGeom>
          <a:noFill/>
        </p:spPr>
        <p:txBody>
          <a:bodyPr wrap="square" rtlCol="0">
            <a:spAutoFit/>
          </a:bodyPr>
          <a:lstStyle/>
          <a:p>
            <a:pPr algn="ctr"/>
            <a:r>
              <a:rPr lang="zh-CN" altLang="en-US" sz="2400" dirty="0">
                <a:solidFill>
                  <a:srgbClr val="2099F4"/>
                </a:solidFill>
                <a:latin typeface="方正粗宋简体" panose="03000509000000000000" pitchFamily="65" charset="-122"/>
                <a:ea typeface="方正粗宋简体" panose="03000509000000000000" pitchFamily="65" charset="-122"/>
              </a:rPr>
              <a:t>众</a:t>
            </a:r>
            <a:r>
              <a:rPr lang="zh-CN" altLang="en-US" sz="2400" dirty="0" smtClean="0">
                <a:solidFill>
                  <a:srgbClr val="2099F4"/>
                </a:solidFill>
                <a:latin typeface="方正粗宋简体" panose="03000509000000000000" pitchFamily="65" charset="-122"/>
                <a:ea typeface="方正粗宋简体" panose="03000509000000000000" pitchFamily="65" charset="-122"/>
              </a:rPr>
              <a:t>包“加速器”</a:t>
            </a:r>
            <a:endParaRPr lang="en-US" altLang="zh-CN" sz="2400" dirty="0" smtClean="0">
              <a:solidFill>
                <a:srgbClr val="2099F4"/>
              </a:solidFill>
              <a:latin typeface="方正粗宋简体" panose="03000509000000000000" pitchFamily="65" charset="-122"/>
              <a:ea typeface="方正粗宋简体" panose="03000509000000000000" pitchFamily="65" charset="-122"/>
            </a:endParaRPr>
          </a:p>
          <a:p>
            <a:pPr algn="ctr"/>
            <a:r>
              <a:rPr lang="zh-CN" altLang="en-US" sz="2400" dirty="0" smtClean="0">
                <a:solidFill>
                  <a:schemeClr val="tx1">
                    <a:lumMod val="75000"/>
                    <a:lumOff val="25000"/>
                  </a:schemeClr>
                </a:solidFill>
                <a:latin typeface="方正粗宋简体" panose="03000509000000000000" pitchFamily="65" charset="-122"/>
                <a:ea typeface="方正粗宋简体" panose="03000509000000000000" pitchFamily="65" charset="-122"/>
              </a:rPr>
              <a:t>互联网技术</a:t>
            </a:r>
            <a:endParaRPr lang="zh-CN" altLang="en-US" sz="2400" dirty="0">
              <a:solidFill>
                <a:schemeClr val="tx1">
                  <a:lumMod val="75000"/>
                  <a:lumOff val="25000"/>
                </a:schemeClr>
              </a:solidFill>
              <a:latin typeface="方正粗宋简体" panose="03000509000000000000" pitchFamily="65" charset="-122"/>
              <a:ea typeface="方正粗宋简体" panose="03000509000000000000" pitchFamily="65" charset="-122"/>
            </a:endParaRPr>
          </a:p>
        </p:txBody>
      </p:sp>
      <p:sp>
        <p:nvSpPr>
          <p:cNvPr id="15" name="文本框 14"/>
          <p:cNvSpPr txBox="1"/>
          <p:nvPr/>
        </p:nvSpPr>
        <p:spPr>
          <a:xfrm>
            <a:off x="3828570" y="3596882"/>
            <a:ext cx="1846984" cy="830997"/>
          </a:xfrm>
          <a:prstGeom prst="rect">
            <a:avLst/>
          </a:prstGeom>
          <a:noFill/>
        </p:spPr>
        <p:txBody>
          <a:bodyPr wrap="square" rtlCol="0">
            <a:spAutoFit/>
          </a:bodyPr>
          <a:lstStyle/>
          <a:p>
            <a:pPr algn="ctr"/>
            <a:r>
              <a:rPr lang="zh-CN" altLang="en-US" sz="2400" dirty="0">
                <a:solidFill>
                  <a:srgbClr val="2099F4"/>
                </a:solidFill>
                <a:latin typeface="方正粗宋简体" panose="03000509000000000000" pitchFamily="65" charset="-122"/>
                <a:ea typeface="方正粗宋简体" panose="03000509000000000000" pitchFamily="65" charset="-122"/>
              </a:rPr>
              <a:t>众</a:t>
            </a:r>
            <a:r>
              <a:rPr lang="zh-CN" altLang="en-US" sz="2400" dirty="0" smtClean="0">
                <a:solidFill>
                  <a:srgbClr val="2099F4"/>
                </a:solidFill>
                <a:latin typeface="方正粗宋简体" panose="03000509000000000000" pitchFamily="65" charset="-122"/>
                <a:ea typeface="方正粗宋简体" panose="03000509000000000000" pitchFamily="65" charset="-122"/>
              </a:rPr>
              <a:t>包“燃料”</a:t>
            </a:r>
            <a:endParaRPr lang="en-US" altLang="zh-CN" sz="2400" dirty="0" smtClean="0">
              <a:solidFill>
                <a:srgbClr val="2099F4"/>
              </a:solidFill>
              <a:latin typeface="方正粗宋简体" panose="03000509000000000000" pitchFamily="65" charset="-122"/>
              <a:ea typeface="方正粗宋简体" panose="03000509000000000000" pitchFamily="65" charset="-122"/>
            </a:endParaRPr>
          </a:p>
          <a:p>
            <a:pPr algn="ctr"/>
            <a:r>
              <a:rPr lang="zh-CN" altLang="en-US" sz="2400" dirty="0" smtClean="0">
                <a:solidFill>
                  <a:schemeClr val="tx1">
                    <a:lumMod val="75000"/>
                    <a:lumOff val="25000"/>
                  </a:schemeClr>
                </a:solidFill>
                <a:latin typeface="方正粗宋简体" panose="03000509000000000000" pitchFamily="65" charset="-122"/>
                <a:ea typeface="方正粗宋简体" panose="03000509000000000000" pitchFamily="65" charset="-122"/>
              </a:rPr>
              <a:t>开源软件</a:t>
            </a:r>
            <a:endParaRPr lang="zh-CN" altLang="en-US" sz="2400" dirty="0">
              <a:solidFill>
                <a:schemeClr val="tx1">
                  <a:lumMod val="75000"/>
                  <a:lumOff val="25000"/>
                </a:schemeClr>
              </a:solidFill>
              <a:latin typeface="方正粗宋简体" panose="03000509000000000000" pitchFamily="65" charset="-122"/>
              <a:ea typeface="方正粗宋简体" panose="03000509000000000000" pitchFamily="65" charset="-122"/>
            </a:endParaRPr>
          </a:p>
        </p:txBody>
      </p:sp>
      <p:sp>
        <p:nvSpPr>
          <p:cNvPr id="48" name="矩形 47"/>
          <p:cNvSpPr/>
          <p:nvPr/>
        </p:nvSpPr>
        <p:spPr>
          <a:xfrm rot="5400000">
            <a:off x="4311219" y="3512474"/>
            <a:ext cx="3585364" cy="117808"/>
          </a:xfrm>
          <a:prstGeom prst="rect">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19" name="文本框 18"/>
          <p:cNvSpPr txBox="1"/>
          <p:nvPr/>
        </p:nvSpPr>
        <p:spPr>
          <a:xfrm>
            <a:off x="3065084" y="5467094"/>
            <a:ext cx="6245622" cy="1172629"/>
          </a:xfrm>
          <a:prstGeom prst="rect">
            <a:avLst/>
          </a:prstGeom>
          <a:noFill/>
        </p:spPr>
        <p:txBody>
          <a:bodyPr wrap="square" rtlCol="0">
            <a:spAutoFit/>
          </a:bodyPr>
          <a:lstStyle/>
          <a:p>
            <a:pPr algn="ct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业余爱好阶层的出现、开放源代码软件的出现、互联网的普及以及廉价工具的发展、网络社区的形成并不断壮大。这四件事的发展为众包的兴起提供了肥沃的土養。</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rot="16200000">
            <a:off x="5657221" y="2166168"/>
            <a:ext cx="300625" cy="300625"/>
            <a:chOff x="2666300" y="3341119"/>
            <a:chExt cx="300625" cy="300625"/>
          </a:xfrm>
        </p:grpSpPr>
        <p:sp>
          <p:nvSpPr>
            <p:cNvPr id="14" name="泪滴形 13"/>
            <p:cNvSpPr/>
            <p:nvPr/>
          </p:nvSpPr>
          <p:spPr>
            <a:xfrm rot="8023935">
              <a:off x="2666300" y="3341119"/>
              <a:ext cx="300625" cy="300625"/>
            </a:xfrm>
            <a:prstGeom prst="teardrop">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2741114" y="3403481"/>
              <a:ext cx="163774" cy="163774"/>
            </a:xfrm>
            <a:prstGeom prst="ellipse">
              <a:avLst/>
            </a:prstGeom>
            <a:solidFill>
              <a:schemeClr val="bg1"/>
            </a:solidFill>
            <a:l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rot="16200000">
            <a:off x="6232712" y="4541119"/>
            <a:ext cx="300625" cy="300625"/>
            <a:chOff x="9199457" y="3888295"/>
            <a:chExt cx="300625" cy="300625"/>
          </a:xfrm>
        </p:grpSpPr>
        <p:sp>
          <p:nvSpPr>
            <p:cNvPr id="58" name="泪滴形 57"/>
            <p:cNvSpPr/>
            <p:nvPr/>
          </p:nvSpPr>
          <p:spPr>
            <a:xfrm rot="18732311">
              <a:off x="9199457" y="3888295"/>
              <a:ext cx="300625" cy="300625"/>
            </a:xfrm>
            <a:prstGeom prst="teardrop">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281679" y="3956720"/>
              <a:ext cx="163774" cy="163774"/>
            </a:xfrm>
            <a:prstGeom prst="ellipse">
              <a:avLst/>
            </a:prstGeom>
            <a:solidFill>
              <a:schemeClr val="bg1"/>
            </a:solidFill>
            <a:l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rot="5552364">
            <a:off x="5654533" y="3867119"/>
            <a:ext cx="300625" cy="300625"/>
            <a:chOff x="4726906" y="3888296"/>
            <a:chExt cx="300625" cy="300625"/>
          </a:xfrm>
        </p:grpSpPr>
        <p:sp>
          <p:nvSpPr>
            <p:cNvPr id="50" name="泪滴形 49"/>
            <p:cNvSpPr/>
            <p:nvPr/>
          </p:nvSpPr>
          <p:spPr>
            <a:xfrm rot="18732311">
              <a:off x="4726906" y="3888296"/>
              <a:ext cx="300625" cy="300625"/>
            </a:xfrm>
            <a:prstGeom prst="teardrop">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795874" y="3955030"/>
              <a:ext cx="163774" cy="163774"/>
            </a:xfrm>
            <a:prstGeom prst="ellipse">
              <a:avLst/>
            </a:prstGeom>
            <a:solidFill>
              <a:schemeClr val="bg1"/>
            </a:solidFill>
            <a:l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rot="5400000">
            <a:off x="6250105" y="2863333"/>
            <a:ext cx="300625" cy="300625"/>
            <a:chOff x="6885662" y="3370142"/>
            <a:chExt cx="300625" cy="300625"/>
          </a:xfrm>
        </p:grpSpPr>
        <p:sp>
          <p:nvSpPr>
            <p:cNvPr id="56" name="泪滴形 55"/>
            <p:cNvSpPr/>
            <p:nvPr/>
          </p:nvSpPr>
          <p:spPr>
            <a:xfrm rot="8023935">
              <a:off x="6885662" y="3370142"/>
              <a:ext cx="300625" cy="300625"/>
            </a:xfrm>
            <a:prstGeom prst="teardrop">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949736" y="3451934"/>
              <a:ext cx="163774" cy="163774"/>
            </a:xfrm>
            <a:prstGeom prst="ellipse">
              <a:avLst/>
            </a:prstGeom>
            <a:solidFill>
              <a:schemeClr val="bg1"/>
            </a:solidFill>
            <a:ln>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31878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wdUpDiag">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39" name="矩形 38"/>
          <p:cNvSpPr/>
          <p:nvPr/>
        </p:nvSpPr>
        <p:spPr>
          <a:xfrm>
            <a:off x="773722" y="0"/>
            <a:ext cx="10663311" cy="685800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0" name="直接连接符 39"/>
          <p:cNvCxnSpPr/>
          <p:nvPr/>
        </p:nvCxnSpPr>
        <p:spPr>
          <a:xfrm>
            <a:off x="11197885" y="-1"/>
            <a:ext cx="0" cy="685800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968328" y="-1"/>
            <a:ext cx="0" cy="685800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6" name="任意多边形 35"/>
          <p:cNvSpPr/>
          <p:nvPr/>
        </p:nvSpPr>
        <p:spPr>
          <a:xfrm>
            <a:off x="0" y="2306472"/>
            <a:ext cx="12191999" cy="2270002"/>
          </a:xfrm>
          <a:custGeom>
            <a:avLst/>
            <a:gdLst>
              <a:gd name="connsiteX0" fmla="*/ 6142242 w 12192000"/>
              <a:gd name="connsiteY0" fmla="*/ 78128 h 2270002"/>
              <a:gd name="connsiteX1" fmla="*/ 5089486 w 12192000"/>
              <a:gd name="connsiteY1" fmla="*/ 1130884 h 2270002"/>
              <a:gd name="connsiteX2" fmla="*/ 6142242 w 12192000"/>
              <a:gd name="connsiteY2" fmla="*/ 2183640 h 2270002"/>
              <a:gd name="connsiteX3" fmla="*/ 7194998 w 12192000"/>
              <a:gd name="connsiteY3" fmla="*/ 1130884 h 2270002"/>
              <a:gd name="connsiteX4" fmla="*/ 6142242 w 12192000"/>
              <a:gd name="connsiteY4" fmla="*/ 78128 h 2270002"/>
              <a:gd name="connsiteX5" fmla="*/ 0 w 12192000"/>
              <a:gd name="connsiteY5" fmla="*/ 0 h 2270002"/>
              <a:gd name="connsiteX6" fmla="*/ 12192000 w 12192000"/>
              <a:gd name="connsiteY6" fmla="*/ 0 h 2270002"/>
              <a:gd name="connsiteX7" fmla="*/ 12192000 w 12192000"/>
              <a:gd name="connsiteY7" fmla="*/ 2270002 h 2270002"/>
              <a:gd name="connsiteX8" fmla="*/ 0 w 12192000"/>
              <a:gd name="connsiteY8" fmla="*/ 2270002 h 227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2270002">
                <a:moveTo>
                  <a:pt x="6142242" y="78128"/>
                </a:moveTo>
                <a:cubicBezTo>
                  <a:pt x="5560821" y="78128"/>
                  <a:pt x="5089486" y="549463"/>
                  <a:pt x="5089486" y="1130884"/>
                </a:cubicBezTo>
                <a:cubicBezTo>
                  <a:pt x="5089486" y="1712305"/>
                  <a:pt x="5560821" y="2183640"/>
                  <a:pt x="6142242" y="2183640"/>
                </a:cubicBezTo>
                <a:cubicBezTo>
                  <a:pt x="6723663" y="2183640"/>
                  <a:pt x="7194998" y="1712305"/>
                  <a:pt x="7194998" y="1130884"/>
                </a:cubicBezTo>
                <a:cubicBezTo>
                  <a:pt x="7194998" y="549463"/>
                  <a:pt x="6723663" y="78128"/>
                  <a:pt x="6142242" y="78128"/>
                </a:cubicBezTo>
                <a:close/>
                <a:moveTo>
                  <a:pt x="0" y="0"/>
                </a:moveTo>
                <a:lnTo>
                  <a:pt x="12192000" y="0"/>
                </a:lnTo>
                <a:lnTo>
                  <a:pt x="12192000" y="2270002"/>
                </a:lnTo>
                <a:lnTo>
                  <a:pt x="0" y="2270002"/>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5634245" y="2537454"/>
            <a:ext cx="1064527" cy="1862048"/>
          </a:xfrm>
          <a:prstGeom prst="rect">
            <a:avLst/>
          </a:prstGeom>
          <a:noFill/>
        </p:spPr>
        <p:txBody>
          <a:bodyPr wrap="square" rtlCol="0">
            <a:spAutoFit/>
          </a:bodyPr>
          <a:lstStyle/>
          <a:p>
            <a:r>
              <a:rPr lang="en-US" altLang="zh-CN" sz="11500" dirty="0" smtClean="0">
                <a:solidFill>
                  <a:schemeClr val="bg1"/>
                </a:solidFill>
                <a:latin typeface="方正粗宋简体" panose="03000509000000000000" pitchFamily="65" charset="-122"/>
                <a:ea typeface="方正粗宋简体" panose="03000509000000000000" pitchFamily="65" charset="-122"/>
              </a:rPr>
              <a:t>5</a:t>
            </a:r>
            <a:endParaRPr lang="zh-CN" altLang="en-US" sz="11500" dirty="0">
              <a:solidFill>
                <a:schemeClr val="bg1"/>
              </a:solidFill>
              <a:latin typeface="方正粗宋简体" panose="03000509000000000000" pitchFamily="65" charset="-122"/>
              <a:ea typeface="方正粗宋简体" panose="03000509000000000000" pitchFamily="65" charset="-122"/>
            </a:endParaRPr>
          </a:p>
        </p:txBody>
      </p:sp>
      <p:sp>
        <p:nvSpPr>
          <p:cNvPr id="37" name="椭圆 36"/>
          <p:cNvSpPr/>
          <p:nvPr/>
        </p:nvSpPr>
        <p:spPr>
          <a:xfrm>
            <a:off x="5218926" y="2508704"/>
            <a:ext cx="1836042" cy="1836042"/>
          </a:xfrm>
          <a:prstGeom prst="ellipse">
            <a:avLst/>
          </a:prstGeom>
          <a:noFill/>
          <a:ln w="136525" cmpd="thickThi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文本框 27"/>
          <p:cNvSpPr txBox="1"/>
          <p:nvPr/>
        </p:nvSpPr>
        <p:spPr>
          <a:xfrm>
            <a:off x="7237118" y="2656643"/>
            <a:ext cx="4180916" cy="1569660"/>
          </a:xfrm>
          <a:prstGeom prst="rect">
            <a:avLst/>
          </a:prstGeom>
          <a:noFill/>
        </p:spPr>
        <p:txBody>
          <a:bodyPr wrap="square" rtlCol="0">
            <a:spAutoFit/>
          </a:bodyPr>
          <a:lstStyle/>
          <a:p>
            <a:r>
              <a:rPr lang="zh-CN" altLang="en-US" sz="9600" dirty="0" smtClean="0">
                <a:solidFill>
                  <a:srgbClr val="0C8FF2"/>
                </a:solidFill>
                <a:latin typeface="方正粗宋简体" panose="03000509000000000000" pitchFamily="65" charset="-122"/>
                <a:ea typeface="方正粗宋简体" panose="03000509000000000000" pitchFamily="65" charset="-122"/>
              </a:rPr>
              <a:t>大特性</a:t>
            </a:r>
            <a:endParaRPr lang="zh-CN" altLang="en-US" sz="9600" dirty="0">
              <a:solidFill>
                <a:srgbClr val="0C8FF2"/>
              </a:solidFill>
              <a:latin typeface="方正粗宋简体" panose="03000509000000000000" pitchFamily="65" charset="-122"/>
              <a:ea typeface="方正粗宋简体" panose="03000509000000000000" pitchFamily="65" charset="-122"/>
            </a:endParaRPr>
          </a:p>
        </p:txBody>
      </p:sp>
      <p:sp>
        <p:nvSpPr>
          <p:cNvPr id="27" name="文本框 26"/>
          <p:cNvSpPr txBox="1"/>
          <p:nvPr/>
        </p:nvSpPr>
        <p:spPr>
          <a:xfrm>
            <a:off x="1058102" y="2683648"/>
            <a:ext cx="4053144" cy="1569660"/>
          </a:xfrm>
          <a:prstGeom prst="rect">
            <a:avLst/>
          </a:prstGeom>
          <a:noFill/>
        </p:spPr>
        <p:txBody>
          <a:bodyPr wrap="square" rtlCol="0">
            <a:spAutoFit/>
          </a:bodyPr>
          <a:lstStyle/>
          <a:p>
            <a:r>
              <a:rPr lang="zh-CN" altLang="en-US" sz="9600" dirty="0">
                <a:solidFill>
                  <a:srgbClr val="0C8FF2"/>
                </a:solidFill>
                <a:latin typeface="方正粗宋简体" panose="03000509000000000000" pitchFamily="65" charset="-122"/>
                <a:ea typeface="方正粗宋简体" panose="03000509000000000000" pitchFamily="65" charset="-122"/>
              </a:rPr>
              <a:t>众</a:t>
            </a:r>
            <a:r>
              <a:rPr lang="zh-CN" altLang="en-US" sz="9600" dirty="0" smtClean="0">
                <a:solidFill>
                  <a:srgbClr val="0C8FF2"/>
                </a:solidFill>
                <a:latin typeface="方正粗宋简体" panose="03000509000000000000" pitchFamily="65" charset="-122"/>
                <a:ea typeface="方正粗宋简体" panose="03000509000000000000" pitchFamily="65" charset="-122"/>
              </a:rPr>
              <a:t>包的</a:t>
            </a:r>
            <a:endParaRPr lang="zh-CN" altLang="en-US" sz="9600" dirty="0">
              <a:solidFill>
                <a:srgbClr val="0C8FF2"/>
              </a:solidFill>
              <a:latin typeface="方正粗宋简体" panose="03000509000000000000" pitchFamily="65" charset="-122"/>
              <a:ea typeface="方正粗宋简体" panose="03000509000000000000" pitchFamily="65" charset="-122"/>
            </a:endParaRPr>
          </a:p>
        </p:txBody>
      </p:sp>
      <p:sp>
        <p:nvSpPr>
          <p:cNvPr id="42" name="直角三角形 41"/>
          <p:cNvSpPr/>
          <p:nvPr/>
        </p:nvSpPr>
        <p:spPr>
          <a:xfrm rot="16200000">
            <a:off x="376626" y="1909373"/>
            <a:ext cx="300690" cy="493505"/>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直角三角形 42"/>
          <p:cNvSpPr/>
          <p:nvPr/>
        </p:nvSpPr>
        <p:spPr>
          <a:xfrm rot="5400000" flipH="1">
            <a:off x="11533438" y="1908479"/>
            <a:ext cx="300690" cy="493505"/>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4" name="矩形 43"/>
          <p:cNvSpPr/>
          <p:nvPr/>
        </p:nvSpPr>
        <p:spPr>
          <a:xfrm>
            <a:off x="11930536" y="2305577"/>
            <a:ext cx="261463" cy="22708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5" name="矩形 44"/>
          <p:cNvSpPr/>
          <p:nvPr/>
        </p:nvSpPr>
        <p:spPr>
          <a:xfrm>
            <a:off x="0" y="2305577"/>
            <a:ext cx="280218" cy="22708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73291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sp>
        <p:nvSpPr>
          <p:cNvPr id="38" name="矩形 37"/>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334217" y="1346003"/>
            <a:ext cx="3279986" cy="693606"/>
            <a:chOff x="2776792" y="1967345"/>
            <a:chExt cx="3837660" cy="811535"/>
          </a:xfrm>
        </p:grpSpPr>
        <p:sp>
          <p:nvSpPr>
            <p:cNvPr id="3" name="矩形 2"/>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4" name="椭圆 3"/>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 name="等腰三角形 5"/>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众包的异质性多样化</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16" name="文本框 15"/>
          <p:cNvSpPr txBox="1"/>
          <p:nvPr/>
        </p:nvSpPr>
        <p:spPr>
          <a:xfrm>
            <a:off x="2027823" y="2148273"/>
            <a:ext cx="8631826" cy="757130"/>
          </a:xfrm>
          <a:prstGeom prst="rect">
            <a:avLst/>
          </a:prstGeom>
          <a:noFill/>
        </p:spPr>
        <p:txBody>
          <a:bodyPr wrap="square" rtlCol="0">
            <a:spAutoFit/>
          </a:bodyPr>
          <a:lstStyle/>
          <a:p>
            <a:pPr>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每个人都拥有别人看来很有价值的知识或才华。每个人都拥有自己的特质，每个人都处在众包的中心。这也是植根于众包当中的平等主义原则。</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334218" y="3003784"/>
            <a:ext cx="2956434" cy="693606"/>
            <a:chOff x="2776792" y="1967345"/>
            <a:chExt cx="3459095" cy="811535"/>
          </a:xfrm>
        </p:grpSpPr>
        <p:sp>
          <p:nvSpPr>
            <p:cNvPr id="18" name="矩形 17"/>
            <p:cNvSpPr/>
            <p:nvPr/>
          </p:nvSpPr>
          <p:spPr>
            <a:xfrm>
              <a:off x="3182557" y="2064247"/>
              <a:ext cx="278057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9" name="椭圆 18"/>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1" name="等腰三角形 20"/>
            <p:cNvSpPr/>
            <p:nvPr/>
          </p:nvSpPr>
          <p:spPr>
            <a:xfrm rot="5400000">
              <a:off x="578701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20975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多样化成功的条件</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8" name="等腰三角形 27"/>
          <p:cNvSpPr/>
          <p:nvPr/>
        </p:nvSpPr>
        <p:spPr>
          <a:xfrm>
            <a:off x="4473526" y="3692321"/>
            <a:ext cx="2825392" cy="2825392"/>
          </a:xfrm>
          <a:prstGeom prst="triangle">
            <a:avLst/>
          </a:prstGeom>
          <a:solidFill>
            <a:srgbClr val="2099F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9" name="组合 28"/>
          <p:cNvGrpSpPr/>
          <p:nvPr/>
        </p:nvGrpSpPr>
        <p:grpSpPr>
          <a:xfrm>
            <a:off x="5886222" y="4227537"/>
            <a:ext cx="2076092" cy="417663"/>
            <a:chOff x="1907139" y="284056"/>
            <a:chExt cx="2695070" cy="668823"/>
          </a:xfrm>
        </p:grpSpPr>
        <p:sp>
          <p:nvSpPr>
            <p:cNvPr id="36" name="圆角矩形 35"/>
            <p:cNvSpPr/>
            <p:nvPr/>
          </p:nvSpPr>
          <p:spPr>
            <a:xfrm>
              <a:off x="1907139" y="284056"/>
              <a:ext cx="2695070" cy="668823"/>
            </a:xfrm>
            <a:prstGeom prst="roundRect">
              <a:avLst/>
            </a:prstGeom>
            <a:ln>
              <a:solidFill>
                <a:srgbClr val="2099F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问题必须很难解决</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圆角矩形 5"/>
            <p:cNvSpPr/>
            <p:nvPr/>
          </p:nvSpPr>
          <p:spPr>
            <a:xfrm>
              <a:off x="1939788" y="316705"/>
              <a:ext cx="1771206" cy="60352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endParaRPr lang="zh-CN" altLang="en-US" sz="2600" kern="12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886222" y="4979963"/>
            <a:ext cx="3679809" cy="417663"/>
            <a:chOff x="1907139" y="1036482"/>
            <a:chExt cx="1836504" cy="668823"/>
          </a:xfrm>
        </p:grpSpPr>
        <p:sp>
          <p:nvSpPr>
            <p:cNvPr id="34" name="圆角矩形 33"/>
            <p:cNvSpPr/>
            <p:nvPr/>
          </p:nvSpPr>
          <p:spPr>
            <a:xfrm>
              <a:off x="1907139" y="1036482"/>
              <a:ext cx="1836504" cy="668823"/>
            </a:xfrm>
            <a:prstGeom prst="roundRect">
              <a:avLst/>
            </a:prstGeom>
            <a:ln>
              <a:solidFill>
                <a:srgbClr val="2099F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大众具备随时解决问题的一些能力</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圆角矩形 7"/>
            <p:cNvSpPr/>
            <p:nvPr/>
          </p:nvSpPr>
          <p:spPr>
            <a:xfrm>
              <a:off x="1939788" y="1069131"/>
              <a:ext cx="1771206" cy="60352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endParaRPr lang="zh-CN" altLang="en-US" sz="2600" kern="12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5886222" y="5732390"/>
            <a:ext cx="3426590" cy="417663"/>
            <a:chOff x="1907139" y="1788909"/>
            <a:chExt cx="1836504" cy="668823"/>
          </a:xfrm>
        </p:grpSpPr>
        <p:sp>
          <p:nvSpPr>
            <p:cNvPr id="32" name="圆角矩形 31"/>
            <p:cNvSpPr/>
            <p:nvPr/>
          </p:nvSpPr>
          <p:spPr>
            <a:xfrm>
              <a:off x="1907139" y="1788909"/>
              <a:ext cx="1836504" cy="668823"/>
            </a:xfrm>
            <a:prstGeom prst="roundRect">
              <a:avLst/>
            </a:prstGeom>
            <a:ln>
              <a:solidFill>
                <a:srgbClr val="2099F4"/>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参与者必须来自足够大的人才库</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圆角矩形 9"/>
            <p:cNvSpPr/>
            <p:nvPr/>
          </p:nvSpPr>
          <p:spPr>
            <a:xfrm>
              <a:off x="1939788" y="1821558"/>
              <a:ext cx="1771206" cy="60352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endParaRPr lang="zh-CN" altLang="en-US" sz="2600" kern="12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968328" y="125465"/>
            <a:ext cx="10229557" cy="907838"/>
            <a:chOff x="968328" y="125465"/>
            <a:chExt cx="10229557" cy="907838"/>
          </a:xfrm>
        </p:grpSpPr>
        <p:sp>
          <p:nvSpPr>
            <p:cNvPr id="42" name="矩形 41"/>
            <p:cNvSpPr/>
            <p:nvPr/>
          </p:nvSpPr>
          <p:spPr>
            <a:xfrm>
              <a:off x="968328" y="309487"/>
              <a:ext cx="10229557" cy="506437"/>
            </a:xfrm>
            <a:prstGeom prst="rect">
              <a:avLst/>
            </a:prstGeom>
            <a:solidFill>
              <a:srgbClr val="159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136000" y="125465"/>
              <a:ext cx="3770044" cy="881258"/>
              <a:chOff x="4136000" y="125465"/>
              <a:chExt cx="3770044" cy="881258"/>
            </a:xfrm>
          </p:grpSpPr>
          <p:grpSp>
            <p:nvGrpSpPr>
              <p:cNvPr id="45" name="组合 44"/>
              <p:cNvGrpSpPr/>
              <p:nvPr/>
            </p:nvGrpSpPr>
            <p:grpSpPr>
              <a:xfrm>
                <a:off x="4260170" y="125465"/>
                <a:ext cx="3645874" cy="881258"/>
                <a:chOff x="-1915545" y="122076"/>
                <a:chExt cx="3645874" cy="881258"/>
              </a:xfrm>
            </p:grpSpPr>
            <p:sp>
              <p:nvSpPr>
                <p:cNvPr id="48" name="矩形 47"/>
                <p:cNvSpPr/>
                <p:nvPr/>
              </p:nvSpPr>
              <p:spPr>
                <a:xfrm>
                  <a:off x="-1915545" y="122076"/>
                  <a:ext cx="3517304" cy="881258"/>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直角三角形 48"/>
                <p:cNvSpPr/>
                <p:nvPr/>
              </p:nvSpPr>
              <p:spPr>
                <a:xfrm>
                  <a:off x="1601759" y="122076"/>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直角三角形 49"/>
                <p:cNvSpPr/>
                <p:nvPr/>
              </p:nvSpPr>
              <p:spPr>
                <a:xfrm flipV="1">
                  <a:off x="1601759" y="795070"/>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直角三角形 45"/>
              <p:cNvSpPr/>
              <p:nvPr/>
            </p:nvSpPr>
            <p:spPr>
              <a:xfrm flipH="1">
                <a:off x="4136000" y="140751"/>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直角三角形 46"/>
              <p:cNvSpPr/>
              <p:nvPr/>
            </p:nvSpPr>
            <p:spPr>
              <a:xfrm flipH="1" flipV="1">
                <a:off x="4136000" y="813745"/>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766752" y="140751"/>
              <a:ext cx="2677249" cy="892552"/>
            </a:xfrm>
            <a:prstGeom prst="rect">
              <a:avLst/>
            </a:prstGeom>
            <a:noFill/>
          </p:spPr>
          <p:txBody>
            <a:bodyPr wrap="square" rtlCol="0">
              <a:spAutoFit/>
            </a:bodyPr>
            <a:lstStyle/>
            <a:p>
              <a:pPr algn="ctr"/>
              <a:r>
                <a:rPr lang="zh-CN" altLang="en-US" sz="2400" dirty="0">
                  <a:solidFill>
                    <a:schemeClr val="bg1"/>
                  </a:solidFill>
                  <a:latin typeface="方正粗宋简体" panose="03000509000000000000" pitchFamily="65" charset="-122"/>
                  <a:ea typeface="方正粗宋简体" panose="03000509000000000000" pitchFamily="65" charset="-122"/>
                </a:rPr>
                <a:t>群体</a:t>
              </a:r>
              <a:r>
                <a:rPr lang="zh-CN" altLang="en-US" sz="2400" dirty="0" smtClean="0">
                  <a:solidFill>
                    <a:schemeClr val="bg1"/>
                  </a:solidFill>
                  <a:latin typeface="方正粗宋简体" panose="03000509000000000000" pitchFamily="65" charset="-122"/>
                  <a:ea typeface="方正粗宋简体" panose="03000509000000000000" pitchFamily="65" charset="-122"/>
                </a:rPr>
                <a:t>智能</a:t>
              </a:r>
              <a:endParaRPr lang="en-US" altLang="zh-CN" sz="2400" dirty="0" smtClean="0">
                <a:solidFill>
                  <a:schemeClr val="bg1"/>
                </a:solidFill>
                <a:latin typeface="方正粗宋简体" panose="03000509000000000000" pitchFamily="65" charset="-122"/>
                <a:ea typeface="方正粗宋简体" panose="03000509000000000000" pitchFamily="65" charset="-122"/>
              </a:endParaRPr>
            </a:p>
            <a:p>
              <a:pPr algn="ctr"/>
              <a:r>
                <a:rPr lang="zh-CN" altLang="en-US" sz="2800" dirty="0" smtClean="0">
                  <a:solidFill>
                    <a:srgbClr val="FFFF19"/>
                  </a:solidFill>
                  <a:latin typeface="方正粗宋简体" panose="03000509000000000000" pitchFamily="65" charset="-122"/>
                  <a:ea typeface="方正粗宋简体" panose="03000509000000000000" pitchFamily="65" charset="-122"/>
                </a:rPr>
                <a:t>异质性</a:t>
              </a:r>
              <a:r>
                <a:rPr lang="zh-CN" altLang="en-US" sz="2800" dirty="0">
                  <a:solidFill>
                    <a:srgbClr val="FFFF19"/>
                  </a:solidFill>
                  <a:latin typeface="方正粗宋简体" panose="03000509000000000000" pitchFamily="65" charset="-122"/>
                  <a:ea typeface="方正粗宋简体" panose="03000509000000000000" pitchFamily="65" charset="-122"/>
                </a:rPr>
                <a:t>的多样化</a:t>
              </a:r>
              <a:endParaRPr lang="zh-CN" altLang="en-US" sz="2400" dirty="0">
                <a:solidFill>
                  <a:srgbClr val="FFFF19"/>
                </a:solidFill>
                <a:latin typeface="方正粗宋简体" panose="03000509000000000000" pitchFamily="65" charset="-122"/>
                <a:ea typeface="方正粗宋简体" panose="03000509000000000000" pitchFamily="65" charset="-122"/>
              </a:endParaRPr>
            </a:p>
          </p:txBody>
        </p:sp>
      </p:grpSp>
    </p:spTree>
    <p:extLst>
      <p:ext uri="{BB962C8B-B14F-4D97-AF65-F5344CB8AC3E}">
        <p14:creationId xmlns:p14="http://schemas.microsoft.com/office/powerpoint/2010/main" val="3565473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sp>
        <p:nvSpPr>
          <p:cNvPr id="74" name="矩形 73"/>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1334217" y="1318290"/>
            <a:ext cx="3814555" cy="693607"/>
            <a:chOff x="2776792" y="1967345"/>
            <a:chExt cx="4463118" cy="811535"/>
          </a:xfrm>
        </p:grpSpPr>
        <p:sp>
          <p:nvSpPr>
            <p:cNvPr id="22" name="矩形 21"/>
            <p:cNvSpPr/>
            <p:nvPr/>
          </p:nvSpPr>
          <p:spPr>
            <a:xfrm>
              <a:off x="3182557" y="2064249"/>
              <a:ext cx="3822065"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23" name="椭圆 22"/>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5400000">
              <a:off x="6823961" y="2256754"/>
              <a:ext cx="592071" cy="239826"/>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461187" y="2141492"/>
              <a:ext cx="3618673"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认知潜力必须了解的事实</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2027823" y="2167851"/>
            <a:ext cx="1452107" cy="1425610"/>
            <a:chOff x="2745238" y="4116692"/>
            <a:chExt cx="1452107" cy="1425610"/>
          </a:xfrm>
        </p:grpSpPr>
        <p:grpSp>
          <p:nvGrpSpPr>
            <p:cNvPr id="27" name="组合 26"/>
            <p:cNvGrpSpPr/>
            <p:nvPr/>
          </p:nvGrpSpPr>
          <p:grpSpPr>
            <a:xfrm>
              <a:off x="2745238" y="4116692"/>
              <a:ext cx="1452107" cy="1425610"/>
              <a:chOff x="1821389" y="3823974"/>
              <a:chExt cx="1448285" cy="1070342"/>
            </a:xfrm>
          </p:grpSpPr>
          <p:sp>
            <p:nvSpPr>
              <p:cNvPr id="28" name="矩形 27"/>
              <p:cNvSpPr/>
              <p:nvPr/>
            </p:nvSpPr>
            <p:spPr>
              <a:xfrm>
                <a:off x="1821390" y="3837708"/>
                <a:ext cx="1448284" cy="1056608"/>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9" name="矩形 28"/>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745238" y="4416696"/>
              <a:ext cx="1380473" cy="923330"/>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要懂得学会汇总和利用己有的知识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3799021" y="2203146"/>
            <a:ext cx="1452107" cy="1405538"/>
            <a:chOff x="4652885" y="4136764"/>
            <a:chExt cx="1452107" cy="1405538"/>
          </a:xfrm>
        </p:grpSpPr>
        <p:grpSp>
          <p:nvGrpSpPr>
            <p:cNvPr id="33" name="组合 32"/>
            <p:cNvGrpSpPr/>
            <p:nvPr/>
          </p:nvGrpSpPr>
          <p:grpSpPr>
            <a:xfrm>
              <a:off x="4652885" y="4136764"/>
              <a:ext cx="1452107" cy="1405538"/>
              <a:chOff x="1821389" y="3823974"/>
              <a:chExt cx="1448285" cy="1055272"/>
            </a:xfrm>
          </p:grpSpPr>
          <p:sp>
            <p:nvSpPr>
              <p:cNvPr id="34" name="矩形 33"/>
              <p:cNvSpPr/>
              <p:nvPr/>
            </p:nvSpPr>
            <p:spPr>
              <a:xfrm>
                <a:off x="1821390" y="3837708"/>
                <a:ext cx="1448284" cy="1041538"/>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5" name="矩形 34"/>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p:cNvSpPr txBox="1"/>
            <p:nvPr/>
          </p:nvSpPr>
          <p:spPr>
            <a:xfrm>
              <a:off x="4670954" y="4507680"/>
              <a:ext cx="1335242"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最聪明的人总在别处</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5570219" y="2183074"/>
            <a:ext cx="1452107" cy="1425610"/>
            <a:chOff x="6560532" y="4116692"/>
            <a:chExt cx="1452107" cy="1425610"/>
          </a:xfrm>
        </p:grpSpPr>
        <p:grpSp>
          <p:nvGrpSpPr>
            <p:cNvPr id="30" name="组合 29"/>
            <p:cNvGrpSpPr/>
            <p:nvPr/>
          </p:nvGrpSpPr>
          <p:grpSpPr>
            <a:xfrm>
              <a:off x="6560532" y="4116692"/>
              <a:ext cx="1452107" cy="1425610"/>
              <a:chOff x="1821389" y="3823974"/>
              <a:chExt cx="1448285" cy="1070342"/>
            </a:xfrm>
          </p:grpSpPr>
          <p:sp>
            <p:nvSpPr>
              <p:cNvPr id="31" name="矩形 30"/>
              <p:cNvSpPr/>
              <p:nvPr/>
            </p:nvSpPr>
            <p:spPr>
              <a:xfrm>
                <a:off x="1821390" y="3837708"/>
                <a:ext cx="1448284" cy="1056608"/>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2" name="矩形 31"/>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文本框 40"/>
            <p:cNvSpPr txBox="1"/>
            <p:nvPr/>
          </p:nvSpPr>
          <p:spPr>
            <a:xfrm>
              <a:off x="6560532" y="4416696"/>
              <a:ext cx="1361337" cy="923330"/>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有时最好的战略是即兴创作</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7341417" y="2212054"/>
            <a:ext cx="1452107" cy="1447271"/>
            <a:chOff x="8468180" y="4121569"/>
            <a:chExt cx="1452107" cy="1447271"/>
          </a:xfrm>
        </p:grpSpPr>
        <p:grpSp>
          <p:nvGrpSpPr>
            <p:cNvPr id="36" name="组合 35"/>
            <p:cNvGrpSpPr/>
            <p:nvPr/>
          </p:nvGrpSpPr>
          <p:grpSpPr>
            <a:xfrm>
              <a:off x="8468180" y="4121569"/>
              <a:ext cx="1452107" cy="1447271"/>
              <a:chOff x="1821389" y="3823974"/>
              <a:chExt cx="1448285" cy="1086605"/>
            </a:xfrm>
          </p:grpSpPr>
          <p:sp>
            <p:nvSpPr>
              <p:cNvPr id="37" name="矩形 36"/>
              <p:cNvSpPr/>
              <p:nvPr/>
            </p:nvSpPr>
            <p:spPr>
              <a:xfrm>
                <a:off x="1821390" y="3837708"/>
                <a:ext cx="1448284" cy="1072871"/>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38" name="矩形 37"/>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p:cNvSpPr txBox="1"/>
            <p:nvPr/>
          </p:nvSpPr>
          <p:spPr>
            <a:xfrm>
              <a:off x="8516066" y="4344944"/>
              <a:ext cx="1332587" cy="120032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最后成功的那个不会受到前面失败的影响</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9112613" y="2195366"/>
            <a:ext cx="1542877" cy="1452147"/>
            <a:chOff x="10285056" y="4116691"/>
            <a:chExt cx="1542877" cy="1452147"/>
          </a:xfrm>
        </p:grpSpPr>
        <p:grpSp>
          <p:nvGrpSpPr>
            <p:cNvPr id="44" name="组合 43"/>
            <p:cNvGrpSpPr/>
            <p:nvPr/>
          </p:nvGrpSpPr>
          <p:grpSpPr>
            <a:xfrm>
              <a:off x="10375826" y="4116691"/>
              <a:ext cx="1452107" cy="1452147"/>
              <a:chOff x="1821389" y="3823974"/>
              <a:chExt cx="1448285" cy="1090266"/>
            </a:xfrm>
          </p:grpSpPr>
          <p:sp>
            <p:nvSpPr>
              <p:cNvPr id="45" name="矩形 44"/>
              <p:cNvSpPr/>
              <p:nvPr/>
            </p:nvSpPr>
            <p:spPr>
              <a:xfrm>
                <a:off x="1821390" y="3837708"/>
                <a:ext cx="1448284" cy="1076532"/>
              </a:xfrm>
              <a:prstGeom prst="rect">
                <a:avLst/>
              </a:prstGeom>
              <a:solidFill>
                <a:srgbClr val="008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46" name="矩形 45"/>
              <p:cNvSpPr/>
              <p:nvPr/>
            </p:nvSpPr>
            <p:spPr>
              <a:xfrm>
                <a:off x="1821389" y="3823974"/>
                <a:ext cx="1448285" cy="171371"/>
              </a:xfrm>
              <a:prstGeom prst="rect">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框 46"/>
            <p:cNvSpPr txBox="1"/>
            <p:nvPr/>
          </p:nvSpPr>
          <p:spPr>
            <a:xfrm>
              <a:off x="10285056" y="4344944"/>
              <a:ext cx="1542877" cy="1200329"/>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在</a:t>
              </a:r>
              <a:r>
                <a:rPr lang="zh-CN" altLang="en-US" dirty="0" smtClean="0">
                  <a:solidFill>
                    <a:schemeClr val="bg1"/>
                  </a:solidFill>
                  <a:latin typeface="微软雅黑" panose="020B0503020204020204" pitchFamily="34" charset="-122"/>
                  <a:ea typeface="微软雅黑" panose="020B0503020204020204" pitchFamily="34" charset="-122"/>
                </a:rPr>
                <a:t>预测市场上，经济回报会淘汰愚蠢者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1334218" y="3732468"/>
            <a:ext cx="3279986" cy="693606"/>
            <a:chOff x="2776792" y="1967345"/>
            <a:chExt cx="3837660" cy="811535"/>
          </a:xfrm>
        </p:grpSpPr>
        <p:sp>
          <p:nvSpPr>
            <p:cNvPr id="54" name="矩形 53"/>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55" name="椭圆 54"/>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7" name="等腰三角形 56"/>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认知潜力的现实例子</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59" name="文本框 58"/>
          <p:cNvSpPr txBox="1"/>
          <p:nvPr/>
        </p:nvSpPr>
        <p:spPr>
          <a:xfrm>
            <a:off x="2490733" y="4847233"/>
            <a:ext cx="4906125" cy="1421928"/>
          </a:xfrm>
          <a:prstGeom prst="rect">
            <a:avLst/>
          </a:prstGeom>
          <a:noFill/>
        </p:spPr>
        <p:txBody>
          <a:bodyPr wrap="square" rtlCol="0">
            <a:spAutoFit/>
          </a:bodyPr>
          <a:lstStyle/>
          <a:p>
            <a:pP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通过在互联网发布需要解决的问题，由大众业余爱好者的多样化认知潜力从专业人士无法碰触的另一面找到适合的解决方法。然后汇总各种点子组合成最优的解决方案。</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2404" y="4540841"/>
            <a:ext cx="2946993" cy="2004905"/>
          </a:xfrm>
          <a:prstGeom prst="rect">
            <a:avLst/>
          </a:prstGeom>
        </p:spPr>
      </p:pic>
      <p:sp>
        <p:nvSpPr>
          <p:cNvPr id="60" name="矩形 59"/>
          <p:cNvSpPr/>
          <p:nvPr/>
        </p:nvSpPr>
        <p:spPr>
          <a:xfrm>
            <a:off x="2027823" y="4543963"/>
            <a:ext cx="8645432" cy="2028469"/>
          </a:xfrm>
          <a:prstGeom prst="rect">
            <a:avLst/>
          </a:prstGeom>
          <a:noFill/>
          <a:ln w="25400">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7703604" y="6174127"/>
            <a:ext cx="2964595" cy="400110"/>
          </a:xfrm>
          <a:prstGeom prst="rect">
            <a:avLst/>
          </a:prstGeom>
          <a:solidFill>
            <a:srgbClr val="2099F4"/>
          </a:solid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宝</a:t>
            </a:r>
            <a:r>
              <a:rPr lang="zh-CN" altLang="en-US" sz="2000" dirty="0" smtClean="0">
                <a:solidFill>
                  <a:schemeClr val="bg1"/>
                </a:solidFill>
                <a:latin typeface="微软雅黑" panose="020B0503020204020204" pitchFamily="34" charset="-122"/>
                <a:ea typeface="微软雅黑" panose="020B0503020204020204" pitchFamily="34" charset="-122"/>
              </a:rPr>
              <a:t>洁：创新中心</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64" name="组合 63"/>
          <p:cNvGrpSpPr/>
          <p:nvPr/>
        </p:nvGrpSpPr>
        <p:grpSpPr>
          <a:xfrm>
            <a:off x="968328" y="125465"/>
            <a:ext cx="10229557" cy="907838"/>
            <a:chOff x="968328" y="125465"/>
            <a:chExt cx="10229557" cy="907838"/>
          </a:xfrm>
        </p:grpSpPr>
        <p:sp>
          <p:nvSpPr>
            <p:cNvPr id="65" name="矩形 64"/>
            <p:cNvSpPr/>
            <p:nvPr/>
          </p:nvSpPr>
          <p:spPr>
            <a:xfrm>
              <a:off x="968328" y="309487"/>
              <a:ext cx="10229557" cy="506437"/>
            </a:xfrm>
            <a:prstGeom prst="rect">
              <a:avLst/>
            </a:prstGeom>
            <a:solidFill>
              <a:srgbClr val="159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4136000" y="125465"/>
              <a:ext cx="3770044" cy="881258"/>
              <a:chOff x="4136000" y="125465"/>
              <a:chExt cx="3770044" cy="881258"/>
            </a:xfrm>
          </p:grpSpPr>
          <p:grpSp>
            <p:nvGrpSpPr>
              <p:cNvPr id="68" name="组合 67"/>
              <p:cNvGrpSpPr/>
              <p:nvPr/>
            </p:nvGrpSpPr>
            <p:grpSpPr>
              <a:xfrm>
                <a:off x="4260170" y="125465"/>
                <a:ext cx="3645874" cy="881258"/>
                <a:chOff x="-1915545" y="122076"/>
                <a:chExt cx="3645874" cy="881258"/>
              </a:xfrm>
            </p:grpSpPr>
            <p:sp>
              <p:nvSpPr>
                <p:cNvPr id="71" name="矩形 70"/>
                <p:cNvSpPr/>
                <p:nvPr/>
              </p:nvSpPr>
              <p:spPr>
                <a:xfrm>
                  <a:off x="-1915545" y="122076"/>
                  <a:ext cx="3517304" cy="881258"/>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直角三角形 71"/>
                <p:cNvSpPr/>
                <p:nvPr/>
              </p:nvSpPr>
              <p:spPr>
                <a:xfrm>
                  <a:off x="1601759" y="122076"/>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直角三角形 72"/>
                <p:cNvSpPr/>
                <p:nvPr/>
              </p:nvSpPr>
              <p:spPr>
                <a:xfrm flipV="1">
                  <a:off x="1601759" y="795070"/>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直角三角形 68"/>
              <p:cNvSpPr/>
              <p:nvPr/>
            </p:nvSpPr>
            <p:spPr>
              <a:xfrm flipH="1">
                <a:off x="4136000" y="140751"/>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直角三角形 69"/>
              <p:cNvSpPr/>
              <p:nvPr/>
            </p:nvSpPr>
            <p:spPr>
              <a:xfrm flipH="1" flipV="1">
                <a:off x="4136000" y="813745"/>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文本框 66"/>
            <p:cNvSpPr txBox="1"/>
            <p:nvPr/>
          </p:nvSpPr>
          <p:spPr>
            <a:xfrm>
              <a:off x="4899650" y="140751"/>
              <a:ext cx="2335237" cy="892552"/>
            </a:xfrm>
            <a:prstGeom prst="rect">
              <a:avLst/>
            </a:prstGeom>
            <a:noFill/>
          </p:spPr>
          <p:txBody>
            <a:bodyPr wrap="square" rtlCol="0">
              <a:spAutoFit/>
            </a:bodyPr>
            <a:lstStyle/>
            <a:p>
              <a:pPr algn="ctr"/>
              <a:r>
                <a:rPr lang="zh-CN" altLang="en-US" sz="2400" dirty="0">
                  <a:solidFill>
                    <a:schemeClr val="bg1"/>
                  </a:solidFill>
                  <a:latin typeface="方正粗宋简体" panose="03000509000000000000" pitchFamily="65" charset="-122"/>
                  <a:ea typeface="方正粗宋简体" panose="03000509000000000000" pitchFamily="65" charset="-122"/>
                </a:rPr>
                <a:t>群体</a:t>
              </a:r>
              <a:r>
                <a:rPr lang="zh-CN" altLang="en-US" sz="2400" dirty="0" smtClean="0">
                  <a:solidFill>
                    <a:schemeClr val="bg1"/>
                  </a:solidFill>
                  <a:latin typeface="方正粗宋简体" panose="03000509000000000000" pitchFamily="65" charset="-122"/>
                  <a:ea typeface="方正粗宋简体" panose="03000509000000000000" pitchFamily="65" charset="-122"/>
                </a:rPr>
                <a:t>智能</a:t>
              </a:r>
              <a:endParaRPr lang="en-US" altLang="zh-CN" sz="2400" dirty="0" smtClean="0">
                <a:solidFill>
                  <a:schemeClr val="bg1"/>
                </a:solidFill>
                <a:latin typeface="方正粗宋简体" panose="03000509000000000000" pitchFamily="65" charset="-122"/>
                <a:ea typeface="方正粗宋简体" panose="03000509000000000000" pitchFamily="65" charset="-122"/>
              </a:endParaRPr>
            </a:p>
            <a:p>
              <a:pPr algn="ctr"/>
              <a:r>
                <a:rPr lang="zh-CN" altLang="en-US" sz="2800" dirty="0" smtClean="0">
                  <a:solidFill>
                    <a:srgbClr val="FFFF19"/>
                  </a:solidFill>
                  <a:latin typeface="方正粗宋简体" panose="03000509000000000000" pitchFamily="65" charset="-122"/>
                  <a:ea typeface="方正粗宋简体" panose="03000509000000000000" pitchFamily="65" charset="-122"/>
                </a:rPr>
                <a:t>认知</a:t>
              </a:r>
              <a:r>
                <a:rPr lang="zh-CN" altLang="en-US" sz="2800" dirty="0">
                  <a:solidFill>
                    <a:srgbClr val="FFFF19"/>
                  </a:solidFill>
                  <a:latin typeface="方正粗宋简体" panose="03000509000000000000" pitchFamily="65" charset="-122"/>
                  <a:ea typeface="方正粗宋简体" panose="03000509000000000000" pitchFamily="65" charset="-122"/>
                </a:rPr>
                <a:t>潜力</a:t>
              </a:r>
              <a:endParaRPr lang="zh-CN" altLang="en-US" sz="2400" dirty="0">
                <a:solidFill>
                  <a:srgbClr val="FFFF19"/>
                </a:solidFill>
                <a:latin typeface="方正粗宋简体" panose="03000509000000000000" pitchFamily="65" charset="-122"/>
                <a:ea typeface="方正粗宋简体" panose="03000509000000000000" pitchFamily="65" charset="-122"/>
              </a:endParaRPr>
            </a:p>
          </p:txBody>
        </p:sp>
      </p:grpSp>
    </p:spTree>
    <p:extLst>
      <p:ext uri="{BB962C8B-B14F-4D97-AF65-F5344CB8AC3E}">
        <p14:creationId xmlns:p14="http://schemas.microsoft.com/office/powerpoint/2010/main" val="2140088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sp>
        <p:nvSpPr>
          <p:cNvPr id="27" name="矩形 26"/>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334217" y="1346003"/>
            <a:ext cx="3279986" cy="693606"/>
            <a:chOff x="2776792" y="1967345"/>
            <a:chExt cx="3837660" cy="811535"/>
          </a:xfrm>
        </p:grpSpPr>
        <p:sp>
          <p:nvSpPr>
            <p:cNvPr id="16" name="矩形 15"/>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7" name="椭圆 16"/>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423727" y="2148199"/>
              <a:ext cx="3026130" cy="468138"/>
            </a:xfrm>
            <a:prstGeom prst="rect">
              <a:avLst/>
            </a:prstGeom>
          </p:spPr>
          <p:txBody>
            <a:bodyPr wrap="square">
              <a:spAutoFit/>
            </a:bodyPr>
            <a:lstStyle/>
            <a:p>
              <a:pPr algn="ct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334218" y="3368714"/>
            <a:ext cx="3279986" cy="693606"/>
            <a:chOff x="2776792" y="1967345"/>
            <a:chExt cx="3837660" cy="811535"/>
          </a:xfrm>
        </p:grpSpPr>
        <p:sp>
          <p:nvSpPr>
            <p:cNvPr id="22" name="矩形 21"/>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23" name="椭圆 22"/>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信息整合的现实例子</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9" name="文本框 28"/>
          <p:cNvSpPr txBox="1"/>
          <p:nvPr/>
        </p:nvSpPr>
        <p:spPr>
          <a:xfrm>
            <a:off x="2450676" y="4649677"/>
            <a:ext cx="4906125" cy="1089529"/>
          </a:xfrm>
          <a:prstGeom prst="rect">
            <a:avLst/>
          </a:prstGeom>
          <a:noFill/>
        </p:spPr>
        <p:txBody>
          <a:bodyPr wrap="square" rtlCol="0">
            <a:spAutoFit/>
          </a:bodyPr>
          <a:lstStyle/>
          <a:p>
            <a:pPr>
              <a:lnSpc>
                <a:spcPct val="12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通过组织大量有才华的业余爱好者用价格低廉但分辨率很高的数码相机拍出高质量的图片，然后通过在</a:t>
            </a:r>
            <a:r>
              <a:rPr lang="en-US" altLang="zh-CN" dirty="0" err="1" smtClean="0">
                <a:solidFill>
                  <a:schemeClr val="tx1">
                    <a:lumMod val="75000"/>
                    <a:lumOff val="25000"/>
                  </a:schemeClr>
                </a:solidFill>
                <a:latin typeface="微软雅黑" panose="020B0503020204020204" pitchFamily="34" charset="-122"/>
                <a:ea typeface="微软雅黑" panose="020B0503020204020204" pitchFamily="34" charset="-122"/>
              </a:rPr>
              <a:t>Istockphoto</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发布形成一定的规模</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2027823" y="4180209"/>
            <a:ext cx="8645432" cy="2028469"/>
          </a:xfrm>
          <a:prstGeom prst="rect">
            <a:avLst/>
          </a:prstGeom>
          <a:noFill/>
          <a:ln w="25400">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887142" y="1488735"/>
            <a:ext cx="2586384" cy="400110"/>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群体创造潜力的本质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2027824" y="2148273"/>
            <a:ext cx="8640376" cy="1089529"/>
          </a:xfrm>
          <a:prstGeom prst="rect">
            <a:avLst/>
          </a:prstGeom>
          <a:noFill/>
        </p:spPr>
        <p:txBody>
          <a:bodyPr wrap="square" rtlCol="0">
            <a:spAutoFit/>
          </a:bodyPr>
          <a:lstStyle/>
          <a:p>
            <a:pPr algn="just">
              <a:lnSpc>
                <a:spcPct val="120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对于众包来说，摆脱了以往传统的大规模再生存方式，通过互联网将分散在不同地方信息聚拢起来并善加利用，从而从</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100%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的参与者中寻找出能够产生巨大变化的</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。而这种创造性工作中，众包的本质是去芜存青。</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l="2617" r="6031" b="12873"/>
          <a:stretch/>
        </p:blipFill>
        <p:spPr>
          <a:xfrm>
            <a:off x="7703604" y="4180208"/>
            <a:ext cx="2964595" cy="2028469"/>
          </a:xfrm>
          <a:prstGeom prst="rect">
            <a:avLst/>
          </a:prstGeom>
        </p:spPr>
      </p:pic>
      <p:sp>
        <p:nvSpPr>
          <p:cNvPr id="28" name="文本框 27"/>
          <p:cNvSpPr txBox="1"/>
          <p:nvPr/>
        </p:nvSpPr>
        <p:spPr>
          <a:xfrm>
            <a:off x="7703604" y="5810373"/>
            <a:ext cx="2964595" cy="400110"/>
          </a:xfrm>
          <a:prstGeom prst="rect">
            <a:avLst/>
          </a:prstGeom>
          <a:solidFill>
            <a:srgbClr val="2099F4"/>
          </a:solid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图片发布网站</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968328" y="125465"/>
            <a:ext cx="10229557" cy="907838"/>
            <a:chOff x="968328" y="125465"/>
            <a:chExt cx="10229557" cy="907838"/>
          </a:xfrm>
        </p:grpSpPr>
        <p:sp>
          <p:nvSpPr>
            <p:cNvPr id="37" name="矩形 36"/>
            <p:cNvSpPr/>
            <p:nvPr/>
          </p:nvSpPr>
          <p:spPr>
            <a:xfrm>
              <a:off x="968328" y="309487"/>
              <a:ext cx="10229557" cy="506437"/>
            </a:xfrm>
            <a:prstGeom prst="rect">
              <a:avLst/>
            </a:prstGeom>
            <a:solidFill>
              <a:srgbClr val="159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4136000" y="125465"/>
              <a:ext cx="3770044" cy="881258"/>
              <a:chOff x="4136000" y="125465"/>
              <a:chExt cx="3770044" cy="881258"/>
            </a:xfrm>
          </p:grpSpPr>
          <p:grpSp>
            <p:nvGrpSpPr>
              <p:cNvPr id="40" name="组合 39"/>
              <p:cNvGrpSpPr/>
              <p:nvPr/>
            </p:nvGrpSpPr>
            <p:grpSpPr>
              <a:xfrm>
                <a:off x="4260170" y="125465"/>
                <a:ext cx="3645874" cy="881258"/>
                <a:chOff x="-1915545" y="122076"/>
                <a:chExt cx="3645874" cy="881258"/>
              </a:xfrm>
            </p:grpSpPr>
            <p:sp>
              <p:nvSpPr>
                <p:cNvPr id="43" name="矩形 42"/>
                <p:cNvSpPr/>
                <p:nvPr/>
              </p:nvSpPr>
              <p:spPr>
                <a:xfrm>
                  <a:off x="-1915545" y="122076"/>
                  <a:ext cx="3517304" cy="881258"/>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直角三角形 43"/>
                <p:cNvSpPr/>
                <p:nvPr/>
              </p:nvSpPr>
              <p:spPr>
                <a:xfrm>
                  <a:off x="1601759" y="122076"/>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直角三角形 44"/>
                <p:cNvSpPr/>
                <p:nvPr/>
              </p:nvSpPr>
              <p:spPr>
                <a:xfrm flipV="1">
                  <a:off x="1601759" y="795070"/>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直角三角形 40"/>
              <p:cNvSpPr/>
              <p:nvPr/>
            </p:nvSpPr>
            <p:spPr>
              <a:xfrm flipH="1">
                <a:off x="4136000" y="140751"/>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直角三角形 41"/>
              <p:cNvSpPr/>
              <p:nvPr/>
            </p:nvSpPr>
            <p:spPr>
              <a:xfrm flipH="1" flipV="1">
                <a:off x="4136000" y="813745"/>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4899650" y="140751"/>
              <a:ext cx="2335237" cy="892552"/>
            </a:xfrm>
            <a:prstGeom prst="rect">
              <a:avLst/>
            </a:prstGeom>
            <a:noFill/>
          </p:spPr>
          <p:txBody>
            <a:bodyPr wrap="square" rtlCol="0">
              <a:spAutoFit/>
            </a:bodyPr>
            <a:lstStyle/>
            <a:p>
              <a:pPr algn="ctr"/>
              <a:r>
                <a:rPr lang="zh-CN" altLang="en-US" sz="2400" dirty="0">
                  <a:solidFill>
                    <a:schemeClr val="bg1"/>
                  </a:solidFill>
                  <a:latin typeface="方正粗宋简体" panose="03000509000000000000" pitchFamily="65" charset="-122"/>
                  <a:ea typeface="方正粗宋简体" panose="03000509000000000000" pitchFamily="65" charset="-122"/>
                </a:rPr>
                <a:t>群体</a:t>
              </a:r>
              <a:r>
                <a:rPr lang="zh-CN" altLang="en-US" sz="2400" dirty="0" smtClean="0">
                  <a:solidFill>
                    <a:schemeClr val="bg1"/>
                  </a:solidFill>
                  <a:latin typeface="方正粗宋简体" panose="03000509000000000000" pitchFamily="65" charset="-122"/>
                  <a:ea typeface="方正粗宋简体" panose="03000509000000000000" pitchFamily="65" charset="-122"/>
                </a:rPr>
                <a:t>智能</a:t>
              </a:r>
              <a:endParaRPr lang="en-US" altLang="zh-CN" sz="2400" dirty="0" smtClean="0">
                <a:solidFill>
                  <a:schemeClr val="bg1"/>
                </a:solidFill>
                <a:latin typeface="方正粗宋简体" panose="03000509000000000000" pitchFamily="65" charset="-122"/>
                <a:ea typeface="方正粗宋简体" panose="03000509000000000000" pitchFamily="65" charset="-122"/>
              </a:endParaRPr>
            </a:p>
            <a:p>
              <a:pPr algn="ctr"/>
              <a:r>
                <a:rPr lang="zh-CN" altLang="en-US" sz="2800" dirty="0">
                  <a:solidFill>
                    <a:srgbClr val="FFFF19"/>
                  </a:solidFill>
                  <a:latin typeface="方正粗宋简体" panose="03000509000000000000" pitchFamily="65" charset="-122"/>
                  <a:ea typeface="方正粗宋简体" panose="03000509000000000000" pitchFamily="65" charset="-122"/>
                </a:rPr>
                <a:t>创造</a:t>
              </a:r>
              <a:r>
                <a:rPr lang="zh-CN" altLang="en-US" sz="2800" dirty="0" smtClean="0">
                  <a:solidFill>
                    <a:srgbClr val="FFFF19"/>
                  </a:solidFill>
                  <a:latin typeface="方正粗宋简体" panose="03000509000000000000" pitchFamily="65" charset="-122"/>
                  <a:ea typeface="方正粗宋简体" panose="03000509000000000000" pitchFamily="65" charset="-122"/>
                </a:rPr>
                <a:t>潜力</a:t>
              </a:r>
              <a:endParaRPr lang="zh-CN" altLang="en-US" sz="2400" dirty="0">
                <a:solidFill>
                  <a:srgbClr val="FFFF19"/>
                </a:solidFill>
                <a:latin typeface="方正粗宋简体" panose="03000509000000000000" pitchFamily="65" charset="-122"/>
                <a:ea typeface="方正粗宋简体" panose="03000509000000000000" pitchFamily="65" charset="-122"/>
              </a:endParaRPr>
            </a:p>
          </p:txBody>
        </p:sp>
      </p:grpSp>
    </p:spTree>
    <p:extLst>
      <p:ext uri="{BB962C8B-B14F-4D97-AF65-F5344CB8AC3E}">
        <p14:creationId xmlns:p14="http://schemas.microsoft.com/office/powerpoint/2010/main" val="1098554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099F4"/>
        </a:solidFill>
        <a:effectLst/>
      </p:bgPr>
    </p:bg>
    <p:spTree>
      <p:nvGrpSpPr>
        <p:cNvPr id="1" name=""/>
        <p:cNvGrpSpPr/>
        <p:nvPr/>
      </p:nvGrpSpPr>
      <p:grpSpPr>
        <a:xfrm>
          <a:off x="0" y="0"/>
          <a:ext cx="0" cy="0"/>
          <a:chOff x="0" y="0"/>
          <a:chExt cx="0" cy="0"/>
        </a:xfrm>
      </p:grpSpPr>
      <p:sp>
        <p:nvSpPr>
          <p:cNvPr id="65" name="矩形 64"/>
          <p:cNvSpPr/>
          <p:nvPr/>
        </p:nvSpPr>
        <p:spPr>
          <a:xfrm>
            <a:off x="773722" y="0"/>
            <a:ext cx="10663311" cy="6858000"/>
          </a:xfrm>
          <a:prstGeom prst="rect">
            <a:avLst/>
          </a:prstGeom>
          <a:pattFill prst="wd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11197885"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968328" y="-1"/>
            <a:ext cx="0" cy="685800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0" name="同心圆 39"/>
          <p:cNvSpPr/>
          <p:nvPr/>
        </p:nvSpPr>
        <p:spPr>
          <a:xfrm>
            <a:off x="5540327" y="2039810"/>
            <a:ext cx="1651960" cy="1651960"/>
          </a:xfrm>
          <a:prstGeom prst="donut">
            <a:avLst>
              <a:gd name="adj" fmla="val 1221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5" name="组合 14"/>
          <p:cNvGrpSpPr/>
          <p:nvPr/>
        </p:nvGrpSpPr>
        <p:grpSpPr>
          <a:xfrm>
            <a:off x="1334217" y="1346003"/>
            <a:ext cx="3279986" cy="693606"/>
            <a:chOff x="2776792" y="1967345"/>
            <a:chExt cx="3837660" cy="811535"/>
          </a:xfrm>
        </p:grpSpPr>
        <p:sp>
          <p:nvSpPr>
            <p:cNvPr id="16" name="矩形 15"/>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7" name="椭圆 16"/>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solidFill>
                    <a:schemeClr val="bg2">
                      <a:lumMod val="10000"/>
                    </a:schemeClr>
                  </a:solidFill>
                  <a:latin typeface="微软雅黑" panose="020B0503020204020204" pitchFamily="34" charset="-122"/>
                  <a:ea typeface="微软雅黑" panose="020B0503020204020204" pitchFamily="34" charset="-122"/>
                </a:rPr>
                <a:t>1</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等腰三角形 18"/>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众包的信息过滤器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334218" y="3794386"/>
            <a:ext cx="3279986" cy="693606"/>
            <a:chOff x="2776792" y="1967345"/>
            <a:chExt cx="3837660" cy="811535"/>
          </a:xfrm>
        </p:grpSpPr>
        <p:sp>
          <p:nvSpPr>
            <p:cNvPr id="22" name="矩形 21"/>
            <p:cNvSpPr/>
            <p:nvPr/>
          </p:nvSpPr>
          <p:spPr>
            <a:xfrm>
              <a:off x="3182557" y="2064247"/>
              <a:ext cx="3192069" cy="622310"/>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23" name="椭圆 22"/>
            <p:cNvSpPr/>
            <p:nvPr/>
          </p:nvSpPr>
          <p:spPr>
            <a:xfrm>
              <a:off x="2776792" y="1967345"/>
              <a:ext cx="811535" cy="811535"/>
            </a:xfrm>
            <a:prstGeom prst="ellips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903931" y="2094484"/>
              <a:ext cx="557255" cy="557255"/>
            </a:xfrm>
            <a:prstGeom prst="ellipse">
              <a:avLst/>
            </a:prstGeom>
            <a:solidFill>
              <a:srgbClr val="FFF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2">
                      <a:lumMod val="10000"/>
                    </a:schemeClr>
                  </a:solidFill>
                  <a:latin typeface="微软雅黑" panose="020B0503020204020204" pitchFamily="34" charset="-122"/>
                  <a:ea typeface="微软雅黑" panose="020B0503020204020204" pitchFamily="34" charset="-122"/>
                </a:rPr>
                <a:t>2</a:t>
              </a:r>
              <a:endParaRPr lang="zh-CN" altLang="en-US" sz="3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5" name="等腰三角形 24"/>
            <p:cNvSpPr/>
            <p:nvPr/>
          </p:nvSpPr>
          <p:spPr>
            <a:xfrm rot="5400000">
              <a:off x="6198504" y="2256754"/>
              <a:ext cx="592071" cy="239825"/>
            </a:xfrm>
            <a:prstGeom prst="triangle">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423727" y="2148199"/>
              <a:ext cx="3026130" cy="468138"/>
            </a:xfrm>
            <a:prstGeom prst="rect">
              <a:avLst/>
            </a:prstGeom>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信息整合的现实例子</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36" name="同心圆 35"/>
          <p:cNvSpPr/>
          <p:nvPr/>
        </p:nvSpPr>
        <p:spPr>
          <a:xfrm>
            <a:off x="2757268" y="2070980"/>
            <a:ext cx="1651960" cy="1651960"/>
          </a:xfrm>
          <a:prstGeom prst="donut">
            <a:avLst>
              <a:gd name="adj" fmla="val 1221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空心弧 36"/>
          <p:cNvSpPr/>
          <p:nvPr/>
        </p:nvSpPr>
        <p:spPr>
          <a:xfrm>
            <a:off x="2757268" y="2070980"/>
            <a:ext cx="1651960" cy="1651960"/>
          </a:xfrm>
          <a:prstGeom prst="blockArc">
            <a:avLst>
              <a:gd name="adj1" fmla="val 10800000"/>
              <a:gd name="adj2" fmla="val 9462633"/>
              <a:gd name="adj3" fmla="val 12483"/>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文本框 37"/>
          <p:cNvSpPr txBox="1"/>
          <p:nvPr/>
        </p:nvSpPr>
        <p:spPr>
          <a:xfrm>
            <a:off x="2918971" y="2327572"/>
            <a:ext cx="1328554" cy="1138773"/>
          </a:xfrm>
          <a:prstGeom prst="rect">
            <a:avLst/>
          </a:prstGeom>
          <a:noFill/>
        </p:spPr>
        <p:txBody>
          <a:bodyPr wrap="square" rtlCol="0">
            <a:spAutoFit/>
          </a:bodyPr>
          <a:lstStyle/>
          <a:p>
            <a:pPr algn="ctr"/>
            <a:r>
              <a:rPr lang="en-US" altLang="zh-CN" sz="4000" dirty="0" smtClean="0">
                <a:solidFill>
                  <a:srgbClr val="2099F4"/>
                </a:solidFill>
              </a:rPr>
              <a:t>90%</a:t>
            </a:r>
          </a:p>
          <a:p>
            <a:pPr algn="ctr"/>
            <a:r>
              <a:rPr lang="zh-CN" altLang="en-US" sz="2800" dirty="0">
                <a:solidFill>
                  <a:srgbClr val="2099F4"/>
                </a:solidFill>
                <a:latin typeface="微软雅黑" panose="020B0503020204020204" pitchFamily="34" charset="-122"/>
                <a:ea typeface="微软雅黑" panose="020B0503020204020204" pitchFamily="34" charset="-122"/>
              </a:rPr>
              <a:t>垃圾</a:t>
            </a:r>
          </a:p>
        </p:txBody>
      </p:sp>
      <p:sp>
        <p:nvSpPr>
          <p:cNvPr id="39" name="空心弧 38"/>
          <p:cNvSpPr/>
          <p:nvPr/>
        </p:nvSpPr>
        <p:spPr>
          <a:xfrm>
            <a:off x="5540327" y="2039810"/>
            <a:ext cx="1651960" cy="1651960"/>
          </a:xfrm>
          <a:prstGeom prst="blockArc">
            <a:avLst>
              <a:gd name="adj1" fmla="val 7836092"/>
              <a:gd name="adj2" fmla="val 9462633"/>
              <a:gd name="adj3" fmla="val 1248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文本框 40"/>
          <p:cNvSpPr txBox="1"/>
          <p:nvPr/>
        </p:nvSpPr>
        <p:spPr>
          <a:xfrm>
            <a:off x="5803599" y="2327573"/>
            <a:ext cx="1125415" cy="1138773"/>
          </a:xfrm>
          <a:prstGeom prst="rect">
            <a:avLst/>
          </a:prstGeom>
          <a:noFill/>
        </p:spPr>
        <p:txBody>
          <a:bodyPr wrap="square" rtlCol="0">
            <a:spAutoFit/>
          </a:bodyPr>
          <a:lstStyle/>
          <a:p>
            <a:pPr algn="ctr"/>
            <a:r>
              <a:rPr lang="en-US" altLang="zh-CN" sz="4000" dirty="0">
                <a:solidFill>
                  <a:srgbClr val="2099F4"/>
                </a:solidFill>
              </a:rPr>
              <a:t>1</a:t>
            </a:r>
            <a:r>
              <a:rPr lang="en-US" altLang="zh-CN" sz="4000" dirty="0" smtClean="0">
                <a:solidFill>
                  <a:srgbClr val="2099F4"/>
                </a:solidFill>
              </a:rPr>
              <a:t>0%</a:t>
            </a:r>
          </a:p>
          <a:p>
            <a:pPr algn="ctr"/>
            <a:r>
              <a:rPr lang="zh-CN" altLang="en-US" sz="2800" dirty="0">
                <a:solidFill>
                  <a:srgbClr val="2099F4"/>
                </a:solidFill>
                <a:latin typeface="微软雅黑" panose="020B0503020204020204" pitchFamily="34" charset="-122"/>
                <a:ea typeface="微软雅黑" panose="020B0503020204020204" pitchFamily="34" charset="-122"/>
              </a:rPr>
              <a:t>价值</a:t>
            </a:r>
          </a:p>
        </p:txBody>
      </p:sp>
      <p:sp>
        <p:nvSpPr>
          <p:cNvPr id="42" name="同心圆 41"/>
          <p:cNvSpPr/>
          <p:nvPr/>
        </p:nvSpPr>
        <p:spPr>
          <a:xfrm>
            <a:off x="8154573" y="2039810"/>
            <a:ext cx="1651960" cy="1651960"/>
          </a:xfrm>
          <a:prstGeom prst="donut">
            <a:avLst>
              <a:gd name="adj" fmla="val 1221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空心弧 42"/>
          <p:cNvSpPr/>
          <p:nvPr/>
        </p:nvSpPr>
        <p:spPr>
          <a:xfrm>
            <a:off x="8168641" y="2070980"/>
            <a:ext cx="1651960" cy="1651960"/>
          </a:xfrm>
          <a:prstGeom prst="blockArc">
            <a:avLst>
              <a:gd name="adj1" fmla="val 9006894"/>
              <a:gd name="adj2" fmla="val 9462633"/>
              <a:gd name="adj3" fmla="val 1248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文本框 43"/>
          <p:cNvSpPr txBox="1"/>
          <p:nvPr/>
        </p:nvSpPr>
        <p:spPr>
          <a:xfrm>
            <a:off x="8372093" y="2296403"/>
            <a:ext cx="1245056" cy="1138773"/>
          </a:xfrm>
          <a:prstGeom prst="rect">
            <a:avLst/>
          </a:prstGeom>
          <a:noFill/>
        </p:spPr>
        <p:txBody>
          <a:bodyPr wrap="square" rtlCol="0">
            <a:spAutoFit/>
          </a:bodyPr>
          <a:lstStyle/>
          <a:p>
            <a:pPr algn="ctr"/>
            <a:r>
              <a:rPr lang="en-US" altLang="zh-CN" sz="4000" dirty="0" smtClean="0">
                <a:solidFill>
                  <a:srgbClr val="2099F4"/>
                </a:solidFill>
              </a:rPr>
              <a:t>1%</a:t>
            </a:r>
          </a:p>
          <a:p>
            <a:pPr algn="ctr"/>
            <a:r>
              <a:rPr lang="zh-CN" altLang="en-US" sz="2800" dirty="0">
                <a:solidFill>
                  <a:srgbClr val="2099F4"/>
                </a:solidFill>
                <a:latin typeface="微软雅黑" panose="020B0503020204020204" pitchFamily="34" charset="-122"/>
                <a:ea typeface="微软雅黑" panose="020B0503020204020204" pitchFamily="34" charset="-122"/>
              </a:rPr>
              <a:t>极品</a:t>
            </a:r>
          </a:p>
        </p:txBody>
      </p:sp>
      <p:pic>
        <p:nvPicPr>
          <p:cNvPr id="45" name="图片 4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3604" y="4605881"/>
            <a:ext cx="2964595" cy="2028469"/>
          </a:xfrm>
          <a:prstGeom prst="rect">
            <a:avLst/>
          </a:prstGeom>
        </p:spPr>
      </p:pic>
      <p:sp>
        <p:nvSpPr>
          <p:cNvPr id="48" name="文本框 47"/>
          <p:cNvSpPr txBox="1"/>
          <p:nvPr/>
        </p:nvSpPr>
        <p:spPr>
          <a:xfrm>
            <a:off x="7703604" y="6234240"/>
            <a:ext cx="2964595" cy="400110"/>
          </a:xfrm>
          <a:prstGeom prst="rect">
            <a:avLst/>
          </a:prstGeom>
          <a:solidFill>
            <a:srgbClr val="2099F4"/>
          </a:solid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网页排名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2509284" y="5075350"/>
            <a:ext cx="4906125" cy="1089529"/>
          </a:xfrm>
          <a:prstGeom prst="rect">
            <a:avLst/>
          </a:prstGeom>
          <a:noFill/>
        </p:spPr>
        <p:txBody>
          <a:bodyPr wrap="square" rtlCol="0">
            <a:spAutoFit/>
          </a:bodyPr>
          <a:lstStyle/>
          <a:p>
            <a:pPr>
              <a:lnSpc>
                <a:spcPct val="120000"/>
              </a:lnSpc>
            </a:pPr>
            <a:r>
              <a:rPr lang="zh-CN" altLang="en-US" dirty="0" smtClean="0">
                <a:latin typeface="微软雅黑" panose="020B0503020204020204" pitchFamily="34" charset="-122"/>
                <a:ea typeface="微软雅黑" panose="020B0503020204020204" pitchFamily="34" charset="-122"/>
              </a:rPr>
              <a:t>谷歌搜索引擎把决定性信息（比如报纸文章或博客内容）重要性的权利交给大众，通过把大众意见适当聚在一起，将庞大的信息整理出来</a:t>
            </a: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a:off x="2027823" y="4605881"/>
            <a:ext cx="8645432" cy="2028469"/>
          </a:xfrm>
          <a:prstGeom prst="rect">
            <a:avLst/>
          </a:prstGeom>
          <a:noFill/>
          <a:ln w="25400">
            <a:solidFill>
              <a:srgbClr val="2099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8328" y="125465"/>
            <a:ext cx="10229557" cy="907838"/>
            <a:chOff x="968328" y="125465"/>
            <a:chExt cx="10229557" cy="907838"/>
          </a:xfrm>
        </p:grpSpPr>
        <p:sp>
          <p:nvSpPr>
            <p:cNvPr id="56" name="矩形 55"/>
            <p:cNvSpPr/>
            <p:nvPr/>
          </p:nvSpPr>
          <p:spPr>
            <a:xfrm>
              <a:off x="968328" y="309487"/>
              <a:ext cx="10229557" cy="506437"/>
            </a:xfrm>
            <a:prstGeom prst="rect">
              <a:avLst/>
            </a:prstGeom>
            <a:solidFill>
              <a:srgbClr val="159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4136000" y="125465"/>
              <a:ext cx="3770044" cy="881258"/>
              <a:chOff x="4136000" y="125465"/>
              <a:chExt cx="3770044" cy="881258"/>
            </a:xfrm>
          </p:grpSpPr>
          <p:grpSp>
            <p:nvGrpSpPr>
              <p:cNvPr id="58" name="组合 57"/>
              <p:cNvGrpSpPr/>
              <p:nvPr/>
            </p:nvGrpSpPr>
            <p:grpSpPr>
              <a:xfrm>
                <a:off x="4260170" y="125465"/>
                <a:ext cx="3645874" cy="881258"/>
                <a:chOff x="-1915545" y="122076"/>
                <a:chExt cx="3645874" cy="881258"/>
              </a:xfrm>
            </p:grpSpPr>
            <p:sp>
              <p:nvSpPr>
                <p:cNvPr id="61" name="矩形 60"/>
                <p:cNvSpPr/>
                <p:nvPr/>
              </p:nvSpPr>
              <p:spPr>
                <a:xfrm>
                  <a:off x="-1915545" y="122076"/>
                  <a:ext cx="3517304" cy="881258"/>
                </a:xfrm>
                <a:prstGeom prst="rect">
                  <a:avLst/>
                </a:prstGeom>
                <a:solidFill>
                  <a:srgbClr val="2099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直角三角形 61"/>
                <p:cNvSpPr/>
                <p:nvPr/>
              </p:nvSpPr>
              <p:spPr>
                <a:xfrm>
                  <a:off x="1601759" y="122076"/>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直角三角形 62"/>
                <p:cNvSpPr/>
                <p:nvPr/>
              </p:nvSpPr>
              <p:spPr>
                <a:xfrm flipV="1">
                  <a:off x="1601759" y="795070"/>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直角三角形 58"/>
              <p:cNvSpPr/>
              <p:nvPr/>
            </p:nvSpPr>
            <p:spPr>
              <a:xfrm flipH="1">
                <a:off x="4136000" y="140751"/>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直角三角形 59"/>
              <p:cNvSpPr/>
              <p:nvPr/>
            </p:nvSpPr>
            <p:spPr>
              <a:xfrm flipH="1" flipV="1">
                <a:off x="4136000" y="813745"/>
                <a:ext cx="128570" cy="187411"/>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63"/>
            <p:cNvSpPr txBox="1"/>
            <p:nvPr/>
          </p:nvSpPr>
          <p:spPr>
            <a:xfrm>
              <a:off x="4899650" y="140751"/>
              <a:ext cx="2335237" cy="892552"/>
            </a:xfrm>
            <a:prstGeom prst="rect">
              <a:avLst/>
            </a:prstGeom>
            <a:noFill/>
          </p:spPr>
          <p:txBody>
            <a:bodyPr wrap="square" rtlCol="0">
              <a:spAutoFit/>
            </a:bodyPr>
            <a:lstStyle/>
            <a:p>
              <a:pPr algn="ctr"/>
              <a:r>
                <a:rPr lang="zh-CN" altLang="en-US" sz="2400" dirty="0">
                  <a:solidFill>
                    <a:schemeClr val="bg1"/>
                  </a:solidFill>
                  <a:latin typeface="方正粗宋简体" panose="03000509000000000000" pitchFamily="65" charset="-122"/>
                  <a:ea typeface="方正粗宋简体" panose="03000509000000000000" pitchFamily="65" charset="-122"/>
                </a:rPr>
                <a:t>群体的</a:t>
              </a:r>
              <a:r>
                <a:rPr lang="zh-CN" altLang="en-US" sz="2400" dirty="0" smtClean="0">
                  <a:solidFill>
                    <a:schemeClr val="bg1"/>
                  </a:solidFill>
                  <a:latin typeface="方正粗宋简体" panose="03000509000000000000" pitchFamily="65" charset="-122"/>
                  <a:ea typeface="方正粗宋简体" panose="03000509000000000000" pitchFamily="65" charset="-122"/>
                </a:rPr>
                <a:t>力量</a:t>
              </a:r>
              <a:endParaRPr lang="en-US" altLang="zh-CN" sz="2400" dirty="0" smtClean="0">
                <a:solidFill>
                  <a:schemeClr val="bg1"/>
                </a:solidFill>
                <a:latin typeface="方正粗宋简体" panose="03000509000000000000" pitchFamily="65" charset="-122"/>
                <a:ea typeface="方正粗宋简体" panose="03000509000000000000" pitchFamily="65" charset="-122"/>
              </a:endParaRPr>
            </a:p>
            <a:p>
              <a:pPr algn="ctr"/>
              <a:r>
                <a:rPr lang="zh-CN" altLang="en-US" sz="2800" dirty="0" smtClean="0">
                  <a:solidFill>
                    <a:srgbClr val="FFFF19"/>
                  </a:solidFill>
                  <a:latin typeface="方正粗宋简体" panose="03000509000000000000" pitchFamily="65" charset="-122"/>
                  <a:ea typeface="方正粗宋简体" panose="03000509000000000000" pitchFamily="65" charset="-122"/>
                </a:rPr>
                <a:t>信息</a:t>
              </a:r>
              <a:r>
                <a:rPr lang="zh-CN" altLang="en-US" sz="2800" dirty="0">
                  <a:solidFill>
                    <a:srgbClr val="FFFF19"/>
                  </a:solidFill>
                  <a:latin typeface="方正粗宋简体" panose="03000509000000000000" pitchFamily="65" charset="-122"/>
                  <a:ea typeface="方正粗宋简体" panose="03000509000000000000" pitchFamily="65" charset="-122"/>
                </a:rPr>
                <a:t>整合能力</a:t>
              </a:r>
              <a:endParaRPr lang="zh-CN" altLang="en-US" sz="2400" dirty="0">
                <a:solidFill>
                  <a:srgbClr val="FFFF19"/>
                </a:solidFill>
                <a:latin typeface="方正粗宋简体" panose="03000509000000000000" pitchFamily="65" charset="-122"/>
                <a:ea typeface="方正粗宋简体" panose="03000509000000000000" pitchFamily="65" charset="-122"/>
              </a:endParaRPr>
            </a:p>
          </p:txBody>
        </p:sp>
      </p:grpSp>
    </p:spTree>
    <p:extLst>
      <p:ext uri="{BB962C8B-B14F-4D97-AF65-F5344CB8AC3E}">
        <p14:creationId xmlns:p14="http://schemas.microsoft.com/office/powerpoint/2010/main" val="1803511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1325</TotalTime>
  <Words>1499</Words>
  <Application>Microsoft Office PowerPoint</Application>
  <PresentationFormat>宽屏</PresentationFormat>
  <Paragraphs>135</Paragraphs>
  <Slides>17</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17</vt:i4>
      </vt:variant>
    </vt:vector>
  </HeadingPairs>
  <TitlesOfParts>
    <vt:vector size="27" baseType="lpstr">
      <vt:lpstr>Meiryo</vt:lpstr>
      <vt:lpstr>方正粗宋简体</vt:lpstr>
      <vt:lpstr>华康俪金黑W8(P)</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131</cp:revision>
  <dcterms:created xsi:type="dcterms:W3CDTF">2014-10-04T05:37:47Z</dcterms:created>
  <dcterms:modified xsi:type="dcterms:W3CDTF">2021-02-02T08:16:13Z</dcterms:modified>
</cp:coreProperties>
</file>