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0.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1.xml" ContentType="application/vnd.openxmlformats-officedocument.presentationml.notesSlide+xml"/>
  <Override PartName="/ppt/tags/tag32.xml" ContentType="application/vnd.openxmlformats-officedocument.presentationml.tags+xml"/>
  <Override PartName="/ppt/notesSlides/notesSlide12.xml" ContentType="application/vnd.openxmlformats-officedocument.presentationml.notesSlide+xml"/>
  <Override PartName="/ppt/tags/tag33.xml" ContentType="application/vnd.openxmlformats-officedocument.presentationml.tags+xml"/>
  <Override PartName="/ppt/notesSlides/notesSlide13.xml" ContentType="application/vnd.openxmlformats-officedocument.presentationml.notesSlide+xml"/>
  <Override PartName="/ppt/tags/tag34.xml" ContentType="application/vnd.openxmlformats-officedocument.presentationml.tags+xml"/>
  <Override PartName="/ppt/notesSlides/notesSlide14.xml" ContentType="application/vnd.openxmlformats-officedocument.presentationml.notesSlide+xml"/>
  <Override PartName="/ppt/tags/tag35.xml" ContentType="application/vnd.openxmlformats-officedocument.presentationml.tags+xml"/>
  <Override PartName="/ppt/notesSlides/notesSlide15.xml" ContentType="application/vnd.openxmlformats-officedocument.presentationml.notesSlide+xml"/>
  <Override PartName="/ppt/tags/tag36.xml" ContentType="application/vnd.openxmlformats-officedocument.presentationml.tags+xml"/>
  <Override PartName="/ppt/notesSlides/notesSlide16.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7.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8.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9.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0.xml" ContentType="application/vnd.openxmlformats-officedocument.presentationml.notesSlide+xml"/>
  <Override PartName="/ppt/tags/tag52.xml" ContentType="application/vnd.openxmlformats-officedocument.presentationml.tags+xml"/>
  <Override PartName="/ppt/notesSlides/notesSlide21.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2.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23.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4.xml" ContentType="application/vnd.openxmlformats-officedocument.presentationml.notesSlide+xml"/>
  <Override PartName="/ppt/tags/tag64.xml" ContentType="application/vnd.openxmlformats-officedocument.presentationml.tags+xml"/>
  <Override PartName="/ppt/notesSlides/notesSlide25.xml" ContentType="application/vnd.openxmlformats-officedocument.presentationml.notesSlide+xml"/>
  <Override PartName="/ppt/tags/tag65.xml" ContentType="application/vnd.openxmlformats-officedocument.presentationml.tags+xml"/>
  <Override PartName="/ppt/notesSlides/notesSlide26.xml" ContentType="application/vnd.openxmlformats-officedocument.presentationml.notesSlide+xml"/>
  <Override PartName="/ppt/tags/tag66.xml" ContentType="application/vnd.openxmlformats-officedocument.presentationml.tags+xml"/>
  <Override PartName="/ppt/notesSlides/notesSlide27.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28.xml" ContentType="application/vnd.openxmlformats-officedocument.presentationml.notesSlide+xml"/>
  <Override PartName="/ppt/tags/tag74.xml" ContentType="application/vnd.openxmlformats-officedocument.presentationml.tags+xml"/>
  <Override PartName="/ppt/notesSlides/notesSlide29.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30.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31.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32.xml" ContentType="application/vnd.openxmlformats-officedocument.presentationml.notesSlide+xml"/>
  <Override PartName="/ppt/tags/tag86.xml" ContentType="application/vnd.openxmlformats-officedocument.presentationml.tags+xml"/>
  <Override PartName="/ppt/notesSlides/notesSlide33.xml" ContentType="application/vnd.openxmlformats-officedocument.presentationml.notesSlide+xml"/>
  <Override PartName="/ppt/tags/tag87.xml" ContentType="application/vnd.openxmlformats-officedocument.presentationml.tags+xml"/>
  <Override PartName="/ppt/notesSlides/notesSlide34.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35.xml" ContentType="application/vnd.openxmlformats-officedocument.presentationml.notesSlide+xml"/>
  <Override PartName="/ppt/tags/tag93.xml" ContentType="application/vnd.openxmlformats-officedocument.presentationml.tags+xml"/>
  <Override PartName="/ppt/notesSlides/notesSlide36.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37.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38.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39.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40.xml" ContentType="application/vnd.openxmlformats-officedocument.presentationml.notesSlide+xml"/>
  <Override PartName="/ppt/tags/tag110.xml" ContentType="application/vnd.openxmlformats-officedocument.presentationml.tags+xml"/>
  <Override PartName="/ppt/notesSlides/notesSlide41.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42.xml" ContentType="application/vnd.openxmlformats-officedocument.presentationml.notesSlide+xml"/>
  <Override PartName="/ppt/tags/tag114.xml" ContentType="application/vnd.openxmlformats-officedocument.presentationml.tags+xml"/>
  <Override PartName="/ppt/notesSlides/notesSlide43.xml" ContentType="application/vnd.openxmlformats-officedocument.presentationml.notesSlide+xml"/>
  <Override PartName="/ppt/tags/tag115.xml" ContentType="application/vnd.openxmlformats-officedocument.presentationml.tags+xml"/>
  <Override PartName="/ppt/notesSlides/notesSlide44.xml" ContentType="application/vnd.openxmlformats-officedocument.presentationml.notesSlide+xml"/>
  <Override PartName="/ppt/tags/tag116.xml" ContentType="application/vnd.openxmlformats-officedocument.presentationml.tags+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51"/>
  </p:notesMasterIdLst>
  <p:sldIdLst>
    <p:sldId id="258" r:id="rId3"/>
    <p:sldId id="1077" r:id="rId4"/>
    <p:sldId id="1065" r:id="rId5"/>
    <p:sldId id="1062" r:id="rId6"/>
    <p:sldId id="1063" r:id="rId7"/>
    <p:sldId id="1064" r:id="rId8"/>
    <p:sldId id="1066" r:id="rId9"/>
    <p:sldId id="1024" r:id="rId10"/>
    <p:sldId id="1025" r:id="rId11"/>
    <p:sldId id="1026" r:id="rId12"/>
    <p:sldId id="1078" r:id="rId13"/>
    <p:sldId id="1028" r:id="rId14"/>
    <p:sldId id="1029" r:id="rId15"/>
    <p:sldId id="1079" r:id="rId16"/>
    <p:sldId id="1031" r:id="rId17"/>
    <p:sldId id="1032" r:id="rId18"/>
    <p:sldId id="1033" r:id="rId19"/>
    <p:sldId id="1080" r:id="rId20"/>
    <p:sldId id="1035" r:id="rId21"/>
    <p:sldId id="1036" r:id="rId22"/>
    <p:sldId id="1037" r:id="rId23"/>
    <p:sldId id="1038" r:id="rId24"/>
    <p:sldId id="1081" r:id="rId25"/>
    <p:sldId id="1040" r:id="rId26"/>
    <p:sldId id="1041" r:id="rId27"/>
    <p:sldId id="1042" r:id="rId28"/>
    <p:sldId id="1082" r:id="rId29"/>
    <p:sldId id="1044" r:id="rId30"/>
    <p:sldId id="1045" r:id="rId31"/>
    <p:sldId id="1046" r:id="rId32"/>
    <p:sldId id="1083" r:id="rId33"/>
    <p:sldId id="1048" r:id="rId34"/>
    <p:sldId id="1049" r:id="rId35"/>
    <p:sldId id="1050" r:id="rId36"/>
    <p:sldId id="1084" r:id="rId37"/>
    <p:sldId id="1052" r:id="rId38"/>
    <p:sldId id="1053" r:id="rId39"/>
    <p:sldId id="1085" r:id="rId40"/>
    <p:sldId id="1055" r:id="rId41"/>
    <p:sldId id="1056" r:id="rId42"/>
    <p:sldId id="1057" r:id="rId43"/>
    <p:sldId id="1058" r:id="rId44"/>
    <p:sldId id="1059" r:id="rId45"/>
    <p:sldId id="1087" r:id="rId46"/>
    <p:sldId id="1086" r:id="rId47"/>
    <p:sldId id="1061" r:id="rId48"/>
    <p:sldId id="1088" r:id="rId49"/>
    <p:sldId id="1089"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F3"/>
    <a:srgbClr val="FD0003"/>
    <a:srgbClr val="FB0000"/>
    <a:srgbClr val="F7F5F1"/>
    <a:srgbClr val="F5F2EE"/>
    <a:srgbClr val="EE0000"/>
    <a:srgbClr val="FDF732"/>
    <a:srgbClr val="CD0102"/>
    <a:srgbClr val="E50709"/>
    <a:srgbClr val="F90B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6314" autoAdjust="0"/>
  </p:normalViewPr>
  <p:slideViewPr>
    <p:cSldViewPr snapToGrid="0">
      <p:cViewPr varScale="1">
        <p:scale>
          <a:sx n="108" d="100"/>
          <a:sy n="108" d="100"/>
        </p:scale>
        <p:origin x="6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83F38C-FAD3-495D-9549-69B3A0F8A423}" type="datetimeFigureOut">
              <a:rPr lang="zh-CN" altLang="en-US" smtClean="0"/>
              <a:t>2021/1/28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6BD7E7-37D4-4853-8ACB-1D370116B160}" type="slidenum">
              <a:rPr lang="zh-CN" altLang="en-US" smtClean="0"/>
              <a:t>‹#›</a:t>
            </a:fld>
            <a:endParaRPr lang="zh-CN" altLang="en-US"/>
          </a:p>
        </p:txBody>
      </p:sp>
    </p:spTree>
    <p:extLst>
      <p:ext uri="{BB962C8B-B14F-4D97-AF65-F5344CB8AC3E}">
        <p14:creationId xmlns:p14="http://schemas.microsoft.com/office/powerpoint/2010/main" val="104639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 xmlns:a16="http://schemas.microsoft.com/office/drawing/2014/main" id="{756C22B8-E566-4AA6-A4BF-12D3A8B018BD}"/>
              </a:ext>
            </a:extLst>
          </p:cNvPr>
          <p:cNvSpPr>
            <a:spLocks noGrp="1" noRot="1" noChangeAspect="1" noChangeArrowheads="1" noTextEdit="1"/>
          </p:cNvSpPr>
          <p:nvPr>
            <p:ph type="sldImg"/>
          </p:nvPr>
        </p:nvSpPr>
        <p:spPr>
          <a:ln/>
        </p:spPr>
      </p:sp>
      <p:sp>
        <p:nvSpPr>
          <p:cNvPr id="9219" name="Rectangle 3">
            <a:extLst>
              <a:ext uri="{FF2B5EF4-FFF2-40B4-BE49-F238E27FC236}">
                <a16:creationId xmlns="" xmlns:a16="http://schemas.microsoft.com/office/drawing/2014/main" id="{D8DC63C4-C95F-4B72-BF96-B2BF0112098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683817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 xmlns:a16="http://schemas.microsoft.com/office/drawing/2014/main" id="{2D43BAD6-F813-406E-8C86-F2A103A1D88A}"/>
              </a:ext>
            </a:extLst>
          </p:cNvPr>
          <p:cNvSpPr>
            <a:spLocks noGrp="1" noRot="1" noChangeAspect="1" noChangeArrowheads="1" noTextEdit="1"/>
          </p:cNvSpPr>
          <p:nvPr>
            <p:ph type="sldImg"/>
          </p:nvPr>
        </p:nvSpPr>
        <p:spPr>
          <a:ln/>
        </p:spPr>
      </p:sp>
      <p:sp>
        <p:nvSpPr>
          <p:cNvPr id="27651" name="Rectangle 3">
            <a:extLst>
              <a:ext uri="{FF2B5EF4-FFF2-40B4-BE49-F238E27FC236}">
                <a16:creationId xmlns="" xmlns:a16="http://schemas.microsoft.com/office/drawing/2014/main" id="{3F5EBE3B-3B87-4BE2-96A4-FD4B2503F1D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739207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 xmlns:a16="http://schemas.microsoft.com/office/drawing/2014/main" id="{DAAD91B5-F543-4DB5-84CC-47CA3581D0D6}"/>
              </a:ext>
            </a:extLst>
          </p:cNvPr>
          <p:cNvSpPr>
            <a:spLocks noGrp="1" noRot="1" noChangeAspect="1" noChangeArrowheads="1" noTextEdit="1"/>
          </p:cNvSpPr>
          <p:nvPr>
            <p:ph type="sldImg"/>
          </p:nvPr>
        </p:nvSpPr>
        <p:spPr>
          <a:ln/>
        </p:spPr>
      </p:sp>
      <p:sp>
        <p:nvSpPr>
          <p:cNvPr id="29699" name="Rectangle 3">
            <a:extLst>
              <a:ext uri="{FF2B5EF4-FFF2-40B4-BE49-F238E27FC236}">
                <a16:creationId xmlns="" xmlns:a16="http://schemas.microsoft.com/office/drawing/2014/main" id="{FA05218A-6C0F-447C-BADE-0F0F077AFFA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355406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5453835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 xmlns:a16="http://schemas.microsoft.com/office/drawing/2014/main" id="{59DAE1D1-48BA-44F7-A55E-D57702C39AEB}"/>
              </a:ext>
            </a:extLst>
          </p:cNvPr>
          <p:cNvSpPr>
            <a:spLocks noGrp="1" noRot="1" noChangeAspect="1" noChangeArrowheads="1" noTextEdit="1"/>
          </p:cNvSpPr>
          <p:nvPr>
            <p:ph type="sldImg"/>
          </p:nvPr>
        </p:nvSpPr>
        <p:spPr>
          <a:ln/>
        </p:spPr>
      </p:sp>
      <p:sp>
        <p:nvSpPr>
          <p:cNvPr id="33795" name="Rectangle 3">
            <a:extLst>
              <a:ext uri="{FF2B5EF4-FFF2-40B4-BE49-F238E27FC236}">
                <a16:creationId xmlns="" xmlns:a16="http://schemas.microsoft.com/office/drawing/2014/main" id="{1FB684FD-8734-4BE2-8C07-2972ECDE58F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645209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 xmlns:a16="http://schemas.microsoft.com/office/drawing/2014/main" id="{A12421F4-3332-4F06-8833-5983D29B71C3}"/>
              </a:ext>
            </a:extLst>
          </p:cNvPr>
          <p:cNvSpPr>
            <a:spLocks noGrp="1" noRot="1" noChangeAspect="1" noChangeArrowheads="1" noTextEdit="1"/>
          </p:cNvSpPr>
          <p:nvPr>
            <p:ph type="sldImg"/>
          </p:nvPr>
        </p:nvSpPr>
        <p:spPr>
          <a:ln/>
        </p:spPr>
      </p:sp>
      <p:sp>
        <p:nvSpPr>
          <p:cNvPr id="35843" name="Rectangle 3">
            <a:extLst>
              <a:ext uri="{FF2B5EF4-FFF2-40B4-BE49-F238E27FC236}">
                <a16:creationId xmlns="" xmlns:a16="http://schemas.microsoft.com/office/drawing/2014/main" id="{13E99C27-81E9-438D-A0B2-E851F974FE4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609127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 xmlns:a16="http://schemas.microsoft.com/office/drawing/2014/main" id="{9A8BEF77-7961-4AD2-9771-F0782999A17A}"/>
              </a:ext>
            </a:extLst>
          </p:cNvPr>
          <p:cNvSpPr>
            <a:spLocks noGrp="1" noRot="1" noChangeAspect="1" noChangeArrowheads="1" noTextEdit="1"/>
          </p:cNvSpPr>
          <p:nvPr>
            <p:ph type="sldImg"/>
          </p:nvPr>
        </p:nvSpPr>
        <p:spPr>
          <a:ln/>
        </p:spPr>
      </p:sp>
      <p:sp>
        <p:nvSpPr>
          <p:cNvPr id="37891" name="Rectangle 3">
            <a:extLst>
              <a:ext uri="{FF2B5EF4-FFF2-40B4-BE49-F238E27FC236}">
                <a16:creationId xmlns="" xmlns:a16="http://schemas.microsoft.com/office/drawing/2014/main" id="{7FDBB5C7-3A67-4A62-BCED-ACD6FAE3B12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361487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138832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 xmlns:a16="http://schemas.microsoft.com/office/drawing/2014/main" id="{F69D11C8-8CB2-4DDB-97A1-01BB96D79CB2}"/>
              </a:ext>
            </a:extLst>
          </p:cNvPr>
          <p:cNvSpPr>
            <a:spLocks noGrp="1" noRot="1" noChangeAspect="1" noChangeArrowheads="1" noTextEdit="1"/>
          </p:cNvSpPr>
          <p:nvPr>
            <p:ph type="sldImg"/>
          </p:nvPr>
        </p:nvSpPr>
        <p:spPr>
          <a:ln/>
        </p:spPr>
      </p:sp>
      <p:sp>
        <p:nvSpPr>
          <p:cNvPr id="41987" name="Rectangle 3">
            <a:extLst>
              <a:ext uri="{FF2B5EF4-FFF2-40B4-BE49-F238E27FC236}">
                <a16:creationId xmlns="" xmlns:a16="http://schemas.microsoft.com/office/drawing/2014/main" id="{47671C37-2742-4C08-8AA6-EB1A94146C0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890947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 xmlns:a16="http://schemas.microsoft.com/office/drawing/2014/main" id="{ABB8FEDB-18D5-4316-9FB0-4251C2D17D27}"/>
              </a:ext>
            </a:extLst>
          </p:cNvPr>
          <p:cNvSpPr>
            <a:spLocks noGrp="1" noRot="1" noChangeAspect="1" noChangeArrowheads="1" noTextEdit="1"/>
          </p:cNvSpPr>
          <p:nvPr>
            <p:ph type="sldImg"/>
          </p:nvPr>
        </p:nvSpPr>
        <p:spPr>
          <a:ln/>
        </p:spPr>
      </p:sp>
      <p:sp>
        <p:nvSpPr>
          <p:cNvPr id="44035" name="Rectangle 3">
            <a:extLst>
              <a:ext uri="{FF2B5EF4-FFF2-40B4-BE49-F238E27FC236}">
                <a16:creationId xmlns="" xmlns:a16="http://schemas.microsoft.com/office/drawing/2014/main" id="{026B450F-41AC-462B-8D84-958ACB87A95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338529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 xmlns:a16="http://schemas.microsoft.com/office/drawing/2014/main" id="{8B7A8A6F-9262-4C8F-991D-5EFD0AB5F7E7}"/>
              </a:ext>
            </a:extLst>
          </p:cNvPr>
          <p:cNvSpPr>
            <a:spLocks noGrp="1" noRot="1" noChangeAspect="1" noChangeArrowheads="1" noTextEdit="1"/>
          </p:cNvSpPr>
          <p:nvPr>
            <p:ph type="sldImg"/>
          </p:nvPr>
        </p:nvSpPr>
        <p:spPr>
          <a:ln/>
        </p:spPr>
      </p:sp>
      <p:sp>
        <p:nvSpPr>
          <p:cNvPr id="46083" name="Rectangle 3">
            <a:extLst>
              <a:ext uri="{FF2B5EF4-FFF2-40B4-BE49-F238E27FC236}">
                <a16:creationId xmlns="" xmlns:a16="http://schemas.microsoft.com/office/drawing/2014/main" id="{4DB3BD9E-B5BC-471B-AADE-AF09FCD8585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4233094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 xmlns:a16="http://schemas.microsoft.com/office/drawing/2014/main" id="{DF11BC5C-F146-45C0-9915-61283417BA6E}"/>
              </a:ext>
            </a:extLst>
          </p:cNvPr>
          <p:cNvSpPr>
            <a:spLocks noGrp="1" noRot="1" noChangeAspect="1" noChangeArrowheads="1" noTextEdit="1"/>
          </p:cNvSpPr>
          <p:nvPr>
            <p:ph type="sldImg"/>
          </p:nvPr>
        </p:nvSpPr>
        <p:spPr>
          <a:ln/>
        </p:spPr>
      </p:sp>
      <p:sp>
        <p:nvSpPr>
          <p:cNvPr id="11267" name="Rectangle 3">
            <a:extLst>
              <a:ext uri="{FF2B5EF4-FFF2-40B4-BE49-F238E27FC236}">
                <a16:creationId xmlns="" xmlns:a16="http://schemas.microsoft.com/office/drawing/2014/main" id="{1166D389-65AA-422F-B35A-32C74D1513B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40837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 xmlns:a16="http://schemas.microsoft.com/office/drawing/2014/main" id="{0EE41CFA-13FB-4E11-86E7-7C933D14E66B}"/>
              </a:ext>
            </a:extLst>
          </p:cNvPr>
          <p:cNvSpPr>
            <a:spLocks noGrp="1" noRot="1" noChangeAspect="1" noChangeArrowheads="1" noTextEdit="1"/>
          </p:cNvSpPr>
          <p:nvPr>
            <p:ph type="sldImg"/>
          </p:nvPr>
        </p:nvSpPr>
        <p:spPr>
          <a:ln/>
        </p:spPr>
      </p:sp>
      <p:sp>
        <p:nvSpPr>
          <p:cNvPr id="48131" name="Rectangle 3">
            <a:extLst>
              <a:ext uri="{FF2B5EF4-FFF2-40B4-BE49-F238E27FC236}">
                <a16:creationId xmlns="" xmlns:a16="http://schemas.microsoft.com/office/drawing/2014/main" id="{0600611B-D965-4F6C-84F6-1511F3BE42F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602685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446333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 xmlns:a16="http://schemas.microsoft.com/office/drawing/2014/main" id="{CE3E6FC5-C3E3-4E35-9832-2D58317C827D}"/>
              </a:ext>
            </a:extLst>
          </p:cNvPr>
          <p:cNvSpPr>
            <a:spLocks noGrp="1" noRot="1" noChangeAspect="1" noChangeArrowheads="1" noTextEdit="1"/>
          </p:cNvSpPr>
          <p:nvPr>
            <p:ph type="sldImg"/>
          </p:nvPr>
        </p:nvSpPr>
        <p:spPr>
          <a:ln/>
        </p:spPr>
      </p:sp>
      <p:sp>
        <p:nvSpPr>
          <p:cNvPr id="52227" name="Rectangle 3">
            <a:extLst>
              <a:ext uri="{FF2B5EF4-FFF2-40B4-BE49-F238E27FC236}">
                <a16:creationId xmlns="" xmlns:a16="http://schemas.microsoft.com/office/drawing/2014/main" id="{12BAF86E-8E58-4CD8-ADAD-87315F330F2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4018275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 xmlns:a16="http://schemas.microsoft.com/office/drawing/2014/main" id="{7122D758-7E45-4745-BEDC-810529293806}"/>
              </a:ext>
            </a:extLst>
          </p:cNvPr>
          <p:cNvSpPr>
            <a:spLocks noGrp="1" noRot="1" noChangeAspect="1" noChangeArrowheads="1" noTextEdit="1"/>
          </p:cNvSpPr>
          <p:nvPr>
            <p:ph type="sldImg"/>
          </p:nvPr>
        </p:nvSpPr>
        <p:spPr>
          <a:ln/>
        </p:spPr>
      </p:sp>
      <p:sp>
        <p:nvSpPr>
          <p:cNvPr id="54275" name="Rectangle 3">
            <a:extLst>
              <a:ext uri="{FF2B5EF4-FFF2-40B4-BE49-F238E27FC236}">
                <a16:creationId xmlns="" xmlns:a16="http://schemas.microsoft.com/office/drawing/2014/main" id="{15D79092-B57B-4BEB-A100-481FF0EF377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4276509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 xmlns:a16="http://schemas.microsoft.com/office/drawing/2014/main" id="{CA855FD6-8F92-472F-9B6B-B0CAB9BDA52A}"/>
              </a:ext>
            </a:extLst>
          </p:cNvPr>
          <p:cNvSpPr>
            <a:spLocks noGrp="1" noRot="1" noChangeAspect="1" noChangeArrowheads="1" noTextEdit="1"/>
          </p:cNvSpPr>
          <p:nvPr>
            <p:ph type="sldImg"/>
          </p:nvPr>
        </p:nvSpPr>
        <p:spPr>
          <a:ln/>
        </p:spPr>
      </p:sp>
      <p:sp>
        <p:nvSpPr>
          <p:cNvPr id="56323" name="Rectangle 3">
            <a:extLst>
              <a:ext uri="{FF2B5EF4-FFF2-40B4-BE49-F238E27FC236}">
                <a16:creationId xmlns="" xmlns:a16="http://schemas.microsoft.com/office/drawing/2014/main" id="{A0171217-5EB5-4FEE-A05A-B21D0922CC9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102556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02099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 xmlns:a16="http://schemas.microsoft.com/office/drawing/2014/main" id="{07DF512F-942A-470E-9DD5-960ADC7B171C}"/>
              </a:ext>
            </a:extLst>
          </p:cNvPr>
          <p:cNvSpPr>
            <a:spLocks noGrp="1" noRot="1" noChangeAspect="1" noChangeArrowheads="1" noTextEdit="1"/>
          </p:cNvSpPr>
          <p:nvPr>
            <p:ph type="sldImg"/>
          </p:nvPr>
        </p:nvSpPr>
        <p:spPr>
          <a:ln/>
        </p:spPr>
      </p:sp>
      <p:sp>
        <p:nvSpPr>
          <p:cNvPr id="60419" name="Rectangle 3">
            <a:extLst>
              <a:ext uri="{FF2B5EF4-FFF2-40B4-BE49-F238E27FC236}">
                <a16:creationId xmlns="" xmlns:a16="http://schemas.microsoft.com/office/drawing/2014/main" id="{F88D0ED1-84AB-457D-AE2D-025760CE074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2909281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 xmlns:a16="http://schemas.microsoft.com/office/drawing/2014/main" id="{3B9FA12B-4381-4F75-867F-25640EF276C9}"/>
              </a:ext>
            </a:extLst>
          </p:cNvPr>
          <p:cNvSpPr>
            <a:spLocks noGrp="1" noRot="1" noChangeAspect="1" noChangeArrowheads="1" noTextEdit="1"/>
          </p:cNvSpPr>
          <p:nvPr>
            <p:ph type="sldImg"/>
          </p:nvPr>
        </p:nvSpPr>
        <p:spPr>
          <a:ln/>
        </p:spPr>
      </p:sp>
      <p:sp>
        <p:nvSpPr>
          <p:cNvPr id="62467" name="Rectangle 3">
            <a:extLst>
              <a:ext uri="{FF2B5EF4-FFF2-40B4-BE49-F238E27FC236}">
                <a16:creationId xmlns="" xmlns:a16="http://schemas.microsoft.com/office/drawing/2014/main" id="{0904181D-7818-4021-B616-EA2E822FF66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318678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 xmlns:a16="http://schemas.microsoft.com/office/drawing/2014/main" id="{4E2AC33F-1A5D-46F6-992A-BC80582477AB}"/>
              </a:ext>
            </a:extLst>
          </p:cNvPr>
          <p:cNvSpPr>
            <a:spLocks noGrp="1" noRot="1" noChangeAspect="1" noChangeArrowheads="1" noTextEdit="1"/>
          </p:cNvSpPr>
          <p:nvPr>
            <p:ph type="sldImg"/>
          </p:nvPr>
        </p:nvSpPr>
        <p:spPr>
          <a:ln/>
        </p:spPr>
      </p:sp>
      <p:sp>
        <p:nvSpPr>
          <p:cNvPr id="64515" name="Rectangle 3">
            <a:extLst>
              <a:ext uri="{FF2B5EF4-FFF2-40B4-BE49-F238E27FC236}">
                <a16:creationId xmlns="" xmlns:a16="http://schemas.microsoft.com/office/drawing/2014/main" id="{5038517B-FA13-4E87-9D39-96682FD7375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8980051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61562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 xmlns:a16="http://schemas.microsoft.com/office/drawing/2014/main" id="{D30E4312-0D68-4C7F-B400-D7513D67E062}"/>
              </a:ext>
            </a:extLst>
          </p:cNvPr>
          <p:cNvSpPr>
            <a:spLocks noGrp="1" noRot="1" noChangeAspect="1" noChangeArrowheads="1" noTextEdit="1"/>
          </p:cNvSpPr>
          <p:nvPr>
            <p:ph type="sldImg"/>
          </p:nvPr>
        </p:nvSpPr>
        <p:spPr>
          <a:ln/>
        </p:spPr>
      </p:sp>
      <p:sp>
        <p:nvSpPr>
          <p:cNvPr id="13315" name="Rectangle 3">
            <a:extLst>
              <a:ext uri="{FF2B5EF4-FFF2-40B4-BE49-F238E27FC236}">
                <a16:creationId xmlns="" xmlns:a16="http://schemas.microsoft.com/office/drawing/2014/main" id="{859033A2-BD61-4B54-8DC0-69961E0649E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4809914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 xmlns:a16="http://schemas.microsoft.com/office/drawing/2014/main" id="{EDAFA7EC-6CDE-469C-8AE9-5F0A3F552DC6}"/>
              </a:ext>
            </a:extLst>
          </p:cNvPr>
          <p:cNvSpPr>
            <a:spLocks noGrp="1" noRot="1" noChangeAspect="1" noChangeArrowheads="1" noTextEdit="1"/>
          </p:cNvSpPr>
          <p:nvPr>
            <p:ph type="sldImg"/>
          </p:nvPr>
        </p:nvSpPr>
        <p:spPr>
          <a:ln/>
        </p:spPr>
      </p:sp>
      <p:sp>
        <p:nvSpPr>
          <p:cNvPr id="68611" name="Rectangle 3">
            <a:extLst>
              <a:ext uri="{FF2B5EF4-FFF2-40B4-BE49-F238E27FC236}">
                <a16:creationId xmlns="" xmlns:a16="http://schemas.microsoft.com/office/drawing/2014/main" id="{706FB40D-06C5-4AA7-AEAF-48309091D75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0064070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 xmlns:a16="http://schemas.microsoft.com/office/drawing/2014/main" id="{0D68C354-3493-40BB-9C4B-6A476D8AA075}"/>
              </a:ext>
            </a:extLst>
          </p:cNvPr>
          <p:cNvSpPr>
            <a:spLocks noGrp="1" noRot="1" noChangeAspect="1" noChangeArrowheads="1" noTextEdit="1"/>
          </p:cNvSpPr>
          <p:nvPr>
            <p:ph type="sldImg"/>
          </p:nvPr>
        </p:nvSpPr>
        <p:spPr>
          <a:ln/>
        </p:spPr>
      </p:sp>
      <p:sp>
        <p:nvSpPr>
          <p:cNvPr id="70659" name="Rectangle 3">
            <a:extLst>
              <a:ext uri="{FF2B5EF4-FFF2-40B4-BE49-F238E27FC236}">
                <a16:creationId xmlns="" xmlns:a16="http://schemas.microsoft.com/office/drawing/2014/main" id="{3AFB97F1-EFC4-4247-9CEC-093E2E512E6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6667645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 xmlns:a16="http://schemas.microsoft.com/office/drawing/2014/main" id="{20103754-9444-40B0-AA46-B9711F4BB6AB}"/>
              </a:ext>
            </a:extLst>
          </p:cNvPr>
          <p:cNvSpPr>
            <a:spLocks noGrp="1" noRot="1" noChangeAspect="1" noChangeArrowheads="1" noTextEdit="1"/>
          </p:cNvSpPr>
          <p:nvPr>
            <p:ph type="sldImg"/>
          </p:nvPr>
        </p:nvSpPr>
        <p:spPr>
          <a:ln/>
        </p:spPr>
      </p:sp>
      <p:sp>
        <p:nvSpPr>
          <p:cNvPr id="72707" name="Rectangle 3">
            <a:extLst>
              <a:ext uri="{FF2B5EF4-FFF2-40B4-BE49-F238E27FC236}">
                <a16:creationId xmlns="" xmlns:a16="http://schemas.microsoft.com/office/drawing/2014/main" id="{D6F95D41-01D0-496D-AB63-9D4BFCBE937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7814446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1862283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 xmlns:a16="http://schemas.microsoft.com/office/drawing/2014/main" id="{D2421DD2-7DC9-4B04-8077-4DC670CDE1F1}"/>
              </a:ext>
            </a:extLst>
          </p:cNvPr>
          <p:cNvSpPr>
            <a:spLocks noGrp="1" noRot="1" noChangeAspect="1" noChangeArrowheads="1" noTextEdit="1"/>
          </p:cNvSpPr>
          <p:nvPr>
            <p:ph type="sldImg"/>
          </p:nvPr>
        </p:nvSpPr>
        <p:spPr>
          <a:ln/>
        </p:spPr>
      </p:sp>
      <p:sp>
        <p:nvSpPr>
          <p:cNvPr id="76803" name="Rectangle 3">
            <a:extLst>
              <a:ext uri="{FF2B5EF4-FFF2-40B4-BE49-F238E27FC236}">
                <a16:creationId xmlns="" xmlns:a16="http://schemas.microsoft.com/office/drawing/2014/main" id="{E4DD6FC7-22E6-4F15-B0CF-CE9D7D3D214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4939204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 xmlns:a16="http://schemas.microsoft.com/office/drawing/2014/main" id="{64CD1687-279F-43C1-AEBE-21ADFE27518E}"/>
              </a:ext>
            </a:extLst>
          </p:cNvPr>
          <p:cNvSpPr>
            <a:spLocks noGrp="1" noRot="1" noChangeAspect="1" noChangeArrowheads="1" noTextEdit="1"/>
          </p:cNvSpPr>
          <p:nvPr>
            <p:ph type="sldImg"/>
          </p:nvPr>
        </p:nvSpPr>
        <p:spPr>
          <a:ln/>
        </p:spPr>
      </p:sp>
      <p:sp>
        <p:nvSpPr>
          <p:cNvPr id="78851" name="Rectangle 3">
            <a:extLst>
              <a:ext uri="{FF2B5EF4-FFF2-40B4-BE49-F238E27FC236}">
                <a16:creationId xmlns="" xmlns:a16="http://schemas.microsoft.com/office/drawing/2014/main" id="{0CD1A38A-E6E3-4513-8C5E-2185FBD561F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6807986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168281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 xmlns:a16="http://schemas.microsoft.com/office/drawing/2014/main" id="{139948D3-8432-4837-A4DE-3580F052EB51}"/>
              </a:ext>
            </a:extLst>
          </p:cNvPr>
          <p:cNvSpPr>
            <a:spLocks noGrp="1" noRot="1" noChangeAspect="1" noChangeArrowheads="1" noTextEdit="1"/>
          </p:cNvSpPr>
          <p:nvPr>
            <p:ph type="sldImg"/>
          </p:nvPr>
        </p:nvSpPr>
        <p:spPr>
          <a:ln/>
        </p:spPr>
      </p:sp>
      <p:sp>
        <p:nvSpPr>
          <p:cNvPr id="82947" name="Rectangle 3">
            <a:extLst>
              <a:ext uri="{FF2B5EF4-FFF2-40B4-BE49-F238E27FC236}">
                <a16:creationId xmlns="" xmlns:a16="http://schemas.microsoft.com/office/drawing/2014/main" id="{9F2F75AD-7140-42C6-B749-DA5BA2ED023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71205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 xmlns:a16="http://schemas.microsoft.com/office/drawing/2014/main" id="{04AF3356-223A-4619-A4DC-7EABC8774FAC}"/>
              </a:ext>
            </a:extLst>
          </p:cNvPr>
          <p:cNvSpPr>
            <a:spLocks noGrp="1" noRot="1" noChangeAspect="1" noChangeArrowheads="1" noTextEdit="1"/>
          </p:cNvSpPr>
          <p:nvPr>
            <p:ph type="sldImg"/>
          </p:nvPr>
        </p:nvSpPr>
        <p:spPr>
          <a:ln/>
        </p:spPr>
      </p:sp>
      <p:sp>
        <p:nvSpPr>
          <p:cNvPr id="84995" name="Rectangle 3">
            <a:extLst>
              <a:ext uri="{FF2B5EF4-FFF2-40B4-BE49-F238E27FC236}">
                <a16:creationId xmlns="" xmlns:a16="http://schemas.microsoft.com/office/drawing/2014/main" id="{E37057CC-D98C-40F7-B813-7047E8DD57D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5616221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 xmlns:a16="http://schemas.microsoft.com/office/drawing/2014/main" id="{2F15930A-D145-4620-BAA5-0365827012BF}"/>
              </a:ext>
            </a:extLst>
          </p:cNvPr>
          <p:cNvSpPr>
            <a:spLocks noGrp="1" noRot="1" noChangeAspect="1" noChangeArrowheads="1" noTextEdit="1"/>
          </p:cNvSpPr>
          <p:nvPr>
            <p:ph type="sldImg"/>
          </p:nvPr>
        </p:nvSpPr>
        <p:spPr>
          <a:ln/>
        </p:spPr>
      </p:sp>
      <p:sp>
        <p:nvSpPr>
          <p:cNvPr id="87043" name="Rectangle 3">
            <a:extLst>
              <a:ext uri="{FF2B5EF4-FFF2-40B4-BE49-F238E27FC236}">
                <a16:creationId xmlns="" xmlns:a16="http://schemas.microsoft.com/office/drawing/2014/main" id="{70627690-A15C-444A-A23F-1732624FC42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74446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 xmlns:a16="http://schemas.microsoft.com/office/drawing/2014/main" id="{AA3D68B7-A53D-440E-8FF8-793BED317AC6}"/>
              </a:ext>
            </a:extLst>
          </p:cNvPr>
          <p:cNvSpPr>
            <a:spLocks noGrp="1" noRot="1" noChangeAspect="1" noChangeArrowheads="1" noTextEdit="1"/>
          </p:cNvSpPr>
          <p:nvPr>
            <p:ph type="sldImg"/>
          </p:nvPr>
        </p:nvSpPr>
        <p:spPr>
          <a:ln/>
        </p:spPr>
      </p:sp>
      <p:sp>
        <p:nvSpPr>
          <p:cNvPr id="15363" name="Rectangle 3">
            <a:extLst>
              <a:ext uri="{FF2B5EF4-FFF2-40B4-BE49-F238E27FC236}">
                <a16:creationId xmlns="" xmlns:a16="http://schemas.microsoft.com/office/drawing/2014/main" id="{79F6B686-A1C8-48BD-807F-970BC52436B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3558579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 xmlns:a16="http://schemas.microsoft.com/office/drawing/2014/main" id="{EF9D6A11-BB57-4E0B-B5A7-9301733A0A93}"/>
              </a:ext>
            </a:extLst>
          </p:cNvPr>
          <p:cNvSpPr>
            <a:spLocks noGrp="1" noRot="1" noChangeAspect="1" noChangeArrowheads="1" noTextEdit="1"/>
          </p:cNvSpPr>
          <p:nvPr>
            <p:ph type="sldImg"/>
          </p:nvPr>
        </p:nvSpPr>
        <p:spPr>
          <a:ln/>
        </p:spPr>
      </p:sp>
      <p:sp>
        <p:nvSpPr>
          <p:cNvPr id="89091" name="Rectangle 3">
            <a:extLst>
              <a:ext uri="{FF2B5EF4-FFF2-40B4-BE49-F238E27FC236}">
                <a16:creationId xmlns="" xmlns:a16="http://schemas.microsoft.com/office/drawing/2014/main" id="{B317E64B-7FE9-45E6-9549-80F1C9329AC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7524901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 xmlns:a16="http://schemas.microsoft.com/office/drawing/2014/main" id="{4075D706-6A59-40AD-BB10-F546CEEAEC2B}"/>
              </a:ext>
            </a:extLst>
          </p:cNvPr>
          <p:cNvSpPr>
            <a:spLocks noGrp="1" noRot="1" noChangeAspect="1" noChangeArrowheads="1" noTextEdit="1"/>
          </p:cNvSpPr>
          <p:nvPr>
            <p:ph type="sldImg"/>
          </p:nvPr>
        </p:nvSpPr>
        <p:spPr>
          <a:ln/>
        </p:spPr>
      </p:sp>
      <p:sp>
        <p:nvSpPr>
          <p:cNvPr id="91139" name="Rectangle 3">
            <a:extLst>
              <a:ext uri="{FF2B5EF4-FFF2-40B4-BE49-F238E27FC236}">
                <a16:creationId xmlns="" xmlns:a16="http://schemas.microsoft.com/office/drawing/2014/main" id="{F3230EF4-781E-4479-A2D2-47075B6FAC9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8509195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 xmlns:a16="http://schemas.microsoft.com/office/drawing/2014/main" id="{4075D706-6A59-40AD-BB10-F546CEEAEC2B}"/>
              </a:ext>
            </a:extLst>
          </p:cNvPr>
          <p:cNvSpPr>
            <a:spLocks noGrp="1" noRot="1" noChangeAspect="1" noChangeArrowheads="1" noTextEdit="1"/>
          </p:cNvSpPr>
          <p:nvPr>
            <p:ph type="sldImg"/>
          </p:nvPr>
        </p:nvSpPr>
        <p:spPr>
          <a:ln/>
        </p:spPr>
      </p:sp>
      <p:sp>
        <p:nvSpPr>
          <p:cNvPr id="91139" name="Rectangle 3">
            <a:extLst>
              <a:ext uri="{FF2B5EF4-FFF2-40B4-BE49-F238E27FC236}">
                <a16:creationId xmlns="" xmlns:a16="http://schemas.microsoft.com/office/drawing/2014/main" id="{F3230EF4-781E-4479-A2D2-47075B6FAC9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41000333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3263613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 xmlns:a16="http://schemas.microsoft.com/office/drawing/2014/main" id="{80208F8B-146D-4C73-8C77-402CB483D73A}"/>
              </a:ext>
            </a:extLst>
          </p:cNvPr>
          <p:cNvSpPr>
            <a:spLocks noGrp="1" noRot="1" noChangeAspect="1" noChangeArrowheads="1" noTextEdit="1"/>
          </p:cNvSpPr>
          <p:nvPr>
            <p:ph type="sldImg"/>
          </p:nvPr>
        </p:nvSpPr>
        <p:spPr>
          <a:ln/>
        </p:spPr>
      </p:sp>
      <p:sp>
        <p:nvSpPr>
          <p:cNvPr id="95235" name="Rectangle 3">
            <a:extLst>
              <a:ext uri="{FF2B5EF4-FFF2-40B4-BE49-F238E27FC236}">
                <a16:creationId xmlns="" xmlns:a16="http://schemas.microsoft.com/office/drawing/2014/main" id="{D3D7F0B5-EA77-4320-BE51-C9B767A747A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35239379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739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708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 xmlns:a16="http://schemas.microsoft.com/office/drawing/2014/main" id="{DECB42EF-CF2B-419A-B790-56CB9B889DBC}"/>
              </a:ext>
            </a:extLst>
          </p:cNvPr>
          <p:cNvSpPr>
            <a:spLocks noGrp="1" noRot="1" noChangeAspect="1" noChangeArrowheads="1" noTextEdit="1"/>
          </p:cNvSpPr>
          <p:nvPr>
            <p:ph type="sldImg"/>
          </p:nvPr>
        </p:nvSpPr>
        <p:spPr>
          <a:ln/>
        </p:spPr>
      </p:sp>
      <p:sp>
        <p:nvSpPr>
          <p:cNvPr id="19459" name="Rectangle 3">
            <a:extLst>
              <a:ext uri="{FF2B5EF4-FFF2-40B4-BE49-F238E27FC236}">
                <a16:creationId xmlns="" xmlns:a16="http://schemas.microsoft.com/office/drawing/2014/main" id="{9BF48365-DA22-48A1-AA6C-D3FF6028B71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998529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 xmlns:a16="http://schemas.microsoft.com/office/drawing/2014/main" id="{7BFB6612-787E-4B83-9715-FE0FDE489DFB}"/>
              </a:ext>
            </a:extLst>
          </p:cNvPr>
          <p:cNvSpPr>
            <a:spLocks noGrp="1" noRot="1" noChangeAspect="1" noChangeArrowheads="1" noTextEdit="1"/>
          </p:cNvSpPr>
          <p:nvPr>
            <p:ph type="sldImg"/>
          </p:nvPr>
        </p:nvSpPr>
        <p:spPr>
          <a:ln/>
        </p:spPr>
      </p:sp>
      <p:sp>
        <p:nvSpPr>
          <p:cNvPr id="21507" name="Rectangle 3">
            <a:extLst>
              <a:ext uri="{FF2B5EF4-FFF2-40B4-BE49-F238E27FC236}">
                <a16:creationId xmlns="" xmlns:a16="http://schemas.microsoft.com/office/drawing/2014/main" id="{342FF030-D516-4429-9E54-9D465D1C39B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274337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 xmlns:a16="http://schemas.microsoft.com/office/drawing/2014/main" id="{DE0F2685-EDD7-47E6-B652-B2C97ECFE1FF}"/>
              </a:ext>
            </a:extLst>
          </p:cNvPr>
          <p:cNvSpPr>
            <a:spLocks noGrp="1" noRot="1" noChangeAspect="1" noChangeArrowheads="1" noTextEdit="1"/>
          </p:cNvSpPr>
          <p:nvPr>
            <p:ph type="sldImg"/>
          </p:nvPr>
        </p:nvSpPr>
        <p:spPr>
          <a:ln/>
        </p:spPr>
      </p:sp>
      <p:sp>
        <p:nvSpPr>
          <p:cNvPr id="23555" name="Rectangle 3">
            <a:extLst>
              <a:ext uri="{FF2B5EF4-FFF2-40B4-BE49-F238E27FC236}">
                <a16:creationId xmlns="" xmlns:a16="http://schemas.microsoft.com/office/drawing/2014/main" id="{0FCDAC95-7640-42C4-8359-38AF0AA8858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zh-CN" altLang="en-US"/>
          </a:p>
        </p:txBody>
      </p:sp>
    </p:spTree>
    <p:extLst>
      <p:ext uri="{BB962C8B-B14F-4D97-AF65-F5344CB8AC3E}">
        <p14:creationId xmlns:p14="http://schemas.microsoft.com/office/powerpoint/2010/main" val="1574291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 xmlns:a16="http://schemas.microsoft.com/office/drawing/2014/main" id="{AD874CF2-5D93-4663-8CF6-2E80B4FE51ED}"/>
              </a:ext>
            </a:extLst>
          </p:cNvPr>
          <p:cNvSpPr>
            <a:spLocks noGrp="1" noRot="1" noChangeAspect="1" noChangeArrowheads="1" noTextEdit="1"/>
          </p:cNvSpPr>
          <p:nvPr>
            <p:ph type="sldImg"/>
          </p:nvPr>
        </p:nvSpPr>
        <p:spPr>
          <a:ln/>
        </p:spPr>
      </p:sp>
      <p:sp>
        <p:nvSpPr>
          <p:cNvPr id="17411" name="Rectangle 3">
            <a:extLst>
              <a:ext uri="{FF2B5EF4-FFF2-40B4-BE49-F238E27FC236}">
                <a16:creationId xmlns="" xmlns:a16="http://schemas.microsoft.com/office/drawing/2014/main" id="{D4EB89A2-4D9C-448E-8E4C-665F476EC2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61613810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8D4D616-2FE8-4F92-BAA1-DC5596B47C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 xmlns:a16="http://schemas.microsoft.com/office/drawing/2014/main" id="{7E8E6EF5-89D3-41A4-A167-C6B20CB1006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367" t="31547" r="59387"/>
          <a:stretch/>
        </p:blipFill>
        <p:spPr>
          <a:xfrm>
            <a:off x="18657" y="4067382"/>
            <a:ext cx="3200793" cy="2790618"/>
          </a:xfrm>
          <a:prstGeom prst="rect">
            <a:avLst/>
          </a:prstGeom>
        </p:spPr>
      </p:pic>
      <p:pic>
        <p:nvPicPr>
          <p:cNvPr id="9" name="图片 8">
            <a:extLst>
              <a:ext uri="{FF2B5EF4-FFF2-40B4-BE49-F238E27FC236}">
                <a16:creationId xmlns="" xmlns:a16="http://schemas.microsoft.com/office/drawing/2014/main" id="{346CC2DC-CFC4-43E2-9D73-31A6035B22D1}"/>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3027" t="34011" b="14603"/>
          <a:stretch/>
        </p:blipFill>
        <p:spPr>
          <a:xfrm>
            <a:off x="6446312" y="3718968"/>
            <a:ext cx="5727032" cy="3132050"/>
          </a:xfrm>
          <a:prstGeom prst="rect">
            <a:avLst/>
          </a:prstGeom>
        </p:spPr>
      </p:pic>
      <p:pic>
        <p:nvPicPr>
          <p:cNvPr id="11" name="图片 10">
            <a:extLst>
              <a:ext uri="{FF2B5EF4-FFF2-40B4-BE49-F238E27FC236}">
                <a16:creationId xmlns="" xmlns:a16="http://schemas.microsoft.com/office/drawing/2014/main" id="{C2985909-3DC4-4FCA-982B-1FD84235C819}"/>
              </a:ext>
            </a:extLst>
          </p:cNvPr>
          <p:cNvPicPr>
            <a:picLocks noChangeAspect="1"/>
          </p:cNvPicPr>
          <p:nvPr userDrawn="1"/>
        </p:nvPicPr>
        <p:blipFill rotWithShape="1">
          <a:blip r:embed="rId5">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8309" y="5321905"/>
            <a:ext cx="12200308" cy="1539586"/>
          </a:xfrm>
          <a:prstGeom prst="rect">
            <a:avLst/>
          </a:prstGeom>
        </p:spPr>
      </p:pic>
      <p:pic>
        <p:nvPicPr>
          <p:cNvPr id="12" name="图片 11">
            <a:extLst>
              <a:ext uri="{FF2B5EF4-FFF2-40B4-BE49-F238E27FC236}">
                <a16:creationId xmlns="" xmlns:a16="http://schemas.microsoft.com/office/drawing/2014/main" id="{3F68D7CC-680D-4BB9-8EA7-CDEBC05C75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pic>
        <p:nvPicPr>
          <p:cNvPr id="14" name="图片 13">
            <a:extLst>
              <a:ext uri="{FF2B5EF4-FFF2-40B4-BE49-F238E27FC236}">
                <a16:creationId xmlns="" xmlns:a16="http://schemas.microsoft.com/office/drawing/2014/main" id="{85D9C55B-355A-49F4-A164-02F88B51E2A8}"/>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t="77889" r="88112" b="3505"/>
          <a:stretch/>
        </p:blipFill>
        <p:spPr>
          <a:xfrm>
            <a:off x="5543549" y="5650527"/>
            <a:ext cx="1543051" cy="1207473"/>
          </a:xfrm>
          <a:prstGeom prst="rect">
            <a:avLst/>
          </a:prstGeom>
        </p:spPr>
      </p:pic>
      <p:pic>
        <p:nvPicPr>
          <p:cNvPr id="17" name="图片 16">
            <a:extLst>
              <a:ext uri="{FF2B5EF4-FFF2-40B4-BE49-F238E27FC236}">
                <a16:creationId xmlns="" xmlns:a16="http://schemas.microsoft.com/office/drawing/2014/main" id="{53CCD195-6AA2-48B2-90CE-CAC283F9132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353195" y="166852"/>
            <a:ext cx="1326656" cy="870978"/>
          </a:xfrm>
          <a:prstGeom prst="rect">
            <a:avLst/>
          </a:prstGeom>
        </p:spPr>
      </p:pic>
    </p:spTree>
    <p:extLst>
      <p:ext uri="{BB962C8B-B14F-4D97-AF65-F5344CB8AC3E}">
        <p14:creationId xmlns:p14="http://schemas.microsoft.com/office/powerpoint/2010/main" val="358703628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9A8F790-4D0F-447F-B438-D6A0D7C6816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9840D77C-B51F-4235-A4A7-2592FE3A21D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3241107-B182-4AF9-83BA-0203E1E46F09}"/>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5" name="页脚占位符 4">
            <a:extLst>
              <a:ext uri="{FF2B5EF4-FFF2-40B4-BE49-F238E27FC236}">
                <a16:creationId xmlns="" xmlns:a16="http://schemas.microsoft.com/office/drawing/2014/main" id="{CD27D6CB-5F47-463E-B8E6-5C35E979F3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1B695CB-4274-4D9B-9DF6-FF325575F133}"/>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311971434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176D2E36-BC44-4533-AA63-33F61B1FA58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3BF9AD7D-47E1-4C95-BB20-DE122DD3655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322988A-6E46-479D-94FA-1977031812CE}"/>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5" name="页脚占位符 4">
            <a:extLst>
              <a:ext uri="{FF2B5EF4-FFF2-40B4-BE49-F238E27FC236}">
                <a16:creationId xmlns="" xmlns:a16="http://schemas.microsoft.com/office/drawing/2014/main" id="{C57BA0EF-EC58-494F-90F0-F0F0E37A75A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6A077F5-E990-4CD9-B385-EFEC0CF909D3}"/>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
        <p:nvSpPr>
          <p:cNvPr id="7" name="标题 1">
            <a:extLst>
              <a:ext uri="{FF2B5EF4-FFF2-40B4-BE49-F238E27FC236}">
                <a16:creationId xmlns="" xmlns:a16="http://schemas.microsoft.com/office/drawing/2014/main" id="{7B294287-A292-4C4C-BD9D-79D501924C2A}"/>
              </a:ext>
            </a:extLst>
          </p:cNvPr>
          <p:cNvSpPr txBox="1">
            <a:spLocks/>
          </p:cNvSpPr>
          <p:nvPr userDrawn="1"/>
        </p:nvSpPr>
        <p:spPr>
          <a:xfrm>
            <a:off x="952500" y="2298683"/>
            <a:ext cx="2628900" cy="972361"/>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                        </a:t>
            </a:r>
            <a:r>
              <a:rPr lang="zh-CN" altLang="en-US" sz="4100" dirty="0">
                <a:solidFill>
                  <a:schemeClr val="bg1"/>
                </a:solidFill>
                <a:latin typeface="微软雅黑" panose="020B0503020204020204" pitchFamily="34" charset="-122"/>
                <a:ea typeface="微软雅黑" panose="020B0503020204020204" pitchFamily="34" charset="-122"/>
              </a:rPr>
              <a:t>版权声明</a:t>
            </a:r>
            <a:r>
              <a:rPr lang="zh-CN" altLang="en-US" sz="1300" dirty="0">
                <a:solidFill>
                  <a:schemeClr val="bg1"/>
                </a:solidFill>
                <a:latin typeface="微软雅黑" panose="020B0503020204020204" pitchFamily="34" charset="-122"/>
                <a:ea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200" spc="120" dirty="0">
                <a:solidFill>
                  <a:schemeClr val="bg1"/>
                </a:solidFill>
                <a:latin typeface="微软雅黑" panose="020B0503020204020204" pitchFamily="34" charset="-122"/>
                <a:ea typeface="微软雅黑" panose="020B0503020204020204" pitchFamily="34" charset="-122"/>
              </a:rPr>
              <a:t/>
            </a:r>
            <a:br>
              <a:rPr lang="en-US" altLang="zh-CN" sz="1200" spc="12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rPr>
              <a:t>1.</a:t>
            </a:r>
            <a:r>
              <a:rPr lang="zh-CN" altLang="en-US" sz="12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200" spc="120" dirty="0">
                <a:solidFill>
                  <a:schemeClr val="bg1"/>
                </a:solidFill>
                <a:latin typeface="微软雅黑" panose="020B0503020204020204" pitchFamily="34" charset="-122"/>
                <a:ea typeface="微软雅黑" panose="020B0503020204020204" pitchFamily="34" charset="-122"/>
              </a:rPr>
              <a:t>RF</a:t>
            </a:r>
            <a:r>
              <a:rPr lang="zh-CN" altLang="en-US" sz="1200" spc="120" dirty="0">
                <a:solidFill>
                  <a:schemeClr val="bg1"/>
                </a:solidFill>
                <a:latin typeface="微软雅黑" panose="020B0503020204020204" pitchFamily="34" charset="-122"/>
                <a:ea typeface="微软雅黑" panose="020B0503020204020204" pitchFamily="34" charset="-122"/>
              </a:rPr>
              <a:t>：</a:t>
            </a:r>
            <a:r>
              <a:rPr lang="en-US" altLang="zh-CN" sz="1200" spc="120" dirty="0">
                <a:solidFill>
                  <a:schemeClr val="bg1"/>
                </a:solidFill>
                <a:latin typeface="微软雅黑" panose="020B0503020204020204" pitchFamily="34" charset="-122"/>
                <a:ea typeface="微软雅黑" panose="020B0503020204020204" pitchFamily="34" charset="-122"/>
              </a:rPr>
              <a:t>Royalty-Free</a:t>
            </a:r>
            <a:r>
              <a:rPr lang="zh-CN" altLang="en-US" sz="1200" spc="120" dirty="0">
                <a:solidFill>
                  <a:schemeClr val="bg1"/>
                </a:solidFill>
                <a:latin typeface="微软雅黑" panose="020B0503020204020204" pitchFamily="34" charset="-122"/>
                <a:ea typeface="微软雅黑" panose="020B0503020204020204" pitchFamily="34" charset="-122"/>
              </a:rPr>
              <a:t>）正版受</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和</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世界版权公约</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200" spc="120" dirty="0">
                <a:solidFill>
                  <a:schemeClr val="bg1"/>
                </a:solidFill>
                <a:latin typeface="微软雅黑" panose="020B0503020204020204" pitchFamily="34" charset="-122"/>
                <a:ea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rPr>
              <a:t>2.</a:t>
            </a:r>
            <a:r>
              <a:rPr lang="zh-CN" altLang="en-US" sz="12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rPr>
            </a:br>
            <a:endParaRPr lang="zh-CN" altLang="en-US" spc="120" dirty="0">
              <a:solidFill>
                <a:schemeClr val="bg1"/>
              </a:solidFill>
            </a:endParaRPr>
          </a:p>
        </p:txBody>
      </p:sp>
    </p:spTree>
    <p:extLst>
      <p:ext uri="{BB962C8B-B14F-4D97-AF65-F5344CB8AC3E}">
        <p14:creationId xmlns:p14="http://schemas.microsoft.com/office/powerpoint/2010/main" val="413442730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32629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188962"/>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000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7402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9916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7548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2917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119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70785C-E425-4191-B78B-6B02E33D29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82E0586-2D7C-4810-90C4-3E773954AA1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8689190-F328-4CC9-BD9E-1C7F5DF3F5C6}"/>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5" name="页脚占位符 4">
            <a:extLst>
              <a:ext uri="{FF2B5EF4-FFF2-40B4-BE49-F238E27FC236}">
                <a16:creationId xmlns="" xmlns:a16="http://schemas.microsoft.com/office/drawing/2014/main" id="{8C4F8F30-6D71-4A91-B796-EF24646FFAA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0E4DFD0-4B7F-4255-8698-31661BD30142}"/>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257076298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6947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0137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34686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7181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894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367D4BB-E7D1-4A61-AF16-276B0AF6678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259AB09-4E1E-4EF4-BAE1-B9161730BF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E16CE504-37A2-4F67-B3E7-7386174AD9BA}"/>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5" name="页脚占位符 4">
            <a:extLst>
              <a:ext uri="{FF2B5EF4-FFF2-40B4-BE49-F238E27FC236}">
                <a16:creationId xmlns="" xmlns:a16="http://schemas.microsoft.com/office/drawing/2014/main" id="{A20F72DC-42D4-413E-87AA-40CA289D286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C3BFAF4-5C5C-495E-A44C-D43ABA241F1E}"/>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3892003844"/>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7D6CE2D-5888-4878-8353-46A516E5328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DE6C862-9750-43A8-B9F3-A0B865112C9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4A10DDEA-4D1D-4F67-B6A6-BAFFDFC8CAD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8CB42A06-F5E6-4374-BE15-643AF55D9F4C}"/>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6" name="页脚占位符 5">
            <a:extLst>
              <a:ext uri="{FF2B5EF4-FFF2-40B4-BE49-F238E27FC236}">
                <a16:creationId xmlns="" xmlns:a16="http://schemas.microsoft.com/office/drawing/2014/main" id="{883EDB18-3997-4E7A-B0AC-C7299262E97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96A9ACD-6102-4A49-A38B-3193B054C427}"/>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152233797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FE0D2B3-09B1-4133-8DF9-D40B5D1720F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22C97E0-FBB0-426E-9BE7-44F6A7205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34755431-FD55-4C88-AD54-BB590420055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FF0E243-7893-4698-85C0-4140856E2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005E214-B92D-4663-96A2-8E01B50A875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D858BB5-DB3C-42F3-ADEA-85B2BEF579EC}"/>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8" name="页脚占位符 7">
            <a:extLst>
              <a:ext uri="{FF2B5EF4-FFF2-40B4-BE49-F238E27FC236}">
                <a16:creationId xmlns="" xmlns:a16="http://schemas.microsoft.com/office/drawing/2014/main" id="{6CA6B59C-5324-4D62-90F1-048A0AD664A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D5408AC-CDC7-445C-9C52-3BB88018AFB5}"/>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2576079501"/>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0010615-725F-4BB0-9C29-24830C46834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4D68CBD-CF3E-4931-8E4A-5C1469E9344A}"/>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4" name="页脚占位符 3">
            <a:extLst>
              <a:ext uri="{FF2B5EF4-FFF2-40B4-BE49-F238E27FC236}">
                <a16:creationId xmlns="" xmlns:a16="http://schemas.microsoft.com/office/drawing/2014/main" id="{96781A74-D73A-4538-9E20-D569545F7D0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345BA437-2480-4B20-B898-644DD43A9224}"/>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194249387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2ACCF36-0E1C-4CD4-B858-4C651BB87278}"/>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3" name="页脚占位符 2">
            <a:extLst>
              <a:ext uri="{FF2B5EF4-FFF2-40B4-BE49-F238E27FC236}">
                <a16:creationId xmlns="" xmlns:a16="http://schemas.microsoft.com/office/drawing/2014/main" id="{5C99FF8F-2BFA-42DE-B426-C3E648CBE65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11E98CB9-8438-4060-B12D-AF20DBAF4AAF}"/>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412308651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061D76-D821-4AE8-9BEC-C13EEE418DD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4FC921F-B073-4A30-AD52-518676A6A6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E2814A8-2EB6-4CE8-802A-E59F738E4F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267E638-55BC-4EEC-B373-47BC7B2EDEE2}"/>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6" name="页脚占位符 5">
            <a:extLst>
              <a:ext uri="{FF2B5EF4-FFF2-40B4-BE49-F238E27FC236}">
                <a16:creationId xmlns="" xmlns:a16="http://schemas.microsoft.com/office/drawing/2014/main" id="{7AC3AA1D-67FF-48CF-AA00-041B183574F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607F760-C1FE-4FBC-A2BE-BF19F5675339}"/>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322684219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76D905A-76CE-4F7C-83AD-079014FC411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83B0911-AB69-4581-B03A-F5CE79C1E4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3F3CCF02-94E2-4AC4-A55B-E4D059C7FC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398F5E8-D308-4D59-9C05-8823AD43CB56}"/>
              </a:ext>
            </a:extLst>
          </p:cNvPr>
          <p:cNvSpPr>
            <a:spLocks noGrp="1"/>
          </p:cNvSpPr>
          <p:nvPr>
            <p:ph type="dt" sz="half" idx="10"/>
          </p:nvPr>
        </p:nvSpPr>
        <p:spPr/>
        <p:txBody>
          <a:bodyPr/>
          <a:lstStyle/>
          <a:p>
            <a:fld id="{067D44CB-11AD-4558-A441-30A877E717FF}" type="datetimeFigureOut">
              <a:rPr lang="zh-CN" altLang="en-US" smtClean="0"/>
              <a:t>2021/1/28</a:t>
            </a:fld>
            <a:endParaRPr lang="zh-CN" altLang="en-US"/>
          </a:p>
        </p:txBody>
      </p:sp>
      <p:sp>
        <p:nvSpPr>
          <p:cNvPr id="6" name="页脚占位符 5">
            <a:extLst>
              <a:ext uri="{FF2B5EF4-FFF2-40B4-BE49-F238E27FC236}">
                <a16:creationId xmlns="" xmlns:a16="http://schemas.microsoft.com/office/drawing/2014/main" id="{2F629E41-B36E-44CB-928D-27CACF97A0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E89422F-9F17-46A2-85AC-E736399734AC}"/>
              </a:ext>
            </a:extLst>
          </p:cNvPr>
          <p:cNvSpPr>
            <a:spLocks noGrp="1"/>
          </p:cNvSpPr>
          <p:nvPr>
            <p:ph type="sldNum" sz="quarter" idx="12"/>
          </p:nvPr>
        </p:nvSpPr>
        <p:spPr/>
        <p:txBody>
          <a:body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408898562"/>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D16B498-6EFB-493C-8BCF-749C48B5C0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A5B222D-0EAB-4CC1-9901-8AABEEE1EC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41A14A5-EE86-4585-AACC-917E24ED69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7D44CB-11AD-4558-A441-30A877E717FF}" type="datetimeFigureOut">
              <a:rPr lang="zh-CN" altLang="en-US" smtClean="0"/>
              <a:t>2021/1/28</a:t>
            </a:fld>
            <a:endParaRPr lang="zh-CN" altLang="en-US"/>
          </a:p>
        </p:txBody>
      </p:sp>
      <p:sp>
        <p:nvSpPr>
          <p:cNvPr id="5" name="页脚占位符 4">
            <a:extLst>
              <a:ext uri="{FF2B5EF4-FFF2-40B4-BE49-F238E27FC236}">
                <a16:creationId xmlns="" xmlns:a16="http://schemas.microsoft.com/office/drawing/2014/main" id="{AF697888-3E4C-4766-949B-01B50805B1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B629784-F12F-45E7-8ECA-4835D4B02F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63B080-8B73-40FD-BFBE-C2418A43A14F}" type="slidenum">
              <a:rPr lang="zh-CN" altLang="en-US" smtClean="0"/>
              <a:t>‹#›</a:t>
            </a:fld>
            <a:endParaRPr lang="zh-CN" altLang="en-US"/>
          </a:p>
        </p:txBody>
      </p:sp>
    </p:spTree>
    <p:extLst>
      <p:ext uri="{BB962C8B-B14F-4D97-AF65-F5344CB8AC3E}">
        <p14:creationId xmlns:p14="http://schemas.microsoft.com/office/powerpoint/2010/main" val="4257483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761989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3" Type="http://schemas.openxmlformats.org/officeDocument/2006/relationships/tags" Target="../tags/tag3.xml"/><Relationship Id="rId7" Type="http://schemas.openxmlformats.org/officeDocument/2006/relationships/image" Target="../media/image8.png"/><Relationship Id="rId12" Type="http://schemas.openxmlformats.org/officeDocument/2006/relationships/image" Target="../media/image10.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11" Type="http://schemas.openxmlformats.org/officeDocument/2006/relationships/image" Target="../media/image5.png"/><Relationship Id="rId5" Type="http://schemas.openxmlformats.org/officeDocument/2006/relationships/slideLayout" Target="../slideLayouts/slideLayout7.xml"/><Relationship Id="rId10" Type="http://schemas.openxmlformats.org/officeDocument/2006/relationships/image" Target="../media/image4.png"/><Relationship Id="rId4" Type="http://schemas.openxmlformats.org/officeDocument/2006/relationships/tags" Target="../tags/tag4.xml"/><Relationship Id="rId9" Type="http://schemas.openxmlformats.org/officeDocument/2006/relationships/image" Target="../media/image9.png"/><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1.xml"/><Relationship Id="rId7"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9.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25.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0.xml"/><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1.xml"/><Relationship Id="rId4"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2.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32.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5.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6.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36.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40.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9.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notesSlide" Target="../notesSlides/notesSlide18.xml"/><Relationship Id="rId4"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notesSlide" Target="../notesSlides/notesSlide19.xml"/><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notesSlide" Target="../notesSlides/notesSlide20.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slideLayout" Target="../slideLayouts/slideLayout1.xml"/><Relationship Id="rId5" Type="http://schemas.openxmlformats.org/officeDocument/2006/relationships/tags" Target="../tags/tag51.xml"/><Relationship Id="rId4" Type="http://schemas.openxmlformats.org/officeDocument/2006/relationships/tags" Target="../tags/tag50.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1.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52.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notesSlide" Target="../notesSlides/notesSlide2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1.xml"/><Relationship Id="rId5" Type="http://schemas.openxmlformats.org/officeDocument/2006/relationships/tags" Target="../tags/tag57.xml"/><Relationship Id="rId4" Type="http://schemas.openxmlformats.org/officeDocument/2006/relationships/tags" Target="../tags/tag56.xml"/></Relationships>
</file>

<file path=ppt/slides/_rels/slide25.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notesSlide" Target="../notesSlides/notesSlide23.xml"/><Relationship Id="rId4"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notesSlide" Target="../notesSlides/notesSlide24.xml"/><Relationship Id="rId4"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5.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64.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66.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image" Target="../media/image9.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69.xml"/><Relationship Id="rId7" Type="http://schemas.openxmlformats.org/officeDocument/2006/relationships/tags" Target="../tags/tag73.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9"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9.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74.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78.xml"/></Relationships>
</file>

<file path=ppt/slides/_rels/slide33.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notesSlide" Target="../notesSlides/notesSlide31.xml"/><Relationship Id="rId5" Type="http://schemas.openxmlformats.org/officeDocument/2006/relationships/slideLayout" Target="../slideLayouts/slideLayout1.xml"/><Relationship Id="rId4" Type="http://schemas.openxmlformats.org/officeDocument/2006/relationships/tags" Target="../tags/tag82.xml"/></Relationships>
</file>

<file path=ppt/slides/_rels/slide34.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notesSlide" Target="../notesSlides/notesSlide32.xml"/><Relationship Id="rId4"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33.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86.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87.xml"/></Relationships>
</file>

<file path=ppt/slides/_rels/slide37.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notesSlide" Target="../notesSlides/notesSlide35.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1.xml"/><Relationship Id="rId5" Type="http://schemas.openxmlformats.org/officeDocument/2006/relationships/tags" Target="../tags/tag92.xml"/><Relationship Id="rId4" Type="http://schemas.openxmlformats.org/officeDocument/2006/relationships/tags" Target="../tags/tag91.xml"/></Relationships>
</file>

<file path=ppt/slides/_rels/slide3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36.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93.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39.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notesSlide" Target="../notesSlides/notesSlide37.xml"/><Relationship Id="rId5" Type="http://schemas.openxmlformats.org/officeDocument/2006/relationships/slideLayout" Target="../slideLayouts/slideLayout1.xml"/><Relationship Id="rId4" Type="http://schemas.openxmlformats.org/officeDocument/2006/relationships/tags" Target="../tags/tag97.xml"/></Relationships>
</file>

<file path=ppt/slides/_rels/slide4.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tags" Target="../tags/tag10.xml"/></Relationships>
</file>

<file path=ppt/slides/_rels/slide40.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notesSlide" Target="../notesSlides/notesSlide38.xml"/><Relationship Id="rId5" Type="http://schemas.openxmlformats.org/officeDocument/2006/relationships/slideLayout" Target="../slideLayouts/slideLayout1.xml"/><Relationship Id="rId4" Type="http://schemas.openxmlformats.org/officeDocument/2006/relationships/tags" Target="../tags/tag101.xml"/></Relationships>
</file>

<file path=ppt/slides/_rels/slide41.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5" Type="http://schemas.openxmlformats.org/officeDocument/2006/relationships/notesSlide" Target="../notesSlides/notesSlide39.xml"/><Relationship Id="rId4"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tags" Target="../tags/tag107.xml"/><Relationship Id="rId7" Type="http://schemas.openxmlformats.org/officeDocument/2006/relationships/notesSlide" Target="../notesSlides/notesSlide40.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slideLayout" Target="../slideLayouts/slideLayout1.xml"/><Relationship Id="rId5" Type="http://schemas.openxmlformats.org/officeDocument/2006/relationships/tags" Target="../tags/tag109.xml"/><Relationship Id="rId4" Type="http://schemas.openxmlformats.org/officeDocument/2006/relationships/tags" Target="../tags/tag108.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ags" Target="../tags/tag110.xml"/></Relationships>
</file>

<file path=ppt/slides/_rels/slide44.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5" Type="http://schemas.openxmlformats.org/officeDocument/2006/relationships/notesSlide" Target="../notesSlides/notesSlide42.xml"/><Relationship Id="rId4"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43.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114.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tags" Target="../tags/tag115.xml"/></Relationships>
</file>

<file path=ppt/slides/_rels/slide4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16.xml"/><Relationship Id="rId6" Type="http://schemas.openxmlformats.org/officeDocument/2006/relationships/image" Target="../media/image9.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image" Target="../media/image6.png"/><Relationship Id="rId4" Type="http://schemas.openxmlformats.org/officeDocument/2006/relationships/image" Target="../media/image8.png"/><Relationship Id="rId9" Type="http://schemas.openxmlformats.org/officeDocument/2006/relationships/image" Target="../media/image10.png"/></Relationships>
</file>

<file path=ppt/slides/_rels/slide4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2.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5.xml"/><Relationship Id="rId7" Type="http://schemas.openxmlformats.org/officeDocument/2006/relationships/image" Target="../media/image6.png"/><Relationship Id="rId12"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tags" Target="../tags/tag16.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745DFF-4F20-442E-B3C9-CBD5A565189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图片 16">
            <a:extLst>
              <a:ext uri="{FF2B5EF4-FFF2-40B4-BE49-F238E27FC236}">
                <a16:creationId xmlns="" xmlns:a16="http://schemas.microsoft.com/office/drawing/2014/main" id="{1B909FA4-B8DB-4BA6-B663-1F0A549AC58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367" t="31547" r="59387"/>
          <a:stretch/>
        </p:blipFill>
        <p:spPr>
          <a:xfrm>
            <a:off x="18656" y="2416633"/>
            <a:ext cx="5094175" cy="4441367"/>
          </a:xfrm>
          <a:prstGeom prst="rect">
            <a:avLst/>
          </a:prstGeom>
        </p:spPr>
      </p:pic>
      <p:pic>
        <p:nvPicPr>
          <p:cNvPr id="18" name="图片 17">
            <a:extLst>
              <a:ext uri="{FF2B5EF4-FFF2-40B4-BE49-F238E27FC236}">
                <a16:creationId xmlns="" xmlns:a16="http://schemas.microsoft.com/office/drawing/2014/main" id="{BB87357D-FDCF-424E-BA7D-CEBC41227C5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3027" t="34011" b="12452"/>
          <a:stretch/>
        </p:blipFill>
        <p:spPr>
          <a:xfrm>
            <a:off x="5335243" y="3577932"/>
            <a:ext cx="5727032" cy="3263158"/>
          </a:xfrm>
          <a:prstGeom prst="rect">
            <a:avLst/>
          </a:prstGeom>
        </p:spPr>
      </p:pic>
      <p:pic>
        <p:nvPicPr>
          <p:cNvPr id="11" name="图片 10">
            <a:extLst>
              <a:ext uri="{FF2B5EF4-FFF2-40B4-BE49-F238E27FC236}">
                <a16:creationId xmlns="" xmlns:a16="http://schemas.microsoft.com/office/drawing/2014/main" id="{00D1AA9D-C490-412C-A4CE-2965DDEA08C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70257" y="3227248"/>
            <a:ext cx="2222137" cy="2987336"/>
          </a:xfrm>
          <a:prstGeom prst="rect">
            <a:avLst/>
          </a:prstGeom>
        </p:spPr>
      </p:pic>
      <p:pic>
        <p:nvPicPr>
          <p:cNvPr id="22" name="图片 21">
            <a:extLst>
              <a:ext uri="{FF2B5EF4-FFF2-40B4-BE49-F238E27FC236}">
                <a16:creationId xmlns="" xmlns:a16="http://schemas.microsoft.com/office/drawing/2014/main" id="{73757968-622A-4A56-B692-138A01C95E9D}"/>
              </a:ext>
            </a:extLst>
          </p:cNvPr>
          <p:cNvPicPr>
            <a:picLocks noChangeAspect="1"/>
          </p:cNvPicPr>
          <p:nvPr/>
        </p:nvPicPr>
        <p:blipFill rotWithShape="1">
          <a:blip r:embed="rId10">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7914" y="5148771"/>
            <a:ext cx="12200308" cy="1702247"/>
          </a:xfrm>
          <a:prstGeom prst="rect">
            <a:avLst/>
          </a:prstGeom>
        </p:spPr>
      </p:pic>
      <p:pic>
        <p:nvPicPr>
          <p:cNvPr id="9" name="图片 8">
            <a:extLst>
              <a:ext uri="{FF2B5EF4-FFF2-40B4-BE49-F238E27FC236}">
                <a16:creationId xmlns="" xmlns:a16="http://schemas.microsoft.com/office/drawing/2014/main" id="{5CF831BE-3E9F-405F-B311-9A94B1B285A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pic>
        <p:nvPicPr>
          <p:cNvPr id="12" name="图片 11">
            <a:extLst>
              <a:ext uri="{FF2B5EF4-FFF2-40B4-BE49-F238E27FC236}">
                <a16:creationId xmlns="" xmlns:a16="http://schemas.microsoft.com/office/drawing/2014/main" id="{AD2F452C-75EE-48DF-84CD-CB3916658EF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4829376" y="4107502"/>
            <a:ext cx="2854308" cy="897068"/>
          </a:xfrm>
          <a:prstGeom prst="rect">
            <a:avLst/>
          </a:prstGeom>
        </p:spPr>
      </p:pic>
      <p:pic>
        <p:nvPicPr>
          <p:cNvPr id="15" name="图片 14">
            <a:extLst>
              <a:ext uri="{FF2B5EF4-FFF2-40B4-BE49-F238E27FC236}">
                <a16:creationId xmlns="" xmlns:a16="http://schemas.microsoft.com/office/drawing/2014/main" id="{B093A24B-F42A-4CF8-A4DC-5ED4841511F6}"/>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77889" r="88112" b="3505"/>
          <a:stretch/>
        </p:blipFill>
        <p:spPr>
          <a:xfrm>
            <a:off x="5160201" y="5350547"/>
            <a:ext cx="1926400" cy="1507453"/>
          </a:xfrm>
          <a:prstGeom prst="rect">
            <a:avLst/>
          </a:prstGeom>
        </p:spPr>
      </p:pic>
      <p:sp>
        <p:nvSpPr>
          <p:cNvPr id="16" name="PA-文本框 4">
            <a:extLst>
              <a:ext uri="{FF2B5EF4-FFF2-40B4-BE49-F238E27FC236}">
                <a16:creationId xmlns="" xmlns:a16="http://schemas.microsoft.com/office/drawing/2014/main" id="{5F11DE45-CE1A-4B1B-B03E-D1E48B1C62BD}"/>
              </a:ext>
            </a:extLst>
          </p:cNvPr>
          <p:cNvSpPr txBox="1"/>
          <p:nvPr>
            <p:custDataLst>
              <p:tags r:id="rId1"/>
            </p:custDataLst>
          </p:nvPr>
        </p:nvSpPr>
        <p:spPr>
          <a:xfrm>
            <a:off x="5616521" y="1211021"/>
            <a:ext cx="4680000" cy="1169551"/>
          </a:xfrm>
          <a:prstGeom prst="rect">
            <a:avLst/>
          </a:prstGeom>
          <a:noFill/>
        </p:spPr>
        <p:txBody>
          <a:bodyPr wrap="square" rtlCol="0">
            <a:spAutoFit/>
          </a:bodyPr>
          <a:lstStyle/>
          <a:p>
            <a:pPr algn="dist"/>
            <a:r>
              <a:rPr lang="zh-CN" altLang="en-US" sz="7000" b="1" dirty="0">
                <a:ln w="31750">
                  <a:noFill/>
                </a:ln>
                <a:solidFill>
                  <a:srgbClr val="E50709"/>
                </a:solidFill>
                <a:latin typeface="思源黑体 CN Bold" panose="020B0800000000000000" pitchFamily="34" charset="-122"/>
                <a:ea typeface="思源黑体 CN Bold" panose="020B0800000000000000" pitchFamily="34" charset="-122"/>
              </a:rPr>
              <a:t>中国共产党</a:t>
            </a:r>
          </a:p>
        </p:txBody>
      </p:sp>
      <p:sp>
        <p:nvSpPr>
          <p:cNvPr id="19" name="PA-文本框 4">
            <a:extLst>
              <a:ext uri="{FF2B5EF4-FFF2-40B4-BE49-F238E27FC236}">
                <a16:creationId xmlns="" xmlns:a16="http://schemas.microsoft.com/office/drawing/2014/main" id="{8F140621-9701-4684-B9AF-B6016A5FA061}"/>
              </a:ext>
            </a:extLst>
          </p:cNvPr>
          <p:cNvSpPr txBox="1"/>
          <p:nvPr>
            <p:custDataLst>
              <p:tags r:id="rId2"/>
            </p:custDataLst>
          </p:nvPr>
        </p:nvSpPr>
        <p:spPr>
          <a:xfrm>
            <a:off x="1952955" y="2275639"/>
            <a:ext cx="8607149" cy="1092607"/>
          </a:xfrm>
          <a:prstGeom prst="rect">
            <a:avLst/>
          </a:prstGeom>
          <a:noFill/>
        </p:spPr>
        <p:txBody>
          <a:bodyPr wrap="square" rtlCol="0">
            <a:spAutoFit/>
          </a:bodyPr>
          <a:lstStyle/>
          <a:p>
            <a:pPr algn="dist"/>
            <a:r>
              <a:rPr lang="zh-CN" altLang="en-US" sz="6500" b="1" dirty="0">
                <a:ln w="31750">
                  <a:noFill/>
                </a:ln>
                <a:solidFill>
                  <a:srgbClr val="E50709"/>
                </a:solidFill>
                <a:latin typeface="思源黑体 CN Bold" panose="020B0800000000000000" pitchFamily="34" charset="-122"/>
                <a:ea typeface="思源黑体 CN Bold" panose="020B0800000000000000" pitchFamily="34" charset="-122"/>
              </a:rPr>
              <a:t>党员教育管理工作条例</a:t>
            </a:r>
          </a:p>
        </p:txBody>
      </p:sp>
      <p:pic>
        <p:nvPicPr>
          <p:cNvPr id="24" name="图片 23">
            <a:extLst>
              <a:ext uri="{FF2B5EF4-FFF2-40B4-BE49-F238E27FC236}">
                <a16:creationId xmlns="" xmlns:a16="http://schemas.microsoft.com/office/drawing/2014/main" id="{2B23C9CC-521A-4D34-9922-14B56F307221}"/>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flipH="1">
            <a:off x="296045" y="376402"/>
            <a:ext cx="1326656" cy="870978"/>
          </a:xfrm>
          <a:prstGeom prst="rect">
            <a:avLst/>
          </a:prstGeom>
        </p:spPr>
      </p:pic>
      <p:grpSp>
        <p:nvGrpSpPr>
          <p:cNvPr id="14" name="组合 13">
            <a:extLst>
              <a:ext uri="{FF2B5EF4-FFF2-40B4-BE49-F238E27FC236}">
                <a16:creationId xmlns="" xmlns:a16="http://schemas.microsoft.com/office/drawing/2014/main" id="{DD4E1BA6-13FF-495F-8EC3-D33D083AD4AB}"/>
              </a:ext>
            </a:extLst>
          </p:cNvPr>
          <p:cNvGrpSpPr/>
          <p:nvPr/>
        </p:nvGrpSpPr>
        <p:grpSpPr>
          <a:xfrm>
            <a:off x="2758972" y="3542997"/>
            <a:ext cx="7100079" cy="459865"/>
            <a:chOff x="2594502" y="3558076"/>
            <a:chExt cx="7100079" cy="459865"/>
          </a:xfrm>
        </p:grpSpPr>
        <p:sp>
          <p:nvSpPr>
            <p:cNvPr id="23" name="TextBox 23">
              <a:extLst>
                <a:ext uri="{FF2B5EF4-FFF2-40B4-BE49-F238E27FC236}">
                  <a16:creationId xmlns="" xmlns:a16="http://schemas.microsoft.com/office/drawing/2014/main" id="{77A7541B-0EEE-46D7-A99B-8CC753FC01A3}"/>
                </a:ext>
              </a:extLst>
            </p:cNvPr>
            <p:cNvSpPr txBox="1">
              <a:spLocks noChangeArrowheads="1"/>
            </p:cNvSpPr>
            <p:nvPr/>
          </p:nvSpPr>
          <p:spPr bwMode="auto">
            <a:xfrm>
              <a:off x="2655609" y="3587054"/>
              <a:ext cx="7038972" cy="430887"/>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rPr>
                <a:t>学习中共中央印发</a:t>
              </a:r>
              <a:r>
                <a:rPr lang="en-US" altLang="zh-CN" sz="2100" dirty="0">
                  <a:solidFill>
                    <a:srgbClr val="FF0000"/>
                  </a:solidFill>
                  <a:latin typeface="字体视界-NEW魏碑体" panose="02010601030101010101" pitchFamily="2" charset="-122"/>
                  <a:ea typeface="字体视界-NEW魏碑体" panose="02010601030101010101" pitchFamily="2" charset="-122"/>
                  <a:cs typeface="+mn-ea"/>
                  <a:sym typeface="+mn-lt"/>
                </a:rPr>
                <a:t>《</a:t>
              </a:r>
              <a:r>
                <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rPr>
                <a:t>中国共产党党员教育管理工作条例</a:t>
              </a:r>
              <a:r>
                <a:rPr lang="en-US" altLang="zh-CN" sz="2100" dirty="0">
                  <a:solidFill>
                    <a:srgbClr val="FF0000"/>
                  </a:solidFill>
                  <a:latin typeface="字体视界-NEW魏碑体" panose="02010601030101010101" pitchFamily="2" charset="-122"/>
                  <a:ea typeface="字体视界-NEW魏碑体" panose="02010601030101010101" pitchFamily="2" charset="-122"/>
                  <a:cs typeface="+mn-ea"/>
                  <a:sym typeface="+mn-lt"/>
                </a:rPr>
                <a:t>》</a:t>
              </a:r>
              <a:endPar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
          <p:nvSpPr>
            <p:cNvPr id="7" name="矩形: 圆角 6">
              <a:extLst>
                <a:ext uri="{FF2B5EF4-FFF2-40B4-BE49-F238E27FC236}">
                  <a16:creationId xmlns="" xmlns:a16="http://schemas.microsoft.com/office/drawing/2014/main" id="{A352B0CF-E56B-4B19-8F0F-0CD6C0148BA3}"/>
                </a:ext>
              </a:extLst>
            </p:cNvPr>
            <p:cNvSpPr/>
            <p:nvPr/>
          </p:nvSpPr>
          <p:spPr>
            <a:xfrm>
              <a:off x="2594502" y="3558076"/>
              <a:ext cx="7050843" cy="420959"/>
            </a:xfrm>
            <a:prstGeom prst="roundRect">
              <a:avLst>
                <a:gd name="adj" fmla="val 50000"/>
              </a:avLst>
            </a:prstGeom>
            <a:noFill/>
            <a:ln>
              <a:solidFill>
                <a:srgbClr val="E507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 xmlns:a16="http://schemas.microsoft.com/office/drawing/2014/main" id="{47661677-A264-43D2-83A5-3D87473EB26F}"/>
              </a:ext>
            </a:extLst>
          </p:cNvPr>
          <p:cNvGrpSpPr/>
          <p:nvPr/>
        </p:nvGrpSpPr>
        <p:grpSpPr>
          <a:xfrm>
            <a:off x="4941670" y="1795796"/>
            <a:ext cx="756000" cy="57746"/>
            <a:chOff x="3773446" y="1718855"/>
            <a:chExt cx="1561797" cy="57746"/>
          </a:xfrm>
        </p:grpSpPr>
        <p:cxnSp>
          <p:nvCxnSpPr>
            <p:cNvPr id="28" name="直接连接符 27">
              <a:extLst>
                <a:ext uri="{FF2B5EF4-FFF2-40B4-BE49-F238E27FC236}">
                  <a16:creationId xmlns="" xmlns:a16="http://schemas.microsoft.com/office/drawing/2014/main" id="{32BA789C-6C2D-41D0-8D48-BAB6E7BFCD4A}"/>
                </a:ext>
              </a:extLst>
            </p:cNvPr>
            <p:cNvCxnSpPr/>
            <p:nvPr/>
          </p:nvCxnSpPr>
          <p:spPr>
            <a:xfrm>
              <a:off x="3773446" y="1718855"/>
              <a:ext cx="1561797" cy="0"/>
            </a:xfrm>
            <a:prstGeom prst="line">
              <a:avLst/>
            </a:prstGeom>
            <a:ln>
              <a:solidFill>
                <a:srgbClr val="E50709"/>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CF7C75C9-2DE3-4E77-805B-D16B974D2350}"/>
                </a:ext>
              </a:extLst>
            </p:cNvPr>
            <p:cNvCxnSpPr/>
            <p:nvPr/>
          </p:nvCxnSpPr>
          <p:spPr>
            <a:xfrm>
              <a:off x="3773446" y="1776601"/>
              <a:ext cx="1561797" cy="0"/>
            </a:xfrm>
            <a:prstGeom prst="line">
              <a:avLst/>
            </a:prstGeom>
            <a:ln>
              <a:solidFill>
                <a:srgbClr val="E50709"/>
              </a:solidFill>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A7889BF2-7EB8-4FBD-8788-9304C4535D6B}"/>
              </a:ext>
            </a:extLst>
          </p:cNvPr>
          <p:cNvGrpSpPr/>
          <p:nvPr/>
        </p:nvGrpSpPr>
        <p:grpSpPr>
          <a:xfrm>
            <a:off x="2216158" y="1418518"/>
            <a:ext cx="2741531" cy="786832"/>
            <a:chOff x="1677989" y="507923"/>
            <a:chExt cx="2741531" cy="786832"/>
          </a:xfrm>
        </p:grpSpPr>
        <p:sp>
          <p:nvSpPr>
            <p:cNvPr id="31" name="PA-文本框 4">
              <a:extLst>
                <a:ext uri="{FF2B5EF4-FFF2-40B4-BE49-F238E27FC236}">
                  <a16:creationId xmlns="" xmlns:a16="http://schemas.microsoft.com/office/drawing/2014/main" id="{776649F3-5694-40C6-9E6F-2793356E7E8A}"/>
                </a:ext>
              </a:extLst>
            </p:cNvPr>
            <p:cNvSpPr txBox="1"/>
            <p:nvPr>
              <p:custDataLst>
                <p:tags r:id="rId3"/>
              </p:custDataLst>
            </p:nvPr>
          </p:nvSpPr>
          <p:spPr>
            <a:xfrm>
              <a:off x="1677989" y="507923"/>
              <a:ext cx="2741531" cy="784830"/>
            </a:xfrm>
            <a:prstGeom prst="rect">
              <a:avLst/>
            </a:prstGeom>
            <a:noFill/>
          </p:spPr>
          <p:txBody>
            <a:bodyPr wrap="square" rtlCol="0">
              <a:spAutoFit/>
            </a:bodyPr>
            <a:lstStyle/>
            <a:p>
              <a:pPr algn="dist"/>
              <a:r>
                <a:rPr lang="zh-CN" altLang="en-US" sz="4500" dirty="0">
                  <a:ln w="107950">
                    <a:solidFill>
                      <a:srgbClr val="E50709"/>
                    </a:solidFill>
                  </a:ln>
                  <a:solidFill>
                    <a:srgbClr val="FFC000"/>
                  </a:solidFill>
                  <a:latin typeface="思源黑体 CN Bold" panose="020B0800000000000000" pitchFamily="34" charset="-122"/>
                  <a:ea typeface="思源黑体 CN Bold" panose="020B0800000000000000" pitchFamily="34" charset="-122"/>
                </a:rPr>
                <a:t>精讲解读</a:t>
              </a:r>
            </a:p>
          </p:txBody>
        </p:sp>
        <p:sp>
          <p:nvSpPr>
            <p:cNvPr id="20" name="PA-文本框 4">
              <a:extLst>
                <a:ext uri="{FF2B5EF4-FFF2-40B4-BE49-F238E27FC236}">
                  <a16:creationId xmlns="" xmlns:a16="http://schemas.microsoft.com/office/drawing/2014/main" id="{49E3D462-C364-41B7-A959-EA3083BA56E0}"/>
                </a:ext>
              </a:extLst>
            </p:cNvPr>
            <p:cNvSpPr txBox="1"/>
            <p:nvPr>
              <p:custDataLst>
                <p:tags r:id="rId4"/>
              </p:custDataLst>
            </p:nvPr>
          </p:nvSpPr>
          <p:spPr>
            <a:xfrm>
              <a:off x="1680754" y="509925"/>
              <a:ext cx="2736000" cy="784830"/>
            </a:xfrm>
            <a:prstGeom prst="rect">
              <a:avLst/>
            </a:prstGeom>
            <a:noFill/>
          </p:spPr>
          <p:txBody>
            <a:bodyPr wrap="square" rtlCol="0">
              <a:spAutoFit/>
            </a:bodyPr>
            <a:lstStyle/>
            <a:p>
              <a:pPr algn="dist"/>
              <a:r>
                <a:rPr lang="zh-CN" altLang="en-US" sz="4500" dirty="0">
                  <a:ln w="31750">
                    <a:noFill/>
                  </a:ln>
                  <a:solidFill>
                    <a:schemeClr val="bg1"/>
                  </a:solidFill>
                  <a:latin typeface="思源黑体 CN Bold" panose="020B0800000000000000" pitchFamily="34" charset="-122"/>
                  <a:ea typeface="思源黑体 CN Bold" panose="020B0800000000000000" pitchFamily="34" charset="-122"/>
                </a:rPr>
                <a:t>精讲解读</a:t>
              </a:r>
            </a:p>
          </p:txBody>
        </p:sp>
      </p:grpSp>
      <p:sp>
        <p:nvSpPr>
          <p:cNvPr id="36" name="TextBox 23">
            <a:extLst>
              <a:ext uri="{FF2B5EF4-FFF2-40B4-BE49-F238E27FC236}">
                <a16:creationId xmlns="" xmlns:a16="http://schemas.microsoft.com/office/drawing/2014/main" id="{D15E629C-2BFB-46F6-81A0-2059E5741501}"/>
              </a:ext>
            </a:extLst>
          </p:cNvPr>
          <p:cNvSpPr txBox="1">
            <a:spLocks noChangeArrowheads="1"/>
          </p:cNvSpPr>
          <p:nvPr/>
        </p:nvSpPr>
        <p:spPr bwMode="auto">
          <a:xfrm>
            <a:off x="7496760" y="4316294"/>
            <a:ext cx="2026296" cy="36933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汇报日期：</a:t>
            </a:r>
            <a:r>
              <a:rPr lang="en-US" altLang="zh-CN"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202X</a:t>
            </a:r>
            <a:endPar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
        <p:nvSpPr>
          <p:cNvPr id="42" name="TextBox 23">
            <a:extLst>
              <a:ext uri="{FF2B5EF4-FFF2-40B4-BE49-F238E27FC236}">
                <a16:creationId xmlns="" xmlns:a16="http://schemas.microsoft.com/office/drawing/2014/main" id="{89E1D344-41A4-4CD1-A152-3FCF62115C68}"/>
              </a:ext>
            </a:extLst>
          </p:cNvPr>
          <p:cNvSpPr txBox="1">
            <a:spLocks noChangeArrowheads="1"/>
          </p:cNvSpPr>
          <p:nvPr/>
        </p:nvSpPr>
        <p:spPr bwMode="auto">
          <a:xfrm>
            <a:off x="2990004" y="4316294"/>
            <a:ext cx="2026296" cy="36933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汇报人</a:t>
            </a:r>
            <a:r>
              <a:rPr lang="zh-CN" altLang="en-US"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优</a:t>
            </a:r>
            <a:r>
              <a:rPr lang="zh-CN" altLang="en-US"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品</a:t>
            </a:r>
            <a:r>
              <a:rPr lang="en-US" altLang="zh-CN"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PPT</a:t>
            </a:r>
            <a:endPar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Tree>
    <p:extLst>
      <p:ext uri="{BB962C8B-B14F-4D97-AF65-F5344CB8AC3E}">
        <p14:creationId xmlns:p14="http://schemas.microsoft.com/office/powerpoint/2010/main" val="2795011652"/>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50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750"/>
                                        <p:tgtEl>
                                          <p:spTgt spid="22"/>
                                        </p:tgtEl>
                                      </p:cBhvr>
                                    </p:animEffect>
                                  </p:childTnLst>
                                </p:cTn>
                              </p:par>
                              <p:par>
                                <p:cTn id="8" presetID="12" presetClass="entr" presetSubtype="2" fill="hold" nodeType="withEffect">
                                  <p:stCondLst>
                                    <p:cond delay="10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750"/>
                                        <p:tgtEl>
                                          <p:spTgt spid="11"/>
                                        </p:tgtEl>
                                        <p:attrNameLst>
                                          <p:attrName>ppt_x</p:attrName>
                                        </p:attrNameLst>
                                      </p:cBhvr>
                                      <p:tavLst>
                                        <p:tav tm="0">
                                          <p:val>
                                            <p:strVal val="#ppt_x+#ppt_w*1.125000"/>
                                          </p:val>
                                        </p:tav>
                                        <p:tav tm="100000">
                                          <p:val>
                                            <p:strVal val="#ppt_x"/>
                                          </p:val>
                                        </p:tav>
                                      </p:tavLst>
                                    </p:anim>
                                    <p:animEffect transition="in" filter="wipe(left)">
                                      <p:cBhvr>
                                        <p:cTn id="11" dur="750"/>
                                        <p:tgtEl>
                                          <p:spTgt spid="11"/>
                                        </p:tgtEl>
                                      </p:cBhvr>
                                    </p:animEffect>
                                  </p:childTnLst>
                                </p:cTn>
                              </p:par>
                              <p:par>
                                <p:cTn id="12" presetID="42" presetClass="entr" presetSubtype="0" fill="hold" nodeType="withEffect">
                                  <p:stCondLst>
                                    <p:cond delay="175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750"/>
                                        <p:tgtEl>
                                          <p:spTgt spid="17"/>
                                        </p:tgtEl>
                                      </p:cBhvr>
                                    </p:animEffect>
                                    <p:anim calcmode="lin" valueType="num">
                                      <p:cBhvr>
                                        <p:cTn id="15" dur="750" fill="hold"/>
                                        <p:tgtEl>
                                          <p:spTgt spid="17"/>
                                        </p:tgtEl>
                                        <p:attrNameLst>
                                          <p:attrName>ppt_x</p:attrName>
                                        </p:attrNameLst>
                                      </p:cBhvr>
                                      <p:tavLst>
                                        <p:tav tm="0">
                                          <p:val>
                                            <p:strVal val="#ppt_x"/>
                                          </p:val>
                                        </p:tav>
                                        <p:tav tm="100000">
                                          <p:val>
                                            <p:strVal val="#ppt_x"/>
                                          </p:val>
                                        </p:tav>
                                      </p:tavLst>
                                    </p:anim>
                                    <p:anim calcmode="lin" valueType="num">
                                      <p:cBhvr>
                                        <p:cTn id="16" dur="750" fill="hold"/>
                                        <p:tgtEl>
                                          <p:spTgt spid="17"/>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175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50"/>
                                        <p:tgtEl>
                                          <p:spTgt spid="18"/>
                                        </p:tgtEl>
                                      </p:cBhvr>
                                    </p:animEffect>
                                    <p:anim calcmode="lin" valueType="num">
                                      <p:cBhvr>
                                        <p:cTn id="20" dur="750" fill="hold"/>
                                        <p:tgtEl>
                                          <p:spTgt spid="18"/>
                                        </p:tgtEl>
                                        <p:attrNameLst>
                                          <p:attrName>ppt_x</p:attrName>
                                        </p:attrNameLst>
                                      </p:cBhvr>
                                      <p:tavLst>
                                        <p:tav tm="0">
                                          <p:val>
                                            <p:strVal val="#ppt_x"/>
                                          </p:val>
                                        </p:tav>
                                        <p:tav tm="100000">
                                          <p:val>
                                            <p:strVal val="#ppt_x"/>
                                          </p:val>
                                        </p:tav>
                                      </p:tavLst>
                                    </p:anim>
                                    <p:anim calcmode="lin" valueType="num">
                                      <p:cBhvr>
                                        <p:cTn id="21" dur="750" fill="hold"/>
                                        <p:tgtEl>
                                          <p:spTgt spid="18"/>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childTnLst>
                          </p:cTn>
                        </p:par>
                        <p:par>
                          <p:cTn id="26" fill="hold">
                            <p:stCondLst>
                              <p:cond delay="3000"/>
                            </p:stCondLst>
                            <p:childTnLst>
                              <p:par>
                                <p:cTn id="27" presetID="2" presetClass="entr" presetSubtype="1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1+#ppt_h/2"/>
                                          </p:val>
                                        </p:tav>
                                        <p:tav tm="100000">
                                          <p:val>
                                            <p:strVal val="#ppt_y"/>
                                          </p:val>
                                        </p:tav>
                                      </p:tavLst>
                                    </p:anim>
                                  </p:childTnLst>
                                </p:cTn>
                              </p:par>
                            </p:childTnLst>
                          </p:cTn>
                        </p:par>
                        <p:par>
                          <p:cTn id="31" fill="hold">
                            <p:stCondLst>
                              <p:cond delay="3750"/>
                            </p:stCondLst>
                            <p:childTnLst>
                              <p:par>
                                <p:cTn id="32" presetID="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4250"/>
                            </p:stCondLst>
                            <p:childTnLst>
                              <p:par>
                                <p:cTn id="37" presetID="22" presetClass="entr" presetSubtype="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4750"/>
                            </p:stCondLst>
                            <p:childTnLst>
                              <p:par>
                                <p:cTn id="41" presetID="50" presetClass="entr" presetSubtype="0" decel="100000" fill="hold" grpId="0" nodeType="afterEffect">
                                  <p:stCondLst>
                                    <p:cond delay="0"/>
                                  </p:stCondLst>
                                  <p:iterate type="lt">
                                    <p:tmPct val="10000"/>
                                  </p:iterate>
                                  <p:childTnLst>
                                    <p:set>
                                      <p:cBhvr>
                                        <p:cTn id="42" dur="1" fill="hold">
                                          <p:stCondLst>
                                            <p:cond delay="0"/>
                                          </p:stCondLst>
                                        </p:cTn>
                                        <p:tgtEl>
                                          <p:spTgt spid="16"/>
                                        </p:tgtEl>
                                        <p:attrNameLst>
                                          <p:attrName>style.visibility</p:attrName>
                                        </p:attrNameLst>
                                      </p:cBhvr>
                                      <p:to>
                                        <p:strVal val="visible"/>
                                      </p:to>
                                    </p:set>
                                    <p:anim calcmode="lin" valueType="num">
                                      <p:cBhvr>
                                        <p:cTn id="43" dur="750" fill="hold"/>
                                        <p:tgtEl>
                                          <p:spTgt spid="16"/>
                                        </p:tgtEl>
                                        <p:attrNameLst>
                                          <p:attrName>ppt_w</p:attrName>
                                        </p:attrNameLst>
                                      </p:cBhvr>
                                      <p:tavLst>
                                        <p:tav tm="0">
                                          <p:val>
                                            <p:strVal val="#ppt_w+.3"/>
                                          </p:val>
                                        </p:tav>
                                        <p:tav tm="100000">
                                          <p:val>
                                            <p:strVal val="#ppt_w"/>
                                          </p:val>
                                        </p:tav>
                                      </p:tavLst>
                                    </p:anim>
                                    <p:anim calcmode="lin" valueType="num">
                                      <p:cBhvr>
                                        <p:cTn id="44" dur="750" fill="hold"/>
                                        <p:tgtEl>
                                          <p:spTgt spid="16"/>
                                        </p:tgtEl>
                                        <p:attrNameLst>
                                          <p:attrName>ppt_h</p:attrName>
                                        </p:attrNameLst>
                                      </p:cBhvr>
                                      <p:tavLst>
                                        <p:tav tm="0">
                                          <p:val>
                                            <p:strVal val="#ppt_h"/>
                                          </p:val>
                                        </p:tav>
                                        <p:tav tm="100000">
                                          <p:val>
                                            <p:strVal val="#ppt_h"/>
                                          </p:val>
                                        </p:tav>
                                      </p:tavLst>
                                    </p:anim>
                                    <p:animEffect transition="in" filter="fade">
                                      <p:cBhvr>
                                        <p:cTn id="45" dur="750"/>
                                        <p:tgtEl>
                                          <p:spTgt spid="16"/>
                                        </p:tgtEl>
                                      </p:cBhvr>
                                    </p:animEffect>
                                  </p:childTnLst>
                                </p:cTn>
                              </p:par>
                            </p:childTnLst>
                          </p:cTn>
                        </p:par>
                        <p:par>
                          <p:cTn id="46" fill="hold">
                            <p:stCondLst>
                              <p:cond delay="5800"/>
                            </p:stCondLst>
                            <p:childTnLst>
                              <p:par>
                                <p:cTn id="47" presetID="50" presetClass="entr" presetSubtype="0" decel="10000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 calcmode="lin" valueType="num">
                                      <p:cBhvr>
                                        <p:cTn id="49" dur="750" fill="hold"/>
                                        <p:tgtEl>
                                          <p:spTgt spid="19"/>
                                        </p:tgtEl>
                                        <p:attrNameLst>
                                          <p:attrName>ppt_w</p:attrName>
                                        </p:attrNameLst>
                                      </p:cBhvr>
                                      <p:tavLst>
                                        <p:tav tm="0">
                                          <p:val>
                                            <p:strVal val="#ppt_w+.3"/>
                                          </p:val>
                                        </p:tav>
                                        <p:tav tm="100000">
                                          <p:val>
                                            <p:strVal val="#ppt_w"/>
                                          </p:val>
                                        </p:tav>
                                      </p:tavLst>
                                    </p:anim>
                                    <p:anim calcmode="lin" valueType="num">
                                      <p:cBhvr>
                                        <p:cTn id="50" dur="750" fill="hold"/>
                                        <p:tgtEl>
                                          <p:spTgt spid="19"/>
                                        </p:tgtEl>
                                        <p:attrNameLst>
                                          <p:attrName>ppt_h</p:attrName>
                                        </p:attrNameLst>
                                      </p:cBhvr>
                                      <p:tavLst>
                                        <p:tav tm="0">
                                          <p:val>
                                            <p:strVal val="#ppt_h"/>
                                          </p:val>
                                        </p:tav>
                                        <p:tav tm="100000">
                                          <p:val>
                                            <p:strVal val="#ppt_h"/>
                                          </p:val>
                                        </p:tav>
                                      </p:tavLst>
                                    </p:anim>
                                    <p:animEffect transition="in" filter="fade">
                                      <p:cBhvr>
                                        <p:cTn id="51" dur="750"/>
                                        <p:tgtEl>
                                          <p:spTgt spid="19"/>
                                        </p:tgtEl>
                                      </p:cBhvr>
                                    </p:animEffect>
                                  </p:childTnLst>
                                </p:cTn>
                              </p:par>
                            </p:childTnLst>
                          </p:cTn>
                        </p:par>
                        <p:par>
                          <p:cTn id="52" fill="hold">
                            <p:stCondLst>
                              <p:cond delay="7225"/>
                            </p:stCondLst>
                            <p:childTnLst>
                              <p:par>
                                <p:cTn id="53" presetID="16" presetClass="entr" presetSubtype="21"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barn(inVertical)">
                                      <p:cBhvr>
                                        <p:cTn id="55" dur="750"/>
                                        <p:tgtEl>
                                          <p:spTgt spid="14"/>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75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8475"/>
                            </p:stCondLst>
                            <p:childTnLst>
                              <p:par>
                                <p:cTn id="63" presetID="16" presetClass="entr" presetSubtype="37"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barn(outVertical)">
                                      <p:cBhvr>
                                        <p:cTn id="65" dur="500"/>
                                        <p:tgtEl>
                                          <p:spTgt spid="12"/>
                                        </p:tgtEl>
                                      </p:cBhvr>
                                    </p:animEffect>
                                  </p:childTnLst>
                                </p:cTn>
                              </p:par>
                            </p:childTnLst>
                          </p:cTn>
                        </p:par>
                        <p:par>
                          <p:cTn id="66" fill="hold">
                            <p:stCondLst>
                              <p:cond delay="8975"/>
                            </p:stCondLst>
                            <p:childTnLst>
                              <p:par>
                                <p:cTn id="67" presetID="53" presetClass="entr" presetSubtype="16"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750" fill="hold"/>
                                        <p:tgtEl>
                                          <p:spTgt spid="15"/>
                                        </p:tgtEl>
                                        <p:attrNameLst>
                                          <p:attrName>ppt_w</p:attrName>
                                        </p:attrNameLst>
                                      </p:cBhvr>
                                      <p:tavLst>
                                        <p:tav tm="0">
                                          <p:val>
                                            <p:fltVal val="0"/>
                                          </p:val>
                                        </p:tav>
                                        <p:tav tm="100000">
                                          <p:val>
                                            <p:strVal val="#ppt_w"/>
                                          </p:val>
                                        </p:tav>
                                      </p:tavLst>
                                    </p:anim>
                                    <p:anim calcmode="lin" valueType="num">
                                      <p:cBhvr>
                                        <p:cTn id="70" dur="750" fill="hold"/>
                                        <p:tgtEl>
                                          <p:spTgt spid="15"/>
                                        </p:tgtEl>
                                        <p:attrNameLst>
                                          <p:attrName>ppt_h</p:attrName>
                                        </p:attrNameLst>
                                      </p:cBhvr>
                                      <p:tavLst>
                                        <p:tav tm="0">
                                          <p:val>
                                            <p:fltVal val="0"/>
                                          </p:val>
                                        </p:tav>
                                        <p:tav tm="100000">
                                          <p:val>
                                            <p:strVal val="#ppt_h"/>
                                          </p:val>
                                        </p:tav>
                                      </p:tavLst>
                                    </p:anim>
                                    <p:animEffect transition="in" filter="fade">
                                      <p:cBhvr>
                                        <p:cTn id="7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36"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360AD335-CA0B-49BB-A8C8-0A0D5299B98C}"/>
              </a:ext>
            </a:extLst>
          </p:cNvPr>
          <p:cNvSpPr/>
          <p:nvPr/>
        </p:nvSpPr>
        <p:spPr>
          <a:xfrm>
            <a:off x="4338363" y="1300408"/>
            <a:ext cx="5739087" cy="91709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121792" tIns="60895" rIns="121792" bIns="60895" anchor="ctr"/>
          <a:lstStyle/>
          <a:p>
            <a:pPr algn="dist" eaLnBrk="1" hangingPunct="1">
              <a:defRPr/>
            </a:pPr>
            <a:r>
              <a:rPr lang="zh-CN" altLang="en-US" sz="26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党员教育管理工作遵循以下原则：</a:t>
            </a:r>
          </a:p>
        </p:txBody>
      </p:sp>
      <p:sp>
        <p:nvSpPr>
          <p:cNvPr id="12" name="MH_Other_1">
            <a:extLst>
              <a:ext uri="{FF2B5EF4-FFF2-40B4-BE49-F238E27FC236}">
                <a16:creationId xmlns="" xmlns:a16="http://schemas.microsoft.com/office/drawing/2014/main" id="{62047340-C8D1-4F46-AD62-988946EB9155}"/>
              </a:ext>
            </a:extLst>
          </p:cNvPr>
          <p:cNvSpPr/>
          <p:nvPr>
            <p:custDataLst>
              <p:tags r:id="rId2"/>
            </p:custDataLst>
          </p:nvPr>
        </p:nvSpPr>
        <p:spPr>
          <a:xfrm>
            <a:off x="3306363" y="2420806"/>
            <a:ext cx="540000" cy="540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矩形 12">
            <a:extLst>
              <a:ext uri="{FF2B5EF4-FFF2-40B4-BE49-F238E27FC236}">
                <a16:creationId xmlns="" xmlns:a16="http://schemas.microsoft.com/office/drawing/2014/main" id="{09AA5F9B-69B3-48EB-A17C-A9F803FEEDAA}"/>
              </a:ext>
            </a:extLst>
          </p:cNvPr>
          <p:cNvSpPr>
            <a:spLocks noChangeArrowheads="1"/>
          </p:cNvSpPr>
          <p:nvPr/>
        </p:nvSpPr>
        <p:spPr bwMode="auto">
          <a:xfrm>
            <a:off x="4338363" y="2292424"/>
            <a:ext cx="6768000" cy="787523"/>
          </a:xfrm>
          <a:prstGeom prst="rect">
            <a:avLst/>
          </a:prstGeom>
          <a:solidFill>
            <a:srgbClr val="FFF3F3"/>
          </a:solid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defRPr/>
            </a:pPr>
            <a:r>
              <a:rPr lang="zh-CN" altLang="en-US" sz="1600" spc="150" dirty="0">
                <a:latin typeface="微软雅黑" panose="020B0503020204020204" pitchFamily="34" charset="-122"/>
                <a:cs typeface="+mn-ea"/>
                <a:sym typeface="微软雅黑" panose="020B0503020204020204" pitchFamily="34" charset="-122"/>
              </a:rPr>
              <a:t>坚持党要管党、全面从严治党，将严的要求落实到党员教育管理工作全过程和各方面，党员领导干部带头接受教育管理；</a:t>
            </a:r>
          </a:p>
        </p:txBody>
      </p:sp>
      <p:sp>
        <p:nvSpPr>
          <p:cNvPr id="14" name="MH_Other_1">
            <a:extLst>
              <a:ext uri="{FF2B5EF4-FFF2-40B4-BE49-F238E27FC236}">
                <a16:creationId xmlns="" xmlns:a16="http://schemas.microsoft.com/office/drawing/2014/main" id="{202A78B9-0284-4E05-AC40-A3981795F43B}"/>
              </a:ext>
            </a:extLst>
          </p:cNvPr>
          <p:cNvSpPr/>
          <p:nvPr>
            <p:custDataLst>
              <p:tags r:id="rId3"/>
            </p:custDataLst>
          </p:nvPr>
        </p:nvSpPr>
        <p:spPr>
          <a:xfrm>
            <a:off x="3296843" y="3475934"/>
            <a:ext cx="540000" cy="540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E66595C7-D5AC-4BF0-9D34-012510451A56}"/>
              </a:ext>
            </a:extLst>
          </p:cNvPr>
          <p:cNvSpPr/>
          <p:nvPr>
            <p:custDataLst>
              <p:tags r:id="rId4"/>
            </p:custDataLst>
          </p:nvPr>
        </p:nvSpPr>
        <p:spPr>
          <a:xfrm>
            <a:off x="3304776" y="4458095"/>
            <a:ext cx="540000" cy="540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Box 16">
            <a:extLst>
              <a:ext uri="{FF2B5EF4-FFF2-40B4-BE49-F238E27FC236}">
                <a16:creationId xmlns="" xmlns:a16="http://schemas.microsoft.com/office/drawing/2014/main" id="{7375BA69-6DED-4282-89C3-60F54A2C1D1A}"/>
              </a:ext>
            </a:extLst>
          </p:cNvPr>
          <p:cNvSpPr txBox="1">
            <a:spLocks noChangeArrowheads="1"/>
          </p:cNvSpPr>
          <p:nvPr/>
        </p:nvSpPr>
        <p:spPr bwMode="auto">
          <a:xfrm>
            <a:off x="4281213" y="3294530"/>
            <a:ext cx="6768000" cy="787523"/>
          </a:xfrm>
          <a:prstGeom prst="rect">
            <a:avLst/>
          </a:prstGeom>
          <a:solidFill>
            <a:srgbClr val="FFF3F3"/>
          </a:solid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buFont typeface="Arial" panose="020B0604020202020204" pitchFamily="34" charset="0"/>
              <a:buNone/>
              <a:defRPr/>
            </a:pPr>
            <a:r>
              <a:rPr lang="zh-CN" altLang="en-US" sz="1600" spc="150" dirty="0">
                <a:latin typeface="微软雅黑" panose="020B0503020204020204" pitchFamily="34" charset="-122"/>
                <a:cs typeface="+mn-ea"/>
                <a:sym typeface="微软雅黑" panose="020B0503020204020204" pitchFamily="34" charset="-122"/>
              </a:rPr>
              <a:t>坚持以党的政治建设为统领，突出党性教育和政治理论教育，引导党员遵守党章党规党纪，不忘初心、牢记使命；</a:t>
            </a:r>
          </a:p>
        </p:txBody>
      </p:sp>
      <p:sp>
        <p:nvSpPr>
          <p:cNvPr id="18" name="TextBox 25">
            <a:extLst>
              <a:ext uri="{FF2B5EF4-FFF2-40B4-BE49-F238E27FC236}">
                <a16:creationId xmlns="" xmlns:a16="http://schemas.microsoft.com/office/drawing/2014/main" id="{84497669-7A0A-4816-B8D4-71B1DCDA5FEE}"/>
              </a:ext>
            </a:extLst>
          </p:cNvPr>
          <p:cNvSpPr txBox="1">
            <a:spLocks noChangeArrowheads="1"/>
          </p:cNvSpPr>
          <p:nvPr/>
        </p:nvSpPr>
        <p:spPr bwMode="auto">
          <a:xfrm>
            <a:off x="4266310" y="4320967"/>
            <a:ext cx="6768000" cy="702244"/>
          </a:xfrm>
          <a:prstGeom prst="rect">
            <a:avLst/>
          </a:prstGeom>
          <a:solidFill>
            <a:srgbClr val="FFF3F3"/>
          </a:solid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buFont typeface="Arial" panose="020B0604020202020204" pitchFamily="34" charset="0"/>
              <a:buNone/>
              <a:defRPr/>
            </a:pPr>
            <a:r>
              <a:rPr lang="zh-CN" altLang="en-US" sz="1600" spc="150" dirty="0">
                <a:latin typeface="微软雅黑" panose="020B0503020204020204" pitchFamily="34" charset="-122"/>
                <a:cs typeface="+mn-ea"/>
                <a:sym typeface="微软雅黑" panose="020B0503020204020204" pitchFamily="34" charset="-122"/>
              </a:rPr>
              <a:t>坚持围绕中心、服务大局，注重党员教育管理质量和实效，保证党的理论和路线方针政策、党中央决策部署贯彻落实；</a:t>
            </a:r>
          </a:p>
        </p:txBody>
      </p:sp>
      <p:sp>
        <p:nvSpPr>
          <p:cNvPr id="19" name="MH_Other_1">
            <a:extLst>
              <a:ext uri="{FF2B5EF4-FFF2-40B4-BE49-F238E27FC236}">
                <a16:creationId xmlns="" xmlns:a16="http://schemas.microsoft.com/office/drawing/2014/main" id="{5C5A10D4-6304-4C00-B8C3-578EA1C885A5}"/>
              </a:ext>
            </a:extLst>
          </p:cNvPr>
          <p:cNvSpPr/>
          <p:nvPr>
            <p:custDataLst>
              <p:tags r:id="rId5"/>
            </p:custDataLst>
          </p:nvPr>
        </p:nvSpPr>
        <p:spPr>
          <a:xfrm>
            <a:off x="3304776" y="5294272"/>
            <a:ext cx="540000" cy="540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TextBox 25">
            <a:extLst>
              <a:ext uri="{FF2B5EF4-FFF2-40B4-BE49-F238E27FC236}">
                <a16:creationId xmlns="" xmlns:a16="http://schemas.microsoft.com/office/drawing/2014/main" id="{5BB5181F-CBC9-4495-955E-81A22ED8F24E}"/>
              </a:ext>
            </a:extLst>
          </p:cNvPr>
          <p:cNvSpPr txBox="1">
            <a:spLocks noChangeArrowheads="1"/>
          </p:cNvSpPr>
          <p:nvPr/>
        </p:nvSpPr>
        <p:spPr bwMode="auto">
          <a:xfrm>
            <a:off x="4266310" y="5269668"/>
            <a:ext cx="6768000" cy="702244"/>
          </a:xfrm>
          <a:prstGeom prst="rect">
            <a:avLst/>
          </a:prstGeom>
          <a:solidFill>
            <a:srgbClr val="FFF3F3"/>
          </a:solid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buFont typeface="Arial" panose="020B0604020202020204" pitchFamily="34" charset="0"/>
              <a:buNone/>
              <a:defRPr/>
            </a:pPr>
            <a:r>
              <a:rPr lang="zh-CN" altLang="en-US" sz="1600" spc="150" dirty="0">
                <a:latin typeface="微软雅黑" panose="020B0503020204020204" pitchFamily="34" charset="-122"/>
                <a:cs typeface="+mn-ea"/>
                <a:sym typeface="微软雅黑" panose="020B0503020204020204" pitchFamily="34" charset="-122"/>
              </a:rPr>
              <a:t>坚持从实际出发，加强分类指导，尊重党员主体地位，充分发挥党支部直接教育、管理、监督党员作用。</a:t>
            </a:r>
          </a:p>
        </p:txBody>
      </p:sp>
      <p:sp>
        <p:nvSpPr>
          <p:cNvPr id="15" name="TextBox 13">
            <a:extLst>
              <a:ext uri="{FF2B5EF4-FFF2-40B4-BE49-F238E27FC236}">
                <a16:creationId xmlns="" xmlns:a16="http://schemas.microsoft.com/office/drawing/2014/main" id="{E183E6E0-8A49-4F0B-8930-61DC478D9EF9}"/>
              </a:ext>
            </a:extLst>
          </p:cNvPr>
          <p:cNvSpPr txBox="1">
            <a:spLocks noChangeArrowheads="1"/>
          </p:cNvSpPr>
          <p:nvPr/>
        </p:nvSpPr>
        <p:spPr bwMode="auto">
          <a:xfrm>
            <a:off x="1562260" y="363194"/>
            <a:ext cx="1277886"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F0000"/>
                </a:solidFill>
                <a:latin typeface="微软雅黑" panose="020B0503020204020204" pitchFamily="34" charset="-122"/>
                <a:cs typeface="+mn-ea"/>
                <a:sym typeface="微软雅黑" panose="020B0503020204020204" pitchFamily="34" charset="-122"/>
              </a:rPr>
              <a:t>总则</a:t>
            </a:r>
          </a:p>
        </p:txBody>
      </p:sp>
      <p:sp>
        <p:nvSpPr>
          <p:cNvPr id="22" name="矩形 21">
            <a:extLst>
              <a:ext uri="{FF2B5EF4-FFF2-40B4-BE49-F238E27FC236}">
                <a16:creationId xmlns="" xmlns:a16="http://schemas.microsoft.com/office/drawing/2014/main" id="{BA80B91D-DD94-41DA-85C7-7830955B0A42}"/>
              </a:ext>
            </a:extLst>
          </p:cNvPr>
          <p:cNvSpPr/>
          <p:nvPr/>
        </p:nvSpPr>
        <p:spPr>
          <a:xfrm>
            <a:off x="1404604" y="136295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第四条</a:t>
            </a:r>
          </a:p>
        </p:txBody>
      </p:sp>
      <p:grpSp>
        <p:nvGrpSpPr>
          <p:cNvPr id="23" name="组合 22">
            <a:extLst>
              <a:ext uri="{FF2B5EF4-FFF2-40B4-BE49-F238E27FC236}">
                <a16:creationId xmlns="" xmlns:a16="http://schemas.microsoft.com/office/drawing/2014/main" id="{90E77CB4-638B-48E6-BC9C-808646BEDC4B}"/>
              </a:ext>
            </a:extLst>
          </p:cNvPr>
          <p:cNvGrpSpPr/>
          <p:nvPr/>
        </p:nvGrpSpPr>
        <p:grpSpPr>
          <a:xfrm>
            <a:off x="1562260" y="3282334"/>
            <a:ext cx="1420519" cy="1445761"/>
            <a:chOff x="1766673" y="3084730"/>
            <a:chExt cx="1420519" cy="1445761"/>
          </a:xfrm>
        </p:grpSpPr>
        <p:sp>
          <p:nvSpPr>
            <p:cNvPr id="24" name="椭圆 23">
              <a:extLst>
                <a:ext uri="{FF2B5EF4-FFF2-40B4-BE49-F238E27FC236}">
                  <a16:creationId xmlns="" xmlns:a16="http://schemas.microsoft.com/office/drawing/2014/main" id="{EDBF0DD9-4064-4549-9E24-EE08939A4FA2}"/>
                </a:ext>
              </a:extLst>
            </p:cNvPr>
            <p:cNvSpPr/>
            <p:nvPr/>
          </p:nvSpPr>
          <p:spPr>
            <a:xfrm>
              <a:off x="1766673" y="3084730"/>
              <a:ext cx="1420519" cy="1420519"/>
            </a:xfrm>
            <a:prstGeom prst="ellipse">
              <a:avLst/>
            </a:prstGeom>
            <a:solidFill>
              <a:srgbClr val="FDF732"/>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MH_Title_1">
              <a:extLst>
                <a:ext uri="{FF2B5EF4-FFF2-40B4-BE49-F238E27FC236}">
                  <a16:creationId xmlns="" xmlns:a16="http://schemas.microsoft.com/office/drawing/2014/main" id="{759C47F3-C6F3-42AA-B216-A167720F7174}"/>
                </a:ext>
              </a:extLst>
            </p:cNvPr>
            <p:cNvSpPr/>
            <p:nvPr>
              <p:custDataLst>
                <p:tags r:id="rId6"/>
              </p:custDataLst>
            </p:nvPr>
          </p:nvSpPr>
          <p:spPr>
            <a:xfrm>
              <a:off x="1766673" y="3109973"/>
              <a:ext cx="1420519" cy="142051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遵循</a:t>
              </a:r>
              <a:endParaRPr lang="en-US" altLang="zh-CN"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原则</a:t>
              </a:r>
            </a:p>
          </p:txBody>
        </p:sp>
      </p:gr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0-#ppt_w/2"/>
                                          </p:val>
                                        </p:tav>
                                        <p:tav tm="100000">
                                          <p:val>
                                            <p:strVal val="#ppt_x"/>
                                          </p:val>
                                        </p:tav>
                                      </p:tavLst>
                                    </p:anim>
                                    <p:anim calcmode="lin" valueType="num">
                                      <p:cBhvr additive="base">
                                        <p:cTn id="8" dur="75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750"/>
                                        <p:tgtEl>
                                          <p:spTgt spid="9"/>
                                        </p:tgtEl>
                                      </p:cBhvr>
                                    </p:animEffect>
                                  </p:childTnLst>
                                </p:cTn>
                              </p:par>
                            </p:childTnLst>
                          </p:cTn>
                        </p:par>
                        <p:par>
                          <p:cTn id="13" fill="hold" nodeType="afterGroup">
                            <p:stCondLst>
                              <p:cond delay="1500"/>
                            </p:stCondLst>
                            <p:childTnLst>
                              <p:par>
                                <p:cTn id="14" presetID="53" presetClass="entr" presetSubtype="16"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2000"/>
                            </p:stCondLst>
                            <p:childTnLst>
                              <p:par>
                                <p:cTn id="20" presetID="49" presetClass="entr" presetSubtype="0"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750" fill="hold"/>
                                        <p:tgtEl>
                                          <p:spTgt spid="12"/>
                                        </p:tgtEl>
                                        <p:attrNameLst>
                                          <p:attrName>ppt_w</p:attrName>
                                        </p:attrNameLst>
                                      </p:cBhvr>
                                      <p:tavLst>
                                        <p:tav tm="0">
                                          <p:val>
                                            <p:fltVal val="0"/>
                                          </p:val>
                                        </p:tav>
                                        <p:tav tm="100000">
                                          <p:val>
                                            <p:strVal val="#ppt_w"/>
                                          </p:val>
                                        </p:tav>
                                      </p:tavLst>
                                    </p:anim>
                                    <p:anim calcmode="lin" valueType="num">
                                      <p:cBhvr>
                                        <p:cTn id="23" dur="750" fill="hold"/>
                                        <p:tgtEl>
                                          <p:spTgt spid="12"/>
                                        </p:tgtEl>
                                        <p:attrNameLst>
                                          <p:attrName>ppt_h</p:attrName>
                                        </p:attrNameLst>
                                      </p:cBhvr>
                                      <p:tavLst>
                                        <p:tav tm="0">
                                          <p:val>
                                            <p:fltVal val="0"/>
                                          </p:val>
                                        </p:tav>
                                        <p:tav tm="100000">
                                          <p:val>
                                            <p:strVal val="#ppt_h"/>
                                          </p:val>
                                        </p:tav>
                                      </p:tavLst>
                                    </p:anim>
                                    <p:anim calcmode="lin" valueType="num">
                                      <p:cBhvr>
                                        <p:cTn id="24" dur="750" fill="hold"/>
                                        <p:tgtEl>
                                          <p:spTgt spid="12"/>
                                        </p:tgtEl>
                                        <p:attrNameLst>
                                          <p:attrName>style.rotation</p:attrName>
                                        </p:attrNameLst>
                                      </p:cBhvr>
                                      <p:tavLst>
                                        <p:tav tm="0">
                                          <p:val>
                                            <p:fltVal val="360"/>
                                          </p:val>
                                        </p:tav>
                                        <p:tav tm="100000">
                                          <p:val>
                                            <p:fltVal val="0"/>
                                          </p:val>
                                        </p:tav>
                                      </p:tavLst>
                                    </p:anim>
                                    <p:animEffect transition="in" filter="fade">
                                      <p:cBhvr>
                                        <p:cTn id="25" dur="750"/>
                                        <p:tgtEl>
                                          <p:spTgt spid="1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750"/>
                                        <p:tgtEl>
                                          <p:spTgt spid="13"/>
                                        </p:tgtEl>
                                      </p:cBhvr>
                                    </p:animEffect>
                                  </p:childTnLst>
                                </p:cTn>
                              </p:par>
                            </p:childTnLst>
                          </p:cTn>
                        </p:par>
                        <p:par>
                          <p:cTn id="29" fill="hold">
                            <p:stCondLst>
                              <p:cond delay="2750"/>
                            </p:stCondLst>
                            <p:childTnLst>
                              <p:par>
                                <p:cTn id="30" presetID="49" presetClass="entr" presetSubtype="0" decel="100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750" fill="hold"/>
                                        <p:tgtEl>
                                          <p:spTgt spid="14"/>
                                        </p:tgtEl>
                                        <p:attrNameLst>
                                          <p:attrName>ppt_w</p:attrName>
                                        </p:attrNameLst>
                                      </p:cBhvr>
                                      <p:tavLst>
                                        <p:tav tm="0">
                                          <p:val>
                                            <p:fltVal val="0"/>
                                          </p:val>
                                        </p:tav>
                                        <p:tav tm="100000">
                                          <p:val>
                                            <p:strVal val="#ppt_w"/>
                                          </p:val>
                                        </p:tav>
                                      </p:tavLst>
                                    </p:anim>
                                    <p:anim calcmode="lin" valueType="num">
                                      <p:cBhvr>
                                        <p:cTn id="33" dur="750" fill="hold"/>
                                        <p:tgtEl>
                                          <p:spTgt spid="14"/>
                                        </p:tgtEl>
                                        <p:attrNameLst>
                                          <p:attrName>ppt_h</p:attrName>
                                        </p:attrNameLst>
                                      </p:cBhvr>
                                      <p:tavLst>
                                        <p:tav tm="0">
                                          <p:val>
                                            <p:fltVal val="0"/>
                                          </p:val>
                                        </p:tav>
                                        <p:tav tm="100000">
                                          <p:val>
                                            <p:strVal val="#ppt_h"/>
                                          </p:val>
                                        </p:tav>
                                      </p:tavLst>
                                    </p:anim>
                                    <p:anim calcmode="lin" valueType="num">
                                      <p:cBhvr>
                                        <p:cTn id="34" dur="750" fill="hold"/>
                                        <p:tgtEl>
                                          <p:spTgt spid="14"/>
                                        </p:tgtEl>
                                        <p:attrNameLst>
                                          <p:attrName>style.rotation</p:attrName>
                                        </p:attrNameLst>
                                      </p:cBhvr>
                                      <p:tavLst>
                                        <p:tav tm="0">
                                          <p:val>
                                            <p:fltVal val="360"/>
                                          </p:val>
                                        </p:tav>
                                        <p:tav tm="100000">
                                          <p:val>
                                            <p:fltVal val="0"/>
                                          </p:val>
                                        </p:tav>
                                      </p:tavLst>
                                    </p:anim>
                                    <p:animEffect transition="in" filter="fade">
                                      <p:cBhvr>
                                        <p:cTn id="35" dur="750"/>
                                        <p:tgtEl>
                                          <p:spTgt spid="1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750"/>
                                        <p:tgtEl>
                                          <p:spTgt spid="17"/>
                                        </p:tgtEl>
                                      </p:cBhvr>
                                    </p:animEffect>
                                  </p:childTnLst>
                                </p:cTn>
                              </p:par>
                            </p:childTnLst>
                          </p:cTn>
                        </p:par>
                        <p:par>
                          <p:cTn id="39" fill="hold">
                            <p:stCondLst>
                              <p:cond delay="3500"/>
                            </p:stCondLst>
                            <p:childTnLst>
                              <p:par>
                                <p:cTn id="40" presetID="49" presetClass="entr" presetSubtype="0" decel="10000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750" fill="hold"/>
                                        <p:tgtEl>
                                          <p:spTgt spid="16"/>
                                        </p:tgtEl>
                                        <p:attrNameLst>
                                          <p:attrName>ppt_w</p:attrName>
                                        </p:attrNameLst>
                                      </p:cBhvr>
                                      <p:tavLst>
                                        <p:tav tm="0">
                                          <p:val>
                                            <p:fltVal val="0"/>
                                          </p:val>
                                        </p:tav>
                                        <p:tav tm="100000">
                                          <p:val>
                                            <p:strVal val="#ppt_w"/>
                                          </p:val>
                                        </p:tav>
                                      </p:tavLst>
                                    </p:anim>
                                    <p:anim calcmode="lin" valueType="num">
                                      <p:cBhvr>
                                        <p:cTn id="43" dur="750" fill="hold"/>
                                        <p:tgtEl>
                                          <p:spTgt spid="16"/>
                                        </p:tgtEl>
                                        <p:attrNameLst>
                                          <p:attrName>ppt_h</p:attrName>
                                        </p:attrNameLst>
                                      </p:cBhvr>
                                      <p:tavLst>
                                        <p:tav tm="0">
                                          <p:val>
                                            <p:fltVal val="0"/>
                                          </p:val>
                                        </p:tav>
                                        <p:tav tm="100000">
                                          <p:val>
                                            <p:strVal val="#ppt_h"/>
                                          </p:val>
                                        </p:tav>
                                      </p:tavLst>
                                    </p:anim>
                                    <p:anim calcmode="lin" valueType="num">
                                      <p:cBhvr>
                                        <p:cTn id="44" dur="750" fill="hold"/>
                                        <p:tgtEl>
                                          <p:spTgt spid="16"/>
                                        </p:tgtEl>
                                        <p:attrNameLst>
                                          <p:attrName>style.rotation</p:attrName>
                                        </p:attrNameLst>
                                      </p:cBhvr>
                                      <p:tavLst>
                                        <p:tav tm="0">
                                          <p:val>
                                            <p:fltVal val="360"/>
                                          </p:val>
                                        </p:tav>
                                        <p:tav tm="100000">
                                          <p:val>
                                            <p:fltVal val="0"/>
                                          </p:val>
                                        </p:tav>
                                      </p:tavLst>
                                    </p:anim>
                                    <p:animEffect transition="in" filter="fade">
                                      <p:cBhvr>
                                        <p:cTn id="45" dur="75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750"/>
                                        <p:tgtEl>
                                          <p:spTgt spid="18"/>
                                        </p:tgtEl>
                                      </p:cBhvr>
                                    </p:animEffect>
                                  </p:childTnLst>
                                </p:cTn>
                              </p:par>
                            </p:childTnLst>
                          </p:cTn>
                        </p:par>
                        <p:par>
                          <p:cTn id="49" fill="hold">
                            <p:stCondLst>
                              <p:cond delay="4250"/>
                            </p:stCondLst>
                            <p:childTnLst>
                              <p:par>
                                <p:cTn id="50" presetID="49" presetClass="entr" presetSubtype="0" decel="10000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750" fill="hold"/>
                                        <p:tgtEl>
                                          <p:spTgt spid="19"/>
                                        </p:tgtEl>
                                        <p:attrNameLst>
                                          <p:attrName>ppt_w</p:attrName>
                                        </p:attrNameLst>
                                      </p:cBhvr>
                                      <p:tavLst>
                                        <p:tav tm="0">
                                          <p:val>
                                            <p:fltVal val="0"/>
                                          </p:val>
                                        </p:tav>
                                        <p:tav tm="100000">
                                          <p:val>
                                            <p:strVal val="#ppt_w"/>
                                          </p:val>
                                        </p:tav>
                                      </p:tavLst>
                                    </p:anim>
                                    <p:anim calcmode="lin" valueType="num">
                                      <p:cBhvr>
                                        <p:cTn id="53" dur="750" fill="hold"/>
                                        <p:tgtEl>
                                          <p:spTgt spid="19"/>
                                        </p:tgtEl>
                                        <p:attrNameLst>
                                          <p:attrName>ppt_h</p:attrName>
                                        </p:attrNameLst>
                                      </p:cBhvr>
                                      <p:tavLst>
                                        <p:tav tm="0">
                                          <p:val>
                                            <p:fltVal val="0"/>
                                          </p:val>
                                        </p:tav>
                                        <p:tav tm="100000">
                                          <p:val>
                                            <p:strVal val="#ppt_h"/>
                                          </p:val>
                                        </p:tav>
                                      </p:tavLst>
                                    </p:anim>
                                    <p:anim calcmode="lin" valueType="num">
                                      <p:cBhvr>
                                        <p:cTn id="54" dur="750" fill="hold"/>
                                        <p:tgtEl>
                                          <p:spTgt spid="19"/>
                                        </p:tgtEl>
                                        <p:attrNameLst>
                                          <p:attrName>style.rotation</p:attrName>
                                        </p:attrNameLst>
                                      </p:cBhvr>
                                      <p:tavLst>
                                        <p:tav tm="0">
                                          <p:val>
                                            <p:fltVal val="360"/>
                                          </p:val>
                                        </p:tav>
                                        <p:tav tm="100000">
                                          <p:val>
                                            <p:fltVal val="0"/>
                                          </p:val>
                                        </p:tav>
                                      </p:tavLst>
                                    </p:anim>
                                    <p:animEffect transition="in" filter="fade">
                                      <p:cBhvr>
                                        <p:cTn id="55" dur="750"/>
                                        <p:tgtEl>
                                          <p:spTgt spid="1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6" grpId="0" animBg="1"/>
      <p:bldP spid="17" grpId="0" animBg="1"/>
      <p:bldP spid="18" grpId="0" animBg="1"/>
      <p:bldP spid="19" grpId="0" animBg="1"/>
      <p:bldP spid="20"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48959" y="1968948"/>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492331" y="2925375"/>
            <a:ext cx="6012000" cy="141577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a:defRPr/>
            </a:pPr>
            <a:r>
              <a:rPr lang="zh-CN" altLang="en-US" sz="4300" b="1" dirty="0">
                <a:solidFill>
                  <a:srgbClr val="FB0000"/>
                </a:solidFill>
                <a:latin typeface="微软雅黑" panose="020B0503020204020204" pitchFamily="34" charset="-122"/>
                <a:cs typeface="+mn-ea"/>
                <a:sym typeface="微软雅黑" panose="020B0503020204020204" pitchFamily="34" charset="-122"/>
              </a:rPr>
              <a:t>学习贯彻习近平新时代中国特色社会主义思想</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1031168285"/>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E2816B81-31C0-48A5-A43D-F45B22896B62}"/>
              </a:ext>
            </a:extLst>
          </p:cNvPr>
          <p:cNvSpPr txBox="1">
            <a:spLocks noChangeArrowheads="1"/>
          </p:cNvSpPr>
          <p:nvPr/>
        </p:nvSpPr>
        <p:spPr bwMode="auto">
          <a:xfrm>
            <a:off x="4302249" y="1595452"/>
            <a:ext cx="7242051" cy="79200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把用习近平新时代中国特色社会主义思想武装全党作为党员教育管理的首要政治任务，引导党员充分认识学习贯彻习近平新时代中国特色社会主义思想的重大意义，自觉学懂弄通做实。</a:t>
            </a:r>
          </a:p>
        </p:txBody>
      </p:sp>
      <p:sp>
        <p:nvSpPr>
          <p:cNvPr id="35" name="TextBox 147">
            <a:extLst>
              <a:ext uri="{FF2B5EF4-FFF2-40B4-BE49-F238E27FC236}">
                <a16:creationId xmlns="" xmlns:a16="http://schemas.microsoft.com/office/drawing/2014/main" id="{F363DD46-406A-47C2-AB93-54B9FEA6A5A5}"/>
              </a:ext>
            </a:extLst>
          </p:cNvPr>
          <p:cNvSpPr txBox="1">
            <a:spLocks noChangeArrowheads="1"/>
          </p:cNvSpPr>
          <p:nvPr/>
        </p:nvSpPr>
        <p:spPr bwMode="auto">
          <a:xfrm>
            <a:off x="4322875" y="3098972"/>
            <a:ext cx="7221931" cy="129631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组织党员读原著、学原文、悟原理，深入学习领会习近平新时代中国特色社会主义思想的核心要义、基本精神、实践要求，掌握贯穿其中的马克思主义立场观点方法，增强政治自觉、理论自信、情感融入。建立以学习贯彻习近平新时代中国特色社会主义思想为中心内容的党员教育教材体系。</a:t>
            </a:r>
          </a:p>
        </p:txBody>
      </p:sp>
      <p:sp>
        <p:nvSpPr>
          <p:cNvPr id="26" name="TextBox 147">
            <a:extLst>
              <a:ext uri="{FF2B5EF4-FFF2-40B4-BE49-F238E27FC236}">
                <a16:creationId xmlns="" xmlns:a16="http://schemas.microsoft.com/office/drawing/2014/main" id="{CCD55463-2BD1-43CD-9BF5-78CAC7E869CD}"/>
              </a:ext>
            </a:extLst>
          </p:cNvPr>
          <p:cNvSpPr txBox="1">
            <a:spLocks noChangeArrowheads="1"/>
          </p:cNvSpPr>
          <p:nvPr/>
        </p:nvSpPr>
        <p:spPr bwMode="auto">
          <a:xfrm>
            <a:off x="4335181" y="4764594"/>
            <a:ext cx="7221931" cy="87420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教育引导党员把学习习近平新时代中国特色社会主义思想同学习马克思列宁主义、毛泽东思想、邓小平理论、“三个代表”重要思想、科学发展观紧密结合起来，不断提高马克思主义思想觉悟和理论水平。</a:t>
            </a:r>
          </a:p>
        </p:txBody>
      </p:sp>
      <p:sp>
        <p:nvSpPr>
          <p:cNvPr id="8" name="TextBox 13">
            <a:extLst>
              <a:ext uri="{FF2B5EF4-FFF2-40B4-BE49-F238E27FC236}">
                <a16:creationId xmlns="" xmlns:a16="http://schemas.microsoft.com/office/drawing/2014/main" id="{BF16ACA2-D065-4326-A727-4E139AA837C3}"/>
              </a:ext>
            </a:extLst>
          </p:cNvPr>
          <p:cNvSpPr txBox="1">
            <a:spLocks noChangeArrowheads="1"/>
          </p:cNvSpPr>
          <p:nvPr/>
        </p:nvSpPr>
        <p:spPr bwMode="auto">
          <a:xfrm>
            <a:off x="1628037" y="385406"/>
            <a:ext cx="74207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学习贯彻习近平新时代中国特色社会主义思想</a:t>
            </a:r>
          </a:p>
        </p:txBody>
      </p:sp>
      <p:sp>
        <p:nvSpPr>
          <p:cNvPr id="9" name="矩形 8">
            <a:extLst>
              <a:ext uri="{FF2B5EF4-FFF2-40B4-BE49-F238E27FC236}">
                <a16:creationId xmlns="" xmlns:a16="http://schemas.microsoft.com/office/drawing/2014/main" id="{7078BAEF-7BF7-48CB-A148-1CB99E720260}"/>
              </a:ext>
            </a:extLst>
          </p:cNvPr>
          <p:cNvSpPr/>
          <p:nvPr/>
        </p:nvSpPr>
        <p:spPr>
          <a:xfrm>
            <a:off x="829831" y="1656261"/>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第五条</a:t>
            </a:r>
          </a:p>
        </p:txBody>
      </p:sp>
      <p:sp>
        <p:nvSpPr>
          <p:cNvPr id="10" name="矩形 9">
            <a:extLst>
              <a:ext uri="{FF2B5EF4-FFF2-40B4-BE49-F238E27FC236}">
                <a16:creationId xmlns="" xmlns:a16="http://schemas.microsoft.com/office/drawing/2014/main" id="{A2537C32-0FB9-4373-BFFB-0C619B821532}"/>
              </a:ext>
            </a:extLst>
          </p:cNvPr>
          <p:cNvSpPr/>
          <p:nvPr/>
        </p:nvSpPr>
        <p:spPr>
          <a:xfrm>
            <a:off x="829830" y="3644568"/>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第六条</a:t>
            </a:r>
          </a:p>
        </p:txBody>
      </p:sp>
      <p:sp>
        <p:nvSpPr>
          <p:cNvPr id="11" name="MH_Other_1">
            <a:extLst>
              <a:ext uri="{FF2B5EF4-FFF2-40B4-BE49-F238E27FC236}">
                <a16:creationId xmlns="" xmlns:a16="http://schemas.microsoft.com/office/drawing/2014/main" id="{F0C4EC0E-A885-4047-8981-1E06C440442D}"/>
              </a:ext>
            </a:extLst>
          </p:cNvPr>
          <p:cNvSpPr/>
          <p:nvPr>
            <p:custDataLst>
              <p:tags r:id="rId2"/>
            </p:custDataLst>
          </p:nvPr>
        </p:nvSpPr>
        <p:spPr>
          <a:xfrm>
            <a:off x="3656065" y="346456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MH_Other_1">
            <a:extLst>
              <a:ext uri="{FF2B5EF4-FFF2-40B4-BE49-F238E27FC236}">
                <a16:creationId xmlns="" xmlns:a16="http://schemas.microsoft.com/office/drawing/2014/main" id="{DE7D3C7C-8AB6-4392-AEC2-778676D65572}"/>
              </a:ext>
            </a:extLst>
          </p:cNvPr>
          <p:cNvSpPr/>
          <p:nvPr>
            <p:custDataLst>
              <p:tags r:id="rId3"/>
            </p:custDataLst>
          </p:nvPr>
        </p:nvSpPr>
        <p:spPr>
          <a:xfrm>
            <a:off x="3656065" y="483675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750"/>
                                        <p:tgtEl>
                                          <p:spTgt spid="29"/>
                                        </p:tgtEl>
                                      </p:cBhvr>
                                    </p:animEffect>
                                  </p:childTnLst>
                                </p:cTn>
                              </p:par>
                            </p:childTnLst>
                          </p:cTn>
                        </p:par>
                        <p:par>
                          <p:cTn id="13" fill="hold" nodeType="afterGroup">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750" fill="hold"/>
                                        <p:tgtEl>
                                          <p:spTgt spid="10"/>
                                        </p:tgtEl>
                                        <p:attrNameLst>
                                          <p:attrName>ppt_x</p:attrName>
                                        </p:attrNameLst>
                                      </p:cBhvr>
                                      <p:tavLst>
                                        <p:tav tm="0">
                                          <p:val>
                                            <p:strVal val="0-#ppt_w/2"/>
                                          </p:val>
                                        </p:tav>
                                        <p:tav tm="100000">
                                          <p:val>
                                            <p:strVal val="#ppt_x"/>
                                          </p:val>
                                        </p:tav>
                                      </p:tavLst>
                                    </p:anim>
                                    <p:anim calcmode="lin" valueType="num">
                                      <p:cBhvr additive="base">
                                        <p:cTn id="17" dur="75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750" fill="hold"/>
                                        <p:tgtEl>
                                          <p:spTgt spid="11"/>
                                        </p:tgtEl>
                                        <p:attrNameLst>
                                          <p:attrName>ppt_w</p:attrName>
                                        </p:attrNameLst>
                                      </p:cBhvr>
                                      <p:tavLst>
                                        <p:tav tm="0">
                                          <p:val>
                                            <p:fltVal val="0"/>
                                          </p:val>
                                        </p:tav>
                                        <p:tav tm="100000">
                                          <p:val>
                                            <p:strVal val="#ppt_w"/>
                                          </p:val>
                                        </p:tav>
                                      </p:tavLst>
                                    </p:anim>
                                    <p:anim calcmode="lin" valueType="num">
                                      <p:cBhvr>
                                        <p:cTn id="22" dur="750" fill="hold"/>
                                        <p:tgtEl>
                                          <p:spTgt spid="11"/>
                                        </p:tgtEl>
                                        <p:attrNameLst>
                                          <p:attrName>ppt_h</p:attrName>
                                        </p:attrNameLst>
                                      </p:cBhvr>
                                      <p:tavLst>
                                        <p:tav tm="0">
                                          <p:val>
                                            <p:fltVal val="0"/>
                                          </p:val>
                                        </p:tav>
                                        <p:tav tm="100000">
                                          <p:val>
                                            <p:strVal val="#ppt_h"/>
                                          </p:val>
                                        </p:tav>
                                      </p:tavLst>
                                    </p:anim>
                                    <p:anim calcmode="lin" valueType="num">
                                      <p:cBhvr>
                                        <p:cTn id="23" dur="750" fill="hold"/>
                                        <p:tgtEl>
                                          <p:spTgt spid="11"/>
                                        </p:tgtEl>
                                        <p:attrNameLst>
                                          <p:attrName>style.rotation</p:attrName>
                                        </p:attrNameLst>
                                      </p:cBhvr>
                                      <p:tavLst>
                                        <p:tav tm="0">
                                          <p:val>
                                            <p:fltVal val="360"/>
                                          </p:val>
                                        </p:tav>
                                        <p:tav tm="100000">
                                          <p:val>
                                            <p:fltVal val="0"/>
                                          </p:val>
                                        </p:tav>
                                      </p:tavLst>
                                    </p:anim>
                                    <p:animEffect transition="in" filter="fade">
                                      <p:cBhvr>
                                        <p:cTn id="24" dur="75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750"/>
                                        <p:tgtEl>
                                          <p:spTgt spid="35"/>
                                        </p:tgtEl>
                                      </p:cBhvr>
                                    </p:animEffect>
                                  </p:childTnLst>
                                </p:cTn>
                              </p:par>
                            </p:childTnLst>
                          </p:cTn>
                        </p:par>
                        <p:par>
                          <p:cTn id="28" fill="hold">
                            <p:stCondLst>
                              <p:cond delay="3000"/>
                            </p:stCondLst>
                            <p:childTnLst>
                              <p:par>
                                <p:cTn id="29" presetID="49" presetClass="entr" presetSubtype="0" decel="10000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750" fill="hold"/>
                                        <p:tgtEl>
                                          <p:spTgt spid="12"/>
                                        </p:tgtEl>
                                        <p:attrNameLst>
                                          <p:attrName>ppt_w</p:attrName>
                                        </p:attrNameLst>
                                      </p:cBhvr>
                                      <p:tavLst>
                                        <p:tav tm="0">
                                          <p:val>
                                            <p:fltVal val="0"/>
                                          </p:val>
                                        </p:tav>
                                        <p:tav tm="100000">
                                          <p:val>
                                            <p:strVal val="#ppt_w"/>
                                          </p:val>
                                        </p:tav>
                                      </p:tavLst>
                                    </p:anim>
                                    <p:anim calcmode="lin" valueType="num">
                                      <p:cBhvr>
                                        <p:cTn id="32" dur="750" fill="hold"/>
                                        <p:tgtEl>
                                          <p:spTgt spid="12"/>
                                        </p:tgtEl>
                                        <p:attrNameLst>
                                          <p:attrName>ppt_h</p:attrName>
                                        </p:attrNameLst>
                                      </p:cBhvr>
                                      <p:tavLst>
                                        <p:tav tm="0">
                                          <p:val>
                                            <p:fltVal val="0"/>
                                          </p:val>
                                        </p:tav>
                                        <p:tav tm="100000">
                                          <p:val>
                                            <p:strVal val="#ppt_h"/>
                                          </p:val>
                                        </p:tav>
                                      </p:tavLst>
                                    </p:anim>
                                    <p:anim calcmode="lin" valueType="num">
                                      <p:cBhvr>
                                        <p:cTn id="33" dur="750" fill="hold"/>
                                        <p:tgtEl>
                                          <p:spTgt spid="12"/>
                                        </p:tgtEl>
                                        <p:attrNameLst>
                                          <p:attrName>style.rotation</p:attrName>
                                        </p:attrNameLst>
                                      </p:cBhvr>
                                      <p:tavLst>
                                        <p:tav tm="0">
                                          <p:val>
                                            <p:fltVal val="360"/>
                                          </p:val>
                                        </p:tav>
                                        <p:tav tm="100000">
                                          <p:val>
                                            <p:fltVal val="0"/>
                                          </p:val>
                                        </p:tav>
                                      </p:tavLst>
                                    </p:anim>
                                    <p:animEffect transition="in" filter="fade">
                                      <p:cBhvr>
                                        <p:cTn id="34" dur="750"/>
                                        <p:tgtEl>
                                          <p:spTgt spid="1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26" grpId="0"/>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F5FDF086-C0A2-40C4-9E3D-60946C3A3723}"/>
              </a:ext>
            </a:extLst>
          </p:cNvPr>
          <p:cNvSpPr txBox="1">
            <a:spLocks noChangeArrowheads="1"/>
          </p:cNvSpPr>
          <p:nvPr/>
        </p:nvSpPr>
        <p:spPr bwMode="auto">
          <a:xfrm>
            <a:off x="4322876" y="1522260"/>
            <a:ext cx="6912000" cy="136612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spc="150" dirty="0">
                <a:latin typeface="微软雅黑" panose="020B0503020204020204" pitchFamily="34" charset="-122"/>
                <a:cs typeface="+mn-ea"/>
                <a:sym typeface="微软雅黑" panose="020B0503020204020204" pitchFamily="34" charset="-122"/>
              </a:rPr>
              <a:t>    坚持集中教育和经常性教育相结合，组织培训和个人自学相结合，采取集中轮训、党委（党组）理论学习中心组学习、理论宣讲、组织生活、在线学习培训等方式，形成习近平新时代中国特色社会主义思想学习教育长效机制，推动党员学深悟透、入脑入心。</a:t>
            </a:r>
          </a:p>
        </p:txBody>
      </p:sp>
      <p:sp>
        <p:nvSpPr>
          <p:cNvPr id="35" name="TextBox 147">
            <a:extLst>
              <a:ext uri="{FF2B5EF4-FFF2-40B4-BE49-F238E27FC236}">
                <a16:creationId xmlns="" xmlns:a16="http://schemas.microsoft.com/office/drawing/2014/main" id="{DA98C298-6F81-4532-97EB-8282B00EAD2F}"/>
              </a:ext>
            </a:extLst>
          </p:cNvPr>
          <p:cNvSpPr txBox="1">
            <a:spLocks noChangeArrowheads="1"/>
          </p:cNvSpPr>
          <p:nvPr/>
        </p:nvSpPr>
        <p:spPr bwMode="auto">
          <a:xfrm>
            <a:off x="4322876" y="3271561"/>
            <a:ext cx="6912000" cy="12963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弘扬理论联系实际的马克思主义学风，引导党员把自己摆进去、把职责摆进去、把工作摆进去，学以致用、知行合一，提高政治站位，强化责任担当，增强过硬本领，做好本职工作，自觉做习近平新时代中国特色社会主义思想坚定信仰者和忠实实践者。</a:t>
            </a:r>
          </a:p>
        </p:txBody>
      </p:sp>
      <p:sp>
        <p:nvSpPr>
          <p:cNvPr id="26" name="TextBox 147">
            <a:extLst>
              <a:ext uri="{FF2B5EF4-FFF2-40B4-BE49-F238E27FC236}">
                <a16:creationId xmlns="" xmlns:a16="http://schemas.microsoft.com/office/drawing/2014/main" id="{7C80E1E7-7D64-4D6C-969A-E71A06E71C5B}"/>
              </a:ext>
            </a:extLst>
          </p:cNvPr>
          <p:cNvSpPr txBox="1">
            <a:spLocks noChangeArrowheads="1"/>
          </p:cNvSpPr>
          <p:nvPr/>
        </p:nvSpPr>
        <p:spPr bwMode="auto">
          <a:xfrm>
            <a:off x="4322876" y="4750360"/>
            <a:ext cx="6912000" cy="88279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spc="140" dirty="0">
                <a:latin typeface="微软雅黑" panose="020B0503020204020204" pitchFamily="34" charset="-122"/>
                <a:cs typeface="+mn-ea"/>
                <a:sym typeface="微软雅黑" panose="020B0503020204020204" pitchFamily="34" charset="-122"/>
              </a:rPr>
              <a:t>    党员领导干部应当坚持更高标准、更严要求，全面学、系统学、贯通学、深入学、跟进学，自觉用以武装头脑、指导实践、推动工作，发挥示范带动作用。</a:t>
            </a:r>
          </a:p>
        </p:txBody>
      </p:sp>
      <p:sp>
        <p:nvSpPr>
          <p:cNvPr id="11" name="矩形 10">
            <a:extLst>
              <a:ext uri="{FF2B5EF4-FFF2-40B4-BE49-F238E27FC236}">
                <a16:creationId xmlns="" xmlns:a16="http://schemas.microsoft.com/office/drawing/2014/main" id="{C721EADE-F923-4CCC-A452-D5B66B18B410}"/>
              </a:ext>
            </a:extLst>
          </p:cNvPr>
          <p:cNvSpPr/>
          <p:nvPr/>
        </p:nvSpPr>
        <p:spPr>
          <a:xfrm>
            <a:off x="829831" y="1656261"/>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第七条</a:t>
            </a:r>
          </a:p>
        </p:txBody>
      </p:sp>
      <p:sp>
        <p:nvSpPr>
          <p:cNvPr id="12" name="矩形 11">
            <a:extLst>
              <a:ext uri="{FF2B5EF4-FFF2-40B4-BE49-F238E27FC236}">
                <a16:creationId xmlns="" xmlns:a16="http://schemas.microsoft.com/office/drawing/2014/main" id="{1E095F52-0FAB-4AA7-897E-6FA5F798BED5}"/>
              </a:ext>
            </a:extLst>
          </p:cNvPr>
          <p:cNvSpPr/>
          <p:nvPr/>
        </p:nvSpPr>
        <p:spPr>
          <a:xfrm>
            <a:off x="829830" y="3644568"/>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第八条</a:t>
            </a:r>
          </a:p>
        </p:txBody>
      </p:sp>
      <p:sp>
        <p:nvSpPr>
          <p:cNvPr id="14" name="MH_Other_1">
            <a:extLst>
              <a:ext uri="{FF2B5EF4-FFF2-40B4-BE49-F238E27FC236}">
                <a16:creationId xmlns="" xmlns:a16="http://schemas.microsoft.com/office/drawing/2014/main" id="{2DE9F41C-2FCA-4551-9F87-5E78A0B081BA}"/>
              </a:ext>
            </a:extLst>
          </p:cNvPr>
          <p:cNvSpPr/>
          <p:nvPr>
            <p:custDataLst>
              <p:tags r:id="rId2"/>
            </p:custDataLst>
          </p:nvPr>
        </p:nvSpPr>
        <p:spPr>
          <a:xfrm>
            <a:off x="3656065" y="346456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F8966A35-157F-4FA4-924C-6D90946A7976}"/>
              </a:ext>
            </a:extLst>
          </p:cNvPr>
          <p:cNvSpPr/>
          <p:nvPr>
            <p:custDataLst>
              <p:tags r:id="rId3"/>
            </p:custDataLst>
          </p:nvPr>
        </p:nvSpPr>
        <p:spPr>
          <a:xfrm>
            <a:off x="3656065" y="483675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Box 13">
            <a:extLst>
              <a:ext uri="{FF2B5EF4-FFF2-40B4-BE49-F238E27FC236}">
                <a16:creationId xmlns="" xmlns:a16="http://schemas.microsoft.com/office/drawing/2014/main" id="{F751620F-5885-42D3-B67B-0BF6EA3B7D92}"/>
              </a:ext>
            </a:extLst>
          </p:cNvPr>
          <p:cNvSpPr txBox="1">
            <a:spLocks noChangeArrowheads="1"/>
          </p:cNvSpPr>
          <p:nvPr/>
        </p:nvSpPr>
        <p:spPr bwMode="auto">
          <a:xfrm>
            <a:off x="1628037" y="385406"/>
            <a:ext cx="74207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学习贯彻习近平新时代中国特色社会主义思想</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750"/>
                                        <p:tgtEl>
                                          <p:spTgt spid="29"/>
                                        </p:tgtEl>
                                      </p:cBhvr>
                                    </p:animEffect>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0-#ppt_w/2"/>
                                          </p:val>
                                        </p:tav>
                                        <p:tav tm="100000">
                                          <p:val>
                                            <p:strVal val="#ppt_x"/>
                                          </p:val>
                                        </p:tav>
                                      </p:tavLst>
                                    </p:anim>
                                    <p:anim calcmode="lin" valueType="num">
                                      <p:cBhvr additive="base">
                                        <p:cTn id="17" dur="75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750" fill="hold"/>
                                        <p:tgtEl>
                                          <p:spTgt spid="14"/>
                                        </p:tgtEl>
                                        <p:attrNameLst>
                                          <p:attrName>ppt_w</p:attrName>
                                        </p:attrNameLst>
                                      </p:cBhvr>
                                      <p:tavLst>
                                        <p:tav tm="0">
                                          <p:val>
                                            <p:fltVal val="0"/>
                                          </p:val>
                                        </p:tav>
                                        <p:tav tm="100000">
                                          <p:val>
                                            <p:strVal val="#ppt_w"/>
                                          </p:val>
                                        </p:tav>
                                      </p:tavLst>
                                    </p:anim>
                                    <p:anim calcmode="lin" valueType="num">
                                      <p:cBhvr>
                                        <p:cTn id="22" dur="750" fill="hold"/>
                                        <p:tgtEl>
                                          <p:spTgt spid="14"/>
                                        </p:tgtEl>
                                        <p:attrNameLst>
                                          <p:attrName>ppt_h</p:attrName>
                                        </p:attrNameLst>
                                      </p:cBhvr>
                                      <p:tavLst>
                                        <p:tav tm="0">
                                          <p:val>
                                            <p:fltVal val="0"/>
                                          </p:val>
                                        </p:tav>
                                        <p:tav tm="100000">
                                          <p:val>
                                            <p:strVal val="#ppt_h"/>
                                          </p:val>
                                        </p:tav>
                                      </p:tavLst>
                                    </p:anim>
                                    <p:anim calcmode="lin" valueType="num">
                                      <p:cBhvr>
                                        <p:cTn id="23" dur="750" fill="hold"/>
                                        <p:tgtEl>
                                          <p:spTgt spid="14"/>
                                        </p:tgtEl>
                                        <p:attrNameLst>
                                          <p:attrName>style.rotation</p:attrName>
                                        </p:attrNameLst>
                                      </p:cBhvr>
                                      <p:tavLst>
                                        <p:tav tm="0">
                                          <p:val>
                                            <p:fltVal val="360"/>
                                          </p:val>
                                        </p:tav>
                                        <p:tav tm="100000">
                                          <p:val>
                                            <p:fltVal val="0"/>
                                          </p:val>
                                        </p:tav>
                                      </p:tavLst>
                                    </p:anim>
                                    <p:animEffect transition="in" filter="fade">
                                      <p:cBhvr>
                                        <p:cTn id="24" dur="75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750"/>
                                        <p:tgtEl>
                                          <p:spTgt spid="35"/>
                                        </p:tgtEl>
                                      </p:cBhvr>
                                    </p:animEffect>
                                  </p:childTnLst>
                                </p:cTn>
                              </p:par>
                            </p:childTnLst>
                          </p:cTn>
                        </p:par>
                        <p:par>
                          <p:cTn id="28" fill="hold" nodeType="afterGroup">
                            <p:stCondLst>
                              <p:cond delay="3000"/>
                            </p:stCondLst>
                            <p:childTnLst>
                              <p:par>
                                <p:cTn id="29" presetID="49" presetClass="entr" presetSubtype="0" decel="10000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750" fill="hold"/>
                                        <p:tgtEl>
                                          <p:spTgt spid="15"/>
                                        </p:tgtEl>
                                        <p:attrNameLst>
                                          <p:attrName>ppt_w</p:attrName>
                                        </p:attrNameLst>
                                      </p:cBhvr>
                                      <p:tavLst>
                                        <p:tav tm="0">
                                          <p:val>
                                            <p:fltVal val="0"/>
                                          </p:val>
                                        </p:tav>
                                        <p:tav tm="100000">
                                          <p:val>
                                            <p:strVal val="#ppt_w"/>
                                          </p:val>
                                        </p:tav>
                                      </p:tavLst>
                                    </p:anim>
                                    <p:anim calcmode="lin" valueType="num">
                                      <p:cBhvr>
                                        <p:cTn id="32" dur="750" fill="hold"/>
                                        <p:tgtEl>
                                          <p:spTgt spid="15"/>
                                        </p:tgtEl>
                                        <p:attrNameLst>
                                          <p:attrName>ppt_h</p:attrName>
                                        </p:attrNameLst>
                                      </p:cBhvr>
                                      <p:tavLst>
                                        <p:tav tm="0">
                                          <p:val>
                                            <p:fltVal val="0"/>
                                          </p:val>
                                        </p:tav>
                                        <p:tav tm="100000">
                                          <p:val>
                                            <p:strVal val="#ppt_h"/>
                                          </p:val>
                                        </p:tav>
                                      </p:tavLst>
                                    </p:anim>
                                    <p:anim calcmode="lin" valueType="num">
                                      <p:cBhvr>
                                        <p:cTn id="33" dur="750" fill="hold"/>
                                        <p:tgtEl>
                                          <p:spTgt spid="15"/>
                                        </p:tgtEl>
                                        <p:attrNameLst>
                                          <p:attrName>style.rotation</p:attrName>
                                        </p:attrNameLst>
                                      </p:cBhvr>
                                      <p:tavLst>
                                        <p:tav tm="0">
                                          <p:val>
                                            <p:fltVal val="360"/>
                                          </p:val>
                                        </p:tav>
                                        <p:tav tm="100000">
                                          <p:val>
                                            <p:fltVal val="0"/>
                                          </p:val>
                                        </p:tav>
                                      </p:tavLst>
                                    </p:anim>
                                    <p:animEffect transition="in" filter="fade">
                                      <p:cBhvr>
                                        <p:cTn id="34" dur="750"/>
                                        <p:tgtEl>
                                          <p:spTgt spid="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26" grpId="0"/>
      <p:bldP spid="11" grpId="0" animBg="1"/>
      <p:bldP spid="12"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42016" y="2268751"/>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538427" y="3377323"/>
            <a:ext cx="6012000" cy="861774"/>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a:defRPr/>
            </a:pPr>
            <a:r>
              <a:rPr lang="zh-CN" altLang="en-US" sz="5000" b="1" dirty="0">
                <a:solidFill>
                  <a:srgbClr val="FB0000"/>
                </a:solidFill>
                <a:latin typeface="微软雅黑" panose="020B0503020204020204" pitchFamily="34" charset="-122"/>
                <a:cs typeface="+mn-ea"/>
                <a:sym typeface="微软雅黑" panose="020B0503020204020204" pitchFamily="34" charset="-122"/>
              </a:rPr>
              <a:t>党员教育基本任务</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2596446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9DAFDE15-DDDB-4920-AE5C-FD47F477D741}"/>
              </a:ext>
            </a:extLst>
          </p:cNvPr>
          <p:cNvSpPr txBox="1">
            <a:spLocks noChangeArrowheads="1"/>
          </p:cNvSpPr>
          <p:nvPr/>
        </p:nvSpPr>
        <p:spPr bwMode="auto">
          <a:xfrm>
            <a:off x="3565256" y="1654544"/>
            <a:ext cx="7857208" cy="79200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50" dirty="0">
                <a:latin typeface="微软雅黑" panose="020B0503020204020204" pitchFamily="34" charset="-122"/>
                <a:cs typeface="+mn-ea"/>
                <a:sym typeface="微软雅黑" panose="020B0503020204020204" pitchFamily="34" charset="-122"/>
              </a:rPr>
              <a:t>      加强政治理论教育，突出党的创新理论学习，组织党员学习党的基本理论、基本路线、基本方略，学习马克思主义基本原理和党的基本知识，引导党员坚定理想信念，增强党性修养，努力掌握并自觉运用马克思主义立场观点方法。</a:t>
            </a:r>
          </a:p>
        </p:txBody>
      </p:sp>
      <p:sp>
        <p:nvSpPr>
          <p:cNvPr id="35" name="TextBox 147">
            <a:extLst>
              <a:ext uri="{FF2B5EF4-FFF2-40B4-BE49-F238E27FC236}">
                <a16:creationId xmlns="" xmlns:a16="http://schemas.microsoft.com/office/drawing/2014/main" id="{041AB69F-56D1-4773-9FDC-CC8C0A365C35}"/>
              </a:ext>
            </a:extLst>
          </p:cNvPr>
          <p:cNvSpPr txBox="1">
            <a:spLocks noChangeArrowheads="1"/>
          </p:cNvSpPr>
          <p:nvPr/>
        </p:nvSpPr>
        <p:spPr bwMode="auto">
          <a:xfrm>
            <a:off x="3565256" y="3132376"/>
            <a:ext cx="7917501" cy="113482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突出政治教育和政治训练，严格党内政治生活锻炼，教育党员旗帜鲜明讲政治，提高政治觉悟和政治能力，严守政治纪律和政治规矩，永葆共产党人政治本色，做到“四个服从”，在思想上政治上行动上同以习近平同志为核心的党中央保持高度一致。</a:t>
            </a:r>
          </a:p>
        </p:txBody>
      </p:sp>
      <p:sp>
        <p:nvSpPr>
          <p:cNvPr id="16" name="TextBox 147">
            <a:extLst>
              <a:ext uri="{FF2B5EF4-FFF2-40B4-BE49-F238E27FC236}">
                <a16:creationId xmlns="" xmlns:a16="http://schemas.microsoft.com/office/drawing/2014/main" id="{A5F8ED18-C602-4588-926A-A7A1CD3CE340}"/>
              </a:ext>
            </a:extLst>
          </p:cNvPr>
          <p:cNvSpPr txBox="1">
            <a:spLocks noChangeArrowheads="1"/>
          </p:cNvSpPr>
          <p:nvPr/>
        </p:nvSpPr>
        <p:spPr bwMode="auto">
          <a:xfrm>
            <a:off x="3565256" y="4700412"/>
            <a:ext cx="7917501" cy="1157127"/>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强化党章党规党纪教育，引导党员牢记入党誓词，坚持合格党员标准，自觉遵守党的纪律，带头践行社会主义核心价值观，培养高尚道德情操，培育良好思想作风、学风、工作作风、生活作风和家风。加强宪法法律法规教育，引导党员尊法学法守法用法。</a:t>
            </a:r>
          </a:p>
        </p:txBody>
      </p:sp>
      <p:sp>
        <p:nvSpPr>
          <p:cNvPr id="9" name="TextBox 13">
            <a:extLst>
              <a:ext uri="{FF2B5EF4-FFF2-40B4-BE49-F238E27FC236}">
                <a16:creationId xmlns="" xmlns:a16="http://schemas.microsoft.com/office/drawing/2014/main" id="{C52FC4B7-B099-4492-AC89-A249B8464542}"/>
              </a:ext>
            </a:extLst>
          </p:cNvPr>
          <p:cNvSpPr txBox="1">
            <a:spLocks noChangeArrowheads="1"/>
          </p:cNvSpPr>
          <p:nvPr/>
        </p:nvSpPr>
        <p:spPr bwMode="auto">
          <a:xfrm>
            <a:off x="1628037" y="385406"/>
            <a:ext cx="34011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党员教育基本任务</a:t>
            </a:r>
          </a:p>
        </p:txBody>
      </p:sp>
      <p:sp>
        <p:nvSpPr>
          <p:cNvPr id="10" name="矩形 9">
            <a:extLst>
              <a:ext uri="{FF2B5EF4-FFF2-40B4-BE49-F238E27FC236}">
                <a16:creationId xmlns="" xmlns:a16="http://schemas.microsoft.com/office/drawing/2014/main" id="{89AE6A78-776E-40B4-9776-B46F4C8D57C1}"/>
              </a:ext>
            </a:extLst>
          </p:cNvPr>
          <p:cNvSpPr/>
          <p:nvPr/>
        </p:nvSpPr>
        <p:spPr>
          <a:xfrm>
            <a:off x="829831" y="1656261"/>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第九条</a:t>
            </a:r>
          </a:p>
        </p:txBody>
      </p:sp>
      <p:sp>
        <p:nvSpPr>
          <p:cNvPr id="11" name="矩形 10">
            <a:extLst>
              <a:ext uri="{FF2B5EF4-FFF2-40B4-BE49-F238E27FC236}">
                <a16:creationId xmlns="" xmlns:a16="http://schemas.microsoft.com/office/drawing/2014/main" id="{F0FD696D-A98A-4A42-9319-6A66028CA451}"/>
              </a:ext>
            </a:extLst>
          </p:cNvPr>
          <p:cNvSpPr/>
          <p:nvPr/>
        </p:nvSpPr>
        <p:spPr>
          <a:xfrm>
            <a:off x="829831" y="326799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第十条</a:t>
            </a:r>
          </a:p>
        </p:txBody>
      </p:sp>
      <p:sp>
        <p:nvSpPr>
          <p:cNvPr id="13" name="矩形 12">
            <a:extLst>
              <a:ext uri="{FF2B5EF4-FFF2-40B4-BE49-F238E27FC236}">
                <a16:creationId xmlns="" xmlns:a16="http://schemas.microsoft.com/office/drawing/2014/main" id="{9CED30E2-FA24-43BE-B862-0F0B626F0992}"/>
              </a:ext>
            </a:extLst>
          </p:cNvPr>
          <p:cNvSpPr/>
          <p:nvPr/>
        </p:nvSpPr>
        <p:spPr>
          <a:xfrm>
            <a:off x="829831" y="483149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第十一条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nodeType="afterGroup">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0-#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750"/>
                                        <p:tgtEl>
                                          <p:spTgt spid="35"/>
                                        </p:tgtEl>
                                      </p:cBhvr>
                                    </p:animEffect>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0-#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16" grpId="0"/>
      <p:bldP spid="10" grpId="0" animBg="1"/>
      <p:bldP spid="11"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A4466540-E394-4026-8745-B14131E07F72}"/>
              </a:ext>
            </a:extLst>
          </p:cNvPr>
          <p:cNvSpPr txBox="1">
            <a:spLocks noChangeArrowheads="1"/>
          </p:cNvSpPr>
          <p:nvPr/>
        </p:nvSpPr>
        <p:spPr bwMode="auto">
          <a:xfrm>
            <a:off x="3963907" y="2142054"/>
            <a:ext cx="7408943" cy="82496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6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加强党的宗旨教育，引导党员践行全心全意为人民服务的根本宗旨，贯彻党的群众路线，提高群众工作本领，密切联系服务群众。</a:t>
            </a:r>
          </a:p>
        </p:txBody>
      </p:sp>
      <p:sp>
        <p:nvSpPr>
          <p:cNvPr id="35" name="TextBox 147">
            <a:extLst>
              <a:ext uri="{FF2B5EF4-FFF2-40B4-BE49-F238E27FC236}">
                <a16:creationId xmlns="" xmlns:a16="http://schemas.microsoft.com/office/drawing/2014/main" id="{9412406A-AE5B-4FF3-B420-CDEF471E97E2}"/>
              </a:ext>
            </a:extLst>
          </p:cNvPr>
          <p:cNvSpPr txBox="1">
            <a:spLocks noChangeArrowheads="1"/>
          </p:cNvSpPr>
          <p:nvPr/>
        </p:nvSpPr>
        <p:spPr bwMode="auto">
          <a:xfrm>
            <a:off x="3933762" y="4200509"/>
            <a:ext cx="7465796" cy="105457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600"/>
              </a:lnSpc>
              <a:defRPr/>
            </a:pPr>
            <a:r>
              <a:rPr lang="zh-CN" altLang="en-US" sz="1600" spc="150" dirty="0">
                <a:latin typeface="微软雅黑" panose="020B0503020204020204" pitchFamily="34" charset="-122"/>
                <a:cs typeface="+mn-ea"/>
                <a:sym typeface="微软雅黑" panose="020B0503020204020204" pitchFamily="34" charset="-122"/>
              </a:rPr>
              <a:t>     进行革命传统教育，引导党员学习党史、国史、改革开放史、社会主义发展史和中华优秀传统文化，铭记党的奋斗历程，弘扬党的优良传统，传承红色基因，践行共产党人价值观，激发爱国主义热情。</a:t>
            </a:r>
          </a:p>
        </p:txBody>
      </p:sp>
      <p:sp>
        <p:nvSpPr>
          <p:cNvPr id="7" name="TextBox 13">
            <a:extLst>
              <a:ext uri="{FF2B5EF4-FFF2-40B4-BE49-F238E27FC236}">
                <a16:creationId xmlns="" xmlns:a16="http://schemas.microsoft.com/office/drawing/2014/main" id="{3742E599-3DDA-4E8B-8BD2-9918C447C34E}"/>
              </a:ext>
            </a:extLst>
          </p:cNvPr>
          <p:cNvSpPr txBox="1">
            <a:spLocks noChangeArrowheads="1"/>
          </p:cNvSpPr>
          <p:nvPr/>
        </p:nvSpPr>
        <p:spPr bwMode="auto">
          <a:xfrm>
            <a:off x="1628037" y="385406"/>
            <a:ext cx="34011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党员教育基本任务</a:t>
            </a:r>
          </a:p>
        </p:txBody>
      </p:sp>
      <p:sp>
        <p:nvSpPr>
          <p:cNvPr id="8" name="矩形 7">
            <a:extLst>
              <a:ext uri="{FF2B5EF4-FFF2-40B4-BE49-F238E27FC236}">
                <a16:creationId xmlns="" xmlns:a16="http://schemas.microsoft.com/office/drawing/2014/main" id="{D26A52FA-006E-48D5-A1C0-45C9EE72C170}"/>
              </a:ext>
            </a:extLst>
          </p:cNvPr>
          <p:cNvSpPr/>
          <p:nvPr/>
        </p:nvSpPr>
        <p:spPr>
          <a:xfrm>
            <a:off x="1198336" y="209289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第十二条</a:t>
            </a:r>
          </a:p>
        </p:txBody>
      </p:sp>
      <p:sp>
        <p:nvSpPr>
          <p:cNvPr id="10" name="矩形 9">
            <a:extLst>
              <a:ext uri="{FF2B5EF4-FFF2-40B4-BE49-F238E27FC236}">
                <a16:creationId xmlns="" xmlns:a16="http://schemas.microsoft.com/office/drawing/2014/main" id="{9B10475B-A0B6-4D30-BFF4-970AC0E80FA6}"/>
              </a:ext>
            </a:extLst>
          </p:cNvPr>
          <p:cNvSpPr/>
          <p:nvPr/>
        </p:nvSpPr>
        <p:spPr>
          <a:xfrm>
            <a:off x="1198336" y="433179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第十三条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8"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E86EAF1A-65F4-41F5-8FDF-65C02123BF23}"/>
              </a:ext>
            </a:extLst>
          </p:cNvPr>
          <p:cNvSpPr txBox="1">
            <a:spLocks noChangeArrowheads="1"/>
          </p:cNvSpPr>
          <p:nvPr/>
        </p:nvSpPr>
        <p:spPr bwMode="auto">
          <a:xfrm>
            <a:off x="4133612" y="1956758"/>
            <a:ext cx="7220188" cy="136612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开展形势政策教育，围绕贯彻执行党和国家重大决策、推进落实重大任务，宣讲党的路线方针政策，解读世情国情党情，回应党员关注的问题，引导党员正确认识形势，把思想和行动统一到党中央要求上来。</a:t>
            </a:r>
          </a:p>
        </p:txBody>
      </p:sp>
      <p:sp>
        <p:nvSpPr>
          <p:cNvPr id="35" name="TextBox 147">
            <a:extLst>
              <a:ext uri="{FF2B5EF4-FFF2-40B4-BE49-F238E27FC236}">
                <a16:creationId xmlns="" xmlns:a16="http://schemas.microsoft.com/office/drawing/2014/main" id="{F5E6768A-5BFA-4D80-A0E4-8594D88DB2F5}"/>
              </a:ext>
            </a:extLst>
          </p:cNvPr>
          <p:cNvSpPr txBox="1">
            <a:spLocks noChangeArrowheads="1"/>
          </p:cNvSpPr>
          <p:nvPr/>
        </p:nvSpPr>
        <p:spPr bwMode="auto">
          <a:xfrm>
            <a:off x="4102671" y="4275717"/>
            <a:ext cx="7251129" cy="1077334"/>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注重知识技能教育，根据党员岗位职责要求和工作需要，组织引导党员学习掌握业务知识、科技知识、实用技术等，帮助党员提高综合素质和履职能力，增强服务本领。</a:t>
            </a:r>
          </a:p>
        </p:txBody>
      </p:sp>
      <p:sp>
        <p:nvSpPr>
          <p:cNvPr id="7" name="矩形 6">
            <a:extLst>
              <a:ext uri="{FF2B5EF4-FFF2-40B4-BE49-F238E27FC236}">
                <a16:creationId xmlns="" xmlns:a16="http://schemas.microsoft.com/office/drawing/2014/main" id="{0DEBE2A0-44EA-4E4D-9EC0-6C2492168690}"/>
              </a:ext>
            </a:extLst>
          </p:cNvPr>
          <p:cNvSpPr/>
          <p:nvPr/>
        </p:nvSpPr>
        <p:spPr>
          <a:xfrm>
            <a:off x="1198336" y="209289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第十四条</a:t>
            </a:r>
          </a:p>
        </p:txBody>
      </p:sp>
      <p:sp>
        <p:nvSpPr>
          <p:cNvPr id="8" name="矩形 7">
            <a:extLst>
              <a:ext uri="{FF2B5EF4-FFF2-40B4-BE49-F238E27FC236}">
                <a16:creationId xmlns="" xmlns:a16="http://schemas.microsoft.com/office/drawing/2014/main" id="{5F359C66-0639-40FE-9676-CF67AC6BA2D5}"/>
              </a:ext>
            </a:extLst>
          </p:cNvPr>
          <p:cNvSpPr/>
          <p:nvPr/>
        </p:nvSpPr>
        <p:spPr>
          <a:xfrm>
            <a:off x="1198336" y="433179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第十五条</a:t>
            </a:r>
          </a:p>
        </p:txBody>
      </p:sp>
      <p:sp>
        <p:nvSpPr>
          <p:cNvPr id="10" name="TextBox 13">
            <a:extLst>
              <a:ext uri="{FF2B5EF4-FFF2-40B4-BE49-F238E27FC236}">
                <a16:creationId xmlns="" xmlns:a16="http://schemas.microsoft.com/office/drawing/2014/main" id="{223DC3DD-64A4-42CB-9E82-A42B0CE39F09}"/>
              </a:ext>
            </a:extLst>
          </p:cNvPr>
          <p:cNvSpPr txBox="1">
            <a:spLocks noChangeArrowheads="1"/>
          </p:cNvSpPr>
          <p:nvPr/>
        </p:nvSpPr>
        <p:spPr bwMode="auto">
          <a:xfrm>
            <a:off x="1628037" y="385406"/>
            <a:ext cx="34011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党员教育基本任务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0-#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71734" y="1972253"/>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980444" y="3089492"/>
            <a:ext cx="4968259" cy="141577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a:defRPr/>
            </a:pPr>
            <a:r>
              <a:rPr lang="zh-CN" altLang="en-US" sz="4300" b="1" dirty="0">
                <a:solidFill>
                  <a:srgbClr val="FB0000"/>
                </a:solidFill>
                <a:latin typeface="微软雅黑" panose="020B0503020204020204" pitchFamily="34" charset="-122"/>
                <a:cs typeface="+mn-ea"/>
                <a:sym typeface="微软雅黑" panose="020B0503020204020204" pitchFamily="34" charset="-122"/>
              </a:rPr>
              <a:t>党员日常教育管理主要方式</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1847039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47">
            <a:extLst>
              <a:ext uri="{FF2B5EF4-FFF2-40B4-BE49-F238E27FC236}">
                <a16:creationId xmlns="" xmlns:a16="http://schemas.microsoft.com/office/drawing/2014/main" id="{2B3C6C9B-4357-4E68-AA73-5C2C8312F45D}"/>
              </a:ext>
            </a:extLst>
          </p:cNvPr>
          <p:cNvSpPr txBox="1">
            <a:spLocks noChangeArrowheads="1"/>
          </p:cNvSpPr>
          <p:nvPr/>
        </p:nvSpPr>
        <p:spPr bwMode="auto">
          <a:xfrm>
            <a:off x="4108838" y="1516266"/>
            <a:ext cx="7164000" cy="905989"/>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300"/>
              </a:lnSpc>
              <a:defRPr/>
            </a:pPr>
            <a:r>
              <a:rPr lang="zh-CN" altLang="en-US" sz="1600" spc="150" dirty="0">
                <a:latin typeface="微软雅黑" panose="020B0503020204020204" pitchFamily="34" charset="-122"/>
                <a:cs typeface="+mn-ea"/>
                <a:sym typeface="微软雅黑" panose="020B0503020204020204" pitchFamily="34" charset="-122"/>
              </a:rPr>
              <a:t>     党支部应当运用“三会一课”制度，对党员进行经常性的教育管理。党员应当按期参加党员大会、党小组会和上党课，进行学习交流，汇报思想、工作等情况。党员领导干部应当参加双重组织生活。</a:t>
            </a:r>
          </a:p>
        </p:txBody>
      </p:sp>
      <p:sp>
        <p:nvSpPr>
          <p:cNvPr id="26" name="TextBox 147">
            <a:extLst>
              <a:ext uri="{FF2B5EF4-FFF2-40B4-BE49-F238E27FC236}">
                <a16:creationId xmlns="" xmlns:a16="http://schemas.microsoft.com/office/drawing/2014/main" id="{17C0EB1B-00F0-4D5F-8DF3-EDD673201357}"/>
              </a:ext>
            </a:extLst>
          </p:cNvPr>
          <p:cNvSpPr txBox="1">
            <a:spLocks noChangeArrowheads="1"/>
          </p:cNvSpPr>
          <p:nvPr/>
        </p:nvSpPr>
        <p:spPr bwMode="auto">
          <a:xfrm>
            <a:off x="4108838" y="2625274"/>
            <a:ext cx="7164000" cy="79200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党支部应当每月开展</a:t>
            </a:r>
            <a:r>
              <a:rPr lang="en-US" altLang="zh-CN" sz="1600" spc="150" dirty="0">
                <a:latin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cs typeface="+mn-ea"/>
                <a:sym typeface="微软雅黑" panose="020B0503020204020204" pitchFamily="34" charset="-122"/>
              </a:rPr>
              <a:t>次主题党日，贴近党员思想和工作实际，组织党员集中学习、过组织生活、进行民主议事和开展志愿服务等。</a:t>
            </a:r>
          </a:p>
        </p:txBody>
      </p:sp>
      <p:sp>
        <p:nvSpPr>
          <p:cNvPr id="14" name="TextBox 147">
            <a:extLst>
              <a:ext uri="{FF2B5EF4-FFF2-40B4-BE49-F238E27FC236}">
                <a16:creationId xmlns="" xmlns:a16="http://schemas.microsoft.com/office/drawing/2014/main" id="{DC981D5F-A933-4BFA-9E46-E6F38E154AD7}"/>
              </a:ext>
            </a:extLst>
          </p:cNvPr>
          <p:cNvSpPr txBox="1">
            <a:spLocks noChangeArrowheads="1"/>
          </p:cNvSpPr>
          <p:nvPr/>
        </p:nvSpPr>
        <p:spPr bwMode="auto">
          <a:xfrm>
            <a:off x="4108838" y="3708360"/>
            <a:ext cx="7164000" cy="57437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defRPr/>
            </a:pPr>
            <a:r>
              <a:rPr lang="zh-CN" altLang="en-US" sz="1600" spc="150" dirty="0">
                <a:latin typeface="微软雅黑" panose="020B0503020204020204" pitchFamily="34" charset="-122"/>
                <a:cs typeface="+mn-ea"/>
                <a:sym typeface="微软雅黑" panose="020B0503020204020204" pitchFamily="34" charset="-122"/>
              </a:rPr>
              <a:t>党员应当按期交纳党费。党组织应当做好党费收缴、使用和管理工作。</a:t>
            </a:r>
          </a:p>
        </p:txBody>
      </p:sp>
      <p:sp>
        <p:nvSpPr>
          <p:cNvPr id="18" name="TextBox 147">
            <a:extLst>
              <a:ext uri="{FF2B5EF4-FFF2-40B4-BE49-F238E27FC236}">
                <a16:creationId xmlns="" xmlns:a16="http://schemas.microsoft.com/office/drawing/2014/main" id="{925CE1E9-02A3-432D-9116-72A562A545E8}"/>
              </a:ext>
            </a:extLst>
          </p:cNvPr>
          <p:cNvSpPr txBox="1">
            <a:spLocks noChangeArrowheads="1"/>
          </p:cNvSpPr>
          <p:nvPr/>
        </p:nvSpPr>
        <p:spPr bwMode="auto">
          <a:xfrm>
            <a:off x="4080963" y="4484770"/>
            <a:ext cx="7164000" cy="79200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党支部每年至少召开</a:t>
            </a:r>
            <a:r>
              <a:rPr lang="en-US" altLang="zh-CN" sz="1600" spc="150" dirty="0">
                <a:latin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cs typeface="+mn-ea"/>
                <a:sym typeface="微软雅黑" panose="020B0503020204020204" pitchFamily="34" charset="-122"/>
              </a:rPr>
              <a:t>次组织生活会，也可以根据工作需要随时召开，一般以党员大会、党支部委员会会议或者党小组会形式进行。</a:t>
            </a:r>
          </a:p>
        </p:txBody>
      </p:sp>
      <p:sp>
        <p:nvSpPr>
          <p:cNvPr id="12" name="TextBox 13">
            <a:extLst>
              <a:ext uri="{FF2B5EF4-FFF2-40B4-BE49-F238E27FC236}">
                <a16:creationId xmlns="" xmlns:a16="http://schemas.microsoft.com/office/drawing/2014/main" id="{4520D2A4-1DB7-4B73-9FF6-DD3CC0CA9F5D}"/>
              </a:ext>
            </a:extLst>
          </p:cNvPr>
          <p:cNvSpPr txBox="1">
            <a:spLocks noChangeArrowheads="1"/>
          </p:cNvSpPr>
          <p:nvPr/>
        </p:nvSpPr>
        <p:spPr bwMode="auto">
          <a:xfrm>
            <a:off x="1628037" y="385406"/>
            <a:ext cx="4315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党员日常教育管理主要方式</a:t>
            </a:r>
          </a:p>
        </p:txBody>
      </p:sp>
      <p:sp>
        <p:nvSpPr>
          <p:cNvPr id="16" name="矩形 15">
            <a:extLst>
              <a:ext uri="{FF2B5EF4-FFF2-40B4-BE49-F238E27FC236}">
                <a16:creationId xmlns="" xmlns:a16="http://schemas.microsoft.com/office/drawing/2014/main" id="{DD27C13D-03B0-4A50-A2D3-9E0B49F5FBC4}"/>
              </a:ext>
            </a:extLst>
          </p:cNvPr>
          <p:cNvSpPr/>
          <p:nvPr/>
        </p:nvSpPr>
        <p:spPr>
          <a:xfrm>
            <a:off x="607786" y="219203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第十六条</a:t>
            </a:r>
          </a:p>
        </p:txBody>
      </p:sp>
      <p:sp>
        <p:nvSpPr>
          <p:cNvPr id="19" name="矩形 18">
            <a:extLst>
              <a:ext uri="{FF2B5EF4-FFF2-40B4-BE49-F238E27FC236}">
                <a16:creationId xmlns="" xmlns:a16="http://schemas.microsoft.com/office/drawing/2014/main" id="{EBAB5A59-B7BC-46B0-A201-772415634A72}"/>
              </a:ext>
            </a:extLst>
          </p:cNvPr>
          <p:cNvSpPr/>
          <p:nvPr/>
        </p:nvSpPr>
        <p:spPr>
          <a:xfrm>
            <a:off x="607786" y="4430935"/>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第十七条</a:t>
            </a:r>
          </a:p>
        </p:txBody>
      </p:sp>
      <p:sp>
        <p:nvSpPr>
          <p:cNvPr id="20" name="MH_Other_1">
            <a:extLst>
              <a:ext uri="{FF2B5EF4-FFF2-40B4-BE49-F238E27FC236}">
                <a16:creationId xmlns="" xmlns:a16="http://schemas.microsoft.com/office/drawing/2014/main" id="{AC0E1965-D53B-444C-A69A-40646BD41B59}"/>
              </a:ext>
            </a:extLst>
          </p:cNvPr>
          <p:cNvSpPr/>
          <p:nvPr>
            <p:custDataLst>
              <p:tags r:id="rId2"/>
            </p:custDataLst>
          </p:nvPr>
        </p:nvSpPr>
        <p:spPr>
          <a:xfrm>
            <a:off x="3476105" y="170676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MH_Other_1">
            <a:extLst>
              <a:ext uri="{FF2B5EF4-FFF2-40B4-BE49-F238E27FC236}">
                <a16:creationId xmlns="" xmlns:a16="http://schemas.microsoft.com/office/drawing/2014/main" id="{84CD17A3-86F6-4520-964A-BC4FD0C62EEE}"/>
              </a:ext>
            </a:extLst>
          </p:cNvPr>
          <p:cNvSpPr/>
          <p:nvPr>
            <p:custDataLst>
              <p:tags r:id="rId3"/>
            </p:custDataLst>
          </p:nvPr>
        </p:nvSpPr>
        <p:spPr>
          <a:xfrm>
            <a:off x="3476105" y="266594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MH_Other_1">
            <a:extLst>
              <a:ext uri="{FF2B5EF4-FFF2-40B4-BE49-F238E27FC236}">
                <a16:creationId xmlns="" xmlns:a16="http://schemas.microsoft.com/office/drawing/2014/main" id="{4F860771-CCCF-4BD6-A14A-3DB95C702DCF}"/>
              </a:ext>
            </a:extLst>
          </p:cNvPr>
          <p:cNvSpPr/>
          <p:nvPr>
            <p:custDataLst>
              <p:tags r:id="rId4"/>
            </p:custDataLst>
          </p:nvPr>
        </p:nvSpPr>
        <p:spPr>
          <a:xfrm>
            <a:off x="3476105" y="354891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750" fill="hold"/>
                                        <p:tgtEl>
                                          <p:spTgt spid="20"/>
                                        </p:tgtEl>
                                        <p:attrNameLst>
                                          <p:attrName>ppt_w</p:attrName>
                                        </p:attrNameLst>
                                      </p:cBhvr>
                                      <p:tavLst>
                                        <p:tav tm="0">
                                          <p:val>
                                            <p:fltVal val="0"/>
                                          </p:val>
                                        </p:tav>
                                        <p:tav tm="100000">
                                          <p:val>
                                            <p:strVal val="#ppt_w"/>
                                          </p:val>
                                        </p:tav>
                                      </p:tavLst>
                                    </p:anim>
                                    <p:anim calcmode="lin" valueType="num">
                                      <p:cBhvr>
                                        <p:cTn id="13" dur="750" fill="hold"/>
                                        <p:tgtEl>
                                          <p:spTgt spid="20"/>
                                        </p:tgtEl>
                                        <p:attrNameLst>
                                          <p:attrName>ppt_h</p:attrName>
                                        </p:attrNameLst>
                                      </p:cBhvr>
                                      <p:tavLst>
                                        <p:tav tm="0">
                                          <p:val>
                                            <p:fltVal val="0"/>
                                          </p:val>
                                        </p:tav>
                                        <p:tav tm="100000">
                                          <p:val>
                                            <p:strVal val="#ppt_h"/>
                                          </p:val>
                                        </p:tav>
                                      </p:tavLst>
                                    </p:anim>
                                    <p:anim calcmode="lin" valueType="num">
                                      <p:cBhvr>
                                        <p:cTn id="14" dur="750" fill="hold"/>
                                        <p:tgtEl>
                                          <p:spTgt spid="20"/>
                                        </p:tgtEl>
                                        <p:attrNameLst>
                                          <p:attrName>style.rotation</p:attrName>
                                        </p:attrNameLst>
                                      </p:cBhvr>
                                      <p:tavLst>
                                        <p:tav tm="0">
                                          <p:val>
                                            <p:fltVal val="360"/>
                                          </p:val>
                                        </p:tav>
                                        <p:tav tm="100000">
                                          <p:val>
                                            <p:fltVal val="0"/>
                                          </p:val>
                                        </p:tav>
                                      </p:tavLst>
                                    </p:anim>
                                    <p:animEffect transition="in" filter="fade">
                                      <p:cBhvr>
                                        <p:cTn id="15" dur="750"/>
                                        <p:tgtEl>
                                          <p:spTgt spid="2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750"/>
                                        <p:tgtEl>
                                          <p:spTgt spid="35"/>
                                        </p:tgtEl>
                                      </p:cBhvr>
                                    </p:animEffect>
                                  </p:childTnLst>
                                </p:cTn>
                              </p:par>
                            </p:childTnLst>
                          </p:cTn>
                        </p:par>
                        <p:par>
                          <p:cTn id="19" fill="hold" nodeType="afterGroup">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750" fill="hold"/>
                                        <p:tgtEl>
                                          <p:spTgt spid="21"/>
                                        </p:tgtEl>
                                        <p:attrNameLst>
                                          <p:attrName>ppt_w</p:attrName>
                                        </p:attrNameLst>
                                      </p:cBhvr>
                                      <p:tavLst>
                                        <p:tav tm="0">
                                          <p:val>
                                            <p:fltVal val="0"/>
                                          </p:val>
                                        </p:tav>
                                        <p:tav tm="100000">
                                          <p:val>
                                            <p:strVal val="#ppt_w"/>
                                          </p:val>
                                        </p:tav>
                                      </p:tavLst>
                                    </p:anim>
                                    <p:anim calcmode="lin" valueType="num">
                                      <p:cBhvr>
                                        <p:cTn id="23" dur="750" fill="hold"/>
                                        <p:tgtEl>
                                          <p:spTgt spid="21"/>
                                        </p:tgtEl>
                                        <p:attrNameLst>
                                          <p:attrName>ppt_h</p:attrName>
                                        </p:attrNameLst>
                                      </p:cBhvr>
                                      <p:tavLst>
                                        <p:tav tm="0">
                                          <p:val>
                                            <p:fltVal val="0"/>
                                          </p:val>
                                        </p:tav>
                                        <p:tav tm="100000">
                                          <p:val>
                                            <p:strVal val="#ppt_h"/>
                                          </p:val>
                                        </p:tav>
                                      </p:tavLst>
                                    </p:anim>
                                    <p:anim calcmode="lin" valueType="num">
                                      <p:cBhvr>
                                        <p:cTn id="24" dur="750" fill="hold"/>
                                        <p:tgtEl>
                                          <p:spTgt spid="21"/>
                                        </p:tgtEl>
                                        <p:attrNameLst>
                                          <p:attrName>style.rotation</p:attrName>
                                        </p:attrNameLst>
                                      </p:cBhvr>
                                      <p:tavLst>
                                        <p:tav tm="0">
                                          <p:val>
                                            <p:fltVal val="360"/>
                                          </p:val>
                                        </p:tav>
                                        <p:tav tm="100000">
                                          <p:val>
                                            <p:fltVal val="0"/>
                                          </p:val>
                                        </p:tav>
                                      </p:tavLst>
                                    </p:anim>
                                    <p:animEffect transition="in" filter="fade">
                                      <p:cBhvr>
                                        <p:cTn id="25" dur="750"/>
                                        <p:tgtEl>
                                          <p:spTgt spid="2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750"/>
                                        <p:tgtEl>
                                          <p:spTgt spid="26"/>
                                        </p:tgtEl>
                                      </p:cBhvr>
                                    </p:animEffect>
                                  </p:childTnLst>
                                </p:cTn>
                              </p:par>
                            </p:childTnLst>
                          </p:cTn>
                        </p:par>
                        <p:par>
                          <p:cTn id="29" fill="hold">
                            <p:stCondLst>
                              <p:cond delay="2250"/>
                            </p:stCondLst>
                            <p:childTnLst>
                              <p:par>
                                <p:cTn id="30" presetID="49" presetClass="entr" presetSubtype="0" decel="10000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ppt_w</p:attrName>
                                        </p:attrNameLst>
                                      </p:cBhvr>
                                      <p:tavLst>
                                        <p:tav tm="0">
                                          <p:val>
                                            <p:fltVal val="0"/>
                                          </p:val>
                                        </p:tav>
                                        <p:tav tm="100000">
                                          <p:val>
                                            <p:strVal val="#ppt_w"/>
                                          </p:val>
                                        </p:tav>
                                      </p:tavLst>
                                    </p:anim>
                                    <p:anim calcmode="lin" valueType="num">
                                      <p:cBhvr>
                                        <p:cTn id="33" dur="750" fill="hold"/>
                                        <p:tgtEl>
                                          <p:spTgt spid="23"/>
                                        </p:tgtEl>
                                        <p:attrNameLst>
                                          <p:attrName>ppt_h</p:attrName>
                                        </p:attrNameLst>
                                      </p:cBhvr>
                                      <p:tavLst>
                                        <p:tav tm="0">
                                          <p:val>
                                            <p:fltVal val="0"/>
                                          </p:val>
                                        </p:tav>
                                        <p:tav tm="100000">
                                          <p:val>
                                            <p:strVal val="#ppt_h"/>
                                          </p:val>
                                        </p:tav>
                                      </p:tavLst>
                                    </p:anim>
                                    <p:anim calcmode="lin" valueType="num">
                                      <p:cBhvr>
                                        <p:cTn id="34" dur="750" fill="hold"/>
                                        <p:tgtEl>
                                          <p:spTgt spid="23"/>
                                        </p:tgtEl>
                                        <p:attrNameLst>
                                          <p:attrName>style.rotation</p:attrName>
                                        </p:attrNameLst>
                                      </p:cBhvr>
                                      <p:tavLst>
                                        <p:tav tm="0">
                                          <p:val>
                                            <p:fltVal val="360"/>
                                          </p:val>
                                        </p:tav>
                                        <p:tav tm="100000">
                                          <p:val>
                                            <p:fltVal val="0"/>
                                          </p:val>
                                        </p:tav>
                                      </p:tavLst>
                                    </p:anim>
                                    <p:animEffect transition="in" filter="fade">
                                      <p:cBhvr>
                                        <p:cTn id="35" dur="750"/>
                                        <p:tgtEl>
                                          <p:spTgt spid="2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750"/>
                                        <p:tgtEl>
                                          <p:spTgt spid="14"/>
                                        </p:tgtEl>
                                      </p:cBhvr>
                                    </p:animEffect>
                                  </p:childTnLst>
                                </p:cTn>
                              </p:par>
                            </p:childTnLst>
                          </p:cTn>
                        </p:par>
                        <p:par>
                          <p:cTn id="39" fill="hold" nodeType="afterGroup">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750" fill="hold"/>
                                        <p:tgtEl>
                                          <p:spTgt spid="19"/>
                                        </p:tgtEl>
                                        <p:attrNameLst>
                                          <p:attrName>ppt_x</p:attrName>
                                        </p:attrNameLst>
                                      </p:cBhvr>
                                      <p:tavLst>
                                        <p:tav tm="0">
                                          <p:val>
                                            <p:strVal val="0-#ppt_w/2"/>
                                          </p:val>
                                        </p:tav>
                                        <p:tav tm="100000">
                                          <p:val>
                                            <p:strVal val="#ppt_x"/>
                                          </p:val>
                                        </p:tav>
                                      </p:tavLst>
                                    </p:anim>
                                    <p:anim calcmode="lin" valueType="num">
                                      <p:cBhvr additive="base">
                                        <p:cTn id="43" dur="75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3750"/>
                            </p:stCondLst>
                            <p:childTnLst>
                              <p:par>
                                <p:cTn id="45" presetID="22" presetClass="entr" presetSubtype="8"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6" grpId="0"/>
      <p:bldP spid="14" grpId="0"/>
      <p:bldP spid="18" grpId="0"/>
      <p:bldP spid="16" grpId="0" animBg="1"/>
      <p:bldP spid="19" grpId="0" animBg="1"/>
      <p:bldP spid="20" grpId="0" animBg="1"/>
      <p:bldP spid="21"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745DFF-4F20-442E-B3C9-CBD5A56518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8" name="图片 17">
            <a:extLst>
              <a:ext uri="{FF2B5EF4-FFF2-40B4-BE49-F238E27FC236}">
                <a16:creationId xmlns="" xmlns:a16="http://schemas.microsoft.com/office/drawing/2014/main" id="{BB87357D-FDCF-424E-BA7D-CEBC41227C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1" name="图片 10">
            <a:extLst>
              <a:ext uri="{FF2B5EF4-FFF2-40B4-BE49-F238E27FC236}">
                <a16:creationId xmlns="" xmlns:a16="http://schemas.microsoft.com/office/drawing/2014/main" id="{00D1AA9D-C490-412C-A4CE-2965DDEA08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914" y="3715843"/>
            <a:ext cx="2222137" cy="2987336"/>
          </a:xfrm>
          <a:prstGeom prst="rect">
            <a:avLst/>
          </a:prstGeom>
        </p:spPr>
      </p:pic>
      <p:pic>
        <p:nvPicPr>
          <p:cNvPr id="22" name="图片 21">
            <a:extLst>
              <a:ext uri="{FF2B5EF4-FFF2-40B4-BE49-F238E27FC236}">
                <a16:creationId xmlns="" xmlns:a16="http://schemas.microsoft.com/office/drawing/2014/main" id="{73757968-622A-4A56-B692-138A01C95E9D}"/>
              </a:ext>
            </a:extLst>
          </p:cNvPr>
          <p:cNvPicPr>
            <a:picLocks noChangeAspect="1"/>
          </p:cNvPicPr>
          <p:nvPr/>
        </p:nvPicPr>
        <p:blipFill rotWithShape="1">
          <a:blip r:embed="rId5">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7914" y="5148771"/>
            <a:ext cx="12200308" cy="1702247"/>
          </a:xfrm>
          <a:prstGeom prst="rect">
            <a:avLst/>
          </a:prstGeom>
        </p:spPr>
      </p:pic>
      <p:pic>
        <p:nvPicPr>
          <p:cNvPr id="9" name="图片 8">
            <a:extLst>
              <a:ext uri="{FF2B5EF4-FFF2-40B4-BE49-F238E27FC236}">
                <a16:creationId xmlns="" xmlns:a16="http://schemas.microsoft.com/office/drawing/2014/main" id="{5CF831BE-3E9F-405F-B311-9A94B1B285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pic>
        <p:nvPicPr>
          <p:cNvPr id="15" name="图片 14">
            <a:extLst>
              <a:ext uri="{FF2B5EF4-FFF2-40B4-BE49-F238E27FC236}">
                <a16:creationId xmlns="" xmlns:a16="http://schemas.microsoft.com/office/drawing/2014/main" id="{B093A24B-F42A-4CF8-A4DC-5ED4841511F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0201" y="5350547"/>
            <a:ext cx="1926400" cy="1507453"/>
          </a:xfrm>
          <a:prstGeom prst="rect">
            <a:avLst/>
          </a:prstGeom>
        </p:spPr>
      </p:pic>
      <p:pic>
        <p:nvPicPr>
          <p:cNvPr id="24" name="图片 23">
            <a:extLst>
              <a:ext uri="{FF2B5EF4-FFF2-40B4-BE49-F238E27FC236}">
                <a16:creationId xmlns="" xmlns:a16="http://schemas.microsoft.com/office/drawing/2014/main" id="{2B23C9CC-521A-4D34-9922-14B56F30722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296045" y="376402"/>
            <a:ext cx="1326656" cy="870978"/>
          </a:xfrm>
          <a:prstGeom prst="rect">
            <a:avLst/>
          </a:prstGeom>
        </p:spPr>
      </p:pic>
      <p:sp>
        <p:nvSpPr>
          <p:cNvPr id="25" name="矩形 134">
            <a:extLst>
              <a:ext uri="{FF2B5EF4-FFF2-40B4-BE49-F238E27FC236}">
                <a16:creationId xmlns="" xmlns:a16="http://schemas.microsoft.com/office/drawing/2014/main" id="{B33A3BE7-CE6F-4857-A14E-C8B86A240AA8}"/>
              </a:ext>
            </a:extLst>
          </p:cNvPr>
          <p:cNvSpPr>
            <a:spLocks noChangeArrowheads="1"/>
          </p:cNvSpPr>
          <p:nvPr/>
        </p:nvSpPr>
        <p:spPr bwMode="auto">
          <a:xfrm>
            <a:off x="4753864" y="660915"/>
            <a:ext cx="2739074" cy="861774"/>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zh-CN" altLang="en-US" sz="5000" b="1" dirty="0">
                <a:ln w="31750">
                  <a:noFill/>
                </a:ln>
                <a:solidFill>
                  <a:srgbClr val="E50709"/>
                </a:solidFill>
                <a:latin typeface="微软雅黑" panose="020B0503020204020204" pitchFamily="34" charset="-122"/>
                <a:ea typeface="微软雅黑" panose="020B0503020204020204" pitchFamily="34" charset="-122"/>
                <a:sym typeface="微软雅黑" panose="020B0503020204020204" pitchFamily="34" charset="-122"/>
              </a:rPr>
              <a:t>前言</a:t>
            </a:r>
          </a:p>
        </p:txBody>
      </p:sp>
      <p:sp>
        <p:nvSpPr>
          <p:cNvPr id="26" name="TextBox 147">
            <a:extLst>
              <a:ext uri="{FF2B5EF4-FFF2-40B4-BE49-F238E27FC236}">
                <a16:creationId xmlns="" xmlns:a16="http://schemas.microsoft.com/office/drawing/2014/main" id="{CCBAF925-5AF8-4D4E-9F72-C638051EBAFF}"/>
              </a:ext>
            </a:extLst>
          </p:cNvPr>
          <p:cNvSpPr txBox="1">
            <a:spLocks noChangeArrowheads="1"/>
          </p:cNvSpPr>
          <p:nvPr/>
        </p:nvSpPr>
        <p:spPr bwMode="auto">
          <a:xfrm>
            <a:off x="1861666" y="1900025"/>
            <a:ext cx="8523470" cy="3355814"/>
          </a:xfrm>
          <a:prstGeom prst="rect">
            <a:avLst/>
          </a:prstGeom>
          <a:noFill/>
          <a:ln>
            <a:noFill/>
          </a:ln>
        </p:spPr>
        <p:txBody>
          <a:bodyPr lIns="138136" tIns="69067" rIns="138136" bIns="69067"/>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defRPr/>
            </a:pPr>
            <a:r>
              <a:rPr lang="zh-CN" altLang="en-US" sz="1700" dirty="0">
                <a:solidFill>
                  <a:srgbClr val="FF0000"/>
                </a:solidFill>
                <a:latin typeface="微软雅黑" panose="020B0503020204020204" pitchFamily="34" charset="-122"/>
                <a:cs typeface="+mn-ea"/>
                <a:sym typeface="微软雅黑" panose="020B0503020204020204" pitchFamily="34" charset="-122"/>
              </a:rPr>
              <a:t>         </a:t>
            </a:r>
            <a:r>
              <a:rPr lang="zh-CN" altLang="en-US" sz="1700" spc="160" dirty="0">
                <a:solidFill>
                  <a:srgbClr val="FF0000"/>
                </a:solidFill>
                <a:latin typeface="微软雅黑" panose="020B0503020204020204" pitchFamily="34" charset="-122"/>
                <a:cs typeface="+mn-ea"/>
                <a:sym typeface="微软雅黑" panose="020B0503020204020204" pitchFamily="34" charset="-122"/>
              </a:rPr>
              <a:t>近日，中共中央印发了</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中国共产党党员教育管理工作条例</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（以下简称</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条例</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），并发出通知，要求各地区各部门认真遵照执行。</a:t>
            </a:r>
          </a:p>
          <a:p>
            <a:pPr algn="just" eaLnBrk="1" hangingPunct="1">
              <a:lnSpc>
                <a:spcPct val="150000"/>
              </a:lnSpc>
              <a:defRPr/>
            </a:pPr>
            <a:r>
              <a:rPr lang="zh-CN" altLang="en-US" sz="1700" spc="160" dirty="0">
                <a:solidFill>
                  <a:srgbClr val="FF0000"/>
                </a:solidFill>
                <a:latin typeface="微软雅黑" panose="020B0503020204020204" pitchFamily="34" charset="-122"/>
                <a:cs typeface="+mn-ea"/>
                <a:sym typeface="微软雅黑" panose="020B0503020204020204" pitchFamily="34" charset="-122"/>
              </a:rPr>
              <a:t>　　通知指出，党员教育管理是党的建设基础性经常性工作。党的十八大以来，以习近平同志为核心的党中央高度重视加强党员教育管理工作，推动形成全党从严从实抓党员教育管理的良好态势。</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条例</a:t>
            </a:r>
            <a:r>
              <a:rPr lang="en-US" altLang="zh-CN" sz="1700" spc="160" dirty="0">
                <a:solidFill>
                  <a:srgbClr val="FF0000"/>
                </a:solidFill>
                <a:latin typeface="微软雅黑" panose="020B0503020204020204" pitchFamily="34" charset="-122"/>
                <a:cs typeface="+mn-ea"/>
                <a:sym typeface="微软雅黑" panose="020B0503020204020204" pitchFamily="34" charset="-122"/>
              </a:rPr>
              <a:t>》</a:t>
            </a:r>
            <a:r>
              <a:rPr lang="zh-CN" altLang="en-US" sz="1700" spc="160" dirty="0">
                <a:solidFill>
                  <a:srgbClr val="FF0000"/>
                </a:solidFill>
                <a:latin typeface="微软雅黑" panose="020B0503020204020204" pitchFamily="34" charset="-122"/>
                <a:cs typeface="+mn-ea"/>
                <a:sym typeface="微软雅黑" panose="020B0503020204020204" pitchFamily="34" charset="-122"/>
              </a:rPr>
              <a:t>以习近平新时代中国特色社会主义思想为指导，以党章为根本遵循，总结吸收实践创新成果，对党员教育管理的内容、方式、程序等作出规范，是新时代党员教育管理工作的基本遵循。</a:t>
            </a:r>
          </a:p>
        </p:txBody>
      </p:sp>
      <p:pic>
        <p:nvPicPr>
          <p:cNvPr id="3" name="图片 2">
            <a:extLst>
              <a:ext uri="{FF2B5EF4-FFF2-40B4-BE49-F238E27FC236}">
                <a16:creationId xmlns="" xmlns:a16="http://schemas.microsoft.com/office/drawing/2014/main" id="{A050744E-8A93-4755-B1ED-DEA3C8FCFD9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84146" y="706721"/>
            <a:ext cx="875442" cy="875442"/>
          </a:xfrm>
          <a:prstGeom prst="rect">
            <a:avLst/>
          </a:prstGeom>
        </p:spPr>
      </p:pic>
      <p:pic>
        <p:nvPicPr>
          <p:cNvPr id="33" name="图片 32">
            <a:extLst>
              <a:ext uri="{FF2B5EF4-FFF2-40B4-BE49-F238E27FC236}">
                <a16:creationId xmlns="" xmlns:a16="http://schemas.microsoft.com/office/drawing/2014/main" id="{80B9F12E-3AA3-47EA-ADD9-3C098D2D9DA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86601" y="706721"/>
            <a:ext cx="875442" cy="875442"/>
          </a:xfrm>
          <a:prstGeom prst="rect">
            <a:avLst/>
          </a:prstGeom>
        </p:spPr>
      </p:pic>
    </p:spTree>
    <p:extLst>
      <p:ext uri="{BB962C8B-B14F-4D97-AF65-F5344CB8AC3E}">
        <p14:creationId xmlns:p14="http://schemas.microsoft.com/office/powerpoint/2010/main" val="1471666057"/>
      </p:ext>
    </p:extLst>
  </p:cSld>
  <p:clrMapOvr>
    <a:masterClrMapping/>
  </p:clrMapOvr>
  <mc:AlternateContent xmlns:mc="http://schemas.openxmlformats.org/markup-compatibility/2006" xmlns:p14="http://schemas.microsoft.com/office/powerpoint/2010/main">
    <mc:Choice Requires="p14">
      <p:transition spd="slow" p14:dur="1500" advClick="0" advTm="2000">
        <p:split orient="vert"/>
      </p:transition>
    </mc:Choice>
    <mc:Fallback xmlns="">
      <p:transition spd="slow" advClick="0"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p:tgtEl>
                                          <p:spTgt spid="11"/>
                                        </p:tgtEl>
                                        <p:attrNameLst>
                                          <p:attrName>ppt_x</p:attrName>
                                        </p:attrNameLst>
                                      </p:cBhvr>
                                      <p:tavLst>
                                        <p:tav tm="0">
                                          <p:val>
                                            <p:strVal val="#ppt_x-#ppt_w*1.125000"/>
                                          </p:val>
                                        </p:tav>
                                        <p:tav tm="100000">
                                          <p:val>
                                            <p:strVal val="#ppt_x"/>
                                          </p:val>
                                        </p:tav>
                                      </p:tavLst>
                                    </p:anim>
                                    <p:animEffect transition="in" filter="wipe(right)">
                                      <p:cBhvr>
                                        <p:cTn id="8" dur="750"/>
                                        <p:tgtEl>
                                          <p:spTgt spid="11"/>
                                        </p:tgtEl>
                                      </p:cBhvr>
                                    </p:animEffect>
                                  </p:childTnLst>
                                </p:cTn>
                              </p:par>
                              <p:par>
                                <p:cTn id="9" presetID="42"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750"/>
                                        <p:tgtEl>
                                          <p:spTgt spid="18"/>
                                        </p:tgtEl>
                                      </p:cBhvr>
                                    </p:animEffect>
                                    <p:anim calcmode="lin" valueType="num">
                                      <p:cBhvr>
                                        <p:cTn id="12" dur="750" fill="hold"/>
                                        <p:tgtEl>
                                          <p:spTgt spid="18"/>
                                        </p:tgtEl>
                                        <p:attrNameLst>
                                          <p:attrName>ppt_x</p:attrName>
                                        </p:attrNameLst>
                                      </p:cBhvr>
                                      <p:tavLst>
                                        <p:tav tm="0">
                                          <p:val>
                                            <p:strVal val="#ppt_x"/>
                                          </p:val>
                                        </p:tav>
                                        <p:tav tm="100000">
                                          <p:val>
                                            <p:strVal val="#ppt_x"/>
                                          </p:val>
                                        </p:tav>
                                      </p:tavLst>
                                    </p:anim>
                                    <p:anim calcmode="lin" valueType="num">
                                      <p:cBhvr>
                                        <p:cTn id="13" dur="7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childTnLst>
                          </p:cTn>
                        </p:par>
                        <p:par>
                          <p:cTn id="18" fill="hold">
                            <p:stCondLst>
                              <p:cond delay="1750"/>
                            </p:stCondLst>
                            <p:childTnLst>
                              <p:par>
                                <p:cTn id="19" presetID="2" presetClass="entr" presetSubtype="12"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750" fill="hold"/>
                                        <p:tgtEl>
                                          <p:spTgt spid="24"/>
                                        </p:tgtEl>
                                        <p:attrNameLst>
                                          <p:attrName>ppt_x</p:attrName>
                                        </p:attrNameLst>
                                      </p:cBhvr>
                                      <p:tavLst>
                                        <p:tav tm="0">
                                          <p:val>
                                            <p:strVal val="0-#ppt_w/2"/>
                                          </p:val>
                                        </p:tav>
                                        <p:tav tm="100000">
                                          <p:val>
                                            <p:strVal val="#ppt_x"/>
                                          </p:val>
                                        </p:tav>
                                      </p:tavLst>
                                    </p:anim>
                                    <p:anim calcmode="lin" valueType="num">
                                      <p:cBhvr additive="base">
                                        <p:cTn id="22" dur="750" fill="hold"/>
                                        <p:tgtEl>
                                          <p:spTgt spid="24"/>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750" fill="hold"/>
                                        <p:tgtEl>
                                          <p:spTgt spid="15"/>
                                        </p:tgtEl>
                                        <p:attrNameLst>
                                          <p:attrName>ppt_w</p:attrName>
                                        </p:attrNameLst>
                                      </p:cBhvr>
                                      <p:tavLst>
                                        <p:tav tm="0">
                                          <p:val>
                                            <p:fltVal val="0"/>
                                          </p:val>
                                        </p:tav>
                                        <p:tav tm="100000">
                                          <p:val>
                                            <p:strVal val="#ppt_w"/>
                                          </p:val>
                                        </p:tav>
                                      </p:tavLst>
                                    </p:anim>
                                    <p:anim calcmode="lin" valueType="num">
                                      <p:cBhvr>
                                        <p:cTn id="27" dur="750" fill="hold"/>
                                        <p:tgtEl>
                                          <p:spTgt spid="15"/>
                                        </p:tgtEl>
                                        <p:attrNameLst>
                                          <p:attrName>ppt_h</p:attrName>
                                        </p:attrNameLst>
                                      </p:cBhvr>
                                      <p:tavLst>
                                        <p:tav tm="0">
                                          <p:val>
                                            <p:fltVal val="0"/>
                                          </p:val>
                                        </p:tav>
                                        <p:tav tm="100000">
                                          <p:val>
                                            <p:strVal val="#ppt_h"/>
                                          </p:val>
                                        </p:tav>
                                      </p:tavLst>
                                    </p:anim>
                                    <p:animEffect transition="in" filter="fade">
                                      <p:cBhvr>
                                        <p:cTn id="28" dur="750"/>
                                        <p:tgtEl>
                                          <p:spTgt spid="15"/>
                                        </p:tgtEl>
                                      </p:cBhvr>
                                    </p:animEffect>
                                  </p:childTnLst>
                                </p:cTn>
                              </p:par>
                              <p:par>
                                <p:cTn id="29" presetID="49" presetClass="entr" presetSubtype="0" decel="100000" fill="hold" nodeType="withEffect">
                                  <p:stCondLst>
                                    <p:cond delay="75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 calcmode="lin" valueType="num">
                                      <p:cBhvr>
                                        <p:cTn id="33" dur="500" fill="hold"/>
                                        <p:tgtEl>
                                          <p:spTgt spid="3"/>
                                        </p:tgtEl>
                                        <p:attrNameLst>
                                          <p:attrName>style.rotation</p:attrName>
                                        </p:attrNameLst>
                                      </p:cBhvr>
                                      <p:tavLst>
                                        <p:tav tm="0">
                                          <p:val>
                                            <p:fltVal val="360"/>
                                          </p:val>
                                        </p:tav>
                                        <p:tav tm="100000">
                                          <p:val>
                                            <p:fltVal val="0"/>
                                          </p:val>
                                        </p:tav>
                                      </p:tavLst>
                                    </p:anim>
                                    <p:animEffect transition="in" filter="fade">
                                      <p:cBhvr>
                                        <p:cTn id="34" dur="500"/>
                                        <p:tgtEl>
                                          <p:spTgt spid="3"/>
                                        </p:tgtEl>
                                      </p:cBhvr>
                                    </p:animEffect>
                                  </p:childTnLst>
                                </p:cTn>
                              </p:par>
                              <p:par>
                                <p:cTn id="35" presetID="49" presetClass="entr" presetSubtype="0" decel="100000" fill="hold" nodeType="withEffect">
                                  <p:stCondLst>
                                    <p:cond delay="75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 calcmode="lin" valueType="num">
                                      <p:cBhvr>
                                        <p:cTn id="39" dur="500" fill="hold"/>
                                        <p:tgtEl>
                                          <p:spTgt spid="33"/>
                                        </p:tgtEl>
                                        <p:attrNameLst>
                                          <p:attrName>style.rotation</p:attrName>
                                        </p:attrNameLst>
                                      </p:cBhvr>
                                      <p:tavLst>
                                        <p:tav tm="0">
                                          <p:val>
                                            <p:fltVal val="360"/>
                                          </p:val>
                                        </p:tav>
                                        <p:tav tm="100000">
                                          <p:val>
                                            <p:fltVal val="0"/>
                                          </p:val>
                                        </p:tav>
                                      </p:tavLst>
                                    </p:anim>
                                    <p:animEffect transition="in" filter="fade">
                                      <p:cBhvr>
                                        <p:cTn id="40" dur="500"/>
                                        <p:tgtEl>
                                          <p:spTgt spid="33"/>
                                        </p:tgtEl>
                                      </p:cBhvr>
                                    </p:animEffect>
                                  </p:childTnLst>
                                </p:cTn>
                              </p:par>
                            </p:childTnLst>
                          </p:cTn>
                        </p:par>
                        <p:par>
                          <p:cTn id="41" fill="hold">
                            <p:stCondLst>
                              <p:cond delay="3750"/>
                            </p:stCondLst>
                            <p:childTnLst>
                              <p:par>
                                <p:cTn id="42" presetID="16" presetClass="entr" presetSubtype="2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barn(inVertical)">
                                      <p:cBhvr>
                                        <p:cTn id="44" dur="500"/>
                                        <p:tgtEl>
                                          <p:spTgt spid="25"/>
                                        </p:tgtEl>
                                      </p:cBhvr>
                                    </p:animEffect>
                                  </p:childTnLst>
                                </p:cTn>
                              </p:par>
                            </p:childTnLst>
                          </p:cTn>
                        </p:par>
                        <p:par>
                          <p:cTn id="45" fill="hold">
                            <p:stCondLst>
                              <p:cond delay="4250"/>
                            </p:stCondLst>
                            <p:childTnLst>
                              <p:par>
                                <p:cTn id="46" presetID="42" presetClass="entr" presetSubtype="0" fill="hold" grpId="0" nodeType="afterEffect">
                                  <p:stCondLst>
                                    <p:cond delay="0"/>
                                  </p:stCondLst>
                                  <p:iterate type="wd">
                                    <p:tmPct val="3000"/>
                                  </p:iterate>
                                  <p:childTnLst>
                                    <p:set>
                                      <p:cBhvr>
                                        <p:cTn id="47" dur="1" fill="hold">
                                          <p:stCondLst>
                                            <p:cond delay="0"/>
                                          </p:stCondLst>
                                        </p:cTn>
                                        <p:tgtEl>
                                          <p:spTgt spid="26"/>
                                        </p:tgtEl>
                                        <p:attrNameLst>
                                          <p:attrName>style.visibility</p:attrName>
                                        </p:attrNameLst>
                                      </p:cBhvr>
                                      <p:to>
                                        <p:strVal val="visible"/>
                                      </p:to>
                                    </p:set>
                                    <p:animEffect transition="in" filter="fade">
                                      <p:cBhvr>
                                        <p:cTn id="48" dur="750"/>
                                        <p:tgtEl>
                                          <p:spTgt spid="26"/>
                                        </p:tgtEl>
                                      </p:cBhvr>
                                    </p:animEffect>
                                    <p:anim calcmode="lin" valueType="num">
                                      <p:cBhvr>
                                        <p:cTn id="49" dur="750" fill="hold"/>
                                        <p:tgtEl>
                                          <p:spTgt spid="26"/>
                                        </p:tgtEl>
                                        <p:attrNameLst>
                                          <p:attrName>ppt_x</p:attrName>
                                        </p:attrNameLst>
                                      </p:cBhvr>
                                      <p:tavLst>
                                        <p:tav tm="0">
                                          <p:val>
                                            <p:strVal val="#ppt_x"/>
                                          </p:val>
                                        </p:tav>
                                        <p:tav tm="100000">
                                          <p:val>
                                            <p:strVal val="#ppt_x"/>
                                          </p:val>
                                        </p:tav>
                                      </p:tavLst>
                                    </p:anim>
                                    <p:anim calcmode="lin" valueType="num">
                                      <p:cBhvr>
                                        <p:cTn id="50"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47">
            <a:extLst>
              <a:ext uri="{FF2B5EF4-FFF2-40B4-BE49-F238E27FC236}">
                <a16:creationId xmlns="" xmlns:a16="http://schemas.microsoft.com/office/drawing/2014/main" id="{9C2DD29E-D369-42C9-B7E9-E53B13297C1E}"/>
              </a:ext>
            </a:extLst>
          </p:cNvPr>
          <p:cNvSpPr txBox="1">
            <a:spLocks noChangeArrowheads="1"/>
          </p:cNvSpPr>
          <p:nvPr/>
        </p:nvSpPr>
        <p:spPr bwMode="auto">
          <a:xfrm>
            <a:off x="4325364" y="1553401"/>
            <a:ext cx="7003576" cy="127727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党支部一般每年开展</a:t>
            </a:r>
            <a:r>
              <a:rPr lang="en-US" altLang="zh-CN" sz="1600" spc="150" dirty="0">
                <a:latin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cs typeface="+mn-ea"/>
                <a:sym typeface="微软雅黑" panose="020B0503020204020204" pitchFamily="34" charset="-122"/>
              </a:rPr>
              <a:t>次民主评议党员。党支部召开党员大会，按照个人自评、党员互评、民主测评的程序，组织党员进行评议。党支部委员会会议或者党员大会根据评议情况和党员日常表现情况，提出评定意见。</a:t>
            </a:r>
          </a:p>
        </p:txBody>
      </p:sp>
      <p:sp>
        <p:nvSpPr>
          <p:cNvPr id="26" name="TextBox 147">
            <a:extLst>
              <a:ext uri="{FF2B5EF4-FFF2-40B4-BE49-F238E27FC236}">
                <a16:creationId xmlns="" xmlns:a16="http://schemas.microsoft.com/office/drawing/2014/main" id="{8D2120BD-8475-4C73-AB93-6C3DD9DA5CAA}"/>
              </a:ext>
            </a:extLst>
          </p:cNvPr>
          <p:cNvSpPr txBox="1">
            <a:spLocks noChangeArrowheads="1"/>
          </p:cNvSpPr>
          <p:nvPr/>
        </p:nvSpPr>
        <p:spPr bwMode="auto">
          <a:xfrm>
            <a:off x="4122287" y="3285005"/>
            <a:ext cx="7251098" cy="64895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民主评议党员可以结合组织生活会一并进行。</a:t>
            </a:r>
          </a:p>
          <a:p>
            <a:pPr eaLnBrk="1" hangingPunct="1">
              <a:defRPr/>
            </a:pPr>
            <a:endParaRPr lang="zh-CN" altLang="en-US" sz="1600" dirty="0">
              <a:latin typeface="微软雅黑" panose="020B0503020204020204" pitchFamily="34" charset="-122"/>
              <a:cs typeface="+mn-ea"/>
              <a:sym typeface="微软雅黑" panose="020B0503020204020204" pitchFamily="34" charset="-122"/>
            </a:endParaRPr>
          </a:p>
        </p:txBody>
      </p:sp>
      <p:sp>
        <p:nvSpPr>
          <p:cNvPr id="18" name="TextBox 147">
            <a:extLst>
              <a:ext uri="{FF2B5EF4-FFF2-40B4-BE49-F238E27FC236}">
                <a16:creationId xmlns="" xmlns:a16="http://schemas.microsoft.com/office/drawing/2014/main" id="{B594C39A-103C-48DC-B9F4-86352B24A1B1}"/>
              </a:ext>
            </a:extLst>
          </p:cNvPr>
          <p:cNvSpPr txBox="1">
            <a:spLocks noChangeArrowheads="1"/>
          </p:cNvSpPr>
          <p:nvPr/>
        </p:nvSpPr>
        <p:spPr bwMode="auto">
          <a:xfrm>
            <a:off x="4325363" y="4430935"/>
            <a:ext cx="7003577" cy="79200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基层党组织应当注重分析党员思想状况和心理状态，党组织负责人应当经常同党员谈心谈话，有针对性地做好思想政治工作。</a:t>
            </a:r>
          </a:p>
        </p:txBody>
      </p:sp>
      <p:sp>
        <p:nvSpPr>
          <p:cNvPr id="11" name="TextBox 13">
            <a:extLst>
              <a:ext uri="{FF2B5EF4-FFF2-40B4-BE49-F238E27FC236}">
                <a16:creationId xmlns="" xmlns:a16="http://schemas.microsoft.com/office/drawing/2014/main" id="{B4575A69-6876-4898-AA1B-090CB65CC803}"/>
              </a:ext>
            </a:extLst>
          </p:cNvPr>
          <p:cNvSpPr txBox="1">
            <a:spLocks noChangeArrowheads="1"/>
          </p:cNvSpPr>
          <p:nvPr/>
        </p:nvSpPr>
        <p:spPr bwMode="auto">
          <a:xfrm>
            <a:off x="1628037" y="385406"/>
            <a:ext cx="4315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党员日常教育管理主要方式</a:t>
            </a:r>
          </a:p>
        </p:txBody>
      </p:sp>
      <p:sp>
        <p:nvSpPr>
          <p:cNvPr id="12" name="矩形 11">
            <a:extLst>
              <a:ext uri="{FF2B5EF4-FFF2-40B4-BE49-F238E27FC236}">
                <a16:creationId xmlns="" xmlns:a16="http://schemas.microsoft.com/office/drawing/2014/main" id="{B94512DC-4556-45EB-83D0-1DB5048C47B1}"/>
              </a:ext>
            </a:extLst>
          </p:cNvPr>
          <p:cNvSpPr/>
          <p:nvPr/>
        </p:nvSpPr>
        <p:spPr>
          <a:xfrm>
            <a:off x="607786" y="219203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第十八条</a:t>
            </a:r>
          </a:p>
        </p:txBody>
      </p:sp>
      <p:sp>
        <p:nvSpPr>
          <p:cNvPr id="14" name="矩形 13">
            <a:extLst>
              <a:ext uri="{FF2B5EF4-FFF2-40B4-BE49-F238E27FC236}">
                <a16:creationId xmlns="" xmlns:a16="http://schemas.microsoft.com/office/drawing/2014/main" id="{E79D2E06-5D49-4BBA-9329-50507423F064}"/>
              </a:ext>
            </a:extLst>
          </p:cNvPr>
          <p:cNvSpPr/>
          <p:nvPr/>
        </p:nvSpPr>
        <p:spPr>
          <a:xfrm>
            <a:off x="607786" y="4430935"/>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第十九条</a:t>
            </a:r>
          </a:p>
        </p:txBody>
      </p:sp>
      <p:sp>
        <p:nvSpPr>
          <p:cNvPr id="15" name="MH_Other_1">
            <a:extLst>
              <a:ext uri="{FF2B5EF4-FFF2-40B4-BE49-F238E27FC236}">
                <a16:creationId xmlns="" xmlns:a16="http://schemas.microsoft.com/office/drawing/2014/main" id="{55A7825F-A867-47F9-9436-7F5B8FDC51B3}"/>
              </a:ext>
            </a:extLst>
          </p:cNvPr>
          <p:cNvSpPr/>
          <p:nvPr>
            <p:custDataLst>
              <p:tags r:id="rId2"/>
            </p:custDataLst>
          </p:nvPr>
        </p:nvSpPr>
        <p:spPr>
          <a:xfrm>
            <a:off x="3546287" y="170676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C56D3B70-0D98-40E0-BE45-2BB311F316BC}"/>
              </a:ext>
            </a:extLst>
          </p:cNvPr>
          <p:cNvSpPr/>
          <p:nvPr>
            <p:custDataLst>
              <p:tags r:id="rId3"/>
            </p:custDataLst>
          </p:nvPr>
        </p:nvSpPr>
        <p:spPr>
          <a:xfrm>
            <a:off x="3546287" y="319388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750" fill="hold"/>
                                        <p:tgtEl>
                                          <p:spTgt spid="15"/>
                                        </p:tgtEl>
                                        <p:attrNameLst>
                                          <p:attrName>ppt_w</p:attrName>
                                        </p:attrNameLst>
                                      </p:cBhvr>
                                      <p:tavLst>
                                        <p:tav tm="0">
                                          <p:val>
                                            <p:fltVal val="0"/>
                                          </p:val>
                                        </p:tav>
                                        <p:tav tm="100000">
                                          <p:val>
                                            <p:strVal val="#ppt_w"/>
                                          </p:val>
                                        </p:tav>
                                      </p:tavLst>
                                    </p:anim>
                                    <p:anim calcmode="lin" valueType="num">
                                      <p:cBhvr>
                                        <p:cTn id="13" dur="750" fill="hold"/>
                                        <p:tgtEl>
                                          <p:spTgt spid="15"/>
                                        </p:tgtEl>
                                        <p:attrNameLst>
                                          <p:attrName>ppt_h</p:attrName>
                                        </p:attrNameLst>
                                      </p:cBhvr>
                                      <p:tavLst>
                                        <p:tav tm="0">
                                          <p:val>
                                            <p:fltVal val="0"/>
                                          </p:val>
                                        </p:tav>
                                        <p:tav tm="100000">
                                          <p:val>
                                            <p:strVal val="#ppt_h"/>
                                          </p:val>
                                        </p:tav>
                                      </p:tavLst>
                                    </p:anim>
                                    <p:anim calcmode="lin" valueType="num">
                                      <p:cBhvr>
                                        <p:cTn id="14" dur="750" fill="hold"/>
                                        <p:tgtEl>
                                          <p:spTgt spid="15"/>
                                        </p:tgtEl>
                                        <p:attrNameLst>
                                          <p:attrName>style.rotation</p:attrName>
                                        </p:attrNameLst>
                                      </p:cBhvr>
                                      <p:tavLst>
                                        <p:tav tm="0">
                                          <p:val>
                                            <p:fltVal val="360"/>
                                          </p:val>
                                        </p:tav>
                                        <p:tav tm="100000">
                                          <p:val>
                                            <p:fltVal val="0"/>
                                          </p:val>
                                        </p:tav>
                                      </p:tavLst>
                                    </p:anim>
                                    <p:animEffect transition="in" filter="fade">
                                      <p:cBhvr>
                                        <p:cTn id="15" dur="750"/>
                                        <p:tgtEl>
                                          <p:spTgt spid="1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750"/>
                                        <p:tgtEl>
                                          <p:spTgt spid="35"/>
                                        </p:tgtEl>
                                      </p:cBhvr>
                                    </p:animEffect>
                                  </p:childTnLst>
                                </p:cTn>
                              </p:par>
                            </p:childTnLst>
                          </p:cTn>
                        </p:par>
                        <p:par>
                          <p:cTn id="19" fill="hold" nodeType="afterGroup">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750" fill="hold"/>
                                        <p:tgtEl>
                                          <p:spTgt spid="16"/>
                                        </p:tgtEl>
                                        <p:attrNameLst>
                                          <p:attrName>ppt_w</p:attrName>
                                        </p:attrNameLst>
                                      </p:cBhvr>
                                      <p:tavLst>
                                        <p:tav tm="0">
                                          <p:val>
                                            <p:fltVal val="0"/>
                                          </p:val>
                                        </p:tav>
                                        <p:tav tm="100000">
                                          <p:val>
                                            <p:strVal val="#ppt_w"/>
                                          </p:val>
                                        </p:tav>
                                      </p:tavLst>
                                    </p:anim>
                                    <p:anim calcmode="lin" valueType="num">
                                      <p:cBhvr>
                                        <p:cTn id="23" dur="750" fill="hold"/>
                                        <p:tgtEl>
                                          <p:spTgt spid="16"/>
                                        </p:tgtEl>
                                        <p:attrNameLst>
                                          <p:attrName>ppt_h</p:attrName>
                                        </p:attrNameLst>
                                      </p:cBhvr>
                                      <p:tavLst>
                                        <p:tav tm="0">
                                          <p:val>
                                            <p:fltVal val="0"/>
                                          </p:val>
                                        </p:tav>
                                        <p:tav tm="100000">
                                          <p:val>
                                            <p:strVal val="#ppt_h"/>
                                          </p:val>
                                        </p:tav>
                                      </p:tavLst>
                                    </p:anim>
                                    <p:anim calcmode="lin" valueType="num">
                                      <p:cBhvr>
                                        <p:cTn id="24" dur="750" fill="hold"/>
                                        <p:tgtEl>
                                          <p:spTgt spid="16"/>
                                        </p:tgtEl>
                                        <p:attrNameLst>
                                          <p:attrName>style.rotation</p:attrName>
                                        </p:attrNameLst>
                                      </p:cBhvr>
                                      <p:tavLst>
                                        <p:tav tm="0">
                                          <p:val>
                                            <p:fltVal val="360"/>
                                          </p:val>
                                        </p:tav>
                                        <p:tav tm="100000">
                                          <p:val>
                                            <p:fltVal val="0"/>
                                          </p:val>
                                        </p:tav>
                                      </p:tavLst>
                                    </p:anim>
                                    <p:animEffect transition="in" filter="fade">
                                      <p:cBhvr>
                                        <p:cTn id="25" dur="750"/>
                                        <p:tgtEl>
                                          <p:spTgt spid="1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750"/>
                                        <p:tgtEl>
                                          <p:spTgt spid="26"/>
                                        </p:tgtEl>
                                      </p:cBhvr>
                                    </p:animEffect>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750" fill="hold"/>
                                        <p:tgtEl>
                                          <p:spTgt spid="14"/>
                                        </p:tgtEl>
                                        <p:attrNameLst>
                                          <p:attrName>ppt_x</p:attrName>
                                        </p:attrNameLst>
                                      </p:cBhvr>
                                      <p:tavLst>
                                        <p:tav tm="0">
                                          <p:val>
                                            <p:strVal val="0-#ppt_w/2"/>
                                          </p:val>
                                        </p:tav>
                                        <p:tav tm="100000">
                                          <p:val>
                                            <p:strVal val="#ppt_x"/>
                                          </p:val>
                                        </p:tav>
                                      </p:tavLst>
                                    </p:anim>
                                    <p:anim calcmode="lin" valueType="num">
                                      <p:cBhvr additive="base">
                                        <p:cTn id="33" dur="750" fill="hold"/>
                                        <p:tgtEl>
                                          <p:spTgt spid="14"/>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6" grpId="0"/>
      <p:bldP spid="18" grpId="0"/>
      <p:bldP spid="12"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47">
            <a:extLst>
              <a:ext uri="{FF2B5EF4-FFF2-40B4-BE49-F238E27FC236}">
                <a16:creationId xmlns="" xmlns:a16="http://schemas.microsoft.com/office/drawing/2014/main" id="{8AF76C98-41D8-495C-97BC-8172E0C26E94}"/>
              </a:ext>
            </a:extLst>
          </p:cNvPr>
          <p:cNvSpPr txBox="1">
            <a:spLocks noChangeArrowheads="1"/>
          </p:cNvSpPr>
          <p:nvPr/>
        </p:nvSpPr>
        <p:spPr bwMode="auto">
          <a:xfrm>
            <a:off x="3856431" y="1732846"/>
            <a:ext cx="7421646" cy="121498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市、县党委或者基层党委每年应当组织党员集中轮训，主要依托县级党校（行政学校）、基层党校等进行。根据事业发展和党的建设重点任务，结合本地区本部门本单位中心工作和党员实际，确定培训内容和方式。党员每年集中学习培训时间一般不少于</a:t>
            </a:r>
            <a:r>
              <a:rPr lang="en-US" altLang="zh-CN" sz="1600" spc="150" dirty="0">
                <a:latin typeface="微软雅黑" panose="020B0503020204020204" pitchFamily="34" charset="-122"/>
                <a:cs typeface="+mn-ea"/>
                <a:sym typeface="微软雅黑" panose="020B0503020204020204" pitchFamily="34" charset="-122"/>
              </a:rPr>
              <a:t>32</a:t>
            </a:r>
            <a:r>
              <a:rPr lang="zh-CN" altLang="en-US" sz="1600" spc="150" dirty="0">
                <a:latin typeface="微软雅黑" panose="020B0503020204020204" pitchFamily="34" charset="-122"/>
                <a:cs typeface="+mn-ea"/>
                <a:sym typeface="微软雅黑" panose="020B0503020204020204" pitchFamily="34" charset="-122"/>
              </a:rPr>
              <a:t>学时。</a:t>
            </a:r>
          </a:p>
        </p:txBody>
      </p:sp>
      <p:sp>
        <p:nvSpPr>
          <p:cNvPr id="19" name="TextBox 147">
            <a:extLst>
              <a:ext uri="{FF2B5EF4-FFF2-40B4-BE49-F238E27FC236}">
                <a16:creationId xmlns="" xmlns:a16="http://schemas.microsoft.com/office/drawing/2014/main" id="{D74006A4-3731-4BFA-A88E-626EC727E402}"/>
              </a:ext>
            </a:extLst>
          </p:cNvPr>
          <p:cNvSpPr txBox="1">
            <a:spLocks noChangeArrowheads="1"/>
          </p:cNvSpPr>
          <p:nvPr/>
        </p:nvSpPr>
        <p:spPr bwMode="auto">
          <a:xfrm>
            <a:off x="3874657" y="3386953"/>
            <a:ext cx="7403419" cy="107351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党组织应当按照党中央部署要求，组织党员认真参加党内集中学习教育，引导党员围绕学习教育主题，深入学习党的创新理论，查找解决自身存在的突出问题。</a:t>
            </a:r>
          </a:p>
        </p:txBody>
      </p:sp>
      <p:sp>
        <p:nvSpPr>
          <p:cNvPr id="23" name="TextBox 147">
            <a:extLst>
              <a:ext uri="{FF2B5EF4-FFF2-40B4-BE49-F238E27FC236}">
                <a16:creationId xmlns="" xmlns:a16="http://schemas.microsoft.com/office/drawing/2014/main" id="{EA851445-4371-4F87-88AD-77089DB3F715}"/>
              </a:ext>
            </a:extLst>
          </p:cNvPr>
          <p:cNvSpPr txBox="1">
            <a:spLocks noChangeArrowheads="1"/>
          </p:cNvSpPr>
          <p:nvPr/>
        </p:nvSpPr>
        <p:spPr bwMode="auto">
          <a:xfrm>
            <a:off x="3955578" y="4868906"/>
            <a:ext cx="7251098" cy="64736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省级党委、行业系统党组织可以根据党员思想状况和党的建设需要，适时开展专题学习教育。</a:t>
            </a:r>
          </a:p>
        </p:txBody>
      </p:sp>
      <p:sp>
        <p:nvSpPr>
          <p:cNvPr id="10" name="TextBox 13">
            <a:extLst>
              <a:ext uri="{FF2B5EF4-FFF2-40B4-BE49-F238E27FC236}">
                <a16:creationId xmlns="" xmlns:a16="http://schemas.microsoft.com/office/drawing/2014/main" id="{88A02F47-3530-4F15-9EBE-AB9A339207D7}"/>
              </a:ext>
            </a:extLst>
          </p:cNvPr>
          <p:cNvSpPr txBox="1">
            <a:spLocks noChangeArrowheads="1"/>
          </p:cNvSpPr>
          <p:nvPr/>
        </p:nvSpPr>
        <p:spPr bwMode="auto">
          <a:xfrm>
            <a:off x="1628037" y="385406"/>
            <a:ext cx="4315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党员日常教育管理主要方式</a:t>
            </a:r>
          </a:p>
        </p:txBody>
      </p:sp>
      <p:sp>
        <p:nvSpPr>
          <p:cNvPr id="11" name="矩形 10">
            <a:extLst>
              <a:ext uri="{FF2B5EF4-FFF2-40B4-BE49-F238E27FC236}">
                <a16:creationId xmlns="" xmlns:a16="http://schemas.microsoft.com/office/drawing/2014/main" id="{B7572B6D-0354-47CE-9D37-BA5BEAB3DA53}"/>
              </a:ext>
            </a:extLst>
          </p:cNvPr>
          <p:cNvSpPr/>
          <p:nvPr/>
        </p:nvSpPr>
        <p:spPr>
          <a:xfrm>
            <a:off x="436336" y="200153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第二十条</a:t>
            </a:r>
          </a:p>
        </p:txBody>
      </p:sp>
      <p:sp>
        <p:nvSpPr>
          <p:cNvPr id="12" name="矩形 11">
            <a:extLst>
              <a:ext uri="{FF2B5EF4-FFF2-40B4-BE49-F238E27FC236}">
                <a16:creationId xmlns="" xmlns:a16="http://schemas.microsoft.com/office/drawing/2014/main" id="{3F0C4435-B64C-4AB9-A962-236F1A0C1824}"/>
              </a:ext>
            </a:extLst>
          </p:cNvPr>
          <p:cNvSpPr/>
          <p:nvPr/>
        </p:nvSpPr>
        <p:spPr>
          <a:xfrm>
            <a:off x="436336" y="366846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第二十一条</a:t>
            </a:r>
          </a:p>
        </p:txBody>
      </p:sp>
      <p:sp>
        <p:nvSpPr>
          <p:cNvPr id="13" name="MH_Other_1">
            <a:extLst>
              <a:ext uri="{FF2B5EF4-FFF2-40B4-BE49-F238E27FC236}">
                <a16:creationId xmlns="" xmlns:a16="http://schemas.microsoft.com/office/drawing/2014/main" id="{A6707A5D-766D-44E4-8A7A-46FFA7299D2C}"/>
              </a:ext>
            </a:extLst>
          </p:cNvPr>
          <p:cNvSpPr/>
          <p:nvPr>
            <p:custDataLst>
              <p:tags r:id="rId2"/>
            </p:custDataLst>
          </p:nvPr>
        </p:nvSpPr>
        <p:spPr>
          <a:xfrm>
            <a:off x="3280430" y="364940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550D8D51-6A27-4F52-A5C3-B7B64DDE6690}"/>
              </a:ext>
            </a:extLst>
          </p:cNvPr>
          <p:cNvSpPr/>
          <p:nvPr>
            <p:custDataLst>
              <p:tags r:id="rId3"/>
            </p:custDataLst>
          </p:nvPr>
        </p:nvSpPr>
        <p:spPr>
          <a:xfrm>
            <a:off x="3280430" y="492696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750"/>
                                        <p:tgtEl>
                                          <p:spTgt spid="18"/>
                                        </p:tgtEl>
                                      </p:cBhvr>
                                    </p:animEffect>
                                  </p:childTnLst>
                                </p:cTn>
                              </p:par>
                            </p:childTnLst>
                          </p:cTn>
                        </p:par>
                        <p:par>
                          <p:cTn id="13" fill="hold" nodeType="afterGroup">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0-#ppt_w/2"/>
                                          </p:val>
                                        </p:tav>
                                        <p:tav tm="100000">
                                          <p:val>
                                            <p:strVal val="#ppt_x"/>
                                          </p:val>
                                        </p:tav>
                                      </p:tavLst>
                                    </p:anim>
                                    <p:anim calcmode="lin" valueType="num">
                                      <p:cBhvr additive="base">
                                        <p:cTn id="17" dur="75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 calcmode="lin" valueType="num">
                                      <p:cBhvr>
                                        <p:cTn id="23" dur="750" fill="hold"/>
                                        <p:tgtEl>
                                          <p:spTgt spid="13"/>
                                        </p:tgtEl>
                                        <p:attrNameLst>
                                          <p:attrName>style.rotation</p:attrName>
                                        </p:attrNameLst>
                                      </p:cBhvr>
                                      <p:tavLst>
                                        <p:tav tm="0">
                                          <p:val>
                                            <p:fltVal val="360"/>
                                          </p:val>
                                        </p:tav>
                                        <p:tav tm="100000">
                                          <p:val>
                                            <p:fltVal val="0"/>
                                          </p:val>
                                        </p:tav>
                                      </p:tavLst>
                                    </p:anim>
                                    <p:animEffect transition="in" filter="fade">
                                      <p:cBhvr>
                                        <p:cTn id="24" dur="750"/>
                                        <p:tgtEl>
                                          <p:spTgt spid="1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750"/>
                                        <p:tgtEl>
                                          <p:spTgt spid="19"/>
                                        </p:tgtEl>
                                      </p:cBhvr>
                                    </p:animEffect>
                                  </p:childTnLst>
                                </p:cTn>
                              </p:par>
                            </p:childTnLst>
                          </p:cTn>
                        </p:par>
                        <p:par>
                          <p:cTn id="28" fill="hold">
                            <p:stCondLst>
                              <p:cond delay="3000"/>
                            </p:stCondLst>
                            <p:childTnLst>
                              <p:par>
                                <p:cTn id="29" presetID="49" presetClass="entr" presetSubtype="0" decel="10000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750" fill="hold"/>
                                        <p:tgtEl>
                                          <p:spTgt spid="15"/>
                                        </p:tgtEl>
                                        <p:attrNameLst>
                                          <p:attrName>ppt_w</p:attrName>
                                        </p:attrNameLst>
                                      </p:cBhvr>
                                      <p:tavLst>
                                        <p:tav tm="0">
                                          <p:val>
                                            <p:fltVal val="0"/>
                                          </p:val>
                                        </p:tav>
                                        <p:tav tm="100000">
                                          <p:val>
                                            <p:strVal val="#ppt_w"/>
                                          </p:val>
                                        </p:tav>
                                      </p:tavLst>
                                    </p:anim>
                                    <p:anim calcmode="lin" valueType="num">
                                      <p:cBhvr>
                                        <p:cTn id="32" dur="750" fill="hold"/>
                                        <p:tgtEl>
                                          <p:spTgt spid="15"/>
                                        </p:tgtEl>
                                        <p:attrNameLst>
                                          <p:attrName>ppt_h</p:attrName>
                                        </p:attrNameLst>
                                      </p:cBhvr>
                                      <p:tavLst>
                                        <p:tav tm="0">
                                          <p:val>
                                            <p:fltVal val="0"/>
                                          </p:val>
                                        </p:tav>
                                        <p:tav tm="100000">
                                          <p:val>
                                            <p:strVal val="#ppt_h"/>
                                          </p:val>
                                        </p:tav>
                                      </p:tavLst>
                                    </p:anim>
                                    <p:anim calcmode="lin" valueType="num">
                                      <p:cBhvr>
                                        <p:cTn id="33" dur="750" fill="hold"/>
                                        <p:tgtEl>
                                          <p:spTgt spid="15"/>
                                        </p:tgtEl>
                                        <p:attrNameLst>
                                          <p:attrName>style.rotation</p:attrName>
                                        </p:attrNameLst>
                                      </p:cBhvr>
                                      <p:tavLst>
                                        <p:tav tm="0">
                                          <p:val>
                                            <p:fltVal val="360"/>
                                          </p:val>
                                        </p:tav>
                                        <p:tav tm="100000">
                                          <p:val>
                                            <p:fltVal val="0"/>
                                          </p:val>
                                        </p:tav>
                                      </p:tavLst>
                                    </p:anim>
                                    <p:animEffect transition="in" filter="fade">
                                      <p:cBhvr>
                                        <p:cTn id="34" dur="750"/>
                                        <p:tgtEl>
                                          <p:spTgt spid="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3" grpId="0"/>
      <p:bldP spid="11" grpId="0" animBg="1"/>
      <p:bldP spid="12" grpId="0" animBg="1"/>
      <p:bldP spid="13"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16680C51-5956-4FF0-8837-2E526DB87DD2}"/>
              </a:ext>
            </a:extLst>
          </p:cNvPr>
          <p:cNvSpPr txBox="1">
            <a:spLocks noChangeArrowheads="1"/>
          </p:cNvSpPr>
          <p:nvPr/>
        </p:nvSpPr>
        <p:spPr bwMode="auto">
          <a:xfrm>
            <a:off x="3965099" y="1202465"/>
            <a:ext cx="7403419" cy="1195072"/>
          </a:xfrm>
          <a:prstGeom prst="rect">
            <a:avLst/>
          </a:prstGeom>
          <a:solidFill>
            <a:srgbClr val="FFF3F3"/>
          </a:solid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2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组织应当充分发挥党员的先锋模范作用，结合不同群体党员实际，通过树立、学习身边的榜样，设立党员示范岗、党员责任区，开展设岗定责、承诺践诺等，引导党员做好本职工作，干在实处、走在前列，创先争优，在联系服务群众、完成重大任务中勇于担当作为，做到平常时候看得出来、关键时刻站得出来、危急关头豁得出来。</a:t>
            </a:r>
          </a:p>
        </p:txBody>
      </p:sp>
      <p:sp>
        <p:nvSpPr>
          <p:cNvPr id="23" name="TextBox 147">
            <a:extLst>
              <a:ext uri="{FF2B5EF4-FFF2-40B4-BE49-F238E27FC236}">
                <a16:creationId xmlns="" xmlns:a16="http://schemas.microsoft.com/office/drawing/2014/main" id="{3C7F2D75-D91A-4586-9601-9D52DE3584DE}"/>
              </a:ext>
            </a:extLst>
          </p:cNvPr>
          <p:cNvSpPr txBox="1">
            <a:spLocks noChangeArrowheads="1"/>
          </p:cNvSpPr>
          <p:nvPr/>
        </p:nvSpPr>
        <p:spPr bwMode="auto">
          <a:xfrm>
            <a:off x="3965099" y="2748163"/>
            <a:ext cx="7251098" cy="648950"/>
          </a:xfrm>
          <a:prstGeom prst="rect">
            <a:avLst/>
          </a:prstGeom>
          <a:solidFill>
            <a:srgbClr val="FFF3F3"/>
          </a:solid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2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鼓励和引导党员参与志愿服务。党员应当积极参加党组织开展的志愿服务活动，也可以自行开展志愿服务活动。</a:t>
            </a:r>
          </a:p>
        </p:txBody>
      </p:sp>
      <p:sp>
        <p:nvSpPr>
          <p:cNvPr id="26" name="TextBox 147">
            <a:extLst>
              <a:ext uri="{FF2B5EF4-FFF2-40B4-BE49-F238E27FC236}">
                <a16:creationId xmlns="" xmlns:a16="http://schemas.microsoft.com/office/drawing/2014/main" id="{C9AD530D-860C-407D-8AA5-7023B892BC21}"/>
              </a:ext>
            </a:extLst>
          </p:cNvPr>
          <p:cNvSpPr txBox="1">
            <a:spLocks noChangeArrowheads="1"/>
          </p:cNvSpPr>
          <p:nvPr/>
        </p:nvSpPr>
        <p:spPr bwMode="auto">
          <a:xfrm>
            <a:off x="3965099" y="3651247"/>
            <a:ext cx="7403419" cy="648950"/>
          </a:xfrm>
          <a:prstGeom prst="rect">
            <a:avLst/>
          </a:prstGeom>
          <a:solidFill>
            <a:srgbClr val="FFF3F3"/>
          </a:solid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2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党组织应当坚持从严教育管理和热情关心爱护相统一，从政治、思想、工作、生活上激励关怀帮扶党员。</a:t>
            </a:r>
          </a:p>
        </p:txBody>
      </p:sp>
      <p:sp>
        <p:nvSpPr>
          <p:cNvPr id="30" name="TextBox 147">
            <a:extLst>
              <a:ext uri="{FF2B5EF4-FFF2-40B4-BE49-F238E27FC236}">
                <a16:creationId xmlns="" xmlns:a16="http://schemas.microsoft.com/office/drawing/2014/main" id="{9055431E-2F68-4EC7-9B1F-8E7A7E132A84}"/>
              </a:ext>
            </a:extLst>
          </p:cNvPr>
          <p:cNvSpPr txBox="1">
            <a:spLocks noChangeArrowheads="1"/>
          </p:cNvSpPr>
          <p:nvPr/>
        </p:nvSpPr>
        <p:spPr bwMode="auto">
          <a:xfrm>
            <a:off x="3965099" y="4640693"/>
            <a:ext cx="7322499" cy="1195072"/>
          </a:xfrm>
          <a:prstGeom prst="rect">
            <a:avLst/>
          </a:prstGeom>
          <a:solidFill>
            <a:srgbClr val="FFF3F3"/>
          </a:solid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2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针对老党员的身体、居住和家庭等实际情况，采取灵活方式，进行教育管理服务，组织他们参加党的组织生活，发挥力所能及的作用。对年老体弱、行动不便、身患重病甚至失能的党员，组织活动和开展学习教育不作硬性要求，党组织通过送学上门、走访慰问等方式，给予更多关心照顾。 </a:t>
            </a:r>
          </a:p>
        </p:txBody>
      </p:sp>
      <p:sp>
        <p:nvSpPr>
          <p:cNvPr id="13" name="TextBox 13">
            <a:extLst>
              <a:ext uri="{FF2B5EF4-FFF2-40B4-BE49-F238E27FC236}">
                <a16:creationId xmlns="" xmlns:a16="http://schemas.microsoft.com/office/drawing/2014/main" id="{EF2D15E9-EAD7-4D0D-B9C9-5A6D846855F2}"/>
              </a:ext>
            </a:extLst>
          </p:cNvPr>
          <p:cNvSpPr txBox="1">
            <a:spLocks noChangeArrowheads="1"/>
          </p:cNvSpPr>
          <p:nvPr/>
        </p:nvSpPr>
        <p:spPr bwMode="auto">
          <a:xfrm>
            <a:off x="1628037" y="385406"/>
            <a:ext cx="4315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党员日常教育管理主要方式</a:t>
            </a:r>
          </a:p>
        </p:txBody>
      </p:sp>
      <p:sp>
        <p:nvSpPr>
          <p:cNvPr id="15" name="矩形 14">
            <a:extLst>
              <a:ext uri="{FF2B5EF4-FFF2-40B4-BE49-F238E27FC236}">
                <a16:creationId xmlns="" xmlns:a16="http://schemas.microsoft.com/office/drawing/2014/main" id="{75AAB220-F288-4052-B385-1439E09E6249}"/>
              </a:ext>
            </a:extLst>
          </p:cNvPr>
          <p:cNvSpPr/>
          <p:nvPr/>
        </p:nvSpPr>
        <p:spPr>
          <a:xfrm>
            <a:off x="436336" y="200153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第二十二条</a:t>
            </a:r>
          </a:p>
        </p:txBody>
      </p:sp>
      <p:sp>
        <p:nvSpPr>
          <p:cNvPr id="16" name="矩形 15">
            <a:extLst>
              <a:ext uri="{FF2B5EF4-FFF2-40B4-BE49-F238E27FC236}">
                <a16:creationId xmlns="" xmlns:a16="http://schemas.microsoft.com/office/drawing/2014/main" id="{A8247BD1-BDB1-4FA8-BF13-8F6413A2D786}"/>
              </a:ext>
            </a:extLst>
          </p:cNvPr>
          <p:cNvSpPr/>
          <p:nvPr/>
        </p:nvSpPr>
        <p:spPr>
          <a:xfrm>
            <a:off x="436336" y="366846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第二十三条</a:t>
            </a:r>
          </a:p>
        </p:txBody>
      </p:sp>
      <p:sp>
        <p:nvSpPr>
          <p:cNvPr id="18" name="MH_Other_1">
            <a:extLst>
              <a:ext uri="{FF2B5EF4-FFF2-40B4-BE49-F238E27FC236}">
                <a16:creationId xmlns="" xmlns:a16="http://schemas.microsoft.com/office/drawing/2014/main" id="{657A1172-5E6D-4D97-8279-D6E39A1EF4B1}"/>
              </a:ext>
            </a:extLst>
          </p:cNvPr>
          <p:cNvSpPr/>
          <p:nvPr>
            <p:custDataLst>
              <p:tags r:id="rId2"/>
            </p:custDataLst>
          </p:nvPr>
        </p:nvSpPr>
        <p:spPr>
          <a:xfrm>
            <a:off x="3280430" y="141789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MH_Other_1">
            <a:extLst>
              <a:ext uri="{FF2B5EF4-FFF2-40B4-BE49-F238E27FC236}">
                <a16:creationId xmlns="" xmlns:a16="http://schemas.microsoft.com/office/drawing/2014/main" id="{56ED39DD-F814-4DD2-AD7F-64B23CE8D83C}"/>
              </a:ext>
            </a:extLst>
          </p:cNvPr>
          <p:cNvSpPr/>
          <p:nvPr>
            <p:custDataLst>
              <p:tags r:id="rId3"/>
            </p:custDataLst>
          </p:nvPr>
        </p:nvSpPr>
        <p:spPr>
          <a:xfrm>
            <a:off x="3280430" y="265758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MH_Other_1">
            <a:extLst>
              <a:ext uri="{FF2B5EF4-FFF2-40B4-BE49-F238E27FC236}">
                <a16:creationId xmlns="" xmlns:a16="http://schemas.microsoft.com/office/drawing/2014/main" id="{DCCE3FFF-EB0D-4279-BCC9-00B090408E0F}"/>
              </a:ext>
            </a:extLst>
          </p:cNvPr>
          <p:cNvSpPr/>
          <p:nvPr>
            <p:custDataLst>
              <p:tags r:id="rId4"/>
            </p:custDataLst>
          </p:nvPr>
        </p:nvSpPr>
        <p:spPr>
          <a:xfrm>
            <a:off x="3280430" y="364940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MH_Other_1">
            <a:extLst>
              <a:ext uri="{FF2B5EF4-FFF2-40B4-BE49-F238E27FC236}">
                <a16:creationId xmlns="" xmlns:a16="http://schemas.microsoft.com/office/drawing/2014/main" id="{83BE553B-C283-45CB-9824-2751210706A3}"/>
              </a:ext>
            </a:extLst>
          </p:cNvPr>
          <p:cNvSpPr/>
          <p:nvPr>
            <p:custDataLst>
              <p:tags r:id="rId5"/>
            </p:custDataLst>
          </p:nvPr>
        </p:nvSpPr>
        <p:spPr>
          <a:xfrm>
            <a:off x="3280430" y="492696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0-#ppt_w/2"/>
                                          </p:val>
                                        </p:tav>
                                        <p:tav tm="100000">
                                          <p:val>
                                            <p:strVal val="#ppt_x"/>
                                          </p:val>
                                        </p:tav>
                                      </p:tavLst>
                                    </p:anim>
                                    <p:anim calcmode="lin" valueType="num">
                                      <p:cBhvr additive="base">
                                        <p:cTn id="8" dur="75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750" fill="hold"/>
                                        <p:tgtEl>
                                          <p:spTgt spid="18"/>
                                        </p:tgtEl>
                                        <p:attrNameLst>
                                          <p:attrName>ppt_w</p:attrName>
                                        </p:attrNameLst>
                                      </p:cBhvr>
                                      <p:tavLst>
                                        <p:tav tm="0">
                                          <p:val>
                                            <p:fltVal val="0"/>
                                          </p:val>
                                        </p:tav>
                                        <p:tav tm="100000">
                                          <p:val>
                                            <p:strVal val="#ppt_w"/>
                                          </p:val>
                                        </p:tav>
                                      </p:tavLst>
                                    </p:anim>
                                    <p:anim calcmode="lin" valueType="num">
                                      <p:cBhvr>
                                        <p:cTn id="13" dur="750" fill="hold"/>
                                        <p:tgtEl>
                                          <p:spTgt spid="18"/>
                                        </p:tgtEl>
                                        <p:attrNameLst>
                                          <p:attrName>ppt_h</p:attrName>
                                        </p:attrNameLst>
                                      </p:cBhvr>
                                      <p:tavLst>
                                        <p:tav tm="0">
                                          <p:val>
                                            <p:fltVal val="0"/>
                                          </p:val>
                                        </p:tav>
                                        <p:tav tm="100000">
                                          <p:val>
                                            <p:strVal val="#ppt_h"/>
                                          </p:val>
                                        </p:tav>
                                      </p:tavLst>
                                    </p:anim>
                                    <p:anim calcmode="lin" valueType="num">
                                      <p:cBhvr>
                                        <p:cTn id="14" dur="750" fill="hold"/>
                                        <p:tgtEl>
                                          <p:spTgt spid="18"/>
                                        </p:tgtEl>
                                        <p:attrNameLst>
                                          <p:attrName>style.rotation</p:attrName>
                                        </p:attrNameLst>
                                      </p:cBhvr>
                                      <p:tavLst>
                                        <p:tav tm="0">
                                          <p:val>
                                            <p:fltVal val="360"/>
                                          </p:val>
                                        </p:tav>
                                        <p:tav tm="100000">
                                          <p:val>
                                            <p:fltVal val="0"/>
                                          </p:val>
                                        </p:tav>
                                      </p:tavLst>
                                    </p:anim>
                                    <p:animEffect transition="in" filter="fade">
                                      <p:cBhvr>
                                        <p:cTn id="15" dur="750"/>
                                        <p:tgtEl>
                                          <p:spTgt spid="1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750"/>
                                        <p:tgtEl>
                                          <p:spTgt spid="19"/>
                                        </p:tgtEl>
                                      </p:cBhvr>
                                    </p:animEffect>
                                  </p:childTnLst>
                                </p:cTn>
                              </p:par>
                            </p:childTnLst>
                          </p:cTn>
                        </p:par>
                        <p:par>
                          <p:cTn id="19" fill="hold" nodeType="afterGroup">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 calcmode="lin" valueType="num">
                                      <p:cBhvr>
                                        <p:cTn id="24" dur="750" fill="hold"/>
                                        <p:tgtEl>
                                          <p:spTgt spid="20"/>
                                        </p:tgtEl>
                                        <p:attrNameLst>
                                          <p:attrName>style.rotation</p:attrName>
                                        </p:attrNameLst>
                                      </p:cBhvr>
                                      <p:tavLst>
                                        <p:tav tm="0">
                                          <p:val>
                                            <p:fltVal val="360"/>
                                          </p:val>
                                        </p:tav>
                                        <p:tav tm="100000">
                                          <p:val>
                                            <p:fltVal val="0"/>
                                          </p:val>
                                        </p:tav>
                                      </p:tavLst>
                                    </p:anim>
                                    <p:animEffect transition="in" filter="fade">
                                      <p:cBhvr>
                                        <p:cTn id="25" dur="750"/>
                                        <p:tgtEl>
                                          <p:spTgt spid="2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750"/>
                                        <p:tgtEl>
                                          <p:spTgt spid="23"/>
                                        </p:tgtEl>
                                      </p:cBhvr>
                                    </p:animEffect>
                                  </p:childTnLst>
                                </p:cTn>
                              </p:par>
                            </p:childTnLst>
                          </p:cTn>
                        </p:par>
                        <p:par>
                          <p:cTn id="29" fill="hold" nodeType="afterGroup">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0-#ppt_w/2"/>
                                          </p:val>
                                        </p:tav>
                                        <p:tav tm="100000">
                                          <p:val>
                                            <p:strVal val="#ppt_x"/>
                                          </p:val>
                                        </p:tav>
                                      </p:tavLst>
                                    </p:anim>
                                    <p:anim calcmode="lin" valueType="num">
                                      <p:cBhvr additive="base">
                                        <p:cTn id="33" dur="75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750" fill="hold"/>
                                        <p:tgtEl>
                                          <p:spTgt spid="24"/>
                                        </p:tgtEl>
                                        <p:attrNameLst>
                                          <p:attrName>ppt_w</p:attrName>
                                        </p:attrNameLst>
                                      </p:cBhvr>
                                      <p:tavLst>
                                        <p:tav tm="0">
                                          <p:val>
                                            <p:fltVal val="0"/>
                                          </p:val>
                                        </p:tav>
                                        <p:tav tm="100000">
                                          <p:val>
                                            <p:strVal val="#ppt_w"/>
                                          </p:val>
                                        </p:tav>
                                      </p:tavLst>
                                    </p:anim>
                                    <p:anim calcmode="lin" valueType="num">
                                      <p:cBhvr>
                                        <p:cTn id="38" dur="750" fill="hold"/>
                                        <p:tgtEl>
                                          <p:spTgt spid="24"/>
                                        </p:tgtEl>
                                        <p:attrNameLst>
                                          <p:attrName>ppt_h</p:attrName>
                                        </p:attrNameLst>
                                      </p:cBhvr>
                                      <p:tavLst>
                                        <p:tav tm="0">
                                          <p:val>
                                            <p:fltVal val="0"/>
                                          </p:val>
                                        </p:tav>
                                        <p:tav tm="100000">
                                          <p:val>
                                            <p:strVal val="#ppt_h"/>
                                          </p:val>
                                        </p:tav>
                                      </p:tavLst>
                                    </p:anim>
                                    <p:anim calcmode="lin" valueType="num">
                                      <p:cBhvr>
                                        <p:cTn id="39" dur="750" fill="hold"/>
                                        <p:tgtEl>
                                          <p:spTgt spid="24"/>
                                        </p:tgtEl>
                                        <p:attrNameLst>
                                          <p:attrName>style.rotation</p:attrName>
                                        </p:attrNameLst>
                                      </p:cBhvr>
                                      <p:tavLst>
                                        <p:tav tm="0">
                                          <p:val>
                                            <p:fltVal val="360"/>
                                          </p:val>
                                        </p:tav>
                                        <p:tav tm="100000">
                                          <p:val>
                                            <p:fltVal val="0"/>
                                          </p:val>
                                        </p:tav>
                                      </p:tavLst>
                                    </p:anim>
                                    <p:animEffect transition="in" filter="fade">
                                      <p:cBhvr>
                                        <p:cTn id="40" dur="750"/>
                                        <p:tgtEl>
                                          <p:spTgt spid="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750"/>
                                        <p:tgtEl>
                                          <p:spTgt spid="26"/>
                                        </p:tgtEl>
                                      </p:cBhvr>
                                    </p:animEffect>
                                  </p:childTnLst>
                                </p:cTn>
                              </p:par>
                            </p:childTnLst>
                          </p:cTn>
                        </p:par>
                        <p:par>
                          <p:cTn id="44" fill="hold" nodeType="afterGroup">
                            <p:stCondLst>
                              <p:cond delay="3750"/>
                            </p:stCondLst>
                            <p:childTnLst>
                              <p:par>
                                <p:cTn id="45" presetID="49" presetClass="entr" presetSubtype="0" decel="10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750" fill="hold"/>
                                        <p:tgtEl>
                                          <p:spTgt spid="27"/>
                                        </p:tgtEl>
                                        <p:attrNameLst>
                                          <p:attrName>ppt_w</p:attrName>
                                        </p:attrNameLst>
                                      </p:cBhvr>
                                      <p:tavLst>
                                        <p:tav tm="0">
                                          <p:val>
                                            <p:fltVal val="0"/>
                                          </p:val>
                                        </p:tav>
                                        <p:tav tm="100000">
                                          <p:val>
                                            <p:strVal val="#ppt_w"/>
                                          </p:val>
                                        </p:tav>
                                      </p:tavLst>
                                    </p:anim>
                                    <p:anim calcmode="lin" valueType="num">
                                      <p:cBhvr>
                                        <p:cTn id="48" dur="750" fill="hold"/>
                                        <p:tgtEl>
                                          <p:spTgt spid="27"/>
                                        </p:tgtEl>
                                        <p:attrNameLst>
                                          <p:attrName>ppt_h</p:attrName>
                                        </p:attrNameLst>
                                      </p:cBhvr>
                                      <p:tavLst>
                                        <p:tav tm="0">
                                          <p:val>
                                            <p:fltVal val="0"/>
                                          </p:val>
                                        </p:tav>
                                        <p:tav tm="100000">
                                          <p:val>
                                            <p:strVal val="#ppt_h"/>
                                          </p:val>
                                        </p:tav>
                                      </p:tavLst>
                                    </p:anim>
                                    <p:anim calcmode="lin" valueType="num">
                                      <p:cBhvr>
                                        <p:cTn id="49" dur="750" fill="hold"/>
                                        <p:tgtEl>
                                          <p:spTgt spid="27"/>
                                        </p:tgtEl>
                                        <p:attrNameLst>
                                          <p:attrName>style.rotation</p:attrName>
                                        </p:attrNameLst>
                                      </p:cBhvr>
                                      <p:tavLst>
                                        <p:tav tm="0">
                                          <p:val>
                                            <p:fltVal val="360"/>
                                          </p:val>
                                        </p:tav>
                                        <p:tav tm="100000">
                                          <p:val>
                                            <p:fltVal val="0"/>
                                          </p:val>
                                        </p:tav>
                                      </p:tavLst>
                                    </p:anim>
                                    <p:animEffect transition="in" filter="fade">
                                      <p:cBhvr>
                                        <p:cTn id="50" dur="750"/>
                                        <p:tgtEl>
                                          <p:spTgt spid="2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6" grpId="0" animBg="1"/>
      <p:bldP spid="30" grpId="0" animBg="1"/>
      <p:bldP spid="15" grpId="0" animBg="1"/>
      <p:bldP spid="16" grpId="0" animBg="1"/>
      <p:bldP spid="18" grpId="0" animBg="1"/>
      <p:bldP spid="20" grpId="0" animBg="1"/>
      <p:bldP spid="24"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71734" y="1972253"/>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第五章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980444" y="3089492"/>
            <a:ext cx="4968259" cy="1446550"/>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a:defRPr/>
            </a:pPr>
            <a:r>
              <a:rPr lang="zh-CN" altLang="en-US" sz="4400" b="1" dirty="0">
                <a:solidFill>
                  <a:srgbClr val="FF0000"/>
                </a:solidFill>
                <a:latin typeface="微软雅黑" panose="020B0503020204020204" pitchFamily="34" charset="-122"/>
                <a:cs typeface="+mn-ea"/>
                <a:sym typeface="微软雅黑" panose="020B0503020204020204" pitchFamily="34" charset="-122"/>
              </a:rPr>
              <a:t>党籍和党员组织关系管理</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3703989925"/>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6AAEB89E-BEB4-406D-B83D-F819B3C523BC}"/>
              </a:ext>
            </a:extLst>
          </p:cNvPr>
          <p:cNvSpPr txBox="1">
            <a:spLocks noChangeArrowheads="1"/>
          </p:cNvSpPr>
          <p:nvPr/>
        </p:nvSpPr>
        <p:spPr bwMode="auto">
          <a:xfrm>
            <a:off x="4019045" y="1417892"/>
            <a:ext cx="7403419" cy="715589"/>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经党支部党员大会通过、基层党委审批接收的预备党员，自通过之日起，即取得党籍。</a:t>
            </a:r>
          </a:p>
        </p:txBody>
      </p:sp>
      <p:sp>
        <p:nvSpPr>
          <p:cNvPr id="23" name="TextBox 147">
            <a:extLst>
              <a:ext uri="{FF2B5EF4-FFF2-40B4-BE49-F238E27FC236}">
                <a16:creationId xmlns="" xmlns:a16="http://schemas.microsoft.com/office/drawing/2014/main" id="{D0FC455D-0675-4C42-B2E9-C240DC11F152}"/>
              </a:ext>
            </a:extLst>
          </p:cNvPr>
          <p:cNvSpPr txBox="1">
            <a:spLocks noChangeArrowheads="1"/>
          </p:cNvSpPr>
          <p:nvPr/>
        </p:nvSpPr>
        <p:spPr bwMode="auto">
          <a:xfrm>
            <a:off x="4099965" y="2355507"/>
            <a:ext cx="7322499" cy="79175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60" dirty="0">
                <a:latin typeface="微软雅黑" panose="020B0503020204020204" pitchFamily="34" charset="-122"/>
                <a:cs typeface="+mn-ea"/>
                <a:sym typeface="微软雅黑" panose="020B0503020204020204" pitchFamily="34" charset="-122"/>
              </a:rPr>
              <a:t>    对因私出国并在国外长期定居的党员，出国学习研究超过</a:t>
            </a:r>
            <a:r>
              <a:rPr lang="en-US" altLang="zh-CN" sz="1600" spc="160" dirty="0">
                <a:latin typeface="微软雅黑" panose="020B0503020204020204" pitchFamily="34" charset="-122"/>
                <a:cs typeface="+mn-ea"/>
                <a:sym typeface="微软雅黑" panose="020B0503020204020204" pitchFamily="34" charset="-122"/>
              </a:rPr>
              <a:t>5</a:t>
            </a:r>
            <a:r>
              <a:rPr lang="zh-CN" altLang="en-US" sz="1600" spc="160" dirty="0">
                <a:latin typeface="微软雅黑" panose="020B0503020204020204" pitchFamily="34" charset="-122"/>
                <a:cs typeface="+mn-ea"/>
                <a:sym typeface="微软雅黑" panose="020B0503020204020204" pitchFamily="34" charset="-122"/>
              </a:rPr>
              <a:t>年仍未返回的党员，一般予以停止党籍。停止党籍的决定由保留其组织关系的党组织按照有关规定作出。</a:t>
            </a:r>
          </a:p>
        </p:txBody>
      </p:sp>
      <p:sp>
        <p:nvSpPr>
          <p:cNvPr id="31" name="TextBox 147">
            <a:extLst>
              <a:ext uri="{FF2B5EF4-FFF2-40B4-BE49-F238E27FC236}">
                <a16:creationId xmlns="" xmlns:a16="http://schemas.microsoft.com/office/drawing/2014/main" id="{6FFA0D8A-C68E-42EF-8858-7AC5447DA736}"/>
              </a:ext>
            </a:extLst>
          </p:cNvPr>
          <p:cNvSpPr txBox="1">
            <a:spLocks noChangeArrowheads="1"/>
          </p:cNvSpPr>
          <p:nvPr/>
        </p:nvSpPr>
        <p:spPr bwMode="auto">
          <a:xfrm>
            <a:off x="4099965" y="3405945"/>
            <a:ext cx="7322499" cy="97185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对</a:t>
            </a:r>
            <a:r>
              <a:rPr lang="zh-CN" altLang="en-US" sz="1600" spc="160" dirty="0">
                <a:latin typeface="微软雅黑" panose="020B0503020204020204" pitchFamily="34" charset="-122"/>
                <a:cs typeface="+mn-ea"/>
                <a:sym typeface="微软雅黑" panose="020B0503020204020204" pitchFamily="34" charset="-122"/>
              </a:rPr>
              <a:t>与党组织失去联系</a:t>
            </a:r>
            <a:r>
              <a:rPr lang="en-US" altLang="zh-CN" sz="1600" spc="160" dirty="0">
                <a:latin typeface="微软雅黑" panose="020B0503020204020204" pitchFamily="34" charset="-122"/>
                <a:cs typeface="+mn-ea"/>
                <a:sym typeface="微软雅黑" panose="020B0503020204020204" pitchFamily="34" charset="-122"/>
              </a:rPr>
              <a:t>6</a:t>
            </a:r>
            <a:r>
              <a:rPr lang="zh-CN" altLang="en-US" sz="1600" spc="160" dirty="0">
                <a:latin typeface="微软雅黑" panose="020B0503020204020204" pitchFamily="34" charset="-122"/>
                <a:cs typeface="+mn-ea"/>
                <a:sym typeface="微软雅黑" panose="020B0503020204020204" pitchFamily="34" charset="-122"/>
              </a:rPr>
              <a:t>个月以上、通过各种方式查找仍然没有取得联系的党员，予以停止党籍。停止党籍的决定由所在党支部或者上级党组织按照有关规定作出。停止党籍</a:t>
            </a:r>
            <a:r>
              <a:rPr lang="en-US" altLang="zh-CN" sz="1600" spc="160" dirty="0">
                <a:latin typeface="微软雅黑" panose="020B0503020204020204" pitchFamily="34" charset="-122"/>
                <a:cs typeface="+mn-ea"/>
                <a:sym typeface="微软雅黑" panose="020B0503020204020204" pitchFamily="34" charset="-122"/>
              </a:rPr>
              <a:t>2</a:t>
            </a:r>
            <a:r>
              <a:rPr lang="zh-CN" altLang="en-US" sz="1600" spc="160" dirty="0">
                <a:latin typeface="微软雅黑" panose="020B0503020204020204" pitchFamily="34" charset="-122"/>
                <a:cs typeface="+mn-ea"/>
                <a:sym typeface="微软雅黑" panose="020B0503020204020204" pitchFamily="34" charset="-122"/>
              </a:rPr>
              <a:t>年后确实无法取得联系的，按照自行脱党予以除名。</a:t>
            </a:r>
          </a:p>
        </p:txBody>
      </p:sp>
      <p:sp>
        <p:nvSpPr>
          <p:cNvPr id="33" name="TextBox 147">
            <a:extLst>
              <a:ext uri="{FF2B5EF4-FFF2-40B4-BE49-F238E27FC236}">
                <a16:creationId xmlns="" xmlns:a16="http://schemas.microsoft.com/office/drawing/2014/main" id="{E61F400C-5D0C-43C1-8A01-C0BCE8004964}"/>
              </a:ext>
            </a:extLst>
          </p:cNvPr>
          <p:cNvSpPr txBox="1">
            <a:spLocks noChangeArrowheads="1"/>
          </p:cNvSpPr>
          <p:nvPr/>
        </p:nvSpPr>
        <p:spPr bwMode="auto">
          <a:xfrm>
            <a:off x="4099965" y="4724521"/>
            <a:ext cx="7322499" cy="97185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60" dirty="0">
                <a:latin typeface="微软雅黑" panose="020B0503020204020204" pitchFamily="34" charset="-122"/>
                <a:cs typeface="+mn-ea"/>
                <a:sym typeface="微软雅黑" panose="020B0503020204020204" pitchFamily="34" charset="-122"/>
              </a:rPr>
              <a:t>    对停止党籍的党员，符合条件的，可以按照规定程序恢复党籍。对劝其退党、劝而不退除名、自行脱党除名、退党除名、开除党籍的，原则上不能恢复党籍，符合条件的可以重新入党。</a:t>
            </a:r>
          </a:p>
        </p:txBody>
      </p:sp>
      <p:sp>
        <p:nvSpPr>
          <p:cNvPr id="12" name="TextBox 13">
            <a:extLst>
              <a:ext uri="{FF2B5EF4-FFF2-40B4-BE49-F238E27FC236}">
                <a16:creationId xmlns="" xmlns:a16="http://schemas.microsoft.com/office/drawing/2014/main" id="{096FC890-F016-4C2D-9668-5387A4A5DD9D}"/>
              </a:ext>
            </a:extLst>
          </p:cNvPr>
          <p:cNvSpPr txBox="1">
            <a:spLocks noChangeArrowheads="1"/>
          </p:cNvSpPr>
          <p:nvPr/>
        </p:nvSpPr>
        <p:spPr bwMode="auto">
          <a:xfrm>
            <a:off x="1628037" y="385406"/>
            <a:ext cx="40298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党籍和党员组织关系管理</a:t>
            </a:r>
          </a:p>
        </p:txBody>
      </p:sp>
      <p:sp>
        <p:nvSpPr>
          <p:cNvPr id="13" name="矩形 12">
            <a:extLst>
              <a:ext uri="{FF2B5EF4-FFF2-40B4-BE49-F238E27FC236}">
                <a16:creationId xmlns="" xmlns:a16="http://schemas.microsoft.com/office/drawing/2014/main" id="{CA871F92-159C-46E9-8F87-14FE1AA176F3}"/>
              </a:ext>
            </a:extLst>
          </p:cNvPr>
          <p:cNvSpPr/>
          <p:nvPr/>
        </p:nvSpPr>
        <p:spPr>
          <a:xfrm>
            <a:off x="463309" y="2864688"/>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第二十四条</a:t>
            </a:r>
          </a:p>
        </p:txBody>
      </p:sp>
      <p:sp>
        <p:nvSpPr>
          <p:cNvPr id="16" name="MH_Other_1">
            <a:extLst>
              <a:ext uri="{FF2B5EF4-FFF2-40B4-BE49-F238E27FC236}">
                <a16:creationId xmlns="" xmlns:a16="http://schemas.microsoft.com/office/drawing/2014/main" id="{4A255EED-9292-4157-B99D-5463A8DB90FD}"/>
              </a:ext>
            </a:extLst>
          </p:cNvPr>
          <p:cNvSpPr/>
          <p:nvPr>
            <p:custDataLst>
              <p:tags r:id="rId2"/>
            </p:custDataLst>
          </p:nvPr>
        </p:nvSpPr>
        <p:spPr>
          <a:xfrm>
            <a:off x="3280430" y="141789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MH_Other_1">
            <a:extLst>
              <a:ext uri="{FF2B5EF4-FFF2-40B4-BE49-F238E27FC236}">
                <a16:creationId xmlns="" xmlns:a16="http://schemas.microsoft.com/office/drawing/2014/main" id="{4BF3D361-2EB2-45CD-A05A-03F65B7B70AA}"/>
              </a:ext>
            </a:extLst>
          </p:cNvPr>
          <p:cNvSpPr/>
          <p:nvPr>
            <p:custDataLst>
              <p:tags r:id="rId3"/>
            </p:custDataLst>
          </p:nvPr>
        </p:nvSpPr>
        <p:spPr>
          <a:xfrm>
            <a:off x="3280430" y="265758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MH_Other_1">
            <a:extLst>
              <a:ext uri="{FF2B5EF4-FFF2-40B4-BE49-F238E27FC236}">
                <a16:creationId xmlns="" xmlns:a16="http://schemas.microsoft.com/office/drawing/2014/main" id="{096D1071-0F48-4A9C-B809-FB80F46FAC90}"/>
              </a:ext>
            </a:extLst>
          </p:cNvPr>
          <p:cNvSpPr/>
          <p:nvPr>
            <p:custDataLst>
              <p:tags r:id="rId4"/>
            </p:custDataLst>
          </p:nvPr>
        </p:nvSpPr>
        <p:spPr>
          <a:xfrm>
            <a:off x="3280430" y="364940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MH_Other_1">
            <a:extLst>
              <a:ext uri="{FF2B5EF4-FFF2-40B4-BE49-F238E27FC236}">
                <a16:creationId xmlns="" xmlns:a16="http://schemas.microsoft.com/office/drawing/2014/main" id="{4160473F-12FE-4B7E-B8C0-E80F9F0F53EB}"/>
              </a:ext>
            </a:extLst>
          </p:cNvPr>
          <p:cNvSpPr/>
          <p:nvPr>
            <p:custDataLst>
              <p:tags r:id="rId5"/>
            </p:custDataLst>
          </p:nvPr>
        </p:nvSpPr>
        <p:spPr>
          <a:xfrm>
            <a:off x="3280430" y="492696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0-#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750" fill="hold"/>
                                        <p:tgtEl>
                                          <p:spTgt spid="16"/>
                                        </p:tgtEl>
                                        <p:attrNameLst>
                                          <p:attrName>ppt_w</p:attrName>
                                        </p:attrNameLst>
                                      </p:cBhvr>
                                      <p:tavLst>
                                        <p:tav tm="0">
                                          <p:val>
                                            <p:fltVal val="0"/>
                                          </p:val>
                                        </p:tav>
                                        <p:tav tm="100000">
                                          <p:val>
                                            <p:strVal val="#ppt_w"/>
                                          </p:val>
                                        </p:tav>
                                      </p:tavLst>
                                    </p:anim>
                                    <p:anim calcmode="lin" valueType="num">
                                      <p:cBhvr>
                                        <p:cTn id="13" dur="750" fill="hold"/>
                                        <p:tgtEl>
                                          <p:spTgt spid="16"/>
                                        </p:tgtEl>
                                        <p:attrNameLst>
                                          <p:attrName>ppt_h</p:attrName>
                                        </p:attrNameLst>
                                      </p:cBhvr>
                                      <p:tavLst>
                                        <p:tav tm="0">
                                          <p:val>
                                            <p:fltVal val="0"/>
                                          </p:val>
                                        </p:tav>
                                        <p:tav tm="100000">
                                          <p:val>
                                            <p:strVal val="#ppt_h"/>
                                          </p:val>
                                        </p:tav>
                                      </p:tavLst>
                                    </p:anim>
                                    <p:anim calcmode="lin" valueType="num">
                                      <p:cBhvr>
                                        <p:cTn id="14" dur="750" fill="hold"/>
                                        <p:tgtEl>
                                          <p:spTgt spid="16"/>
                                        </p:tgtEl>
                                        <p:attrNameLst>
                                          <p:attrName>style.rotation</p:attrName>
                                        </p:attrNameLst>
                                      </p:cBhvr>
                                      <p:tavLst>
                                        <p:tav tm="0">
                                          <p:val>
                                            <p:fltVal val="360"/>
                                          </p:val>
                                        </p:tav>
                                        <p:tav tm="100000">
                                          <p:val>
                                            <p:fltVal val="0"/>
                                          </p:val>
                                        </p:tav>
                                      </p:tavLst>
                                    </p:anim>
                                    <p:animEffect transition="in" filter="fade">
                                      <p:cBhvr>
                                        <p:cTn id="15" dur="75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750"/>
                                        <p:tgtEl>
                                          <p:spTgt spid="19"/>
                                        </p:tgtEl>
                                      </p:cBhvr>
                                    </p:animEffect>
                                  </p:childTnLst>
                                </p:cTn>
                              </p:par>
                            </p:childTnLst>
                          </p:cTn>
                        </p:par>
                        <p:par>
                          <p:cTn id="19" fill="hold" nodeType="afterGroup">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750" fill="hold"/>
                                        <p:tgtEl>
                                          <p:spTgt spid="17"/>
                                        </p:tgtEl>
                                        <p:attrNameLst>
                                          <p:attrName>ppt_w</p:attrName>
                                        </p:attrNameLst>
                                      </p:cBhvr>
                                      <p:tavLst>
                                        <p:tav tm="0">
                                          <p:val>
                                            <p:fltVal val="0"/>
                                          </p:val>
                                        </p:tav>
                                        <p:tav tm="100000">
                                          <p:val>
                                            <p:strVal val="#ppt_w"/>
                                          </p:val>
                                        </p:tav>
                                      </p:tavLst>
                                    </p:anim>
                                    <p:anim calcmode="lin" valueType="num">
                                      <p:cBhvr>
                                        <p:cTn id="23" dur="750" fill="hold"/>
                                        <p:tgtEl>
                                          <p:spTgt spid="17"/>
                                        </p:tgtEl>
                                        <p:attrNameLst>
                                          <p:attrName>ppt_h</p:attrName>
                                        </p:attrNameLst>
                                      </p:cBhvr>
                                      <p:tavLst>
                                        <p:tav tm="0">
                                          <p:val>
                                            <p:fltVal val="0"/>
                                          </p:val>
                                        </p:tav>
                                        <p:tav tm="100000">
                                          <p:val>
                                            <p:strVal val="#ppt_h"/>
                                          </p:val>
                                        </p:tav>
                                      </p:tavLst>
                                    </p:anim>
                                    <p:anim calcmode="lin" valueType="num">
                                      <p:cBhvr>
                                        <p:cTn id="24" dur="750" fill="hold"/>
                                        <p:tgtEl>
                                          <p:spTgt spid="17"/>
                                        </p:tgtEl>
                                        <p:attrNameLst>
                                          <p:attrName>style.rotation</p:attrName>
                                        </p:attrNameLst>
                                      </p:cBhvr>
                                      <p:tavLst>
                                        <p:tav tm="0">
                                          <p:val>
                                            <p:fltVal val="360"/>
                                          </p:val>
                                        </p:tav>
                                        <p:tav tm="100000">
                                          <p:val>
                                            <p:fltVal val="0"/>
                                          </p:val>
                                        </p:tav>
                                      </p:tavLst>
                                    </p:anim>
                                    <p:animEffect transition="in" filter="fade">
                                      <p:cBhvr>
                                        <p:cTn id="25" dur="750"/>
                                        <p:tgtEl>
                                          <p:spTgt spid="1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750"/>
                                        <p:tgtEl>
                                          <p:spTgt spid="23"/>
                                        </p:tgtEl>
                                      </p:cBhvr>
                                    </p:animEffect>
                                  </p:childTnLst>
                                </p:cTn>
                              </p:par>
                            </p:childTnLst>
                          </p:cTn>
                        </p:par>
                        <p:par>
                          <p:cTn id="29" fill="hold" nodeType="afterGroup">
                            <p:stCondLst>
                              <p:cond delay="2250"/>
                            </p:stCondLst>
                            <p:childTnLst>
                              <p:par>
                                <p:cTn id="30" presetID="49" presetClass="entr" presetSubtype="0" decel="10000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750" fill="hold"/>
                                        <p:tgtEl>
                                          <p:spTgt spid="20"/>
                                        </p:tgtEl>
                                        <p:attrNameLst>
                                          <p:attrName>ppt_w</p:attrName>
                                        </p:attrNameLst>
                                      </p:cBhvr>
                                      <p:tavLst>
                                        <p:tav tm="0">
                                          <p:val>
                                            <p:fltVal val="0"/>
                                          </p:val>
                                        </p:tav>
                                        <p:tav tm="100000">
                                          <p:val>
                                            <p:strVal val="#ppt_w"/>
                                          </p:val>
                                        </p:tav>
                                      </p:tavLst>
                                    </p:anim>
                                    <p:anim calcmode="lin" valueType="num">
                                      <p:cBhvr>
                                        <p:cTn id="33" dur="750" fill="hold"/>
                                        <p:tgtEl>
                                          <p:spTgt spid="20"/>
                                        </p:tgtEl>
                                        <p:attrNameLst>
                                          <p:attrName>ppt_h</p:attrName>
                                        </p:attrNameLst>
                                      </p:cBhvr>
                                      <p:tavLst>
                                        <p:tav tm="0">
                                          <p:val>
                                            <p:fltVal val="0"/>
                                          </p:val>
                                        </p:tav>
                                        <p:tav tm="100000">
                                          <p:val>
                                            <p:strVal val="#ppt_h"/>
                                          </p:val>
                                        </p:tav>
                                      </p:tavLst>
                                    </p:anim>
                                    <p:anim calcmode="lin" valueType="num">
                                      <p:cBhvr>
                                        <p:cTn id="34" dur="750" fill="hold"/>
                                        <p:tgtEl>
                                          <p:spTgt spid="20"/>
                                        </p:tgtEl>
                                        <p:attrNameLst>
                                          <p:attrName>style.rotation</p:attrName>
                                        </p:attrNameLst>
                                      </p:cBhvr>
                                      <p:tavLst>
                                        <p:tav tm="0">
                                          <p:val>
                                            <p:fltVal val="360"/>
                                          </p:val>
                                        </p:tav>
                                        <p:tav tm="100000">
                                          <p:val>
                                            <p:fltVal val="0"/>
                                          </p:val>
                                        </p:tav>
                                      </p:tavLst>
                                    </p:anim>
                                    <p:animEffect transition="in" filter="fade">
                                      <p:cBhvr>
                                        <p:cTn id="35" dur="75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750"/>
                                        <p:tgtEl>
                                          <p:spTgt spid="31"/>
                                        </p:tgtEl>
                                      </p:cBhvr>
                                    </p:animEffect>
                                  </p:childTnLst>
                                </p:cTn>
                              </p:par>
                            </p:childTnLst>
                          </p:cTn>
                        </p:par>
                        <p:par>
                          <p:cTn id="39" fill="hold">
                            <p:stCondLst>
                              <p:cond delay="3000"/>
                            </p:stCondLst>
                            <p:childTnLst>
                              <p:par>
                                <p:cTn id="40" presetID="49" presetClass="entr" presetSubtype="0" decel="10000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750" fill="hold"/>
                                        <p:tgtEl>
                                          <p:spTgt spid="24"/>
                                        </p:tgtEl>
                                        <p:attrNameLst>
                                          <p:attrName>ppt_w</p:attrName>
                                        </p:attrNameLst>
                                      </p:cBhvr>
                                      <p:tavLst>
                                        <p:tav tm="0">
                                          <p:val>
                                            <p:fltVal val="0"/>
                                          </p:val>
                                        </p:tav>
                                        <p:tav tm="100000">
                                          <p:val>
                                            <p:strVal val="#ppt_w"/>
                                          </p:val>
                                        </p:tav>
                                      </p:tavLst>
                                    </p:anim>
                                    <p:anim calcmode="lin" valueType="num">
                                      <p:cBhvr>
                                        <p:cTn id="43" dur="750" fill="hold"/>
                                        <p:tgtEl>
                                          <p:spTgt spid="24"/>
                                        </p:tgtEl>
                                        <p:attrNameLst>
                                          <p:attrName>ppt_h</p:attrName>
                                        </p:attrNameLst>
                                      </p:cBhvr>
                                      <p:tavLst>
                                        <p:tav tm="0">
                                          <p:val>
                                            <p:fltVal val="0"/>
                                          </p:val>
                                        </p:tav>
                                        <p:tav tm="100000">
                                          <p:val>
                                            <p:strVal val="#ppt_h"/>
                                          </p:val>
                                        </p:tav>
                                      </p:tavLst>
                                    </p:anim>
                                    <p:anim calcmode="lin" valueType="num">
                                      <p:cBhvr>
                                        <p:cTn id="44" dur="750" fill="hold"/>
                                        <p:tgtEl>
                                          <p:spTgt spid="24"/>
                                        </p:tgtEl>
                                        <p:attrNameLst>
                                          <p:attrName>style.rotation</p:attrName>
                                        </p:attrNameLst>
                                      </p:cBhvr>
                                      <p:tavLst>
                                        <p:tav tm="0">
                                          <p:val>
                                            <p:fltVal val="360"/>
                                          </p:val>
                                        </p:tav>
                                        <p:tav tm="100000">
                                          <p:val>
                                            <p:fltVal val="0"/>
                                          </p:val>
                                        </p:tav>
                                      </p:tavLst>
                                    </p:anim>
                                    <p:animEffect transition="in" filter="fade">
                                      <p:cBhvr>
                                        <p:cTn id="45" dur="75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31" grpId="0"/>
      <p:bldP spid="33" grpId="0"/>
      <p:bldP spid="13" grpId="0" animBg="1"/>
      <p:bldP spid="16" grpId="0" animBg="1"/>
      <p:bldP spid="17" grpId="0" animBg="1"/>
      <p:bldP spid="20"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258103F2-6E89-48B1-9969-78D41BCB901F}"/>
              </a:ext>
            </a:extLst>
          </p:cNvPr>
          <p:cNvSpPr txBox="1">
            <a:spLocks noChangeArrowheads="1"/>
          </p:cNvSpPr>
          <p:nvPr/>
        </p:nvSpPr>
        <p:spPr bwMode="auto">
          <a:xfrm>
            <a:off x="4099965" y="2232399"/>
            <a:ext cx="7322499" cy="172154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7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每个党员都必须编入党的一个支部、小组或者其他特定组织。有固定工作单位并且单位已经建立党组织的党员，一般编入其所在单位党组织。没有固定工作单位，或者单位未建立党组织的党员，一般编入其经常居住地或者公共就业和人才服务机构、园区、楼宇等党组织。</a:t>
            </a:r>
          </a:p>
        </p:txBody>
      </p:sp>
      <p:sp>
        <p:nvSpPr>
          <p:cNvPr id="23" name="TextBox 147">
            <a:extLst>
              <a:ext uri="{FF2B5EF4-FFF2-40B4-BE49-F238E27FC236}">
                <a16:creationId xmlns="" xmlns:a16="http://schemas.microsoft.com/office/drawing/2014/main" id="{0F2A4517-68D6-47FC-BEE9-7C7977F13140}"/>
              </a:ext>
            </a:extLst>
          </p:cNvPr>
          <p:cNvSpPr txBox="1">
            <a:spLocks noChangeArrowheads="1"/>
          </p:cNvSpPr>
          <p:nvPr/>
        </p:nvSpPr>
        <p:spPr bwMode="auto">
          <a:xfrm>
            <a:off x="4099965" y="3896732"/>
            <a:ext cx="7322499" cy="194208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defRPr/>
            </a:pPr>
            <a:r>
              <a:rPr lang="zh-CN" altLang="en-US" sz="1600" spc="150" dirty="0">
                <a:latin typeface="微软雅黑" panose="020B0503020204020204" pitchFamily="34" charset="-122"/>
                <a:cs typeface="+mn-ea"/>
                <a:sym typeface="微软雅黑" panose="020B0503020204020204" pitchFamily="34" charset="-122"/>
              </a:rPr>
              <a:t>     党员工作单位、经常居住地发生变动的，或者外出学习、工作、生活</a:t>
            </a:r>
            <a:r>
              <a:rPr lang="en-US" altLang="zh-CN" sz="1600" spc="150" dirty="0">
                <a:latin typeface="微软雅黑" panose="020B0503020204020204" pitchFamily="34" charset="-122"/>
                <a:cs typeface="+mn-ea"/>
                <a:sym typeface="微软雅黑" panose="020B0503020204020204" pitchFamily="34" charset="-122"/>
              </a:rPr>
              <a:t>6</a:t>
            </a:r>
            <a:r>
              <a:rPr lang="zh-CN" altLang="en-US" sz="1600" spc="150" dirty="0">
                <a:latin typeface="微软雅黑" panose="020B0503020204020204" pitchFamily="34" charset="-122"/>
                <a:cs typeface="+mn-ea"/>
                <a:sym typeface="微软雅黑" panose="020B0503020204020204" pitchFamily="34" charset="-122"/>
              </a:rPr>
              <a:t>个月以上并且地点相对固定的，应当转移组织关系。具有审批预备党员权限的基层党委，可以在全国范围直接相互转移和接收党员组织关系。党组织接收党员组织关系时，如有必要，可以采取适当方式查核党员档案。对组织关系转出但尚未被接收的党员，原所在党组织仍然负有管理责任。党组织不得无故拒转拒接党员组织关系。</a:t>
            </a:r>
          </a:p>
        </p:txBody>
      </p:sp>
      <p:sp>
        <p:nvSpPr>
          <p:cNvPr id="17" name="标题 9">
            <a:extLst>
              <a:ext uri="{FF2B5EF4-FFF2-40B4-BE49-F238E27FC236}">
                <a16:creationId xmlns="" xmlns:a16="http://schemas.microsoft.com/office/drawing/2014/main" id="{25D8A4F4-2F1A-42D1-9968-DBC1986B5843}"/>
              </a:ext>
            </a:extLst>
          </p:cNvPr>
          <p:cNvSpPr>
            <a:spLocks/>
          </p:cNvSpPr>
          <p:nvPr/>
        </p:nvSpPr>
        <p:spPr bwMode="auto">
          <a:xfrm>
            <a:off x="1628037" y="1447303"/>
            <a:ext cx="9069427" cy="587067"/>
          </a:xfrm>
          <a:prstGeom prst="rect">
            <a:avLst/>
          </a:prstGeom>
          <a:solidFill>
            <a:srgbClr val="FD0003"/>
          </a:solidFill>
          <a:ln>
            <a:noFill/>
          </a:ln>
        </p:spPr>
        <p:txBody>
          <a:bodyPr anchor="ctr"/>
          <a:lstStyle/>
          <a:p>
            <a:pPr>
              <a:defRPr/>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党员组织关系是指党员对党的基层组织的隶属关系。</a:t>
            </a:r>
          </a:p>
        </p:txBody>
      </p:sp>
      <p:sp>
        <p:nvSpPr>
          <p:cNvPr id="10" name="TextBox 13">
            <a:extLst>
              <a:ext uri="{FF2B5EF4-FFF2-40B4-BE49-F238E27FC236}">
                <a16:creationId xmlns="" xmlns:a16="http://schemas.microsoft.com/office/drawing/2014/main" id="{8D6DC1CA-0FD2-4780-9243-F023AF452628}"/>
              </a:ext>
            </a:extLst>
          </p:cNvPr>
          <p:cNvSpPr txBox="1">
            <a:spLocks noChangeArrowheads="1"/>
          </p:cNvSpPr>
          <p:nvPr/>
        </p:nvSpPr>
        <p:spPr bwMode="auto">
          <a:xfrm>
            <a:off x="1628037" y="385406"/>
            <a:ext cx="40298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党籍和党员组织关系管理</a:t>
            </a:r>
          </a:p>
        </p:txBody>
      </p:sp>
      <p:sp>
        <p:nvSpPr>
          <p:cNvPr id="11" name="矩形 10">
            <a:extLst>
              <a:ext uri="{FF2B5EF4-FFF2-40B4-BE49-F238E27FC236}">
                <a16:creationId xmlns="" xmlns:a16="http://schemas.microsoft.com/office/drawing/2014/main" id="{90354E5E-042D-4E46-815D-F278F835955F}"/>
              </a:ext>
            </a:extLst>
          </p:cNvPr>
          <p:cNvSpPr/>
          <p:nvPr/>
        </p:nvSpPr>
        <p:spPr>
          <a:xfrm>
            <a:off x="731390" y="3529335"/>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第二十五条</a:t>
            </a:r>
          </a:p>
        </p:txBody>
      </p:sp>
      <p:sp>
        <p:nvSpPr>
          <p:cNvPr id="13" name="MH_Other_1">
            <a:extLst>
              <a:ext uri="{FF2B5EF4-FFF2-40B4-BE49-F238E27FC236}">
                <a16:creationId xmlns="" xmlns:a16="http://schemas.microsoft.com/office/drawing/2014/main" id="{8DD24BF2-717D-4CB6-A170-6123049A28FC}"/>
              </a:ext>
            </a:extLst>
          </p:cNvPr>
          <p:cNvSpPr/>
          <p:nvPr>
            <p:custDataLst>
              <p:tags r:id="rId2"/>
            </p:custDataLst>
          </p:nvPr>
        </p:nvSpPr>
        <p:spPr>
          <a:xfrm>
            <a:off x="3466815" y="2566007"/>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7C448427-A17E-4122-8417-CE684F27736F}"/>
              </a:ext>
            </a:extLst>
          </p:cNvPr>
          <p:cNvSpPr/>
          <p:nvPr>
            <p:custDataLst>
              <p:tags r:id="rId3"/>
            </p:custDataLst>
          </p:nvPr>
        </p:nvSpPr>
        <p:spPr>
          <a:xfrm>
            <a:off x="3466815" y="470866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0-#ppt_w/2"/>
                                          </p:val>
                                        </p:tav>
                                        <p:tav tm="100000">
                                          <p:val>
                                            <p:strVal val="#ppt_x"/>
                                          </p:val>
                                        </p:tav>
                                      </p:tavLst>
                                    </p:anim>
                                    <p:anim calcmode="lin" valueType="num">
                                      <p:cBhvr additive="base">
                                        <p:cTn id="13" dur="75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49" presetClass="entr" presetSubtype="0" decel="10000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 calcmode="lin" valueType="num">
                                      <p:cBhvr>
                                        <p:cTn id="19" dur="750" fill="hold"/>
                                        <p:tgtEl>
                                          <p:spTgt spid="13"/>
                                        </p:tgtEl>
                                        <p:attrNameLst>
                                          <p:attrName>style.rotation</p:attrName>
                                        </p:attrNameLst>
                                      </p:cBhvr>
                                      <p:tavLst>
                                        <p:tav tm="0">
                                          <p:val>
                                            <p:fltVal val="360"/>
                                          </p:val>
                                        </p:tav>
                                        <p:tav tm="100000">
                                          <p:val>
                                            <p:fltVal val="0"/>
                                          </p:val>
                                        </p:tav>
                                      </p:tavLst>
                                    </p:anim>
                                    <p:animEffect transition="in" filter="fade">
                                      <p:cBhvr>
                                        <p:cTn id="20" dur="750"/>
                                        <p:tgtEl>
                                          <p:spTgt spid="1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750"/>
                                        <p:tgtEl>
                                          <p:spTgt spid="19"/>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750" fill="hold"/>
                                        <p:tgtEl>
                                          <p:spTgt spid="15"/>
                                        </p:tgtEl>
                                        <p:attrNameLst>
                                          <p:attrName>ppt_w</p:attrName>
                                        </p:attrNameLst>
                                      </p:cBhvr>
                                      <p:tavLst>
                                        <p:tav tm="0">
                                          <p:val>
                                            <p:fltVal val="0"/>
                                          </p:val>
                                        </p:tav>
                                        <p:tav tm="100000">
                                          <p:val>
                                            <p:strVal val="#ppt_w"/>
                                          </p:val>
                                        </p:tav>
                                      </p:tavLst>
                                    </p:anim>
                                    <p:anim calcmode="lin" valueType="num">
                                      <p:cBhvr>
                                        <p:cTn id="28" dur="750" fill="hold"/>
                                        <p:tgtEl>
                                          <p:spTgt spid="15"/>
                                        </p:tgtEl>
                                        <p:attrNameLst>
                                          <p:attrName>ppt_h</p:attrName>
                                        </p:attrNameLst>
                                      </p:cBhvr>
                                      <p:tavLst>
                                        <p:tav tm="0">
                                          <p:val>
                                            <p:fltVal val="0"/>
                                          </p:val>
                                        </p:tav>
                                        <p:tav tm="100000">
                                          <p:val>
                                            <p:strVal val="#ppt_h"/>
                                          </p:val>
                                        </p:tav>
                                      </p:tavLst>
                                    </p:anim>
                                    <p:anim calcmode="lin" valueType="num">
                                      <p:cBhvr>
                                        <p:cTn id="29" dur="750" fill="hold"/>
                                        <p:tgtEl>
                                          <p:spTgt spid="15"/>
                                        </p:tgtEl>
                                        <p:attrNameLst>
                                          <p:attrName>style.rotation</p:attrName>
                                        </p:attrNameLst>
                                      </p:cBhvr>
                                      <p:tavLst>
                                        <p:tav tm="0">
                                          <p:val>
                                            <p:fltVal val="360"/>
                                          </p:val>
                                        </p:tav>
                                        <p:tav tm="100000">
                                          <p:val>
                                            <p:fltVal val="0"/>
                                          </p:val>
                                        </p:tav>
                                      </p:tavLst>
                                    </p:anim>
                                    <p:animEffect transition="in" filter="fade">
                                      <p:cBhvr>
                                        <p:cTn id="30" dur="750"/>
                                        <p:tgtEl>
                                          <p:spTgt spid="1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17" grpId="0" animBg="1"/>
      <p:bldP spid="11" grpId="0" animBg="1"/>
      <p:bldP spid="13"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457F6142-37CC-41D6-9BD7-E07BAA4628B6}"/>
              </a:ext>
            </a:extLst>
          </p:cNvPr>
          <p:cNvSpPr txBox="1">
            <a:spLocks noChangeArrowheads="1"/>
          </p:cNvSpPr>
          <p:nvPr/>
        </p:nvSpPr>
        <p:spPr bwMode="auto">
          <a:xfrm>
            <a:off x="4515644" y="2490148"/>
            <a:ext cx="6781006" cy="79200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7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cs typeface="+mn-ea"/>
                <a:sym typeface="微软雅黑" panose="020B0503020204020204" pitchFamily="34" charset="-122"/>
              </a:rPr>
              <a:t>对没有人事档案的党员，应当由具有审批预备党员权限的基层党委建立党员档案，由所在党委或者县级以上党委组织部门保存。</a:t>
            </a:r>
          </a:p>
        </p:txBody>
      </p:sp>
      <p:sp>
        <p:nvSpPr>
          <p:cNvPr id="23" name="TextBox 147">
            <a:extLst>
              <a:ext uri="{FF2B5EF4-FFF2-40B4-BE49-F238E27FC236}">
                <a16:creationId xmlns="" xmlns:a16="http://schemas.microsoft.com/office/drawing/2014/main" id="{78689579-8C8A-4011-9B2E-28CC85D0CB0B}"/>
              </a:ext>
            </a:extLst>
          </p:cNvPr>
          <p:cNvSpPr txBox="1">
            <a:spLocks noChangeArrowheads="1"/>
          </p:cNvSpPr>
          <p:nvPr/>
        </p:nvSpPr>
        <p:spPr bwMode="auto">
          <a:xfrm>
            <a:off x="4327634" y="4131210"/>
            <a:ext cx="7322499" cy="41821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cs typeface="+mn-ea"/>
                <a:sym typeface="微软雅黑" panose="020B0503020204020204" pitchFamily="34" charset="-122"/>
              </a:rPr>
              <a:t>有条件的地方，实行党员档案电子化管理。</a:t>
            </a:r>
          </a:p>
          <a:p>
            <a:pPr eaLnBrk="1" hangingPunct="1">
              <a:defRPr/>
            </a:pPr>
            <a:endParaRPr lang="zh-CN" altLang="en-US" sz="1600" dirty="0">
              <a:latin typeface="微软雅黑" panose="020B0503020204020204" pitchFamily="34" charset="-122"/>
              <a:cs typeface="+mn-ea"/>
              <a:sym typeface="微软雅黑" panose="020B0503020204020204" pitchFamily="34" charset="-122"/>
            </a:endParaRPr>
          </a:p>
        </p:txBody>
      </p:sp>
      <p:sp>
        <p:nvSpPr>
          <p:cNvPr id="8" name="矩形 7">
            <a:extLst>
              <a:ext uri="{FF2B5EF4-FFF2-40B4-BE49-F238E27FC236}">
                <a16:creationId xmlns="" xmlns:a16="http://schemas.microsoft.com/office/drawing/2014/main" id="{838D25F4-37CB-4F3B-8E7D-DDBF3D208C15}"/>
              </a:ext>
            </a:extLst>
          </p:cNvPr>
          <p:cNvSpPr/>
          <p:nvPr/>
        </p:nvSpPr>
        <p:spPr>
          <a:xfrm>
            <a:off x="698137" y="3093169"/>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第二十六条</a:t>
            </a:r>
          </a:p>
        </p:txBody>
      </p:sp>
      <p:sp>
        <p:nvSpPr>
          <p:cNvPr id="9" name="MH_Other_1">
            <a:extLst>
              <a:ext uri="{FF2B5EF4-FFF2-40B4-BE49-F238E27FC236}">
                <a16:creationId xmlns="" xmlns:a16="http://schemas.microsoft.com/office/drawing/2014/main" id="{B4F7082F-26EA-4855-BB5E-4BD07C6C665D}"/>
              </a:ext>
            </a:extLst>
          </p:cNvPr>
          <p:cNvSpPr/>
          <p:nvPr>
            <p:custDataLst>
              <p:tags r:id="rId2"/>
            </p:custDataLst>
          </p:nvPr>
        </p:nvSpPr>
        <p:spPr>
          <a:xfrm>
            <a:off x="3627118" y="256583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MH_Other_1">
            <a:extLst>
              <a:ext uri="{FF2B5EF4-FFF2-40B4-BE49-F238E27FC236}">
                <a16:creationId xmlns="" xmlns:a16="http://schemas.microsoft.com/office/drawing/2014/main" id="{FCC456D8-1E58-426A-9126-8FC511017455}"/>
              </a:ext>
            </a:extLst>
          </p:cNvPr>
          <p:cNvSpPr/>
          <p:nvPr>
            <p:custDataLst>
              <p:tags r:id="rId3"/>
            </p:custDataLst>
          </p:nvPr>
        </p:nvSpPr>
        <p:spPr>
          <a:xfrm>
            <a:off x="3627118" y="4052315"/>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TextBox 13">
            <a:extLst>
              <a:ext uri="{FF2B5EF4-FFF2-40B4-BE49-F238E27FC236}">
                <a16:creationId xmlns="" xmlns:a16="http://schemas.microsoft.com/office/drawing/2014/main" id="{749CAB0F-D0E6-42C1-AD02-9AE2FF70550E}"/>
              </a:ext>
            </a:extLst>
          </p:cNvPr>
          <p:cNvSpPr txBox="1">
            <a:spLocks noChangeArrowheads="1"/>
          </p:cNvSpPr>
          <p:nvPr/>
        </p:nvSpPr>
        <p:spPr bwMode="auto">
          <a:xfrm>
            <a:off x="1628037" y="385406"/>
            <a:ext cx="40298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党籍和党员组织关系管理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9" presetClass="entr" presetSubtype="0"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750" fill="hold"/>
                                        <p:tgtEl>
                                          <p:spTgt spid="9"/>
                                        </p:tgtEl>
                                        <p:attrNameLst>
                                          <p:attrName>ppt_w</p:attrName>
                                        </p:attrNameLst>
                                      </p:cBhvr>
                                      <p:tavLst>
                                        <p:tav tm="0">
                                          <p:val>
                                            <p:fltVal val="0"/>
                                          </p:val>
                                        </p:tav>
                                        <p:tav tm="100000">
                                          <p:val>
                                            <p:strVal val="#ppt_w"/>
                                          </p:val>
                                        </p:tav>
                                      </p:tavLst>
                                    </p:anim>
                                    <p:anim calcmode="lin" valueType="num">
                                      <p:cBhvr>
                                        <p:cTn id="13" dur="750" fill="hold"/>
                                        <p:tgtEl>
                                          <p:spTgt spid="9"/>
                                        </p:tgtEl>
                                        <p:attrNameLst>
                                          <p:attrName>ppt_h</p:attrName>
                                        </p:attrNameLst>
                                      </p:cBhvr>
                                      <p:tavLst>
                                        <p:tav tm="0">
                                          <p:val>
                                            <p:fltVal val="0"/>
                                          </p:val>
                                        </p:tav>
                                        <p:tav tm="100000">
                                          <p:val>
                                            <p:strVal val="#ppt_h"/>
                                          </p:val>
                                        </p:tav>
                                      </p:tavLst>
                                    </p:anim>
                                    <p:anim calcmode="lin" valueType="num">
                                      <p:cBhvr>
                                        <p:cTn id="14" dur="750" fill="hold"/>
                                        <p:tgtEl>
                                          <p:spTgt spid="9"/>
                                        </p:tgtEl>
                                        <p:attrNameLst>
                                          <p:attrName>style.rotation</p:attrName>
                                        </p:attrNameLst>
                                      </p:cBhvr>
                                      <p:tavLst>
                                        <p:tav tm="0">
                                          <p:val>
                                            <p:fltVal val="360"/>
                                          </p:val>
                                        </p:tav>
                                        <p:tav tm="100000">
                                          <p:val>
                                            <p:fltVal val="0"/>
                                          </p:val>
                                        </p:tav>
                                      </p:tavLst>
                                    </p:anim>
                                    <p:animEffect transition="in" filter="fade">
                                      <p:cBhvr>
                                        <p:cTn id="15" dur="750"/>
                                        <p:tgtEl>
                                          <p:spTgt spid="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750"/>
                                        <p:tgtEl>
                                          <p:spTgt spid="19"/>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360"/>
                                          </p:val>
                                        </p:tav>
                                        <p:tav tm="100000">
                                          <p:val>
                                            <p:fltVal val="0"/>
                                          </p:val>
                                        </p:tav>
                                      </p:tavLst>
                                    </p:anim>
                                    <p:animEffect transition="in" filter="fade">
                                      <p:cBhvr>
                                        <p:cTn id="25" dur="75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8" grpId="0" animBg="1"/>
      <p:bldP spid="9"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68591" y="2305944"/>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第六章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942456" y="3397784"/>
            <a:ext cx="5410138" cy="769441"/>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defRPr/>
            </a:pPr>
            <a:r>
              <a:rPr lang="zh-CN" altLang="en-US" sz="4400" b="1" dirty="0">
                <a:solidFill>
                  <a:srgbClr val="FF0000"/>
                </a:solidFill>
                <a:latin typeface="微软雅黑" panose="020B0503020204020204" pitchFamily="34" charset="-122"/>
                <a:cs typeface="+mn-ea"/>
                <a:sym typeface="微软雅黑" panose="020B0503020204020204" pitchFamily="34" charset="-122"/>
              </a:rPr>
              <a:t>党员监督和组织处置</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38513464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A2783EBC-28BE-448C-B378-DBD4885417C1}"/>
              </a:ext>
            </a:extLst>
          </p:cNvPr>
          <p:cNvSpPr txBox="1">
            <a:spLocks noChangeArrowheads="1"/>
          </p:cNvSpPr>
          <p:nvPr/>
        </p:nvSpPr>
        <p:spPr bwMode="auto">
          <a:xfrm>
            <a:off x="3671682" y="1840816"/>
            <a:ext cx="7855621" cy="136612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799" b="1"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组织应当通过严格组织生活、听取群众意见、检查党员工作等多种方式，监督党员遵守党章党规党纪特别是政治纪律和政治规矩情况，遵守宪法法律法规和道德规范情况，参加组织生活情况，履行党员义务、联系服务群众、发挥先锋模范作用情况等。</a:t>
            </a:r>
          </a:p>
        </p:txBody>
      </p:sp>
      <p:sp>
        <p:nvSpPr>
          <p:cNvPr id="35" name="TextBox 147">
            <a:extLst>
              <a:ext uri="{FF2B5EF4-FFF2-40B4-BE49-F238E27FC236}">
                <a16:creationId xmlns="" xmlns:a16="http://schemas.microsoft.com/office/drawing/2014/main" id="{C1F43AC3-6559-4C4F-B1BB-492360939994}"/>
              </a:ext>
            </a:extLst>
          </p:cNvPr>
          <p:cNvSpPr txBox="1">
            <a:spLocks noChangeArrowheads="1"/>
          </p:cNvSpPr>
          <p:nvPr/>
        </p:nvSpPr>
        <p:spPr bwMode="auto">
          <a:xfrm>
            <a:off x="3671682" y="3928132"/>
            <a:ext cx="7917501" cy="169615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799" b="1"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发现党员有思想、工作、生活、作风和纪律方面苗头性倾向性问题的，以及群众对其有不良反映的，党组织负责人应当及时进行提醒谈话，抓早抓小、防微杜渐。</a:t>
            </a:r>
          </a:p>
        </p:txBody>
      </p:sp>
      <p:sp>
        <p:nvSpPr>
          <p:cNvPr id="7" name="TextBox 13">
            <a:extLst>
              <a:ext uri="{FF2B5EF4-FFF2-40B4-BE49-F238E27FC236}">
                <a16:creationId xmlns="" xmlns:a16="http://schemas.microsoft.com/office/drawing/2014/main" id="{C1288BEB-094A-48DD-8F53-9A57F74A2238}"/>
              </a:ext>
            </a:extLst>
          </p:cNvPr>
          <p:cNvSpPr txBox="1">
            <a:spLocks noChangeArrowheads="1"/>
          </p:cNvSpPr>
          <p:nvPr/>
        </p:nvSpPr>
        <p:spPr bwMode="auto">
          <a:xfrm>
            <a:off x="1628037" y="385406"/>
            <a:ext cx="37250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党员监督和组织处置</a:t>
            </a:r>
          </a:p>
        </p:txBody>
      </p:sp>
      <p:sp>
        <p:nvSpPr>
          <p:cNvPr id="8" name="矩形 7">
            <a:extLst>
              <a:ext uri="{FF2B5EF4-FFF2-40B4-BE49-F238E27FC236}">
                <a16:creationId xmlns="" xmlns:a16="http://schemas.microsoft.com/office/drawing/2014/main" id="{52E1E553-0150-4AD9-8040-AEECE2187834}"/>
              </a:ext>
            </a:extLst>
          </p:cNvPr>
          <p:cNvSpPr/>
          <p:nvPr/>
        </p:nvSpPr>
        <p:spPr>
          <a:xfrm>
            <a:off x="755116" y="2050389"/>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第二十七条</a:t>
            </a:r>
          </a:p>
        </p:txBody>
      </p:sp>
      <p:sp>
        <p:nvSpPr>
          <p:cNvPr id="9" name="矩形 8">
            <a:extLst>
              <a:ext uri="{FF2B5EF4-FFF2-40B4-BE49-F238E27FC236}">
                <a16:creationId xmlns="" xmlns:a16="http://schemas.microsoft.com/office/drawing/2014/main" id="{2CD2CF5D-D384-48D3-A1FF-A72805388656}"/>
              </a:ext>
            </a:extLst>
          </p:cNvPr>
          <p:cNvSpPr/>
          <p:nvPr/>
        </p:nvSpPr>
        <p:spPr>
          <a:xfrm>
            <a:off x="755117" y="398421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第二十八条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0-#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41CED940-7FCB-4E25-8FE9-1914BB512383}"/>
              </a:ext>
            </a:extLst>
          </p:cNvPr>
          <p:cNvSpPr txBox="1">
            <a:spLocks noChangeArrowheads="1"/>
          </p:cNvSpPr>
          <p:nvPr/>
        </p:nvSpPr>
        <p:spPr bwMode="auto">
          <a:xfrm>
            <a:off x="3771663" y="1866565"/>
            <a:ext cx="7665222" cy="136612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6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对党员不按照规定参加党的组织生活、不按时交纳党费、流动到外地工作生活不与党组织主动保持联系的，以及存在其他与党的要求不相符合的行为、情节较轻的，党组织应当采取适当方式及时进行批评教育，帮助其改进提高。</a:t>
            </a:r>
          </a:p>
        </p:txBody>
      </p:sp>
      <p:sp>
        <p:nvSpPr>
          <p:cNvPr id="35" name="TextBox 147">
            <a:extLst>
              <a:ext uri="{FF2B5EF4-FFF2-40B4-BE49-F238E27FC236}">
                <a16:creationId xmlns="" xmlns:a16="http://schemas.microsoft.com/office/drawing/2014/main" id="{9BDF790D-2FCE-4E05-BBFA-F09EF255B61D}"/>
              </a:ext>
            </a:extLst>
          </p:cNvPr>
          <p:cNvSpPr txBox="1">
            <a:spLocks noChangeArrowheads="1"/>
          </p:cNvSpPr>
          <p:nvPr/>
        </p:nvSpPr>
        <p:spPr bwMode="auto">
          <a:xfrm>
            <a:off x="3709782" y="3789660"/>
            <a:ext cx="7917501" cy="169615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对缺乏革命意志，不履行党员义务，不符合党员条件，但本人能够正确认识错误、愿意接受教育管理并且决心改正的党员，党组织应当作出限期改正处置，限期改正时间不超过</a:t>
            </a:r>
            <a:r>
              <a:rPr lang="en-US" altLang="zh-CN" sz="1600" spc="150" dirty="0">
                <a:latin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cs typeface="+mn-ea"/>
                <a:sym typeface="微软雅黑" panose="020B0503020204020204" pitchFamily="34" charset="-122"/>
              </a:rPr>
              <a:t>年。对给予限期改正处置的党员应当采取帮助教育措施。</a:t>
            </a:r>
          </a:p>
        </p:txBody>
      </p:sp>
      <p:sp>
        <p:nvSpPr>
          <p:cNvPr id="7" name="TextBox 13">
            <a:extLst>
              <a:ext uri="{FF2B5EF4-FFF2-40B4-BE49-F238E27FC236}">
                <a16:creationId xmlns="" xmlns:a16="http://schemas.microsoft.com/office/drawing/2014/main" id="{43A63CE1-DCDF-4EA7-BBD5-DB98615B1E44}"/>
              </a:ext>
            </a:extLst>
          </p:cNvPr>
          <p:cNvSpPr txBox="1">
            <a:spLocks noChangeArrowheads="1"/>
          </p:cNvSpPr>
          <p:nvPr/>
        </p:nvSpPr>
        <p:spPr bwMode="auto">
          <a:xfrm>
            <a:off x="1628037" y="385406"/>
            <a:ext cx="37250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党员监督和组织处置</a:t>
            </a:r>
          </a:p>
        </p:txBody>
      </p:sp>
      <p:sp>
        <p:nvSpPr>
          <p:cNvPr id="8" name="矩形 7">
            <a:extLst>
              <a:ext uri="{FF2B5EF4-FFF2-40B4-BE49-F238E27FC236}">
                <a16:creationId xmlns="" xmlns:a16="http://schemas.microsoft.com/office/drawing/2014/main" id="{C188AAD2-45BC-4AA1-9919-11A6285920E4}"/>
              </a:ext>
            </a:extLst>
          </p:cNvPr>
          <p:cNvSpPr/>
          <p:nvPr/>
        </p:nvSpPr>
        <p:spPr>
          <a:xfrm>
            <a:off x="755116" y="2050389"/>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第二十九条</a:t>
            </a:r>
          </a:p>
        </p:txBody>
      </p:sp>
      <p:sp>
        <p:nvSpPr>
          <p:cNvPr id="10" name="矩形 9">
            <a:extLst>
              <a:ext uri="{FF2B5EF4-FFF2-40B4-BE49-F238E27FC236}">
                <a16:creationId xmlns="" xmlns:a16="http://schemas.microsoft.com/office/drawing/2014/main" id="{813E009E-ACFC-4E32-9C7D-1F1D0CA2A8E1}"/>
              </a:ext>
            </a:extLst>
          </p:cNvPr>
          <p:cNvSpPr/>
          <p:nvPr/>
        </p:nvSpPr>
        <p:spPr>
          <a:xfrm>
            <a:off x="755117" y="398421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750"/>
                                        <p:tgtEl>
                                          <p:spTgt spid="29"/>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8"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4937115E-F812-45D6-8F48-6A455B1442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图片 13">
            <a:extLst>
              <a:ext uri="{FF2B5EF4-FFF2-40B4-BE49-F238E27FC236}">
                <a16:creationId xmlns="" xmlns:a16="http://schemas.microsoft.com/office/drawing/2014/main" id="{DF16D82A-2A0E-4D0B-BAD6-0E891FD0898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5" name="图片 14">
            <a:extLst>
              <a:ext uri="{FF2B5EF4-FFF2-40B4-BE49-F238E27FC236}">
                <a16:creationId xmlns="" xmlns:a16="http://schemas.microsoft.com/office/drawing/2014/main" id="{5E737850-2D6E-45A7-99C8-CC04D25752E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914" y="3715843"/>
            <a:ext cx="2222137" cy="2987336"/>
          </a:xfrm>
          <a:prstGeom prst="rect">
            <a:avLst/>
          </a:prstGeom>
        </p:spPr>
      </p:pic>
      <p:pic>
        <p:nvPicPr>
          <p:cNvPr id="16" name="图片 15">
            <a:extLst>
              <a:ext uri="{FF2B5EF4-FFF2-40B4-BE49-F238E27FC236}">
                <a16:creationId xmlns="" xmlns:a16="http://schemas.microsoft.com/office/drawing/2014/main" id="{85E203D6-A638-4946-954A-BEAE1B99E567}"/>
              </a:ext>
            </a:extLst>
          </p:cNvPr>
          <p:cNvPicPr>
            <a:picLocks noChangeAspect="1"/>
          </p:cNvPicPr>
          <p:nvPr/>
        </p:nvPicPr>
        <p:blipFill rotWithShape="1">
          <a:blip r:embed="rId8">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7914" y="5148771"/>
            <a:ext cx="12200308" cy="1702247"/>
          </a:xfrm>
          <a:prstGeom prst="rect">
            <a:avLst/>
          </a:prstGeom>
        </p:spPr>
      </p:pic>
      <p:pic>
        <p:nvPicPr>
          <p:cNvPr id="17" name="图片 16">
            <a:extLst>
              <a:ext uri="{FF2B5EF4-FFF2-40B4-BE49-F238E27FC236}">
                <a16:creationId xmlns="" xmlns:a16="http://schemas.microsoft.com/office/drawing/2014/main" id="{1C541CC9-82D5-4E79-9F98-93EA170A96B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pic>
        <p:nvPicPr>
          <p:cNvPr id="18" name="图片 17">
            <a:extLst>
              <a:ext uri="{FF2B5EF4-FFF2-40B4-BE49-F238E27FC236}">
                <a16:creationId xmlns="" xmlns:a16="http://schemas.microsoft.com/office/drawing/2014/main" id="{48F6E096-4ED4-4E56-9413-677F9F78BF6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7889" r="88112" b="3505"/>
          <a:stretch/>
        </p:blipFill>
        <p:spPr>
          <a:xfrm>
            <a:off x="9361852" y="5737515"/>
            <a:ext cx="1359568" cy="1063894"/>
          </a:xfrm>
          <a:prstGeom prst="rect">
            <a:avLst/>
          </a:prstGeom>
        </p:spPr>
      </p:pic>
      <p:sp>
        <p:nvSpPr>
          <p:cNvPr id="30" name="矩形 134">
            <a:extLst>
              <a:ext uri="{FF2B5EF4-FFF2-40B4-BE49-F238E27FC236}">
                <a16:creationId xmlns="" xmlns:a16="http://schemas.microsoft.com/office/drawing/2014/main" id="{B36DE485-E085-4BEB-95C3-EC394B30873F}"/>
              </a:ext>
            </a:extLst>
          </p:cNvPr>
          <p:cNvSpPr>
            <a:spLocks noChangeArrowheads="1"/>
          </p:cNvSpPr>
          <p:nvPr/>
        </p:nvSpPr>
        <p:spPr bwMode="auto">
          <a:xfrm>
            <a:off x="645305" y="195682"/>
            <a:ext cx="954107" cy="1702248"/>
          </a:xfrm>
          <a:prstGeom prst="rect">
            <a:avLst/>
          </a:prstGeom>
          <a:noFill/>
          <a:ln>
            <a:noFill/>
          </a:ln>
        </p:spPr>
        <p:txBody>
          <a:bodyPr vert="eaVert"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dist">
              <a:defRPr/>
            </a:pPr>
            <a:r>
              <a:rPr lang="zh-CN" altLang="en-US" sz="5000" b="1" dirty="0">
                <a:ln w="31750">
                  <a:noFill/>
                </a:ln>
                <a:solidFill>
                  <a:srgbClr val="E50709"/>
                </a:solidFill>
                <a:latin typeface="微软雅黑" panose="020B0503020204020204" pitchFamily="34" charset="-122"/>
                <a:ea typeface="微软雅黑" panose="020B0503020204020204" pitchFamily="34" charset="-122"/>
                <a:sym typeface="微软雅黑" panose="020B0503020204020204" pitchFamily="34" charset="-122"/>
              </a:rPr>
              <a:t>目录</a:t>
            </a:r>
          </a:p>
        </p:txBody>
      </p:sp>
      <p:sp>
        <p:nvSpPr>
          <p:cNvPr id="20" name="PA-文本框 4">
            <a:extLst>
              <a:ext uri="{FF2B5EF4-FFF2-40B4-BE49-F238E27FC236}">
                <a16:creationId xmlns="" xmlns:a16="http://schemas.microsoft.com/office/drawing/2014/main" id="{71B91FD0-1ADE-48D6-90C3-242C50511652}"/>
              </a:ext>
            </a:extLst>
          </p:cNvPr>
          <p:cNvSpPr txBox="1"/>
          <p:nvPr>
            <p:custDataLst>
              <p:tags r:id="rId2"/>
            </p:custDataLst>
          </p:nvPr>
        </p:nvSpPr>
        <p:spPr>
          <a:xfrm>
            <a:off x="1337999" y="873838"/>
            <a:ext cx="523220" cy="2055167"/>
          </a:xfrm>
          <a:prstGeom prst="rect">
            <a:avLst/>
          </a:prstGeom>
          <a:noFill/>
        </p:spPr>
        <p:txBody>
          <a:bodyPr vert="eaVert" wrap="square" rtlCol="0">
            <a:spAutoFit/>
          </a:bodyPr>
          <a:lstStyle/>
          <a:p>
            <a:pPr algn="dist"/>
            <a:r>
              <a:rPr lang="en-US" altLang="zh-CN" sz="2200" b="1" dirty="0">
                <a:ln w="31750">
                  <a:noFill/>
                </a:ln>
                <a:solidFill>
                  <a:srgbClr val="E50709"/>
                </a:solidFill>
                <a:latin typeface="思源黑体 CN Bold" panose="020B0800000000000000" pitchFamily="34" charset="-122"/>
                <a:ea typeface="思源黑体 CN Bold" panose="020B0800000000000000" pitchFamily="34" charset="-122"/>
              </a:rPr>
              <a:t>CONTENTS</a:t>
            </a:r>
            <a:endParaRPr lang="zh-CN" altLang="en-US" sz="2200" b="1" dirty="0">
              <a:ln w="31750">
                <a:noFill/>
              </a:ln>
              <a:solidFill>
                <a:srgbClr val="E50709"/>
              </a:solidFill>
              <a:latin typeface="思源黑体 CN Bold" panose="020B0800000000000000" pitchFamily="34" charset="-122"/>
              <a:ea typeface="思源黑体 CN Bold" panose="020B0800000000000000" pitchFamily="34" charset="-122"/>
            </a:endParaRPr>
          </a:p>
        </p:txBody>
      </p:sp>
      <p:grpSp>
        <p:nvGrpSpPr>
          <p:cNvPr id="4" name="组合 3">
            <a:extLst>
              <a:ext uri="{FF2B5EF4-FFF2-40B4-BE49-F238E27FC236}">
                <a16:creationId xmlns="" xmlns:a16="http://schemas.microsoft.com/office/drawing/2014/main" id="{B13F984E-840B-4FE4-BF5E-14A394B4241E}"/>
              </a:ext>
            </a:extLst>
          </p:cNvPr>
          <p:cNvGrpSpPr/>
          <p:nvPr/>
        </p:nvGrpSpPr>
        <p:grpSpPr>
          <a:xfrm>
            <a:off x="3804384" y="594471"/>
            <a:ext cx="2648158" cy="464268"/>
            <a:chOff x="3447842" y="1388124"/>
            <a:chExt cx="2648158" cy="464268"/>
          </a:xfrm>
        </p:grpSpPr>
        <p:sp>
          <p:nvSpPr>
            <p:cNvPr id="47" name="TextBox 147">
              <a:extLst>
                <a:ext uri="{FF2B5EF4-FFF2-40B4-BE49-F238E27FC236}">
                  <a16:creationId xmlns="" xmlns:a16="http://schemas.microsoft.com/office/drawing/2014/main" id="{FBF4CAE9-892E-49BA-8DA0-6E4E455CD7FB}"/>
                </a:ext>
              </a:extLst>
            </p:cNvPr>
            <p:cNvSpPr txBox="1">
              <a:spLocks noChangeArrowheads="1"/>
            </p:cNvSpPr>
            <p:nvPr/>
          </p:nvSpPr>
          <p:spPr bwMode="auto">
            <a:xfrm>
              <a:off x="4980000" y="1402248"/>
              <a:ext cx="1116000" cy="423642"/>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总则</a:t>
              </a:r>
            </a:p>
          </p:txBody>
        </p:sp>
        <p:grpSp>
          <p:nvGrpSpPr>
            <p:cNvPr id="3" name="组合 2">
              <a:extLst>
                <a:ext uri="{FF2B5EF4-FFF2-40B4-BE49-F238E27FC236}">
                  <a16:creationId xmlns="" xmlns:a16="http://schemas.microsoft.com/office/drawing/2014/main" id="{6037CCAE-76D2-417D-A425-5D507578F21D}"/>
                </a:ext>
              </a:extLst>
            </p:cNvPr>
            <p:cNvGrpSpPr/>
            <p:nvPr/>
          </p:nvGrpSpPr>
          <p:grpSpPr>
            <a:xfrm>
              <a:off x="3447842" y="1388124"/>
              <a:ext cx="1189092" cy="464268"/>
              <a:chOff x="3447842" y="1388124"/>
              <a:chExt cx="1189092" cy="464268"/>
            </a:xfrm>
          </p:grpSpPr>
          <p:sp>
            <p:nvSpPr>
              <p:cNvPr id="2" name="矩形 1">
                <a:extLst>
                  <a:ext uri="{FF2B5EF4-FFF2-40B4-BE49-F238E27FC236}">
                    <a16:creationId xmlns="" xmlns:a16="http://schemas.microsoft.com/office/drawing/2014/main" id="{392F0B99-8AE4-4299-9F75-59D9D167F228}"/>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22" name="TextBox 147">
                <a:extLst>
                  <a:ext uri="{FF2B5EF4-FFF2-40B4-BE49-F238E27FC236}">
                    <a16:creationId xmlns="" xmlns:a16="http://schemas.microsoft.com/office/drawing/2014/main" id="{88578B6C-A9D9-46DD-B3D5-4FDB4937B1A5}"/>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第一章　</a:t>
                </a:r>
              </a:p>
            </p:txBody>
          </p:sp>
        </p:grpSp>
      </p:grpSp>
      <p:grpSp>
        <p:nvGrpSpPr>
          <p:cNvPr id="25" name="组合 24">
            <a:extLst>
              <a:ext uri="{FF2B5EF4-FFF2-40B4-BE49-F238E27FC236}">
                <a16:creationId xmlns="" xmlns:a16="http://schemas.microsoft.com/office/drawing/2014/main" id="{E1522545-9E6F-4547-88AB-918EA1B18BAB}"/>
              </a:ext>
            </a:extLst>
          </p:cNvPr>
          <p:cNvGrpSpPr/>
          <p:nvPr/>
        </p:nvGrpSpPr>
        <p:grpSpPr>
          <a:xfrm>
            <a:off x="3804384" y="1640089"/>
            <a:ext cx="4310916" cy="464268"/>
            <a:chOff x="3447842" y="1388124"/>
            <a:chExt cx="4310916" cy="464268"/>
          </a:xfrm>
        </p:grpSpPr>
        <p:sp>
          <p:nvSpPr>
            <p:cNvPr id="26" name="TextBox 147">
              <a:extLst>
                <a:ext uri="{FF2B5EF4-FFF2-40B4-BE49-F238E27FC236}">
                  <a16:creationId xmlns="" xmlns:a16="http://schemas.microsoft.com/office/drawing/2014/main" id="{5CF3EE2E-FD8E-4FFB-8741-17F1A6ACC760}"/>
                </a:ext>
              </a:extLst>
            </p:cNvPr>
            <p:cNvSpPr txBox="1">
              <a:spLocks noChangeArrowheads="1"/>
            </p:cNvSpPr>
            <p:nvPr/>
          </p:nvSpPr>
          <p:spPr bwMode="auto">
            <a:xfrm>
              <a:off x="4980000" y="1402248"/>
              <a:ext cx="2778758" cy="423642"/>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党员教育基本任务</a:t>
              </a:r>
            </a:p>
          </p:txBody>
        </p:sp>
        <p:grpSp>
          <p:nvGrpSpPr>
            <p:cNvPr id="27" name="组合 26">
              <a:extLst>
                <a:ext uri="{FF2B5EF4-FFF2-40B4-BE49-F238E27FC236}">
                  <a16:creationId xmlns="" xmlns:a16="http://schemas.microsoft.com/office/drawing/2014/main" id="{D8A952FA-BED7-44B3-82D8-8B3D9362BA6E}"/>
                </a:ext>
              </a:extLst>
            </p:cNvPr>
            <p:cNvGrpSpPr/>
            <p:nvPr/>
          </p:nvGrpSpPr>
          <p:grpSpPr>
            <a:xfrm>
              <a:off x="3447842" y="1388124"/>
              <a:ext cx="1189092" cy="464268"/>
              <a:chOff x="3447842" y="1388124"/>
              <a:chExt cx="1189092" cy="464268"/>
            </a:xfrm>
          </p:grpSpPr>
          <p:sp>
            <p:nvSpPr>
              <p:cNvPr id="28" name="矩形 27">
                <a:extLst>
                  <a:ext uri="{FF2B5EF4-FFF2-40B4-BE49-F238E27FC236}">
                    <a16:creationId xmlns="" xmlns:a16="http://schemas.microsoft.com/office/drawing/2014/main" id="{FD8F0E0B-FC4D-4E6C-8D4A-D4788B54EA08}"/>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29" name="TextBox 147">
                <a:extLst>
                  <a:ext uri="{FF2B5EF4-FFF2-40B4-BE49-F238E27FC236}">
                    <a16:creationId xmlns="" xmlns:a16="http://schemas.microsoft.com/office/drawing/2014/main" id="{B6D4B66C-9BF2-4A9C-9B4C-0CBD61EB264E}"/>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第三章　</a:t>
                </a:r>
              </a:p>
            </p:txBody>
          </p:sp>
        </p:grpSp>
      </p:grpSp>
      <p:grpSp>
        <p:nvGrpSpPr>
          <p:cNvPr id="31" name="组合 30">
            <a:extLst>
              <a:ext uri="{FF2B5EF4-FFF2-40B4-BE49-F238E27FC236}">
                <a16:creationId xmlns="" xmlns:a16="http://schemas.microsoft.com/office/drawing/2014/main" id="{3246FB66-A457-45A8-957F-4C295B4CD821}"/>
              </a:ext>
            </a:extLst>
          </p:cNvPr>
          <p:cNvGrpSpPr/>
          <p:nvPr/>
        </p:nvGrpSpPr>
        <p:grpSpPr>
          <a:xfrm>
            <a:off x="3804384" y="2162898"/>
            <a:ext cx="5225316" cy="619228"/>
            <a:chOff x="3447842" y="1388124"/>
            <a:chExt cx="5225316" cy="619228"/>
          </a:xfrm>
        </p:grpSpPr>
        <p:sp>
          <p:nvSpPr>
            <p:cNvPr id="32" name="TextBox 147">
              <a:extLst>
                <a:ext uri="{FF2B5EF4-FFF2-40B4-BE49-F238E27FC236}">
                  <a16:creationId xmlns="" xmlns:a16="http://schemas.microsoft.com/office/drawing/2014/main" id="{98CAEF2A-0FB7-4D39-8EBC-5FCBDDA01E7F}"/>
                </a:ext>
              </a:extLst>
            </p:cNvPr>
            <p:cNvSpPr txBox="1">
              <a:spLocks noChangeArrowheads="1"/>
            </p:cNvSpPr>
            <p:nvPr/>
          </p:nvSpPr>
          <p:spPr bwMode="auto">
            <a:xfrm>
              <a:off x="4980000" y="1402247"/>
              <a:ext cx="3693158" cy="605105"/>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党员日常教育管理主要方式</a:t>
              </a:r>
            </a:p>
          </p:txBody>
        </p:sp>
        <p:grpSp>
          <p:nvGrpSpPr>
            <p:cNvPr id="33" name="组合 32">
              <a:extLst>
                <a:ext uri="{FF2B5EF4-FFF2-40B4-BE49-F238E27FC236}">
                  <a16:creationId xmlns="" xmlns:a16="http://schemas.microsoft.com/office/drawing/2014/main" id="{DDF2BEF7-41AE-4DF4-8930-5FF411A74C52}"/>
                </a:ext>
              </a:extLst>
            </p:cNvPr>
            <p:cNvGrpSpPr/>
            <p:nvPr/>
          </p:nvGrpSpPr>
          <p:grpSpPr>
            <a:xfrm>
              <a:off x="3447842" y="1388124"/>
              <a:ext cx="1189092" cy="464268"/>
              <a:chOff x="3447842" y="1388124"/>
              <a:chExt cx="1189092" cy="464268"/>
            </a:xfrm>
          </p:grpSpPr>
          <p:sp>
            <p:nvSpPr>
              <p:cNvPr id="34" name="矩形 33">
                <a:extLst>
                  <a:ext uri="{FF2B5EF4-FFF2-40B4-BE49-F238E27FC236}">
                    <a16:creationId xmlns="" xmlns:a16="http://schemas.microsoft.com/office/drawing/2014/main" id="{E4CE29A4-82E1-49B7-846F-EF6FDF105328}"/>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35" name="TextBox 147">
                <a:extLst>
                  <a:ext uri="{FF2B5EF4-FFF2-40B4-BE49-F238E27FC236}">
                    <a16:creationId xmlns="" xmlns:a16="http://schemas.microsoft.com/office/drawing/2014/main" id="{3E729ECB-6468-422A-A8A9-B8C4B3A1D49D}"/>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第四章　</a:t>
                </a:r>
              </a:p>
            </p:txBody>
          </p:sp>
        </p:grpSp>
      </p:grpSp>
      <p:grpSp>
        <p:nvGrpSpPr>
          <p:cNvPr id="36" name="组合 35">
            <a:extLst>
              <a:ext uri="{FF2B5EF4-FFF2-40B4-BE49-F238E27FC236}">
                <a16:creationId xmlns="" xmlns:a16="http://schemas.microsoft.com/office/drawing/2014/main" id="{19D70011-BB0B-4C53-BF85-3176732B2D0A}"/>
              </a:ext>
            </a:extLst>
          </p:cNvPr>
          <p:cNvGrpSpPr/>
          <p:nvPr/>
        </p:nvGrpSpPr>
        <p:grpSpPr>
          <a:xfrm>
            <a:off x="3804384" y="2685707"/>
            <a:ext cx="5225316" cy="464268"/>
            <a:chOff x="3447842" y="1388124"/>
            <a:chExt cx="5225316" cy="464268"/>
          </a:xfrm>
        </p:grpSpPr>
        <p:sp>
          <p:nvSpPr>
            <p:cNvPr id="37" name="TextBox 147">
              <a:extLst>
                <a:ext uri="{FF2B5EF4-FFF2-40B4-BE49-F238E27FC236}">
                  <a16:creationId xmlns="" xmlns:a16="http://schemas.microsoft.com/office/drawing/2014/main" id="{37D3BA31-3CEB-4882-88D2-39C7837FD5FD}"/>
                </a:ext>
              </a:extLst>
            </p:cNvPr>
            <p:cNvSpPr txBox="1">
              <a:spLocks noChangeArrowheads="1"/>
            </p:cNvSpPr>
            <p:nvPr/>
          </p:nvSpPr>
          <p:spPr bwMode="auto">
            <a:xfrm>
              <a:off x="4980000" y="1402248"/>
              <a:ext cx="3693158" cy="229174"/>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党籍和党员组织关系管理</a:t>
              </a:r>
            </a:p>
          </p:txBody>
        </p:sp>
        <p:grpSp>
          <p:nvGrpSpPr>
            <p:cNvPr id="38" name="组合 37">
              <a:extLst>
                <a:ext uri="{FF2B5EF4-FFF2-40B4-BE49-F238E27FC236}">
                  <a16:creationId xmlns="" xmlns:a16="http://schemas.microsoft.com/office/drawing/2014/main" id="{2F1F4FC5-C7A1-4A2C-90C5-1097B3BDC3E6}"/>
                </a:ext>
              </a:extLst>
            </p:cNvPr>
            <p:cNvGrpSpPr/>
            <p:nvPr/>
          </p:nvGrpSpPr>
          <p:grpSpPr>
            <a:xfrm>
              <a:off x="3447842" y="1388124"/>
              <a:ext cx="1189092" cy="464268"/>
              <a:chOff x="3447842" y="1388124"/>
              <a:chExt cx="1189092" cy="464268"/>
            </a:xfrm>
          </p:grpSpPr>
          <p:sp>
            <p:nvSpPr>
              <p:cNvPr id="39" name="矩形 38">
                <a:extLst>
                  <a:ext uri="{FF2B5EF4-FFF2-40B4-BE49-F238E27FC236}">
                    <a16:creationId xmlns="" xmlns:a16="http://schemas.microsoft.com/office/drawing/2014/main" id="{8C6425BF-A244-40BC-8033-236C58D2E4E8}"/>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40" name="TextBox 147">
                <a:extLst>
                  <a:ext uri="{FF2B5EF4-FFF2-40B4-BE49-F238E27FC236}">
                    <a16:creationId xmlns="" xmlns:a16="http://schemas.microsoft.com/office/drawing/2014/main" id="{167640E4-30FB-4A1B-8D0F-9D17CF7538E8}"/>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第五章　</a:t>
                </a:r>
              </a:p>
            </p:txBody>
          </p:sp>
        </p:grpSp>
      </p:grpSp>
      <p:grpSp>
        <p:nvGrpSpPr>
          <p:cNvPr id="41" name="组合 40">
            <a:extLst>
              <a:ext uri="{FF2B5EF4-FFF2-40B4-BE49-F238E27FC236}">
                <a16:creationId xmlns="" xmlns:a16="http://schemas.microsoft.com/office/drawing/2014/main" id="{915321D8-59DA-45E4-9568-EB6878FED22C}"/>
              </a:ext>
            </a:extLst>
          </p:cNvPr>
          <p:cNvGrpSpPr/>
          <p:nvPr/>
        </p:nvGrpSpPr>
        <p:grpSpPr>
          <a:xfrm>
            <a:off x="3804384" y="3208516"/>
            <a:ext cx="4310916" cy="507326"/>
            <a:chOff x="3447842" y="1388124"/>
            <a:chExt cx="4310916" cy="507326"/>
          </a:xfrm>
        </p:grpSpPr>
        <p:sp>
          <p:nvSpPr>
            <p:cNvPr id="42" name="TextBox 147">
              <a:extLst>
                <a:ext uri="{FF2B5EF4-FFF2-40B4-BE49-F238E27FC236}">
                  <a16:creationId xmlns="" xmlns:a16="http://schemas.microsoft.com/office/drawing/2014/main" id="{350D6E7A-E6AA-4CE5-8B83-31E7E08BC0E1}"/>
                </a:ext>
              </a:extLst>
            </p:cNvPr>
            <p:cNvSpPr txBox="1">
              <a:spLocks noChangeArrowheads="1"/>
            </p:cNvSpPr>
            <p:nvPr/>
          </p:nvSpPr>
          <p:spPr bwMode="auto">
            <a:xfrm>
              <a:off x="4980000" y="1402247"/>
              <a:ext cx="2778758" cy="493203"/>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党员监督和组织处置</a:t>
              </a:r>
            </a:p>
          </p:txBody>
        </p:sp>
        <p:grpSp>
          <p:nvGrpSpPr>
            <p:cNvPr id="43" name="组合 42">
              <a:extLst>
                <a:ext uri="{FF2B5EF4-FFF2-40B4-BE49-F238E27FC236}">
                  <a16:creationId xmlns="" xmlns:a16="http://schemas.microsoft.com/office/drawing/2014/main" id="{08886FDE-61F5-4904-9BD0-15B9B72C7576}"/>
                </a:ext>
              </a:extLst>
            </p:cNvPr>
            <p:cNvGrpSpPr/>
            <p:nvPr/>
          </p:nvGrpSpPr>
          <p:grpSpPr>
            <a:xfrm>
              <a:off x="3447842" y="1388124"/>
              <a:ext cx="1189092" cy="464268"/>
              <a:chOff x="3447842" y="1388124"/>
              <a:chExt cx="1189092" cy="464268"/>
            </a:xfrm>
          </p:grpSpPr>
          <p:sp>
            <p:nvSpPr>
              <p:cNvPr id="44" name="矩形 43">
                <a:extLst>
                  <a:ext uri="{FF2B5EF4-FFF2-40B4-BE49-F238E27FC236}">
                    <a16:creationId xmlns="" xmlns:a16="http://schemas.microsoft.com/office/drawing/2014/main" id="{88DC6559-D049-4878-BEB2-5AB464ABEDDA}"/>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45" name="TextBox 147">
                <a:extLst>
                  <a:ext uri="{FF2B5EF4-FFF2-40B4-BE49-F238E27FC236}">
                    <a16:creationId xmlns="" xmlns:a16="http://schemas.microsoft.com/office/drawing/2014/main" id="{D6BD6DF2-8D34-46AB-8556-42AB7AA04269}"/>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第六章　</a:t>
                </a:r>
              </a:p>
            </p:txBody>
          </p:sp>
        </p:grpSp>
      </p:grpSp>
      <p:grpSp>
        <p:nvGrpSpPr>
          <p:cNvPr id="46" name="组合 45">
            <a:extLst>
              <a:ext uri="{FF2B5EF4-FFF2-40B4-BE49-F238E27FC236}">
                <a16:creationId xmlns="" xmlns:a16="http://schemas.microsoft.com/office/drawing/2014/main" id="{613FFAE5-1BC5-4BF6-B50E-5C55DDC562CE}"/>
              </a:ext>
            </a:extLst>
          </p:cNvPr>
          <p:cNvGrpSpPr/>
          <p:nvPr/>
        </p:nvGrpSpPr>
        <p:grpSpPr>
          <a:xfrm>
            <a:off x="3804384" y="4776943"/>
            <a:ext cx="4310319" cy="595476"/>
            <a:chOff x="3447842" y="1388124"/>
            <a:chExt cx="4310319" cy="595476"/>
          </a:xfrm>
        </p:grpSpPr>
        <p:sp>
          <p:nvSpPr>
            <p:cNvPr id="57" name="TextBox 147">
              <a:extLst>
                <a:ext uri="{FF2B5EF4-FFF2-40B4-BE49-F238E27FC236}">
                  <a16:creationId xmlns="" xmlns:a16="http://schemas.microsoft.com/office/drawing/2014/main" id="{AF06E00F-D41F-4DB5-B88F-880F59F654BF}"/>
                </a:ext>
              </a:extLst>
            </p:cNvPr>
            <p:cNvSpPr txBox="1">
              <a:spLocks noChangeArrowheads="1"/>
            </p:cNvSpPr>
            <p:nvPr/>
          </p:nvSpPr>
          <p:spPr bwMode="auto">
            <a:xfrm>
              <a:off x="4980000" y="1402248"/>
              <a:ext cx="2778161" cy="581352"/>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组织领导和工作保障</a:t>
              </a:r>
            </a:p>
            <a:p>
              <a:pPr algn="dist" eaLnBrk="1" hangingPunct="1">
                <a:defRPr/>
              </a:pPr>
              <a:endParaRPr lang="zh-CN" altLang="en-US" sz="2200" b="1" dirty="0">
                <a:solidFill>
                  <a:srgbClr val="FF0000"/>
                </a:solidFill>
                <a:latin typeface="微软雅黑" panose="020B0503020204020204" pitchFamily="34" charset="-122"/>
                <a:cs typeface="+mn-ea"/>
                <a:sym typeface="微软雅黑" panose="020B0503020204020204" pitchFamily="34" charset="-122"/>
              </a:endParaRPr>
            </a:p>
          </p:txBody>
        </p:sp>
        <p:grpSp>
          <p:nvGrpSpPr>
            <p:cNvPr id="58" name="组合 57">
              <a:extLst>
                <a:ext uri="{FF2B5EF4-FFF2-40B4-BE49-F238E27FC236}">
                  <a16:creationId xmlns="" xmlns:a16="http://schemas.microsoft.com/office/drawing/2014/main" id="{23F446DD-5683-4504-A093-EE63BD207F23}"/>
                </a:ext>
              </a:extLst>
            </p:cNvPr>
            <p:cNvGrpSpPr/>
            <p:nvPr/>
          </p:nvGrpSpPr>
          <p:grpSpPr>
            <a:xfrm>
              <a:off x="3447842" y="1388124"/>
              <a:ext cx="1189092" cy="464268"/>
              <a:chOff x="3447842" y="1388124"/>
              <a:chExt cx="1189092" cy="464268"/>
            </a:xfrm>
          </p:grpSpPr>
          <p:sp>
            <p:nvSpPr>
              <p:cNvPr id="59" name="矩形 58">
                <a:extLst>
                  <a:ext uri="{FF2B5EF4-FFF2-40B4-BE49-F238E27FC236}">
                    <a16:creationId xmlns="" xmlns:a16="http://schemas.microsoft.com/office/drawing/2014/main" id="{03A55931-79F8-4B9E-A821-840D71741941}"/>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60" name="TextBox 147">
                <a:extLst>
                  <a:ext uri="{FF2B5EF4-FFF2-40B4-BE49-F238E27FC236}">
                    <a16:creationId xmlns="" xmlns:a16="http://schemas.microsoft.com/office/drawing/2014/main" id="{D2C463A4-798C-423F-A71E-10164FD05AB2}"/>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第九章　</a:t>
                </a:r>
              </a:p>
            </p:txBody>
          </p:sp>
        </p:grpSp>
      </p:grpSp>
      <p:grpSp>
        <p:nvGrpSpPr>
          <p:cNvPr id="61" name="组合 60">
            <a:extLst>
              <a:ext uri="{FF2B5EF4-FFF2-40B4-BE49-F238E27FC236}">
                <a16:creationId xmlns="" xmlns:a16="http://schemas.microsoft.com/office/drawing/2014/main" id="{0F58D884-CB7F-460C-822F-62A6F523FE1D}"/>
              </a:ext>
            </a:extLst>
          </p:cNvPr>
          <p:cNvGrpSpPr/>
          <p:nvPr/>
        </p:nvGrpSpPr>
        <p:grpSpPr>
          <a:xfrm>
            <a:off x="3804384" y="4254134"/>
            <a:ext cx="4310319" cy="644486"/>
            <a:chOff x="3447842" y="1388124"/>
            <a:chExt cx="4310319" cy="644486"/>
          </a:xfrm>
        </p:grpSpPr>
        <p:sp>
          <p:nvSpPr>
            <p:cNvPr id="62" name="TextBox 147">
              <a:extLst>
                <a:ext uri="{FF2B5EF4-FFF2-40B4-BE49-F238E27FC236}">
                  <a16:creationId xmlns="" xmlns:a16="http://schemas.microsoft.com/office/drawing/2014/main" id="{78D1467D-1BA9-43AA-BA2B-9C9D48DCB342}"/>
                </a:ext>
              </a:extLst>
            </p:cNvPr>
            <p:cNvSpPr txBox="1">
              <a:spLocks noChangeArrowheads="1"/>
            </p:cNvSpPr>
            <p:nvPr/>
          </p:nvSpPr>
          <p:spPr bwMode="auto">
            <a:xfrm>
              <a:off x="4980000" y="1402247"/>
              <a:ext cx="2778161" cy="630363"/>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党员教育管理信息化</a:t>
              </a:r>
            </a:p>
          </p:txBody>
        </p:sp>
        <p:grpSp>
          <p:nvGrpSpPr>
            <p:cNvPr id="63" name="组合 62">
              <a:extLst>
                <a:ext uri="{FF2B5EF4-FFF2-40B4-BE49-F238E27FC236}">
                  <a16:creationId xmlns="" xmlns:a16="http://schemas.microsoft.com/office/drawing/2014/main" id="{670C70E6-BA8C-4A5D-919E-73D99942734A}"/>
                </a:ext>
              </a:extLst>
            </p:cNvPr>
            <p:cNvGrpSpPr/>
            <p:nvPr/>
          </p:nvGrpSpPr>
          <p:grpSpPr>
            <a:xfrm>
              <a:off x="3447842" y="1388124"/>
              <a:ext cx="1189092" cy="464268"/>
              <a:chOff x="3447842" y="1388124"/>
              <a:chExt cx="1189092" cy="464268"/>
            </a:xfrm>
          </p:grpSpPr>
          <p:sp>
            <p:nvSpPr>
              <p:cNvPr id="64" name="矩形 63">
                <a:extLst>
                  <a:ext uri="{FF2B5EF4-FFF2-40B4-BE49-F238E27FC236}">
                    <a16:creationId xmlns="" xmlns:a16="http://schemas.microsoft.com/office/drawing/2014/main" id="{9F1E7AC6-FB5B-4635-8A16-81F8755C0E6A}"/>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65" name="TextBox 147">
                <a:extLst>
                  <a:ext uri="{FF2B5EF4-FFF2-40B4-BE49-F238E27FC236}">
                    <a16:creationId xmlns="" xmlns:a16="http://schemas.microsoft.com/office/drawing/2014/main" id="{B90E8CBB-2E3A-46BD-A34E-F74D06A5BBD2}"/>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第八章　</a:t>
                </a:r>
              </a:p>
            </p:txBody>
          </p:sp>
        </p:grpSp>
      </p:grpSp>
      <p:grpSp>
        <p:nvGrpSpPr>
          <p:cNvPr id="66" name="组合 65">
            <a:extLst>
              <a:ext uri="{FF2B5EF4-FFF2-40B4-BE49-F238E27FC236}">
                <a16:creationId xmlns="" xmlns:a16="http://schemas.microsoft.com/office/drawing/2014/main" id="{E27C2DC2-D15A-4EF8-8DF9-5659AD77251D}"/>
              </a:ext>
            </a:extLst>
          </p:cNvPr>
          <p:cNvGrpSpPr/>
          <p:nvPr/>
        </p:nvGrpSpPr>
        <p:grpSpPr>
          <a:xfrm>
            <a:off x="3804384" y="3731325"/>
            <a:ext cx="3754295" cy="595476"/>
            <a:chOff x="3447842" y="1388124"/>
            <a:chExt cx="3754295" cy="595476"/>
          </a:xfrm>
        </p:grpSpPr>
        <p:sp>
          <p:nvSpPr>
            <p:cNvPr id="67" name="TextBox 147">
              <a:extLst>
                <a:ext uri="{FF2B5EF4-FFF2-40B4-BE49-F238E27FC236}">
                  <a16:creationId xmlns="" xmlns:a16="http://schemas.microsoft.com/office/drawing/2014/main" id="{7CC95D9F-58B8-4E6C-8753-4B05C623FFF0}"/>
                </a:ext>
              </a:extLst>
            </p:cNvPr>
            <p:cNvSpPr txBox="1">
              <a:spLocks noChangeArrowheads="1"/>
            </p:cNvSpPr>
            <p:nvPr/>
          </p:nvSpPr>
          <p:spPr bwMode="auto">
            <a:xfrm>
              <a:off x="4980000" y="1402248"/>
              <a:ext cx="2222137" cy="581352"/>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流动党员管理</a:t>
              </a:r>
            </a:p>
          </p:txBody>
        </p:sp>
        <p:grpSp>
          <p:nvGrpSpPr>
            <p:cNvPr id="68" name="组合 67">
              <a:extLst>
                <a:ext uri="{FF2B5EF4-FFF2-40B4-BE49-F238E27FC236}">
                  <a16:creationId xmlns="" xmlns:a16="http://schemas.microsoft.com/office/drawing/2014/main" id="{3F7FC2E9-D009-4D30-8ECB-C8330ABBBB44}"/>
                </a:ext>
              </a:extLst>
            </p:cNvPr>
            <p:cNvGrpSpPr/>
            <p:nvPr/>
          </p:nvGrpSpPr>
          <p:grpSpPr>
            <a:xfrm>
              <a:off x="3447842" y="1388124"/>
              <a:ext cx="1189092" cy="464268"/>
              <a:chOff x="3447842" y="1388124"/>
              <a:chExt cx="1189092" cy="464268"/>
            </a:xfrm>
          </p:grpSpPr>
          <p:sp>
            <p:nvSpPr>
              <p:cNvPr id="69" name="矩形 68">
                <a:extLst>
                  <a:ext uri="{FF2B5EF4-FFF2-40B4-BE49-F238E27FC236}">
                    <a16:creationId xmlns="" xmlns:a16="http://schemas.microsoft.com/office/drawing/2014/main" id="{6D7DD136-F634-45DB-AED5-F5391DCE650C}"/>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70" name="TextBox 147">
                <a:extLst>
                  <a:ext uri="{FF2B5EF4-FFF2-40B4-BE49-F238E27FC236}">
                    <a16:creationId xmlns="" xmlns:a16="http://schemas.microsoft.com/office/drawing/2014/main" id="{2CDF1D79-1527-41D6-A71B-20D2C8082EE6}"/>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第七章　</a:t>
                </a:r>
              </a:p>
            </p:txBody>
          </p:sp>
        </p:grpSp>
      </p:grpSp>
      <p:grpSp>
        <p:nvGrpSpPr>
          <p:cNvPr id="71" name="组合 70">
            <a:extLst>
              <a:ext uri="{FF2B5EF4-FFF2-40B4-BE49-F238E27FC236}">
                <a16:creationId xmlns="" xmlns:a16="http://schemas.microsoft.com/office/drawing/2014/main" id="{204FF92D-E9BF-46E7-89ED-52DB2AA6DF2F}"/>
              </a:ext>
            </a:extLst>
          </p:cNvPr>
          <p:cNvGrpSpPr/>
          <p:nvPr/>
        </p:nvGrpSpPr>
        <p:grpSpPr>
          <a:xfrm>
            <a:off x="3804384" y="5299749"/>
            <a:ext cx="2648158" cy="464268"/>
            <a:chOff x="3447842" y="1388124"/>
            <a:chExt cx="2648158" cy="464268"/>
          </a:xfrm>
        </p:grpSpPr>
        <p:sp>
          <p:nvSpPr>
            <p:cNvPr id="72" name="TextBox 147">
              <a:extLst>
                <a:ext uri="{FF2B5EF4-FFF2-40B4-BE49-F238E27FC236}">
                  <a16:creationId xmlns="" xmlns:a16="http://schemas.microsoft.com/office/drawing/2014/main" id="{B2902153-BF85-4518-B2F5-C3852EA9F5D1}"/>
                </a:ext>
              </a:extLst>
            </p:cNvPr>
            <p:cNvSpPr txBox="1">
              <a:spLocks noChangeArrowheads="1"/>
            </p:cNvSpPr>
            <p:nvPr/>
          </p:nvSpPr>
          <p:spPr bwMode="auto">
            <a:xfrm>
              <a:off x="4980000" y="1402248"/>
              <a:ext cx="1116000" cy="423642"/>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附则</a:t>
              </a:r>
            </a:p>
          </p:txBody>
        </p:sp>
        <p:grpSp>
          <p:nvGrpSpPr>
            <p:cNvPr id="73" name="组合 72">
              <a:extLst>
                <a:ext uri="{FF2B5EF4-FFF2-40B4-BE49-F238E27FC236}">
                  <a16:creationId xmlns="" xmlns:a16="http://schemas.microsoft.com/office/drawing/2014/main" id="{B535B223-5BB0-400A-8845-D38C41B5D6FB}"/>
                </a:ext>
              </a:extLst>
            </p:cNvPr>
            <p:cNvGrpSpPr/>
            <p:nvPr/>
          </p:nvGrpSpPr>
          <p:grpSpPr>
            <a:xfrm>
              <a:off x="3447842" y="1388124"/>
              <a:ext cx="1189092" cy="464268"/>
              <a:chOff x="3447842" y="1388124"/>
              <a:chExt cx="1189092" cy="464268"/>
            </a:xfrm>
          </p:grpSpPr>
          <p:sp>
            <p:nvSpPr>
              <p:cNvPr id="74" name="矩形 73">
                <a:extLst>
                  <a:ext uri="{FF2B5EF4-FFF2-40B4-BE49-F238E27FC236}">
                    <a16:creationId xmlns="" xmlns:a16="http://schemas.microsoft.com/office/drawing/2014/main" id="{8B7A396D-9E83-4993-AA99-72E9D2AAEAA2}"/>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75" name="TextBox 147">
                <a:extLst>
                  <a:ext uri="{FF2B5EF4-FFF2-40B4-BE49-F238E27FC236}">
                    <a16:creationId xmlns="" xmlns:a16="http://schemas.microsoft.com/office/drawing/2014/main" id="{E6C3C6AC-F7F0-4821-AA01-66DCD86C5059}"/>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第十章　</a:t>
                </a:r>
              </a:p>
            </p:txBody>
          </p:sp>
        </p:grpSp>
      </p:grpSp>
      <p:grpSp>
        <p:nvGrpSpPr>
          <p:cNvPr id="76" name="组合 75">
            <a:extLst>
              <a:ext uri="{FF2B5EF4-FFF2-40B4-BE49-F238E27FC236}">
                <a16:creationId xmlns="" xmlns:a16="http://schemas.microsoft.com/office/drawing/2014/main" id="{89396649-4278-417C-BCE7-EAC21EEC280C}"/>
              </a:ext>
            </a:extLst>
          </p:cNvPr>
          <p:cNvGrpSpPr/>
          <p:nvPr/>
        </p:nvGrpSpPr>
        <p:grpSpPr>
          <a:xfrm>
            <a:off x="3804384" y="1117279"/>
            <a:ext cx="7479860" cy="520697"/>
            <a:chOff x="3447842" y="1388123"/>
            <a:chExt cx="7479860" cy="520697"/>
          </a:xfrm>
        </p:grpSpPr>
        <p:sp>
          <p:nvSpPr>
            <p:cNvPr id="77" name="TextBox 147">
              <a:extLst>
                <a:ext uri="{FF2B5EF4-FFF2-40B4-BE49-F238E27FC236}">
                  <a16:creationId xmlns="" xmlns:a16="http://schemas.microsoft.com/office/drawing/2014/main" id="{297C0935-3565-4B40-81D6-7CE9B1A27AF7}"/>
                </a:ext>
              </a:extLst>
            </p:cNvPr>
            <p:cNvSpPr txBox="1">
              <a:spLocks noChangeArrowheads="1"/>
            </p:cNvSpPr>
            <p:nvPr/>
          </p:nvSpPr>
          <p:spPr bwMode="auto">
            <a:xfrm>
              <a:off x="4980000" y="1388123"/>
              <a:ext cx="5947702" cy="520697"/>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200" b="1" dirty="0">
                  <a:solidFill>
                    <a:srgbClr val="FF0000"/>
                  </a:solidFill>
                  <a:latin typeface="微软雅黑" panose="020B0503020204020204" pitchFamily="34" charset="-122"/>
                  <a:cs typeface="+mn-ea"/>
                  <a:sym typeface="微软雅黑" panose="020B0503020204020204" pitchFamily="34" charset="-122"/>
                </a:rPr>
                <a:t>学习贯彻习近平新时代中国特色社会主义思想</a:t>
              </a:r>
            </a:p>
          </p:txBody>
        </p:sp>
        <p:grpSp>
          <p:nvGrpSpPr>
            <p:cNvPr id="78" name="组合 77">
              <a:extLst>
                <a:ext uri="{FF2B5EF4-FFF2-40B4-BE49-F238E27FC236}">
                  <a16:creationId xmlns="" xmlns:a16="http://schemas.microsoft.com/office/drawing/2014/main" id="{B3F83B60-DC5C-47B9-9435-9D5164F0BDBD}"/>
                </a:ext>
              </a:extLst>
            </p:cNvPr>
            <p:cNvGrpSpPr/>
            <p:nvPr/>
          </p:nvGrpSpPr>
          <p:grpSpPr>
            <a:xfrm>
              <a:off x="3447842" y="1388124"/>
              <a:ext cx="1189092" cy="464268"/>
              <a:chOff x="3447842" y="1388124"/>
              <a:chExt cx="1189092" cy="464268"/>
            </a:xfrm>
          </p:grpSpPr>
          <p:sp>
            <p:nvSpPr>
              <p:cNvPr id="79" name="矩形 78">
                <a:extLst>
                  <a:ext uri="{FF2B5EF4-FFF2-40B4-BE49-F238E27FC236}">
                    <a16:creationId xmlns="" xmlns:a16="http://schemas.microsoft.com/office/drawing/2014/main" id="{12429912-0DA9-41B5-8CEE-C1640ED0CE7B}"/>
                  </a:ext>
                </a:extLst>
              </p:cNvPr>
              <p:cNvSpPr/>
              <p:nvPr/>
            </p:nvSpPr>
            <p:spPr>
              <a:xfrm>
                <a:off x="3447842" y="1390650"/>
                <a:ext cx="1188000" cy="423642"/>
              </a:xfrm>
              <a:prstGeom prst="rect">
                <a:avLst/>
              </a:prstGeom>
              <a:solidFill>
                <a:srgbClr val="EE0000"/>
              </a:solidFill>
              <a:ln>
                <a:solidFill>
                  <a:srgbClr val="FDF7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a:p>
            </p:txBody>
          </p:sp>
          <p:sp>
            <p:nvSpPr>
              <p:cNvPr id="80" name="TextBox 147">
                <a:extLst>
                  <a:ext uri="{FF2B5EF4-FFF2-40B4-BE49-F238E27FC236}">
                    <a16:creationId xmlns="" xmlns:a16="http://schemas.microsoft.com/office/drawing/2014/main" id="{22C05B12-D8DB-4E2A-8A6C-DB533105EC74}"/>
                  </a:ext>
                </a:extLst>
              </p:cNvPr>
              <p:cNvSpPr txBox="1">
                <a:spLocks noChangeArrowheads="1"/>
              </p:cNvSpPr>
              <p:nvPr/>
            </p:nvSpPr>
            <p:spPr bwMode="auto">
              <a:xfrm>
                <a:off x="3520934" y="1388124"/>
                <a:ext cx="1116000" cy="464268"/>
              </a:xfrm>
              <a:prstGeom prst="rect">
                <a:avLst/>
              </a:prstGeom>
              <a:noFill/>
              <a:ln>
                <a:noFill/>
              </a:ln>
            </p:spPr>
            <p:txBody>
              <a:bodyPr lIns="103597" tIns="51798" rIns="103597" bIns="51798"/>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200" b="1" dirty="0">
                    <a:solidFill>
                      <a:schemeClr val="bg1"/>
                    </a:solidFill>
                    <a:latin typeface="微软雅黑" panose="020B0503020204020204" pitchFamily="34" charset="-122"/>
                    <a:cs typeface="+mn-ea"/>
                    <a:sym typeface="微软雅黑" panose="020B0503020204020204" pitchFamily="34" charset="-122"/>
                  </a:rPr>
                  <a:t>第二章　</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Click="0" advTm="2000">
        <p:circle/>
      </p:transition>
    </mc:Choice>
    <mc:Fallback xmlns="">
      <p:transition spd="slow" advClick="0" advTm="2000">
        <p:circl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750"/>
                                            <p:tgtEl>
                                              <p:spTgt spid="30"/>
                                            </p:tgtEl>
                                          </p:cBhvr>
                                        </p:animEffect>
                                        <p:anim calcmode="lin" valueType="num">
                                          <p:cBhvr>
                                            <p:cTn id="12" dur="750" fill="hold"/>
                                            <p:tgtEl>
                                              <p:spTgt spid="30"/>
                                            </p:tgtEl>
                                            <p:attrNameLst>
                                              <p:attrName>ppt_x</p:attrName>
                                            </p:attrNameLst>
                                          </p:cBhvr>
                                          <p:tavLst>
                                            <p:tav tm="0">
                                              <p:val>
                                                <p:strVal val="#ppt_x"/>
                                              </p:val>
                                            </p:tav>
                                            <p:tav tm="100000">
                                              <p:val>
                                                <p:strVal val="#ppt_x"/>
                                              </p:val>
                                            </p:tav>
                                          </p:tavLst>
                                        </p:anim>
                                        <p:anim calcmode="lin" valueType="num">
                                          <p:cBhvr>
                                            <p:cTn id="13" dur="75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 calcmode="lin" valueType="num">
                                          <p:cBhvr>
                                            <p:cTn id="17" dur="750" fill="hold"/>
                                            <p:tgtEl>
                                              <p:spTgt spid="20"/>
                                            </p:tgtEl>
                                            <p:attrNameLst>
                                              <p:attrName>ppt_w</p:attrName>
                                            </p:attrNameLst>
                                          </p:cBhvr>
                                          <p:tavLst>
                                            <p:tav tm="0">
                                              <p:val>
                                                <p:strVal val="#ppt_w+.3"/>
                                              </p:val>
                                            </p:tav>
                                            <p:tav tm="100000">
                                              <p:val>
                                                <p:strVal val="#ppt_w"/>
                                              </p:val>
                                            </p:tav>
                                          </p:tavLst>
                                        </p:anim>
                                        <p:anim calcmode="lin" valueType="num">
                                          <p:cBhvr>
                                            <p:cTn id="18" dur="750" fill="hold"/>
                                            <p:tgtEl>
                                              <p:spTgt spid="20"/>
                                            </p:tgtEl>
                                            <p:attrNameLst>
                                              <p:attrName>ppt_h</p:attrName>
                                            </p:attrNameLst>
                                          </p:cBhvr>
                                          <p:tavLst>
                                            <p:tav tm="0">
                                              <p:val>
                                                <p:strVal val="#ppt_h"/>
                                              </p:val>
                                            </p:tav>
                                            <p:tav tm="100000">
                                              <p:val>
                                                <p:strVal val="#ppt_h"/>
                                              </p:val>
                                            </p:tav>
                                          </p:tavLst>
                                        </p:anim>
                                        <p:animEffect transition="in" filter="fade">
                                          <p:cBhvr>
                                            <p:cTn id="19" dur="750"/>
                                            <p:tgtEl>
                                              <p:spTgt spid="20"/>
                                            </p:tgtEl>
                                          </p:cBhvr>
                                        </p:animEffect>
                                      </p:childTnLst>
                                    </p:cTn>
                                  </p:par>
                                </p:childTnLst>
                              </p:cTn>
                            </p:par>
                            <p:par>
                              <p:cTn id="20" fill="hold">
                                <p:stCondLst>
                                  <p:cond delay="2525"/>
                                </p:stCondLst>
                                <p:childTnLst>
                                  <p:par>
                                    <p:cTn id="21" presetID="53" presetClass="entr" presetSubtype="16"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750" fill="hold"/>
                                            <p:tgtEl>
                                              <p:spTgt spid="18"/>
                                            </p:tgtEl>
                                            <p:attrNameLst>
                                              <p:attrName>ppt_w</p:attrName>
                                            </p:attrNameLst>
                                          </p:cBhvr>
                                          <p:tavLst>
                                            <p:tav tm="0">
                                              <p:val>
                                                <p:fltVal val="0"/>
                                              </p:val>
                                            </p:tav>
                                            <p:tav tm="100000">
                                              <p:val>
                                                <p:strVal val="#ppt_w"/>
                                              </p:val>
                                            </p:tav>
                                          </p:tavLst>
                                        </p:anim>
                                        <p:anim calcmode="lin" valueType="num">
                                          <p:cBhvr>
                                            <p:cTn id="24" dur="750" fill="hold"/>
                                            <p:tgtEl>
                                              <p:spTgt spid="18"/>
                                            </p:tgtEl>
                                            <p:attrNameLst>
                                              <p:attrName>ppt_h</p:attrName>
                                            </p:attrNameLst>
                                          </p:cBhvr>
                                          <p:tavLst>
                                            <p:tav tm="0">
                                              <p:val>
                                                <p:fltVal val="0"/>
                                              </p:val>
                                            </p:tav>
                                            <p:tav tm="100000">
                                              <p:val>
                                                <p:strVal val="#ppt_h"/>
                                              </p:val>
                                            </p:tav>
                                          </p:tavLst>
                                        </p:anim>
                                        <p:animEffect transition="in" filter="fade">
                                          <p:cBhvr>
                                            <p:cTn id="25" dur="750"/>
                                            <p:tgtEl>
                                              <p:spTgt spid="18"/>
                                            </p:tgtEl>
                                          </p:cBhvr>
                                        </p:animEffect>
                                      </p:childTnLst>
                                    </p:cTn>
                                  </p:par>
                                  <p:par>
                                    <p:cTn id="26" presetID="2" presetClass="entr" presetSubtype="2" accel="31000" fill="hold" nodeType="withEffect" p14:presetBounceEnd="33000">
                                      <p:stCondLst>
                                        <p:cond delay="750"/>
                                      </p:stCondLst>
                                      <p:childTnLst>
                                        <p:set>
                                          <p:cBhvr>
                                            <p:cTn id="27" dur="1" fill="hold">
                                              <p:stCondLst>
                                                <p:cond delay="0"/>
                                              </p:stCondLst>
                                            </p:cTn>
                                            <p:tgtEl>
                                              <p:spTgt spid="4"/>
                                            </p:tgtEl>
                                            <p:attrNameLst>
                                              <p:attrName>style.visibility</p:attrName>
                                            </p:attrNameLst>
                                          </p:cBhvr>
                                          <p:to>
                                            <p:strVal val="visible"/>
                                          </p:to>
                                        </p:set>
                                        <p:anim calcmode="lin" valueType="num" p14:bounceEnd="33000">
                                          <p:cBhvr additive="base">
                                            <p:cTn id="28" dur="2000" fill="hold"/>
                                            <p:tgtEl>
                                              <p:spTgt spid="4"/>
                                            </p:tgtEl>
                                            <p:attrNameLst>
                                              <p:attrName>ppt_x</p:attrName>
                                            </p:attrNameLst>
                                          </p:cBhvr>
                                          <p:tavLst>
                                            <p:tav tm="0">
                                              <p:val>
                                                <p:strVal val="1+#ppt_w/2"/>
                                              </p:val>
                                            </p:tav>
                                            <p:tav tm="100000">
                                              <p:val>
                                                <p:strVal val="#ppt_x"/>
                                              </p:val>
                                            </p:tav>
                                          </p:tavLst>
                                        </p:anim>
                                        <p:anim calcmode="lin" valueType="num" p14:bounceEnd="33000">
                                          <p:cBhvr additive="base">
                                            <p:cTn id="29" dur="20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2" accel="31000" fill="hold" nodeType="withEffect" p14:presetBounceEnd="33000">
                                      <p:stCondLst>
                                        <p:cond delay="1250"/>
                                      </p:stCondLst>
                                      <p:childTnLst>
                                        <p:set>
                                          <p:cBhvr>
                                            <p:cTn id="31" dur="1" fill="hold">
                                              <p:stCondLst>
                                                <p:cond delay="0"/>
                                              </p:stCondLst>
                                            </p:cTn>
                                            <p:tgtEl>
                                              <p:spTgt spid="76"/>
                                            </p:tgtEl>
                                            <p:attrNameLst>
                                              <p:attrName>style.visibility</p:attrName>
                                            </p:attrNameLst>
                                          </p:cBhvr>
                                          <p:to>
                                            <p:strVal val="visible"/>
                                          </p:to>
                                        </p:set>
                                        <p:anim calcmode="lin" valueType="num" p14:bounceEnd="33000">
                                          <p:cBhvr additive="base">
                                            <p:cTn id="32" dur="2000" fill="hold"/>
                                            <p:tgtEl>
                                              <p:spTgt spid="76"/>
                                            </p:tgtEl>
                                            <p:attrNameLst>
                                              <p:attrName>ppt_x</p:attrName>
                                            </p:attrNameLst>
                                          </p:cBhvr>
                                          <p:tavLst>
                                            <p:tav tm="0">
                                              <p:val>
                                                <p:strVal val="1+#ppt_w/2"/>
                                              </p:val>
                                            </p:tav>
                                            <p:tav tm="100000">
                                              <p:val>
                                                <p:strVal val="#ppt_x"/>
                                              </p:val>
                                            </p:tav>
                                          </p:tavLst>
                                        </p:anim>
                                        <p:anim calcmode="lin" valueType="num" p14:bounceEnd="33000">
                                          <p:cBhvr additive="base">
                                            <p:cTn id="33" dur="20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accel="31000" fill="hold" nodeType="withEffect" p14:presetBounceEnd="33000">
                                      <p:stCondLst>
                                        <p:cond delay="1750"/>
                                      </p:stCondLst>
                                      <p:childTnLst>
                                        <p:set>
                                          <p:cBhvr>
                                            <p:cTn id="35" dur="1" fill="hold">
                                              <p:stCondLst>
                                                <p:cond delay="0"/>
                                              </p:stCondLst>
                                            </p:cTn>
                                            <p:tgtEl>
                                              <p:spTgt spid="25"/>
                                            </p:tgtEl>
                                            <p:attrNameLst>
                                              <p:attrName>style.visibility</p:attrName>
                                            </p:attrNameLst>
                                          </p:cBhvr>
                                          <p:to>
                                            <p:strVal val="visible"/>
                                          </p:to>
                                        </p:set>
                                        <p:anim calcmode="lin" valueType="num" p14:bounceEnd="33000">
                                          <p:cBhvr additive="base">
                                            <p:cTn id="36" dur="2000" fill="hold"/>
                                            <p:tgtEl>
                                              <p:spTgt spid="25"/>
                                            </p:tgtEl>
                                            <p:attrNameLst>
                                              <p:attrName>ppt_x</p:attrName>
                                            </p:attrNameLst>
                                          </p:cBhvr>
                                          <p:tavLst>
                                            <p:tav tm="0">
                                              <p:val>
                                                <p:strVal val="1+#ppt_w/2"/>
                                              </p:val>
                                            </p:tav>
                                            <p:tav tm="100000">
                                              <p:val>
                                                <p:strVal val="#ppt_x"/>
                                              </p:val>
                                            </p:tav>
                                          </p:tavLst>
                                        </p:anim>
                                        <p:anim calcmode="lin" valueType="num" p14:bounceEnd="33000">
                                          <p:cBhvr additive="base">
                                            <p:cTn id="37" dur="2000" fill="hold"/>
                                            <p:tgtEl>
                                              <p:spTgt spid="25"/>
                                            </p:tgtEl>
                                            <p:attrNameLst>
                                              <p:attrName>ppt_y</p:attrName>
                                            </p:attrNameLst>
                                          </p:cBhvr>
                                          <p:tavLst>
                                            <p:tav tm="0">
                                              <p:val>
                                                <p:strVal val="#ppt_y"/>
                                              </p:val>
                                            </p:tav>
                                            <p:tav tm="100000">
                                              <p:val>
                                                <p:strVal val="#ppt_y"/>
                                              </p:val>
                                            </p:tav>
                                          </p:tavLst>
                                        </p:anim>
                                      </p:childTnLst>
                                    </p:cTn>
                                  </p:par>
                                  <p:par>
                                    <p:cTn id="38" presetID="2" presetClass="entr" presetSubtype="2" accel="31000" fill="hold" nodeType="withEffect" p14:presetBounceEnd="33000">
                                      <p:stCondLst>
                                        <p:cond delay="2250"/>
                                      </p:stCondLst>
                                      <p:childTnLst>
                                        <p:set>
                                          <p:cBhvr>
                                            <p:cTn id="39" dur="1" fill="hold">
                                              <p:stCondLst>
                                                <p:cond delay="0"/>
                                              </p:stCondLst>
                                            </p:cTn>
                                            <p:tgtEl>
                                              <p:spTgt spid="31"/>
                                            </p:tgtEl>
                                            <p:attrNameLst>
                                              <p:attrName>style.visibility</p:attrName>
                                            </p:attrNameLst>
                                          </p:cBhvr>
                                          <p:to>
                                            <p:strVal val="visible"/>
                                          </p:to>
                                        </p:set>
                                        <p:anim calcmode="lin" valueType="num" p14:bounceEnd="33000">
                                          <p:cBhvr additive="base">
                                            <p:cTn id="40" dur="2000" fill="hold"/>
                                            <p:tgtEl>
                                              <p:spTgt spid="31"/>
                                            </p:tgtEl>
                                            <p:attrNameLst>
                                              <p:attrName>ppt_x</p:attrName>
                                            </p:attrNameLst>
                                          </p:cBhvr>
                                          <p:tavLst>
                                            <p:tav tm="0">
                                              <p:val>
                                                <p:strVal val="1+#ppt_w/2"/>
                                              </p:val>
                                            </p:tav>
                                            <p:tav tm="100000">
                                              <p:val>
                                                <p:strVal val="#ppt_x"/>
                                              </p:val>
                                            </p:tav>
                                          </p:tavLst>
                                        </p:anim>
                                        <p:anim calcmode="lin" valueType="num" p14:bounceEnd="33000">
                                          <p:cBhvr additive="base">
                                            <p:cTn id="41" dur="2000" fill="hold"/>
                                            <p:tgtEl>
                                              <p:spTgt spid="31"/>
                                            </p:tgtEl>
                                            <p:attrNameLst>
                                              <p:attrName>ppt_y</p:attrName>
                                            </p:attrNameLst>
                                          </p:cBhvr>
                                          <p:tavLst>
                                            <p:tav tm="0">
                                              <p:val>
                                                <p:strVal val="#ppt_y"/>
                                              </p:val>
                                            </p:tav>
                                            <p:tav tm="100000">
                                              <p:val>
                                                <p:strVal val="#ppt_y"/>
                                              </p:val>
                                            </p:tav>
                                          </p:tavLst>
                                        </p:anim>
                                      </p:childTnLst>
                                    </p:cTn>
                                  </p:par>
                                  <p:par>
                                    <p:cTn id="42" presetID="2" presetClass="entr" presetSubtype="2" accel="31000" fill="hold" nodeType="withEffect" p14:presetBounceEnd="33000">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14:bounceEnd="33000">
                                          <p:cBhvr additive="base">
                                            <p:cTn id="44" dur="2000" fill="hold"/>
                                            <p:tgtEl>
                                              <p:spTgt spid="36"/>
                                            </p:tgtEl>
                                            <p:attrNameLst>
                                              <p:attrName>ppt_x</p:attrName>
                                            </p:attrNameLst>
                                          </p:cBhvr>
                                          <p:tavLst>
                                            <p:tav tm="0">
                                              <p:val>
                                                <p:strVal val="1+#ppt_w/2"/>
                                              </p:val>
                                            </p:tav>
                                            <p:tav tm="100000">
                                              <p:val>
                                                <p:strVal val="#ppt_x"/>
                                              </p:val>
                                            </p:tav>
                                          </p:tavLst>
                                        </p:anim>
                                        <p:anim calcmode="lin" valueType="num" p14:bounceEnd="33000">
                                          <p:cBhvr additive="base">
                                            <p:cTn id="45" dur="2000" fill="hold"/>
                                            <p:tgtEl>
                                              <p:spTgt spid="36"/>
                                            </p:tgtEl>
                                            <p:attrNameLst>
                                              <p:attrName>ppt_y</p:attrName>
                                            </p:attrNameLst>
                                          </p:cBhvr>
                                          <p:tavLst>
                                            <p:tav tm="0">
                                              <p:val>
                                                <p:strVal val="#ppt_y"/>
                                              </p:val>
                                            </p:tav>
                                            <p:tav tm="100000">
                                              <p:val>
                                                <p:strVal val="#ppt_y"/>
                                              </p:val>
                                            </p:tav>
                                          </p:tavLst>
                                        </p:anim>
                                      </p:childTnLst>
                                    </p:cTn>
                                  </p:par>
                                  <p:par>
                                    <p:cTn id="46" presetID="2" presetClass="entr" presetSubtype="2" accel="31000" fill="hold" nodeType="withEffect" p14:presetBounceEnd="33000">
                                      <p:stCondLst>
                                        <p:cond delay="3250"/>
                                      </p:stCondLst>
                                      <p:childTnLst>
                                        <p:set>
                                          <p:cBhvr>
                                            <p:cTn id="47" dur="1" fill="hold">
                                              <p:stCondLst>
                                                <p:cond delay="0"/>
                                              </p:stCondLst>
                                            </p:cTn>
                                            <p:tgtEl>
                                              <p:spTgt spid="41"/>
                                            </p:tgtEl>
                                            <p:attrNameLst>
                                              <p:attrName>style.visibility</p:attrName>
                                            </p:attrNameLst>
                                          </p:cBhvr>
                                          <p:to>
                                            <p:strVal val="visible"/>
                                          </p:to>
                                        </p:set>
                                        <p:anim calcmode="lin" valueType="num" p14:bounceEnd="33000">
                                          <p:cBhvr additive="base">
                                            <p:cTn id="48" dur="2000" fill="hold"/>
                                            <p:tgtEl>
                                              <p:spTgt spid="41"/>
                                            </p:tgtEl>
                                            <p:attrNameLst>
                                              <p:attrName>ppt_x</p:attrName>
                                            </p:attrNameLst>
                                          </p:cBhvr>
                                          <p:tavLst>
                                            <p:tav tm="0">
                                              <p:val>
                                                <p:strVal val="1+#ppt_w/2"/>
                                              </p:val>
                                            </p:tav>
                                            <p:tav tm="100000">
                                              <p:val>
                                                <p:strVal val="#ppt_x"/>
                                              </p:val>
                                            </p:tav>
                                          </p:tavLst>
                                        </p:anim>
                                        <p:anim calcmode="lin" valueType="num" p14:bounceEnd="33000">
                                          <p:cBhvr additive="base">
                                            <p:cTn id="49" dur="2000" fill="hold"/>
                                            <p:tgtEl>
                                              <p:spTgt spid="41"/>
                                            </p:tgtEl>
                                            <p:attrNameLst>
                                              <p:attrName>ppt_y</p:attrName>
                                            </p:attrNameLst>
                                          </p:cBhvr>
                                          <p:tavLst>
                                            <p:tav tm="0">
                                              <p:val>
                                                <p:strVal val="#ppt_y"/>
                                              </p:val>
                                            </p:tav>
                                            <p:tav tm="100000">
                                              <p:val>
                                                <p:strVal val="#ppt_y"/>
                                              </p:val>
                                            </p:tav>
                                          </p:tavLst>
                                        </p:anim>
                                      </p:childTnLst>
                                    </p:cTn>
                                  </p:par>
                                  <p:par>
                                    <p:cTn id="50" presetID="2" presetClass="entr" presetSubtype="2" accel="31000" fill="hold" nodeType="withEffect" p14:presetBounceEnd="33000">
                                      <p:stCondLst>
                                        <p:cond delay="4000"/>
                                      </p:stCondLst>
                                      <p:childTnLst>
                                        <p:set>
                                          <p:cBhvr>
                                            <p:cTn id="51" dur="1" fill="hold">
                                              <p:stCondLst>
                                                <p:cond delay="0"/>
                                              </p:stCondLst>
                                            </p:cTn>
                                            <p:tgtEl>
                                              <p:spTgt spid="66"/>
                                            </p:tgtEl>
                                            <p:attrNameLst>
                                              <p:attrName>style.visibility</p:attrName>
                                            </p:attrNameLst>
                                          </p:cBhvr>
                                          <p:to>
                                            <p:strVal val="visible"/>
                                          </p:to>
                                        </p:set>
                                        <p:anim calcmode="lin" valueType="num" p14:bounceEnd="33000">
                                          <p:cBhvr additive="base">
                                            <p:cTn id="52" dur="2000" fill="hold"/>
                                            <p:tgtEl>
                                              <p:spTgt spid="66"/>
                                            </p:tgtEl>
                                            <p:attrNameLst>
                                              <p:attrName>ppt_x</p:attrName>
                                            </p:attrNameLst>
                                          </p:cBhvr>
                                          <p:tavLst>
                                            <p:tav tm="0">
                                              <p:val>
                                                <p:strVal val="1+#ppt_w/2"/>
                                              </p:val>
                                            </p:tav>
                                            <p:tav tm="100000">
                                              <p:val>
                                                <p:strVal val="#ppt_x"/>
                                              </p:val>
                                            </p:tav>
                                          </p:tavLst>
                                        </p:anim>
                                        <p:anim calcmode="lin" valueType="num" p14:bounceEnd="33000">
                                          <p:cBhvr additive="base">
                                            <p:cTn id="53" dur="2000" fill="hold"/>
                                            <p:tgtEl>
                                              <p:spTgt spid="66"/>
                                            </p:tgtEl>
                                            <p:attrNameLst>
                                              <p:attrName>ppt_y</p:attrName>
                                            </p:attrNameLst>
                                          </p:cBhvr>
                                          <p:tavLst>
                                            <p:tav tm="0">
                                              <p:val>
                                                <p:strVal val="#ppt_y"/>
                                              </p:val>
                                            </p:tav>
                                            <p:tav tm="100000">
                                              <p:val>
                                                <p:strVal val="#ppt_y"/>
                                              </p:val>
                                            </p:tav>
                                          </p:tavLst>
                                        </p:anim>
                                      </p:childTnLst>
                                    </p:cTn>
                                  </p:par>
                                  <p:par>
                                    <p:cTn id="54" presetID="2" presetClass="entr" presetSubtype="2" accel="31000" fill="hold" nodeType="withEffect" p14:presetBounceEnd="33000">
                                      <p:stCondLst>
                                        <p:cond delay="5000"/>
                                      </p:stCondLst>
                                      <p:childTnLst>
                                        <p:set>
                                          <p:cBhvr>
                                            <p:cTn id="55" dur="1" fill="hold">
                                              <p:stCondLst>
                                                <p:cond delay="0"/>
                                              </p:stCondLst>
                                            </p:cTn>
                                            <p:tgtEl>
                                              <p:spTgt spid="61"/>
                                            </p:tgtEl>
                                            <p:attrNameLst>
                                              <p:attrName>style.visibility</p:attrName>
                                            </p:attrNameLst>
                                          </p:cBhvr>
                                          <p:to>
                                            <p:strVal val="visible"/>
                                          </p:to>
                                        </p:set>
                                        <p:anim calcmode="lin" valueType="num" p14:bounceEnd="33000">
                                          <p:cBhvr additive="base">
                                            <p:cTn id="56" dur="2000" fill="hold"/>
                                            <p:tgtEl>
                                              <p:spTgt spid="61"/>
                                            </p:tgtEl>
                                            <p:attrNameLst>
                                              <p:attrName>ppt_x</p:attrName>
                                            </p:attrNameLst>
                                          </p:cBhvr>
                                          <p:tavLst>
                                            <p:tav tm="0">
                                              <p:val>
                                                <p:strVal val="1+#ppt_w/2"/>
                                              </p:val>
                                            </p:tav>
                                            <p:tav tm="100000">
                                              <p:val>
                                                <p:strVal val="#ppt_x"/>
                                              </p:val>
                                            </p:tav>
                                          </p:tavLst>
                                        </p:anim>
                                        <p:anim calcmode="lin" valueType="num" p14:bounceEnd="33000">
                                          <p:cBhvr additive="base">
                                            <p:cTn id="57" dur="2000" fill="hold"/>
                                            <p:tgtEl>
                                              <p:spTgt spid="61"/>
                                            </p:tgtEl>
                                            <p:attrNameLst>
                                              <p:attrName>ppt_y</p:attrName>
                                            </p:attrNameLst>
                                          </p:cBhvr>
                                          <p:tavLst>
                                            <p:tav tm="0">
                                              <p:val>
                                                <p:strVal val="#ppt_y"/>
                                              </p:val>
                                            </p:tav>
                                            <p:tav tm="100000">
                                              <p:val>
                                                <p:strVal val="#ppt_y"/>
                                              </p:val>
                                            </p:tav>
                                          </p:tavLst>
                                        </p:anim>
                                      </p:childTnLst>
                                    </p:cTn>
                                  </p:par>
                                  <p:par>
                                    <p:cTn id="58" presetID="2" presetClass="entr" presetSubtype="2" accel="31000" fill="hold" nodeType="withEffect" p14:presetBounceEnd="33000">
                                      <p:stCondLst>
                                        <p:cond delay="6000"/>
                                      </p:stCondLst>
                                      <p:childTnLst>
                                        <p:set>
                                          <p:cBhvr>
                                            <p:cTn id="59" dur="1" fill="hold">
                                              <p:stCondLst>
                                                <p:cond delay="0"/>
                                              </p:stCondLst>
                                            </p:cTn>
                                            <p:tgtEl>
                                              <p:spTgt spid="46"/>
                                            </p:tgtEl>
                                            <p:attrNameLst>
                                              <p:attrName>style.visibility</p:attrName>
                                            </p:attrNameLst>
                                          </p:cBhvr>
                                          <p:to>
                                            <p:strVal val="visible"/>
                                          </p:to>
                                        </p:set>
                                        <p:anim calcmode="lin" valueType="num" p14:bounceEnd="33000">
                                          <p:cBhvr additive="base">
                                            <p:cTn id="60" dur="2000" fill="hold"/>
                                            <p:tgtEl>
                                              <p:spTgt spid="46"/>
                                            </p:tgtEl>
                                            <p:attrNameLst>
                                              <p:attrName>ppt_x</p:attrName>
                                            </p:attrNameLst>
                                          </p:cBhvr>
                                          <p:tavLst>
                                            <p:tav tm="0">
                                              <p:val>
                                                <p:strVal val="1+#ppt_w/2"/>
                                              </p:val>
                                            </p:tav>
                                            <p:tav tm="100000">
                                              <p:val>
                                                <p:strVal val="#ppt_x"/>
                                              </p:val>
                                            </p:tav>
                                          </p:tavLst>
                                        </p:anim>
                                        <p:anim calcmode="lin" valueType="num" p14:bounceEnd="33000">
                                          <p:cBhvr additive="base">
                                            <p:cTn id="61" dur="2000" fill="hold"/>
                                            <p:tgtEl>
                                              <p:spTgt spid="46"/>
                                            </p:tgtEl>
                                            <p:attrNameLst>
                                              <p:attrName>ppt_y</p:attrName>
                                            </p:attrNameLst>
                                          </p:cBhvr>
                                          <p:tavLst>
                                            <p:tav tm="0">
                                              <p:val>
                                                <p:strVal val="#ppt_y"/>
                                              </p:val>
                                            </p:tav>
                                            <p:tav tm="100000">
                                              <p:val>
                                                <p:strVal val="#ppt_y"/>
                                              </p:val>
                                            </p:tav>
                                          </p:tavLst>
                                        </p:anim>
                                      </p:childTnLst>
                                    </p:cTn>
                                  </p:par>
                                  <p:par>
                                    <p:cTn id="62" presetID="2" presetClass="entr" presetSubtype="2" accel="31000" fill="hold" nodeType="withEffect" p14:presetBounceEnd="33000">
                                      <p:stCondLst>
                                        <p:cond delay="7250"/>
                                      </p:stCondLst>
                                      <p:childTnLst>
                                        <p:set>
                                          <p:cBhvr>
                                            <p:cTn id="63" dur="1" fill="hold">
                                              <p:stCondLst>
                                                <p:cond delay="0"/>
                                              </p:stCondLst>
                                            </p:cTn>
                                            <p:tgtEl>
                                              <p:spTgt spid="71"/>
                                            </p:tgtEl>
                                            <p:attrNameLst>
                                              <p:attrName>style.visibility</p:attrName>
                                            </p:attrNameLst>
                                          </p:cBhvr>
                                          <p:to>
                                            <p:strVal val="visible"/>
                                          </p:to>
                                        </p:set>
                                        <p:anim calcmode="lin" valueType="num" p14:bounceEnd="33000">
                                          <p:cBhvr additive="base">
                                            <p:cTn id="64" dur="2000" fill="hold"/>
                                            <p:tgtEl>
                                              <p:spTgt spid="71"/>
                                            </p:tgtEl>
                                            <p:attrNameLst>
                                              <p:attrName>ppt_x</p:attrName>
                                            </p:attrNameLst>
                                          </p:cBhvr>
                                          <p:tavLst>
                                            <p:tav tm="0">
                                              <p:val>
                                                <p:strVal val="1+#ppt_w/2"/>
                                              </p:val>
                                            </p:tav>
                                            <p:tav tm="100000">
                                              <p:val>
                                                <p:strVal val="#ppt_x"/>
                                              </p:val>
                                            </p:tav>
                                          </p:tavLst>
                                        </p:anim>
                                        <p:anim calcmode="lin" valueType="num" p14:bounceEnd="33000">
                                          <p:cBhvr additive="base">
                                            <p:cTn id="65" dur="2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750"/>
                                            <p:tgtEl>
                                              <p:spTgt spid="30"/>
                                            </p:tgtEl>
                                          </p:cBhvr>
                                        </p:animEffect>
                                        <p:anim calcmode="lin" valueType="num">
                                          <p:cBhvr>
                                            <p:cTn id="12" dur="750" fill="hold"/>
                                            <p:tgtEl>
                                              <p:spTgt spid="30"/>
                                            </p:tgtEl>
                                            <p:attrNameLst>
                                              <p:attrName>ppt_x</p:attrName>
                                            </p:attrNameLst>
                                          </p:cBhvr>
                                          <p:tavLst>
                                            <p:tav tm="0">
                                              <p:val>
                                                <p:strVal val="#ppt_x"/>
                                              </p:val>
                                            </p:tav>
                                            <p:tav tm="100000">
                                              <p:val>
                                                <p:strVal val="#ppt_x"/>
                                              </p:val>
                                            </p:tav>
                                          </p:tavLst>
                                        </p:anim>
                                        <p:anim calcmode="lin" valueType="num">
                                          <p:cBhvr>
                                            <p:cTn id="13" dur="75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 calcmode="lin" valueType="num">
                                          <p:cBhvr>
                                            <p:cTn id="17" dur="750" fill="hold"/>
                                            <p:tgtEl>
                                              <p:spTgt spid="20"/>
                                            </p:tgtEl>
                                            <p:attrNameLst>
                                              <p:attrName>ppt_w</p:attrName>
                                            </p:attrNameLst>
                                          </p:cBhvr>
                                          <p:tavLst>
                                            <p:tav tm="0">
                                              <p:val>
                                                <p:strVal val="#ppt_w+.3"/>
                                              </p:val>
                                            </p:tav>
                                            <p:tav tm="100000">
                                              <p:val>
                                                <p:strVal val="#ppt_w"/>
                                              </p:val>
                                            </p:tav>
                                          </p:tavLst>
                                        </p:anim>
                                        <p:anim calcmode="lin" valueType="num">
                                          <p:cBhvr>
                                            <p:cTn id="18" dur="750" fill="hold"/>
                                            <p:tgtEl>
                                              <p:spTgt spid="20"/>
                                            </p:tgtEl>
                                            <p:attrNameLst>
                                              <p:attrName>ppt_h</p:attrName>
                                            </p:attrNameLst>
                                          </p:cBhvr>
                                          <p:tavLst>
                                            <p:tav tm="0">
                                              <p:val>
                                                <p:strVal val="#ppt_h"/>
                                              </p:val>
                                            </p:tav>
                                            <p:tav tm="100000">
                                              <p:val>
                                                <p:strVal val="#ppt_h"/>
                                              </p:val>
                                            </p:tav>
                                          </p:tavLst>
                                        </p:anim>
                                        <p:animEffect transition="in" filter="fade">
                                          <p:cBhvr>
                                            <p:cTn id="19" dur="750"/>
                                            <p:tgtEl>
                                              <p:spTgt spid="20"/>
                                            </p:tgtEl>
                                          </p:cBhvr>
                                        </p:animEffect>
                                      </p:childTnLst>
                                    </p:cTn>
                                  </p:par>
                                </p:childTnLst>
                              </p:cTn>
                            </p:par>
                            <p:par>
                              <p:cTn id="20" fill="hold">
                                <p:stCondLst>
                                  <p:cond delay="2525"/>
                                </p:stCondLst>
                                <p:childTnLst>
                                  <p:par>
                                    <p:cTn id="21" presetID="53" presetClass="entr" presetSubtype="16"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750" fill="hold"/>
                                            <p:tgtEl>
                                              <p:spTgt spid="18"/>
                                            </p:tgtEl>
                                            <p:attrNameLst>
                                              <p:attrName>ppt_w</p:attrName>
                                            </p:attrNameLst>
                                          </p:cBhvr>
                                          <p:tavLst>
                                            <p:tav tm="0">
                                              <p:val>
                                                <p:fltVal val="0"/>
                                              </p:val>
                                            </p:tav>
                                            <p:tav tm="100000">
                                              <p:val>
                                                <p:strVal val="#ppt_w"/>
                                              </p:val>
                                            </p:tav>
                                          </p:tavLst>
                                        </p:anim>
                                        <p:anim calcmode="lin" valueType="num">
                                          <p:cBhvr>
                                            <p:cTn id="24" dur="750" fill="hold"/>
                                            <p:tgtEl>
                                              <p:spTgt spid="18"/>
                                            </p:tgtEl>
                                            <p:attrNameLst>
                                              <p:attrName>ppt_h</p:attrName>
                                            </p:attrNameLst>
                                          </p:cBhvr>
                                          <p:tavLst>
                                            <p:tav tm="0">
                                              <p:val>
                                                <p:fltVal val="0"/>
                                              </p:val>
                                            </p:tav>
                                            <p:tav tm="100000">
                                              <p:val>
                                                <p:strVal val="#ppt_h"/>
                                              </p:val>
                                            </p:tav>
                                          </p:tavLst>
                                        </p:anim>
                                        <p:animEffect transition="in" filter="fade">
                                          <p:cBhvr>
                                            <p:cTn id="25" dur="750"/>
                                            <p:tgtEl>
                                              <p:spTgt spid="18"/>
                                            </p:tgtEl>
                                          </p:cBhvr>
                                        </p:animEffect>
                                      </p:childTnLst>
                                    </p:cTn>
                                  </p:par>
                                  <p:par>
                                    <p:cTn id="26" presetID="2" presetClass="entr" presetSubtype="2" accel="31000" fill="hold" nodeType="withEffect">
                                      <p:stCondLst>
                                        <p:cond delay="75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2000" fill="hold"/>
                                            <p:tgtEl>
                                              <p:spTgt spid="4"/>
                                            </p:tgtEl>
                                            <p:attrNameLst>
                                              <p:attrName>ppt_x</p:attrName>
                                            </p:attrNameLst>
                                          </p:cBhvr>
                                          <p:tavLst>
                                            <p:tav tm="0">
                                              <p:val>
                                                <p:strVal val="1+#ppt_w/2"/>
                                              </p:val>
                                            </p:tav>
                                            <p:tav tm="100000">
                                              <p:val>
                                                <p:strVal val="#ppt_x"/>
                                              </p:val>
                                            </p:tav>
                                          </p:tavLst>
                                        </p:anim>
                                        <p:anim calcmode="lin" valueType="num">
                                          <p:cBhvr additive="base">
                                            <p:cTn id="29" dur="20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2" accel="31000" fill="hold" nodeType="withEffect">
                                      <p:stCondLst>
                                        <p:cond delay="125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2000" fill="hold"/>
                                            <p:tgtEl>
                                              <p:spTgt spid="76"/>
                                            </p:tgtEl>
                                            <p:attrNameLst>
                                              <p:attrName>ppt_x</p:attrName>
                                            </p:attrNameLst>
                                          </p:cBhvr>
                                          <p:tavLst>
                                            <p:tav tm="0">
                                              <p:val>
                                                <p:strVal val="1+#ppt_w/2"/>
                                              </p:val>
                                            </p:tav>
                                            <p:tav tm="100000">
                                              <p:val>
                                                <p:strVal val="#ppt_x"/>
                                              </p:val>
                                            </p:tav>
                                          </p:tavLst>
                                        </p:anim>
                                        <p:anim calcmode="lin" valueType="num">
                                          <p:cBhvr additive="base">
                                            <p:cTn id="33" dur="20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accel="31000" fill="hold" nodeType="withEffect">
                                      <p:stCondLst>
                                        <p:cond delay="175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2000" fill="hold"/>
                                            <p:tgtEl>
                                              <p:spTgt spid="25"/>
                                            </p:tgtEl>
                                            <p:attrNameLst>
                                              <p:attrName>ppt_x</p:attrName>
                                            </p:attrNameLst>
                                          </p:cBhvr>
                                          <p:tavLst>
                                            <p:tav tm="0">
                                              <p:val>
                                                <p:strVal val="1+#ppt_w/2"/>
                                              </p:val>
                                            </p:tav>
                                            <p:tav tm="100000">
                                              <p:val>
                                                <p:strVal val="#ppt_x"/>
                                              </p:val>
                                            </p:tav>
                                          </p:tavLst>
                                        </p:anim>
                                        <p:anim calcmode="lin" valueType="num">
                                          <p:cBhvr additive="base">
                                            <p:cTn id="37" dur="2000" fill="hold"/>
                                            <p:tgtEl>
                                              <p:spTgt spid="25"/>
                                            </p:tgtEl>
                                            <p:attrNameLst>
                                              <p:attrName>ppt_y</p:attrName>
                                            </p:attrNameLst>
                                          </p:cBhvr>
                                          <p:tavLst>
                                            <p:tav tm="0">
                                              <p:val>
                                                <p:strVal val="#ppt_y"/>
                                              </p:val>
                                            </p:tav>
                                            <p:tav tm="100000">
                                              <p:val>
                                                <p:strVal val="#ppt_y"/>
                                              </p:val>
                                            </p:tav>
                                          </p:tavLst>
                                        </p:anim>
                                      </p:childTnLst>
                                    </p:cTn>
                                  </p:par>
                                  <p:par>
                                    <p:cTn id="38" presetID="2" presetClass="entr" presetSubtype="2" accel="31000" fill="hold" nodeType="withEffect">
                                      <p:stCondLst>
                                        <p:cond delay="225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2000" fill="hold"/>
                                            <p:tgtEl>
                                              <p:spTgt spid="31"/>
                                            </p:tgtEl>
                                            <p:attrNameLst>
                                              <p:attrName>ppt_x</p:attrName>
                                            </p:attrNameLst>
                                          </p:cBhvr>
                                          <p:tavLst>
                                            <p:tav tm="0">
                                              <p:val>
                                                <p:strVal val="1+#ppt_w/2"/>
                                              </p:val>
                                            </p:tav>
                                            <p:tav tm="100000">
                                              <p:val>
                                                <p:strVal val="#ppt_x"/>
                                              </p:val>
                                            </p:tav>
                                          </p:tavLst>
                                        </p:anim>
                                        <p:anim calcmode="lin" valueType="num">
                                          <p:cBhvr additive="base">
                                            <p:cTn id="41" dur="2000" fill="hold"/>
                                            <p:tgtEl>
                                              <p:spTgt spid="31"/>
                                            </p:tgtEl>
                                            <p:attrNameLst>
                                              <p:attrName>ppt_y</p:attrName>
                                            </p:attrNameLst>
                                          </p:cBhvr>
                                          <p:tavLst>
                                            <p:tav tm="0">
                                              <p:val>
                                                <p:strVal val="#ppt_y"/>
                                              </p:val>
                                            </p:tav>
                                            <p:tav tm="100000">
                                              <p:val>
                                                <p:strVal val="#ppt_y"/>
                                              </p:val>
                                            </p:tav>
                                          </p:tavLst>
                                        </p:anim>
                                      </p:childTnLst>
                                    </p:cTn>
                                  </p:par>
                                  <p:par>
                                    <p:cTn id="42" presetID="2" presetClass="entr" presetSubtype="2" accel="31000" fill="hold" nodeType="withEffect">
                                      <p:stCondLst>
                                        <p:cond delay="275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2000" fill="hold"/>
                                            <p:tgtEl>
                                              <p:spTgt spid="36"/>
                                            </p:tgtEl>
                                            <p:attrNameLst>
                                              <p:attrName>ppt_x</p:attrName>
                                            </p:attrNameLst>
                                          </p:cBhvr>
                                          <p:tavLst>
                                            <p:tav tm="0">
                                              <p:val>
                                                <p:strVal val="1+#ppt_w/2"/>
                                              </p:val>
                                            </p:tav>
                                            <p:tav tm="100000">
                                              <p:val>
                                                <p:strVal val="#ppt_x"/>
                                              </p:val>
                                            </p:tav>
                                          </p:tavLst>
                                        </p:anim>
                                        <p:anim calcmode="lin" valueType="num">
                                          <p:cBhvr additive="base">
                                            <p:cTn id="45" dur="2000" fill="hold"/>
                                            <p:tgtEl>
                                              <p:spTgt spid="36"/>
                                            </p:tgtEl>
                                            <p:attrNameLst>
                                              <p:attrName>ppt_y</p:attrName>
                                            </p:attrNameLst>
                                          </p:cBhvr>
                                          <p:tavLst>
                                            <p:tav tm="0">
                                              <p:val>
                                                <p:strVal val="#ppt_y"/>
                                              </p:val>
                                            </p:tav>
                                            <p:tav tm="100000">
                                              <p:val>
                                                <p:strVal val="#ppt_y"/>
                                              </p:val>
                                            </p:tav>
                                          </p:tavLst>
                                        </p:anim>
                                      </p:childTnLst>
                                    </p:cTn>
                                  </p:par>
                                  <p:par>
                                    <p:cTn id="46" presetID="2" presetClass="entr" presetSubtype="2" accel="31000" fill="hold" nodeType="withEffect">
                                      <p:stCondLst>
                                        <p:cond delay="325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2000" fill="hold"/>
                                            <p:tgtEl>
                                              <p:spTgt spid="41"/>
                                            </p:tgtEl>
                                            <p:attrNameLst>
                                              <p:attrName>ppt_x</p:attrName>
                                            </p:attrNameLst>
                                          </p:cBhvr>
                                          <p:tavLst>
                                            <p:tav tm="0">
                                              <p:val>
                                                <p:strVal val="1+#ppt_w/2"/>
                                              </p:val>
                                            </p:tav>
                                            <p:tav tm="100000">
                                              <p:val>
                                                <p:strVal val="#ppt_x"/>
                                              </p:val>
                                            </p:tav>
                                          </p:tavLst>
                                        </p:anim>
                                        <p:anim calcmode="lin" valueType="num">
                                          <p:cBhvr additive="base">
                                            <p:cTn id="49" dur="2000" fill="hold"/>
                                            <p:tgtEl>
                                              <p:spTgt spid="41"/>
                                            </p:tgtEl>
                                            <p:attrNameLst>
                                              <p:attrName>ppt_y</p:attrName>
                                            </p:attrNameLst>
                                          </p:cBhvr>
                                          <p:tavLst>
                                            <p:tav tm="0">
                                              <p:val>
                                                <p:strVal val="#ppt_y"/>
                                              </p:val>
                                            </p:tav>
                                            <p:tav tm="100000">
                                              <p:val>
                                                <p:strVal val="#ppt_y"/>
                                              </p:val>
                                            </p:tav>
                                          </p:tavLst>
                                        </p:anim>
                                      </p:childTnLst>
                                    </p:cTn>
                                  </p:par>
                                  <p:par>
                                    <p:cTn id="50" presetID="2" presetClass="entr" presetSubtype="2" accel="31000" fill="hold" nodeType="withEffect">
                                      <p:stCondLst>
                                        <p:cond delay="4000"/>
                                      </p:stCondLst>
                                      <p:childTnLst>
                                        <p:set>
                                          <p:cBhvr>
                                            <p:cTn id="51" dur="1" fill="hold">
                                              <p:stCondLst>
                                                <p:cond delay="0"/>
                                              </p:stCondLst>
                                            </p:cTn>
                                            <p:tgtEl>
                                              <p:spTgt spid="66"/>
                                            </p:tgtEl>
                                            <p:attrNameLst>
                                              <p:attrName>style.visibility</p:attrName>
                                            </p:attrNameLst>
                                          </p:cBhvr>
                                          <p:to>
                                            <p:strVal val="visible"/>
                                          </p:to>
                                        </p:set>
                                        <p:anim calcmode="lin" valueType="num">
                                          <p:cBhvr additive="base">
                                            <p:cTn id="52" dur="2000" fill="hold"/>
                                            <p:tgtEl>
                                              <p:spTgt spid="66"/>
                                            </p:tgtEl>
                                            <p:attrNameLst>
                                              <p:attrName>ppt_x</p:attrName>
                                            </p:attrNameLst>
                                          </p:cBhvr>
                                          <p:tavLst>
                                            <p:tav tm="0">
                                              <p:val>
                                                <p:strVal val="1+#ppt_w/2"/>
                                              </p:val>
                                            </p:tav>
                                            <p:tav tm="100000">
                                              <p:val>
                                                <p:strVal val="#ppt_x"/>
                                              </p:val>
                                            </p:tav>
                                          </p:tavLst>
                                        </p:anim>
                                        <p:anim calcmode="lin" valueType="num">
                                          <p:cBhvr additive="base">
                                            <p:cTn id="53" dur="2000" fill="hold"/>
                                            <p:tgtEl>
                                              <p:spTgt spid="66"/>
                                            </p:tgtEl>
                                            <p:attrNameLst>
                                              <p:attrName>ppt_y</p:attrName>
                                            </p:attrNameLst>
                                          </p:cBhvr>
                                          <p:tavLst>
                                            <p:tav tm="0">
                                              <p:val>
                                                <p:strVal val="#ppt_y"/>
                                              </p:val>
                                            </p:tav>
                                            <p:tav tm="100000">
                                              <p:val>
                                                <p:strVal val="#ppt_y"/>
                                              </p:val>
                                            </p:tav>
                                          </p:tavLst>
                                        </p:anim>
                                      </p:childTnLst>
                                    </p:cTn>
                                  </p:par>
                                  <p:par>
                                    <p:cTn id="54" presetID="2" presetClass="entr" presetSubtype="2" accel="31000" fill="hold" nodeType="withEffect">
                                      <p:stCondLst>
                                        <p:cond delay="500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2000" fill="hold"/>
                                            <p:tgtEl>
                                              <p:spTgt spid="61"/>
                                            </p:tgtEl>
                                            <p:attrNameLst>
                                              <p:attrName>ppt_x</p:attrName>
                                            </p:attrNameLst>
                                          </p:cBhvr>
                                          <p:tavLst>
                                            <p:tav tm="0">
                                              <p:val>
                                                <p:strVal val="1+#ppt_w/2"/>
                                              </p:val>
                                            </p:tav>
                                            <p:tav tm="100000">
                                              <p:val>
                                                <p:strVal val="#ppt_x"/>
                                              </p:val>
                                            </p:tav>
                                          </p:tavLst>
                                        </p:anim>
                                        <p:anim calcmode="lin" valueType="num">
                                          <p:cBhvr additive="base">
                                            <p:cTn id="57" dur="2000" fill="hold"/>
                                            <p:tgtEl>
                                              <p:spTgt spid="61"/>
                                            </p:tgtEl>
                                            <p:attrNameLst>
                                              <p:attrName>ppt_y</p:attrName>
                                            </p:attrNameLst>
                                          </p:cBhvr>
                                          <p:tavLst>
                                            <p:tav tm="0">
                                              <p:val>
                                                <p:strVal val="#ppt_y"/>
                                              </p:val>
                                            </p:tav>
                                            <p:tav tm="100000">
                                              <p:val>
                                                <p:strVal val="#ppt_y"/>
                                              </p:val>
                                            </p:tav>
                                          </p:tavLst>
                                        </p:anim>
                                      </p:childTnLst>
                                    </p:cTn>
                                  </p:par>
                                  <p:par>
                                    <p:cTn id="58" presetID="2" presetClass="entr" presetSubtype="2" accel="31000" fill="hold" nodeType="withEffect">
                                      <p:stCondLst>
                                        <p:cond delay="6000"/>
                                      </p:stCondLst>
                                      <p:childTnLst>
                                        <p:set>
                                          <p:cBhvr>
                                            <p:cTn id="59" dur="1" fill="hold">
                                              <p:stCondLst>
                                                <p:cond delay="0"/>
                                              </p:stCondLst>
                                            </p:cTn>
                                            <p:tgtEl>
                                              <p:spTgt spid="46"/>
                                            </p:tgtEl>
                                            <p:attrNameLst>
                                              <p:attrName>style.visibility</p:attrName>
                                            </p:attrNameLst>
                                          </p:cBhvr>
                                          <p:to>
                                            <p:strVal val="visible"/>
                                          </p:to>
                                        </p:set>
                                        <p:anim calcmode="lin" valueType="num">
                                          <p:cBhvr additive="base">
                                            <p:cTn id="60" dur="2000" fill="hold"/>
                                            <p:tgtEl>
                                              <p:spTgt spid="46"/>
                                            </p:tgtEl>
                                            <p:attrNameLst>
                                              <p:attrName>ppt_x</p:attrName>
                                            </p:attrNameLst>
                                          </p:cBhvr>
                                          <p:tavLst>
                                            <p:tav tm="0">
                                              <p:val>
                                                <p:strVal val="1+#ppt_w/2"/>
                                              </p:val>
                                            </p:tav>
                                            <p:tav tm="100000">
                                              <p:val>
                                                <p:strVal val="#ppt_x"/>
                                              </p:val>
                                            </p:tav>
                                          </p:tavLst>
                                        </p:anim>
                                        <p:anim calcmode="lin" valueType="num">
                                          <p:cBhvr additive="base">
                                            <p:cTn id="61" dur="2000" fill="hold"/>
                                            <p:tgtEl>
                                              <p:spTgt spid="46"/>
                                            </p:tgtEl>
                                            <p:attrNameLst>
                                              <p:attrName>ppt_y</p:attrName>
                                            </p:attrNameLst>
                                          </p:cBhvr>
                                          <p:tavLst>
                                            <p:tav tm="0">
                                              <p:val>
                                                <p:strVal val="#ppt_y"/>
                                              </p:val>
                                            </p:tav>
                                            <p:tav tm="100000">
                                              <p:val>
                                                <p:strVal val="#ppt_y"/>
                                              </p:val>
                                            </p:tav>
                                          </p:tavLst>
                                        </p:anim>
                                      </p:childTnLst>
                                    </p:cTn>
                                  </p:par>
                                  <p:par>
                                    <p:cTn id="62" presetID="2" presetClass="entr" presetSubtype="2" accel="31000" fill="hold" nodeType="withEffect">
                                      <p:stCondLst>
                                        <p:cond delay="725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2000" fill="hold"/>
                                            <p:tgtEl>
                                              <p:spTgt spid="71"/>
                                            </p:tgtEl>
                                            <p:attrNameLst>
                                              <p:attrName>ppt_x</p:attrName>
                                            </p:attrNameLst>
                                          </p:cBhvr>
                                          <p:tavLst>
                                            <p:tav tm="0">
                                              <p:val>
                                                <p:strVal val="1+#ppt_w/2"/>
                                              </p:val>
                                            </p:tav>
                                            <p:tav tm="100000">
                                              <p:val>
                                                <p:strVal val="#ppt_x"/>
                                              </p:val>
                                            </p:tav>
                                          </p:tavLst>
                                        </p:anim>
                                        <p:anim calcmode="lin" valueType="num">
                                          <p:cBhvr additive="base">
                                            <p:cTn id="65" dur="2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041472B3-331D-49B0-BF76-1B0F878E67CD}"/>
              </a:ext>
            </a:extLst>
          </p:cNvPr>
          <p:cNvSpPr/>
          <p:nvPr/>
        </p:nvSpPr>
        <p:spPr>
          <a:xfrm>
            <a:off x="3701700" y="1319487"/>
            <a:ext cx="8128350" cy="792000"/>
          </a:xfrm>
          <a:prstGeom prst="rect">
            <a:avLst/>
          </a:prstGeom>
          <a:solidFill>
            <a:srgbClr val="FD0003"/>
          </a:solidFill>
          <a:ln w="9525">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lIns="121792" tIns="60895" rIns="121792" bIns="60895" anchor="ctr"/>
          <a:lstStyle/>
          <a:p>
            <a:pPr eaLnBrk="1" hangingPunct="1">
              <a:defRPr/>
            </a:pPr>
            <a:r>
              <a:rPr lang="zh-CN" alt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党员具有下列情形之一的，按照规定程序给予除名处置：</a:t>
            </a:r>
          </a:p>
        </p:txBody>
      </p:sp>
      <p:sp>
        <p:nvSpPr>
          <p:cNvPr id="14" name="Title 1">
            <a:extLst>
              <a:ext uri="{FF2B5EF4-FFF2-40B4-BE49-F238E27FC236}">
                <a16:creationId xmlns="" xmlns:a16="http://schemas.microsoft.com/office/drawing/2014/main" id="{0744551D-7B90-46B2-AEF0-544B0EBFD7A5}"/>
              </a:ext>
            </a:extLst>
          </p:cNvPr>
          <p:cNvSpPr txBox="1">
            <a:spLocks/>
          </p:cNvSpPr>
          <p:nvPr/>
        </p:nvSpPr>
        <p:spPr bwMode="auto">
          <a:xfrm>
            <a:off x="3701700" y="2208244"/>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dirty="0">
                <a:latin typeface="微软雅黑" panose="020B0503020204020204" pitchFamily="34" charset="-122"/>
                <a:cs typeface="+mn-ea"/>
                <a:sym typeface="微软雅黑" panose="020B0503020204020204" pitchFamily="34" charset="-122"/>
              </a:rPr>
              <a:t>理想信念缺失，政治立场动摇，已经丧失党员条件的，予以除名；</a:t>
            </a:r>
            <a:endParaRPr lang="zh-CN" altLang="zh-CN" sz="1400" dirty="0">
              <a:latin typeface="微软雅黑" panose="020B0503020204020204" pitchFamily="34" charset="-122"/>
              <a:cs typeface="+mn-ea"/>
              <a:sym typeface="微软雅黑" panose="020B0503020204020204" pitchFamily="34" charset="-122"/>
            </a:endParaRPr>
          </a:p>
        </p:txBody>
      </p:sp>
      <p:sp>
        <p:nvSpPr>
          <p:cNvPr id="41" name="Title 1">
            <a:extLst>
              <a:ext uri="{FF2B5EF4-FFF2-40B4-BE49-F238E27FC236}">
                <a16:creationId xmlns="" xmlns:a16="http://schemas.microsoft.com/office/drawing/2014/main" id="{E223DC86-CB52-4B95-B93E-8E2E7D5B013F}"/>
              </a:ext>
            </a:extLst>
          </p:cNvPr>
          <p:cNvSpPr txBox="1">
            <a:spLocks/>
          </p:cNvSpPr>
          <p:nvPr/>
        </p:nvSpPr>
        <p:spPr bwMode="auto">
          <a:xfrm>
            <a:off x="3701699" y="2855607"/>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a:latin typeface="微软雅黑" panose="020B0503020204020204" pitchFamily="34" charset="-122"/>
                <a:cs typeface="+mn-ea"/>
                <a:sym typeface="微软雅黑" panose="020B0503020204020204" pitchFamily="34" charset="-122"/>
              </a:rPr>
              <a:t>信仰宗教，经党组织帮助教育仍没有转变的，劝其退党，劝而不退的予以除名；</a:t>
            </a:r>
            <a:endParaRPr lang="zh-CN" altLang="zh-CN" sz="1400">
              <a:latin typeface="微软雅黑" panose="020B0503020204020204" pitchFamily="34" charset="-122"/>
              <a:cs typeface="+mn-ea"/>
              <a:sym typeface="微软雅黑" panose="020B0503020204020204" pitchFamily="34" charset="-122"/>
            </a:endParaRPr>
          </a:p>
        </p:txBody>
      </p:sp>
      <p:sp>
        <p:nvSpPr>
          <p:cNvPr id="45" name="Title 1">
            <a:extLst>
              <a:ext uri="{FF2B5EF4-FFF2-40B4-BE49-F238E27FC236}">
                <a16:creationId xmlns="" xmlns:a16="http://schemas.microsoft.com/office/drawing/2014/main" id="{92189840-C75B-442E-930F-87A75B3F4E19}"/>
              </a:ext>
            </a:extLst>
          </p:cNvPr>
          <p:cNvSpPr txBox="1">
            <a:spLocks/>
          </p:cNvSpPr>
          <p:nvPr/>
        </p:nvSpPr>
        <p:spPr bwMode="auto">
          <a:xfrm>
            <a:off x="3701700" y="3575957"/>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a:latin typeface="微软雅黑" panose="020B0503020204020204" pitchFamily="34" charset="-122"/>
                <a:cs typeface="+mn-ea"/>
                <a:sym typeface="微软雅黑" panose="020B0503020204020204" pitchFamily="34" charset="-122"/>
              </a:rPr>
              <a:t>因思想蜕化提出退党，经教育后仍然坚持退党的，予以除名；</a:t>
            </a:r>
            <a:endParaRPr lang="zh-CN" altLang="zh-CN" sz="1400">
              <a:latin typeface="微软雅黑" panose="020B0503020204020204" pitchFamily="34" charset="-122"/>
              <a:cs typeface="+mn-ea"/>
              <a:sym typeface="微软雅黑" panose="020B0503020204020204" pitchFamily="34" charset="-122"/>
            </a:endParaRPr>
          </a:p>
        </p:txBody>
      </p:sp>
      <p:sp>
        <p:nvSpPr>
          <p:cNvPr id="49" name="Title 1">
            <a:extLst>
              <a:ext uri="{FF2B5EF4-FFF2-40B4-BE49-F238E27FC236}">
                <a16:creationId xmlns="" xmlns:a16="http://schemas.microsoft.com/office/drawing/2014/main" id="{F8B9FBE6-147B-439E-975B-506381AA761F}"/>
              </a:ext>
            </a:extLst>
          </p:cNvPr>
          <p:cNvSpPr txBox="1">
            <a:spLocks/>
          </p:cNvSpPr>
          <p:nvPr/>
        </p:nvSpPr>
        <p:spPr bwMode="auto">
          <a:xfrm>
            <a:off x="3701700" y="4294720"/>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a:latin typeface="微软雅黑" panose="020B0503020204020204" pitchFamily="34" charset="-122"/>
                <a:cs typeface="+mn-ea"/>
                <a:sym typeface="微软雅黑" panose="020B0503020204020204" pitchFamily="34" charset="-122"/>
              </a:rPr>
              <a:t>为了达到个人目的以退党相要挟，经教育不改的，劝其退党，劝而不退的予以除名；</a:t>
            </a:r>
            <a:endParaRPr lang="zh-CN" altLang="zh-CN" sz="1400">
              <a:latin typeface="微软雅黑" panose="020B0503020204020204" pitchFamily="34" charset="-122"/>
              <a:cs typeface="+mn-ea"/>
              <a:sym typeface="微软雅黑" panose="020B0503020204020204" pitchFamily="34" charset="-122"/>
            </a:endParaRPr>
          </a:p>
        </p:txBody>
      </p:sp>
      <p:sp>
        <p:nvSpPr>
          <p:cNvPr id="53" name="Title 1">
            <a:extLst>
              <a:ext uri="{FF2B5EF4-FFF2-40B4-BE49-F238E27FC236}">
                <a16:creationId xmlns="" xmlns:a16="http://schemas.microsoft.com/office/drawing/2014/main" id="{871526B7-3F24-4251-BAA6-B32A08AE38A6}"/>
              </a:ext>
            </a:extLst>
          </p:cNvPr>
          <p:cNvSpPr txBox="1">
            <a:spLocks/>
          </p:cNvSpPr>
          <p:nvPr/>
        </p:nvSpPr>
        <p:spPr bwMode="auto">
          <a:xfrm>
            <a:off x="3701700" y="5015070"/>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a:latin typeface="微软雅黑" panose="020B0503020204020204" pitchFamily="34" charset="-122"/>
                <a:cs typeface="+mn-ea"/>
                <a:sym typeface="微软雅黑" panose="020B0503020204020204" pitchFamily="34" charset="-122"/>
              </a:rPr>
              <a:t>限期改正期满后仍无转变的，劝其退党，劝而不退的予以除名；</a:t>
            </a:r>
            <a:endParaRPr lang="zh-CN" altLang="zh-CN" sz="1400">
              <a:latin typeface="微软雅黑" panose="020B0503020204020204" pitchFamily="34" charset="-122"/>
              <a:cs typeface="+mn-ea"/>
              <a:sym typeface="微软雅黑" panose="020B0503020204020204" pitchFamily="34" charset="-122"/>
            </a:endParaRPr>
          </a:p>
        </p:txBody>
      </p:sp>
      <p:sp>
        <p:nvSpPr>
          <p:cNvPr id="57" name="Title 1">
            <a:extLst>
              <a:ext uri="{FF2B5EF4-FFF2-40B4-BE49-F238E27FC236}">
                <a16:creationId xmlns="" xmlns:a16="http://schemas.microsoft.com/office/drawing/2014/main" id="{C2838106-D077-4CCB-8A5C-26AC52FAC63C}"/>
              </a:ext>
            </a:extLst>
          </p:cNvPr>
          <p:cNvSpPr txBox="1">
            <a:spLocks/>
          </p:cNvSpPr>
          <p:nvPr/>
        </p:nvSpPr>
        <p:spPr bwMode="auto">
          <a:xfrm>
            <a:off x="3701700" y="5735419"/>
            <a:ext cx="8136000" cy="628323"/>
          </a:xfrm>
          <a:prstGeom prst="rect">
            <a:avLst/>
          </a:prstGeom>
          <a:solidFill>
            <a:srgbClr val="FFF3F3"/>
          </a:solidFill>
          <a:ln>
            <a:noFill/>
          </a:ln>
        </p:spPr>
        <p:txBody>
          <a:bodyPr lIns="71815" tIns="35908" rIns="71815" bIns="35908" anchor="ctr"/>
          <a:lstStyle>
            <a:lvl1pPr marL="342900" indent="-342900" defTabSz="760413">
              <a:tabLst>
                <a:tab pos="114300" algn="l"/>
              </a:tabLst>
              <a:defRPr>
                <a:solidFill>
                  <a:schemeClr val="tx1"/>
                </a:solidFill>
                <a:latin typeface="Arial" panose="020B0604020202020204" pitchFamily="34" charset="0"/>
                <a:ea typeface="微软雅黑" panose="020B0503020204020204" pitchFamily="34" charset="-122"/>
              </a:defRPr>
            </a:lvl1pPr>
            <a:lvl2pPr marL="742950" indent="-285750" defTabSz="760413">
              <a:tabLst>
                <a:tab pos="114300" algn="l"/>
              </a:tabLst>
              <a:defRPr>
                <a:solidFill>
                  <a:schemeClr val="tx1"/>
                </a:solidFill>
                <a:latin typeface="Arial" panose="020B0604020202020204" pitchFamily="34" charset="0"/>
                <a:ea typeface="微软雅黑" panose="020B0503020204020204" pitchFamily="34" charset="-122"/>
              </a:defRPr>
            </a:lvl2pPr>
            <a:lvl3pPr defTabSz="760413">
              <a:tabLst>
                <a:tab pos="114300" algn="l"/>
              </a:tabLst>
              <a:defRPr>
                <a:solidFill>
                  <a:schemeClr val="tx1"/>
                </a:solidFill>
                <a:latin typeface="Arial" panose="020B0604020202020204" pitchFamily="34" charset="0"/>
                <a:ea typeface="微软雅黑" panose="020B0503020204020204" pitchFamily="34" charset="-122"/>
              </a:defRPr>
            </a:lvl3pPr>
            <a:lvl4pPr marL="1600200" indent="-228600" defTabSz="760413">
              <a:tabLst>
                <a:tab pos="114300" algn="l"/>
              </a:tabLst>
              <a:defRPr>
                <a:solidFill>
                  <a:schemeClr val="tx1"/>
                </a:solidFill>
                <a:latin typeface="Arial" panose="020B0604020202020204" pitchFamily="34" charset="0"/>
                <a:ea typeface="微软雅黑" panose="020B0503020204020204" pitchFamily="34" charset="-122"/>
              </a:defRPr>
            </a:lvl4pPr>
            <a:lvl5pPr marL="2057400" indent="-228600" defTabSz="760413">
              <a:tabLst>
                <a:tab pos="114300" algn="l"/>
              </a:tabLst>
              <a:defRPr>
                <a:solidFill>
                  <a:schemeClr val="tx1"/>
                </a:solidFill>
                <a:latin typeface="Arial" panose="020B0604020202020204" pitchFamily="34" charset="0"/>
                <a:ea typeface="微软雅黑" panose="020B0503020204020204" pitchFamily="34" charset="-122"/>
              </a:defRPr>
            </a:lvl5pPr>
            <a:lvl6pPr marL="25146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6pPr>
            <a:lvl7pPr marL="29718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7pPr>
            <a:lvl8pPr marL="34290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8pPr>
            <a:lvl9pPr marL="3886200" indent="-228600" defTabSz="760413" eaLnBrk="0" fontAlgn="base" hangingPunct="0">
              <a:spcBef>
                <a:spcPct val="0"/>
              </a:spcBef>
              <a:spcAft>
                <a:spcPct val="0"/>
              </a:spcAft>
              <a:tabLst>
                <a:tab pos="114300" algn="l"/>
              </a:tabLst>
              <a:defRPr>
                <a:solidFill>
                  <a:schemeClr val="tx1"/>
                </a:solidFill>
                <a:latin typeface="Arial" panose="020B0604020202020204" pitchFamily="34" charset="0"/>
                <a:ea typeface="微软雅黑" panose="020B0503020204020204" pitchFamily="34" charset="-122"/>
              </a:defRPr>
            </a:lvl9pPr>
          </a:lstStyle>
          <a:p>
            <a:pPr marL="0" lvl="2" algn="just" fontAlgn="ctr">
              <a:lnSpc>
                <a:spcPct val="120000"/>
              </a:lnSpc>
              <a:buClr>
                <a:srgbClr val="FF0000"/>
              </a:buClr>
              <a:buSzPct val="70000"/>
              <a:defRPr/>
            </a:pPr>
            <a:r>
              <a:rPr lang="zh-CN" altLang="en-US" sz="1400">
                <a:latin typeface="微软雅黑" panose="020B0503020204020204" pitchFamily="34" charset="-122"/>
                <a:cs typeface="+mn-ea"/>
                <a:sym typeface="微软雅黑" panose="020B0503020204020204" pitchFamily="34" charset="-122"/>
              </a:rPr>
              <a:t>没有正当理由，连续</a:t>
            </a:r>
            <a:r>
              <a:rPr lang="en-US" altLang="zh-CN" sz="1400">
                <a:latin typeface="微软雅黑" panose="020B0503020204020204" pitchFamily="34" charset="-122"/>
                <a:cs typeface="+mn-ea"/>
                <a:sym typeface="微软雅黑" panose="020B0503020204020204" pitchFamily="34" charset="-122"/>
              </a:rPr>
              <a:t>6</a:t>
            </a:r>
            <a:r>
              <a:rPr lang="zh-CN" altLang="en-US" sz="1400">
                <a:latin typeface="微软雅黑" panose="020B0503020204020204" pitchFamily="34" charset="-122"/>
                <a:cs typeface="+mn-ea"/>
                <a:sym typeface="微软雅黑" panose="020B0503020204020204" pitchFamily="34" charset="-122"/>
              </a:rPr>
              <a:t>个月不参加党的组织生活，或者不交纳党费，或者不做党所分配的工作，按照自行脱党予以除名。</a:t>
            </a:r>
            <a:endParaRPr lang="zh-CN" altLang="zh-CN" sz="1400">
              <a:latin typeface="微软雅黑" panose="020B0503020204020204" pitchFamily="34" charset="-122"/>
              <a:cs typeface="+mn-ea"/>
              <a:sym typeface="微软雅黑" panose="020B0503020204020204" pitchFamily="34" charset="-122"/>
            </a:endParaRPr>
          </a:p>
        </p:txBody>
      </p:sp>
      <p:sp>
        <p:nvSpPr>
          <p:cNvPr id="17" name="TextBox 13">
            <a:extLst>
              <a:ext uri="{FF2B5EF4-FFF2-40B4-BE49-F238E27FC236}">
                <a16:creationId xmlns="" xmlns:a16="http://schemas.microsoft.com/office/drawing/2014/main" id="{429AB24F-CB75-4821-8A42-B4D9E3633CC2}"/>
              </a:ext>
            </a:extLst>
          </p:cNvPr>
          <p:cNvSpPr txBox="1">
            <a:spLocks noChangeArrowheads="1"/>
          </p:cNvSpPr>
          <p:nvPr/>
        </p:nvSpPr>
        <p:spPr bwMode="auto">
          <a:xfrm>
            <a:off x="1628037" y="385406"/>
            <a:ext cx="372501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党员监督和组织处置</a:t>
            </a:r>
          </a:p>
        </p:txBody>
      </p:sp>
      <p:sp>
        <p:nvSpPr>
          <p:cNvPr id="18" name="矩形 17">
            <a:extLst>
              <a:ext uri="{FF2B5EF4-FFF2-40B4-BE49-F238E27FC236}">
                <a16:creationId xmlns="" xmlns:a16="http://schemas.microsoft.com/office/drawing/2014/main" id="{E8097FD3-506E-4139-B91B-895573CDDB5E}"/>
              </a:ext>
            </a:extLst>
          </p:cNvPr>
          <p:cNvSpPr/>
          <p:nvPr/>
        </p:nvSpPr>
        <p:spPr>
          <a:xfrm>
            <a:off x="755118" y="1322441"/>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第三十一条</a:t>
            </a:r>
          </a:p>
        </p:txBody>
      </p:sp>
      <p:sp>
        <p:nvSpPr>
          <p:cNvPr id="19" name="MH_Other_1">
            <a:extLst>
              <a:ext uri="{FF2B5EF4-FFF2-40B4-BE49-F238E27FC236}">
                <a16:creationId xmlns="" xmlns:a16="http://schemas.microsoft.com/office/drawing/2014/main" id="{0D6464D9-4999-4026-93B6-C415AA1008F5}"/>
              </a:ext>
            </a:extLst>
          </p:cNvPr>
          <p:cNvSpPr/>
          <p:nvPr>
            <p:custDataLst>
              <p:tags r:id="rId2"/>
            </p:custDataLst>
          </p:nvPr>
        </p:nvSpPr>
        <p:spPr>
          <a:xfrm>
            <a:off x="2685765" y="2330191"/>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MH_Other_1">
            <a:extLst>
              <a:ext uri="{FF2B5EF4-FFF2-40B4-BE49-F238E27FC236}">
                <a16:creationId xmlns="" xmlns:a16="http://schemas.microsoft.com/office/drawing/2014/main" id="{681532DF-11DF-4E0D-86AD-D9F6559B96CB}"/>
              </a:ext>
            </a:extLst>
          </p:cNvPr>
          <p:cNvSpPr/>
          <p:nvPr>
            <p:custDataLst>
              <p:tags r:id="rId3"/>
            </p:custDataLst>
          </p:nvPr>
        </p:nvSpPr>
        <p:spPr>
          <a:xfrm>
            <a:off x="2685765" y="303562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MH_Other_1">
            <a:extLst>
              <a:ext uri="{FF2B5EF4-FFF2-40B4-BE49-F238E27FC236}">
                <a16:creationId xmlns="" xmlns:a16="http://schemas.microsoft.com/office/drawing/2014/main" id="{4DA7519A-73DC-475E-9E36-7F8E5A5A6586}"/>
              </a:ext>
            </a:extLst>
          </p:cNvPr>
          <p:cNvSpPr/>
          <p:nvPr>
            <p:custDataLst>
              <p:tags r:id="rId4"/>
            </p:custDataLst>
          </p:nvPr>
        </p:nvSpPr>
        <p:spPr>
          <a:xfrm>
            <a:off x="2685765" y="3741061"/>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MH_Other_1">
            <a:extLst>
              <a:ext uri="{FF2B5EF4-FFF2-40B4-BE49-F238E27FC236}">
                <a16:creationId xmlns="" xmlns:a16="http://schemas.microsoft.com/office/drawing/2014/main" id="{43B166D5-0BBE-4010-A849-D1117744B4E6}"/>
              </a:ext>
            </a:extLst>
          </p:cNvPr>
          <p:cNvSpPr/>
          <p:nvPr>
            <p:custDataLst>
              <p:tags r:id="rId5"/>
            </p:custDataLst>
          </p:nvPr>
        </p:nvSpPr>
        <p:spPr>
          <a:xfrm>
            <a:off x="2685765" y="444649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MH_Other_1">
            <a:extLst>
              <a:ext uri="{FF2B5EF4-FFF2-40B4-BE49-F238E27FC236}">
                <a16:creationId xmlns="" xmlns:a16="http://schemas.microsoft.com/office/drawing/2014/main" id="{4C06691C-5231-429D-8A19-D0F0F4BC3FD1}"/>
              </a:ext>
            </a:extLst>
          </p:cNvPr>
          <p:cNvSpPr/>
          <p:nvPr>
            <p:custDataLst>
              <p:tags r:id="rId6"/>
            </p:custDataLst>
          </p:nvPr>
        </p:nvSpPr>
        <p:spPr>
          <a:xfrm>
            <a:off x="2685765" y="5151931"/>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5</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MH_Other_1">
            <a:extLst>
              <a:ext uri="{FF2B5EF4-FFF2-40B4-BE49-F238E27FC236}">
                <a16:creationId xmlns="" xmlns:a16="http://schemas.microsoft.com/office/drawing/2014/main" id="{D9E5F9FD-5A5E-495F-AF6D-B1BCCDC98D6F}"/>
              </a:ext>
            </a:extLst>
          </p:cNvPr>
          <p:cNvSpPr/>
          <p:nvPr>
            <p:custDataLst>
              <p:tags r:id="rId7"/>
            </p:custDataLst>
          </p:nvPr>
        </p:nvSpPr>
        <p:spPr>
          <a:xfrm>
            <a:off x="2685765" y="585736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6</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000"/>
                                        <p:tgtEl>
                                          <p:spTgt spid="10"/>
                                        </p:tgtEl>
                                      </p:cBhvr>
                                    </p:animEffect>
                                  </p:childTnLst>
                                </p:cTn>
                              </p:par>
                            </p:childTnLst>
                          </p:cTn>
                        </p:par>
                        <p:par>
                          <p:cTn id="13" fill="hold" nodeType="afterGroup">
                            <p:stCondLst>
                              <p:cond delay="1500"/>
                            </p:stCondLst>
                            <p:childTnLst>
                              <p:par>
                                <p:cTn id="14" presetID="49" presetClass="entr" presetSubtype="0" decel="10000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 calcmode="lin" valueType="num">
                                      <p:cBhvr>
                                        <p:cTn id="18" dur="500" fill="hold"/>
                                        <p:tgtEl>
                                          <p:spTgt spid="19"/>
                                        </p:tgtEl>
                                        <p:attrNameLst>
                                          <p:attrName>style.rotation</p:attrName>
                                        </p:attrNameLst>
                                      </p:cBhvr>
                                      <p:tavLst>
                                        <p:tav tm="0">
                                          <p:val>
                                            <p:fltVal val="360"/>
                                          </p:val>
                                        </p:tav>
                                        <p:tav tm="100000">
                                          <p:val>
                                            <p:fltVal val="0"/>
                                          </p:val>
                                        </p:tav>
                                      </p:tavLst>
                                    </p:anim>
                                    <p:animEffect transition="in" filter="fade">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49" presetClass="entr" presetSubtype="0" decel="10000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 calcmode="lin" valueType="num">
                                      <p:cBhvr>
                                        <p:cTn id="28" dur="500" fill="hold"/>
                                        <p:tgtEl>
                                          <p:spTgt spid="20"/>
                                        </p:tgtEl>
                                        <p:attrNameLst>
                                          <p:attrName>style.rotation</p:attrName>
                                        </p:attrNameLst>
                                      </p:cBhvr>
                                      <p:tavLst>
                                        <p:tav tm="0">
                                          <p:val>
                                            <p:fltVal val="360"/>
                                          </p:val>
                                        </p:tav>
                                        <p:tav tm="100000">
                                          <p:val>
                                            <p:fltVal val="0"/>
                                          </p:val>
                                        </p:tav>
                                      </p:tavLst>
                                    </p:anim>
                                    <p:animEffect transition="in" filter="fade">
                                      <p:cBhvr>
                                        <p:cTn id="29" dur="500"/>
                                        <p:tgtEl>
                                          <p:spTgt spid="2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left)">
                                      <p:cBhvr>
                                        <p:cTn id="32" dur="500"/>
                                        <p:tgtEl>
                                          <p:spTgt spid="41"/>
                                        </p:tgtEl>
                                      </p:cBhvr>
                                    </p:animEffect>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left)">
                                      <p:cBhvr>
                                        <p:cTn id="42" dur="500"/>
                                        <p:tgtEl>
                                          <p:spTgt spid="45"/>
                                        </p:tgtEl>
                                      </p:cBhvr>
                                    </p:animEffect>
                                  </p:childTnLst>
                                </p:cTn>
                              </p:par>
                            </p:childTnLst>
                          </p:cTn>
                        </p:par>
                        <p:par>
                          <p:cTn id="43" fill="hold">
                            <p:stCondLst>
                              <p:cond delay="3000"/>
                            </p:stCondLst>
                            <p:childTnLst>
                              <p:par>
                                <p:cTn id="44" presetID="49" presetClass="entr" presetSubtype="0" decel="10000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 calcmode="lin" valueType="num">
                                      <p:cBhvr>
                                        <p:cTn id="48" dur="500" fill="hold"/>
                                        <p:tgtEl>
                                          <p:spTgt spid="22"/>
                                        </p:tgtEl>
                                        <p:attrNameLst>
                                          <p:attrName>style.rotation</p:attrName>
                                        </p:attrNameLst>
                                      </p:cBhvr>
                                      <p:tavLst>
                                        <p:tav tm="0">
                                          <p:val>
                                            <p:fltVal val="360"/>
                                          </p:val>
                                        </p:tav>
                                        <p:tav tm="100000">
                                          <p:val>
                                            <p:fltVal val="0"/>
                                          </p:val>
                                        </p:tav>
                                      </p:tavLst>
                                    </p:anim>
                                    <p:animEffect transition="in" filter="fade">
                                      <p:cBhvr>
                                        <p:cTn id="49" dur="500"/>
                                        <p:tgtEl>
                                          <p:spTgt spid="2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500"/>
                                        <p:tgtEl>
                                          <p:spTgt spid="49"/>
                                        </p:tgtEl>
                                      </p:cBhvr>
                                    </p:animEffect>
                                  </p:childTnLst>
                                </p:cTn>
                              </p:par>
                            </p:childTnLst>
                          </p:cTn>
                        </p:par>
                        <p:par>
                          <p:cTn id="53" fill="hold">
                            <p:stCondLst>
                              <p:cond delay="3500"/>
                            </p:stCondLst>
                            <p:childTnLst>
                              <p:par>
                                <p:cTn id="54" presetID="49" presetClass="entr" presetSubtype="0"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 calcmode="lin" valueType="num">
                                      <p:cBhvr>
                                        <p:cTn id="58" dur="500" fill="hold"/>
                                        <p:tgtEl>
                                          <p:spTgt spid="23"/>
                                        </p:tgtEl>
                                        <p:attrNameLst>
                                          <p:attrName>style.rotation</p:attrName>
                                        </p:attrNameLst>
                                      </p:cBhvr>
                                      <p:tavLst>
                                        <p:tav tm="0">
                                          <p:val>
                                            <p:fltVal val="360"/>
                                          </p:val>
                                        </p:tav>
                                        <p:tav tm="100000">
                                          <p:val>
                                            <p:fltVal val="0"/>
                                          </p:val>
                                        </p:tav>
                                      </p:tavLst>
                                    </p:anim>
                                    <p:animEffect transition="in" filter="fade">
                                      <p:cBhvr>
                                        <p:cTn id="59" dur="500"/>
                                        <p:tgtEl>
                                          <p:spTgt spid="2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wipe(left)">
                                      <p:cBhvr>
                                        <p:cTn id="62" dur="500"/>
                                        <p:tgtEl>
                                          <p:spTgt spid="53"/>
                                        </p:tgtEl>
                                      </p:cBhvr>
                                    </p:animEffect>
                                  </p:childTnLst>
                                </p:cTn>
                              </p:par>
                            </p:childTnLst>
                          </p:cTn>
                        </p:par>
                        <p:par>
                          <p:cTn id="63" fill="hold">
                            <p:stCondLst>
                              <p:cond delay="4000"/>
                            </p:stCondLst>
                            <p:childTnLst>
                              <p:par>
                                <p:cTn id="64" presetID="49" presetClass="entr" presetSubtype="0" decel="10000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 calcmode="lin" valueType="num">
                                      <p:cBhvr>
                                        <p:cTn id="68" dur="500" fill="hold"/>
                                        <p:tgtEl>
                                          <p:spTgt spid="24"/>
                                        </p:tgtEl>
                                        <p:attrNameLst>
                                          <p:attrName>style.rotation</p:attrName>
                                        </p:attrNameLst>
                                      </p:cBhvr>
                                      <p:tavLst>
                                        <p:tav tm="0">
                                          <p:val>
                                            <p:fltVal val="360"/>
                                          </p:val>
                                        </p:tav>
                                        <p:tav tm="100000">
                                          <p:val>
                                            <p:fltVal val="0"/>
                                          </p:val>
                                        </p:tav>
                                      </p:tavLst>
                                    </p:anim>
                                    <p:animEffect transition="in" filter="fade">
                                      <p:cBhvr>
                                        <p:cTn id="69" dur="500"/>
                                        <p:tgtEl>
                                          <p:spTgt spid="2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wipe(left)">
                                      <p:cBhvr>
                                        <p:cTn id="7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41" grpId="0" animBg="1"/>
      <p:bldP spid="45" grpId="0" animBg="1"/>
      <p:bldP spid="49" grpId="0" animBg="1"/>
      <p:bldP spid="53" grpId="0" animBg="1"/>
      <p:bldP spid="57" grpId="0" animBg="1"/>
      <p:bldP spid="18" grpId="0" animBg="1"/>
      <p:bldP spid="19" grpId="0" animBg="1"/>
      <p:bldP spid="20" grpId="0" animBg="1"/>
      <p:bldP spid="21" grpId="0" animBg="1"/>
      <p:bldP spid="22" grpId="0" animBg="1"/>
      <p:bldP spid="23" grpId="0" animBg="1"/>
      <p:bldP spid="2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68591" y="2305944"/>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第七章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4026104" y="3323413"/>
            <a:ext cx="5079963" cy="861774"/>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a:defRPr/>
            </a:pPr>
            <a:r>
              <a:rPr lang="zh-CN" altLang="en-US" sz="5000" b="1" dirty="0">
                <a:solidFill>
                  <a:srgbClr val="FF0000"/>
                </a:solidFill>
                <a:latin typeface="微软雅黑" panose="020B0503020204020204" pitchFamily="34" charset="-122"/>
                <a:cs typeface="+mn-ea"/>
                <a:sym typeface="微软雅黑" panose="020B0503020204020204" pitchFamily="34" charset="-122"/>
              </a:rPr>
              <a:t>流动党员管理</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559899431"/>
      </p:ext>
    </p:extLst>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43E0C1B2-8836-4E0D-B2E9-E8D27722144E}"/>
              </a:ext>
            </a:extLst>
          </p:cNvPr>
          <p:cNvSpPr txBox="1">
            <a:spLocks noChangeArrowheads="1"/>
          </p:cNvSpPr>
          <p:nvPr/>
        </p:nvSpPr>
        <p:spPr bwMode="auto">
          <a:xfrm>
            <a:off x="4390328" y="1468989"/>
            <a:ext cx="7185232" cy="715589"/>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基层党组织应当加强流动党员管理，对外出</a:t>
            </a:r>
            <a:r>
              <a:rPr lang="en-US" altLang="zh-CN" sz="1600" spc="150" dirty="0">
                <a:latin typeface="微软雅黑" panose="020B0503020204020204" pitchFamily="34" charset="-122"/>
                <a:cs typeface="+mn-ea"/>
                <a:sym typeface="微软雅黑" panose="020B0503020204020204" pitchFamily="34" charset="-122"/>
              </a:rPr>
              <a:t>6</a:t>
            </a:r>
            <a:r>
              <a:rPr lang="zh-CN" altLang="en-US" sz="1600" spc="150" dirty="0">
                <a:latin typeface="微软雅黑" panose="020B0503020204020204" pitchFamily="34" charset="-122"/>
                <a:cs typeface="+mn-ea"/>
                <a:sym typeface="微软雅黑" panose="020B0503020204020204" pitchFamily="34" charset="-122"/>
              </a:rPr>
              <a:t>个月以上并且没有转移组织关系的流动党员，应当保持经常联系，跟进做好教育培训、管理服务等工作。在流动党员相对集中的地方，流出地党组织可以依托园区、商会、行业协会、驻外地办事机构等成立流动党员党组织。</a:t>
            </a:r>
          </a:p>
        </p:txBody>
      </p:sp>
      <p:sp>
        <p:nvSpPr>
          <p:cNvPr id="23" name="TextBox 147">
            <a:extLst>
              <a:ext uri="{FF2B5EF4-FFF2-40B4-BE49-F238E27FC236}">
                <a16:creationId xmlns="" xmlns:a16="http://schemas.microsoft.com/office/drawing/2014/main" id="{808103A6-D7BA-4B59-9707-A61E908CA16A}"/>
              </a:ext>
            </a:extLst>
          </p:cNvPr>
          <p:cNvSpPr txBox="1">
            <a:spLocks noChangeArrowheads="1"/>
          </p:cNvSpPr>
          <p:nvPr/>
        </p:nvSpPr>
        <p:spPr bwMode="auto">
          <a:xfrm>
            <a:off x="4253061" y="3030749"/>
            <a:ext cx="7322499" cy="13677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流入地党组织应当协助做好流动党员日常管理。按照组织关系一方隶属、参加多重组织生活的方式，组织流动党员就近就便参加组织生活。乡镇、街道、村、社区、园区等党群服务中心应当向流动党员开放。流动党员可以在流入地党组织或者流动党员党组织参加民主评议。</a:t>
            </a:r>
          </a:p>
        </p:txBody>
      </p:sp>
      <p:sp>
        <p:nvSpPr>
          <p:cNvPr id="31" name="TextBox 147">
            <a:extLst>
              <a:ext uri="{FF2B5EF4-FFF2-40B4-BE49-F238E27FC236}">
                <a16:creationId xmlns="" xmlns:a16="http://schemas.microsoft.com/office/drawing/2014/main" id="{17A304ED-9340-4A21-8F01-84698E58B690}"/>
              </a:ext>
            </a:extLst>
          </p:cNvPr>
          <p:cNvSpPr txBox="1">
            <a:spLocks noChangeArrowheads="1"/>
          </p:cNvSpPr>
          <p:nvPr/>
        </p:nvSpPr>
        <p:spPr bwMode="auto">
          <a:xfrm>
            <a:off x="4253060" y="4648593"/>
            <a:ext cx="7322499" cy="83780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700"/>
              </a:lnSpc>
              <a:defRPr/>
            </a:pPr>
            <a:r>
              <a:rPr lang="zh-CN" altLang="en-US" sz="1799" dirty="0">
                <a:latin typeface="微软雅黑" panose="020B0503020204020204" pitchFamily="34" charset="-122"/>
                <a:cs typeface="+mn-ea"/>
                <a:sym typeface="微软雅黑" panose="020B0503020204020204" pitchFamily="34" charset="-122"/>
              </a:rPr>
              <a:t>       </a:t>
            </a:r>
            <a:r>
              <a:rPr lang="zh-CN" altLang="en-US" sz="1799" spc="150" dirty="0">
                <a:latin typeface="微软雅黑" panose="020B0503020204020204" pitchFamily="34" charset="-122"/>
                <a:cs typeface="+mn-ea"/>
                <a:sym typeface="微软雅黑" panose="020B0503020204020204" pitchFamily="34" charset="-122"/>
              </a:rPr>
              <a:t>对具备转移组织关系条件的流动党员，流出地和流入地党组织应当衔接做好转接工作。</a:t>
            </a:r>
          </a:p>
        </p:txBody>
      </p:sp>
      <p:sp>
        <p:nvSpPr>
          <p:cNvPr id="10" name="TextBox 13">
            <a:extLst>
              <a:ext uri="{FF2B5EF4-FFF2-40B4-BE49-F238E27FC236}">
                <a16:creationId xmlns="" xmlns:a16="http://schemas.microsoft.com/office/drawing/2014/main" id="{C2F91002-AF72-4DE6-A1EB-3B82907D6494}"/>
              </a:ext>
            </a:extLst>
          </p:cNvPr>
          <p:cNvSpPr txBox="1">
            <a:spLocks noChangeArrowheads="1"/>
          </p:cNvSpPr>
          <p:nvPr/>
        </p:nvSpPr>
        <p:spPr bwMode="auto">
          <a:xfrm>
            <a:off x="1628037" y="385406"/>
            <a:ext cx="3172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流动党员管理</a:t>
            </a:r>
          </a:p>
        </p:txBody>
      </p:sp>
      <p:sp>
        <p:nvSpPr>
          <p:cNvPr id="11" name="矩形 10">
            <a:extLst>
              <a:ext uri="{FF2B5EF4-FFF2-40B4-BE49-F238E27FC236}">
                <a16:creationId xmlns="" xmlns:a16="http://schemas.microsoft.com/office/drawing/2014/main" id="{668496E2-6AAC-472F-B6F7-CC32C010794D}"/>
              </a:ext>
            </a:extLst>
          </p:cNvPr>
          <p:cNvSpPr/>
          <p:nvPr/>
        </p:nvSpPr>
        <p:spPr>
          <a:xfrm>
            <a:off x="635444" y="274500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第三十二条</a:t>
            </a:r>
          </a:p>
        </p:txBody>
      </p:sp>
      <p:sp>
        <p:nvSpPr>
          <p:cNvPr id="12" name="MH_Other_1">
            <a:extLst>
              <a:ext uri="{FF2B5EF4-FFF2-40B4-BE49-F238E27FC236}">
                <a16:creationId xmlns="" xmlns:a16="http://schemas.microsoft.com/office/drawing/2014/main" id="{63831959-58B9-4053-ACB3-72D46C58CBB9}"/>
              </a:ext>
            </a:extLst>
          </p:cNvPr>
          <p:cNvSpPr/>
          <p:nvPr>
            <p:custDataLst>
              <p:tags r:id="rId2"/>
            </p:custDataLst>
          </p:nvPr>
        </p:nvSpPr>
        <p:spPr>
          <a:xfrm>
            <a:off x="3523965" y="1684285"/>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MH_Other_1">
            <a:extLst>
              <a:ext uri="{FF2B5EF4-FFF2-40B4-BE49-F238E27FC236}">
                <a16:creationId xmlns="" xmlns:a16="http://schemas.microsoft.com/office/drawing/2014/main" id="{566459C6-BA41-45C8-885F-A44B6363C2AE}"/>
              </a:ext>
            </a:extLst>
          </p:cNvPr>
          <p:cNvSpPr/>
          <p:nvPr>
            <p:custDataLst>
              <p:tags r:id="rId3"/>
            </p:custDataLst>
          </p:nvPr>
        </p:nvSpPr>
        <p:spPr>
          <a:xfrm>
            <a:off x="3523965" y="332621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73307E15-9185-4E28-9599-6348D9AF55E3}"/>
              </a:ext>
            </a:extLst>
          </p:cNvPr>
          <p:cNvSpPr/>
          <p:nvPr>
            <p:custDataLst>
              <p:tags r:id="rId4"/>
            </p:custDataLst>
          </p:nvPr>
        </p:nvSpPr>
        <p:spPr>
          <a:xfrm>
            <a:off x="3523965" y="464859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 calcmode="lin" valueType="num">
                                      <p:cBhvr>
                                        <p:cTn id="24" dur="500" fill="hold"/>
                                        <p:tgtEl>
                                          <p:spTgt spid="13"/>
                                        </p:tgtEl>
                                        <p:attrNameLst>
                                          <p:attrName>style.rotation</p:attrName>
                                        </p:attrNameLst>
                                      </p:cBhvr>
                                      <p:tavLst>
                                        <p:tav tm="0">
                                          <p:val>
                                            <p:fltVal val="360"/>
                                          </p:val>
                                        </p:tav>
                                        <p:tav tm="100000">
                                          <p:val>
                                            <p:fltVal val="0"/>
                                          </p:val>
                                        </p:tav>
                                      </p:tavLst>
                                    </p:anim>
                                    <p:animEffect transition="in" filter="fade">
                                      <p:cBhvr>
                                        <p:cTn id="25" dur="50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1500"/>
                            </p:stCondLst>
                            <p:childTnLst>
                              <p:par>
                                <p:cTn id="30" presetID="49" presetClass="entr" presetSubtype="0" decel="10000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 calcmode="lin" valueType="num">
                                      <p:cBhvr>
                                        <p:cTn id="34" dur="500" fill="hold"/>
                                        <p:tgtEl>
                                          <p:spTgt spid="16"/>
                                        </p:tgtEl>
                                        <p:attrNameLst>
                                          <p:attrName>style.rotation</p:attrName>
                                        </p:attrNameLst>
                                      </p:cBhvr>
                                      <p:tavLst>
                                        <p:tav tm="0">
                                          <p:val>
                                            <p:fltVal val="360"/>
                                          </p:val>
                                        </p:tav>
                                        <p:tav tm="100000">
                                          <p:val>
                                            <p:fltVal val="0"/>
                                          </p:val>
                                        </p:tav>
                                      </p:tavLst>
                                    </p:anim>
                                    <p:animEffect transition="in" filter="fade">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31" grpId="0"/>
      <p:bldP spid="11" grpId="0" animBg="1"/>
      <p:bldP spid="12" grpId="0" animBg="1"/>
      <p:bldP spid="13" grpId="0" animBg="1"/>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78882E4D-9FF7-4D6D-B8E3-0F3AA3E5ABA2}"/>
              </a:ext>
            </a:extLst>
          </p:cNvPr>
          <p:cNvSpPr txBox="1">
            <a:spLocks noChangeArrowheads="1"/>
          </p:cNvSpPr>
          <p:nvPr/>
        </p:nvSpPr>
        <p:spPr bwMode="auto">
          <a:xfrm>
            <a:off x="4390327" y="1374567"/>
            <a:ext cx="7173023" cy="129155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农村党支部应当明确专人负责同流动党员保持联系。乡镇党委应当掌握流动党员基本情况，指导督促党支部加强日常教育管理。利用流动党员集中返乡等时机，组织其参加组织生活或者教育培训。对政治素质较好、有致富带富能力的流动党员，应当及时纳入村后备力量培养。</a:t>
            </a:r>
          </a:p>
        </p:txBody>
      </p:sp>
      <p:sp>
        <p:nvSpPr>
          <p:cNvPr id="23" name="TextBox 147">
            <a:extLst>
              <a:ext uri="{FF2B5EF4-FFF2-40B4-BE49-F238E27FC236}">
                <a16:creationId xmlns="" xmlns:a16="http://schemas.microsoft.com/office/drawing/2014/main" id="{7E2D66D5-1DF3-4DFB-BBCA-DC5884A51362}"/>
              </a:ext>
            </a:extLst>
          </p:cNvPr>
          <p:cNvSpPr txBox="1">
            <a:spLocks noChangeArrowheads="1"/>
          </p:cNvSpPr>
          <p:nvPr/>
        </p:nvSpPr>
        <p:spPr bwMode="auto">
          <a:xfrm>
            <a:off x="4390327" y="2877128"/>
            <a:ext cx="7173023" cy="13677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城市社区党组织对异地居住的流动党员，引导其向居住地党组织报到，自觉参加居住地党组织的活动，接受党组织管理。对在异地定居的党员，引导和帮助其及时转移组织关系。</a:t>
            </a:r>
          </a:p>
        </p:txBody>
      </p:sp>
      <p:sp>
        <p:nvSpPr>
          <p:cNvPr id="31" name="TextBox 147">
            <a:extLst>
              <a:ext uri="{FF2B5EF4-FFF2-40B4-BE49-F238E27FC236}">
                <a16:creationId xmlns="" xmlns:a16="http://schemas.microsoft.com/office/drawing/2014/main" id="{09819D8B-489D-419E-9AFF-391C394108F2}"/>
              </a:ext>
            </a:extLst>
          </p:cNvPr>
          <p:cNvSpPr txBox="1">
            <a:spLocks noChangeArrowheads="1"/>
          </p:cNvSpPr>
          <p:nvPr/>
        </p:nvSpPr>
        <p:spPr bwMode="auto">
          <a:xfrm>
            <a:off x="4390326" y="4308657"/>
            <a:ext cx="7322499" cy="13677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50" dirty="0">
                <a:latin typeface="微软雅黑" panose="020B0503020204020204" pitchFamily="34" charset="-122"/>
                <a:cs typeface="+mn-ea"/>
                <a:sym typeface="微软雅黑" panose="020B0503020204020204" pitchFamily="34" charset="-122"/>
              </a:rPr>
              <a:t>      公共就业和人才服务机构党组织应当建立健全流动人才党员党组织，理顺流动人才党员组织关系，加强和改进流动人才党员日常教育管理。</a:t>
            </a:r>
          </a:p>
        </p:txBody>
      </p:sp>
      <p:sp>
        <p:nvSpPr>
          <p:cNvPr id="10" name="TextBox 13">
            <a:extLst>
              <a:ext uri="{FF2B5EF4-FFF2-40B4-BE49-F238E27FC236}">
                <a16:creationId xmlns="" xmlns:a16="http://schemas.microsoft.com/office/drawing/2014/main" id="{5DFE4929-DC59-4798-925A-A7FAF773C4B9}"/>
              </a:ext>
            </a:extLst>
          </p:cNvPr>
          <p:cNvSpPr txBox="1">
            <a:spLocks noChangeArrowheads="1"/>
          </p:cNvSpPr>
          <p:nvPr/>
        </p:nvSpPr>
        <p:spPr bwMode="auto">
          <a:xfrm>
            <a:off x="1628037" y="385406"/>
            <a:ext cx="3172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流动党员管理</a:t>
            </a:r>
          </a:p>
        </p:txBody>
      </p:sp>
      <p:sp>
        <p:nvSpPr>
          <p:cNvPr id="11" name="矩形 10">
            <a:extLst>
              <a:ext uri="{FF2B5EF4-FFF2-40B4-BE49-F238E27FC236}">
                <a16:creationId xmlns="" xmlns:a16="http://schemas.microsoft.com/office/drawing/2014/main" id="{89C708C3-82AC-4F50-99C3-29C61C3673DB}"/>
              </a:ext>
            </a:extLst>
          </p:cNvPr>
          <p:cNvSpPr/>
          <p:nvPr/>
        </p:nvSpPr>
        <p:spPr>
          <a:xfrm>
            <a:off x="635444" y="274500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第三十三条</a:t>
            </a:r>
          </a:p>
        </p:txBody>
      </p:sp>
      <p:sp>
        <p:nvSpPr>
          <p:cNvPr id="13" name="MH_Other_1">
            <a:extLst>
              <a:ext uri="{FF2B5EF4-FFF2-40B4-BE49-F238E27FC236}">
                <a16:creationId xmlns="" xmlns:a16="http://schemas.microsoft.com/office/drawing/2014/main" id="{BC47DCDD-F64D-49F2-9FD6-0D82E8DD8C0A}"/>
              </a:ext>
            </a:extLst>
          </p:cNvPr>
          <p:cNvSpPr/>
          <p:nvPr>
            <p:custDataLst>
              <p:tags r:id="rId2"/>
            </p:custDataLst>
          </p:nvPr>
        </p:nvSpPr>
        <p:spPr>
          <a:xfrm>
            <a:off x="3523965" y="1684285"/>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697C6FED-2D0D-453A-8D84-38EFB37B9F6F}"/>
              </a:ext>
            </a:extLst>
          </p:cNvPr>
          <p:cNvSpPr/>
          <p:nvPr>
            <p:custDataLst>
              <p:tags r:id="rId3"/>
            </p:custDataLst>
          </p:nvPr>
        </p:nvSpPr>
        <p:spPr>
          <a:xfrm>
            <a:off x="3523965" y="286901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CE18BC71-F02C-46CF-A45D-F01E1D3B3BBD}"/>
              </a:ext>
            </a:extLst>
          </p:cNvPr>
          <p:cNvSpPr/>
          <p:nvPr>
            <p:custDataLst>
              <p:tags r:id="rId4"/>
            </p:custDataLst>
          </p:nvPr>
        </p:nvSpPr>
        <p:spPr>
          <a:xfrm>
            <a:off x="3523965" y="438189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 calcmode="lin" valueType="num">
                                      <p:cBhvr>
                                        <p:cTn id="14" dur="500" fill="hold"/>
                                        <p:tgtEl>
                                          <p:spTgt spid="13"/>
                                        </p:tgtEl>
                                        <p:attrNameLst>
                                          <p:attrName>style.rotation</p:attrName>
                                        </p:attrNameLst>
                                      </p:cBhvr>
                                      <p:tavLst>
                                        <p:tav tm="0">
                                          <p:val>
                                            <p:fltVal val="360"/>
                                          </p:val>
                                        </p:tav>
                                        <p:tav tm="100000">
                                          <p:val>
                                            <p:fltVal val="0"/>
                                          </p:val>
                                        </p:tav>
                                      </p:tavLst>
                                    </p:anim>
                                    <p:animEffect transition="in" filter="fade">
                                      <p:cBhvr>
                                        <p:cTn id="15" dur="500"/>
                                        <p:tgtEl>
                                          <p:spTgt spid="1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nodeType="afterGroup">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par>
                          <p:cTn id="29" fill="hold" nodeType="afterGroup">
                            <p:stCondLst>
                              <p:cond delay="1500"/>
                            </p:stCondLst>
                            <p:childTnLst>
                              <p:par>
                                <p:cTn id="30" presetID="49" presetClass="entr" presetSubtype="0" decel="10000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 calcmode="lin" valueType="num">
                                      <p:cBhvr>
                                        <p:cTn id="34" dur="500" fill="hold"/>
                                        <p:tgtEl>
                                          <p:spTgt spid="16"/>
                                        </p:tgtEl>
                                        <p:attrNameLst>
                                          <p:attrName>style.rotation</p:attrName>
                                        </p:attrNameLst>
                                      </p:cBhvr>
                                      <p:tavLst>
                                        <p:tav tm="0">
                                          <p:val>
                                            <p:fltVal val="360"/>
                                          </p:val>
                                        </p:tav>
                                        <p:tav tm="100000">
                                          <p:val>
                                            <p:fltVal val="0"/>
                                          </p:val>
                                        </p:tav>
                                      </p:tavLst>
                                    </p:anim>
                                    <p:animEffect transition="in" filter="fade">
                                      <p:cBhvr>
                                        <p:cTn id="35" dur="500"/>
                                        <p:tgtEl>
                                          <p:spTgt spid="1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31" grpId="0"/>
      <p:bldP spid="11" grpId="0" animBg="1"/>
      <p:bldP spid="13" grpId="0" animBg="1"/>
      <p:bldP spid="15" grpId="0" animBg="1"/>
      <p:bldP spid="1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2A1D4753-8D19-408F-BBEF-19BB29895BF5}"/>
              </a:ext>
            </a:extLst>
          </p:cNvPr>
          <p:cNvSpPr txBox="1">
            <a:spLocks noChangeArrowheads="1"/>
          </p:cNvSpPr>
          <p:nvPr/>
        </p:nvSpPr>
        <p:spPr bwMode="auto">
          <a:xfrm>
            <a:off x="4099965" y="1668848"/>
            <a:ext cx="7403419" cy="129155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600" spc="150" dirty="0">
                <a:latin typeface="微软雅黑" panose="020B0503020204020204" pitchFamily="34" charset="-122"/>
                <a:cs typeface="+mn-ea"/>
                <a:sym typeface="微软雅黑" panose="020B0503020204020204" pitchFamily="34" charset="-122"/>
              </a:rPr>
              <a:t>      高校党组织对组织关系保留在学校的高校毕业生流动党员，应当继续履行管理职责。党员组织关系保留时间一般不超过</a:t>
            </a:r>
            <a:r>
              <a:rPr lang="en-US" altLang="zh-CN" sz="1600" spc="150" dirty="0">
                <a:latin typeface="微软雅黑" panose="020B0503020204020204" pitchFamily="34" charset="-122"/>
                <a:cs typeface="+mn-ea"/>
                <a:sym typeface="微软雅黑" panose="020B0503020204020204" pitchFamily="34" charset="-122"/>
              </a:rPr>
              <a:t>2</a:t>
            </a:r>
            <a:r>
              <a:rPr lang="zh-CN" altLang="en-US" sz="1600" spc="150" dirty="0">
                <a:latin typeface="微软雅黑" panose="020B0503020204020204" pitchFamily="34" charset="-122"/>
                <a:cs typeface="+mn-ea"/>
                <a:sym typeface="微软雅黑" panose="020B0503020204020204" pitchFamily="34" charset="-122"/>
              </a:rPr>
              <a:t>年，对符合转出组织关系条件的及时转出。</a:t>
            </a:r>
          </a:p>
        </p:txBody>
      </p:sp>
      <p:sp>
        <p:nvSpPr>
          <p:cNvPr id="23" name="TextBox 147">
            <a:extLst>
              <a:ext uri="{FF2B5EF4-FFF2-40B4-BE49-F238E27FC236}">
                <a16:creationId xmlns="" xmlns:a16="http://schemas.microsoft.com/office/drawing/2014/main" id="{2A405479-EEE4-48E2-A9FC-6DFF5E4B83F3}"/>
              </a:ext>
            </a:extLst>
          </p:cNvPr>
          <p:cNvSpPr txBox="1">
            <a:spLocks noChangeArrowheads="1"/>
          </p:cNvSpPr>
          <p:nvPr/>
        </p:nvSpPr>
        <p:spPr bwMode="auto">
          <a:xfrm>
            <a:off x="4099965" y="3645582"/>
            <a:ext cx="7322499" cy="13677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6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对出国（境）学习研究党员，由原就读高校或者工作单位党组织保留其组织关系，每半年至少与其联系</a:t>
            </a:r>
            <a:r>
              <a:rPr lang="en-US" altLang="zh-CN" sz="1600" spc="150" dirty="0">
                <a:latin typeface="微软雅黑" panose="020B0503020204020204" pitchFamily="34" charset="-122"/>
                <a:cs typeface="+mn-ea"/>
                <a:sym typeface="微软雅黑" panose="020B0503020204020204" pitchFamily="34" charset="-122"/>
              </a:rPr>
              <a:t>1</a:t>
            </a:r>
            <a:r>
              <a:rPr lang="zh-CN" altLang="en-US" sz="1600" spc="150" dirty="0">
                <a:latin typeface="微软雅黑" panose="020B0503020204020204" pitchFamily="34" charset="-122"/>
                <a:cs typeface="+mn-ea"/>
                <a:sym typeface="微软雅黑" panose="020B0503020204020204" pitchFamily="34" charset="-122"/>
              </a:rPr>
              <a:t>次。出国（境）学习研究党员返回后按照规定恢复组织生活。</a:t>
            </a:r>
          </a:p>
        </p:txBody>
      </p:sp>
      <p:sp>
        <p:nvSpPr>
          <p:cNvPr id="8" name="MH_Other_1">
            <a:extLst>
              <a:ext uri="{FF2B5EF4-FFF2-40B4-BE49-F238E27FC236}">
                <a16:creationId xmlns="" xmlns:a16="http://schemas.microsoft.com/office/drawing/2014/main" id="{A12C5315-DD95-4E02-BDC3-03B4B989C727}"/>
              </a:ext>
            </a:extLst>
          </p:cNvPr>
          <p:cNvSpPr/>
          <p:nvPr>
            <p:custDataLst>
              <p:tags r:id="rId2"/>
            </p:custDataLst>
          </p:nvPr>
        </p:nvSpPr>
        <p:spPr>
          <a:xfrm>
            <a:off x="3370869" y="191709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MH_Other_1">
            <a:extLst>
              <a:ext uri="{FF2B5EF4-FFF2-40B4-BE49-F238E27FC236}">
                <a16:creationId xmlns="" xmlns:a16="http://schemas.microsoft.com/office/drawing/2014/main" id="{C792A8E2-F6F9-49E5-98D0-B114F6D50155}"/>
              </a:ext>
            </a:extLst>
          </p:cNvPr>
          <p:cNvSpPr/>
          <p:nvPr>
            <p:custDataLst>
              <p:tags r:id="rId3"/>
            </p:custDataLst>
          </p:nvPr>
        </p:nvSpPr>
        <p:spPr>
          <a:xfrm>
            <a:off x="3370869" y="3788905"/>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矩形 10">
            <a:extLst>
              <a:ext uri="{FF2B5EF4-FFF2-40B4-BE49-F238E27FC236}">
                <a16:creationId xmlns="" xmlns:a16="http://schemas.microsoft.com/office/drawing/2014/main" id="{528CED0A-7EAB-4AA6-AA17-A495D7F804EB}"/>
              </a:ext>
            </a:extLst>
          </p:cNvPr>
          <p:cNvSpPr/>
          <p:nvPr/>
        </p:nvSpPr>
        <p:spPr>
          <a:xfrm>
            <a:off x="635444" y="274500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第三十四条</a:t>
            </a:r>
          </a:p>
        </p:txBody>
      </p:sp>
      <p:sp>
        <p:nvSpPr>
          <p:cNvPr id="12" name="TextBox 13">
            <a:extLst>
              <a:ext uri="{FF2B5EF4-FFF2-40B4-BE49-F238E27FC236}">
                <a16:creationId xmlns="" xmlns:a16="http://schemas.microsoft.com/office/drawing/2014/main" id="{A4ECAF12-4EC5-4FD3-9849-C3D2E07C55FA}"/>
              </a:ext>
            </a:extLst>
          </p:cNvPr>
          <p:cNvSpPr txBox="1">
            <a:spLocks noChangeArrowheads="1"/>
          </p:cNvSpPr>
          <p:nvPr/>
        </p:nvSpPr>
        <p:spPr bwMode="auto">
          <a:xfrm>
            <a:off x="1628037" y="385406"/>
            <a:ext cx="31725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流动党员管理</a:t>
            </a:r>
          </a:p>
        </p:txBody>
      </p:sp>
    </p:spTree>
    <p:custDataLst>
      <p:tags r:id="rId1"/>
    </p:custDataLst>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 calcmode="lin" valueType="num">
                                      <p:cBhvr>
                                        <p:cTn id="14" dur="500" fill="hold"/>
                                        <p:tgtEl>
                                          <p:spTgt spid="8"/>
                                        </p:tgtEl>
                                        <p:attrNameLst>
                                          <p:attrName>style.rotation</p:attrName>
                                        </p:attrNameLst>
                                      </p:cBhvr>
                                      <p:tavLst>
                                        <p:tav tm="0">
                                          <p:val>
                                            <p:fltVal val="360"/>
                                          </p:val>
                                        </p:tav>
                                        <p:tav tm="100000">
                                          <p:val>
                                            <p:fltVal val="0"/>
                                          </p:val>
                                        </p:tav>
                                      </p:tavLst>
                                    </p:anim>
                                    <p:animEffect transition="in" filter="fade">
                                      <p:cBhvr>
                                        <p:cTn id="15" dur="500"/>
                                        <p:tgtEl>
                                          <p:spTgt spid="8"/>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nodeType="afterGroup">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8" grpId="0" animBg="1"/>
      <p:bldP spid="9"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68591" y="2305944"/>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第八章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693800" y="3480160"/>
            <a:ext cx="5435240" cy="784830"/>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a:defRPr/>
            </a:pPr>
            <a:r>
              <a:rPr lang="zh-CN" altLang="en-US" sz="4500" b="1" dirty="0">
                <a:solidFill>
                  <a:srgbClr val="FF0000"/>
                </a:solidFill>
                <a:latin typeface="微软雅黑" panose="020B0503020204020204" pitchFamily="34" charset="-122"/>
                <a:cs typeface="+mn-ea"/>
                <a:sym typeface="微软雅黑" panose="020B0503020204020204" pitchFamily="34" charset="-122"/>
              </a:rPr>
              <a:t>党员教育管理信息化</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3826659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invX="1"/>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47">
            <a:extLst>
              <a:ext uri="{FF2B5EF4-FFF2-40B4-BE49-F238E27FC236}">
                <a16:creationId xmlns="" xmlns:a16="http://schemas.microsoft.com/office/drawing/2014/main" id="{CA816EF3-BE1C-47B0-948F-FE0F149322A7}"/>
              </a:ext>
            </a:extLst>
          </p:cNvPr>
          <p:cNvSpPr txBox="1">
            <a:spLocks noChangeArrowheads="1"/>
          </p:cNvSpPr>
          <p:nvPr/>
        </p:nvSpPr>
        <p:spPr bwMode="auto">
          <a:xfrm>
            <a:off x="3905012" y="1794727"/>
            <a:ext cx="7855621" cy="136612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cs typeface="+mn-ea"/>
                <a:sym typeface="微软雅黑" panose="020B0503020204020204" pitchFamily="34" charset="-122"/>
              </a:rPr>
              <a:t>适应时代发展要求，充分运用互联网技术和信息化手段，改进党员教育管理工作，推进基层党建传统优势与信息技术深度融合，不断提高党员教育管理现代化水平。</a:t>
            </a:r>
          </a:p>
        </p:txBody>
      </p:sp>
      <p:sp>
        <p:nvSpPr>
          <p:cNvPr id="35" name="TextBox 147">
            <a:extLst>
              <a:ext uri="{FF2B5EF4-FFF2-40B4-BE49-F238E27FC236}">
                <a16:creationId xmlns="" xmlns:a16="http://schemas.microsoft.com/office/drawing/2014/main" id="{9A146451-28E3-461D-994E-3749A7937116}"/>
              </a:ext>
            </a:extLst>
          </p:cNvPr>
          <p:cNvSpPr txBox="1">
            <a:spLocks noChangeArrowheads="1"/>
          </p:cNvSpPr>
          <p:nvPr/>
        </p:nvSpPr>
        <p:spPr bwMode="auto">
          <a:xfrm>
            <a:off x="3843132" y="3429000"/>
            <a:ext cx="7917501" cy="169615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60" dirty="0">
                <a:latin typeface="微软雅黑" panose="020B0503020204020204" pitchFamily="34" charset="-122"/>
                <a:cs typeface="+mn-ea"/>
                <a:sym typeface="微软雅黑" panose="020B0503020204020204" pitchFamily="34" charset="-122"/>
              </a:rPr>
              <a:t>统筹规划、整合资源，健全党员信息库，加强全国党员管理信息系统建设，推动党员干部现代远程教育和党员电化教育创新发展，推进党员教育管理网站、移动客户端等平台一体化建设，建立党性教育基地网上平台，打造党务、政务、服务有机融合的网络阵地。</a:t>
            </a:r>
          </a:p>
        </p:txBody>
      </p:sp>
      <p:sp>
        <p:nvSpPr>
          <p:cNvPr id="7" name="矩形 6">
            <a:extLst>
              <a:ext uri="{FF2B5EF4-FFF2-40B4-BE49-F238E27FC236}">
                <a16:creationId xmlns="" xmlns:a16="http://schemas.microsoft.com/office/drawing/2014/main" id="{69E41B62-5708-401C-A8D6-5FC506E6B9A7}"/>
              </a:ext>
            </a:extLst>
          </p:cNvPr>
          <p:cNvSpPr/>
          <p:nvPr/>
        </p:nvSpPr>
        <p:spPr>
          <a:xfrm>
            <a:off x="657677" y="188754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第三十五条</a:t>
            </a:r>
          </a:p>
        </p:txBody>
      </p:sp>
      <p:sp>
        <p:nvSpPr>
          <p:cNvPr id="8" name="矩形 7">
            <a:extLst>
              <a:ext uri="{FF2B5EF4-FFF2-40B4-BE49-F238E27FC236}">
                <a16:creationId xmlns="" xmlns:a16="http://schemas.microsoft.com/office/drawing/2014/main" id="{47B193A6-5F09-49B6-ABD7-17733808BED2}"/>
              </a:ext>
            </a:extLst>
          </p:cNvPr>
          <p:cNvSpPr/>
          <p:nvPr/>
        </p:nvSpPr>
        <p:spPr>
          <a:xfrm>
            <a:off x="713607" y="3699777"/>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第三十六条</a:t>
            </a:r>
          </a:p>
        </p:txBody>
      </p:sp>
      <p:sp>
        <p:nvSpPr>
          <p:cNvPr id="9" name="TextBox 13">
            <a:extLst>
              <a:ext uri="{FF2B5EF4-FFF2-40B4-BE49-F238E27FC236}">
                <a16:creationId xmlns="" xmlns:a16="http://schemas.microsoft.com/office/drawing/2014/main" id="{62494303-F137-4B93-B2A4-E1B96CD91877}"/>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党员教育管理信息化</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invX="1"/>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750"/>
                                        <p:tgtEl>
                                          <p:spTgt spid="29"/>
                                        </p:tgtEl>
                                      </p:cBhvr>
                                    </p:animEffect>
                                  </p:childTnLst>
                                </p:cTn>
                              </p:par>
                            </p:childTnLst>
                          </p:cTn>
                        </p:par>
                        <p:par>
                          <p:cTn id="13" fill="hold">
                            <p:stCondLst>
                              <p:cond delay="125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7">
            <a:extLst>
              <a:ext uri="{FF2B5EF4-FFF2-40B4-BE49-F238E27FC236}">
                <a16:creationId xmlns="" xmlns:a16="http://schemas.microsoft.com/office/drawing/2014/main" id="{9059BF9D-ADF5-4D25-8879-34B6536F4860}"/>
              </a:ext>
            </a:extLst>
          </p:cNvPr>
          <p:cNvSpPr txBox="1">
            <a:spLocks noChangeArrowheads="1"/>
          </p:cNvSpPr>
          <p:nvPr/>
        </p:nvSpPr>
        <p:spPr bwMode="auto">
          <a:xfrm>
            <a:off x="4171445" y="1417892"/>
            <a:ext cx="7403419" cy="129155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3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坚持网上和网下相结合，依托党员教育管理信息化平台，开展党员信息管理、党组织活动指导管理、流动党员管理服务、发展党员管理和党费管理等业务应用，为党员提供在线学习培训、转接组织关系、参与党内事务和关怀帮扶等服务。</a:t>
            </a:r>
          </a:p>
        </p:txBody>
      </p:sp>
      <p:sp>
        <p:nvSpPr>
          <p:cNvPr id="16" name="TextBox 147">
            <a:extLst>
              <a:ext uri="{FF2B5EF4-FFF2-40B4-BE49-F238E27FC236}">
                <a16:creationId xmlns="" xmlns:a16="http://schemas.microsoft.com/office/drawing/2014/main" id="{4550C3C1-C2F2-4E3B-8B0B-5672A244CF46}"/>
              </a:ext>
            </a:extLst>
          </p:cNvPr>
          <p:cNvSpPr txBox="1">
            <a:spLocks noChangeArrowheads="1"/>
          </p:cNvSpPr>
          <p:nvPr/>
        </p:nvSpPr>
        <p:spPr bwMode="auto">
          <a:xfrm>
            <a:off x="4252365" y="2709444"/>
            <a:ext cx="7322499" cy="71955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注重利用信息数据，对党员队伍状况和党员教育管理工作进行实时分析研判，及时发现问题，不断改进工作。</a:t>
            </a:r>
          </a:p>
        </p:txBody>
      </p:sp>
      <p:sp>
        <p:nvSpPr>
          <p:cNvPr id="21" name="TextBox 147">
            <a:extLst>
              <a:ext uri="{FF2B5EF4-FFF2-40B4-BE49-F238E27FC236}">
                <a16:creationId xmlns="" xmlns:a16="http://schemas.microsoft.com/office/drawing/2014/main" id="{23CD6708-1160-4602-A25B-CE07F7E5C047}"/>
              </a:ext>
            </a:extLst>
          </p:cNvPr>
          <p:cNvSpPr txBox="1">
            <a:spLocks noChangeArrowheads="1"/>
          </p:cNvSpPr>
          <p:nvPr/>
        </p:nvSpPr>
        <p:spPr bwMode="auto">
          <a:xfrm>
            <a:off x="4190632" y="3651154"/>
            <a:ext cx="7403419" cy="129155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党员应当主动学网用网，依托各类党员教育管理信息化平台，积极参加在线学习培训，认真参加党组织的活动，自觉接受党组织的教育管理。通过网络向群众宣传党的理论和路线方针政策，听取群众意见，联系服务群众。</a:t>
            </a:r>
          </a:p>
        </p:txBody>
      </p:sp>
      <p:sp>
        <p:nvSpPr>
          <p:cNvPr id="25" name="TextBox 147">
            <a:extLst>
              <a:ext uri="{FF2B5EF4-FFF2-40B4-BE49-F238E27FC236}">
                <a16:creationId xmlns="" xmlns:a16="http://schemas.microsoft.com/office/drawing/2014/main" id="{F1EC45E6-4664-4A69-A767-B32862628598}"/>
              </a:ext>
            </a:extLst>
          </p:cNvPr>
          <p:cNvSpPr txBox="1">
            <a:spLocks noChangeArrowheads="1"/>
          </p:cNvSpPr>
          <p:nvPr/>
        </p:nvSpPr>
        <p:spPr bwMode="auto">
          <a:xfrm>
            <a:off x="4252365" y="4942707"/>
            <a:ext cx="7403419" cy="94171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500"/>
              </a:lnSpc>
              <a:defRPr/>
            </a:pPr>
            <a:r>
              <a:rPr lang="zh-CN" altLang="en-US" sz="1600" dirty="0">
                <a:latin typeface="微软雅黑" panose="020B0503020204020204" pitchFamily="34" charset="-122"/>
                <a:cs typeface="+mn-ea"/>
                <a:sym typeface="微软雅黑" panose="020B0503020204020204" pitchFamily="34" charset="-122"/>
              </a:rPr>
              <a:t>       党组织应当教育引导党员严格规范网络行为，敢于同网上错误言论作斗争，不得制作、发布、传播违反党的纪律规定和国家法律法规的信息内容。</a:t>
            </a:r>
          </a:p>
        </p:txBody>
      </p:sp>
      <p:sp>
        <p:nvSpPr>
          <p:cNvPr id="15" name="矩形 14">
            <a:extLst>
              <a:ext uri="{FF2B5EF4-FFF2-40B4-BE49-F238E27FC236}">
                <a16:creationId xmlns="" xmlns:a16="http://schemas.microsoft.com/office/drawing/2014/main" id="{A19B7A42-0945-4D62-8655-622FE56543F1}"/>
              </a:ext>
            </a:extLst>
          </p:cNvPr>
          <p:cNvSpPr/>
          <p:nvPr/>
        </p:nvSpPr>
        <p:spPr>
          <a:xfrm>
            <a:off x="657677" y="188754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第三十七条</a:t>
            </a:r>
          </a:p>
        </p:txBody>
      </p:sp>
      <p:sp>
        <p:nvSpPr>
          <p:cNvPr id="17" name="矩形 16">
            <a:extLst>
              <a:ext uri="{FF2B5EF4-FFF2-40B4-BE49-F238E27FC236}">
                <a16:creationId xmlns="" xmlns:a16="http://schemas.microsoft.com/office/drawing/2014/main" id="{7B10E9C2-44BE-4980-B4AF-DC30174D1F12}"/>
              </a:ext>
            </a:extLst>
          </p:cNvPr>
          <p:cNvSpPr/>
          <p:nvPr/>
        </p:nvSpPr>
        <p:spPr>
          <a:xfrm>
            <a:off x="657677" y="383665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第三十八条</a:t>
            </a:r>
          </a:p>
        </p:txBody>
      </p:sp>
      <p:sp>
        <p:nvSpPr>
          <p:cNvPr id="20" name="MH_Other_1">
            <a:extLst>
              <a:ext uri="{FF2B5EF4-FFF2-40B4-BE49-F238E27FC236}">
                <a16:creationId xmlns="" xmlns:a16="http://schemas.microsoft.com/office/drawing/2014/main" id="{8D30ED2D-D76B-4BBD-AA84-22F3B98616DF}"/>
              </a:ext>
            </a:extLst>
          </p:cNvPr>
          <p:cNvSpPr/>
          <p:nvPr>
            <p:custDataLst>
              <p:tags r:id="rId2"/>
            </p:custDataLst>
          </p:nvPr>
        </p:nvSpPr>
        <p:spPr>
          <a:xfrm>
            <a:off x="3570473" y="1707546"/>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MH_Other_1">
            <a:extLst>
              <a:ext uri="{FF2B5EF4-FFF2-40B4-BE49-F238E27FC236}">
                <a16:creationId xmlns="" xmlns:a16="http://schemas.microsoft.com/office/drawing/2014/main" id="{B089A1B9-B41A-4734-BD32-2A57500706C9}"/>
              </a:ext>
            </a:extLst>
          </p:cNvPr>
          <p:cNvSpPr/>
          <p:nvPr>
            <p:custDataLst>
              <p:tags r:id="rId3"/>
            </p:custDataLst>
          </p:nvPr>
        </p:nvSpPr>
        <p:spPr>
          <a:xfrm>
            <a:off x="3595445" y="2783187"/>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MH_Other_1">
            <a:extLst>
              <a:ext uri="{FF2B5EF4-FFF2-40B4-BE49-F238E27FC236}">
                <a16:creationId xmlns="" xmlns:a16="http://schemas.microsoft.com/office/drawing/2014/main" id="{01C76DFC-DEAA-45F8-937F-110CE53E9B78}"/>
              </a:ext>
            </a:extLst>
          </p:cNvPr>
          <p:cNvSpPr/>
          <p:nvPr>
            <p:custDataLst>
              <p:tags r:id="rId4"/>
            </p:custDataLst>
          </p:nvPr>
        </p:nvSpPr>
        <p:spPr>
          <a:xfrm>
            <a:off x="3589660" y="400893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MH_Other_1">
            <a:extLst>
              <a:ext uri="{FF2B5EF4-FFF2-40B4-BE49-F238E27FC236}">
                <a16:creationId xmlns="" xmlns:a16="http://schemas.microsoft.com/office/drawing/2014/main" id="{900F67E2-F429-466C-940E-732B0A25A379}"/>
              </a:ext>
            </a:extLst>
          </p:cNvPr>
          <p:cNvSpPr/>
          <p:nvPr>
            <p:custDataLst>
              <p:tags r:id="rId5"/>
            </p:custDataLst>
          </p:nvPr>
        </p:nvSpPr>
        <p:spPr>
          <a:xfrm>
            <a:off x="3614632" y="5084571"/>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TextBox 13">
            <a:extLst>
              <a:ext uri="{FF2B5EF4-FFF2-40B4-BE49-F238E27FC236}">
                <a16:creationId xmlns="" xmlns:a16="http://schemas.microsoft.com/office/drawing/2014/main" id="{5401EABF-FD0E-425B-A46B-5DE16452F372}"/>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党员教育管理信息化</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invX="1"/>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 calcmode="lin" valueType="num">
                                      <p:cBhvr>
                                        <p:cTn id="14" dur="500" fill="hold"/>
                                        <p:tgtEl>
                                          <p:spTgt spid="20"/>
                                        </p:tgtEl>
                                        <p:attrNameLst>
                                          <p:attrName>style.rotation</p:attrName>
                                        </p:attrNameLst>
                                      </p:cBhvr>
                                      <p:tavLst>
                                        <p:tav tm="0">
                                          <p:val>
                                            <p:fltVal val="360"/>
                                          </p:val>
                                        </p:tav>
                                        <p:tav tm="100000">
                                          <p:val>
                                            <p:fltVal val="0"/>
                                          </p:val>
                                        </p:tav>
                                      </p:tavLst>
                                    </p:anim>
                                    <p:animEffect transition="in" filter="fade">
                                      <p:cBhvr>
                                        <p:cTn id="15" dur="5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 calcmode="lin" valueType="num">
                                      <p:cBhvr>
                                        <p:cTn id="24" dur="500" fill="hold"/>
                                        <p:tgtEl>
                                          <p:spTgt spid="22"/>
                                        </p:tgtEl>
                                        <p:attrNameLst>
                                          <p:attrName>style.rotation</p:attrName>
                                        </p:attrNameLst>
                                      </p:cBhvr>
                                      <p:tavLst>
                                        <p:tav tm="0">
                                          <p:val>
                                            <p:fltVal val="360"/>
                                          </p:val>
                                        </p:tav>
                                        <p:tav tm="100000">
                                          <p:val>
                                            <p:fltVal val="0"/>
                                          </p:val>
                                        </p:tav>
                                      </p:tavLst>
                                    </p:anim>
                                    <p:animEffect transition="in" filter="fade">
                                      <p:cBhvr>
                                        <p:cTn id="25" dur="500"/>
                                        <p:tgtEl>
                                          <p:spTgt spid="22"/>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par>
                          <p:cTn id="29" fill="hold" nodeType="afterGroup">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49" presetClass="entr" presetSubtype="0" decel="10000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 calcmode="lin" valueType="num">
                                      <p:cBhvr>
                                        <p:cTn id="39" dur="500" fill="hold"/>
                                        <p:tgtEl>
                                          <p:spTgt spid="26"/>
                                        </p:tgtEl>
                                        <p:attrNameLst>
                                          <p:attrName>style.rotation</p:attrName>
                                        </p:attrNameLst>
                                      </p:cBhvr>
                                      <p:tavLst>
                                        <p:tav tm="0">
                                          <p:val>
                                            <p:fltVal val="360"/>
                                          </p:val>
                                        </p:tav>
                                        <p:tav tm="100000">
                                          <p:val>
                                            <p:fltVal val="0"/>
                                          </p:val>
                                        </p:tav>
                                      </p:tavLst>
                                    </p:anim>
                                    <p:animEffect transition="in" filter="fade">
                                      <p:cBhvr>
                                        <p:cTn id="40" dur="500"/>
                                        <p:tgtEl>
                                          <p:spTgt spid="26"/>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childTnLst>
                          </p:cTn>
                        </p:par>
                        <p:par>
                          <p:cTn id="44" fill="hold" nodeType="afterGroup">
                            <p:stCondLst>
                              <p:cond delay="2500"/>
                            </p:stCondLst>
                            <p:childTnLst>
                              <p:par>
                                <p:cTn id="45" presetID="49" presetClass="entr" presetSubtype="0" decel="10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 calcmode="lin" valueType="num">
                                      <p:cBhvr>
                                        <p:cTn id="49" dur="500" fill="hold"/>
                                        <p:tgtEl>
                                          <p:spTgt spid="27"/>
                                        </p:tgtEl>
                                        <p:attrNameLst>
                                          <p:attrName>style.rotation</p:attrName>
                                        </p:attrNameLst>
                                      </p:cBhvr>
                                      <p:tavLst>
                                        <p:tav tm="0">
                                          <p:val>
                                            <p:fltVal val="360"/>
                                          </p:val>
                                        </p:tav>
                                        <p:tav tm="100000">
                                          <p:val>
                                            <p:fltVal val="0"/>
                                          </p:val>
                                        </p:tav>
                                      </p:tavLst>
                                    </p:anim>
                                    <p:animEffect transition="in" filter="fade">
                                      <p:cBhvr>
                                        <p:cTn id="50" dur="500"/>
                                        <p:tgtEl>
                                          <p:spTgt spid="27"/>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21" grpId="0"/>
      <p:bldP spid="25" grpId="0"/>
      <p:bldP spid="15" grpId="0" animBg="1"/>
      <p:bldP spid="17" grpId="0" animBg="1"/>
      <p:bldP spid="20" grpId="0" animBg="1"/>
      <p:bldP spid="22" grpId="0" animBg="1"/>
      <p:bldP spid="26" grpId="0" animBg="1"/>
      <p:bldP spid="2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68591" y="2305944"/>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第九章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3637772" y="3429000"/>
            <a:ext cx="5856627" cy="830997"/>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defRPr/>
            </a:pPr>
            <a:r>
              <a:rPr lang="zh-CN" altLang="en-US" sz="4800" b="1" dirty="0">
                <a:solidFill>
                  <a:srgbClr val="FF0000"/>
                </a:solidFill>
                <a:latin typeface="微软雅黑" panose="020B0503020204020204" pitchFamily="34" charset="-122"/>
                <a:cs typeface="+mn-ea"/>
                <a:sym typeface="微软雅黑" panose="020B0503020204020204" pitchFamily="34" charset="-122"/>
              </a:rPr>
              <a:t>组织领导和工作保障</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749731405"/>
      </p:ext>
    </p:ext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6563A417-23AE-41F5-8058-FD3720CD44EE}"/>
              </a:ext>
            </a:extLst>
          </p:cNvPr>
          <p:cNvSpPr txBox="1">
            <a:spLocks noChangeArrowheads="1"/>
          </p:cNvSpPr>
          <p:nvPr/>
        </p:nvSpPr>
        <p:spPr bwMode="auto">
          <a:xfrm>
            <a:off x="4019045" y="1347159"/>
            <a:ext cx="7322499" cy="2238129"/>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3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在党中央领导下，由中央组织部牵头，中央纪委国家监委机关、中央宣传部、中央党校（国家行政学院）、中央和国家机关工委、教育部党组、国务院国资委党委等参加，建立全国党员教育管理工作协调小组，负责全国党员教育管理工作的规划部署、组织协调和检查指导，协调小组办公室设在中央组织部。省、自治区、直辖市党委应当建立党员教育管理工作协调机构。建立健全党员教育管理工作协调机构运行机制，充分发挥职能作用。</a:t>
            </a:r>
          </a:p>
        </p:txBody>
      </p:sp>
      <p:sp>
        <p:nvSpPr>
          <p:cNvPr id="23" name="TextBox 147">
            <a:extLst>
              <a:ext uri="{FF2B5EF4-FFF2-40B4-BE49-F238E27FC236}">
                <a16:creationId xmlns="" xmlns:a16="http://schemas.microsoft.com/office/drawing/2014/main" id="{3917606E-0335-463B-AAF1-BEE04C2471FC}"/>
              </a:ext>
            </a:extLst>
          </p:cNvPr>
          <p:cNvSpPr txBox="1">
            <a:spLocks noChangeArrowheads="1"/>
          </p:cNvSpPr>
          <p:nvPr/>
        </p:nvSpPr>
        <p:spPr bwMode="auto">
          <a:xfrm>
            <a:off x="4099965" y="3645582"/>
            <a:ext cx="7322499" cy="79175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中央组织部主要负责党员教育管理工作统筹协调，抓好党员集中教育和经常性教育的组织安排，加强对党员教育管理工作的具体指导。</a:t>
            </a:r>
          </a:p>
        </p:txBody>
      </p:sp>
      <p:sp>
        <p:nvSpPr>
          <p:cNvPr id="31" name="TextBox 147">
            <a:extLst>
              <a:ext uri="{FF2B5EF4-FFF2-40B4-BE49-F238E27FC236}">
                <a16:creationId xmlns="" xmlns:a16="http://schemas.microsoft.com/office/drawing/2014/main" id="{711E4296-7977-4974-8015-95F2FA2C38FE}"/>
              </a:ext>
            </a:extLst>
          </p:cNvPr>
          <p:cNvSpPr txBox="1">
            <a:spLocks noChangeArrowheads="1"/>
          </p:cNvSpPr>
          <p:nvPr/>
        </p:nvSpPr>
        <p:spPr bwMode="auto">
          <a:xfrm>
            <a:off x="4099965" y="4580133"/>
            <a:ext cx="7322499" cy="79175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50" dirty="0">
                <a:latin typeface="微软雅黑" panose="020B0503020204020204" pitchFamily="34" charset="-122"/>
                <a:cs typeface="+mn-ea"/>
                <a:sym typeface="微软雅黑" panose="020B0503020204020204" pitchFamily="34" charset="-122"/>
              </a:rPr>
              <a:t>     中央纪委国家监委机关主要负责党员纪律作风教育，指导开展党员监督，查处党员违犯党的纪律和职务违法、职务犯罪行为。</a:t>
            </a:r>
          </a:p>
        </p:txBody>
      </p:sp>
      <p:sp>
        <p:nvSpPr>
          <p:cNvPr id="10" name="TextBox 13">
            <a:extLst>
              <a:ext uri="{FF2B5EF4-FFF2-40B4-BE49-F238E27FC236}">
                <a16:creationId xmlns="" xmlns:a16="http://schemas.microsoft.com/office/drawing/2014/main" id="{776F585A-1902-4927-9A90-EC27DFB2A5B7}"/>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1" name="矩形 10">
            <a:extLst>
              <a:ext uri="{FF2B5EF4-FFF2-40B4-BE49-F238E27FC236}">
                <a16:creationId xmlns="" xmlns:a16="http://schemas.microsoft.com/office/drawing/2014/main" id="{5DD76AE9-A1EC-40F7-8970-8B29353B8629}"/>
              </a:ext>
            </a:extLst>
          </p:cNvPr>
          <p:cNvSpPr/>
          <p:nvPr/>
        </p:nvSpPr>
        <p:spPr>
          <a:xfrm>
            <a:off x="500035" y="303300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第三十九条</a:t>
            </a:r>
          </a:p>
        </p:txBody>
      </p:sp>
      <p:sp>
        <p:nvSpPr>
          <p:cNvPr id="12" name="MH_Other_1">
            <a:extLst>
              <a:ext uri="{FF2B5EF4-FFF2-40B4-BE49-F238E27FC236}">
                <a16:creationId xmlns="" xmlns:a16="http://schemas.microsoft.com/office/drawing/2014/main" id="{B6631AFC-A50B-499E-A5A1-187E25D22C54}"/>
              </a:ext>
            </a:extLst>
          </p:cNvPr>
          <p:cNvSpPr/>
          <p:nvPr>
            <p:custDataLst>
              <p:tags r:id="rId2"/>
            </p:custDataLst>
          </p:nvPr>
        </p:nvSpPr>
        <p:spPr>
          <a:xfrm>
            <a:off x="3443045" y="192375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MH_Other_1">
            <a:extLst>
              <a:ext uri="{FF2B5EF4-FFF2-40B4-BE49-F238E27FC236}">
                <a16:creationId xmlns="" xmlns:a16="http://schemas.microsoft.com/office/drawing/2014/main" id="{754559ED-1696-426F-ACA3-D956E9138EC3}"/>
              </a:ext>
            </a:extLst>
          </p:cNvPr>
          <p:cNvSpPr/>
          <p:nvPr>
            <p:custDataLst>
              <p:tags r:id="rId3"/>
            </p:custDataLst>
          </p:nvPr>
        </p:nvSpPr>
        <p:spPr>
          <a:xfrm>
            <a:off x="3443045" y="379471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2D9B593C-CA64-4D51-A7C9-190E87208BC5}"/>
              </a:ext>
            </a:extLst>
          </p:cNvPr>
          <p:cNvSpPr/>
          <p:nvPr>
            <p:custDataLst>
              <p:tags r:id="rId4"/>
            </p:custDataLst>
          </p:nvPr>
        </p:nvSpPr>
        <p:spPr>
          <a:xfrm>
            <a:off x="3443045" y="468800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 calcmode="lin" valueType="num">
                                      <p:cBhvr>
                                        <p:cTn id="24" dur="500" fill="hold"/>
                                        <p:tgtEl>
                                          <p:spTgt spid="13"/>
                                        </p:tgtEl>
                                        <p:attrNameLst>
                                          <p:attrName>style.rotation</p:attrName>
                                        </p:attrNameLst>
                                      </p:cBhvr>
                                      <p:tavLst>
                                        <p:tav tm="0">
                                          <p:val>
                                            <p:fltVal val="360"/>
                                          </p:val>
                                        </p:tav>
                                        <p:tav tm="100000">
                                          <p:val>
                                            <p:fltVal val="0"/>
                                          </p:val>
                                        </p:tav>
                                      </p:tavLst>
                                    </p:anim>
                                    <p:animEffect transition="in" filter="fade">
                                      <p:cBhvr>
                                        <p:cTn id="25" dur="50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1500"/>
                            </p:stCondLst>
                            <p:childTnLst>
                              <p:par>
                                <p:cTn id="30" presetID="49" presetClass="entr" presetSubtype="0" decel="10000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 calcmode="lin" valueType="num">
                                      <p:cBhvr>
                                        <p:cTn id="34" dur="500" fill="hold"/>
                                        <p:tgtEl>
                                          <p:spTgt spid="16"/>
                                        </p:tgtEl>
                                        <p:attrNameLst>
                                          <p:attrName>style.rotation</p:attrName>
                                        </p:attrNameLst>
                                      </p:cBhvr>
                                      <p:tavLst>
                                        <p:tav tm="0">
                                          <p:val>
                                            <p:fltVal val="360"/>
                                          </p:val>
                                        </p:tav>
                                        <p:tav tm="100000">
                                          <p:val>
                                            <p:fltVal val="0"/>
                                          </p:val>
                                        </p:tav>
                                      </p:tavLst>
                                    </p:anim>
                                    <p:animEffect transition="in" filter="fade">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31" grpId="0"/>
      <p:bldP spid="11" grpId="0" animBg="1"/>
      <p:bldP spid="12" grpId="0" animBg="1"/>
      <p:bldP spid="13"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3">
            <a:extLst>
              <a:ext uri="{FF2B5EF4-FFF2-40B4-BE49-F238E27FC236}">
                <a16:creationId xmlns="" xmlns:a16="http://schemas.microsoft.com/office/drawing/2014/main" id="{EB50C175-0F56-466B-9FBA-2006B697AD4D}"/>
              </a:ext>
            </a:extLst>
          </p:cNvPr>
          <p:cNvSpPr txBox="1">
            <a:spLocks noChangeArrowheads="1"/>
          </p:cNvSpPr>
          <p:nvPr/>
        </p:nvSpPr>
        <p:spPr bwMode="auto">
          <a:xfrm>
            <a:off x="1705675" y="388904"/>
            <a:ext cx="3133025" cy="584717"/>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3000" b="1" dirty="0">
                <a:solidFill>
                  <a:srgbClr val="EE0000"/>
                </a:solidFill>
                <a:latin typeface="微软雅黑" panose="020B0503020204020204" pitchFamily="34" charset="-122"/>
                <a:cs typeface="+mn-ea"/>
                <a:sym typeface="微软雅黑" panose="020B0503020204020204" pitchFamily="34" charset="-122"/>
              </a:rPr>
              <a:t>学习中央通知</a:t>
            </a:r>
          </a:p>
        </p:txBody>
      </p:sp>
      <p:grpSp>
        <p:nvGrpSpPr>
          <p:cNvPr id="4" name="组合 3">
            <a:extLst>
              <a:ext uri="{FF2B5EF4-FFF2-40B4-BE49-F238E27FC236}">
                <a16:creationId xmlns="" xmlns:a16="http://schemas.microsoft.com/office/drawing/2014/main" id="{5AFDEA30-D010-4610-B5A7-73D704DE51E7}"/>
              </a:ext>
            </a:extLst>
          </p:cNvPr>
          <p:cNvGrpSpPr/>
          <p:nvPr/>
        </p:nvGrpSpPr>
        <p:grpSpPr>
          <a:xfrm>
            <a:off x="1705675" y="3296675"/>
            <a:ext cx="1420519" cy="1445761"/>
            <a:chOff x="1766673" y="3084730"/>
            <a:chExt cx="1420519" cy="1445761"/>
          </a:xfrm>
        </p:grpSpPr>
        <p:sp>
          <p:nvSpPr>
            <p:cNvPr id="3" name="椭圆 2">
              <a:extLst>
                <a:ext uri="{FF2B5EF4-FFF2-40B4-BE49-F238E27FC236}">
                  <a16:creationId xmlns="" xmlns:a16="http://schemas.microsoft.com/office/drawing/2014/main" id="{D6F22B65-C0A2-4D0C-A027-4347B57F2220}"/>
                </a:ext>
              </a:extLst>
            </p:cNvPr>
            <p:cNvSpPr/>
            <p:nvPr/>
          </p:nvSpPr>
          <p:spPr>
            <a:xfrm>
              <a:off x="1766673" y="3084730"/>
              <a:ext cx="1420519" cy="1420519"/>
            </a:xfrm>
            <a:prstGeom prst="ellipse">
              <a:avLst/>
            </a:prstGeom>
            <a:solidFill>
              <a:srgbClr val="FDF732"/>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MH_Title_1">
              <a:extLst>
                <a:ext uri="{FF2B5EF4-FFF2-40B4-BE49-F238E27FC236}">
                  <a16:creationId xmlns="" xmlns:a16="http://schemas.microsoft.com/office/drawing/2014/main" id="{6D1E8249-05E3-4D61-B50F-49054F3CEDA2}"/>
                </a:ext>
              </a:extLst>
            </p:cNvPr>
            <p:cNvSpPr/>
            <p:nvPr>
              <p:custDataLst>
                <p:tags r:id="rId5"/>
              </p:custDataLst>
            </p:nvPr>
          </p:nvSpPr>
          <p:spPr>
            <a:xfrm>
              <a:off x="1766673" y="3109973"/>
              <a:ext cx="1420519" cy="142051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通知</a:t>
              </a:r>
              <a:endParaRPr lang="en-US" altLang="zh-CN"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指出</a:t>
              </a:r>
            </a:p>
          </p:txBody>
        </p:sp>
      </p:grpSp>
      <p:sp>
        <p:nvSpPr>
          <p:cNvPr id="16" name="MH_Other_1">
            <a:extLst>
              <a:ext uri="{FF2B5EF4-FFF2-40B4-BE49-F238E27FC236}">
                <a16:creationId xmlns="" xmlns:a16="http://schemas.microsoft.com/office/drawing/2014/main" id="{5AC03CD7-BCE4-4788-9A98-B74FC5B2D006}"/>
              </a:ext>
            </a:extLst>
          </p:cNvPr>
          <p:cNvSpPr/>
          <p:nvPr>
            <p:custDataLst>
              <p:tags r:id="rId2"/>
            </p:custDataLst>
          </p:nvPr>
        </p:nvSpPr>
        <p:spPr>
          <a:xfrm>
            <a:off x="3449428" y="263487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矩形 16">
            <a:extLst>
              <a:ext uri="{FF2B5EF4-FFF2-40B4-BE49-F238E27FC236}">
                <a16:creationId xmlns="" xmlns:a16="http://schemas.microsoft.com/office/drawing/2014/main" id="{B7BCC622-CA4C-44B7-9698-DA8792DA2F65}"/>
              </a:ext>
            </a:extLst>
          </p:cNvPr>
          <p:cNvSpPr>
            <a:spLocks noChangeArrowheads="1"/>
          </p:cNvSpPr>
          <p:nvPr/>
        </p:nvSpPr>
        <p:spPr bwMode="auto">
          <a:xfrm>
            <a:off x="4225312" y="2699580"/>
            <a:ext cx="6391121" cy="377411"/>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defRPr/>
            </a:pPr>
            <a:r>
              <a:rPr lang="zh-CN" altLang="en-US" sz="1400" spc="150" dirty="0">
                <a:latin typeface="微软雅黑" panose="020B0503020204020204" pitchFamily="34" charset="-122"/>
                <a:cs typeface="+mn-ea"/>
                <a:sym typeface="微软雅黑" panose="020B0503020204020204" pitchFamily="34" charset="-122"/>
              </a:rPr>
              <a:t>党员教育管理是党的建设基础性经常性工作。</a:t>
            </a:r>
          </a:p>
        </p:txBody>
      </p:sp>
      <p:sp>
        <p:nvSpPr>
          <p:cNvPr id="18" name="MH_Other_1">
            <a:extLst>
              <a:ext uri="{FF2B5EF4-FFF2-40B4-BE49-F238E27FC236}">
                <a16:creationId xmlns="" xmlns:a16="http://schemas.microsoft.com/office/drawing/2014/main" id="{17B32EC1-DC9A-45AA-A798-0D6227602DBB}"/>
              </a:ext>
            </a:extLst>
          </p:cNvPr>
          <p:cNvSpPr/>
          <p:nvPr>
            <p:custDataLst>
              <p:tags r:id="rId3"/>
            </p:custDataLst>
          </p:nvPr>
        </p:nvSpPr>
        <p:spPr>
          <a:xfrm>
            <a:off x="3447843" y="372640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MH_Other_1">
            <a:extLst>
              <a:ext uri="{FF2B5EF4-FFF2-40B4-BE49-F238E27FC236}">
                <a16:creationId xmlns="" xmlns:a16="http://schemas.microsoft.com/office/drawing/2014/main" id="{2097817B-77BE-42E7-BD60-B56208F93E1C}"/>
              </a:ext>
            </a:extLst>
          </p:cNvPr>
          <p:cNvSpPr/>
          <p:nvPr>
            <p:custDataLst>
              <p:tags r:id="rId4"/>
            </p:custDataLst>
          </p:nvPr>
        </p:nvSpPr>
        <p:spPr>
          <a:xfrm>
            <a:off x="3464880" y="486773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TextBox 23">
            <a:extLst>
              <a:ext uri="{FF2B5EF4-FFF2-40B4-BE49-F238E27FC236}">
                <a16:creationId xmlns="" xmlns:a16="http://schemas.microsoft.com/office/drawing/2014/main" id="{34F6A83F-AF04-4B7F-847E-4D4E2D7F1F46}"/>
              </a:ext>
            </a:extLst>
          </p:cNvPr>
          <p:cNvSpPr txBox="1">
            <a:spLocks noChangeArrowheads="1"/>
          </p:cNvSpPr>
          <p:nvPr/>
        </p:nvSpPr>
        <p:spPr bwMode="auto">
          <a:xfrm>
            <a:off x="4225312" y="3601826"/>
            <a:ext cx="6692589" cy="700576"/>
          </a:xfrm>
          <a:prstGeom prst="rect">
            <a:avLst/>
          </a:prstGeom>
          <a:noFill/>
          <a:ln>
            <a:noFill/>
          </a:ln>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ct val="150000"/>
              </a:lnSpc>
              <a:buFont typeface="Arial" panose="020B0604020202020204" pitchFamily="34" charset="0"/>
              <a:buNone/>
              <a:defRPr/>
            </a:pPr>
            <a:r>
              <a:rPr lang="zh-CN" altLang="en-US" sz="1400" spc="150" dirty="0">
                <a:latin typeface="微软雅黑" panose="020B0503020204020204" pitchFamily="34" charset="-122"/>
                <a:cs typeface="+mn-ea"/>
                <a:sym typeface="微软雅黑" panose="020B0503020204020204" pitchFamily="34" charset="-122"/>
              </a:rPr>
              <a:t>党的十八大以来，以习近平同志为核心的党中央高度重视加强党员教育管理工作，推动形成全党从严从实抓党员教育管理的良好态势。</a:t>
            </a:r>
          </a:p>
        </p:txBody>
      </p:sp>
      <p:sp>
        <p:nvSpPr>
          <p:cNvPr id="25" name="TextBox 25">
            <a:extLst>
              <a:ext uri="{FF2B5EF4-FFF2-40B4-BE49-F238E27FC236}">
                <a16:creationId xmlns="" xmlns:a16="http://schemas.microsoft.com/office/drawing/2014/main" id="{3F01B889-5B1E-4021-B67A-F89F4E0D507F}"/>
              </a:ext>
            </a:extLst>
          </p:cNvPr>
          <p:cNvSpPr txBox="1">
            <a:spLocks noChangeArrowheads="1"/>
          </p:cNvSpPr>
          <p:nvPr/>
        </p:nvSpPr>
        <p:spPr bwMode="auto">
          <a:xfrm>
            <a:off x="4225312" y="4643859"/>
            <a:ext cx="6692589" cy="102374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ct val="150000"/>
              </a:lnSpc>
              <a:buFont typeface="Arial" panose="020B0604020202020204" pitchFamily="34" charset="0"/>
              <a:buNone/>
              <a:defRPr/>
            </a:pP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以习近平新时代中国特色社会主义思想为指导，以党章为根本遵循，总结吸收实践创新成果，对党员教育管理的内容、方式、程序等作出规范，是新时代党员教育管理工作的基本遵循。</a:t>
            </a:r>
          </a:p>
        </p:txBody>
      </p:sp>
      <p:grpSp>
        <p:nvGrpSpPr>
          <p:cNvPr id="2" name="组合 1">
            <a:extLst>
              <a:ext uri="{FF2B5EF4-FFF2-40B4-BE49-F238E27FC236}">
                <a16:creationId xmlns="" xmlns:a16="http://schemas.microsoft.com/office/drawing/2014/main" id="{94BA200E-BB7A-45FF-9BEF-EF64DD7696B9}"/>
              </a:ext>
            </a:extLst>
          </p:cNvPr>
          <p:cNvGrpSpPr/>
          <p:nvPr/>
        </p:nvGrpSpPr>
        <p:grpSpPr>
          <a:xfrm>
            <a:off x="1705675" y="1253344"/>
            <a:ext cx="9458915" cy="983738"/>
            <a:chOff x="1705675" y="1253344"/>
            <a:chExt cx="9458915" cy="983738"/>
          </a:xfrm>
        </p:grpSpPr>
        <p:sp>
          <p:nvSpPr>
            <p:cNvPr id="27" name="矩形: 圆角 6">
              <a:extLst>
                <a:ext uri="{FF2B5EF4-FFF2-40B4-BE49-F238E27FC236}">
                  <a16:creationId xmlns="" xmlns:a16="http://schemas.microsoft.com/office/drawing/2014/main" id="{5573ACB7-4D5E-4B8F-AC0F-51D293B38429}"/>
                </a:ext>
              </a:extLst>
            </p:cNvPr>
            <p:cNvSpPr/>
            <p:nvPr/>
          </p:nvSpPr>
          <p:spPr bwMode="auto">
            <a:xfrm>
              <a:off x="1705675" y="1253344"/>
              <a:ext cx="9458915" cy="983738"/>
            </a:xfrm>
            <a:prstGeom prst="roundRect">
              <a:avLst>
                <a:gd name="adj" fmla="val 11270"/>
              </a:avLst>
            </a:prstGeom>
            <a:solidFill>
              <a:srgbClr val="EE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799">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TextBox 147">
              <a:extLst>
                <a:ext uri="{FF2B5EF4-FFF2-40B4-BE49-F238E27FC236}">
                  <a16:creationId xmlns="" xmlns:a16="http://schemas.microsoft.com/office/drawing/2014/main" id="{6F5E52AB-1CFF-48A3-8BE6-02C3FC002B7E}"/>
                </a:ext>
              </a:extLst>
            </p:cNvPr>
            <p:cNvSpPr txBox="1">
              <a:spLocks noChangeArrowheads="1"/>
            </p:cNvSpPr>
            <p:nvPr/>
          </p:nvSpPr>
          <p:spPr bwMode="auto">
            <a:xfrm>
              <a:off x="2044806" y="1344345"/>
              <a:ext cx="8780652" cy="728844"/>
            </a:xfrm>
            <a:prstGeom prst="rect">
              <a:avLst/>
            </a:prstGeom>
            <a:noFill/>
            <a:ln>
              <a:noFill/>
            </a:ln>
          </p:spPr>
          <p:txBody>
            <a:bodyPr lIns="138136" tIns="69067" rIns="138136" bIns="69067"/>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lnSpc>
                  <a:spcPts val="2800"/>
                </a:lnSpc>
                <a:defRPr/>
              </a:pPr>
              <a:r>
                <a:rPr lang="zh-CN" altLang="en-US" sz="2000" b="1" dirty="0">
                  <a:solidFill>
                    <a:schemeClr val="bg1"/>
                  </a:solidFill>
                  <a:latin typeface="微软雅黑" panose="020B0503020204020204" pitchFamily="34" charset="-122"/>
                  <a:cs typeface="+mn-ea"/>
                  <a:sym typeface="微软雅黑" panose="020B0503020204020204" pitchFamily="34" charset="-122"/>
                </a:rPr>
                <a:t>近日，中共中央印发了</a:t>
              </a:r>
              <a:r>
                <a:rPr lang="en-US" altLang="zh-CN" sz="2000" b="1" dirty="0">
                  <a:solidFill>
                    <a:schemeClr val="bg1"/>
                  </a:solidFill>
                  <a:latin typeface="微软雅黑" panose="020B0503020204020204" pitchFamily="34" charset="-122"/>
                  <a:cs typeface="+mn-ea"/>
                  <a:sym typeface="微软雅黑" panose="020B0503020204020204" pitchFamily="34" charset="-122"/>
                </a:rPr>
                <a:t>《</a:t>
              </a:r>
              <a:r>
                <a:rPr lang="zh-CN" altLang="en-US" sz="2000" b="1" dirty="0">
                  <a:solidFill>
                    <a:schemeClr val="bg1"/>
                  </a:solidFill>
                  <a:latin typeface="微软雅黑" panose="020B0503020204020204" pitchFamily="34" charset="-122"/>
                  <a:cs typeface="+mn-ea"/>
                  <a:sym typeface="微软雅黑" panose="020B0503020204020204" pitchFamily="34" charset="-122"/>
                </a:rPr>
                <a:t>中国共产党党员教育管理工作条例</a:t>
              </a:r>
              <a:r>
                <a:rPr lang="en-US" altLang="zh-CN" sz="2000" b="1" dirty="0">
                  <a:solidFill>
                    <a:schemeClr val="bg1"/>
                  </a:solidFill>
                  <a:latin typeface="微软雅黑" panose="020B0503020204020204" pitchFamily="34" charset="-122"/>
                  <a:cs typeface="+mn-ea"/>
                  <a:sym typeface="微软雅黑" panose="020B0503020204020204" pitchFamily="34" charset="-122"/>
                </a:rPr>
                <a:t>》</a:t>
              </a:r>
              <a:r>
                <a:rPr lang="zh-CN" altLang="en-US" sz="2000" b="1" dirty="0">
                  <a:solidFill>
                    <a:schemeClr val="bg1"/>
                  </a:solidFill>
                  <a:latin typeface="微软雅黑" panose="020B0503020204020204" pitchFamily="34" charset="-122"/>
                  <a:cs typeface="+mn-ea"/>
                  <a:sym typeface="微软雅黑" panose="020B0503020204020204" pitchFamily="34" charset="-122"/>
                </a:rPr>
                <a:t>（以下简称</a:t>
              </a:r>
              <a:r>
                <a:rPr lang="en-US" altLang="zh-CN" sz="2000" b="1" dirty="0">
                  <a:solidFill>
                    <a:schemeClr val="bg1"/>
                  </a:solidFill>
                  <a:latin typeface="微软雅黑" panose="020B0503020204020204" pitchFamily="34" charset="-122"/>
                  <a:cs typeface="+mn-ea"/>
                  <a:sym typeface="微软雅黑" panose="020B0503020204020204" pitchFamily="34" charset="-122"/>
                </a:rPr>
                <a:t>《</a:t>
              </a:r>
              <a:r>
                <a:rPr lang="zh-CN" altLang="en-US" sz="2000" b="1" dirty="0">
                  <a:solidFill>
                    <a:schemeClr val="bg1"/>
                  </a:solidFill>
                  <a:latin typeface="微软雅黑" panose="020B0503020204020204" pitchFamily="34" charset="-122"/>
                  <a:cs typeface="+mn-ea"/>
                  <a:sym typeface="微软雅黑" panose="020B0503020204020204" pitchFamily="34" charset="-122"/>
                </a:rPr>
                <a:t>条例</a:t>
              </a:r>
              <a:r>
                <a:rPr lang="en-US" altLang="zh-CN" sz="2000" b="1" dirty="0">
                  <a:solidFill>
                    <a:schemeClr val="bg1"/>
                  </a:solidFill>
                  <a:latin typeface="微软雅黑" panose="020B0503020204020204" pitchFamily="34" charset="-122"/>
                  <a:cs typeface="+mn-ea"/>
                  <a:sym typeface="微软雅黑" panose="020B0503020204020204" pitchFamily="34" charset="-122"/>
                </a:rPr>
                <a:t>》</a:t>
              </a:r>
              <a:r>
                <a:rPr lang="zh-CN" altLang="en-US" sz="2000" b="1" dirty="0">
                  <a:solidFill>
                    <a:schemeClr val="bg1"/>
                  </a:solidFill>
                  <a:latin typeface="微软雅黑" panose="020B0503020204020204" pitchFamily="34" charset="-122"/>
                  <a:cs typeface="+mn-ea"/>
                  <a:sym typeface="微软雅黑" panose="020B0503020204020204" pitchFamily="34" charset="-122"/>
                </a:rPr>
                <a:t>），并发出通知，要求各地区各部门认真遵照执行。</a:t>
              </a:r>
            </a:p>
          </p:txBody>
        </p:sp>
      </p:gr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49" presetClass="entr" presetSubtype="0" decel="10000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360"/>
                                          </p:val>
                                        </p:tav>
                                        <p:tav tm="100000">
                                          <p:val>
                                            <p:fltVal val="0"/>
                                          </p:val>
                                        </p:tav>
                                      </p:tavLst>
                                    </p:anim>
                                    <p:animEffect transition="in" filter="fade">
                                      <p:cBhvr>
                                        <p:cTn id="20" dur="500"/>
                                        <p:tgtEl>
                                          <p:spTgt spid="1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1500"/>
                            </p:stCondLst>
                            <p:childTnLst>
                              <p:par>
                                <p:cTn id="25" presetID="49" presetClass="entr" presetSubtype="0" decel="10000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 calcmode="lin" valueType="num">
                                      <p:cBhvr>
                                        <p:cTn id="29" dur="500" fill="hold"/>
                                        <p:tgtEl>
                                          <p:spTgt spid="18"/>
                                        </p:tgtEl>
                                        <p:attrNameLst>
                                          <p:attrName>style.rotation</p:attrName>
                                        </p:attrNameLst>
                                      </p:cBhvr>
                                      <p:tavLst>
                                        <p:tav tm="0">
                                          <p:val>
                                            <p:fltVal val="360"/>
                                          </p:val>
                                        </p:tav>
                                        <p:tav tm="100000">
                                          <p:val>
                                            <p:fltVal val="0"/>
                                          </p:val>
                                        </p:tav>
                                      </p:tavLst>
                                    </p:anim>
                                    <p:animEffect transition="in" filter="fade">
                                      <p:cBhvr>
                                        <p:cTn id="30" dur="500"/>
                                        <p:tgtEl>
                                          <p:spTgt spid="1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2000"/>
                            </p:stCondLst>
                            <p:childTnLst>
                              <p:par>
                                <p:cTn id="35" presetID="49" presetClass="entr" presetSubtype="0"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 calcmode="lin" valueType="num">
                                      <p:cBhvr>
                                        <p:cTn id="39" dur="500" fill="hold"/>
                                        <p:tgtEl>
                                          <p:spTgt spid="22"/>
                                        </p:tgtEl>
                                        <p:attrNameLst>
                                          <p:attrName>style.rotation</p:attrName>
                                        </p:attrNameLst>
                                      </p:cBhvr>
                                      <p:tavLst>
                                        <p:tav tm="0">
                                          <p:val>
                                            <p:fltVal val="360"/>
                                          </p:val>
                                        </p:tav>
                                        <p:tav tm="100000">
                                          <p:val>
                                            <p:fltVal val="0"/>
                                          </p:val>
                                        </p:tav>
                                      </p:tavLst>
                                    </p:anim>
                                    <p:animEffect transition="in" filter="fade">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22" grpId="0" animBg="1"/>
      <p:bldP spid="24" grpId="0"/>
      <p:bldP spid="2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E368C74D-B830-4BCC-9AE0-CBFDA5970416}"/>
              </a:ext>
            </a:extLst>
          </p:cNvPr>
          <p:cNvSpPr txBox="1">
            <a:spLocks noChangeArrowheads="1"/>
          </p:cNvSpPr>
          <p:nvPr/>
        </p:nvSpPr>
        <p:spPr bwMode="auto">
          <a:xfrm>
            <a:off x="4072175" y="1447147"/>
            <a:ext cx="7403419" cy="71400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中央宣传部主要负责党员政治理论教育、形势政策教育，指导协调编写党员教育教材，组织党员先进典型的学习宣传。</a:t>
            </a:r>
          </a:p>
        </p:txBody>
      </p:sp>
      <p:sp>
        <p:nvSpPr>
          <p:cNvPr id="23" name="TextBox 147">
            <a:extLst>
              <a:ext uri="{FF2B5EF4-FFF2-40B4-BE49-F238E27FC236}">
                <a16:creationId xmlns="" xmlns:a16="http://schemas.microsoft.com/office/drawing/2014/main" id="{C4D596EF-6058-407A-8AD4-721B07BD9D8C}"/>
              </a:ext>
            </a:extLst>
          </p:cNvPr>
          <p:cNvSpPr txBox="1">
            <a:spLocks noChangeArrowheads="1"/>
          </p:cNvSpPr>
          <p:nvPr/>
        </p:nvSpPr>
        <p:spPr bwMode="auto">
          <a:xfrm>
            <a:off x="4042029" y="2310910"/>
            <a:ext cx="7322499" cy="71400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中央党校（国家行政学院）主要负责党员领导干部培训，指导地方党校（行政学院）将党员教育培训列入教学计划，保证课时和教学质量。</a:t>
            </a:r>
          </a:p>
        </p:txBody>
      </p:sp>
      <p:sp>
        <p:nvSpPr>
          <p:cNvPr id="31" name="TextBox 147">
            <a:extLst>
              <a:ext uri="{FF2B5EF4-FFF2-40B4-BE49-F238E27FC236}">
                <a16:creationId xmlns="" xmlns:a16="http://schemas.microsoft.com/office/drawing/2014/main" id="{BCC2A65E-6080-4D2C-9356-B7A588623984}"/>
              </a:ext>
            </a:extLst>
          </p:cNvPr>
          <p:cNvSpPr txBox="1">
            <a:spLocks noChangeArrowheads="1"/>
          </p:cNvSpPr>
          <p:nvPr/>
        </p:nvSpPr>
        <p:spPr bwMode="auto">
          <a:xfrm>
            <a:off x="4042029" y="3089663"/>
            <a:ext cx="7463713" cy="286453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ts val="30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中央和国家机关工委主要负责指导中央和国家机关各级党组织做好党员教育管理工作。</a:t>
            </a:r>
          </a:p>
          <a:p>
            <a:pPr>
              <a:lnSpc>
                <a:spcPts val="3000"/>
              </a:lnSpc>
              <a:defRPr/>
            </a:pPr>
            <a:r>
              <a:rPr lang="zh-CN" altLang="en-US" sz="1600" spc="130" dirty="0">
                <a:latin typeface="微软雅黑" panose="020B0503020204020204" pitchFamily="34" charset="-122"/>
                <a:cs typeface="+mn-ea"/>
                <a:sym typeface="微软雅黑" panose="020B0503020204020204" pitchFamily="34" charset="-122"/>
              </a:rPr>
              <a:t>　　教育部党组主要负责宏观指导高等学校党员教育管理工作。</a:t>
            </a:r>
          </a:p>
          <a:p>
            <a:pPr>
              <a:lnSpc>
                <a:spcPts val="3000"/>
              </a:lnSpc>
              <a:defRPr/>
            </a:pPr>
            <a:r>
              <a:rPr lang="zh-CN" altLang="en-US" sz="1600" spc="130" dirty="0">
                <a:latin typeface="微软雅黑" panose="020B0503020204020204" pitchFamily="34" charset="-122"/>
                <a:cs typeface="+mn-ea"/>
                <a:sym typeface="微软雅黑" panose="020B0503020204020204" pitchFamily="34" charset="-122"/>
              </a:rPr>
              <a:t>　　国务院国资委党委主要负责所监管企业党员教育管理工作。</a:t>
            </a:r>
          </a:p>
          <a:p>
            <a:pPr>
              <a:lnSpc>
                <a:spcPts val="3000"/>
              </a:lnSpc>
              <a:defRPr/>
            </a:pPr>
            <a:r>
              <a:rPr lang="zh-CN" altLang="en-US" sz="1600" spc="130" dirty="0">
                <a:latin typeface="微软雅黑" panose="020B0503020204020204" pitchFamily="34" charset="-122"/>
                <a:cs typeface="+mn-ea"/>
                <a:sym typeface="微软雅黑" panose="020B0503020204020204" pitchFamily="34" charset="-122"/>
              </a:rPr>
              <a:t>　　地方各级党委组织部和纪检监察机关、党委宣传部、党校（行政学院）、机关工委、教育工委、国资委党委等，分别按照职能职责，承担党员教育管理工作任务。</a:t>
            </a:r>
          </a:p>
        </p:txBody>
      </p:sp>
      <p:sp>
        <p:nvSpPr>
          <p:cNvPr id="10" name="TextBox 13">
            <a:extLst>
              <a:ext uri="{FF2B5EF4-FFF2-40B4-BE49-F238E27FC236}">
                <a16:creationId xmlns="" xmlns:a16="http://schemas.microsoft.com/office/drawing/2014/main" id="{B041D752-052F-4F37-8A99-531A33D5633D}"/>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1" name="矩形 10">
            <a:extLst>
              <a:ext uri="{FF2B5EF4-FFF2-40B4-BE49-F238E27FC236}">
                <a16:creationId xmlns="" xmlns:a16="http://schemas.microsoft.com/office/drawing/2014/main" id="{D50ED159-7E77-48CB-BB1E-C651F86E650F}"/>
              </a:ext>
            </a:extLst>
          </p:cNvPr>
          <p:cNvSpPr/>
          <p:nvPr/>
        </p:nvSpPr>
        <p:spPr>
          <a:xfrm>
            <a:off x="423835" y="2693663"/>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第三十九条</a:t>
            </a:r>
          </a:p>
        </p:txBody>
      </p:sp>
      <p:sp>
        <p:nvSpPr>
          <p:cNvPr id="13" name="MH_Other_1">
            <a:extLst>
              <a:ext uri="{FF2B5EF4-FFF2-40B4-BE49-F238E27FC236}">
                <a16:creationId xmlns="" xmlns:a16="http://schemas.microsoft.com/office/drawing/2014/main" id="{8AA60E7A-A254-4611-A65E-515405D51558}"/>
              </a:ext>
            </a:extLst>
          </p:cNvPr>
          <p:cNvSpPr/>
          <p:nvPr>
            <p:custDataLst>
              <p:tags r:id="rId2"/>
            </p:custDataLst>
          </p:nvPr>
        </p:nvSpPr>
        <p:spPr>
          <a:xfrm>
            <a:off x="3404945" y="139035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569492B8-28F7-4BC0-98B3-A6E4B5B75ED5}"/>
              </a:ext>
            </a:extLst>
          </p:cNvPr>
          <p:cNvSpPr/>
          <p:nvPr>
            <p:custDataLst>
              <p:tags r:id="rId3"/>
            </p:custDataLst>
          </p:nvPr>
        </p:nvSpPr>
        <p:spPr>
          <a:xfrm>
            <a:off x="3403747" y="2310910"/>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5</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MH_Other_1">
            <a:extLst>
              <a:ext uri="{FF2B5EF4-FFF2-40B4-BE49-F238E27FC236}">
                <a16:creationId xmlns="" xmlns:a16="http://schemas.microsoft.com/office/drawing/2014/main" id="{7BD16502-425F-492F-A20F-95819737243A}"/>
              </a:ext>
            </a:extLst>
          </p:cNvPr>
          <p:cNvSpPr/>
          <p:nvPr>
            <p:custDataLst>
              <p:tags r:id="rId4"/>
            </p:custDataLst>
          </p:nvPr>
        </p:nvSpPr>
        <p:spPr>
          <a:xfrm>
            <a:off x="3404945" y="415460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6</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 calcmode="lin" valueType="num">
                                      <p:cBhvr>
                                        <p:cTn id="14" dur="500" fill="hold"/>
                                        <p:tgtEl>
                                          <p:spTgt spid="13"/>
                                        </p:tgtEl>
                                        <p:attrNameLst>
                                          <p:attrName>style.rotation</p:attrName>
                                        </p:attrNameLst>
                                      </p:cBhvr>
                                      <p:tavLst>
                                        <p:tav tm="0">
                                          <p:val>
                                            <p:fltVal val="360"/>
                                          </p:val>
                                        </p:tav>
                                        <p:tav tm="100000">
                                          <p:val>
                                            <p:fltVal val="0"/>
                                          </p:val>
                                        </p:tav>
                                      </p:tavLst>
                                    </p:anim>
                                    <p:animEffect transition="in" filter="fade">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1500"/>
                            </p:stCondLst>
                            <p:childTnLst>
                              <p:par>
                                <p:cTn id="30" presetID="49" presetClass="entr" presetSubtype="0" decel="10000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 calcmode="lin" valueType="num">
                                      <p:cBhvr>
                                        <p:cTn id="34" dur="500" fill="hold"/>
                                        <p:tgtEl>
                                          <p:spTgt spid="16"/>
                                        </p:tgtEl>
                                        <p:attrNameLst>
                                          <p:attrName>style.rotation</p:attrName>
                                        </p:attrNameLst>
                                      </p:cBhvr>
                                      <p:tavLst>
                                        <p:tav tm="0">
                                          <p:val>
                                            <p:fltVal val="360"/>
                                          </p:val>
                                        </p:tav>
                                        <p:tav tm="100000">
                                          <p:val>
                                            <p:fltVal val="0"/>
                                          </p:val>
                                        </p:tav>
                                      </p:tavLst>
                                    </p:anim>
                                    <p:animEffect transition="in" filter="fade">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31" grpId="0"/>
      <p:bldP spid="11" grpId="0" animBg="1"/>
      <p:bldP spid="13" grpId="0" animBg="1"/>
      <p:bldP spid="15" grpId="0" animBg="1"/>
      <p:bldP spid="1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1B7ADB10-E5DB-4C22-9B43-F4B7DBAF2051}"/>
              </a:ext>
            </a:extLst>
          </p:cNvPr>
          <p:cNvSpPr txBox="1">
            <a:spLocks noChangeArrowheads="1"/>
          </p:cNvSpPr>
          <p:nvPr/>
        </p:nvSpPr>
        <p:spPr bwMode="auto">
          <a:xfrm>
            <a:off x="4019045" y="1486118"/>
            <a:ext cx="7403419" cy="179928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799" b="1"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地方各级党委和部门单位党组（党委）领导本地区本部门本单位党员教育管理工作，贯彻执行党中央关于党员教育管理工作的方针政策和部署要求，定期研究党员教育管理工作，分析党员队伍状况，有针对性地提出工作措施。</a:t>
            </a:r>
          </a:p>
        </p:txBody>
      </p:sp>
      <p:sp>
        <p:nvSpPr>
          <p:cNvPr id="23" name="TextBox 147">
            <a:extLst>
              <a:ext uri="{FF2B5EF4-FFF2-40B4-BE49-F238E27FC236}">
                <a16:creationId xmlns="" xmlns:a16="http://schemas.microsoft.com/office/drawing/2014/main" id="{4D191F08-B173-4D51-973A-206EE6776134}"/>
              </a:ext>
            </a:extLst>
          </p:cNvPr>
          <p:cNvSpPr txBox="1">
            <a:spLocks noChangeArrowheads="1"/>
          </p:cNvSpPr>
          <p:nvPr/>
        </p:nvSpPr>
        <p:spPr bwMode="auto">
          <a:xfrm>
            <a:off x="4080925" y="3572595"/>
            <a:ext cx="7322499" cy="136771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799" b="1"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基层党委履行抓党员教育管理的基本职责，推动落实上级党组织工作安排，组织做好党员集中培训、组织关系管理、表彰激励、关怀帮扶、组织处置、纪律处分等工作，指导所辖党支部做好党员日常教育管理工作。党支部按照党章和党内有关规定，履行相关工作职责。党小组应当落实党支部关于党员教育管理工作的要求和任务。</a:t>
            </a:r>
          </a:p>
        </p:txBody>
      </p:sp>
      <p:sp>
        <p:nvSpPr>
          <p:cNvPr id="8" name="TextBox 13">
            <a:extLst>
              <a:ext uri="{FF2B5EF4-FFF2-40B4-BE49-F238E27FC236}">
                <a16:creationId xmlns="" xmlns:a16="http://schemas.microsoft.com/office/drawing/2014/main" id="{6C6846B3-DF2B-47A1-A70E-2515351C83E0}"/>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9" name="矩形 8">
            <a:extLst>
              <a:ext uri="{FF2B5EF4-FFF2-40B4-BE49-F238E27FC236}">
                <a16:creationId xmlns="" xmlns:a16="http://schemas.microsoft.com/office/drawing/2014/main" id="{4E738301-AA14-4CC2-B2FA-1C3634D1F454}"/>
              </a:ext>
            </a:extLst>
          </p:cNvPr>
          <p:cNvSpPr/>
          <p:nvPr/>
        </p:nvSpPr>
        <p:spPr>
          <a:xfrm>
            <a:off x="423835" y="2693663"/>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第四十条</a:t>
            </a:r>
          </a:p>
        </p:txBody>
      </p:sp>
      <p:sp>
        <p:nvSpPr>
          <p:cNvPr id="11" name="MH_Other_1">
            <a:extLst>
              <a:ext uri="{FF2B5EF4-FFF2-40B4-BE49-F238E27FC236}">
                <a16:creationId xmlns="" xmlns:a16="http://schemas.microsoft.com/office/drawing/2014/main" id="{6E10CA86-2840-4B73-B557-07B8FBF65B39}"/>
              </a:ext>
            </a:extLst>
          </p:cNvPr>
          <p:cNvSpPr/>
          <p:nvPr>
            <p:custDataLst>
              <p:tags r:id="rId2"/>
            </p:custDataLst>
          </p:nvPr>
        </p:nvSpPr>
        <p:spPr>
          <a:xfrm>
            <a:off x="3443045" y="1862509"/>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MH_Other_1">
            <a:extLst>
              <a:ext uri="{FF2B5EF4-FFF2-40B4-BE49-F238E27FC236}">
                <a16:creationId xmlns="" xmlns:a16="http://schemas.microsoft.com/office/drawing/2014/main" id="{1985432B-4135-404D-90C6-A6585B7CECFC}"/>
              </a:ext>
            </a:extLst>
          </p:cNvPr>
          <p:cNvSpPr/>
          <p:nvPr>
            <p:custDataLst>
              <p:tags r:id="rId3"/>
            </p:custDataLst>
          </p:nvPr>
        </p:nvSpPr>
        <p:spPr>
          <a:xfrm>
            <a:off x="3443045" y="3968451"/>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 calcmode="lin" valueType="num">
                                      <p:cBhvr>
                                        <p:cTn id="14" dur="500" fill="hold"/>
                                        <p:tgtEl>
                                          <p:spTgt spid="11"/>
                                        </p:tgtEl>
                                        <p:attrNameLst>
                                          <p:attrName>style.rotation</p:attrName>
                                        </p:attrNameLst>
                                      </p:cBhvr>
                                      <p:tavLst>
                                        <p:tav tm="0">
                                          <p:val>
                                            <p:fltVal val="360"/>
                                          </p:val>
                                        </p:tav>
                                        <p:tav tm="100000">
                                          <p:val>
                                            <p:fltVal val="0"/>
                                          </p:val>
                                        </p:tav>
                                      </p:tavLst>
                                    </p:anim>
                                    <p:animEffect transition="in" filter="fade">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 calcmode="lin" valueType="num">
                                      <p:cBhvr>
                                        <p:cTn id="24" dur="500" fill="hold"/>
                                        <p:tgtEl>
                                          <p:spTgt spid="12"/>
                                        </p:tgtEl>
                                        <p:attrNameLst>
                                          <p:attrName>style.rotation</p:attrName>
                                        </p:attrNameLst>
                                      </p:cBhvr>
                                      <p:tavLst>
                                        <p:tav tm="0">
                                          <p:val>
                                            <p:fltVal val="360"/>
                                          </p:val>
                                        </p:tav>
                                        <p:tav tm="100000">
                                          <p:val>
                                            <p:fltVal val="0"/>
                                          </p:val>
                                        </p:tav>
                                      </p:tavLst>
                                    </p:anim>
                                    <p:animEffect transition="in" filter="fade">
                                      <p:cBhvr>
                                        <p:cTn id="25" dur="500"/>
                                        <p:tgtEl>
                                          <p:spTgt spid="12"/>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9" grpId="0" animBg="1"/>
      <p:bldP spid="11" grpId="0" animBg="1"/>
      <p:bldP spid="1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47">
            <a:extLst>
              <a:ext uri="{FF2B5EF4-FFF2-40B4-BE49-F238E27FC236}">
                <a16:creationId xmlns="" xmlns:a16="http://schemas.microsoft.com/office/drawing/2014/main" id="{5019E461-A674-418B-B8CF-F5C2A8A2D1BA}"/>
              </a:ext>
            </a:extLst>
          </p:cNvPr>
          <p:cNvSpPr txBox="1">
            <a:spLocks noChangeArrowheads="1"/>
          </p:cNvSpPr>
          <p:nvPr/>
        </p:nvSpPr>
        <p:spPr bwMode="auto">
          <a:xfrm>
            <a:off x="4026658" y="1198137"/>
            <a:ext cx="7403419" cy="1073017"/>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nSpc>
                <a:spcPts val="2400"/>
              </a:lnSpc>
              <a:defRPr/>
            </a:pPr>
            <a:r>
              <a:rPr lang="zh-CN" altLang="en-US" sz="1600" spc="130" dirty="0">
                <a:latin typeface="微软雅黑" panose="020B0503020204020204" pitchFamily="34" charset="-122"/>
                <a:cs typeface="+mn-ea"/>
                <a:sym typeface="微软雅黑" panose="020B0503020204020204" pitchFamily="34" charset="-122"/>
              </a:rPr>
              <a:t>      乡镇、街道、国有企业、高等学校等基层党委，按照规定配备一定数量的专兼职组织员，由县级以上党委组织部门进行业务指导和管理，承担指导督促发展党员和党员教育管理等工作。</a:t>
            </a:r>
          </a:p>
        </p:txBody>
      </p:sp>
      <p:sp>
        <p:nvSpPr>
          <p:cNvPr id="23" name="TextBox 147">
            <a:extLst>
              <a:ext uri="{FF2B5EF4-FFF2-40B4-BE49-F238E27FC236}">
                <a16:creationId xmlns="" xmlns:a16="http://schemas.microsoft.com/office/drawing/2014/main" id="{1C6E9903-2422-49A9-BC38-CA17DE07DB66}"/>
              </a:ext>
            </a:extLst>
          </p:cNvPr>
          <p:cNvSpPr txBox="1">
            <a:spLocks noChangeArrowheads="1"/>
          </p:cNvSpPr>
          <p:nvPr/>
        </p:nvSpPr>
        <p:spPr bwMode="auto">
          <a:xfrm>
            <a:off x="4088538" y="2398407"/>
            <a:ext cx="7322499" cy="863150"/>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实行党员教育讲师聘任制，县级以上党委从优秀党校教师、基层党组织书记、先进模范人物、党务工作者、专家学者、实用技术人才、离退休干部等人员中选聘党员教育讲师。</a:t>
            </a:r>
          </a:p>
        </p:txBody>
      </p:sp>
      <p:sp>
        <p:nvSpPr>
          <p:cNvPr id="10" name="TextBox 147">
            <a:extLst>
              <a:ext uri="{FF2B5EF4-FFF2-40B4-BE49-F238E27FC236}">
                <a16:creationId xmlns="" xmlns:a16="http://schemas.microsoft.com/office/drawing/2014/main" id="{53D16296-236C-4166-BBC2-8D8C5917C147}"/>
              </a:ext>
            </a:extLst>
          </p:cNvPr>
          <p:cNvSpPr txBox="1">
            <a:spLocks noChangeArrowheads="1"/>
          </p:cNvSpPr>
          <p:nvPr/>
        </p:nvSpPr>
        <p:spPr bwMode="auto">
          <a:xfrm>
            <a:off x="4026658" y="3501194"/>
            <a:ext cx="7403419" cy="122332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加强县级党校（行政学校）和基层党校建设。县级党校（行政学校）应当将党员集中培训作为重要任务。有计划地组织安排党员教育讲师到基层授课。注重发挥党群服务中心、党员干部教育培训基地、新时代文明实践中心的作用。</a:t>
            </a:r>
          </a:p>
        </p:txBody>
      </p:sp>
      <p:sp>
        <p:nvSpPr>
          <p:cNvPr id="16" name="TextBox 147">
            <a:extLst>
              <a:ext uri="{FF2B5EF4-FFF2-40B4-BE49-F238E27FC236}">
                <a16:creationId xmlns="" xmlns:a16="http://schemas.microsoft.com/office/drawing/2014/main" id="{4DB264FC-F6C8-40A2-AC1A-0C9C20B34C11}"/>
              </a:ext>
            </a:extLst>
          </p:cNvPr>
          <p:cNvSpPr txBox="1">
            <a:spLocks noChangeArrowheads="1"/>
          </p:cNvSpPr>
          <p:nvPr/>
        </p:nvSpPr>
        <p:spPr bwMode="auto">
          <a:xfrm>
            <a:off x="4067117" y="4868907"/>
            <a:ext cx="7322499" cy="935343"/>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加强全国党员教育培训教材建设规划，组织编写全国党员教育基本教材。各地区各部门各单位可以结合实际，开发各具特色、务实管用的党员教育教材。</a:t>
            </a:r>
          </a:p>
        </p:txBody>
      </p:sp>
      <p:sp>
        <p:nvSpPr>
          <p:cNvPr id="13" name="TextBox 13">
            <a:extLst>
              <a:ext uri="{FF2B5EF4-FFF2-40B4-BE49-F238E27FC236}">
                <a16:creationId xmlns="" xmlns:a16="http://schemas.microsoft.com/office/drawing/2014/main" id="{D7BDBAC8-2F3A-48ED-AAB6-EEC055A11C93}"/>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5" name="矩形 14">
            <a:extLst>
              <a:ext uri="{FF2B5EF4-FFF2-40B4-BE49-F238E27FC236}">
                <a16:creationId xmlns="" xmlns:a16="http://schemas.microsoft.com/office/drawing/2014/main" id="{70D5E8EC-972A-484A-B9D7-5860B38CADA8}"/>
              </a:ext>
            </a:extLst>
          </p:cNvPr>
          <p:cNvSpPr/>
          <p:nvPr/>
        </p:nvSpPr>
        <p:spPr>
          <a:xfrm>
            <a:off x="423835" y="2693663"/>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第四十一条</a:t>
            </a:r>
          </a:p>
        </p:txBody>
      </p:sp>
      <p:sp>
        <p:nvSpPr>
          <p:cNvPr id="18" name="MH_Other_1">
            <a:extLst>
              <a:ext uri="{FF2B5EF4-FFF2-40B4-BE49-F238E27FC236}">
                <a16:creationId xmlns="" xmlns:a16="http://schemas.microsoft.com/office/drawing/2014/main" id="{492ECEE7-ED58-490B-B34A-A5AE5C869B05}"/>
              </a:ext>
            </a:extLst>
          </p:cNvPr>
          <p:cNvSpPr/>
          <p:nvPr>
            <p:custDataLst>
              <p:tags r:id="rId2"/>
            </p:custDataLst>
          </p:nvPr>
        </p:nvSpPr>
        <p:spPr>
          <a:xfrm>
            <a:off x="3332092" y="169515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MH_Other_1">
            <a:extLst>
              <a:ext uri="{FF2B5EF4-FFF2-40B4-BE49-F238E27FC236}">
                <a16:creationId xmlns="" xmlns:a16="http://schemas.microsoft.com/office/drawing/2014/main" id="{12DA31A6-FF5D-4A0B-BD9B-0253A68309BD}"/>
              </a:ext>
            </a:extLst>
          </p:cNvPr>
          <p:cNvSpPr/>
          <p:nvPr>
            <p:custDataLst>
              <p:tags r:id="rId3"/>
            </p:custDataLst>
          </p:nvPr>
        </p:nvSpPr>
        <p:spPr>
          <a:xfrm>
            <a:off x="3332092" y="2641862"/>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MH_Other_1">
            <a:extLst>
              <a:ext uri="{FF2B5EF4-FFF2-40B4-BE49-F238E27FC236}">
                <a16:creationId xmlns="" xmlns:a16="http://schemas.microsoft.com/office/drawing/2014/main" id="{81898FA8-08D8-4231-B944-5562D9A54279}"/>
              </a:ext>
            </a:extLst>
          </p:cNvPr>
          <p:cNvSpPr/>
          <p:nvPr>
            <p:custDataLst>
              <p:tags r:id="rId4"/>
            </p:custDataLst>
          </p:nvPr>
        </p:nvSpPr>
        <p:spPr>
          <a:xfrm>
            <a:off x="3288268" y="3811698"/>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3</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MH_Other_1">
            <a:extLst>
              <a:ext uri="{FF2B5EF4-FFF2-40B4-BE49-F238E27FC236}">
                <a16:creationId xmlns="" xmlns:a16="http://schemas.microsoft.com/office/drawing/2014/main" id="{05BFEFF0-604E-4F19-8C35-DF301353FBD9}"/>
              </a:ext>
            </a:extLst>
          </p:cNvPr>
          <p:cNvSpPr/>
          <p:nvPr>
            <p:custDataLst>
              <p:tags r:id="rId5"/>
            </p:custDataLst>
          </p:nvPr>
        </p:nvSpPr>
        <p:spPr>
          <a:xfrm>
            <a:off x="3288268" y="4893454"/>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4</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 calcmode="lin" valueType="num">
                                      <p:cBhvr>
                                        <p:cTn id="14" dur="500" fill="hold"/>
                                        <p:tgtEl>
                                          <p:spTgt spid="18"/>
                                        </p:tgtEl>
                                        <p:attrNameLst>
                                          <p:attrName>style.rotation</p:attrName>
                                        </p:attrNameLst>
                                      </p:cBhvr>
                                      <p:tavLst>
                                        <p:tav tm="0">
                                          <p:val>
                                            <p:fltVal val="360"/>
                                          </p:val>
                                        </p:tav>
                                        <p:tav tm="100000">
                                          <p:val>
                                            <p:fltVal val="0"/>
                                          </p:val>
                                        </p:tav>
                                      </p:tavLst>
                                    </p:anim>
                                    <p:animEffect transition="in" filter="fade">
                                      <p:cBhvr>
                                        <p:cTn id="15" dur="500"/>
                                        <p:tgtEl>
                                          <p:spTgt spid="1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 calcmode="lin" valueType="num">
                                      <p:cBhvr>
                                        <p:cTn id="24" dur="500" fill="hold"/>
                                        <p:tgtEl>
                                          <p:spTgt spid="20"/>
                                        </p:tgtEl>
                                        <p:attrNameLst>
                                          <p:attrName>style.rotation</p:attrName>
                                        </p:attrNameLst>
                                      </p:cBhvr>
                                      <p:tavLst>
                                        <p:tav tm="0">
                                          <p:val>
                                            <p:fltVal val="360"/>
                                          </p:val>
                                        </p:tav>
                                        <p:tav tm="100000">
                                          <p:val>
                                            <p:fltVal val="0"/>
                                          </p:val>
                                        </p:tav>
                                      </p:tavLst>
                                    </p:anim>
                                    <p:animEffect transition="in" filter="fade">
                                      <p:cBhvr>
                                        <p:cTn id="25" dur="500"/>
                                        <p:tgtEl>
                                          <p:spTgt spid="2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1500"/>
                            </p:stCondLst>
                            <p:childTnLst>
                              <p:par>
                                <p:cTn id="30" presetID="49" presetClass="entr" presetSubtype="0" decel="10000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 calcmode="lin" valueType="num">
                                      <p:cBhvr>
                                        <p:cTn id="34" dur="500" fill="hold"/>
                                        <p:tgtEl>
                                          <p:spTgt spid="24"/>
                                        </p:tgtEl>
                                        <p:attrNameLst>
                                          <p:attrName>style.rotation</p:attrName>
                                        </p:attrNameLst>
                                      </p:cBhvr>
                                      <p:tavLst>
                                        <p:tav tm="0">
                                          <p:val>
                                            <p:fltVal val="360"/>
                                          </p:val>
                                        </p:tav>
                                        <p:tav tm="100000">
                                          <p:val>
                                            <p:fltVal val="0"/>
                                          </p:val>
                                        </p:tav>
                                      </p:tavLst>
                                    </p:anim>
                                    <p:animEffect transition="in" filter="fade">
                                      <p:cBhvr>
                                        <p:cTn id="35" dur="50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2000"/>
                            </p:stCondLst>
                            <p:childTnLst>
                              <p:par>
                                <p:cTn id="40" presetID="49" presetClass="entr" presetSubtype="0" decel="10000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 calcmode="lin" valueType="num">
                                      <p:cBhvr>
                                        <p:cTn id="44" dur="500" fill="hold"/>
                                        <p:tgtEl>
                                          <p:spTgt spid="25"/>
                                        </p:tgtEl>
                                        <p:attrNameLst>
                                          <p:attrName>style.rotation</p:attrName>
                                        </p:attrNameLst>
                                      </p:cBhvr>
                                      <p:tavLst>
                                        <p:tav tm="0">
                                          <p:val>
                                            <p:fltVal val="360"/>
                                          </p:val>
                                        </p:tav>
                                        <p:tav tm="100000">
                                          <p:val>
                                            <p:fltVal val="0"/>
                                          </p:val>
                                        </p:tav>
                                      </p:tavLst>
                                    </p:anim>
                                    <p:animEffect transition="in" filter="fade">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10" grpId="0"/>
      <p:bldP spid="16" grpId="0"/>
      <p:bldP spid="15" grpId="0" animBg="1"/>
      <p:bldP spid="18" grpId="0" animBg="1"/>
      <p:bldP spid="20" grpId="0" animBg="1"/>
      <p:bldP spid="24" grpId="0" animBg="1"/>
      <p:bldP spid="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47">
            <a:extLst>
              <a:ext uri="{FF2B5EF4-FFF2-40B4-BE49-F238E27FC236}">
                <a16:creationId xmlns="" xmlns:a16="http://schemas.microsoft.com/office/drawing/2014/main" id="{77137C1F-E1E8-445A-AAD2-410CE82219C6}"/>
              </a:ext>
            </a:extLst>
          </p:cNvPr>
          <p:cNvSpPr txBox="1">
            <a:spLocks noChangeArrowheads="1"/>
          </p:cNvSpPr>
          <p:nvPr/>
        </p:nvSpPr>
        <p:spPr bwMode="auto">
          <a:xfrm>
            <a:off x="3938219" y="2406600"/>
            <a:ext cx="6558332" cy="136612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800"/>
              </a:lnSpc>
              <a:defRPr/>
            </a:pPr>
            <a:r>
              <a:rPr lang="zh-CN" altLang="en-US" sz="1600" dirty="0">
                <a:latin typeface="微软雅黑" panose="020B0503020204020204" pitchFamily="34" charset="-122"/>
                <a:cs typeface="+mn-ea"/>
                <a:sym typeface="微软雅黑" panose="020B0503020204020204" pitchFamily="34" charset="-122"/>
              </a:rPr>
              <a:t>       </a:t>
            </a:r>
            <a:r>
              <a:rPr lang="zh-CN" altLang="en-US" sz="1600" spc="150" dirty="0">
                <a:latin typeface="微软雅黑" panose="020B0503020204020204" pitchFamily="34" charset="-122"/>
                <a:cs typeface="+mn-ea"/>
                <a:sym typeface="微软雅黑" panose="020B0503020204020204" pitchFamily="34" charset="-122"/>
              </a:rPr>
              <a:t>党员教育管理工作经费应当列入地方各级财政预算，结合实际按照党员数量划拨，重点保障农村、社区、非公有制经济组织和社会组织、公共就业和人才服务机构等基层党组织开展党员教育管理，形成稳定的经费保障机制。各级党委留存的党费主要用于教育培训党员、支持基层党组织开展组织生活。加强对革命老区、民族地区、边疆地区、贫困地区党员教育管理工作经费支持。</a:t>
            </a:r>
          </a:p>
        </p:txBody>
      </p:sp>
      <p:sp>
        <p:nvSpPr>
          <p:cNvPr id="10" name="TextBox 13">
            <a:extLst>
              <a:ext uri="{FF2B5EF4-FFF2-40B4-BE49-F238E27FC236}">
                <a16:creationId xmlns="" xmlns:a16="http://schemas.microsoft.com/office/drawing/2014/main" id="{C6EDE257-908D-4216-B2C0-F705F1A3BEFD}"/>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1" name="矩形 10">
            <a:extLst>
              <a:ext uri="{FF2B5EF4-FFF2-40B4-BE49-F238E27FC236}">
                <a16:creationId xmlns="" xmlns:a16="http://schemas.microsoft.com/office/drawing/2014/main" id="{FA8D1743-BD86-4E4D-876B-4CEFE9BE091C}"/>
              </a:ext>
            </a:extLst>
          </p:cNvPr>
          <p:cNvSpPr/>
          <p:nvPr/>
        </p:nvSpPr>
        <p:spPr>
          <a:xfrm>
            <a:off x="840843" y="2693663"/>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第四十二条</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147">
            <a:extLst>
              <a:ext uri="{FF2B5EF4-FFF2-40B4-BE49-F238E27FC236}">
                <a16:creationId xmlns="" xmlns:a16="http://schemas.microsoft.com/office/drawing/2014/main" id="{99805113-6A2E-444A-B6FB-01819B10A159}"/>
              </a:ext>
            </a:extLst>
          </p:cNvPr>
          <p:cNvSpPr txBox="1">
            <a:spLocks noChangeArrowheads="1"/>
          </p:cNvSpPr>
          <p:nvPr/>
        </p:nvSpPr>
        <p:spPr bwMode="auto">
          <a:xfrm>
            <a:off x="4652416" y="1797624"/>
            <a:ext cx="6606134" cy="1291552"/>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600"/>
              </a:lnSpc>
              <a:defRPr/>
            </a:pPr>
            <a:r>
              <a:rPr lang="zh-CN" altLang="en-US" sz="1799" b="1" dirty="0">
                <a:latin typeface="微软雅黑" panose="020B0503020204020204" pitchFamily="34" charset="-122"/>
                <a:cs typeface="+mn-ea"/>
                <a:sym typeface="微软雅黑" panose="020B0503020204020204" pitchFamily="34" charset="-122"/>
              </a:rPr>
              <a:t>       </a:t>
            </a:r>
            <a:r>
              <a:rPr lang="zh-CN" altLang="en-US" sz="1600" spc="130" dirty="0">
                <a:latin typeface="微软雅黑" panose="020B0503020204020204" pitchFamily="34" charset="-122"/>
                <a:cs typeface="+mn-ea"/>
                <a:sym typeface="微软雅黑" panose="020B0503020204020204" pitchFamily="34" charset="-122"/>
              </a:rPr>
              <a:t>各级党委各党组应当加强对党员教育管理工作的检查考核。基层党委每年把党员教育管理工作情况作为向上级党组织报告工作的重要内容。在基层党建工作述职评议考核中，对党组织负责人抓党员教育管理工作情况作出评价。上级党组织在开展年度考核和任期考核中，应当考核检查下级党组织党员教育管理工作情况。</a:t>
            </a:r>
          </a:p>
        </p:txBody>
      </p:sp>
      <p:sp>
        <p:nvSpPr>
          <p:cNvPr id="34" name="TextBox 147">
            <a:extLst>
              <a:ext uri="{FF2B5EF4-FFF2-40B4-BE49-F238E27FC236}">
                <a16:creationId xmlns="" xmlns:a16="http://schemas.microsoft.com/office/drawing/2014/main" id="{C6328516-4582-42B9-8551-EFA585A330AD}"/>
              </a:ext>
            </a:extLst>
          </p:cNvPr>
          <p:cNvSpPr txBox="1">
            <a:spLocks noChangeArrowheads="1"/>
          </p:cNvSpPr>
          <p:nvPr/>
        </p:nvSpPr>
        <p:spPr bwMode="auto">
          <a:xfrm>
            <a:off x="4883374" y="4231392"/>
            <a:ext cx="6163265" cy="57315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1600" spc="130" dirty="0">
                <a:latin typeface="微软雅黑" panose="020B0503020204020204" pitchFamily="34" charset="-122"/>
                <a:cs typeface="+mn-ea"/>
                <a:sym typeface="微软雅黑" panose="020B0503020204020204" pitchFamily="34" charset="-122"/>
              </a:rPr>
              <a:t>      对在党员教育管理工作中失职失责的，按照有关规定予以问责追责。</a:t>
            </a:r>
          </a:p>
        </p:txBody>
      </p:sp>
      <p:sp>
        <p:nvSpPr>
          <p:cNvPr id="10" name="TextBox 13">
            <a:extLst>
              <a:ext uri="{FF2B5EF4-FFF2-40B4-BE49-F238E27FC236}">
                <a16:creationId xmlns="" xmlns:a16="http://schemas.microsoft.com/office/drawing/2014/main" id="{C6EDE257-908D-4216-B2C0-F705F1A3BEFD}"/>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1" name="矩形 10">
            <a:extLst>
              <a:ext uri="{FF2B5EF4-FFF2-40B4-BE49-F238E27FC236}">
                <a16:creationId xmlns="" xmlns:a16="http://schemas.microsoft.com/office/drawing/2014/main" id="{5EBE7C16-87EA-407C-845E-BCF8695BC098}"/>
              </a:ext>
            </a:extLst>
          </p:cNvPr>
          <p:cNvSpPr/>
          <p:nvPr/>
        </p:nvSpPr>
        <p:spPr>
          <a:xfrm>
            <a:off x="840843" y="294493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第四十三条</a:t>
            </a:r>
          </a:p>
        </p:txBody>
      </p:sp>
      <p:sp>
        <p:nvSpPr>
          <p:cNvPr id="14" name="MH_Other_1">
            <a:extLst>
              <a:ext uri="{FF2B5EF4-FFF2-40B4-BE49-F238E27FC236}">
                <a16:creationId xmlns="" xmlns:a16="http://schemas.microsoft.com/office/drawing/2014/main" id="{91E34EE0-34AA-42CB-A4FD-E71C41D9D250}"/>
              </a:ext>
            </a:extLst>
          </p:cNvPr>
          <p:cNvSpPr/>
          <p:nvPr>
            <p:custDataLst>
              <p:tags r:id="rId2"/>
            </p:custDataLst>
          </p:nvPr>
        </p:nvSpPr>
        <p:spPr>
          <a:xfrm>
            <a:off x="4041377" y="2193863"/>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1</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MH_Other_1">
            <a:extLst>
              <a:ext uri="{FF2B5EF4-FFF2-40B4-BE49-F238E27FC236}">
                <a16:creationId xmlns="" xmlns:a16="http://schemas.microsoft.com/office/drawing/2014/main" id="{EAEBF19D-2C02-4BFC-A30F-DFBA579AA976}"/>
              </a:ext>
            </a:extLst>
          </p:cNvPr>
          <p:cNvSpPr/>
          <p:nvPr>
            <p:custDataLst>
              <p:tags r:id="rId3"/>
            </p:custDataLst>
          </p:nvPr>
        </p:nvSpPr>
        <p:spPr>
          <a:xfrm>
            <a:off x="4076415" y="4132449"/>
            <a:ext cx="576000" cy="576000"/>
          </a:xfrm>
          <a:prstGeom prst="ellipse">
            <a:avLst/>
          </a:prstGeom>
          <a:solidFill>
            <a:srgbClr val="FF0000"/>
          </a:solidFill>
          <a:ln w="25400">
            <a:noFill/>
          </a:ln>
          <a:effectLst>
            <a:outerShdw blurRad="50800" dist="12700" dir="2700000" algn="tl" rotWithShape="0">
              <a:schemeClr val="tx1">
                <a:lumMod val="20000"/>
                <a:lumOff val="80000"/>
                <a:alpha val="3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hangingPunct="1">
              <a:defRPr/>
            </a:pPr>
            <a:r>
              <a:rPr lang="en-US" altLang="zh-CN"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2</a:t>
            </a:r>
            <a:endParaRPr lang="zh-CN" altLang="en-US" sz="23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custDataLst>
      <p:tags r:id="rId1"/>
    </p:custDataLst>
    <p:extLst>
      <p:ext uri="{BB962C8B-B14F-4D97-AF65-F5344CB8AC3E}">
        <p14:creationId xmlns:p14="http://schemas.microsoft.com/office/powerpoint/2010/main" val="55334188"/>
      </p:ext>
    </p:ext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style.rotation</p:attrName>
                                        </p:attrNameLst>
                                      </p:cBhvr>
                                      <p:tavLst>
                                        <p:tav tm="0">
                                          <p:val>
                                            <p:fltVal val="360"/>
                                          </p:val>
                                        </p:tav>
                                        <p:tav tm="100000">
                                          <p:val>
                                            <p:fltVal val="0"/>
                                          </p:val>
                                        </p:tav>
                                      </p:tavLst>
                                    </p:anim>
                                    <p:animEffect transition="in" filter="fade">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childTnLst>
                          </p:cTn>
                        </p:par>
                        <p:par>
                          <p:cTn id="19" fill="hold">
                            <p:stCondLst>
                              <p:cond delay="1000"/>
                            </p:stCondLst>
                            <p:childTnLst>
                              <p:par>
                                <p:cTn id="20" presetID="49" presetClass="entr" presetSubtype="0"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11" grpId="0" animBg="1"/>
      <p:bldP spid="14" grpId="0" animBg="1"/>
      <p:bldP spid="1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68591" y="2305944"/>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第十章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5236210" y="3387823"/>
            <a:ext cx="2449603" cy="938719"/>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a:defRPr/>
            </a:pPr>
            <a:r>
              <a:rPr lang="zh-CN" altLang="en-US" sz="5500" b="1" dirty="0">
                <a:solidFill>
                  <a:srgbClr val="FF0000"/>
                </a:solidFill>
                <a:latin typeface="微软雅黑" panose="020B0503020204020204" pitchFamily="34" charset="-122"/>
                <a:cs typeface="+mn-ea"/>
                <a:sym typeface="微软雅黑" panose="020B0503020204020204" pitchFamily="34" charset="-122"/>
              </a:rPr>
              <a:t>附则</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extLst>
      <p:ext uri="{BB962C8B-B14F-4D97-AF65-F5344CB8AC3E}">
        <p14:creationId xmlns:p14="http://schemas.microsoft.com/office/powerpoint/2010/main" val="19903747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Sing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3">
            <a:extLst>
              <a:ext uri="{FF2B5EF4-FFF2-40B4-BE49-F238E27FC236}">
                <a16:creationId xmlns="" xmlns:a16="http://schemas.microsoft.com/office/drawing/2014/main" id="{31AA2F44-7966-40C4-8EC6-FC0B12CEB6AC}"/>
              </a:ext>
            </a:extLst>
          </p:cNvPr>
          <p:cNvSpPr txBox="1">
            <a:spLocks noChangeArrowheads="1"/>
          </p:cNvSpPr>
          <p:nvPr/>
        </p:nvSpPr>
        <p:spPr bwMode="auto">
          <a:xfrm>
            <a:off x="1628037" y="385406"/>
            <a:ext cx="3896463"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D0003"/>
                </a:solidFill>
                <a:latin typeface="微软雅黑" panose="020B0503020204020204" pitchFamily="34" charset="-122"/>
                <a:cs typeface="+mn-ea"/>
                <a:sym typeface="微软雅黑" panose="020B0503020204020204" pitchFamily="34" charset="-122"/>
              </a:rPr>
              <a:t>组织领导和工作保障</a:t>
            </a:r>
          </a:p>
        </p:txBody>
      </p:sp>
      <p:sp>
        <p:nvSpPr>
          <p:cNvPr id="18" name="矩形 17">
            <a:extLst>
              <a:ext uri="{FF2B5EF4-FFF2-40B4-BE49-F238E27FC236}">
                <a16:creationId xmlns="" xmlns:a16="http://schemas.microsoft.com/office/drawing/2014/main" id="{4B4CCAAA-D25F-43BF-A628-9F0F810C3092}"/>
              </a:ext>
            </a:extLst>
          </p:cNvPr>
          <p:cNvSpPr/>
          <p:nvPr/>
        </p:nvSpPr>
        <p:spPr>
          <a:xfrm>
            <a:off x="1872999" y="1594826"/>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第四十四条</a:t>
            </a:r>
          </a:p>
        </p:txBody>
      </p:sp>
      <p:sp>
        <p:nvSpPr>
          <p:cNvPr id="24" name="TextBox 147">
            <a:extLst>
              <a:ext uri="{FF2B5EF4-FFF2-40B4-BE49-F238E27FC236}">
                <a16:creationId xmlns="" xmlns:a16="http://schemas.microsoft.com/office/drawing/2014/main" id="{06B662D8-5C1E-45C2-A690-E5C9A723CC31}"/>
              </a:ext>
            </a:extLst>
          </p:cNvPr>
          <p:cNvSpPr txBox="1">
            <a:spLocks noChangeArrowheads="1"/>
          </p:cNvSpPr>
          <p:nvPr/>
        </p:nvSpPr>
        <p:spPr bwMode="auto">
          <a:xfrm>
            <a:off x="5136479" y="1577415"/>
            <a:ext cx="6045872" cy="756051"/>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3000"/>
              </a:lnSpc>
              <a:defRPr/>
            </a:pPr>
            <a:r>
              <a:rPr lang="zh-CN" altLang="en-US" sz="1799" spc="130" dirty="0">
                <a:latin typeface="微软雅黑" panose="020B0503020204020204" pitchFamily="34" charset="-122"/>
                <a:cs typeface="+mn-ea"/>
                <a:sym typeface="微软雅黑" panose="020B0503020204020204" pitchFamily="34" charset="-122"/>
              </a:rPr>
              <a:t>中国人民解放军和中国人民武装警察部队党员教育管理工作规定，由中央军事委员会根据本条例制定。 </a:t>
            </a:r>
          </a:p>
        </p:txBody>
      </p:sp>
      <p:sp>
        <p:nvSpPr>
          <p:cNvPr id="14" name="矩形 13">
            <a:extLst>
              <a:ext uri="{FF2B5EF4-FFF2-40B4-BE49-F238E27FC236}">
                <a16:creationId xmlns="" xmlns:a16="http://schemas.microsoft.com/office/drawing/2014/main" id="{167EBB3B-DA46-4BBA-86A5-3CE5E6A193E3}"/>
              </a:ext>
            </a:extLst>
          </p:cNvPr>
          <p:cNvSpPr/>
          <p:nvPr/>
        </p:nvSpPr>
        <p:spPr>
          <a:xfrm>
            <a:off x="1872998" y="2927235"/>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第四十五条</a:t>
            </a:r>
          </a:p>
        </p:txBody>
      </p:sp>
      <p:sp>
        <p:nvSpPr>
          <p:cNvPr id="16" name="TextBox 147">
            <a:extLst>
              <a:ext uri="{FF2B5EF4-FFF2-40B4-BE49-F238E27FC236}">
                <a16:creationId xmlns="" xmlns:a16="http://schemas.microsoft.com/office/drawing/2014/main" id="{22BB6534-39B3-4780-BBBA-CE072351DF1D}"/>
              </a:ext>
            </a:extLst>
          </p:cNvPr>
          <p:cNvSpPr txBox="1">
            <a:spLocks noChangeArrowheads="1"/>
          </p:cNvSpPr>
          <p:nvPr/>
        </p:nvSpPr>
        <p:spPr bwMode="auto">
          <a:xfrm>
            <a:off x="5136479" y="3135739"/>
            <a:ext cx="4410754" cy="683856"/>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1799" spc="130" dirty="0">
                <a:latin typeface="微软雅黑" panose="020B0503020204020204" pitchFamily="34" charset="-122"/>
                <a:cs typeface="+mn-ea"/>
                <a:sym typeface="微软雅黑" panose="020B0503020204020204" pitchFamily="34" charset="-122"/>
              </a:rPr>
              <a:t>本条例由中央组织部负责解释。</a:t>
            </a:r>
          </a:p>
        </p:txBody>
      </p:sp>
      <p:sp>
        <p:nvSpPr>
          <p:cNvPr id="20" name="矩形 19">
            <a:extLst>
              <a:ext uri="{FF2B5EF4-FFF2-40B4-BE49-F238E27FC236}">
                <a16:creationId xmlns="" xmlns:a16="http://schemas.microsoft.com/office/drawing/2014/main" id="{BE7A02DF-95C9-4721-806B-E9435F74C928}"/>
              </a:ext>
            </a:extLst>
          </p:cNvPr>
          <p:cNvSpPr/>
          <p:nvPr/>
        </p:nvSpPr>
        <p:spPr>
          <a:xfrm>
            <a:off x="1872998" y="4259644"/>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第四十六条</a:t>
            </a:r>
          </a:p>
        </p:txBody>
      </p:sp>
      <p:sp>
        <p:nvSpPr>
          <p:cNvPr id="21" name="TextBox 147">
            <a:extLst>
              <a:ext uri="{FF2B5EF4-FFF2-40B4-BE49-F238E27FC236}">
                <a16:creationId xmlns="" xmlns:a16="http://schemas.microsoft.com/office/drawing/2014/main" id="{BD3331ED-3BA7-4E63-89B0-BDA998128464}"/>
              </a:ext>
            </a:extLst>
          </p:cNvPr>
          <p:cNvSpPr txBox="1">
            <a:spLocks noChangeArrowheads="1"/>
          </p:cNvSpPr>
          <p:nvPr/>
        </p:nvSpPr>
        <p:spPr bwMode="auto">
          <a:xfrm>
            <a:off x="5136479" y="4514415"/>
            <a:ext cx="5569621" cy="537229"/>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1799" spc="130" dirty="0">
                <a:latin typeface="微软雅黑" panose="020B0503020204020204" pitchFamily="34" charset="-122"/>
                <a:cs typeface="+mn-ea"/>
                <a:sym typeface="微软雅黑" panose="020B0503020204020204" pitchFamily="34" charset="-122"/>
              </a:rPr>
              <a:t>本条例自</a:t>
            </a:r>
            <a:r>
              <a:rPr lang="en-US" altLang="zh-CN" sz="1799" spc="130" dirty="0">
                <a:latin typeface="微软雅黑" panose="020B0503020204020204" pitchFamily="34" charset="-122"/>
                <a:cs typeface="+mn-ea"/>
                <a:sym typeface="微软雅黑" panose="020B0503020204020204" pitchFamily="34" charset="-122"/>
              </a:rPr>
              <a:t>2019</a:t>
            </a:r>
            <a:r>
              <a:rPr lang="zh-CN" altLang="en-US" sz="1799" spc="130" dirty="0">
                <a:latin typeface="微软雅黑" panose="020B0503020204020204" pitchFamily="34" charset="-122"/>
                <a:cs typeface="+mn-ea"/>
                <a:sym typeface="微软雅黑" panose="020B0503020204020204" pitchFamily="34" charset="-122"/>
              </a:rPr>
              <a:t>年</a:t>
            </a:r>
            <a:r>
              <a:rPr lang="en-US" altLang="zh-CN" sz="1799" spc="130" dirty="0">
                <a:latin typeface="微软雅黑" panose="020B0503020204020204" pitchFamily="34" charset="-122"/>
                <a:cs typeface="+mn-ea"/>
                <a:sym typeface="微软雅黑" panose="020B0503020204020204" pitchFamily="34" charset="-122"/>
              </a:rPr>
              <a:t>5</a:t>
            </a:r>
            <a:r>
              <a:rPr lang="zh-CN" altLang="en-US" sz="1799" spc="130" dirty="0">
                <a:latin typeface="微软雅黑" panose="020B0503020204020204" pitchFamily="34" charset="-122"/>
                <a:cs typeface="+mn-ea"/>
                <a:sym typeface="微软雅黑" panose="020B0503020204020204" pitchFamily="34" charset="-122"/>
              </a:rPr>
              <a:t>月</a:t>
            </a:r>
            <a:r>
              <a:rPr lang="en-US" altLang="zh-CN" sz="1799" spc="130" dirty="0">
                <a:latin typeface="微软雅黑" panose="020B0503020204020204" pitchFamily="34" charset="-122"/>
                <a:cs typeface="+mn-ea"/>
                <a:sym typeface="微软雅黑" panose="020B0503020204020204" pitchFamily="34" charset="-122"/>
              </a:rPr>
              <a:t>6</a:t>
            </a:r>
            <a:r>
              <a:rPr lang="zh-CN" altLang="en-US" sz="1799" spc="130" dirty="0">
                <a:latin typeface="微软雅黑" panose="020B0503020204020204" pitchFamily="34" charset="-122"/>
                <a:cs typeface="+mn-ea"/>
                <a:sym typeface="微软雅黑" panose="020B0503020204020204" pitchFamily="34" charset="-122"/>
              </a:rPr>
              <a:t>日起施行。</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Sing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right)">
                                      <p:cBhvr>
                                        <p:cTn id="11" dur="500"/>
                                        <p:tgtEl>
                                          <p:spTgt spid="24"/>
                                        </p:tgtEl>
                                      </p:cBhvr>
                                    </p:animEffect>
                                  </p:childTnLst>
                                </p:cTn>
                              </p:par>
                            </p:childTnLst>
                          </p:cTn>
                        </p:par>
                        <p:par>
                          <p:cTn id="12" fill="hold">
                            <p:stCondLst>
                              <p:cond delay="500"/>
                            </p:stCondLst>
                            <p:childTnLst>
                              <p:par>
                                <p:cTn id="13" presetID="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p:bldP spid="14" grpId="0" animBg="1"/>
      <p:bldP spid="16" grpId="0"/>
      <p:bldP spid="20" grpId="0" animBg="1"/>
      <p:bldP spid="2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745DFF-4F20-442E-B3C9-CBD5A56518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图片 16">
            <a:extLst>
              <a:ext uri="{FF2B5EF4-FFF2-40B4-BE49-F238E27FC236}">
                <a16:creationId xmlns="" xmlns:a16="http://schemas.microsoft.com/office/drawing/2014/main" id="{1B909FA4-B8DB-4BA6-B663-1F0A549AC5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67" t="31547" r="59387"/>
          <a:stretch/>
        </p:blipFill>
        <p:spPr>
          <a:xfrm>
            <a:off x="18656" y="2416633"/>
            <a:ext cx="5094175" cy="4441367"/>
          </a:xfrm>
          <a:prstGeom prst="rect">
            <a:avLst/>
          </a:prstGeom>
        </p:spPr>
      </p:pic>
      <p:pic>
        <p:nvPicPr>
          <p:cNvPr id="18" name="图片 17">
            <a:extLst>
              <a:ext uri="{FF2B5EF4-FFF2-40B4-BE49-F238E27FC236}">
                <a16:creationId xmlns="" xmlns:a16="http://schemas.microsoft.com/office/drawing/2014/main" id="{BB87357D-FDCF-424E-BA7D-CEBC41227C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3027" t="34011" b="12452"/>
          <a:stretch/>
        </p:blipFill>
        <p:spPr>
          <a:xfrm>
            <a:off x="5335243" y="3577932"/>
            <a:ext cx="5727032" cy="3263158"/>
          </a:xfrm>
          <a:prstGeom prst="rect">
            <a:avLst/>
          </a:prstGeom>
        </p:spPr>
      </p:pic>
      <p:pic>
        <p:nvPicPr>
          <p:cNvPr id="11" name="图片 10">
            <a:extLst>
              <a:ext uri="{FF2B5EF4-FFF2-40B4-BE49-F238E27FC236}">
                <a16:creationId xmlns="" xmlns:a16="http://schemas.microsoft.com/office/drawing/2014/main" id="{00D1AA9D-C490-412C-A4CE-2965DDEA08C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70257" y="3227248"/>
            <a:ext cx="2222137" cy="2987336"/>
          </a:xfrm>
          <a:prstGeom prst="rect">
            <a:avLst/>
          </a:prstGeom>
        </p:spPr>
      </p:pic>
      <p:pic>
        <p:nvPicPr>
          <p:cNvPr id="22" name="图片 21">
            <a:extLst>
              <a:ext uri="{FF2B5EF4-FFF2-40B4-BE49-F238E27FC236}">
                <a16:creationId xmlns="" xmlns:a16="http://schemas.microsoft.com/office/drawing/2014/main" id="{73757968-622A-4A56-B692-138A01C95E9D}"/>
              </a:ext>
            </a:extLst>
          </p:cNvPr>
          <p:cNvPicPr>
            <a:picLocks noChangeAspect="1"/>
          </p:cNvPicPr>
          <p:nvPr/>
        </p:nvPicPr>
        <p:blipFill rotWithShape="1">
          <a:blip r:embed="rId7">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7914" y="5148771"/>
            <a:ext cx="12200308" cy="1702247"/>
          </a:xfrm>
          <a:prstGeom prst="rect">
            <a:avLst/>
          </a:prstGeom>
        </p:spPr>
      </p:pic>
      <p:pic>
        <p:nvPicPr>
          <p:cNvPr id="9" name="图片 8">
            <a:extLst>
              <a:ext uri="{FF2B5EF4-FFF2-40B4-BE49-F238E27FC236}">
                <a16:creationId xmlns="" xmlns:a16="http://schemas.microsoft.com/office/drawing/2014/main" id="{5CF831BE-3E9F-405F-B311-9A94B1B285A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pic>
        <p:nvPicPr>
          <p:cNvPr id="12" name="图片 11">
            <a:extLst>
              <a:ext uri="{FF2B5EF4-FFF2-40B4-BE49-F238E27FC236}">
                <a16:creationId xmlns="" xmlns:a16="http://schemas.microsoft.com/office/drawing/2014/main" id="{AD2F452C-75EE-48DF-84CD-CB3916658EF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4829376" y="3726502"/>
            <a:ext cx="2854308" cy="897068"/>
          </a:xfrm>
          <a:prstGeom prst="rect">
            <a:avLst/>
          </a:prstGeom>
        </p:spPr>
      </p:pic>
      <p:pic>
        <p:nvPicPr>
          <p:cNvPr id="15" name="图片 14">
            <a:extLst>
              <a:ext uri="{FF2B5EF4-FFF2-40B4-BE49-F238E27FC236}">
                <a16:creationId xmlns="" xmlns:a16="http://schemas.microsoft.com/office/drawing/2014/main" id="{B093A24B-F42A-4CF8-A4DC-5ED4841511F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77889" r="88112" b="3505"/>
          <a:stretch/>
        </p:blipFill>
        <p:spPr>
          <a:xfrm>
            <a:off x="5160201" y="5350547"/>
            <a:ext cx="1926400" cy="1507453"/>
          </a:xfrm>
          <a:prstGeom prst="rect">
            <a:avLst/>
          </a:prstGeom>
        </p:spPr>
      </p:pic>
      <p:sp>
        <p:nvSpPr>
          <p:cNvPr id="19" name="PA-文本框 4">
            <a:extLst>
              <a:ext uri="{FF2B5EF4-FFF2-40B4-BE49-F238E27FC236}">
                <a16:creationId xmlns="" xmlns:a16="http://schemas.microsoft.com/office/drawing/2014/main" id="{8F140621-9701-4684-B9AF-B6016A5FA061}"/>
              </a:ext>
            </a:extLst>
          </p:cNvPr>
          <p:cNvSpPr txBox="1"/>
          <p:nvPr>
            <p:custDataLst>
              <p:tags r:id="rId1"/>
            </p:custDataLst>
          </p:nvPr>
        </p:nvSpPr>
        <p:spPr>
          <a:xfrm>
            <a:off x="1883915" y="1627507"/>
            <a:ext cx="8607149" cy="1215717"/>
          </a:xfrm>
          <a:prstGeom prst="rect">
            <a:avLst/>
          </a:prstGeom>
          <a:noFill/>
        </p:spPr>
        <p:txBody>
          <a:bodyPr wrap="square" rtlCol="0">
            <a:spAutoFit/>
          </a:bodyPr>
          <a:lstStyle/>
          <a:p>
            <a:pPr algn="dist"/>
            <a:r>
              <a:rPr lang="zh-CN" altLang="en-US" sz="7300" b="1" dirty="0">
                <a:ln w="31750">
                  <a:noFill/>
                </a:ln>
                <a:solidFill>
                  <a:srgbClr val="E50709"/>
                </a:solidFill>
                <a:latin typeface="思源黑体 CN Bold" panose="020B0800000000000000" pitchFamily="34" charset="-122"/>
                <a:ea typeface="思源黑体 CN Bold" panose="020B0800000000000000" pitchFamily="34" charset="-122"/>
              </a:rPr>
              <a:t>感谢您的观看与聆听</a:t>
            </a:r>
          </a:p>
        </p:txBody>
      </p:sp>
      <p:pic>
        <p:nvPicPr>
          <p:cNvPr id="24" name="图片 23">
            <a:extLst>
              <a:ext uri="{FF2B5EF4-FFF2-40B4-BE49-F238E27FC236}">
                <a16:creationId xmlns="" xmlns:a16="http://schemas.microsoft.com/office/drawing/2014/main" id="{2B23C9CC-521A-4D34-9922-14B56F30722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flipH="1">
            <a:off x="296045" y="376402"/>
            <a:ext cx="1326656" cy="870978"/>
          </a:xfrm>
          <a:prstGeom prst="rect">
            <a:avLst/>
          </a:prstGeom>
        </p:spPr>
      </p:pic>
      <p:grpSp>
        <p:nvGrpSpPr>
          <p:cNvPr id="14" name="组合 13">
            <a:extLst>
              <a:ext uri="{FF2B5EF4-FFF2-40B4-BE49-F238E27FC236}">
                <a16:creationId xmlns="" xmlns:a16="http://schemas.microsoft.com/office/drawing/2014/main" id="{DD4E1BA6-13FF-495F-8EC3-D33D083AD4AB}"/>
              </a:ext>
            </a:extLst>
          </p:cNvPr>
          <p:cNvGrpSpPr/>
          <p:nvPr/>
        </p:nvGrpSpPr>
        <p:grpSpPr>
          <a:xfrm>
            <a:off x="2706490" y="3032813"/>
            <a:ext cx="7100079" cy="459865"/>
            <a:chOff x="2594502" y="3558076"/>
            <a:chExt cx="7100079" cy="459865"/>
          </a:xfrm>
        </p:grpSpPr>
        <p:sp>
          <p:nvSpPr>
            <p:cNvPr id="23" name="TextBox 23">
              <a:extLst>
                <a:ext uri="{FF2B5EF4-FFF2-40B4-BE49-F238E27FC236}">
                  <a16:creationId xmlns="" xmlns:a16="http://schemas.microsoft.com/office/drawing/2014/main" id="{77A7541B-0EEE-46D7-A99B-8CC753FC01A3}"/>
                </a:ext>
              </a:extLst>
            </p:cNvPr>
            <p:cNvSpPr txBox="1">
              <a:spLocks noChangeArrowheads="1"/>
            </p:cNvSpPr>
            <p:nvPr/>
          </p:nvSpPr>
          <p:spPr bwMode="auto">
            <a:xfrm>
              <a:off x="2655609" y="3587054"/>
              <a:ext cx="7038972" cy="430887"/>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rPr>
                <a:t>学习中共中央印发</a:t>
              </a:r>
              <a:r>
                <a:rPr lang="en-US" altLang="zh-CN" sz="2100" dirty="0">
                  <a:solidFill>
                    <a:srgbClr val="FF0000"/>
                  </a:solidFill>
                  <a:latin typeface="字体视界-NEW魏碑体" panose="02010601030101010101" pitchFamily="2" charset="-122"/>
                  <a:ea typeface="字体视界-NEW魏碑体" panose="02010601030101010101" pitchFamily="2" charset="-122"/>
                  <a:cs typeface="+mn-ea"/>
                  <a:sym typeface="+mn-lt"/>
                </a:rPr>
                <a:t>《</a:t>
              </a:r>
              <a:r>
                <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rPr>
                <a:t>中国共产党党员教育管理工作条例</a:t>
              </a:r>
              <a:r>
                <a:rPr lang="en-US" altLang="zh-CN" sz="2100" dirty="0">
                  <a:solidFill>
                    <a:srgbClr val="FF0000"/>
                  </a:solidFill>
                  <a:latin typeface="字体视界-NEW魏碑体" panose="02010601030101010101" pitchFamily="2" charset="-122"/>
                  <a:ea typeface="字体视界-NEW魏碑体" panose="02010601030101010101" pitchFamily="2" charset="-122"/>
                  <a:cs typeface="+mn-ea"/>
                  <a:sym typeface="+mn-lt"/>
                </a:rPr>
                <a:t>》</a:t>
              </a:r>
              <a:endParaRPr lang="zh-CN" altLang="en-US" sz="2100"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
          <p:nvSpPr>
            <p:cNvPr id="7" name="矩形: 圆角 6">
              <a:extLst>
                <a:ext uri="{FF2B5EF4-FFF2-40B4-BE49-F238E27FC236}">
                  <a16:creationId xmlns="" xmlns:a16="http://schemas.microsoft.com/office/drawing/2014/main" id="{A352B0CF-E56B-4B19-8F0F-0CD6C0148BA3}"/>
                </a:ext>
              </a:extLst>
            </p:cNvPr>
            <p:cNvSpPr/>
            <p:nvPr/>
          </p:nvSpPr>
          <p:spPr>
            <a:xfrm>
              <a:off x="2594502" y="3558076"/>
              <a:ext cx="7050843" cy="420959"/>
            </a:xfrm>
            <a:prstGeom prst="roundRect">
              <a:avLst>
                <a:gd name="adj" fmla="val 50000"/>
              </a:avLst>
            </a:prstGeom>
            <a:noFill/>
            <a:ln>
              <a:solidFill>
                <a:srgbClr val="E507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23">
            <a:extLst>
              <a:ext uri="{FF2B5EF4-FFF2-40B4-BE49-F238E27FC236}">
                <a16:creationId xmlns="" xmlns:a16="http://schemas.microsoft.com/office/drawing/2014/main" id="{D15E629C-2BFB-46F6-81A0-2059E5741501}"/>
              </a:ext>
            </a:extLst>
          </p:cNvPr>
          <p:cNvSpPr txBox="1">
            <a:spLocks noChangeArrowheads="1"/>
          </p:cNvSpPr>
          <p:nvPr/>
        </p:nvSpPr>
        <p:spPr bwMode="auto">
          <a:xfrm>
            <a:off x="7496760" y="3935294"/>
            <a:ext cx="2026296" cy="36933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汇报日期：</a:t>
            </a:r>
            <a:r>
              <a:rPr lang="en-US" altLang="zh-CN"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202X</a:t>
            </a:r>
            <a:endPar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
        <p:nvSpPr>
          <p:cNvPr id="42" name="TextBox 23">
            <a:extLst>
              <a:ext uri="{FF2B5EF4-FFF2-40B4-BE49-F238E27FC236}">
                <a16:creationId xmlns="" xmlns:a16="http://schemas.microsoft.com/office/drawing/2014/main" id="{89E1D344-41A4-4CD1-A152-3FCF62115C68}"/>
              </a:ext>
            </a:extLst>
          </p:cNvPr>
          <p:cNvSpPr txBox="1">
            <a:spLocks noChangeArrowheads="1"/>
          </p:cNvSpPr>
          <p:nvPr/>
        </p:nvSpPr>
        <p:spPr bwMode="auto">
          <a:xfrm>
            <a:off x="2990004" y="3935294"/>
            <a:ext cx="2026296" cy="369332"/>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汇报人</a:t>
            </a:r>
            <a:r>
              <a:rPr lang="zh-CN" altLang="en-US"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a:t>
            </a:r>
            <a:r>
              <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rPr>
              <a:t>优</a:t>
            </a:r>
            <a:r>
              <a:rPr lang="zh-CN" altLang="en-US"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品</a:t>
            </a:r>
            <a:r>
              <a:rPr lang="en-US" altLang="zh-CN" dirty="0" smtClean="0">
                <a:solidFill>
                  <a:srgbClr val="FF0000"/>
                </a:solidFill>
                <a:latin typeface="字体视界-NEW魏碑体" panose="02010601030101010101" pitchFamily="2" charset="-122"/>
                <a:ea typeface="字体视界-NEW魏碑体" panose="02010601030101010101" pitchFamily="2" charset="-122"/>
                <a:cs typeface="+mn-ea"/>
                <a:sym typeface="+mn-lt"/>
              </a:rPr>
              <a:t>PPT</a:t>
            </a:r>
            <a:endParaRPr lang="zh-CN" altLang="en-US" dirty="0">
              <a:solidFill>
                <a:srgbClr val="FF0000"/>
              </a:solidFill>
              <a:latin typeface="字体视界-NEW魏碑体" panose="02010601030101010101" pitchFamily="2" charset="-122"/>
              <a:ea typeface="字体视界-NEW魏碑体" panose="02010601030101010101" pitchFamily="2" charset="-122"/>
              <a:cs typeface="+mn-ea"/>
              <a:sym typeface="+mn-lt"/>
            </a:endParaRPr>
          </a:p>
        </p:txBody>
      </p:sp>
    </p:spTree>
    <p:extLst>
      <p:ext uri="{BB962C8B-B14F-4D97-AF65-F5344CB8AC3E}">
        <p14:creationId xmlns:p14="http://schemas.microsoft.com/office/powerpoint/2010/main" val="822686898"/>
      </p:ext>
    </p:extLst>
  </p:cSld>
  <p:clrMapOvr>
    <a:masterClrMapping/>
  </p:clrMapOvr>
  <mc:AlternateContent xmlns:mc="http://schemas.openxmlformats.org/markup-compatibility/2006" xmlns:p14="http://schemas.microsoft.com/office/powerpoint/2010/main">
    <mc:Choice Requires="p14">
      <p:transition spd="slow" p14:dur="2000" advClick="0" advTm="8000">
        <p:zoom dir="in"/>
      </p:transition>
    </mc:Choice>
    <mc:Fallback xmlns="">
      <p:transition spd="slow" advClick="0" advTm="8000">
        <p:zoom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750"/>
                                        <p:tgtEl>
                                          <p:spTgt spid="22"/>
                                        </p:tgtEl>
                                      </p:cBhvr>
                                    </p:animEffect>
                                  </p:childTnLst>
                                </p:cTn>
                              </p:par>
                              <p:par>
                                <p:cTn id="8" presetID="12" presetClass="entr" presetSubtype="2"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750"/>
                                        <p:tgtEl>
                                          <p:spTgt spid="11"/>
                                        </p:tgtEl>
                                        <p:attrNameLst>
                                          <p:attrName>ppt_x</p:attrName>
                                        </p:attrNameLst>
                                      </p:cBhvr>
                                      <p:tavLst>
                                        <p:tav tm="0">
                                          <p:val>
                                            <p:strVal val="#ppt_x+#ppt_w*1.125000"/>
                                          </p:val>
                                        </p:tav>
                                        <p:tav tm="100000">
                                          <p:val>
                                            <p:strVal val="#ppt_x"/>
                                          </p:val>
                                        </p:tav>
                                      </p:tavLst>
                                    </p:anim>
                                    <p:animEffect transition="in" filter="wipe(left)">
                                      <p:cBhvr>
                                        <p:cTn id="11" dur="750"/>
                                        <p:tgtEl>
                                          <p:spTgt spid="11"/>
                                        </p:tgtEl>
                                      </p:cBhvr>
                                    </p:animEffect>
                                  </p:childTnLst>
                                </p:cTn>
                              </p:par>
                              <p:par>
                                <p:cTn id="12" presetID="42" presetClass="entr" presetSubtype="0" fill="hold" nodeType="withEffect">
                                  <p:stCondLst>
                                    <p:cond delay="10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750"/>
                                        <p:tgtEl>
                                          <p:spTgt spid="17"/>
                                        </p:tgtEl>
                                      </p:cBhvr>
                                    </p:animEffect>
                                    <p:anim calcmode="lin" valueType="num">
                                      <p:cBhvr>
                                        <p:cTn id="15" dur="750" fill="hold"/>
                                        <p:tgtEl>
                                          <p:spTgt spid="17"/>
                                        </p:tgtEl>
                                        <p:attrNameLst>
                                          <p:attrName>ppt_x</p:attrName>
                                        </p:attrNameLst>
                                      </p:cBhvr>
                                      <p:tavLst>
                                        <p:tav tm="0">
                                          <p:val>
                                            <p:strVal val="#ppt_x"/>
                                          </p:val>
                                        </p:tav>
                                        <p:tav tm="100000">
                                          <p:val>
                                            <p:strVal val="#ppt_x"/>
                                          </p:val>
                                        </p:tav>
                                      </p:tavLst>
                                    </p:anim>
                                    <p:anim calcmode="lin" valueType="num">
                                      <p:cBhvr>
                                        <p:cTn id="16" dur="750" fill="hold"/>
                                        <p:tgtEl>
                                          <p:spTgt spid="17"/>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750"/>
                                        <p:tgtEl>
                                          <p:spTgt spid="18"/>
                                        </p:tgtEl>
                                      </p:cBhvr>
                                    </p:animEffect>
                                    <p:anim calcmode="lin" valueType="num">
                                      <p:cBhvr>
                                        <p:cTn id="20" dur="750" fill="hold"/>
                                        <p:tgtEl>
                                          <p:spTgt spid="18"/>
                                        </p:tgtEl>
                                        <p:attrNameLst>
                                          <p:attrName>ppt_x</p:attrName>
                                        </p:attrNameLst>
                                      </p:cBhvr>
                                      <p:tavLst>
                                        <p:tav tm="0">
                                          <p:val>
                                            <p:strVal val="#ppt_x"/>
                                          </p:val>
                                        </p:tav>
                                        <p:tav tm="100000">
                                          <p:val>
                                            <p:strVal val="#ppt_x"/>
                                          </p:val>
                                        </p:tav>
                                      </p:tavLst>
                                    </p:anim>
                                    <p:anim calcmode="lin" valueType="num">
                                      <p:cBhvr>
                                        <p:cTn id="21" dur="750" fill="hold"/>
                                        <p:tgtEl>
                                          <p:spTgt spid="18"/>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childTnLst>
                          </p:cTn>
                        </p:par>
                        <p:par>
                          <p:cTn id="26" fill="hold">
                            <p:stCondLst>
                              <p:cond delay="2250"/>
                            </p:stCondLst>
                            <p:childTnLst>
                              <p:par>
                                <p:cTn id="27" presetID="2" presetClass="entr" presetSubtype="1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0" presetClass="entr" presetSubtype="0" decel="100000" fill="hold" grpId="0" nodeType="afterEffect">
                                  <p:stCondLst>
                                    <p:cond delay="0"/>
                                  </p:stCondLst>
                                  <p:iterate type="lt">
                                    <p:tmPct val="10000"/>
                                  </p:iterate>
                                  <p:childTnLst>
                                    <p:set>
                                      <p:cBhvr>
                                        <p:cTn id="33" dur="1" fill="hold">
                                          <p:stCondLst>
                                            <p:cond delay="0"/>
                                          </p:stCondLst>
                                        </p:cTn>
                                        <p:tgtEl>
                                          <p:spTgt spid="19"/>
                                        </p:tgtEl>
                                        <p:attrNameLst>
                                          <p:attrName>style.visibility</p:attrName>
                                        </p:attrNameLst>
                                      </p:cBhvr>
                                      <p:to>
                                        <p:strVal val="visible"/>
                                      </p:to>
                                    </p:set>
                                    <p:anim calcmode="lin" valueType="num">
                                      <p:cBhvr>
                                        <p:cTn id="34" dur="750" fill="hold"/>
                                        <p:tgtEl>
                                          <p:spTgt spid="19"/>
                                        </p:tgtEl>
                                        <p:attrNameLst>
                                          <p:attrName>ppt_w</p:attrName>
                                        </p:attrNameLst>
                                      </p:cBhvr>
                                      <p:tavLst>
                                        <p:tav tm="0">
                                          <p:val>
                                            <p:strVal val="#ppt_w+.3"/>
                                          </p:val>
                                        </p:tav>
                                        <p:tav tm="100000">
                                          <p:val>
                                            <p:strVal val="#ppt_w"/>
                                          </p:val>
                                        </p:tav>
                                      </p:tavLst>
                                    </p:anim>
                                    <p:anim calcmode="lin" valueType="num">
                                      <p:cBhvr>
                                        <p:cTn id="35" dur="750" fill="hold"/>
                                        <p:tgtEl>
                                          <p:spTgt spid="19"/>
                                        </p:tgtEl>
                                        <p:attrNameLst>
                                          <p:attrName>ppt_h</p:attrName>
                                        </p:attrNameLst>
                                      </p:cBhvr>
                                      <p:tavLst>
                                        <p:tav tm="0">
                                          <p:val>
                                            <p:strVal val="#ppt_h"/>
                                          </p:val>
                                        </p:tav>
                                        <p:tav tm="100000">
                                          <p:val>
                                            <p:strVal val="#ppt_h"/>
                                          </p:val>
                                        </p:tav>
                                      </p:tavLst>
                                    </p:anim>
                                    <p:animEffect transition="in" filter="fade">
                                      <p:cBhvr>
                                        <p:cTn id="36" dur="750"/>
                                        <p:tgtEl>
                                          <p:spTgt spid="19"/>
                                        </p:tgtEl>
                                      </p:cBhvr>
                                    </p:animEffect>
                                  </p:childTnLst>
                                </p:cTn>
                              </p:par>
                            </p:childTnLst>
                          </p:cTn>
                        </p:par>
                        <p:par>
                          <p:cTn id="37" fill="hold">
                            <p:stCondLst>
                              <p:cond delay="4350"/>
                            </p:stCondLst>
                            <p:childTnLst>
                              <p:par>
                                <p:cTn id="38" presetID="16" presetClass="entr" presetSubtype="2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arn(inVertical)">
                                      <p:cBhvr>
                                        <p:cTn id="40" dur="750"/>
                                        <p:tgtEl>
                                          <p:spTgt spid="14"/>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childTnLst>
                          </p:cTn>
                        </p:par>
                        <p:par>
                          <p:cTn id="47" fill="hold">
                            <p:stCondLst>
                              <p:cond delay="5600"/>
                            </p:stCondLst>
                            <p:childTnLst>
                              <p:par>
                                <p:cTn id="48" presetID="16" presetClass="entr" presetSubtype="37"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arn(outVertical)">
                                      <p:cBhvr>
                                        <p:cTn id="50" dur="500"/>
                                        <p:tgtEl>
                                          <p:spTgt spid="12"/>
                                        </p:tgtEl>
                                      </p:cBhvr>
                                    </p:animEffect>
                                  </p:childTnLst>
                                </p:cTn>
                              </p:par>
                            </p:childTnLst>
                          </p:cTn>
                        </p:par>
                        <p:par>
                          <p:cTn id="51" fill="hold">
                            <p:stCondLst>
                              <p:cond delay="6100"/>
                            </p:stCondLst>
                            <p:childTnLst>
                              <p:par>
                                <p:cTn id="52" presetID="53" presetClass="entr" presetSubtype="16"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750" fill="hold"/>
                                        <p:tgtEl>
                                          <p:spTgt spid="15"/>
                                        </p:tgtEl>
                                        <p:attrNameLst>
                                          <p:attrName>ppt_w</p:attrName>
                                        </p:attrNameLst>
                                      </p:cBhvr>
                                      <p:tavLst>
                                        <p:tav tm="0">
                                          <p:val>
                                            <p:fltVal val="0"/>
                                          </p:val>
                                        </p:tav>
                                        <p:tav tm="100000">
                                          <p:val>
                                            <p:strVal val="#ppt_w"/>
                                          </p:val>
                                        </p:tav>
                                      </p:tavLst>
                                    </p:anim>
                                    <p:anim calcmode="lin" valueType="num">
                                      <p:cBhvr>
                                        <p:cTn id="55" dur="750" fill="hold"/>
                                        <p:tgtEl>
                                          <p:spTgt spid="15"/>
                                        </p:tgtEl>
                                        <p:attrNameLst>
                                          <p:attrName>ppt_h</p:attrName>
                                        </p:attrNameLst>
                                      </p:cBhvr>
                                      <p:tavLst>
                                        <p:tav tm="0">
                                          <p:val>
                                            <p:fltVal val="0"/>
                                          </p:val>
                                        </p:tav>
                                        <p:tav tm="100000">
                                          <p:val>
                                            <p:strVal val="#ppt_h"/>
                                          </p:val>
                                        </p:tav>
                                      </p:tavLst>
                                    </p:anim>
                                    <p:animEffect transition="in" filter="fade">
                                      <p:cBhvr>
                                        <p:cTn id="56"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6" grpId="0"/>
      <p:bldP spid="4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4518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8D61E26-51F6-45F8-A6C0-6A16138CA88F}"/>
              </a:ext>
            </a:extLst>
          </p:cNvPr>
          <p:cNvGrpSpPr/>
          <p:nvPr/>
        </p:nvGrpSpPr>
        <p:grpSpPr>
          <a:xfrm>
            <a:off x="4400550" y="1781175"/>
            <a:ext cx="5772150" cy="3345710"/>
            <a:chOff x="4400550" y="1781175"/>
            <a:chExt cx="5772150" cy="3345710"/>
          </a:xfrm>
        </p:grpSpPr>
        <p:sp>
          <p:nvSpPr>
            <p:cNvPr id="2" name="矩形: 圆角 1">
              <a:extLst>
                <a:ext uri="{FF2B5EF4-FFF2-40B4-BE49-F238E27FC236}">
                  <a16:creationId xmlns="" xmlns:a16="http://schemas.microsoft.com/office/drawing/2014/main" id="{9D6702C6-7ACE-485E-B77E-42155946C58F}"/>
                </a:ext>
              </a:extLst>
            </p:cNvPr>
            <p:cNvSpPr/>
            <p:nvPr/>
          </p:nvSpPr>
          <p:spPr>
            <a:xfrm>
              <a:off x="4400550" y="1781175"/>
              <a:ext cx="5772150" cy="3295650"/>
            </a:xfrm>
            <a:prstGeom prst="roundRect">
              <a:avLst>
                <a:gd name="adj" fmla="val 591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87">
              <a:extLst>
                <a:ext uri="{FF2B5EF4-FFF2-40B4-BE49-F238E27FC236}">
                  <a16:creationId xmlns="" xmlns:a16="http://schemas.microsoft.com/office/drawing/2014/main" id="{DA571D55-A396-46D8-BD75-EDA77A02F55B}"/>
                </a:ext>
              </a:extLst>
            </p:cNvPr>
            <p:cNvSpPr>
              <a:spLocks noChangeArrowheads="1"/>
            </p:cNvSpPr>
            <p:nvPr/>
          </p:nvSpPr>
          <p:spPr bwMode="auto">
            <a:xfrm>
              <a:off x="4648200" y="1946147"/>
              <a:ext cx="4705349" cy="3180738"/>
            </a:xfrm>
            <a:prstGeom prst="rect">
              <a:avLst/>
            </a:prstGeom>
            <a:noFill/>
            <a:ln>
              <a:noFill/>
            </a:ln>
          </p:spPr>
          <p:txBody>
            <a:bodyPr wrap="square" lIns="162491" tIns="81246" rIns="162491" bIns="81246">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4000"/>
                </a:lnSpc>
                <a:defRPr/>
              </a:pPr>
              <a:r>
                <a:rPr lang="en-US" altLang="zh-CN" sz="2200" spc="160" dirty="0">
                  <a:solidFill>
                    <a:srgbClr val="FF0000"/>
                  </a:solidFill>
                  <a:latin typeface="微软雅黑" panose="020B0503020204020204" pitchFamily="34" charset="-122"/>
                  <a:cs typeface="+mn-ea"/>
                  <a:sym typeface="微软雅黑" panose="020B0503020204020204" pitchFamily="34" charset="-122"/>
                </a:rPr>
                <a:t>   《</a:t>
              </a:r>
              <a:r>
                <a:rPr lang="zh-CN" altLang="en-US" sz="2200" spc="160" dirty="0">
                  <a:solidFill>
                    <a:srgbClr val="FF0000"/>
                  </a:solidFill>
                  <a:latin typeface="微软雅黑" panose="020B0503020204020204" pitchFamily="34" charset="-122"/>
                  <a:cs typeface="+mn-ea"/>
                  <a:sym typeface="微软雅黑" panose="020B0503020204020204" pitchFamily="34" charset="-122"/>
                </a:rPr>
                <a:t>条例</a:t>
              </a:r>
              <a:r>
                <a:rPr lang="en-US" altLang="zh-CN" sz="2200" spc="160" dirty="0">
                  <a:solidFill>
                    <a:srgbClr val="FF0000"/>
                  </a:solidFill>
                  <a:latin typeface="微软雅黑" panose="020B0503020204020204" pitchFamily="34" charset="-122"/>
                  <a:cs typeface="+mn-ea"/>
                  <a:sym typeface="微软雅黑" panose="020B0503020204020204" pitchFamily="34" charset="-122"/>
                </a:rPr>
                <a:t>》</a:t>
              </a:r>
              <a:r>
                <a:rPr lang="zh-CN" altLang="en-US" sz="2200" spc="160" dirty="0">
                  <a:solidFill>
                    <a:srgbClr val="FF0000"/>
                  </a:solidFill>
                  <a:latin typeface="微软雅黑" panose="020B0503020204020204" pitchFamily="34" charset="-122"/>
                  <a:cs typeface="+mn-ea"/>
                  <a:sym typeface="微软雅黑" panose="020B0503020204020204" pitchFamily="34" charset="-122"/>
                </a:rPr>
                <a:t>的制定和实施，对于提高党员队伍建设质量，激发党组织的生机活力，推动全面从严治党向纵深发展，夯实党长期执政基础，实现党伟大执政使命，具有十分重要的意义。</a:t>
              </a:r>
            </a:p>
          </p:txBody>
        </p:sp>
      </p:grpSp>
      <p:sp>
        <p:nvSpPr>
          <p:cNvPr id="10" name="TextBox 13">
            <a:extLst>
              <a:ext uri="{FF2B5EF4-FFF2-40B4-BE49-F238E27FC236}">
                <a16:creationId xmlns="" xmlns:a16="http://schemas.microsoft.com/office/drawing/2014/main" id="{B5BBB2F3-8CB6-4BEE-AD96-45C6FBCDE3F3}"/>
              </a:ext>
            </a:extLst>
          </p:cNvPr>
          <p:cNvSpPr txBox="1">
            <a:spLocks noChangeArrowheads="1"/>
          </p:cNvSpPr>
          <p:nvPr/>
        </p:nvSpPr>
        <p:spPr bwMode="auto">
          <a:xfrm>
            <a:off x="1570936" y="372403"/>
            <a:ext cx="3077264" cy="523162"/>
          </a:xfrm>
          <a:prstGeom prst="rect">
            <a:avLst/>
          </a:prstGeom>
          <a:noFill/>
          <a:ln>
            <a:noFill/>
          </a:ln>
        </p:spPr>
        <p:txBody>
          <a:bodyPr wrap="square" lIns="121863" tIns="60931" rIns="121863" bIns="60931">
            <a:spAutoFit/>
          </a:bodyPr>
          <a:lstStyle>
            <a:defPPr>
              <a:defRPr lang="zh-CN"/>
            </a:defPPr>
            <a:lvl1pPr algn="dist">
              <a:defRPr sz="3000" b="1">
                <a:solidFill>
                  <a:srgbClr val="EE0000"/>
                </a:solidFill>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ea typeface="微软雅黑" panose="020B0503020204020204" pitchFamily="34" charset="-122"/>
              </a:defRPr>
            </a:lvl2pPr>
            <a:lvl3pPr marL="1143000" indent="-228600">
              <a:defRPr>
                <a:latin typeface="Arial" panose="020B0604020202020204" pitchFamily="34" charset="0"/>
                <a:ea typeface="微软雅黑" panose="020B0503020204020204" pitchFamily="34" charset="-122"/>
              </a:defRPr>
            </a:lvl3pPr>
            <a:lvl4pPr marL="1600200" indent="-228600">
              <a:defRPr>
                <a:latin typeface="Arial" panose="020B0604020202020204" pitchFamily="34" charset="0"/>
                <a:ea typeface="微软雅黑" panose="020B0503020204020204" pitchFamily="34" charset="-122"/>
              </a:defRPr>
            </a:lvl4pPr>
            <a:lvl5pPr marL="2057400" indent="-228600">
              <a:defRPr>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latin typeface="Arial" panose="020B0604020202020204" pitchFamily="34" charset="0"/>
                <a:ea typeface="微软雅黑" panose="020B0503020204020204" pitchFamily="34" charset="-122"/>
              </a:defRPr>
            </a:lvl9pPr>
          </a:lstStyle>
          <a:p>
            <a:r>
              <a:rPr lang="zh-CN" altLang="en-US" sz="2600" dirty="0">
                <a:sym typeface="微软雅黑" panose="020B0503020204020204" pitchFamily="34" charset="-122"/>
              </a:rPr>
              <a:t>学习中央通知</a:t>
            </a:r>
          </a:p>
        </p:txBody>
      </p:sp>
      <p:grpSp>
        <p:nvGrpSpPr>
          <p:cNvPr id="5" name="组合 4">
            <a:extLst>
              <a:ext uri="{FF2B5EF4-FFF2-40B4-BE49-F238E27FC236}">
                <a16:creationId xmlns="" xmlns:a16="http://schemas.microsoft.com/office/drawing/2014/main" id="{C1901F18-E0F0-4517-A880-E1629766F30E}"/>
              </a:ext>
            </a:extLst>
          </p:cNvPr>
          <p:cNvGrpSpPr/>
          <p:nvPr/>
        </p:nvGrpSpPr>
        <p:grpSpPr>
          <a:xfrm>
            <a:off x="1819975" y="2374354"/>
            <a:ext cx="1420519" cy="1445761"/>
            <a:chOff x="1766673" y="3084730"/>
            <a:chExt cx="1420519" cy="1445761"/>
          </a:xfrm>
        </p:grpSpPr>
        <p:sp>
          <p:nvSpPr>
            <p:cNvPr id="6" name="椭圆 5">
              <a:extLst>
                <a:ext uri="{FF2B5EF4-FFF2-40B4-BE49-F238E27FC236}">
                  <a16:creationId xmlns="" xmlns:a16="http://schemas.microsoft.com/office/drawing/2014/main" id="{F643399C-EF4F-4E98-B8AA-428ED42169DB}"/>
                </a:ext>
              </a:extLst>
            </p:cNvPr>
            <p:cNvSpPr/>
            <p:nvPr/>
          </p:nvSpPr>
          <p:spPr>
            <a:xfrm>
              <a:off x="1766673" y="3084730"/>
              <a:ext cx="1420519" cy="1420519"/>
            </a:xfrm>
            <a:prstGeom prst="ellipse">
              <a:avLst/>
            </a:prstGeom>
            <a:solidFill>
              <a:srgbClr val="FDF732"/>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MH_Title_1">
              <a:extLst>
                <a:ext uri="{FF2B5EF4-FFF2-40B4-BE49-F238E27FC236}">
                  <a16:creationId xmlns="" xmlns:a16="http://schemas.microsoft.com/office/drawing/2014/main" id="{35B6EB9F-2484-4FAF-8086-081D79216250}"/>
                </a:ext>
              </a:extLst>
            </p:cNvPr>
            <p:cNvSpPr/>
            <p:nvPr>
              <p:custDataLst>
                <p:tags r:id="rId2"/>
              </p:custDataLst>
            </p:nvPr>
          </p:nvSpPr>
          <p:spPr>
            <a:xfrm>
              <a:off x="1766673" y="3109973"/>
              <a:ext cx="1420519" cy="142051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通知</a:t>
              </a:r>
              <a:endParaRPr lang="en-US" altLang="zh-CN"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强调</a:t>
              </a:r>
            </a:p>
          </p:txBody>
        </p:sp>
      </p:grpSp>
      <p:pic>
        <p:nvPicPr>
          <p:cNvPr id="11" name="图片 10">
            <a:extLst>
              <a:ext uri="{FF2B5EF4-FFF2-40B4-BE49-F238E27FC236}">
                <a16:creationId xmlns="" xmlns:a16="http://schemas.microsoft.com/office/drawing/2014/main" id="{7FBBD32E-AE01-4A48-A2CF-DB856F41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39200" y="3120157"/>
            <a:ext cx="2171700" cy="217170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750"/>
                                        <p:tgtEl>
                                          <p:spTgt spid="3"/>
                                        </p:tgtEl>
                                      </p:cBhvr>
                                    </p:animEffect>
                                  </p:childTnLst>
                                </p:cTn>
                              </p:par>
                            </p:childTnLst>
                          </p:cTn>
                        </p:par>
                        <p:par>
                          <p:cTn id="14" fill="hold">
                            <p:stCondLst>
                              <p:cond delay="125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B8FC1C7-CBEC-41F1-BF88-C972EAECE805}"/>
              </a:ext>
            </a:extLst>
          </p:cNvPr>
          <p:cNvGrpSpPr/>
          <p:nvPr/>
        </p:nvGrpSpPr>
        <p:grpSpPr>
          <a:xfrm>
            <a:off x="4863572" y="1313236"/>
            <a:ext cx="758540" cy="690204"/>
            <a:chOff x="3930122" y="1313236"/>
            <a:chExt cx="758540" cy="690204"/>
          </a:xfrm>
        </p:grpSpPr>
        <p:sp>
          <p:nvSpPr>
            <p:cNvPr id="17" name="箭头: 五边形 7">
              <a:extLst>
                <a:ext uri="{FF2B5EF4-FFF2-40B4-BE49-F238E27FC236}">
                  <a16:creationId xmlns="" xmlns:a16="http://schemas.microsoft.com/office/drawing/2014/main" id="{514AF7CA-1FC7-4777-B5CE-056CF19D37AB}"/>
                </a:ext>
              </a:extLst>
            </p:cNvPr>
            <p:cNvSpPr/>
            <p:nvPr/>
          </p:nvSpPr>
          <p:spPr bwMode="auto">
            <a:xfrm>
              <a:off x="3930122" y="1313236"/>
              <a:ext cx="756000" cy="690204"/>
            </a:xfrm>
            <a:prstGeom prst="rect">
              <a:avLst/>
            </a:prstGeom>
            <a:solidFill>
              <a:srgbClr val="FF0000"/>
            </a:solidFill>
            <a:ln w="19050" cap="flat">
              <a:solidFill>
                <a:schemeClr val="bg2"/>
              </a:solidFill>
              <a:prstDash val="solid"/>
              <a:miter lim="800000"/>
            </a:ln>
            <a:effectLst>
              <a:outerShdw blurRad="63500" sx="102000" sy="102000" algn="ctr" rotWithShape="0">
                <a:prstClr val="black">
                  <a:alpha val="40000"/>
                </a:prstClr>
              </a:outerShdw>
            </a:effectLst>
          </p:spPr>
          <p:txBody>
            <a:bodyPr lIns="91356" tIns="45678" rIns="91356" bIns="45678"/>
            <a:lstStyle/>
            <a:p>
              <a:pPr defTabSz="913577">
                <a:defRPr/>
              </a:pPr>
              <a:endParaRPr lang="zh-CN" altLang="en-US" sz="1798">
                <a:solidFill>
                  <a:srgbClr val="BC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TextBox 56">
              <a:extLst>
                <a:ext uri="{FF2B5EF4-FFF2-40B4-BE49-F238E27FC236}">
                  <a16:creationId xmlns="" xmlns:a16="http://schemas.microsoft.com/office/drawing/2014/main" id="{EAE7B0E9-5B55-44E1-B8AB-79A3BFFA7CEC}"/>
                </a:ext>
              </a:extLst>
            </p:cNvPr>
            <p:cNvSpPr txBox="1">
              <a:spLocks noChangeArrowheads="1"/>
            </p:cNvSpPr>
            <p:nvPr/>
          </p:nvSpPr>
          <p:spPr bwMode="auto">
            <a:xfrm>
              <a:off x="3988617" y="1417497"/>
              <a:ext cx="700045" cy="538609"/>
            </a:xfrm>
            <a:prstGeom prst="rect">
              <a:avLst/>
            </a:prstGeom>
            <a:noFill/>
            <a:ln>
              <a:noFill/>
            </a:ln>
          </p:spPr>
          <p:txBody>
            <a:bodyPr wrap="square" lIns="0" tIns="0" rIns="0" bIns="0">
              <a:spAutoFit/>
            </a:bodyPr>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defRPr/>
              </a:pPr>
              <a:r>
                <a:rPr lang="en-US" altLang="zh-CN" sz="3500" b="1" dirty="0">
                  <a:solidFill>
                    <a:schemeClr val="bg1"/>
                  </a:solidFill>
                  <a:latin typeface="微软雅黑" panose="020B0503020204020204" pitchFamily="34" charset="-122"/>
                  <a:cs typeface="+mn-ea"/>
                  <a:sym typeface="微软雅黑" panose="020B0503020204020204" pitchFamily="34" charset="-122"/>
                </a:rPr>
                <a:t>1</a:t>
              </a:r>
              <a:endParaRPr lang="zh-CN" altLang="en-US" sz="3500" b="1" dirty="0">
                <a:solidFill>
                  <a:schemeClr val="bg1"/>
                </a:solidFill>
                <a:latin typeface="微软雅黑" panose="020B0503020204020204" pitchFamily="34" charset="-122"/>
                <a:cs typeface="+mn-ea"/>
                <a:sym typeface="微软雅黑" panose="020B0503020204020204" pitchFamily="34" charset="-122"/>
              </a:endParaRPr>
            </a:p>
          </p:txBody>
        </p:sp>
      </p:grpSp>
      <p:sp>
        <p:nvSpPr>
          <p:cNvPr id="22" name="TextBox 4">
            <a:extLst>
              <a:ext uri="{FF2B5EF4-FFF2-40B4-BE49-F238E27FC236}">
                <a16:creationId xmlns="" xmlns:a16="http://schemas.microsoft.com/office/drawing/2014/main" id="{EC26DBD0-FEDF-4EFA-863E-4E4C0558F7F1}"/>
              </a:ext>
            </a:extLst>
          </p:cNvPr>
          <p:cNvSpPr txBox="1">
            <a:spLocks noChangeArrowheads="1"/>
          </p:cNvSpPr>
          <p:nvPr/>
        </p:nvSpPr>
        <p:spPr bwMode="auto">
          <a:xfrm>
            <a:off x="4027077" y="2241975"/>
            <a:ext cx="2428990" cy="984757"/>
          </a:xfrm>
          <a:prstGeom prst="rect">
            <a:avLst/>
          </a:prstGeom>
          <a:solidFill>
            <a:srgbClr val="F5F2EE"/>
          </a:solidFill>
          <a:ln>
            <a:noFill/>
          </a:ln>
        </p:spPr>
        <p:txBody>
          <a:bodyPr wrap="square" lIns="0" tIns="0" rIns="0" bIns="0">
            <a:spAutoFit/>
          </a:bodyPr>
          <a:lstStyle>
            <a:lvl1pPr defTabSz="685800">
              <a:defRPr>
                <a:solidFill>
                  <a:schemeClr val="tx1"/>
                </a:solidFill>
                <a:latin typeface="Arial" panose="020B0604020202020204" pitchFamily="34" charset="0"/>
                <a:ea typeface="微软雅黑" panose="020B0503020204020204" pitchFamily="34" charset="-122"/>
              </a:defRPr>
            </a:lvl1pPr>
            <a:lvl2pPr marL="742950" indent="-285750" defTabSz="685800">
              <a:defRPr>
                <a:solidFill>
                  <a:schemeClr val="tx1"/>
                </a:solidFill>
                <a:latin typeface="Arial" panose="020B0604020202020204" pitchFamily="34" charset="0"/>
                <a:ea typeface="微软雅黑" panose="020B0503020204020204" pitchFamily="34" charset="-122"/>
              </a:defRPr>
            </a:lvl2pPr>
            <a:lvl3pPr marL="1143000" indent="-228600" defTabSz="685800">
              <a:defRPr>
                <a:solidFill>
                  <a:schemeClr val="tx1"/>
                </a:solidFill>
                <a:latin typeface="Arial" panose="020B0604020202020204" pitchFamily="34" charset="0"/>
                <a:ea typeface="微软雅黑" panose="020B0503020204020204" pitchFamily="34" charset="-122"/>
              </a:defRPr>
            </a:lvl3pPr>
            <a:lvl4pPr marL="1600200" indent="-228600" defTabSz="685800">
              <a:defRPr>
                <a:solidFill>
                  <a:schemeClr val="tx1"/>
                </a:solidFill>
                <a:latin typeface="Arial" panose="020B0604020202020204" pitchFamily="34" charset="0"/>
                <a:ea typeface="微软雅黑" panose="020B0503020204020204" pitchFamily="34" charset="-122"/>
              </a:defRPr>
            </a:lvl4pPr>
            <a:lvl5pPr marL="2057400" indent="-228600" defTabSz="685800">
              <a:defRPr>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defRPr/>
            </a:pPr>
            <a:r>
              <a:rPr lang="zh-CN" altLang="en-US" sz="2199" dirty="0">
                <a:latin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cs typeface="+mn-ea"/>
                <a:sym typeface="微软雅黑" panose="020B0503020204020204" pitchFamily="34" charset="-122"/>
              </a:rPr>
              <a:t>每个党员，不论职务高低，都必须按照党章要求和</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规定，接受党组织的教育管理。</a:t>
            </a:r>
          </a:p>
        </p:txBody>
      </p:sp>
      <p:sp>
        <p:nvSpPr>
          <p:cNvPr id="26" name="TextBox 4">
            <a:extLst>
              <a:ext uri="{FF2B5EF4-FFF2-40B4-BE49-F238E27FC236}">
                <a16:creationId xmlns="" xmlns:a16="http://schemas.microsoft.com/office/drawing/2014/main" id="{743BF3CF-F821-42E6-885C-8DA8E8AC4290}"/>
              </a:ext>
            </a:extLst>
          </p:cNvPr>
          <p:cNvSpPr txBox="1">
            <a:spLocks noChangeArrowheads="1"/>
          </p:cNvSpPr>
          <p:nvPr/>
        </p:nvSpPr>
        <p:spPr bwMode="auto">
          <a:xfrm>
            <a:off x="8001923" y="2241975"/>
            <a:ext cx="2594598" cy="1200200"/>
          </a:xfrm>
          <a:prstGeom prst="rect">
            <a:avLst/>
          </a:prstGeom>
          <a:solidFill>
            <a:srgbClr val="F5F2EE"/>
          </a:solidFill>
          <a:ln>
            <a:noFill/>
          </a:ln>
        </p:spPr>
        <p:txBody>
          <a:bodyPr wrap="square" lIns="0" tIns="0" rIns="0" bIns="0">
            <a:spAutoFit/>
          </a:bodyPr>
          <a:lstStyle>
            <a:lvl1pPr defTabSz="685800">
              <a:defRPr>
                <a:solidFill>
                  <a:schemeClr val="tx1"/>
                </a:solidFill>
                <a:latin typeface="Arial" panose="020B0604020202020204" pitchFamily="34" charset="0"/>
                <a:ea typeface="微软雅黑" panose="020B0503020204020204" pitchFamily="34" charset="-122"/>
              </a:defRPr>
            </a:lvl1pPr>
            <a:lvl2pPr marL="742950" indent="-285750" defTabSz="685800">
              <a:defRPr>
                <a:solidFill>
                  <a:schemeClr val="tx1"/>
                </a:solidFill>
                <a:latin typeface="Arial" panose="020B0604020202020204" pitchFamily="34" charset="0"/>
                <a:ea typeface="微软雅黑" panose="020B0503020204020204" pitchFamily="34" charset="-122"/>
              </a:defRPr>
            </a:lvl2pPr>
            <a:lvl3pPr marL="1143000" indent="-228600" defTabSz="685800">
              <a:defRPr>
                <a:solidFill>
                  <a:schemeClr val="tx1"/>
                </a:solidFill>
                <a:latin typeface="Arial" panose="020B0604020202020204" pitchFamily="34" charset="0"/>
                <a:ea typeface="微软雅黑" panose="020B0503020204020204" pitchFamily="34" charset="-122"/>
              </a:defRPr>
            </a:lvl3pPr>
            <a:lvl4pPr marL="1600200" indent="-228600" defTabSz="685800">
              <a:defRPr>
                <a:solidFill>
                  <a:schemeClr val="tx1"/>
                </a:solidFill>
                <a:latin typeface="Arial" panose="020B0604020202020204" pitchFamily="34" charset="0"/>
                <a:ea typeface="微软雅黑" panose="020B0503020204020204" pitchFamily="34" charset="-122"/>
              </a:defRPr>
            </a:lvl4pPr>
            <a:lvl5pPr marL="2057400" indent="-228600" defTabSz="685800">
              <a:defRPr>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defRPr/>
            </a:pPr>
            <a:r>
              <a:rPr lang="zh-CN" altLang="en-US" sz="2199" dirty="0">
                <a:latin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cs typeface="+mn-ea"/>
                <a:sym typeface="微软雅黑" panose="020B0503020204020204" pitchFamily="34" charset="-122"/>
              </a:rPr>
              <a:t>各级党委各党组要把抓好党员教育管理作为重大政治责任，采取有力措施，严格贯彻执行</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，增强针对性和有效性，防止形式主义。</a:t>
            </a:r>
          </a:p>
        </p:txBody>
      </p:sp>
      <p:sp>
        <p:nvSpPr>
          <p:cNvPr id="31" name="TextBox 4">
            <a:extLst>
              <a:ext uri="{FF2B5EF4-FFF2-40B4-BE49-F238E27FC236}">
                <a16:creationId xmlns="" xmlns:a16="http://schemas.microsoft.com/office/drawing/2014/main" id="{B1EE34FD-BCE2-44C5-B4C1-F6D736885DE1}"/>
              </a:ext>
            </a:extLst>
          </p:cNvPr>
          <p:cNvSpPr txBox="1">
            <a:spLocks noChangeArrowheads="1"/>
          </p:cNvSpPr>
          <p:nvPr/>
        </p:nvSpPr>
        <p:spPr bwMode="auto">
          <a:xfrm>
            <a:off x="3982057" y="4298570"/>
            <a:ext cx="2474010" cy="1384866"/>
          </a:xfrm>
          <a:prstGeom prst="rect">
            <a:avLst/>
          </a:prstGeom>
          <a:solidFill>
            <a:srgbClr val="F5F2EE"/>
          </a:solidFill>
          <a:ln>
            <a:noFill/>
          </a:ln>
        </p:spPr>
        <p:txBody>
          <a:bodyPr wrap="square" lIns="0" tIns="0" rIns="0" bIns="0">
            <a:spAutoFit/>
          </a:bodyPr>
          <a:lstStyle>
            <a:lvl1pPr defTabSz="685800">
              <a:defRPr>
                <a:solidFill>
                  <a:schemeClr val="tx1"/>
                </a:solidFill>
                <a:latin typeface="Arial" panose="020B0604020202020204" pitchFamily="34" charset="0"/>
                <a:ea typeface="微软雅黑" panose="020B0503020204020204" pitchFamily="34" charset="-122"/>
              </a:defRPr>
            </a:lvl1pPr>
            <a:lvl2pPr marL="742950" indent="-285750" defTabSz="685800">
              <a:defRPr>
                <a:solidFill>
                  <a:schemeClr val="tx1"/>
                </a:solidFill>
                <a:latin typeface="Arial" panose="020B0604020202020204" pitchFamily="34" charset="0"/>
                <a:ea typeface="微软雅黑" panose="020B0503020204020204" pitchFamily="34" charset="-122"/>
              </a:defRPr>
            </a:lvl2pPr>
            <a:lvl3pPr marL="1143000" indent="-228600" defTabSz="685800">
              <a:defRPr>
                <a:solidFill>
                  <a:schemeClr val="tx1"/>
                </a:solidFill>
                <a:latin typeface="Arial" panose="020B0604020202020204" pitchFamily="34" charset="0"/>
                <a:ea typeface="微软雅黑" panose="020B0503020204020204" pitchFamily="34" charset="-122"/>
              </a:defRPr>
            </a:lvl3pPr>
            <a:lvl4pPr marL="1600200" indent="-228600" defTabSz="685800">
              <a:defRPr>
                <a:solidFill>
                  <a:schemeClr val="tx1"/>
                </a:solidFill>
                <a:latin typeface="Arial" panose="020B0604020202020204" pitchFamily="34" charset="0"/>
                <a:ea typeface="微软雅黑" panose="020B0503020204020204" pitchFamily="34" charset="-122"/>
              </a:defRPr>
            </a:lvl4pPr>
            <a:lvl5pPr marL="2057400" indent="-228600" defTabSz="685800">
              <a:defRPr>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defRPr/>
            </a:pPr>
            <a:r>
              <a:rPr lang="zh-CN" altLang="en-US" sz="1999" dirty="0">
                <a:latin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cs typeface="+mn-ea"/>
                <a:sym typeface="微软雅黑" panose="020B0503020204020204" pitchFamily="34" charset="-122"/>
              </a:rPr>
              <a:t>要抓好</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的宣传解读和学习培训，使各级党组织、广大党员特别是党员领导干部深入领会</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精神，全面掌握</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内容，严格执行</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规定。</a:t>
            </a:r>
          </a:p>
        </p:txBody>
      </p:sp>
      <p:sp>
        <p:nvSpPr>
          <p:cNvPr id="34" name="TextBox 4">
            <a:extLst>
              <a:ext uri="{FF2B5EF4-FFF2-40B4-BE49-F238E27FC236}">
                <a16:creationId xmlns="" xmlns:a16="http://schemas.microsoft.com/office/drawing/2014/main" id="{CE78D4EB-336E-4231-A73D-A7C898FB3A7C}"/>
              </a:ext>
            </a:extLst>
          </p:cNvPr>
          <p:cNvSpPr txBox="1">
            <a:spLocks noChangeArrowheads="1"/>
          </p:cNvSpPr>
          <p:nvPr/>
        </p:nvSpPr>
        <p:spPr bwMode="auto">
          <a:xfrm>
            <a:off x="8001922" y="4298570"/>
            <a:ext cx="2594599" cy="1384866"/>
          </a:xfrm>
          <a:prstGeom prst="rect">
            <a:avLst/>
          </a:prstGeom>
          <a:solidFill>
            <a:srgbClr val="F5F2EE"/>
          </a:solidFill>
          <a:ln>
            <a:noFill/>
          </a:ln>
        </p:spPr>
        <p:txBody>
          <a:bodyPr wrap="square" lIns="0" tIns="0" rIns="0" bIns="0">
            <a:spAutoFit/>
          </a:bodyPr>
          <a:lstStyle>
            <a:lvl1pPr defTabSz="685800">
              <a:defRPr>
                <a:solidFill>
                  <a:schemeClr val="tx1"/>
                </a:solidFill>
                <a:latin typeface="Arial" panose="020B0604020202020204" pitchFamily="34" charset="0"/>
                <a:ea typeface="微软雅黑" panose="020B0503020204020204" pitchFamily="34" charset="-122"/>
              </a:defRPr>
            </a:lvl1pPr>
            <a:lvl2pPr marL="742950" indent="-285750" defTabSz="685800">
              <a:defRPr>
                <a:solidFill>
                  <a:schemeClr val="tx1"/>
                </a:solidFill>
                <a:latin typeface="Arial" panose="020B0604020202020204" pitchFamily="34" charset="0"/>
                <a:ea typeface="微软雅黑" panose="020B0503020204020204" pitchFamily="34" charset="-122"/>
              </a:defRPr>
            </a:lvl2pPr>
            <a:lvl3pPr marL="1143000" indent="-228600" defTabSz="685800">
              <a:defRPr>
                <a:solidFill>
                  <a:schemeClr val="tx1"/>
                </a:solidFill>
                <a:latin typeface="Arial" panose="020B0604020202020204" pitchFamily="34" charset="0"/>
                <a:ea typeface="微软雅黑" panose="020B0503020204020204" pitchFamily="34" charset="-122"/>
              </a:defRPr>
            </a:lvl3pPr>
            <a:lvl4pPr marL="1600200" indent="-228600" defTabSz="685800">
              <a:defRPr>
                <a:solidFill>
                  <a:schemeClr val="tx1"/>
                </a:solidFill>
                <a:latin typeface="Arial" panose="020B0604020202020204" pitchFamily="34" charset="0"/>
                <a:ea typeface="微软雅黑" panose="020B0503020204020204" pitchFamily="34" charset="-122"/>
              </a:defRPr>
            </a:lvl4pPr>
            <a:lvl5pPr marL="2057400" indent="-228600" defTabSz="685800">
              <a:defRPr>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defRPr/>
            </a:pPr>
            <a:r>
              <a:rPr lang="zh-CN" altLang="en-US" sz="1999" dirty="0">
                <a:latin typeface="微软雅黑" panose="020B0503020204020204" pitchFamily="34" charset="-122"/>
                <a:cs typeface="+mn-ea"/>
                <a:sym typeface="微软雅黑" panose="020B0503020204020204" pitchFamily="34" charset="-122"/>
              </a:rPr>
              <a:t>    </a:t>
            </a:r>
            <a:r>
              <a:rPr lang="zh-CN" altLang="en-US" sz="1400" spc="150" dirty="0">
                <a:latin typeface="微软雅黑" panose="020B0503020204020204" pitchFamily="34" charset="-122"/>
                <a:cs typeface="+mn-ea"/>
                <a:sym typeface="微软雅黑" panose="020B0503020204020204" pitchFamily="34" charset="-122"/>
              </a:rPr>
              <a:t>中央组织部要会同有关部门加强督促指导，确保</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得到有效贯彻落实。各地区各部门在执行</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条例</a:t>
            </a:r>
            <a:r>
              <a:rPr lang="en-US" altLang="zh-CN" sz="1400" spc="150" dirty="0">
                <a:latin typeface="微软雅黑" panose="020B0503020204020204" pitchFamily="34" charset="-122"/>
                <a:cs typeface="+mn-ea"/>
                <a:sym typeface="微软雅黑" panose="020B0503020204020204" pitchFamily="34" charset="-122"/>
              </a:rPr>
              <a:t>》</a:t>
            </a:r>
            <a:r>
              <a:rPr lang="zh-CN" altLang="en-US" sz="1400" spc="150" dirty="0">
                <a:latin typeface="微软雅黑" panose="020B0503020204020204" pitchFamily="34" charset="-122"/>
                <a:cs typeface="+mn-ea"/>
                <a:sym typeface="微软雅黑" panose="020B0503020204020204" pitchFamily="34" charset="-122"/>
              </a:rPr>
              <a:t>中的重要情况和建议，要及时报告党中央。</a:t>
            </a:r>
          </a:p>
        </p:txBody>
      </p:sp>
      <p:sp>
        <p:nvSpPr>
          <p:cNvPr id="23" name="TextBox 13">
            <a:extLst>
              <a:ext uri="{FF2B5EF4-FFF2-40B4-BE49-F238E27FC236}">
                <a16:creationId xmlns="" xmlns:a16="http://schemas.microsoft.com/office/drawing/2014/main" id="{E2CC7282-C08C-4255-9B1B-283C06AAE94C}"/>
              </a:ext>
            </a:extLst>
          </p:cNvPr>
          <p:cNvSpPr txBox="1">
            <a:spLocks noChangeArrowheads="1"/>
          </p:cNvSpPr>
          <p:nvPr/>
        </p:nvSpPr>
        <p:spPr bwMode="auto">
          <a:xfrm>
            <a:off x="1642778" y="415043"/>
            <a:ext cx="2924864" cy="523162"/>
          </a:xfrm>
          <a:prstGeom prst="rect">
            <a:avLst/>
          </a:prstGeom>
          <a:noFill/>
          <a:ln>
            <a:noFill/>
          </a:ln>
        </p:spPr>
        <p:txBody>
          <a:bodyPr wrap="square" lIns="121863" tIns="60931" rIns="121863" bIns="60931">
            <a:spAutoFit/>
          </a:bodyPr>
          <a:lstStyle>
            <a:defPPr>
              <a:defRPr lang="zh-CN"/>
            </a:defPPr>
            <a:lvl1pPr algn="dist">
              <a:defRPr sz="3000" b="1">
                <a:solidFill>
                  <a:srgbClr val="EE0000"/>
                </a:solidFill>
                <a:latin typeface="微软雅黑" panose="020B0503020204020204" pitchFamily="34" charset="-122"/>
                <a:ea typeface="微软雅黑" panose="020B0503020204020204" pitchFamily="34" charset="-122"/>
                <a:cs typeface="+mn-ea"/>
              </a:defRPr>
            </a:lvl1pPr>
            <a:lvl2pPr marL="742950" indent="-285750">
              <a:defRPr>
                <a:latin typeface="Arial" panose="020B0604020202020204" pitchFamily="34" charset="0"/>
                <a:ea typeface="微软雅黑" panose="020B0503020204020204" pitchFamily="34" charset="-122"/>
              </a:defRPr>
            </a:lvl2pPr>
            <a:lvl3pPr marL="1143000" indent="-228600">
              <a:defRPr>
                <a:latin typeface="Arial" panose="020B0604020202020204" pitchFamily="34" charset="0"/>
                <a:ea typeface="微软雅黑" panose="020B0503020204020204" pitchFamily="34" charset="-122"/>
              </a:defRPr>
            </a:lvl3pPr>
            <a:lvl4pPr marL="1600200" indent="-228600">
              <a:defRPr>
                <a:latin typeface="Arial" panose="020B0604020202020204" pitchFamily="34" charset="0"/>
                <a:ea typeface="微软雅黑" panose="020B0503020204020204" pitchFamily="34" charset="-122"/>
              </a:defRPr>
            </a:lvl4pPr>
            <a:lvl5pPr marL="2057400" indent="-228600">
              <a:defRPr>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latin typeface="Arial" panose="020B0604020202020204" pitchFamily="34" charset="0"/>
                <a:ea typeface="微软雅黑" panose="020B0503020204020204" pitchFamily="34" charset="-122"/>
              </a:defRPr>
            </a:lvl9pPr>
          </a:lstStyle>
          <a:p>
            <a:r>
              <a:rPr lang="zh-CN" altLang="en-US" sz="2600" dirty="0">
                <a:sym typeface="微软雅黑" panose="020B0503020204020204" pitchFamily="34" charset="-122"/>
              </a:rPr>
              <a:t>学习中央通知</a:t>
            </a:r>
          </a:p>
        </p:txBody>
      </p:sp>
      <p:grpSp>
        <p:nvGrpSpPr>
          <p:cNvPr id="16" name="组合 15">
            <a:extLst>
              <a:ext uri="{FF2B5EF4-FFF2-40B4-BE49-F238E27FC236}">
                <a16:creationId xmlns="" xmlns:a16="http://schemas.microsoft.com/office/drawing/2014/main" id="{19FA8338-8E4E-451A-8271-F15A27670787}"/>
              </a:ext>
            </a:extLst>
          </p:cNvPr>
          <p:cNvGrpSpPr/>
          <p:nvPr/>
        </p:nvGrpSpPr>
        <p:grpSpPr>
          <a:xfrm>
            <a:off x="1739947" y="2462590"/>
            <a:ext cx="1420519" cy="1445761"/>
            <a:chOff x="1766673" y="3084730"/>
            <a:chExt cx="1420519" cy="1445761"/>
          </a:xfrm>
        </p:grpSpPr>
        <p:sp>
          <p:nvSpPr>
            <p:cNvPr id="19" name="椭圆 18">
              <a:extLst>
                <a:ext uri="{FF2B5EF4-FFF2-40B4-BE49-F238E27FC236}">
                  <a16:creationId xmlns="" xmlns:a16="http://schemas.microsoft.com/office/drawing/2014/main" id="{01EE7058-09D8-455E-9A42-B7C9BCF30C23}"/>
                </a:ext>
              </a:extLst>
            </p:cNvPr>
            <p:cNvSpPr/>
            <p:nvPr/>
          </p:nvSpPr>
          <p:spPr>
            <a:xfrm>
              <a:off x="1766673" y="3084730"/>
              <a:ext cx="1420519" cy="1420519"/>
            </a:xfrm>
            <a:prstGeom prst="ellipse">
              <a:avLst/>
            </a:prstGeom>
            <a:solidFill>
              <a:srgbClr val="FDF732"/>
            </a:solidFill>
            <a:ln>
              <a:solidFill>
                <a:srgbClr val="E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Title_1">
              <a:extLst>
                <a:ext uri="{FF2B5EF4-FFF2-40B4-BE49-F238E27FC236}">
                  <a16:creationId xmlns="" xmlns:a16="http://schemas.microsoft.com/office/drawing/2014/main" id="{4B40DCAE-9D01-4E12-91DA-54374E26F21C}"/>
                </a:ext>
              </a:extLst>
            </p:cNvPr>
            <p:cNvSpPr/>
            <p:nvPr>
              <p:custDataLst>
                <p:tags r:id="rId2"/>
              </p:custDataLst>
            </p:nvPr>
          </p:nvSpPr>
          <p:spPr>
            <a:xfrm>
              <a:off x="1766673" y="3109973"/>
              <a:ext cx="1420519" cy="142051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通知</a:t>
              </a:r>
              <a:endParaRPr lang="en-US" altLang="zh-CN"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lnSpc>
                  <a:spcPct val="120000"/>
                </a:lnSpc>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要求</a:t>
              </a:r>
            </a:p>
          </p:txBody>
        </p:sp>
      </p:grpSp>
      <p:grpSp>
        <p:nvGrpSpPr>
          <p:cNvPr id="21" name="组合 20">
            <a:extLst>
              <a:ext uri="{FF2B5EF4-FFF2-40B4-BE49-F238E27FC236}">
                <a16:creationId xmlns="" xmlns:a16="http://schemas.microsoft.com/office/drawing/2014/main" id="{AD9A7F4C-DD62-4C6A-B1D7-0F8CD771B753}"/>
              </a:ext>
            </a:extLst>
          </p:cNvPr>
          <p:cNvGrpSpPr/>
          <p:nvPr/>
        </p:nvGrpSpPr>
        <p:grpSpPr>
          <a:xfrm>
            <a:off x="8921222" y="1279543"/>
            <a:ext cx="758540" cy="690204"/>
            <a:chOff x="3930122" y="1313236"/>
            <a:chExt cx="758540" cy="690204"/>
          </a:xfrm>
        </p:grpSpPr>
        <p:sp>
          <p:nvSpPr>
            <p:cNvPr id="29" name="箭头: 五边形 7">
              <a:extLst>
                <a:ext uri="{FF2B5EF4-FFF2-40B4-BE49-F238E27FC236}">
                  <a16:creationId xmlns="" xmlns:a16="http://schemas.microsoft.com/office/drawing/2014/main" id="{E7DCDF08-EA6F-46F2-B6E1-B6C802CE0529}"/>
                </a:ext>
              </a:extLst>
            </p:cNvPr>
            <p:cNvSpPr/>
            <p:nvPr/>
          </p:nvSpPr>
          <p:spPr bwMode="auto">
            <a:xfrm>
              <a:off x="3930122" y="1313236"/>
              <a:ext cx="756000" cy="690204"/>
            </a:xfrm>
            <a:prstGeom prst="rect">
              <a:avLst/>
            </a:prstGeom>
            <a:solidFill>
              <a:srgbClr val="FF0000"/>
            </a:solidFill>
            <a:ln w="19050" cap="flat">
              <a:solidFill>
                <a:schemeClr val="bg2"/>
              </a:solidFill>
              <a:prstDash val="solid"/>
              <a:miter lim="800000"/>
            </a:ln>
            <a:effectLst>
              <a:outerShdw blurRad="63500" sx="102000" sy="102000" algn="ctr" rotWithShape="0">
                <a:prstClr val="black">
                  <a:alpha val="40000"/>
                </a:prstClr>
              </a:outerShdw>
            </a:effectLst>
          </p:spPr>
          <p:txBody>
            <a:bodyPr lIns="91356" tIns="45678" rIns="91356" bIns="45678"/>
            <a:lstStyle/>
            <a:p>
              <a:pPr defTabSz="913577">
                <a:defRPr/>
              </a:pPr>
              <a:endParaRPr lang="zh-CN" altLang="en-US" sz="1798">
                <a:solidFill>
                  <a:srgbClr val="BC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TextBox 56">
              <a:extLst>
                <a:ext uri="{FF2B5EF4-FFF2-40B4-BE49-F238E27FC236}">
                  <a16:creationId xmlns="" xmlns:a16="http://schemas.microsoft.com/office/drawing/2014/main" id="{2FC76EF6-64E7-4A1A-BE89-A48EF73CA33F}"/>
                </a:ext>
              </a:extLst>
            </p:cNvPr>
            <p:cNvSpPr txBox="1">
              <a:spLocks noChangeArrowheads="1"/>
            </p:cNvSpPr>
            <p:nvPr/>
          </p:nvSpPr>
          <p:spPr bwMode="auto">
            <a:xfrm>
              <a:off x="3988617" y="1417497"/>
              <a:ext cx="700045" cy="538609"/>
            </a:xfrm>
            <a:prstGeom prst="rect">
              <a:avLst/>
            </a:prstGeom>
            <a:noFill/>
            <a:ln>
              <a:noFill/>
            </a:ln>
          </p:spPr>
          <p:txBody>
            <a:bodyPr wrap="square" lIns="0" tIns="0" rIns="0" bIns="0">
              <a:spAutoFit/>
            </a:bodyPr>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defRPr/>
              </a:pPr>
              <a:r>
                <a:rPr lang="en-US" altLang="zh-CN" sz="3500" b="1" dirty="0">
                  <a:solidFill>
                    <a:schemeClr val="bg1"/>
                  </a:solidFill>
                  <a:latin typeface="微软雅黑" panose="020B0503020204020204" pitchFamily="34" charset="-122"/>
                  <a:cs typeface="+mn-ea"/>
                  <a:sym typeface="微软雅黑" panose="020B0503020204020204" pitchFamily="34" charset="-122"/>
                </a:rPr>
                <a:t>2</a:t>
              </a:r>
              <a:endParaRPr lang="zh-CN" altLang="en-US" sz="3500" b="1" dirty="0">
                <a:solidFill>
                  <a:schemeClr val="bg1"/>
                </a:solidFill>
                <a:latin typeface="微软雅黑" panose="020B0503020204020204" pitchFamily="34" charset="-122"/>
                <a:cs typeface="+mn-ea"/>
                <a:sym typeface="微软雅黑" panose="020B0503020204020204" pitchFamily="34" charset="-122"/>
              </a:endParaRPr>
            </a:p>
          </p:txBody>
        </p:sp>
      </p:grpSp>
      <p:grpSp>
        <p:nvGrpSpPr>
          <p:cNvPr id="35" name="组合 34">
            <a:extLst>
              <a:ext uri="{FF2B5EF4-FFF2-40B4-BE49-F238E27FC236}">
                <a16:creationId xmlns="" xmlns:a16="http://schemas.microsoft.com/office/drawing/2014/main" id="{11DF526E-DD80-46E8-8720-79A38FE5DE45}"/>
              </a:ext>
            </a:extLst>
          </p:cNvPr>
          <p:cNvGrpSpPr/>
          <p:nvPr/>
        </p:nvGrpSpPr>
        <p:grpSpPr>
          <a:xfrm>
            <a:off x="4922067" y="3505533"/>
            <a:ext cx="758540" cy="690204"/>
            <a:chOff x="3930122" y="1313236"/>
            <a:chExt cx="758540" cy="690204"/>
          </a:xfrm>
        </p:grpSpPr>
        <p:sp>
          <p:nvSpPr>
            <p:cNvPr id="36" name="箭头: 五边形 7">
              <a:extLst>
                <a:ext uri="{FF2B5EF4-FFF2-40B4-BE49-F238E27FC236}">
                  <a16:creationId xmlns="" xmlns:a16="http://schemas.microsoft.com/office/drawing/2014/main" id="{F72CA54D-6FB3-4608-88CB-F1F4AD067B14}"/>
                </a:ext>
              </a:extLst>
            </p:cNvPr>
            <p:cNvSpPr/>
            <p:nvPr/>
          </p:nvSpPr>
          <p:spPr bwMode="auto">
            <a:xfrm>
              <a:off x="3930122" y="1313236"/>
              <a:ext cx="756000" cy="690204"/>
            </a:xfrm>
            <a:prstGeom prst="rect">
              <a:avLst/>
            </a:prstGeom>
            <a:solidFill>
              <a:srgbClr val="FF0000"/>
            </a:solidFill>
            <a:ln w="19050" cap="flat">
              <a:solidFill>
                <a:schemeClr val="bg2"/>
              </a:solidFill>
              <a:prstDash val="solid"/>
              <a:miter lim="800000"/>
            </a:ln>
            <a:effectLst>
              <a:outerShdw blurRad="63500" sx="102000" sy="102000" algn="ctr" rotWithShape="0">
                <a:prstClr val="black">
                  <a:alpha val="40000"/>
                </a:prstClr>
              </a:outerShdw>
            </a:effectLst>
          </p:spPr>
          <p:txBody>
            <a:bodyPr lIns="91356" tIns="45678" rIns="91356" bIns="45678"/>
            <a:lstStyle/>
            <a:p>
              <a:pPr defTabSz="913577">
                <a:defRPr/>
              </a:pPr>
              <a:endParaRPr lang="zh-CN" altLang="en-US" sz="1798">
                <a:solidFill>
                  <a:srgbClr val="BC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TextBox 56">
              <a:extLst>
                <a:ext uri="{FF2B5EF4-FFF2-40B4-BE49-F238E27FC236}">
                  <a16:creationId xmlns="" xmlns:a16="http://schemas.microsoft.com/office/drawing/2014/main" id="{08F85E28-7F90-4A64-961F-2897E1BC82A9}"/>
                </a:ext>
              </a:extLst>
            </p:cNvPr>
            <p:cNvSpPr txBox="1">
              <a:spLocks noChangeArrowheads="1"/>
            </p:cNvSpPr>
            <p:nvPr/>
          </p:nvSpPr>
          <p:spPr bwMode="auto">
            <a:xfrm>
              <a:off x="3988617" y="1417497"/>
              <a:ext cx="700045" cy="538609"/>
            </a:xfrm>
            <a:prstGeom prst="rect">
              <a:avLst/>
            </a:prstGeom>
            <a:noFill/>
            <a:ln>
              <a:noFill/>
            </a:ln>
          </p:spPr>
          <p:txBody>
            <a:bodyPr wrap="square" lIns="0" tIns="0" rIns="0" bIns="0">
              <a:spAutoFit/>
            </a:bodyPr>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defRPr/>
              </a:pPr>
              <a:r>
                <a:rPr lang="en-US" altLang="zh-CN" sz="3500" b="1" dirty="0">
                  <a:solidFill>
                    <a:schemeClr val="bg1"/>
                  </a:solidFill>
                  <a:latin typeface="微软雅黑" panose="020B0503020204020204" pitchFamily="34" charset="-122"/>
                  <a:cs typeface="+mn-ea"/>
                  <a:sym typeface="微软雅黑" panose="020B0503020204020204" pitchFamily="34" charset="-122"/>
                </a:rPr>
                <a:t>3</a:t>
              </a:r>
              <a:endParaRPr lang="zh-CN" altLang="en-US" sz="3500" b="1" dirty="0">
                <a:solidFill>
                  <a:schemeClr val="bg1"/>
                </a:solidFill>
                <a:latin typeface="微软雅黑" panose="020B0503020204020204" pitchFamily="34" charset="-122"/>
                <a:cs typeface="+mn-ea"/>
                <a:sym typeface="微软雅黑" panose="020B0503020204020204" pitchFamily="34" charset="-122"/>
              </a:endParaRPr>
            </a:p>
          </p:txBody>
        </p:sp>
      </p:grpSp>
      <p:grpSp>
        <p:nvGrpSpPr>
          <p:cNvPr id="38" name="组合 37">
            <a:extLst>
              <a:ext uri="{FF2B5EF4-FFF2-40B4-BE49-F238E27FC236}">
                <a16:creationId xmlns="" xmlns:a16="http://schemas.microsoft.com/office/drawing/2014/main" id="{B5E03C95-9816-476D-B842-E3258E755343}"/>
              </a:ext>
            </a:extLst>
          </p:cNvPr>
          <p:cNvGrpSpPr/>
          <p:nvPr/>
        </p:nvGrpSpPr>
        <p:grpSpPr>
          <a:xfrm>
            <a:off x="8921222" y="3505533"/>
            <a:ext cx="758540" cy="690204"/>
            <a:chOff x="3930122" y="1313236"/>
            <a:chExt cx="758540" cy="690204"/>
          </a:xfrm>
        </p:grpSpPr>
        <p:sp>
          <p:nvSpPr>
            <p:cNvPr id="39" name="箭头: 五边形 7">
              <a:extLst>
                <a:ext uri="{FF2B5EF4-FFF2-40B4-BE49-F238E27FC236}">
                  <a16:creationId xmlns="" xmlns:a16="http://schemas.microsoft.com/office/drawing/2014/main" id="{4140B49A-D0FD-4AA4-BA53-891FD448729A}"/>
                </a:ext>
              </a:extLst>
            </p:cNvPr>
            <p:cNvSpPr/>
            <p:nvPr/>
          </p:nvSpPr>
          <p:spPr bwMode="auto">
            <a:xfrm>
              <a:off x="3930122" y="1313236"/>
              <a:ext cx="756000" cy="690204"/>
            </a:xfrm>
            <a:prstGeom prst="rect">
              <a:avLst/>
            </a:prstGeom>
            <a:solidFill>
              <a:srgbClr val="FF0000"/>
            </a:solidFill>
            <a:ln w="19050" cap="flat">
              <a:solidFill>
                <a:schemeClr val="bg2"/>
              </a:solidFill>
              <a:prstDash val="solid"/>
              <a:miter lim="800000"/>
            </a:ln>
            <a:effectLst>
              <a:outerShdw blurRad="63500" sx="102000" sy="102000" algn="ctr" rotWithShape="0">
                <a:prstClr val="black">
                  <a:alpha val="40000"/>
                </a:prstClr>
              </a:outerShdw>
            </a:effectLst>
          </p:spPr>
          <p:txBody>
            <a:bodyPr lIns="91356" tIns="45678" rIns="91356" bIns="45678"/>
            <a:lstStyle/>
            <a:p>
              <a:pPr defTabSz="913577">
                <a:defRPr/>
              </a:pPr>
              <a:endParaRPr lang="zh-CN" altLang="en-US" sz="1798">
                <a:solidFill>
                  <a:srgbClr val="BC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0" name="TextBox 56">
              <a:extLst>
                <a:ext uri="{FF2B5EF4-FFF2-40B4-BE49-F238E27FC236}">
                  <a16:creationId xmlns="" xmlns:a16="http://schemas.microsoft.com/office/drawing/2014/main" id="{1017DBE0-A4CE-451B-BE1D-EF5409AFDC20}"/>
                </a:ext>
              </a:extLst>
            </p:cNvPr>
            <p:cNvSpPr txBox="1">
              <a:spLocks noChangeArrowheads="1"/>
            </p:cNvSpPr>
            <p:nvPr/>
          </p:nvSpPr>
          <p:spPr bwMode="auto">
            <a:xfrm>
              <a:off x="3988617" y="1417497"/>
              <a:ext cx="700045" cy="538609"/>
            </a:xfrm>
            <a:prstGeom prst="rect">
              <a:avLst/>
            </a:prstGeom>
            <a:noFill/>
            <a:ln>
              <a:noFill/>
            </a:ln>
          </p:spPr>
          <p:txBody>
            <a:bodyPr wrap="square" lIns="0" tIns="0" rIns="0" bIns="0">
              <a:spAutoFit/>
            </a:bodyPr>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defRPr/>
              </a:pPr>
              <a:r>
                <a:rPr lang="en-US" altLang="zh-CN" sz="3500" b="1" dirty="0">
                  <a:solidFill>
                    <a:schemeClr val="bg1"/>
                  </a:solidFill>
                  <a:latin typeface="微软雅黑" panose="020B0503020204020204" pitchFamily="34" charset="-122"/>
                  <a:cs typeface="+mn-ea"/>
                  <a:sym typeface="微软雅黑" panose="020B0503020204020204" pitchFamily="34" charset="-122"/>
                </a:rPr>
                <a:t>4</a:t>
              </a:r>
              <a:endParaRPr lang="zh-CN" altLang="en-US" sz="3500" b="1" dirty="0">
                <a:solidFill>
                  <a:schemeClr val="bg1"/>
                </a:solidFill>
                <a:latin typeface="微软雅黑" panose="020B0503020204020204" pitchFamily="34" charset="-122"/>
                <a:cs typeface="+mn-ea"/>
                <a:sym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17" presetClass="entr" presetSubtype="1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p:tgtEl>
                                          <p:spTgt spid="22"/>
                                        </p:tgtEl>
                                        <p:attrNameLst>
                                          <p:attrName>ppt_y</p:attrName>
                                        </p:attrNameLst>
                                      </p:cBhvr>
                                      <p:tavLst>
                                        <p:tav tm="0">
                                          <p:val>
                                            <p:strVal val="#ppt_y+#ppt_h*1.125000"/>
                                          </p:val>
                                        </p:tav>
                                        <p:tav tm="100000">
                                          <p:val>
                                            <p:strVal val="#ppt_y"/>
                                          </p:val>
                                        </p:tav>
                                      </p:tavLst>
                                    </p:anim>
                                    <p:animEffect transition="in" filter="wipe(up)">
                                      <p:cBhvr>
                                        <p:cTn id="19" dur="500"/>
                                        <p:tgtEl>
                                          <p:spTgt spid="22"/>
                                        </p:tgtEl>
                                      </p:cBhvr>
                                    </p:animEffect>
                                  </p:childTnLst>
                                </p:cTn>
                              </p:par>
                            </p:childTnLst>
                          </p:cTn>
                        </p:par>
                        <p:par>
                          <p:cTn id="20" fill="hold">
                            <p:stCondLst>
                              <p:cond delay="1500"/>
                            </p:stCondLst>
                            <p:childTnLst>
                              <p:par>
                                <p:cTn id="21" presetID="17" presetClass="entr" presetSubtype="1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12" presetClass="entr" presetSubtype="4"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p:tgtEl>
                                          <p:spTgt spid="26"/>
                                        </p:tgtEl>
                                        <p:attrNameLst>
                                          <p:attrName>ppt_y</p:attrName>
                                        </p:attrNameLst>
                                      </p:cBhvr>
                                      <p:tavLst>
                                        <p:tav tm="0">
                                          <p:val>
                                            <p:strVal val="#ppt_y+#ppt_h*1.125000"/>
                                          </p:val>
                                        </p:tav>
                                        <p:tav tm="100000">
                                          <p:val>
                                            <p:strVal val="#ppt_y"/>
                                          </p:val>
                                        </p:tav>
                                      </p:tavLst>
                                    </p:anim>
                                    <p:animEffect transition="in" filter="wipe(up)">
                                      <p:cBhvr>
                                        <p:cTn id="29" dur="500"/>
                                        <p:tgtEl>
                                          <p:spTgt spid="26"/>
                                        </p:tgtEl>
                                      </p:cBhvr>
                                    </p:animEffect>
                                  </p:childTnLst>
                                </p:cTn>
                              </p:par>
                            </p:childTnLst>
                          </p:cTn>
                        </p:par>
                        <p:par>
                          <p:cTn id="30" fill="hold">
                            <p:stCondLst>
                              <p:cond delay="2500"/>
                            </p:stCondLst>
                            <p:childTnLst>
                              <p:par>
                                <p:cTn id="31" presetID="17" presetClass="entr" presetSubtype="1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strVal val="#ppt_h"/>
                                          </p:val>
                                        </p:tav>
                                        <p:tav tm="100000">
                                          <p:val>
                                            <p:strVal val="#ppt_h"/>
                                          </p:val>
                                        </p:tav>
                                      </p:tavLst>
                                    </p:anim>
                                  </p:childTnLst>
                                </p:cTn>
                              </p:par>
                            </p:childTnLst>
                          </p:cTn>
                        </p:par>
                        <p:par>
                          <p:cTn id="35" fill="hold">
                            <p:stCondLst>
                              <p:cond delay="3000"/>
                            </p:stCondLst>
                            <p:childTnLst>
                              <p:par>
                                <p:cTn id="36" presetID="12" presetClass="entr" presetSubtype="4"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p:tgtEl>
                                          <p:spTgt spid="31"/>
                                        </p:tgtEl>
                                        <p:attrNameLst>
                                          <p:attrName>ppt_y</p:attrName>
                                        </p:attrNameLst>
                                      </p:cBhvr>
                                      <p:tavLst>
                                        <p:tav tm="0">
                                          <p:val>
                                            <p:strVal val="#ppt_y+#ppt_h*1.125000"/>
                                          </p:val>
                                        </p:tav>
                                        <p:tav tm="100000">
                                          <p:val>
                                            <p:strVal val="#ppt_y"/>
                                          </p:val>
                                        </p:tav>
                                      </p:tavLst>
                                    </p:anim>
                                    <p:animEffect transition="in" filter="wipe(up)">
                                      <p:cBhvr>
                                        <p:cTn id="39" dur="500"/>
                                        <p:tgtEl>
                                          <p:spTgt spid="31"/>
                                        </p:tgtEl>
                                      </p:cBhvr>
                                    </p:animEffect>
                                  </p:childTnLst>
                                </p:cTn>
                              </p:par>
                            </p:childTnLst>
                          </p:cTn>
                        </p:par>
                        <p:par>
                          <p:cTn id="40" fill="hold">
                            <p:stCondLst>
                              <p:cond delay="3500"/>
                            </p:stCondLst>
                            <p:childTnLst>
                              <p:par>
                                <p:cTn id="41" presetID="17" presetClass="entr" presetSubtype="1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strVal val="#ppt_h"/>
                                          </p:val>
                                        </p:tav>
                                        <p:tav tm="100000">
                                          <p:val>
                                            <p:strVal val="#ppt_h"/>
                                          </p:val>
                                        </p:tav>
                                      </p:tavLst>
                                    </p:anim>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p:tgtEl>
                                          <p:spTgt spid="34"/>
                                        </p:tgtEl>
                                        <p:attrNameLst>
                                          <p:attrName>ppt_y</p:attrName>
                                        </p:attrNameLst>
                                      </p:cBhvr>
                                      <p:tavLst>
                                        <p:tav tm="0">
                                          <p:val>
                                            <p:strVal val="#ppt_y+#ppt_h*1.125000"/>
                                          </p:val>
                                        </p:tav>
                                        <p:tav tm="100000">
                                          <p:val>
                                            <p:strVal val="#ppt_y"/>
                                          </p:val>
                                        </p:tav>
                                      </p:tavLst>
                                    </p:anim>
                                    <p:animEffect transition="in" filter="wipe(up)">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31"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87161BC-1774-4FED-BE2F-36A974CEA8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4" y="0"/>
            <a:ext cx="12192000" cy="6858000"/>
          </a:xfrm>
          <a:prstGeom prst="rect">
            <a:avLst/>
          </a:prstGeom>
        </p:spPr>
      </p:pic>
      <p:pic>
        <p:nvPicPr>
          <p:cNvPr id="5" name="图片 4">
            <a:extLst>
              <a:ext uri="{FF2B5EF4-FFF2-40B4-BE49-F238E27FC236}">
                <a16:creationId xmlns="" xmlns:a16="http://schemas.microsoft.com/office/drawing/2014/main" id="{377F32C2-73AF-4F72-A65B-0FB65716963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0" y="3715843"/>
            <a:ext cx="2222137" cy="2987336"/>
          </a:xfrm>
          <a:prstGeom prst="rect">
            <a:avLst/>
          </a:prstGeom>
        </p:spPr>
      </p:pic>
      <p:pic>
        <p:nvPicPr>
          <p:cNvPr id="6" name="图片 5">
            <a:extLst>
              <a:ext uri="{FF2B5EF4-FFF2-40B4-BE49-F238E27FC236}">
                <a16:creationId xmlns="" xmlns:a16="http://schemas.microsoft.com/office/drawing/2014/main" id="{E6FFA008-C077-4930-A584-91734D7F3630}"/>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5000" contrast="40000"/>
                    </a14:imgEffect>
                  </a14:imgLayer>
                </a14:imgProps>
              </a:ext>
              <a:ext uri="{28A0092B-C50C-407E-A947-70E740481C1C}">
                <a14:useLocalDpi xmlns:a14="http://schemas.microsoft.com/office/drawing/2010/main" val="0"/>
              </a:ext>
            </a:extLst>
          </a:blip>
          <a:srcRect t="61991" b="10994"/>
          <a:stretch/>
        </p:blipFill>
        <p:spPr>
          <a:xfrm>
            <a:off x="0" y="5148771"/>
            <a:ext cx="12200308" cy="1702247"/>
          </a:xfrm>
          <a:prstGeom prst="rect">
            <a:avLst/>
          </a:prstGeom>
        </p:spPr>
      </p:pic>
      <p:pic>
        <p:nvPicPr>
          <p:cNvPr id="7" name="图片 6">
            <a:extLst>
              <a:ext uri="{FF2B5EF4-FFF2-40B4-BE49-F238E27FC236}">
                <a16:creationId xmlns="" xmlns:a16="http://schemas.microsoft.com/office/drawing/2014/main" id="{55EAB009-E206-49EC-8421-9F890789E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77889" r="88112" b="3505"/>
          <a:stretch/>
        </p:blipFill>
        <p:spPr>
          <a:xfrm>
            <a:off x="5168115" y="5350547"/>
            <a:ext cx="1926400" cy="1507453"/>
          </a:xfrm>
          <a:prstGeom prst="rect">
            <a:avLst/>
          </a:prstGeom>
        </p:spPr>
      </p:pic>
      <p:pic>
        <p:nvPicPr>
          <p:cNvPr id="8" name="图片 7">
            <a:extLst>
              <a:ext uri="{FF2B5EF4-FFF2-40B4-BE49-F238E27FC236}">
                <a16:creationId xmlns="" xmlns:a16="http://schemas.microsoft.com/office/drawing/2014/main" id="{3F200452-6AAE-4F87-9A36-E581BBE3485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03959" y="376402"/>
            <a:ext cx="1326656" cy="870978"/>
          </a:xfrm>
          <a:prstGeom prst="rect">
            <a:avLst/>
          </a:prstGeom>
        </p:spPr>
      </p:pic>
      <p:grpSp>
        <p:nvGrpSpPr>
          <p:cNvPr id="23" name="组合 22">
            <a:extLst>
              <a:ext uri="{FF2B5EF4-FFF2-40B4-BE49-F238E27FC236}">
                <a16:creationId xmlns="" xmlns:a16="http://schemas.microsoft.com/office/drawing/2014/main" id="{2AE76876-B860-4E1F-9312-BAD143C1EF62}"/>
              </a:ext>
            </a:extLst>
          </p:cNvPr>
          <p:cNvGrpSpPr/>
          <p:nvPr/>
        </p:nvGrpSpPr>
        <p:grpSpPr>
          <a:xfrm>
            <a:off x="2309283" y="1089554"/>
            <a:ext cx="7241144" cy="4073350"/>
            <a:chOff x="2309283" y="1089554"/>
            <a:chExt cx="7241144" cy="4073350"/>
          </a:xfrm>
        </p:grpSpPr>
        <p:grpSp>
          <p:nvGrpSpPr>
            <p:cNvPr id="14" name="组合 13">
              <a:extLst>
                <a:ext uri="{FF2B5EF4-FFF2-40B4-BE49-F238E27FC236}">
                  <a16:creationId xmlns="" xmlns:a16="http://schemas.microsoft.com/office/drawing/2014/main" id="{2A7AD84F-091C-451B-B3DC-EEA06B4E1BBB}"/>
                </a:ext>
              </a:extLst>
            </p:cNvPr>
            <p:cNvGrpSpPr/>
            <p:nvPr/>
          </p:nvGrpSpPr>
          <p:grpSpPr>
            <a:xfrm>
              <a:off x="3218737" y="1543693"/>
              <a:ext cx="6331690" cy="3298837"/>
              <a:chOff x="3518990" y="1237452"/>
              <a:chExt cx="6331690" cy="3298837"/>
            </a:xfrm>
          </p:grpSpPr>
          <p:sp>
            <p:nvSpPr>
              <p:cNvPr id="16" name="矩形 15">
                <a:extLst>
                  <a:ext uri="{FF2B5EF4-FFF2-40B4-BE49-F238E27FC236}">
                    <a16:creationId xmlns="" xmlns:a16="http://schemas.microsoft.com/office/drawing/2014/main" id="{4E345EA7-75CF-4EA1-A90A-AF1862F653BF}"/>
                  </a:ext>
                </a:extLst>
              </p:cNvPr>
              <p:cNvSpPr/>
              <p:nvPr/>
            </p:nvSpPr>
            <p:spPr>
              <a:xfrm>
                <a:off x="3518990" y="1237452"/>
                <a:ext cx="6331690" cy="3298837"/>
              </a:xfrm>
              <a:prstGeom prst="roundRect">
                <a:avLst>
                  <a:gd name="adj" fmla="val 8005"/>
                </a:avLst>
              </a:prstGeom>
              <a:solidFill>
                <a:schemeClr val="bg1"/>
              </a:solidFill>
              <a:ln w="76200">
                <a:solidFill>
                  <a:srgbClr val="FD000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v</a:t>
                </a:r>
                <a:endParaRPr lang="zh-CN" altLang="en-US" dirty="0"/>
              </a:p>
            </p:txBody>
          </p:sp>
          <p:sp>
            <p:nvSpPr>
              <p:cNvPr id="13" name="矩形 12">
                <a:extLst>
                  <a:ext uri="{FF2B5EF4-FFF2-40B4-BE49-F238E27FC236}">
                    <a16:creationId xmlns="" xmlns:a16="http://schemas.microsoft.com/office/drawing/2014/main" id="{8F9E70CD-A5C8-4A14-AF81-22C9B3EB8549}"/>
                  </a:ext>
                </a:extLst>
              </p:cNvPr>
              <p:cNvSpPr/>
              <p:nvPr/>
            </p:nvSpPr>
            <p:spPr>
              <a:xfrm>
                <a:off x="3678835" y="1342512"/>
                <a:ext cx="6012000" cy="3060000"/>
              </a:xfrm>
              <a:prstGeom prst="roundRect">
                <a:avLst>
                  <a:gd name="adj" fmla="val 4839"/>
                </a:avLst>
              </a:prstGeom>
              <a:solidFill>
                <a:srgbClr val="FFF3F3"/>
              </a:solidFill>
              <a:ln>
                <a:solidFill>
                  <a:srgbClr val="EE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8" name="组合 17">
              <a:extLst>
                <a:ext uri="{FF2B5EF4-FFF2-40B4-BE49-F238E27FC236}">
                  <a16:creationId xmlns="" xmlns:a16="http://schemas.microsoft.com/office/drawing/2014/main" id="{2270EC23-3AF7-47D1-99E1-A9F9F4DD6C85}"/>
                </a:ext>
              </a:extLst>
            </p:cNvPr>
            <p:cNvGrpSpPr/>
            <p:nvPr/>
          </p:nvGrpSpPr>
          <p:grpSpPr>
            <a:xfrm>
              <a:off x="4841438" y="1089554"/>
              <a:ext cx="2976095" cy="936000"/>
              <a:chOff x="4841438" y="1089554"/>
              <a:chExt cx="2976095" cy="936000"/>
            </a:xfrm>
          </p:grpSpPr>
          <p:pic>
            <p:nvPicPr>
              <p:cNvPr id="17" name="图片 16">
                <a:extLst>
                  <a:ext uri="{FF2B5EF4-FFF2-40B4-BE49-F238E27FC236}">
                    <a16:creationId xmlns="" xmlns:a16="http://schemas.microsoft.com/office/drawing/2014/main" id="{0455761B-26F3-41AD-B2E7-CBDAE09DFF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41438" y="1089554"/>
                <a:ext cx="936000" cy="936000"/>
              </a:xfrm>
              <a:prstGeom prst="roundRect">
                <a:avLst/>
              </a:prstGeom>
            </p:spPr>
          </p:pic>
          <p:pic>
            <p:nvPicPr>
              <p:cNvPr id="20" name="图片 19">
                <a:extLst>
                  <a:ext uri="{FF2B5EF4-FFF2-40B4-BE49-F238E27FC236}">
                    <a16:creationId xmlns="" xmlns:a16="http://schemas.microsoft.com/office/drawing/2014/main" id="{7A6C0AA0-36EB-4CB2-B415-8088C56887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61486" y="1089554"/>
                <a:ext cx="936000" cy="936000"/>
              </a:xfrm>
              <a:prstGeom prst="roundRect">
                <a:avLst/>
              </a:prstGeom>
            </p:spPr>
          </p:pic>
          <p:pic>
            <p:nvPicPr>
              <p:cNvPr id="21" name="图片 20">
                <a:extLst>
                  <a:ext uri="{FF2B5EF4-FFF2-40B4-BE49-F238E27FC236}">
                    <a16:creationId xmlns="" xmlns:a16="http://schemas.microsoft.com/office/drawing/2014/main" id="{A1F4516C-26C8-48D3-9D93-A40FC930FE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81533" y="1089554"/>
                <a:ext cx="936000" cy="936000"/>
              </a:xfrm>
              <a:prstGeom prst="roundRect">
                <a:avLst/>
              </a:prstGeom>
            </p:spPr>
          </p:pic>
        </p:grpSp>
        <p:pic>
          <p:nvPicPr>
            <p:cNvPr id="22" name="图片 21">
              <a:extLst>
                <a:ext uri="{FF2B5EF4-FFF2-40B4-BE49-F238E27FC236}">
                  <a16:creationId xmlns="" xmlns:a16="http://schemas.microsoft.com/office/drawing/2014/main" id="{9E9792B1-5212-4544-86A4-2A560995ED3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09283" y="3207470"/>
              <a:ext cx="1955434" cy="1955434"/>
            </a:xfrm>
            <a:prstGeom prst="roundRect">
              <a:avLst/>
            </a:prstGeom>
          </p:spPr>
        </p:pic>
      </p:grpSp>
      <p:sp>
        <p:nvSpPr>
          <p:cNvPr id="32" name="矩形 134">
            <a:extLst>
              <a:ext uri="{FF2B5EF4-FFF2-40B4-BE49-F238E27FC236}">
                <a16:creationId xmlns="" xmlns:a16="http://schemas.microsoft.com/office/drawing/2014/main" id="{583383C4-4BBF-4844-B3AB-FF7E02FD80F9}"/>
              </a:ext>
            </a:extLst>
          </p:cNvPr>
          <p:cNvSpPr>
            <a:spLocks noChangeArrowheads="1"/>
          </p:cNvSpPr>
          <p:nvPr/>
        </p:nvSpPr>
        <p:spPr bwMode="auto">
          <a:xfrm>
            <a:off x="4848392" y="2143237"/>
            <a:ext cx="3085659" cy="938719"/>
          </a:xfrm>
          <a:prstGeom prst="rect">
            <a:avLst/>
          </a:prstGeom>
          <a:noFill/>
          <a:ln>
            <a:noFill/>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zh-CN" altLang="en-US" sz="55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第一章</a:t>
            </a:r>
          </a:p>
        </p:txBody>
      </p:sp>
      <p:sp>
        <p:nvSpPr>
          <p:cNvPr id="34" name="TextBox 23">
            <a:extLst>
              <a:ext uri="{FF2B5EF4-FFF2-40B4-BE49-F238E27FC236}">
                <a16:creationId xmlns="" xmlns:a16="http://schemas.microsoft.com/office/drawing/2014/main" id="{B3CD5360-D68B-4AAD-8118-A61034EFDBB0}"/>
              </a:ext>
            </a:extLst>
          </p:cNvPr>
          <p:cNvSpPr txBox="1">
            <a:spLocks noChangeArrowheads="1"/>
          </p:cNvSpPr>
          <p:nvPr/>
        </p:nvSpPr>
        <p:spPr bwMode="auto">
          <a:xfrm>
            <a:off x="4998134" y="3184774"/>
            <a:ext cx="2819399" cy="1107498"/>
          </a:xfrm>
          <a:prstGeom prst="rect">
            <a:avLst/>
          </a:prstGeom>
          <a:noFill/>
          <a:ln>
            <a:noFill/>
          </a:ln>
        </p:spPr>
        <p:txBody>
          <a:bodyPr wrap="squar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6597" b="1" dirty="0">
                <a:solidFill>
                  <a:srgbClr val="FB0000"/>
                </a:solidFill>
                <a:latin typeface="微软雅黑" panose="020B0503020204020204" pitchFamily="34" charset="-122"/>
                <a:cs typeface="+mn-ea"/>
                <a:sym typeface="微软雅黑" panose="020B0503020204020204" pitchFamily="34" charset="-122"/>
              </a:rPr>
              <a:t>总   则</a:t>
            </a:r>
          </a:p>
        </p:txBody>
      </p:sp>
      <p:pic>
        <p:nvPicPr>
          <p:cNvPr id="9" name="图片 8">
            <a:extLst>
              <a:ext uri="{FF2B5EF4-FFF2-40B4-BE49-F238E27FC236}">
                <a16:creationId xmlns="" xmlns:a16="http://schemas.microsoft.com/office/drawing/2014/main" id="{383E6F04-99C0-4B95-B97B-00870EAAD20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53027" t="34011" b="12452"/>
          <a:stretch/>
        </p:blipFill>
        <p:spPr>
          <a:xfrm>
            <a:off x="6464968" y="3604096"/>
            <a:ext cx="5727032" cy="3263158"/>
          </a:xfrm>
          <a:prstGeom prst="rect">
            <a:avLst/>
          </a:prstGeom>
        </p:spPr>
      </p:pic>
      <p:pic>
        <p:nvPicPr>
          <p:cNvPr id="10" name="图片 9">
            <a:extLst>
              <a:ext uri="{FF2B5EF4-FFF2-40B4-BE49-F238E27FC236}">
                <a16:creationId xmlns="" xmlns:a16="http://schemas.microsoft.com/office/drawing/2014/main" id="{55DDAD24-C605-48CD-96F9-FD63A8A9680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91272" y="0"/>
            <a:ext cx="4300728" cy="1237452"/>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2" presetClass="entr" presetSubtype="1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0-#ppt_w/2"/>
                                          </p:val>
                                        </p:tav>
                                        <p:tav tm="100000">
                                          <p:val>
                                            <p:strVal val="#ppt_x"/>
                                          </p:val>
                                        </p:tav>
                                      </p:tavLst>
                                    </p:anim>
                                    <p:anim calcmode="lin" valueType="num">
                                      <p:cBhvr additive="base">
                                        <p:cTn id="18" dur="7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par>
                                <p:cTn id="29" presetID="17" presetClass="entr" presetSubtype="1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23" presetClass="entr" presetSubtype="32" fill="hold" grpId="0" nodeType="afterEffect">
                                  <p:stCondLst>
                                    <p:cond delay="0"/>
                                  </p:stCondLst>
                                  <p:iterate type="lt">
                                    <p:tmPct val="10000"/>
                                  </p:iterate>
                                  <p:childTnLst>
                                    <p:set>
                                      <p:cBhvr>
                                        <p:cTn id="35" dur="1" fill="hold">
                                          <p:stCondLst>
                                            <p:cond delay="0"/>
                                          </p:stCondLst>
                                        </p:cTn>
                                        <p:tgtEl>
                                          <p:spTgt spid="32"/>
                                        </p:tgtEl>
                                        <p:attrNameLst>
                                          <p:attrName>style.visibility</p:attrName>
                                        </p:attrNameLst>
                                      </p:cBhvr>
                                      <p:to>
                                        <p:strVal val="visible"/>
                                      </p:to>
                                    </p:set>
                                    <p:anim calcmode="lin" valueType="num">
                                      <p:cBhvr>
                                        <p:cTn id="36" dur="750" fill="hold"/>
                                        <p:tgtEl>
                                          <p:spTgt spid="32"/>
                                        </p:tgtEl>
                                        <p:attrNameLst>
                                          <p:attrName>ppt_w</p:attrName>
                                        </p:attrNameLst>
                                      </p:cBhvr>
                                      <p:tavLst>
                                        <p:tav tm="0">
                                          <p:val>
                                            <p:strVal val="4*#ppt_w"/>
                                          </p:val>
                                        </p:tav>
                                        <p:tav tm="100000">
                                          <p:val>
                                            <p:strVal val="#ppt_w"/>
                                          </p:val>
                                        </p:tav>
                                      </p:tavLst>
                                    </p:anim>
                                    <p:anim calcmode="lin" valueType="num">
                                      <p:cBhvr>
                                        <p:cTn id="37" dur="750" fill="hold"/>
                                        <p:tgtEl>
                                          <p:spTgt spid="32"/>
                                        </p:tgtEl>
                                        <p:attrNameLst>
                                          <p:attrName>ppt_h</p:attrName>
                                        </p:attrNameLst>
                                      </p:cBhvr>
                                      <p:tavLst>
                                        <p:tav tm="0">
                                          <p:val>
                                            <p:strVal val="4*#ppt_h"/>
                                          </p:val>
                                        </p:tav>
                                        <p:tav tm="100000">
                                          <p:val>
                                            <p:strVal val="#ppt_h"/>
                                          </p:val>
                                        </p:tav>
                                      </p:tavLst>
                                    </p:anim>
                                  </p:childTnLst>
                                </p:cTn>
                              </p:par>
                            </p:childTnLst>
                          </p:cTn>
                        </p:par>
                        <p:par>
                          <p:cTn id="38" fill="hold">
                            <p:stCondLst>
                              <p:cond delay="3650"/>
                            </p:stCondLst>
                            <p:childTnLst>
                              <p:par>
                                <p:cTn id="39" presetID="23" presetClass="entr" presetSubtype="36" fill="hold" grpId="0" nodeType="after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750" fill="hold"/>
                                        <p:tgtEl>
                                          <p:spTgt spid="34"/>
                                        </p:tgtEl>
                                        <p:attrNameLst>
                                          <p:attrName>ppt_w</p:attrName>
                                        </p:attrNameLst>
                                      </p:cBhvr>
                                      <p:tavLst>
                                        <p:tav tm="0">
                                          <p:val>
                                            <p:strVal val="(6*min(max(#ppt_w*#ppt_h,.3),1)-7.4)/-.7*#ppt_w"/>
                                          </p:val>
                                        </p:tav>
                                        <p:tav tm="100000">
                                          <p:val>
                                            <p:strVal val="#ppt_w"/>
                                          </p:val>
                                        </p:tav>
                                      </p:tavLst>
                                    </p:anim>
                                    <p:anim calcmode="lin" valueType="num">
                                      <p:cBhvr>
                                        <p:cTn id="42" dur="750" fill="hold"/>
                                        <p:tgtEl>
                                          <p:spTgt spid="34"/>
                                        </p:tgtEl>
                                        <p:attrNameLst>
                                          <p:attrName>ppt_h</p:attrName>
                                        </p:attrNameLst>
                                      </p:cBhvr>
                                      <p:tavLst>
                                        <p:tav tm="0">
                                          <p:val>
                                            <p:strVal val="(6*min(max(#ppt_w*#ppt_h,.3),1)-7.4)/-.7*#ppt_h"/>
                                          </p:val>
                                        </p:tav>
                                        <p:tav tm="100000">
                                          <p:val>
                                            <p:strVal val="#ppt_h"/>
                                          </p:val>
                                        </p:tav>
                                      </p:tavLst>
                                    </p:anim>
                                    <p:anim calcmode="lin" valueType="num">
                                      <p:cBhvr>
                                        <p:cTn id="43" dur="750" fill="hold"/>
                                        <p:tgtEl>
                                          <p:spTgt spid="34"/>
                                        </p:tgtEl>
                                        <p:attrNameLst>
                                          <p:attrName>ppt_x</p:attrName>
                                        </p:attrNameLst>
                                      </p:cBhvr>
                                      <p:tavLst>
                                        <p:tav tm="0">
                                          <p:val>
                                            <p:fltVal val="0.5"/>
                                          </p:val>
                                        </p:tav>
                                        <p:tav tm="100000">
                                          <p:val>
                                            <p:strVal val="#ppt_x"/>
                                          </p:val>
                                        </p:tav>
                                      </p:tavLst>
                                    </p:anim>
                                    <p:anim calcmode="lin" valueType="num">
                                      <p:cBhvr>
                                        <p:cTn id="44" dur="750" fill="hold"/>
                                        <p:tgtEl>
                                          <p:spTgt spid="3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标题 9">
            <a:extLst>
              <a:ext uri="{FF2B5EF4-FFF2-40B4-BE49-F238E27FC236}">
                <a16:creationId xmlns="" xmlns:a16="http://schemas.microsoft.com/office/drawing/2014/main" id="{59CA03C7-D109-41F6-B849-0FF78FEA68B9}"/>
              </a:ext>
            </a:extLst>
          </p:cNvPr>
          <p:cNvSpPr>
            <a:spLocks/>
          </p:cNvSpPr>
          <p:nvPr/>
        </p:nvSpPr>
        <p:spPr bwMode="auto">
          <a:xfrm>
            <a:off x="3724015" y="1420321"/>
            <a:ext cx="3993657" cy="575962"/>
          </a:xfrm>
          <a:prstGeom prst="rect">
            <a:avLst/>
          </a:prstGeom>
          <a:noFill/>
          <a:ln>
            <a:noFill/>
          </a:ln>
        </p:spPr>
        <p:txBody>
          <a:bodyPr anchor="ctr"/>
          <a:lstStyle/>
          <a:p>
            <a:pPr>
              <a:defRPr/>
            </a:pPr>
            <a:r>
              <a:rPr lang="zh-CN" altLang="en-US"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为何制订</a:t>
            </a:r>
            <a:r>
              <a:rPr lang="en-US" altLang="zh-CN"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条例</a:t>
            </a:r>
            <a:r>
              <a:rPr lang="en-US" altLang="zh-CN"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a:t>
            </a:r>
            <a:endParaRPr lang="zh-CN" altLang="en-US"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TextBox 147">
            <a:extLst>
              <a:ext uri="{FF2B5EF4-FFF2-40B4-BE49-F238E27FC236}">
                <a16:creationId xmlns="" xmlns:a16="http://schemas.microsoft.com/office/drawing/2014/main" id="{390A5926-7E1A-4626-B7B7-FEACF332CB98}"/>
              </a:ext>
            </a:extLst>
          </p:cNvPr>
          <p:cNvSpPr txBox="1">
            <a:spLocks noChangeArrowheads="1"/>
          </p:cNvSpPr>
          <p:nvPr/>
        </p:nvSpPr>
        <p:spPr bwMode="auto">
          <a:xfrm>
            <a:off x="3711320" y="1999292"/>
            <a:ext cx="7809607" cy="136612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50" dirty="0">
                <a:latin typeface="微软雅黑" panose="020B0503020204020204" pitchFamily="34" charset="-122"/>
                <a:cs typeface="+mn-ea"/>
                <a:sym typeface="微软雅黑" panose="020B0503020204020204" pitchFamily="34" charset="-122"/>
              </a:rPr>
              <a:t>      为了深入学习贯彻习近平新时代中国特色社会主义思想，加强党员教育管理工作，提高党员队伍建设质量，保持党员队伍的先进性和纯洁性，根据</a:t>
            </a:r>
            <a:r>
              <a:rPr lang="en-US" altLang="zh-CN" sz="1600" spc="150" dirty="0">
                <a:latin typeface="微软雅黑" panose="020B0503020204020204" pitchFamily="34" charset="-122"/>
                <a:cs typeface="+mn-ea"/>
                <a:sym typeface="微软雅黑" panose="020B0503020204020204" pitchFamily="34" charset="-122"/>
              </a:rPr>
              <a:t>《</a:t>
            </a:r>
            <a:r>
              <a:rPr lang="zh-CN" altLang="en-US" sz="1600" spc="150" dirty="0">
                <a:latin typeface="微软雅黑" panose="020B0503020204020204" pitchFamily="34" charset="-122"/>
                <a:cs typeface="+mn-ea"/>
                <a:sym typeface="微软雅黑" panose="020B0503020204020204" pitchFamily="34" charset="-122"/>
              </a:rPr>
              <a:t>中国共产党章程</a:t>
            </a:r>
            <a:r>
              <a:rPr lang="en-US" altLang="zh-CN" sz="1600" spc="150" dirty="0">
                <a:latin typeface="微软雅黑" panose="020B0503020204020204" pitchFamily="34" charset="-122"/>
                <a:cs typeface="+mn-ea"/>
                <a:sym typeface="微软雅黑" panose="020B0503020204020204" pitchFamily="34" charset="-122"/>
              </a:rPr>
              <a:t>》</a:t>
            </a:r>
            <a:r>
              <a:rPr lang="zh-CN" altLang="en-US" sz="1600" spc="150" dirty="0">
                <a:latin typeface="微软雅黑" panose="020B0503020204020204" pitchFamily="34" charset="-122"/>
                <a:cs typeface="+mn-ea"/>
                <a:sym typeface="微软雅黑" panose="020B0503020204020204" pitchFamily="34" charset="-122"/>
              </a:rPr>
              <a:t>和有关党内法规，制定本条例。</a:t>
            </a:r>
          </a:p>
        </p:txBody>
      </p:sp>
      <p:sp>
        <p:nvSpPr>
          <p:cNvPr id="34" name="标题 9">
            <a:extLst>
              <a:ext uri="{FF2B5EF4-FFF2-40B4-BE49-F238E27FC236}">
                <a16:creationId xmlns="" xmlns:a16="http://schemas.microsoft.com/office/drawing/2014/main" id="{C0733B68-B5F8-4C96-9DEC-9A3A1CCB4304}"/>
              </a:ext>
            </a:extLst>
          </p:cNvPr>
          <p:cNvSpPr>
            <a:spLocks/>
          </p:cNvSpPr>
          <p:nvPr/>
        </p:nvSpPr>
        <p:spPr bwMode="auto">
          <a:xfrm>
            <a:off x="3723221" y="3492584"/>
            <a:ext cx="3993658" cy="575963"/>
          </a:xfrm>
          <a:prstGeom prst="rect">
            <a:avLst/>
          </a:prstGeom>
          <a:noFill/>
          <a:ln>
            <a:noFill/>
          </a:ln>
        </p:spPr>
        <p:txBody>
          <a:bodyPr anchor="ctr"/>
          <a:lstStyle/>
          <a:p>
            <a:pPr>
              <a:defRPr/>
            </a:pPr>
            <a:r>
              <a:rPr lang="zh-CN" altLang="en-US"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党员教育管理的重要性</a:t>
            </a:r>
          </a:p>
        </p:txBody>
      </p:sp>
      <p:sp>
        <p:nvSpPr>
          <p:cNvPr id="35" name="TextBox 147">
            <a:extLst>
              <a:ext uri="{FF2B5EF4-FFF2-40B4-BE49-F238E27FC236}">
                <a16:creationId xmlns="" xmlns:a16="http://schemas.microsoft.com/office/drawing/2014/main" id="{EE4B3E9D-4904-4F33-88C1-15EB37EF3006}"/>
              </a:ext>
            </a:extLst>
          </p:cNvPr>
          <p:cNvSpPr txBox="1">
            <a:spLocks noChangeArrowheads="1"/>
          </p:cNvSpPr>
          <p:nvPr/>
        </p:nvSpPr>
        <p:spPr bwMode="auto">
          <a:xfrm>
            <a:off x="3723221" y="4029555"/>
            <a:ext cx="7988902" cy="1942088"/>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ts val="2400"/>
              </a:lnSpc>
              <a:defRPr/>
            </a:pPr>
            <a:r>
              <a:rPr lang="zh-CN" altLang="en-US" sz="1600" spc="150" dirty="0">
                <a:solidFill>
                  <a:schemeClr val="tx1">
                    <a:lumMod val="95000"/>
                    <a:lumOff val="5000"/>
                  </a:schemeClr>
                </a:solidFill>
                <a:latin typeface="微软雅黑" panose="020B0503020204020204" pitchFamily="34" charset="-122"/>
                <a:cs typeface="+mn-ea"/>
                <a:sym typeface="微软雅黑" panose="020B0503020204020204" pitchFamily="34" charset="-122"/>
              </a:rPr>
              <a:t>      党员教育管理是党的建设基础性经常性工作。党组织应当加强党员教育管理，引导党员坚定共产主义远大理想和中国特色社会主义共同理想，增强“四个意识”、坚定“四个自信”、做到“两个维护”，增强党性，提高素质，认真履行义务，正确行使权利，充分发挥先锋模范作用。</a:t>
            </a:r>
          </a:p>
        </p:txBody>
      </p:sp>
      <p:sp>
        <p:nvSpPr>
          <p:cNvPr id="13" name="TextBox 13">
            <a:extLst>
              <a:ext uri="{FF2B5EF4-FFF2-40B4-BE49-F238E27FC236}">
                <a16:creationId xmlns="" xmlns:a16="http://schemas.microsoft.com/office/drawing/2014/main" id="{CA828A6A-F252-40EE-876C-9ACB941FC14D}"/>
              </a:ext>
            </a:extLst>
          </p:cNvPr>
          <p:cNvSpPr txBox="1">
            <a:spLocks noChangeArrowheads="1"/>
          </p:cNvSpPr>
          <p:nvPr/>
        </p:nvSpPr>
        <p:spPr bwMode="auto">
          <a:xfrm>
            <a:off x="1562260" y="363194"/>
            <a:ext cx="1277886"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F0000"/>
                </a:solidFill>
                <a:latin typeface="微软雅黑" panose="020B0503020204020204" pitchFamily="34" charset="-122"/>
                <a:cs typeface="+mn-ea"/>
                <a:sym typeface="微软雅黑" panose="020B0503020204020204" pitchFamily="34" charset="-122"/>
              </a:rPr>
              <a:t>总则</a:t>
            </a:r>
          </a:p>
        </p:txBody>
      </p:sp>
      <p:sp>
        <p:nvSpPr>
          <p:cNvPr id="12" name="矩形 11">
            <a:extLst>
              <a:ext uri="{FF2B5EF4-FFF2-40B4-BE49-F238E27FC236}">
                <a16:creationId xmlns="" xmlns:a16="http://schemas.microsoft.com/office/drawing/2014/main" id="{C544874A-C8D6-497B-886C-21ACF785430C}"/>
              </a:ext>
            </a:extLst>
          </p:cNvPr>
          <p:cNvSpPr/>
          <p:nvPr/>
        </p:nvSpPr>
        <p:spPr>
          <a:xfrm>
            <a:off x="829830" y="2024669"/>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第一条</a:t>
            </a:r>
          </a:p>
        </p:txBody>
      </p:sp>
      <p:sp>
        <p:nvSpPr>
          <p:cNvPr id="14" name="矩形 13">
            <a:extLst>
              <a:ext uri="{FF2B5EF4-FFF2-40B4-BE49-F238E27FC236}">
                <a16:creationId xmlns="" xmlns:a16="http://schemas.microsoft.com/office/drawing/2014/main" id="{0EBCCF14-70D1-4ACC-8677-3E03A674B1EC}"/>
              </a:ext>
            </a:extLst>
          </p:cNvPr>
          <p:cNvSpPr/>
          <p:nvPr/>
        </p:nvSpPr>
        <p:spPr>
          <a:xfrm>
            <a:off x="829830" y="4208599"/>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第二条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750"/>
                                        <p:tgtEl>
                                          <p:spTgt spid="23"/>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750"/>
                                        <p:tgtEl>
                                          <p:spTgt spid="29"/>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0-#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750"/>
                                        <p:tgtEl>
                                          <p:spTgt spid="3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34" grpId="0"/>
      <p:bldP spid="35" grpId="0"/>
      <p:bldP spid="12"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标题 9">
            <a:extLst>
              <a:ext uri="{FF2B5EF4-FFF2-40B4-BE49-F238E27FC236}">
                <a16:creationId xmlns="" xmlns:a16="http://schemas.microsoft.com/office/drawing/2014/main" id="{C86B449F-3770-4FAA-ACDE-FAC73279524C}"/>
              </a:ext>
            </a:extLst>
          </p:cNvPr>
          <p:cNvSpPr>
            <a:spLocks/>
          </p:cNvSpPr>
          <p:nvPr/>
        </p:nvSpPr>
        <p:spPr bwMode="auto">
          <a:xfrm>
            <a:off x="3524419" y="1957231"/>
            <a:ext cx="3993658" cy="575963"/>
          </a:xfrm>
          <a:prstGeom prst="rect">
            <a:avLst/>
          </a:prstGeom>
          <a:noFill/>
          <a:ln>
            <a:noFill/>
          </a:ln>
        </p:spPr>
        <p:txBody>
          <a:bodyPr anchor="ctr"/>
          <a:lstStyle/>
          <a:p>
            <a:pPr>
              <a:defRPr/>
            </a:pPr>
            <a:r>
              <a:rPr lang="zh-CN" altLang="en-US" sz="2600" b="1" dirty="0">
                <a:solidFill>
                  <a:srgbClr val="FD0003"/>
                </a:solidFill>
                <a:latin typeface="微软雅黑" panose="020B0503020204020204" pitchFamily="34" charset="-122"/>
                <a:ea typeface="微软雅黑" panose="020B0503020204020204" pitchFamily="34" charset="-122"/>
                <a:cs typeface="+mn-ea"/>
                <a:sym typeface="微软雅黑" panose="020B0503020204020204" pitchFamily="34" charset="-122"/>
              </a:rPr>
              <a:t>指导思想</a:t>
            </a:r>
          </a:p>
        </p:txBody>
      </p:sp>
      <p:sp>
        <p:nvSpPr>
          <p:cNvPr id="35" name="TextBox 147">
            <a:extLst>
              <a:ext uri="{FF2B5EF4-FFF2-40B4-BE49-F238E27FC236}">
                <a16:creationId xmlns="" xmlns:a16="http://schemas.microsoft.com/office/drawing/2014/main" id="{D54AE65C-09BB-4E93-A21E-E88870BFF9A2}"/>
              </a:ext>
            </a:extLst>
          </p:cNvPr>
          <p:cNvSpPr txBox="1">
            <a:spLocks noChangeArrowheads="1"/>
          </p:cNvSpPr>
          <p:nvPr/>
        </p:nvSpPr>
        <p:spPr bwMode="auto">
          <a:xfrm>
            <a:off x="3524419" y="2533194"/>
            <a:ext cx="7631275" cy="3260615"/>
          </a:xfrm>
          <a:prstGeom prst="rect">
            <a:avLst/>
          </a:prstGeom>
          <a:noFill/>
          <a:ln>
            <a:noFill/>
          </a:ln>
        </p:spPr>
        <p:txBody>
          <a:bodyPr lIns="103597" tIns="51798" rIns="103597" bIns="51798"/>
          <a:lstStyle>
            <a:lvl1pPr defTabSz="1217613">
              <a:defRPr>
                <a:solidFill>
                  <a:schemeClr val="tx1"/>
                </a:solidFill>
                <a:latin typeface="Arial" panose="020B0604020202020204" pitchFamily="34" charset="0"/>
                <a:ea typeface="微软雅黑" panose="020B0503020204020204" pitchFamily="34" charset="-122"/>
              </a:defRPr>
            </a:lvl1pPr>
            <a:lvl2pPr marL="742950" indent="-285750" defTabSz="1217613">
              <a:defRPr>
                <a:solidFill>
                  <a:schemeClr val="tx1"/>
                </a:solidFill>
                <a:latin typeface="Arial" panose="020B0604020202020204" pitchFamily="34" charset="0"/>
                <a:ea typeface="微软雅黑" panose="020B0503020204020204" pitchFamily="34" charset="-122"/>
              </a:defRPr>
            </a:lvl2pPr>
            <a:lvl3pPr marL="1143000" indent="-228600" defTabSz="1217613">
              <a:defRPr>
                <a:solidFill>
                  <a:schemeClr val="tx1"/>
                </a:solidFill>
                <a:latin typeface="Arial" panose="020B0604020202020204" pitchFamily="34" charset="0"/>
                <a:ea typeface="微软雅黑" panose="020B0503020204020204" pitchFamily="34" charset="-122"/>
              </a:defRPr>
            </a:lvl3pPr>
            <a:lvl4pPr marL="1600200" indent="-228600" defTabSz="1217613">
              <a:defRPr>
                <a:solidFill>
                  <a:schemeClr val="tx1"/>
                </a:solidFill>
                <a:latin typeface="Arial" panose="020B0604020202020204" pitchFamily="34" charset="0"/>
                <a:ea typeface="微软雅黑" panose="020B0503020204020204" pitchFamily="34" charset="-122"/>
              </a:defRPr>
            </a:lvl4pPr>
            <a:lvl5pPr marL="2057400" indent="-228600" defTabSz="1217613">
              <a:defRPr>
                <a:solidFill>
                  <a:schemeClr val="tx1"/>
                </a:solidFill>
                <a:latin typeface="Arial" panose="020B0604020202020204" pitchFamily="34" charset="0"/>
                <a:ea typeface="微软雅黑" panose="020B0503020204020204" pitchFamily="34" charset="-122"/>
              </a:defRPr>
            </a:lvl5pPr>
            <a:lvl6pPr marL="25146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defTabSz="1217613"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ts val="2600"/>
              </a:lnSpc>
              <a:defRPr/>
            </a:pPr>
            <a:r>
              <a:rPr lang="zh-CN" altLang="en-US" sz="1600" dirty="0">
                <a:solidFill>
                  <a:schemeClr val="tx1">
                    <a:lumMod val="95000"/>
                    <a:lumOff val="5000"/>
                  </a:schemeClr>
                </a:solidFill>
                <a:latin typeface="微软雅黑" panose="020B0503020204020204" pitchFamily="34" charset="-122"/>
                <a:cs typeface="+mn-ea"/>
                <a:sym typeface="微软雅黑" panose="020B0503020204020204" pitchFamily="34" charset="-122"/>
              </a:rPr>
              <a:t>        </a:t>
            </a:r>
            <a:r>
              <a:rPr lang="zh-CN" altLang="en-US" sz="1600" spc="150" dirty="0">
                <a:solidFill>
                  <a:schemeClr val="tx1">
                    <a:lumMod val="95000"/>
                    <a:lumOff val="5000"/>
                  </a:schemeClr>
                </a:solidFill>
                <a:latin typeface="微软雅黑" panose="020B0503020204020204" pitchFamily="34" charset="-122"/>
                <a:cs typeface="+mn-ea"/>
                <a:sym typeface="微软雅黑" panose="020B0503020204020204" pitchFamily="34" charset="-122"/>
              </a:rPr>
              <a:t>党员教育管理工作以马克思列宁主义、毛泽东思想、邓小平理论、“三个代表”重要思想、科学发展观、习近平新时代中国特色社会主义思想为指导，落实新时代党的建设总要求和新时代党的组织路线，坚持教育、管理、监督、服务相结合，推进“两学一做”学习教育常态化制度化，不断增强党员教育管理针对性和有效性，努力建设政治合格、执行纪律合格、品德合格、发挥作用合格的党员队伍。</a:t>
            </a:r>
          </a:p>
        </p:txBody>
      </p:sp>
      <p:sp>
        <p:nvSpPr>
          <p:cNvPr id="7" name="TextBox 13">
            <a:extLst>
              <a:ext uri="{FF2B5EF4-FFF2-40B4-BE49-F238E27FC236}">
                <a16:creationId xmlns="" xmlns:a16="http://schemas.microsoft.com/office/drawing/2014/main" id="{DBE20412-2E63-4B1F-BA54-8B4846F244D5}"/>
              </a:ext>
            </a:extLst>
          </p:cNvPr>
          <p:cNvSpPr txBox="1">
            <a:spLocks noChangeArrowheads="1"/>
          </p:cNvSpPr>
          <p:nvPr/>
        </p:nvSpPr>
        <p:spPr bwMode="auto">
          <a:xfrm>
            <a:off x="1562260" y="363194"/>
            <a:ext cx="1277886" cy="523162"/>
          </a:xfrm>
          <a:prstGeom prst="rect">
            <a:avLst/>
          </a:prstGeom>
          <a:noFill/>
          <a:ln>
            <a:noFill/>
          </a:ln>
        </p:spPr>
        <p:txBody>
          <a:bodyPr wrap="square" lIns="121863" tIns="60931" rIns="121863" bIns="60931">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dist" eaLnBrk="1" hangingPunct="1">
              <a:defRPr/>
            </a:pPr>
            <a:r>
              <a:rPr lang="zh-CN" altLang="en-US" sz="2600" b="1" dirty="0">
                <a:solidFill>
                  <a:srgbClr val="FF0000"/>
                </a:solidFill>
                <a:latin typeface="微软雅黑" panose="020B0503020204020204" pitchFamily="34" charset="-122"/>
                <a:cs typeface="+mn-ea"/>
                <a:sym typeface="微软雅黑" panose="020B0503020204020204" pitchFamily="34" charset="-122"/>
              </a:rPr>
              <a:t>总则</a:t>
            </a:r>
          </a:p>
        </p:txBody>
      </p:sp>
      <p:sp>
        <p:nvSpPr>
          <p:cNvPr id="9" name="矩形 8">
            <a:extLst>
              <a:ext uri="{FF2B5EF4-FFF2-40B4-BE49-F238E27FC236}">
                <a16:creationId xmlns="" xmlns:a16="http://schemas.microsoft.com/office/drawing/2014/main" id="{69FE353C-9A65-43A5-B36D-103CDAE5F5FC}"/>
              </a:ext>
            </a:extLst>
          </p:cNvPr>
          <p:cNvSpPr/>
          <p:nvPr/>
        </p:nvSpPr>
        <p:spPr>
          <a:xfrm>
            <a:off x="625150" y="3033000"/>
            <a:ext cx="2735425" cy="792000"/>
          </a:xfrm>
          <a:prstGeom prst="rect">
            <a:avLst/>
          </a:prstGeom>
          <a:solidFill>
            <a:srgbClr val="FFF3F3"/>
          </a:solidFill>
          <a:ln>
            <a:solidFill>
              <a:srgbClr val="FD00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000" b="1" dirty="0">
                <a:solidFill>
                  <a:srgbClr val="FF0000"/>
                </a:solidFill>
                <a:latin typeface="微软雅黑" panose="020B0503020204020204" pitchFamily="34" charset="-122"/>
                <a:ea typeface="微软雅黑" panose="020B0503020204020204" pitchFamily="34" charset="-122"/>
                <a:cs typeface="+mn-ea"/>
                <a:sym typeface="微软雅黑" panose="020B0503020204020204" pitchFamily="34" charset="-122"/>
              </a:rPr>
              <a:t>第三条</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left)">
                                      <p:cBhvr>
                                        <p:cTn id="12" dur="750"/>
                                        <p:tgtEl>
                                          <p:spTgt spid="3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0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06.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Title"/>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11.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1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1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114.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11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5.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1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8.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19.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26.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27.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33.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34.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3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36.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3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3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4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45.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4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5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53.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54.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5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6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6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66.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6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6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7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75.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76.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8.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84.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87.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88.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8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PARID" val=""/>
  <p:tag name="WSTITLE" val="Slide 1"/>
  <p:tag name="WSLEVEL" val="1"/>
</p:tagLst>
</file>

<file path=ppt/tags/tag94.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95.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PARID" val=""/>
  <p:tag name="WSTITLE" val="目录 "/>
  <p:tag name="WSLEVEL" val="1"/>
</p:tagLst>
</file>

<file path=ppt/tags/tag99.xml><?xml version="1.0" encoding="utf-8"?>
<p:tagLst xmlns:a="http://schemas.openxmlformats.org/drawingml/2006/main" xmlns:r="http://schemas.openxmlformats.org/officeDocument/2006/relationships" xmlns:p="http://schemas.openxmlformats.org/presentationml/2006/main">
  <p:tag name="MH" val="20161208160551"/>
  <p:tag name="MH_LIBRARY" val="GRAPHIC"/>
  <p:tag name="MH_TYPE" val="Other"/>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4726</Words>
  <Application>Microsoft Office PowerPoint</Application>
  <PresentationFormat>宽屏</PresentationFormat>
  <Paragraphs>330</Paragraphs>
  <Slides>48</Slides>
  <Notes>45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48</vt:i4>
      </vt:variant>
    </vt:vector>
  </HeadingPairs>
  <TitlesOfParts>
    <vt:vector size="60" baseType="lpstr">
      <vt:lpstr>Meiryo</vt:lpstr>
      <vt:lpstr>等线</vt:lpstr>
      <vt:lpstr>等线 Light</vt:lpstr>
      <vt:lpstr>思源黑体 CN Bold</vt:lpstr>
      <vt:lpstr>宋体</vt:lpstr>
      <vt:lpstr>微软雅黑</vt:lpstr>
      <vt:lpstr>字体视界-NEW魏碑体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62</cp:revision>
  <dcterms:created xsi:type="dcterms:W3CDTF">2020-05-17T02:04:03Z</dcterms:created>
  <dcterms:modified xsi:type="dcterms:W3CDTF">2021-01-28T11:36:08Z</dcterms:modified>
</cp:coreProperties>
</file>