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4"/>
  </p:notesMasterIdLst>
  <p:sldIdLst>
    <p:sldId id="256" r:id="rId3"/>
    <p:sldId id="260" r:id="rId4"/>
    <p:sldId id="308" r:id="rId5"/>
    <p:sldId id="318" r:id="rId6"/>
    <p:sldId id="319" r:id="rId7"/>
    <p:sldId id="320" r:id="rId8"/>
    <p:sldId id="321" r:id="rId9"/>
    <p:sldId id="2007577471" r:id="rId10"/>
    <p:sldId id="322" r:id="rId11"/>
    <p:sldId id="323" r:id="rId12"/>
    <p:sldId id="324" r:id="rId13"/>
    <p:sldId id="2007577472" r:id="rId14"/>
    <p:sldId id="325" r:id="rId15"/>
    <p:sldId id="326" r:id="rId16"/>
    <p:sldId id="327" r:id="rId17"/>
    <p:sldId id="2007577473" r:id="rId18"/>
    <p:sldId id="328" r:id="rId19"/>
    <p:sldId id="329" r:id="rId20"/>
    <p:sldId id="330" r:id="rId21"/>
    <p:sldId id="2007577474" r:id="rId22"/>
    <p:sldId id="200757747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B95F1-F9BE-4329-8BC5-63AEDD428671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A1D00-DCA7-4723-8226-0F2FA92F0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040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176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DA523-B402-4732-AA58-99042F660FC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373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DA523-B402-4732-AA58-99042F660FC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904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DA523-B402-4732-AA58-99042F660FC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61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DA523-B402-4732-AA58-99042F660FC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02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4170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F381F2F-3094-4C15-BD78-89A1BD1DD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t="23496" r="7462" b="13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D657CA-C57E-42E4-806E-4361411390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986" y="204272"/>
            <a:ext cx="3076575" cy="29337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E05BC57-EE02-40CA-B85D-3B6532E25C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11" r="4597" b="-1"/>
          <a:stretch/>
        </p:blipFill>
        <p:spPr>
          <a:xfrm>
            <a:off x="0" y="-8603"/>
            <a:ext cx="11631562" cy="24664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B6CD0C1B-B5D1-4B6C-AEA4-8585F98CE74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803" y="1905000"/>
            <a:ext cx="4197619" cy="4953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9A92C38-EFD9-4721-81F2-F4E0506379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>
            <a:off x="1100375" y="5165717"/>
            <a:ext cx="11065401" cy="170088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64AF2A4C-584C-4A36-A5A6-5F66B01E9F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7"/>
          <a:stretch/>
        </p:blipFill>
        <p:spPr>
          <a:xfrm>
            <a:off x="7555534" y="-29497"/>
            <a:ext cx="1780753" cy="14647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A59AD32-98F8-42CB-8678-5E024F741C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96"/>
          <a:stretch/>
        </p:blipFill>
        <p:spPr>
          <a:xfrm>
            <a:off x="0" y="0"/>
            <a:ext cx="3637015" cy="42672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EE20F76-2DBA-4674-9768-958BBF7EE2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0"/>
          <a:stretch/>
        </p:blipFill>
        <p:spPr>
          <a:xfrm>
            <a:off x="9624470" y="-8997"/>
            <a:ext cx="2560356" cy="42672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3E1A655-C7D9-43BB-8F3E-8DB1F50D535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" y="4638860"/>
            <a:ext cx="12192000" cy="221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1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9A18CF-7FFC-4E1A-92DF-BAE4CAADC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96"/>
          <a:stretch/>
        </p:blipFill>
        <p:spPr>
          <a:xfrm>
            <a:off x="0" y="0"/>
            <a:ext cx="3637015" cy="42672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A233555-209F-4EA6-B8DF-35F80F8E8A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0"/>
          <a:stretch/>
        </p:blipFill>
        <p:spPr>
          <a:xfrm>
            <a:off x="9624470" y="10053"/>
            <a:ext cx="256035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30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705B8D4-E313-4417-910E-53DB564CB2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1B7D827-A616-4D15-B080-F25F339900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336A1F-161B-4FF8-A61C-CA59D4EAFC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367BE55-2915-4FA0-9EB7-219891B3C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314C597-4DA5-429F-9ADD-7FE11C364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41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7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66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44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677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20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40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42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8DA03E8-532F-4BD7-9777-3E8560B563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t="23496" r="7462" b="13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C85AC54-8F36-4372-9B31-B1063C8FA2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>
            <a:off x="1126599" y="5127617"/>
            <a:ext cx="11065401" cy="17008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FD61B91-1EB5-48F6-B5BC-694750CE93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27" b="95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759F5F2-81CE-4475-8E0C-B998F6A4C5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4" r="11799" b="64520"/>
          <a:stretch/>
        </p:blipFill>
        <p:spPr>
          <a:xfrm>
            <a:off x="8382000" y="0"/>
            <a:ext cx="3810000" cy="243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41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8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92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35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B833905-3411-42FB-8DDD-629ABA46AE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t="23496" r="7462" b="13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FCED823-16C4-44F9-9D8F-E81AFE9EBD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1" r="527" b="69291"/>
          <a:stretch/>
        </p:blipFill>
        <p:spPr>
          <a:xfrm>
            <a:off x="-2" y="4915988"/>
            <a:ext cx="12184828" cy="196106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DC18C98-AF89-4C81-AB0D-A9BDA52BF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7"/>
          <a:stretch/>
        </p:blipFill>
        <p:spPr>
          <a:xfrm>
            <a:off x="7555534" y="-29497"/>
            <a:ext cx="1780753" cy="146479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D0A2B4D-319B-4ABA-A7F7-D3F62FC1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9" r="11556" b="64404"/>
          <a:stretch/>
        </p:blipFill>
        <p:spPr>
          <a:xfrm flipH="1">
            <a:off x="-2" y="-29496"/>
            <a:ext cx="2448127" cy="237899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91803AF-F79A-49BA-87D0-38EE0155F8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96"/>
          <a:stretch/>
        </p:blipFill>
        <p:spPr>
          <a:xfrm>
            <a:off x="0" y="-19050"/>
            <a:ext cx="3637015" cy="42672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9AC4224-4053-4C37-9C19-C70010EEDB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0"/>
          <a:stretch/>
        </p:blipFill>
        <p:spPr>
          <a:xfrm>
            <a:off x="9624470" y="-8997"/>
            <a:ext cx="2560356" cy="42672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FDF60C6-71B7-4D3A-AFCF-7BFF9142114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38" y="1128981"/>
            <a:ext cx="6096012" cy="60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7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5BAF22E-06F2-4F6F-833C-328B9FA9A1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t="23496" r="7462" b="13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D3BC1FB-36B7-403E-BCB6-008BEABC6B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>
            <a:off x="1126599" y="5146667"/>
            <a:ext cx="11065401" cy="170088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0ED8DEB-9E8F-4682-A888-9A9DDA244C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 flipH="1">
            <a:off x="0" y="5171863"/>
            <a:ext cx="11065401" cy="17008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9504B38-DEC5-49E5-8154-7910E1ADE1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0" t="83919" r="20644" b="958"/>
          <a:stretch/>
        </p:blipFill>
        <p:spPr>
          <a:xfrm>
            <a:off x="-1" y="5829915"/>
            <a:ext cx="7239001" cy="104713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D1BA0D7-FE84-4EC9-887F-88ACC4BA47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0" t="83919" r="23155" b="958"/>
          <a:stretch/>
        </p:blipFill>
        <p:spPr>
          <a:xfrm flipH="1">
            <a:off x="5295899" y="5831760"/>
            <a:ext cx="6896100" cy="1047135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CEAB112-81CA-4D99-93BA-A6B07ED0B7B7}"/>
              </a:ext>
            </a:extLst>
          </p:cNvPr>
          <p:cNvGrpSpPr/>
          <p:nvPr userDrawn="1"/>
        </p:nvGrpSpPr>
        <p:grpSpPr>
          <a:xfrm flipH="1">
            <a:off x="2753192" y="1"/>
            <a:ext cx="1639324" cy="1293962"/>
            <a:chOff x="7950669" y="10723"/>
            <a:chExt cx="1625739" cy="1283239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8D5FC314-A875-46F1-AB8A-BF1448B632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95" r="66180"/>
            <a:stretch/>
          </p:blipFill>
          <p:spPr>
            <a:xfrm>
              <a:off x="8373845" y="10723"/>
              <a:ext cx="1202563" cy="1179927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2906D70E-93D0-4D70-A998-1A22807F9A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95" r="66180"/>
            <a:stretch/>
          </p:blipFill>
          <p:spPr>
            <a:xfrm>
              <a:off x="7950669" y="463542"/>
              <a:ext cx="846351" cy="8304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356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D598F3-AE44-409A-AB97-B2CDC2E70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1AC41F8-98A8-4BDE-A9E5-5B152A8C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7609A00-6EDF-4721-A369-203EDC1CA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5F4488F-8FD8-46A0-88F7-F2F951B0C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DA21D807-61C2-4D3B-AB18-AC487D58FE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09F1BF3-8E46-4AFA-AC34-1C764C99FC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5A88523-CB66-4DB9-B455-0430FBB8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0DA5C80B-0D68-43F5-9BA3-3EE2618A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58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EF35649-E095-4B30-9633-2519CB626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A144286-231A-46F9-B589-DBD6596931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2D988A6-1279-4DE3-8DD6-4E76E9C8C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AB29840-BB96-45A9-9472-7A12D7CEB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277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1EA9609-2130-4CA9-A704-C32F4E68B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46D7C8B-7779-448B-9CCA-7536CE1E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6E69D57-4F44-4C80-8F23-89B06426E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44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B287243-D35C-404A-AE0A-C7EE4BDB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A5E49B0-592C-43C3-AB95-1BA10D7B5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295E46B-CF1B-4E23-8A18-12B9707EC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7108D2F-0D8E-4B69-ABA3-3A422BAD6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92F1EED-A805-409A-A5CC-A82BDB10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790BC87-A893-4A1E-A44E-8C982DC0C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21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6D5B67B-D2B7-4AC2-963D-EFA275561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431105D-311C-40AD-BBA9-7EB01314E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9A6CABC-2120-478E-8499-54819A364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3527739-B863-457D-976C-F6583466AE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EFCFC-72CA-4DFD-897F-C4E36B16D0B6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49FA84C-CFFB-4323-BBE9-5C3F50D1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5947FA8-CC10-4079-89C5-126E7D64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412D19-AB8B-43E0-97E2-88A442F7F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66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511879E-1EE0-4B45-86B2-4EE0854CE5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t="23496" r="7462" b="13708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EB7A573-30F2-486C-863E-D2D07DA9D6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>
            <a:off x="1126599" y="5146667"/>
            <a:ext cx="11065401" cy="170088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75D039B-AFEF-453B-AE09-AAC20779FD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1" b="26148"/>
          <a:stretch/>
        </p:blipFill>
        <p:spPr>
          <a:xfrm flipH="1">
            <a:off x="0" y="5171863"/>
            <a:ext cx="11065401" cy="17008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DB95CE-DEEB-4BF3-B5AD-3923B62A1E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0" t="83919" r="20644" b="958"/>
          <a:stretch/>
        </p:blipFill>
        <p:spPr>
          <a:xfrm>
            <a:off x="-1" y="5829915"/>
            <a:ext cx="7239001" cy="10471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5C6847E-5754-44C1-8026-452AABC6A7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0" t="83919" r="23155" b="958"/>
          <a:stretch/>
        </p:blipFill>
        <p:spPr>
          <a:xfrm flipH="1">
            <a:off x="5295899" y="5831760"/>
            <a:ext cx="6896100" cy="10471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9C53747-3C16-4382-B208-4D8DF7159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95" r="66180"/>
          <a:stretch/>
        </p:blipFill>
        <p:spPr>
          <a:xfrm>
            <a:off x="8373845" y="10723"/>
            <a:ext cx="1202563" cy="117992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3656057-D3BF-4A74-BF4F-A2708CCE2B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95" r="66180"/>
          <a:stretch/>
        </p:blipFill>
        <p:spPr>
          <a:xfrm>
            <a:off x="7950669" y="463542"/>
            <a:ext cx="846351" cy="83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FC80EFD-2054-4BC7-BD35-5EB8B02E7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313" y="1714342"/>
            <a:ext cx="5216086" cy="242132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D3C1932-A364-48D4-BAAD-09AA8F40024D}"/>
              </a:ext>
            </a:extLst>
          </p:cNvPr>
          <p:cNvSpPr/>
          <p:nvPr/>
        </p:nvSpPr>
        <p:spPr>
          <a:xfrm>
            <a:off x="4930227" y="3318989"/>
            <a:ext cx="1721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腊月二十三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56E43DA-B0B4-45B5-AC6E-52F513E88E8B}"/>
              </a:ext>
            </a:extLst>
          </p:cNvPr>
          <p:cNvSpPr/>
          <p:nvPr/>
        </p:nvSpPr>
        <p:spPr>
          <a:xfrm>
            <a:off x="3584502" y="4197991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小年到了，除夕还会远吗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0E07615-49CE-4FCD-A4DE-26652EB44700}"/>
              </a:ext>
            </a:extLst>
          </p:cNvPr>
          <p:cNvSpPr/>
          <p:nvPr/>
        </p:nvSpPr>
        <p:spPr>
          <a:xfrm>
            <a:off x="3121362" y="4646637"/>
            <a:ext cx="44964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小年的民俗活动多种多样，多是为了过大年做准备，剪贴窗花也是其中一项。其中，在所有民俗活动中最喜欢的就是剪贴窗花， 据介绍，窗花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970371F-0B12-42F2-82D6-E34C192C3C6B}"/>
              </a:ext>
            </a:extLst>
          </p:cNvPr>
          <p:cNvSpPr/>
          <p:nvPr/>
        </p:nvSpPr>
        <p:spPr>
          <a:xfrm>
            <a:off x="1523276" y="1714342"/>
            <a:ext cx="615553" cy="34799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剪好窗花后贴在打扫一新的屋子里给家里增添了许多过年的喜气</a:t>
            </a:r>
          </a:p>
        </p:txBody>
      </p:sp>
    </p:spTree>
    <p:extLst>
      <p:ext uri="{BB962C8B-B14F-4D97-AF65-F5344CB8AC3E}">
        <p14:creationId xmlns:p14="http://schemas.microsoft.com/office/powerpoint/2010/main" val="145522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2C153C2-A96F-4E72-88BA-8BD323C90BB2}"/>
              </a:ext>
            </a:extLst>
          </p:cNvPr>
          <p:cNvSpPr txBox="1"/>
          <p:nvPr/>
        </p:nvSpPr>
        <p:spPr>
          <a:xfrm>
            <a:off x="6290430" y="2142530"/>
            <a:ext cx="4949070" cy="27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在北宋时，小年不叫小年，叫“交年节”。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南宋时则称为“小节夜”。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根据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东京梦华录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记载，腊月二十四日交年，汴梁城里非常热闹。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0FD7F48-766F-45F8-9CF7-23C2273EAFD8}"/>
              </a:ext>
            </a:extLst>
          </p:cNvPr>
          <p:cNvSpPr txBox="1"/>
          <p:nvPr/>
        </p:nvSpPr>
        <p:spPr>
          <a:xfrm>
            <a:off x="4341674" y="544319"/>
            <a:ext cx="3508653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小年的民间习俗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132D445-5E76-480A-9490-8D39D0660E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14" y="1390650"/>
            <a:ext cx="5467350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33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08D5D4F-153C-4CEA-BDBD-6A5003435B4D}"/>
              </a:ext>
            </a:extLst>
          </p:cNvPr>
          <p:cNvSpPr txBox="1"/>
          <p:nvPr/>
        </p:nvSpPr>
        <p:spPr>
          <a:xfrm>
            <a:off x="1752600" y="1989491"/>
            <a:ext cx="8210550" cy="3352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无论穷富，大家都忙着买酒买肉买水果，买金银纸来祭祀。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宋代的范成大在他的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祭灶诗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中说：“古传腊月二十四，灶君朝天欲言事。云车风马小留连，家有杯盘丰典祀。猪头烂热双鱼鲜，豆沙甘松粉饵团。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男儿酌献女儿避，酹酒烧钱灶君喜。婢子斗争君莫闻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F66D842-D360-4730-A165-1710CAEF6FEC}"/>
              </a:ext>
            </a:extLst>
          </p:cNvPr>
          <p:cNvSpPr txBox="1"/>
          <p:nvPr/>
        </p:nvSpPr>
        <p:spPr>
          <a:xfrm>
            <a:off x="4306791" y="544319"/>
            <a:ext cx="357841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小年的民间习俗</a:t>
            </a:r>
          </a:p>
        </p:txBody>
      </p:sp>
    </p:spTree>
    <p:extLst>
      <p:ext uri="{BB962C8B-B14F-4D97-AF65-F5344CB8AC3E}">
        <p14:creationId xmlns:p14="http://schemas.microsoft.com/office/powerpoint/2010/main" val="955178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779E150-4C56-4024-9F02-9F1C5F162FE5}"/>
              </a:ext>
            </a:extLst>
          </p:cNvPr>
          <p:cNvSpPr txBox="1"/>
          <p:nvPr/>
        </p:nvSpPr>
        <p:spPr>
          <a:xfrm>
            <a:off x="4206566" y="2169446"/>
            <a:ext cx="6678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章节三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33212FD-4212-4FAE-B8A0-B0A87752B484}"/>
              </a:ext>
            </a:extLst>
          </p:cNvPr>
          <p:cNvSpPr txBox="1"/>
          <p:nvPr/>
        </p:nvSpPr>
        <p:spPr>
          <a:xfrm>
            <a:off x="2153316" y="2410760"/>
            <a:ext cx="1154162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708328F-A432-443A-94FF-520CA4CBD078}"/>
              </a:ext>
            </a:extLst>
          </p:cNvPr>
          <p:cNvSpPr txBox="1"/>
          <p:nvPr/>
        </p:nvSpPr>
        <p:spPr>
          <a:xfrm>
            <a:off x="3342892" y="2410760"/>
            <a:ext cx="677108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小年的地方禁忌</a:t>
            </a:r>
          </a:p>
        </p:txBody>
      </p:sp>
    </p:spTree>
    <p:extLst>
      <p:ext uri="{BB962C8B-B14F-4D97-AF65-F5344CB8AC3E}">
        <p14:creationId xmlns:p14="http://schemas.microsoft.com/office/powerpoint/2010/main" val="1523742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BAB15B5-75BF-4359-A4EA-03BC337DBB01}"/>
              </a:ext>
            </a:extLst>
          </p:cNvPr>
          <p:cNvSpPr txBox="1"/>
          <p:nvPr/>
        </p:nvSpPr>
        <p:spPr>
          <a:xfrm>
            <a:off x="5834515" y="2713196"/>
            <a:ext cx="5622682" cy="3352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 从清朝中后期开始，帝王家就于腊月二十三举行祭天大典，为了“节省开支”，顺便把灶王爷也给拜了，因此北方地区多在腊月二十三过小年。南方大部分地区，仍然保持着腊月二十四过小年的古老传统。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6921055-7770-430E-88F3-19213E9859C2}"/>
              </a:ext>
            </a:extLst>
          </p:cNvPr>
          <p:cNvSpPr txBox="1"/>
          <p:nvPr/>
        </p:nvSpPr>
        <p:spPr>
          <a:xfrm>
            <a:off x="734803" y="1576410"/>
            <a:ext cx="10722394" cy="11367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 清朝前期和中期，祭灶一直是腊月二十四。而且至少到乾隆时期，都是腊月二十四祭祀。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清嘉录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卷十二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十二月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·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念四夜送灶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40A7904-D398-4646-BAEE-9CBB4330DD51}"/>
              </a:ext>
            </a:extLst>
          </p:cNvPr>
          <p:cNvSpPr txBox="1"/>
          <p:nvPr/>
        </p:nvSpPr>
        <p:spPr>
          <a:xfrm>
            <a:off x="4341673" y="544319"/>
            <a:ext cx="3508654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小年的地方禁忌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EEF48C-7C63-459D-862B-993610473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03" y="2571750"/>
            <a:ext cx="447675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31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5347DBB-5745-40A4-B48F-9EC401AC0201}"/>
              </a:ext>
            </a:extLst>
          </p:cNvPr>
          <p:cNvSpPr txBox="1"/>
          <p:nvPr/>
        </p:nvSpPr>
        <p:spPr>
          <a:xfrm>
            <a:off x="4354416" y="544319"/>
            <a:ext cx="348316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小年的地方禁忌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013C101-B501-42F1-938B-8617DA1E1C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7945"/>
            <a:ext cx="5627673" cy="562767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2466385-9B13-4543-AF9D-982D3870208A}"/>
              </a:ext>
            </a:extLst>
          </p:cNvPr>
          <p:cNvSpPr txBox="1"/>
          <p:nvPr/>
        </p:nvSpPr>
        <p:spPr>
          <a:xfrm>
            <a:off x="6452551" y="1325831"/>
            <a:ext cx="472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此处输入标题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3A53833-7911-4D9A-BB68-4CF668AE2093}"/>
              </a:ext>
            </a:extLst>
          </p:cNvPr>
          <p:cNvSpPr/>
          <p:nvPr/>
        </p:nvSpPr>
        <p:spPr>
          <a:xfrm>
            <a:off x="5951523" y="2211403"/>
            <a:ext cx="5724644" cy="358818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小年这天，也是民间祭灶的日子。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民间传说，每年腊月二十三，灶王爷都要上天向玉皇大帝禀报这家人的善恶，让玉皇大帝赏罚。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因此送灶时，人们在灶王像前的桌案上供放糖果、清水、料豆、秣草；其中，后三样是为灶</a:t>
            </a:r>
          </a:p>
        </p:txBody>
      </p:sp>
    </p:spTree>
    <p:extLst>
      <p:ext uri="{BB962C8B-B14F-4D97-AF65-F5344CB8AC3E}">
        <p14:creationId xmlns:p14="http://schemas.microsoft.com/office/powerpoint/2010/main" val="1902982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2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2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5" grpId="0"/>
          <p:bldP spid="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FB3553D-CDA5-4371-B514-78E9CB16E2F0}"/>
              </a:ext>
            </a:extLst>
          </p:cNvPr>
          <p:cNvSpPr txBox="1"/>
          <p:nvPr/>
        </p:nvSpPr>
        <p:spPr>
          <a:xfrm>
            <a:off x="4335366" y="544319"/>
            <a:ext cx="352126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小年的地方禁忌</a:t>
            </a:r>
          </a:p>
        </p:txBody>
      </p:sp>
      <p:sp>
        <p:nvSpPr>
          <p:cNvPr id="5" name="弧形 4">
            <a:extLst>
              <a:ext uri="{FF2B5EF4-FFF2-40B4-BE49-F238E27FC236}">
                <a16:creationId xmlns="" xmlns:a16="http://schemas.microsoft.com/office/drawing/2014/main" id="{E503A856-3801-4044-8ECA-9297CCEA62C7}"/>
              </a:ext>
            </a:extLst>
          </p:cNvPr>
          <p:cNvSpPr/>
          <p:nvPr/>
        </p:nvSpPr>
        <p:spPr>
          <a:xfrm>
            <a:off x="9761751" y="744288"/>
            <a:ext cx="1574800" cy="1574800"/>
          </a:xfrm>
          <a:prstGeom prst="arc">
            <a:avLst>
              <a:gd name="adj1" fmla="val 3337959"/>
              <a:gd name="adj2" fmla="val 20162545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sym typeface="字体视界-NWE粗楷体" panose="02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145671A-AD46-4902-87EF-D31177AB47DA}"/>
              </a:ext>
            </a:extLst>
          </p:cNvPr>
          <p:cNvSpPr/>
          <p:nvPr/>
        </p:nvSpPr>
        <p:spPr>
          <a:xfrm>
            <a:off x="11069736" y="1155921"/>
            <a:ext cx="72877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添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C18B02B-2749-4A0E-B20B-A225EB7191AB}"/>
              </a:ext>
            </a:extLst>
          </p:cNvPr>
          <p:cNvSpPr/>
          <p:nvPr/>
        </p:nvSpPr>
        <p:spPr>
          <a:xfrm>
            <a:off x="10832405" y="1430088"/>
            <a:ext cx="72877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加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C768441-AE4A-470A-8A5D-9EC7ED6CD1FA}"/>
              </a:ext>
            </a:extLst>
          </p:cNvPr>
          <p:cNvSpPr/>
          <p:nvPr/>
        </p:nvSpPr>
        <p:spPr>
          <a:xfrm>
            <a:off x="10973071" y="1753204"/>
            <a:ext cx="55001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标题</a:t>
            </a:r>
          </a:p>
        </p:txBody>
      </p:sp>
      <p:sp>
        <p:nvSpPr>
          <p:cNvPr id="9" name="TextBox 69">
            <a:extLst>
              <a:ext uri="{FF2B5EF4-FFF2-40B4-BE49-F238E27FC236}">
                <a16:creationId xmlns="" xmlns:a16="http://schemas.microsoft.com/office/drawing/2014/main" id="{EC611697-55E7-44CA-BC67-912F994A95D8}"/>
              </a:ext>
            </a:extLst>
          </p:cNvPr>
          <p:cNvSpPr txBox="1"/>
          <p:nvPr/>
        </p:nvSpPr>
        <p:spPr>
          <a:xfrm>
            <a:off x="5041851" y="2319088"/>
            <a:ext cx="5170646" cy="35102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祭灶日期，由于各地风俗习惯不同，其日期也不尽相同。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有现存文字记载的，在南朝时，部分地区祭灶日是在腊月八日，与腊八节重合，如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荆楚岁时记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里记载道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034912E-49E1-46B1-9BEB-FDC6280AD8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17" y="1430247"/>
            <a:ext cx="5240145" cy="524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42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779E150-4C56-4024-9F02-9F1C5F162FE5}"/>
              </a:ext>
            </a:extLst>
          </p:cNvPr>
          <p:cNvSpPr txBox="1"/>
          <p:nvPr/>
        </p:nvSpPr>
        <p:spPr>
          <a:xfrm>
            <a:off x="4206566" y="2169446"/>
            <a:ext cx="6678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章节四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33212FD-4212-4FAE-B8A0-B0A87752B484}"/>
              </a:ext>
            </a:extLst>
          </p:cNvPr>
          <p:cNvSpPr txBox="1"/>
          <p:nvPr/>
        </p:nvSpPr>
        <p:spPr>
          <a:xfrm>
            <a:off x="2153316" y="2410760"/>
            <a:ext cx="1154162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708328F-A432-443A-94FF-520CA4CBD078}"/>
              </a:ext>
            </a:extLst>
          </p:cNvPr>
          <p:cNvSpPr txBox="1"/>
          <p:nvPr/>
        </p:nvSpPr>
        <p:spPr>
          <a:xfrm>
            <a:off x="3342892" y="2410760"/>
            <a:ext cx="677108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小年的相关传说</a:t>
            </a:r>
          </a:p>
        </p:txBody>
      </p:sp>
    </p:spTree>
    <p:extLst>
      <p:ext uri="{BB962C8B-B14F-4D97-AF65-F5344CB8AC3E}">
        <p14:creationId xmlns:p14="http://schemas.microsoft.com/office/powerpoint/2010/main" val="711154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8EF79F7-C736-487D-AC60-00023D3EDDA1}"/>
              </a:ext>
            </a:extLst>
          </p:cNvPr>
          <p:cNvSpPr txBox="1"/>
          <p:nvPr/>
        </p:nvSpPr>
        <p:spPr>
          <a:xfrm>
            <a:off x="4306791" y="544319"/>
            <a:ext cx="357841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小年的相关传说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9D03692-8822-4324-9062-10F6CD894A9E}"/>
              </a:ext>
            </a:extLst>
          </p:cNvPr>
          <p:cNvGrpSpPr/>
          <p:nvPr/>
        </p:nvGrpSpPr>
        <p:grpSpPr>
          <a:xfrm>
            <a:off x="10698057" y="1391470"/>
            <a:ext cx="728778" cy="3046988"/>
            <a:chOff x="10344352" y="1391470"/>
            <a:chExt cx="728778" cy="3046988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3FBBB6C-B154-4723-BD1E-4030DC5BC863}"/>
                </a:ext>
              </a:extLst>
            </p:cNvPr>
            <p:cNvGrpSpPr/>
            <p:nvPr/>
          </p:nvGrpSpPr>
          <p:grpSpPr>
            <a:xfrm>
              <a:off x="10424186" y="1432268"/>
              <a:ext cx="585304" cy="2936526"/>
              <a:chOff x="10424186" y="1432268"/>
              <a:chExt cx="585304" cy="2936526"/>
            </a:xfrm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46843B2F-BFF5-40C0-8554-E6F1346A6604}"/>
                  </a:ext>
                </a:extLst>
              </p:cNvPr>
              <p:cNvSpPr/>
              <p:nvPr/>
            </p:nvSpPr>
            <p:spPr>
              <a:xfrm>
                <a:off x="10424186" y="1432268"/>
                <a:ext cx="585304" cy="2936526"/>
              </a:xfrm>
              <a:prstGeom prst="rect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endParaRPr>
              </a:p>
            </p:txBody>
          </p:sp>
          <p:sp>
            <p:nvSpPr>
              <p:cNvPr id="11" name="直角三角形 10">
                <a:extLst>
                  <a:ext uri="{FF2B5EF4-FFF2-40B4-BE49-F238E27FC236}">
                    <a16:creationId xmlns="" xmlns:a16="http://schemas.microsoft.com/office/drawing/2014/main" id="{23F5832F-EEED-4DC5-8839-7ACBAC020C6D}"/>
                  </a:ext>
                </a:extLst>
              </p:cNvPr>
              <p:cNvSpPr/>
              <p:nvPr/>
            </p:nvSpPr>
            <p:spPr>
              <a:xfrm rot="5400000" flipV="1">
                <a:off x="10924035" y="1434814"/>
                <a:ext cx="76406" cy="76406"/>
              </a:xfrm>
              <a:prstGeom prst="rt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endParaRPr>
              </a:p>
            </p:txBody>
          </p:sp>
          <p:sp>
            <p:nvSpPr>
              <p:cNvPr id="16" name="直角三角形 15">
                <a:extLst>
                  <a:ext uri="{FF2B5EF4-FFF2-40B4-BE49-F238E27FC236}">
                    <a16:creationId xmlns="" xmlns:a16="http://schemas.microsoft.com/office/drawing/2014/main" id="{D049C6A0-B9FB-4D2A-822B-B0AE5A7AE41A}"/>
                  </a:ext>
                </a:extLst>
              </p:cNvPr>
              <p:cNvSpPr/>
              <p:nvPr/>
            </p:nvSpPr>
            <p:spPr>
              <a:xfrm rot="16200000" flipH="1" flipV="1">
                <a:off x="10424186" y="1434814"/>
                <a:ext cx="76406" cy="76406"/>
              </a:xfrm>
              <a:prstGeom prst="rt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endParaRPr>
              </a:p>
            </p:txBody>
          </p:sp>
          <p:sp>
            <p:nvSpPr>
              <p:cNvPr id="17" name="直角三角形 16">
                <a:extLst>
                  <a:ext uri="{FF2B5EF4-FFF2-40B4-BE49-F238E27FC236}">
                    <a16:creationId xmlns="" xmlns:a16="http://schemas.microsoft.com/office/drawing/2014/main" id="{0C2C9E93-DAB1-476D-83A4-36D9420FAE50}"/>
                  </a:ext>
                </a:extLst>
              </p:cNvPr>
              <p:cNvSpPr/>
              <p:nvPr/>
            </p:nvSpPr>
            <p:spPr>
              <a:xfrm rot="16200000">
                <a:off x="10924035" y="4292388"/>
                <a:ext cx="76406" cy="76406"/>
              </a:xfrm>
              <a:prstGeom prst="rt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endParaRPr>
              </a:p>
            </p:txBody>
          </p:sp>
          <p:sp>
            <p:nvSpPr>
              <p:cNvPr id="18" name="直角三角形 17">
                <a:extLst>
                  <a:ext uri="{FF2B5EF4-FFF2-40B4-BE49-F238E27FC236}">
                    <a16:creationId xmlns="" xmlns:a16="http://schemas.microsoft.com/office/drawing/2014/main" id="{3C46E08D-C019-4034-90B0-717014838217}"/>
                  </a:ext>
                </a:extLst>
              </p:cNvPr>
              <p:cNvSpPr/>
              <p:nvPr/>
            </p:nvSpPr>
            <p:spPr>
              <a:xfrm rot="5400000" flipH="1">
                <a:off x="10424186" y="4292388"/>
                <a:ext cx="76406" cy="76406"/>
              </a:xfrm>
              <a:prstGeom prst="rt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endParaRPr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3B67F17E-98E3-4EE9-B71B-7FA4B81C1714}"/>
                </a:ext>
              </a:extLst>
            </p:cNvPr>
            <p:cNvSpPr/>
            <p:nvPr/>
          </p:nvSpPr>
          <p:spPr>
            <a:xfrm>
              <a:off x="10344352" y="1391470"/>
              <a:ext cx="728778" cy="304698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cs typeface="+mn-ea"/>
                  <a:sym typeface="字体视界-NWE粗楷体" panose="02000500000000000000" pitchFamily="2" charset="-122"/>
                </a:rPr>
                <a:t> 此处输入标题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78A9EAAB-8FBA-45D0-954F-33530530ADCE}"/>
              </a:ext>
            </a:extLst>
          </p:cNvPr>
          <p:cNvCxnSpPr/>
          <p:nvPr/>
        </p:nvCxnSpPr>
        <p:spPr>
          <a:xfrm>
            <a:off x="11365052" y="3628825"/>
            <a:ext cx="0" cy="179801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TextBox 69">
            <a:extLst>
              <a:ext uri="{FF2B5EF4-FFF2-40B4-BE49-F238E27FC236}">
                <a16:creationId xmlns="" xmlns:a16="http://schemas.microsoft.com/office/drawing/2014/main" id="{DC58B947-A866-4B19-886E-42C94232D043}"/>
              </a:ext>
            </a:extLst>
          </p:cNvPr>
          <p:cNvSpPr txBox="1"/>
          <p:nvPr/>
        </p:nvSpPr>
        <p:spPr>
          <a:xfrm>
            <a:off x="4696678" y="1894624"/>
            <a:ext cx="5724644" cy="32625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到宋代时，祭灶已经与小年合并起来，定在了腊月二十四这天。如范成大的诗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祭灶祀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古传腊月二十四，灶君朝天欲言事。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······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杓长杓短勿复云，乞取利市归来分。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824C8AC-C01D-4206-A038-19333B06FD63}"/>
              </a:ext>
            </a:extLst>
          </p:cNvPr>
          <p:cNvCxnSpPr/>
          <p:nvPr/>
        </p:nvCxnSpPr>
        <p:spPr>
          <a:xfrm flipH="1">
            <a:off x="4457538" y="5415546"/>
            <a:ext cx="6905657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D27F9716-AAEA-495E-A377-FD9CF24C3B05}"/>
              </a:ext>
            </a:extLst>
          </p:cNvPr>
          <p:cNvCxnSpPr/>
          <p:nvPr/>
        </p:nvCxnSpPr>
        <p:spPr>
          <a:xfrm flipH="1">
            <a:off x="4457539" y="1449388"/>
            <a:ext cx="6202922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A90D2CD1-E28C-47B8-8675-2C3B31215307}"/>
              </a:ext>
            </a:extLst>
          </p:cNvPr>
          <p:cNvCxnSpPr/>
          <p:nvPr/>
        </p:nvCxnSpPr>
        <p:spPr>
          <a:xfrm flipV="1">
            <a:off x="4457538" y="4122821"/>
            <a:ext cx="0" cy="130401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FA771167-F4C0-4E34-BCB4-3BCDF9D7B2CC}"/>
              </a:ext>
            </a:extLst>
          </p:cNvPr>
          <p:cNvCxnSpPr/>
          <p:nvPr/>
        </p:nvCxnSpPr>
        <p:spPr>
          <a:xfrm>
            <a:off x="4457538" y="1473017"/>
            <a:ext cx="0" cy="16327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E84A4DCF-D3D7-40C1-B686-A8D8B8F72E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697" y="1187394"/>
            <a:ext cx="5870854" cy="587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66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9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9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805078B-0718-483D-8608-9EFD0E3C3460}"/>
              </a:ext>
            </a:extLst>
          </p:cNvPr>
          <p:cNvSpPr txBox="1"/>
          <p:nvPr/>
        </p:nvSpPr>
        <p:spPr>
          <a:xfrm>
            <a:off x="4306791" y="544319"/>
            <a:ext cx="357841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小年的相关传说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E2F9F53-E3DE-446F-9979-D148E67DB784}"/>
              </a:ext>
            </a:extLst>
          </p:cNvPr>
          <p:cNvCxnSpPr/>
          <p:nvPr/>
        </p:nvCxnSpPr>
        <p:spPr>
          <a:xfrm flipH="1">
            <a:off x="10841575" y="2078816"/>
            <a:ext cx="1232" cy="259200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B583A03-A247-4BB4-AB54-17CA78D31897}"/>
              </a:ext>
            </a:extLst>
          </p:cNvPr>
          <p:cNvSpPr/>
          <p:nvPr/>
        </p:nvSpPr>
        <p:spPr>
          <a:xfrm>
            <a:off x="11064071" y="1251710"/>
            <a:ext cx="677108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此处输入标题</a:t>
            </a:r>
          </a:p>
        </p:txBody>
      </p:sp>
      <p:sp>
        <p:nvSpPr>
          <p:cNvPr id="8" name="TextBox 69">
            <a:extLst>
              <a:ext uri="{FF2B5EF4-FFF2-40B4-BE49-F238E27FC236}">
                <a16:creationId xmlns="" xmlns:a16="http://schemas.microsoft.com/office/drawing/2014/main" id="{3D6F4AC4-BBC9-44D9-8BD3-221F4F4F3EB4}"/>
              </a:ext>
            </a:extLst>
          </p:cNvPr>
          <p:cNvSpPr txBox="1"/>
          <p:nvPr/>
        </p:nvSpPr>
        <p:spPr>
          <a:xfrm>
            <a:off x="5108058" y="2033337"/>
            <a:ext cx="5724644" cy="38884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清朝前期和中期，祭灶一直是腊月二十四。而且至少到乾隆时期，都是腊月二十四祭祀。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但是清朝也的确有腊月二十三祭灶的记载。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cs typeface="+mn-ea"/>
              <a:sym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清嘉录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卷十二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十二月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·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念四夜送灶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》:“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俗呼腊月二十四夜为念四夜，是夜送灶。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58D9E6F-0344-41DB-AE51-223F74E525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1" y="1523505"/>
            <a:ext cx="5334495" cy="533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0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1C02B1D-A87E-40F7-B6FB-C53C3196A252}"/>
              </a:ext>
            </a:extLst>
          </p:cNvPr>
          <p:cNvSpPr txBox="1"/>
          <p:nvPr/>
        </p:nvSpPr>
        <p:spPr>
          <a:xfrm>
            <a:off x="1017687" y="1855678"/>
            <a:ext cx="4297264" cy="22447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   俗话说“二十三，糖瓜粘”，过小年时，人们会买糖瓜、关东糖、麻糖等供奉，祈求灶王爷嘴甜些，上天言好事。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0933324-C0CE-4483-9CC4-9872C7E6FDCD}"/>
              </a:ext>
            </a:extLst>
          </p:cNvPr>
          <p:cNvSpPr txBox="1"/>
          <p:nvPr/>
        </p:nvSpPr>
        <p:spPr>
          <a:xfrm>
            <a:off x="1017686" y="4765489"/>
            <a:ext cx="10285121" cy="117992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   过了二十三，民间认为诸神上了天，百无禁忌。娶媳妇、聘闺女不用择日子，称为赶乱婚。直至年底，举行结婚典礼的特别多。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DA1A764-9867-4709-A6E4-3B31B8BE5683}"/>
              </a:ext>
            </a:extLst>
          </p:cNvPr>
          <p:cNvSpPr txBox="1"/>
          <p:nvPr/>
        </p:nvSpPr>
        <p:spPr>
          <a:xfrm>
            <a:off x="4354416" y="544319"/>
            <a:ext cx="348316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小年的相关传说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9A6458C-A9B6-42CE-A537-84435146C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401" y="563077"/>
            <a:ext cx="6321267" cy="442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5AA6695-444B-401B-8A97-67E3101DFE1A}"/>
              </a:ext>
            </a:extLst>
          </p:cNvPr>
          <p:cNvSpPr txBox="1"/>
          <p:nvPr/>
        </p:nvSpPr>
        <p:spPr>
          <a:xfrm>
            <a:off x="3259101" y="1730383"/>
            <a:ext cx="1029383" cy="2308324"/>
          </a:xfrm>
          <a:prstGeom prst="rect">
            <a:avLst/>
          </a:prstGeom>
          <a:noFill/>
          <a:ln w="19050">
            <a:solidFill>
              <a:srgbClr val="59525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目录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4765C73-CB02-4C2E-A90B-50B07180FF5C}"/>
              </a:ext>
            </a:extLst>
          </p:cNvPr>
          <p:cNvGrpSpPr/>
          <p:nvPr/>
        </p:nvGrpSpPr>
        <p:grpSpPr>
          <a:xfrm>
            <a:off x="4932647" y="2664841"/>
            <a:ext cx="1368250" cy="3730767"/>
            <a:chOff x="3885306" y="2533642"/>
            <a:chExt cx="1368250" cy="2864594"/>
          </a:xfrm>
        </p:grpSpPr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9D4C037F-6D37-4B38-824E-D65A67B15245}"/>
                </a:ext>
              </a:extLst>
            </p:cNvPr>
            <p:cNvCxnSpPr/>
            <p:nvPr/>
          </p:nvCxnSpPr>
          <p:spPr>
            <a:xfrm>
              <a:off x="4595392" y="253364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9B4F1C4-6B1A-43E7-99CB-BFF14C010C2F}"/>
                </a:ext>
              </a:extLst>
            </p:cNvPr>
            <p:cNvSpPr/>
            <p:nvPr/>
          </p:nvSpPr>
          <p:spPr>
            <a:xfrm>
              <a:off x="4638003" y="2533642"/>
              <a:ext cx="615553" cy="286459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ln w="0"/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cs typeface="+mn-ea"/>
                  <a:sym typeface="字体视界-NWE粗楷体" panose="02000500000000000000" pitchFamily="2" charset="-122"/>
                </a:rPr>
                <a:t>小年的历史渊源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7C7A7CB-CB4F-48C1-BAA9-41515DC1569E}"/>
                </a:ext>
              </a:extLst>
            </p:cNvPr>
            <p:cNvSpPr txBox="1"/>
            <p:nvPr/>
          </p:nvSpPr>
          <p:spPr>
            <a:xfrm>
              <a:off x="3885306" y="253364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章节一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DA7A7D3-7FB7-4F1A-9A82-625C1AE0335F}"/>
              </a:ext>
            </a:extLst>
          </p:cNvPr>
          <p:cNvGrpSpPr/>
          <p:nvPr/>
        </p:nvGrpSpPr>
        <p:grpSpPr>
          <a:xfrm>
            <a:off x="6745502" y="2694058"/>
            <a:ext cx="1366565" cy="3098855"/>
            <a:chOff x="5164707" y="2552692"/>
            <a:chExt cx="1366565" cy="2379393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36F1125-5FE3-493A-A18D-18E0ACEC6AAE}"/>
                </a:ext>
              </a:extLst>
            </p:cNvPr>
            <p:cNvSpPr/>
            <p:nvPr/>
          </p:nvSpPr>
          <p:spPr>
            <a:xfrm>
              <a:off x="5915719" y="2552692"/>
              <a:ext cx="615553" cy="237939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ln w="0"/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cs typeface="+mn-ea"/>
                  <a:sym typeface="字体视界-NWE粗楷体" panose="02000500000000000000" pitchFamily="2" charset="-122"/>
                </a:rPr>
                <a:t>小年的民间习俗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78B87151-286D-4478-AA2F-2F65F7E1F8BF}"/>
                </a:ext>
              </a:extLst>
            </p:cNvPr>
            <p:cNvCxnSpPr/>
            <p:nvPr/>
          </p:nvCxnSpPr>
          <p:spPr>
            <a:xfrm>
              <a:off x="5874793" y="255269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071E119E-707D-46F0-9B04-DC2CCC6EB3B9}"/>
                </a:ext>
              </a:extLst>
            </p:cNvPr>
            <p:cNvSpPr txBox="1"/>
            <p:nvPr/>
          </p:nvSpPr>
          <p:spPr>
            <a:xfrm>
              <a:off x="5164707" y="255269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章节二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6A641FF0-AF5C-4C75-98E4-C9BFB8507541}"/>
              </a:ext>
            </a:extLst>
          </p:cNvPr>
          <p:cNvGrpSpPr/>
          <p:nvPr/>
        </p:nvGrpSpPr>
        <p:grpSpPr>
          <a:xfrm>
            <a:off x="8440474" y="2694058"/>
            <a:ext cx="1355556" cy="3498250"/>
            <a:chOff x="6333132" y="2552692"/>
            <a:chExt cx="1355556" cy="2686060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0C5C6F92-B17B-436B-ABCB-49BDC550A618}"/>
                </a:ext>
              </a:extLst>
            </p:cNvPr>
            <p:cNvSpPr/>
            <p:nvPr/>
          </p:nvSpPr>
          <p:spPr>
            <a:xfrm>
              <a:off x="7073135" y="2552692"/>
              <a:ext cx="615553" cy="268606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ln w="0"/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cs typeface="+mn-ea"/>
                  <a:sym typeface="字体视界-NWE粗楷体" panose="02000500000000000000" pitchFamily="2" charset="-122"/>
                </a:rPr>
                <a:t>小年的地方禁忌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8BA022AF-CB40-4354-8962-A4FF237BF9E0}"/>
                </a:ext>
              </a:extLst>
            </p:cNvPr>
            <p:cNvCxnSpPr/>
            <p:nvPr/>
          </p:nvCxnSpPr>
          <p:spPr>
            <a:xfrm>
              <a:off x="7043218" y="255269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F56313B-2B38-4EE7-BDA7-8E1A764EFEA1}"/>
                </a:ext>
              </a:extLst>
            </p:cNvPr>
            <p:cNvSpPr txBox="1"/>
            <p:nvPr/>
          </p:nvSpPr>
          <p:spPr>
            <a:xfrm>
              <a:off x="6333132" y="255269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章节三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010D3B86-50A4-4E9F-B37A-8D3ECADD0350}"/>
              </a:ext>
            </a:extLst>
          </p:cNvPr>
          <p:cNvGrpSpPr/>
          <p:nvPr/>
        </p:nvGrpSpPr>
        <p:grpSpPr>
          <a:xfrm>
            <a:off x="10208665" y="2675007"/>
            <a:ext cx="1354685" cy="3517301"/>
            <a:chOff x="7919660" y="2533642"/>
            <a:chExt cx="1354685" cy="2700688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033EA484-A82D-4629-A9E9-1A980DEC566F}"/>
                </a:ext>
              </a:extLst>
            </p:cNvPr>
            <p:cNvSpPr/>
            <p:nvPr/>
          </p:nvSpPr>
          <p:spPr>
            <a:xfrm>
              <a:off x="8658792" y="2533642"/>
              <a:ext cx="615553" cy="270068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ln w="0"/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cs typeface="+mn-ea"/>
                  <a:sym typeface="字体视界-NWE粗楷体" panose="02000500000000000000" pitchFamily="2" charset="-122"/>
                </a:rPr>
                <a:t>小年的相关传说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242702AC-F6A3-4825-A8A1-CC3F1F672F9A}"/>
                </a:ext>
              </a:extLst>
            </p:cNvPr>
            <p:cNvCxnSpPr/>
            <p:nvPr/>
          </p:nvCxnSpPr>
          <p:spPr>
            <a:xfrm>
              <a:off x="8629746" y="253364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38C6DAE3-4FA4-42AD-AC39-B35B59ED2C07}"/>
                </a:ext>
              </a:extLst>
            </p:cNvPr>
            <p:cNvSpPr txBox="1"/>
            <p:nvPr/>
          </p:nvSpPr>
          <p:spPr>
            <a:xfrm>
              <a:off x="7919660" y="253364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章节四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4956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FC80EFD-2054-4BC7-BD35-5EB8B02E7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313" y="1714342"/>
            <a:ext cx="5216086" cy="2421324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22BF8FA-1B04-4025-8F29-09F503EBC680}"/>
              </a:ext>
            </a:extLst>
          </p:cNvPr>
          <p:cNvGrpSpPr/>
          <p:nvPr/>
        </p:nvGrpSpPr>
        <p:grpSpPr>
          <a:xfrm>
            <a:off x="4930227" y="3318989"/>
            <a:ext cx="1721946" cy="690649"/>
            <a:chOff x="5444577" y="3318989"/>
            <a:chExt cx="1721946" cy="69064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D3C1932-A364-48D4-BAAD-09AA8F40024D}"/>
                </a:ext>
              </a:extLst>
            </p:cNvPr>
            <p:cNvSpPr/>
            <p:nvPr/>
          </p:nvSpPr>
          <p:spPr>
            <a:xfrm>
              <a:off x="5444577" y="3318989"/>
              <a:ext cx="17219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腊月二十三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EF5C355F-35C4-47DA-A35A-0AD6F32E0F3F}"/>
                </a:ext>
              </a:extLst>
            </p:cNvPr>
            <p:cNvSpPr/>
            <p:nvPr/>
          </p:nvSpPr>
          <p:spPr>
            <a:xfrm>
              <a:off x="5684225" y="3671084"/>
              <a:ext cx="14253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  <a:sym typeface="字体视界-NWE粗楷体" panose="02000500000000000000" pitchFamily="2" charset="-122"/>
                </a:rPr>
                <a:t>2021年1月4日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56E43DA-B0B4-45B5-AC6E-52F513E88E8B}"/>
              </a:ext>
            </a:extLst>
          </p:cNvPr>
          <p:cNvSpPr/>
          <p:nvPr/>
        </p:nvSpPr>
        <p:spPr>
          <a:xfrm>
            <a:off x="3699118" y="4197991"/>
            <a:ext cx="3340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演示完毕 感谢您的观看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0E07615-49CE-4FCD-A4DE-26652EB44700}"/>
              </a:ext>
            </a:extLst>
          </p:cNvPr>
          <p:cNvSpPr/>
          <p:nvPr/>
        </p:nvSpPr>
        <p:spPr>
          <a:xfrm>
            <a:off x="3121362" y="4646637"/>
            <a:ext cx="44964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小年的民俗活动多种多样，多是为了过大年做准备，剪贴窗花也是其中一项。其中，在所有民俗活动中最喜欢的就是剪贴窗花， 据介绍，窗花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970371F-0B12-42F2-82D6-E34C192C3C6B}"/>
              </a:ext>
            </a:extLst>
          </p:cNvPr>
          <p:cNvSpPr/>
          <p:nvPr/>
        </p:nvSpPr>
        <p:spPr>
          <a:xfrm>
            <a:off x="1523276" y="1714342"/>
            <a:ext cx="615553" cy="347995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剪好窗花后贴在打扫一新的屋子里给家里增添了许多过年的喜气</a:t>
            </a:r>
          </a:p>
        </p:txBody>
      </p:sp>
    </p:spTree>
    <p:extLst>
      <p:ext uri="{BB962C8B-B14F-4D97-AF65-F5344CB8AC3E}">
        <p14:creationId xmlns:p14="http://schemas.microsoft.com/office/powerpoint/2010/main" val="210225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940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779E150-4C56-4024-9F02-9F1C5F162FE5}"/>
              </a:ext>
            </a:extLst>
          </p:cNvPr>
          <p:cNvSpPr txBox="1"/>
          <p:nvPr/>
        </p:nvSpPr>
        <p:spPr>
          <a:xfrm>
            <a:off x="4206566" y="2169446"/>
            <a:ext cx="6678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章节一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33212FD-4212-4FAE-B8A0-B0A87752B484}"/>
              </a:ext>
            </a:extLst>
          </p:cNvPr>
          <p:cNvSpPr txBox="1"/>
          <p:nvPr/>
        </p:nvSpPr>
        <p:spPr>
          <a:xfrm>
            <a:off x="2153316" y="2410760"/>
            <a:ext cx="1154162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708328F-A432-443A-94FF-520CA4CBD078}"/>
              </a:ext>
            </a:extLst>
          </p:cNvPr>
          <p:cNvSpPr txBox="1"/>
          <p:nvPr/>
        </p:nvSpPr>
        <p:spPr>
          <a:xfrm>
            <a:off x="3342892" y="2410760"/>
            <a:ext cx="677108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小年的历史渊源</a:t>
            </a:r>
          </a:p>
        </p:txBody>
      </p:sp>
    </p:spTree>
    <p:extLst>
      <p:ext uri="{BB962C8B-B14F-4D97-AF65-F5344CB8AC3E}">
        <p14:creationId xmlns:p14="http://schemas.microsoft.com/office/powerpoint/2010/main" val="881658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9391A09-1D06-484E-B3F1-A4210A46CBA2}"/>
              </a:ext>
            </a:extLst>
          </p:cNvPr>
          <p:cNvSpPr txBox="1"/>
          <p:nvPr/>
        </p:nvSpPr>
        <p:spPr>
          <a:xfrm>
            <a:off x="4373466" y="544319"/>
            <a:ext cx="344506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小年的历史渊源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A127F9E-60BA-4A06-9E15-1A022AEDE502}"/>
              </a:ext>
            </a:extLst>
          </p:cNvPr>
          <p:cNvSpPr txBox="1"/>
          <p:nvPr/>
        </p:nvSpPr>
        <p:spPr>
          <a:xfrm>
            <a:off x="6261266" y="1639841"/>
            <a:ext cx="2830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此处输入标题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DD623BD-FE15-4A11-9794-18D22D214178}"/>
              </a:ext>
            </a:extLst>
          </p:cNvPr>
          <p:cNvSpPr/>
          <p:nvPr/>
        </p:nvSpPr>
        <p:spPr>
          <a:xfrm>
            <a:off x="6261265" y="2632582"/>
            <a:ext cx="5190505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小年，并非专指一个日子，由于各地风俗，被称为“小年”的日子也不尽相同。小年期间主要的民俗活动有扫尘、祭灶等。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sym typeface="字体视界-NWE粗楷体" panose="02000500000000000000" pitchFamily="2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0CB4CC0-F41D-46D7-9A5C-7CACC8D08A72}"/>
              </a:ext>
            </a:extLst>
          </p:cNvPr>
          <p:cNvCxnSpPr/>
          <p:nvPr/>
        </p:nvCxnSpPr>
        <p:spPr>
          <a:xfrm>
            <a:off x="6261267" y="1670948"/>
            <a:ext cx="283085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49A653F5-42D9-4381-8764-98E72A41F4DB}"/>
              </a:ext>
            </a:extLst>
          </p:cNvPr>
          <p:cNvCxnSpPr/>
          <p:nvPr/>
        </p:nvCxnSpPr>
        <p:spPr>
          <a:xfrm>
            <a:off x="6261266" y="2165556"/>
            <a:ext cx="283085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BE4BA1D-5D98-4079-8254-D30AB4C83165}"/>
              </a:ext>
            </a:extLst>
          </p:cNvPr>
          <p:cNvSpPr/>
          <p:nvPr/>
        </p:nvSpPr>
        <p:spPr>
          <a:xfrm>
            <a:off x="1165015" y="4855030"/>
            <a:ext cx="10489957" cy="102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民间传统上的祭灶日是腊月二十四，南方大部分地区，仍然保持着腊月二十四过小年的古老传统。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  <a:sym typeface="字体视界-NWE粗楷体" panose="02000500000000000000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2850F04-C222-470A-A6F5-3053F7640E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15" y="920017"/>
            <a:ext cx="4075878" cy="407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44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6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AF08AAC-8D03-4D06-9EF1-E6A5726595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059" y="826257"/>
            <a:ext cx="6000000" cy="6000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92E35E9-6BFC-46AD-8F37-53364B426E7E}"/>
              </a:ext>
            </a:extLst>
          </p:cNvPr>
          <p:cNvSpPr txBox="1"/>
          <p:nvPr/>
        </p:nvSpPr>
        <p:spPr>
          <a:xfrm>
            <a:off x="508732" y="2149868"/>
            <a:ext cx="6138163" cy="3352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      从清朝中后期开始，帝王家就于腊月二十三举行祭天大典，为了“节省开支”，顺便把灶王爷也给拜了，因此北方地区多在腊月二十三过小年。从清朝中后期开始，帝王家就于腊月二十三举行祭天大典，为了“节省开支”，顺便把灶王爷也给拜了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EEA2375-E56D-463D-A1A3-9CB97B7CFC18}"/>
              </a:ext>
            </a:extLst>
          </p:cNvPr>
          <p:cNvSpPr txBox="1"/>
          <p:nvPr/>
        </p:nvSpPr>
        <p:spPr>
          <a:xfrm>
            <a:off x="4392516" y="544319"/>
            <a:ext cx="340696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小年的历史渊源</a:t>
            </a:r>
          </a:p>
        </p:txBody>
      </p:sp>
    </p:spTree>
    <p:extLst>
      <p:ext uri="{BB962C8B-B14F-4D97-AF65-F5344CB8AC3E}">
        <p14:creationId xmlns:p14="http://schemas.microsoft.com/office/powerpoint/2010/main" val="3186709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0315AA8-241E-4AFF-A5C7-B977995C403A}"/>
              </a:ext>
            </a:extLst>
          </p:cNvPr>
          <p:cNvSpPr txBox="1"/>
          <p:nvPr/>
        </p:nvSpPr>
        <p:spPr>
          <a:xfrm>
            <a:off x="1017686" y="1738151"/>
            <a:ext cx="10156627" cy="1523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江浙沪地区把“腊月廿四”和“除夕前一夜”都称为小年，南京地区称正月十五的元宵节为小年，云南部分地区是正月十六，西南和北方部分少数民族地区是除夕。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8D7D58D-20E8-40C9-9DDE-6D3043FDC735}"/>
              </a:ext>
            </a:extLst>
          </p:cNvPr>
          <p:cNvSpPr txBox="1"/>
          <p:nvPr/>
        </p:nvSpPr>
        <p:spPr>
          <a:xfrm>
            <a:off x="8219658" y="3261691"/>
            <a:ext cx="2954655" cy="25866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小年在各地有不同的概念和日期，北方地区是腊月二十三，南方大部分地区是腊月二十四。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3CFDFED-E8D0-44FB-9FE7-3CA20E7B2AB0}"/>
              </a:ext>
            </a:extLst>
          </p:cNvPr>
          <p:cNvSpPr txBox="1"/>
          <p:nvPr/>
        </p:nvSpPr>
        <p:spPr>
          <a:xfrm>
            <a:off x="4341673" y="544319"/>
            <a:ext cx="3508654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小年的历史渊源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ACC1BEE-2A72-4D27-97BD-ABA313F16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86" y="3259943"/>
            <a:ext cx="6539865" cy="35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52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08EF950-36C2-4343-9E69-B900C255F56D}"/>
              </a:ext>
            </a:extLst>
          </p:cNvPr>
          <p:cNvSpPr txBox="1"/>
          <p:nvPr/>
        </p:nvSpPr>
        <p:spPr>
          <a:xfrm>
            <a:off x="4325841" y="544319"/>
            <a:ext cx="3540318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小年的历史渊源</a:t>
            </a:r>
          </a:p>
        </p:txBody>
      </p:sp>
      <p:sp>
        <p:nvSpPr>
          <p:cNvPr id="5" name="圆角矩形 9">
            <a:extLst>
              <a:ext uri="{FF2B5EF4-FFF2-40B4-BE49-F238E27FC236}">
                <a16:creationId xmlns="" xmlns:a16="http://schemas.microsoft.com/office/drawing/2014/main" id="{DD535DC2-D46A-4DCE-B435-7FEB78198A14}"/>
              </a:ext>
            </a:extLst>
          </p:cNvPr>
          <p:cNvSpPr/>
          <p:nvPr/>
        </p:nvSpPr>
        <p:spPr>
          <a:xfrm>
            <a:off x="10936922" y="1665775"/>
            <a:ext cx="566057" cy="2790111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NWE粗楷体" panose="02000500000000000000" pitchFamily="2" charset="-122"/>
              <a:ea typeface="字体视界-NWE粗楷体" panose="02000500000000000000" pitchFamily="2" charset="-122"/>
              <a:sym typeface="字体视界-NWE粗楷体" panose="02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93C0B52-C5E2-49D1-8AC8-9BE7BC942643}"/>
              </a:ext>
            </a:extLst>
          </p:cNvPr>
          <p:cNvSpPr/>
          <p:nvPr/>
        </p:nvSpPr>
        <p:spPr>
          <a:xfrm>
            <a:off x="10880141" y="1761789"/>
            <a:ext cx="677108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 此处输入标题</a:t>
            </a:r>
          </a:p>
        </p:txBody>
      </p:sp>
      <p:sp>
        <p:nvSpPr>
          <p:cNvPr id="7" name="TextBox 69">
            <a:extLst>
              <a:ext uri="{FF2B5EF4-FFF2-40B4-BE49-F238E27FC236}">
                <a16:creationId xmlns="" xmlns:a16="http://schemas.microsoft.com/office/drawing/2014/main" id="{AB4D9330-BE83-4C60-A4AC-226FF9CAD077}"/>
              </a:ext>
            </a:extLst>
          </p:cNvPr>
          <p:cNvSpPr txBox="1"/>
          <p:nvPr/>
        </p:nvSpPr>
        <p:spPr>
          <a:xfrm>
            <a:off x="6514866" y="2316690"/>
            <a:ext cx="4062651" cy="3271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由于各地风俗，被称为“小年”的日子也不尽相同。在我国部分地方流传，小年有“官三民四船五”的说法，也就是说，官家的小年是腊月二十三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1DF1D4-943E-4BCD-B03F-A20E8C36D8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8" y="969084"/>
            <a:ext cx="6096012" cy="60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161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779E150-4C56-4024-9F02-9F1C5F162FE5}"/>
              </a:ext>
            </a:extLst>
          </p:cNvPr>
          <p:cNvSpPr txBox="1"/>
          <p:nvPr/>
        </p:nvSpPr>
        <p:spPr>
          <a:xfrm>
            <a:off x="4206566" y="2169446"/>
            <a:ext cx="6678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章节二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33212FD-4212-4FAE-B8A0-B0A87752B484}"/>
              </a:ext>
            </a:extLst>
          </p:cNvPr>
          <p:cNvSpPr txBox="1"/>
          <p:nvPr/>
        </p:nvSpPr>
        <p:spPr>
          <a:xfrm>
            <a:off x="2153316" y="2410760"/>
            <a:ext cx="1154162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sym typeface="字体视界-NWE粗楷体" panose="02000500000000000000" pitchFamily="2" charset="-122"/>
              </a:rPr>
              <a:t>小年的民俗活动多种多样，多是为了过大年做准备，剪贴窗花也是其中一项。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708328F-A432-443A-94FF-520CA4CBD078}"/>
              </a:ext>
            </a:extLst>
          </p:cNvPr>
          <p:cNvSpPr txBox="1"/>
          <p:nvPr/>
        </p:nvSpPr>
        <p:spPr>
          <a:xfrm>
            <a:off x="3342892" y="2410760"/>
            <a:ext cx="677108" cy="3034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小年的民间习俗</a:t>
            </a:r>
          </a:p>
        </p:txBody>
      </p:sp>
    </p:spTree>
    <p:extLst>
      <p:ext uri="{BB962C8B-B14F-4D97-AF65-F5344CB8AC3E}">
        <p14:creationId xmlns:p14="http://schemas.microsoft.com/office/powerpoint/2010/main" val="4160768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72D685E-0D07-41D0-A266-5EC154EF4F8F}"/>
              </a:ext>
            </a:extLst>
          </p:cNvPr>
          <p:cNvSpPr txBox="1"/>
          <p:nvPr/>
        </p:nvSpPr>
        <p:spPr>
          <a:xfrm>
            <a:off x="7995124" y="1741731"/>
            <a:ext cx="3508653" cy="38067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民间祭灶，源于古人拜火习俗。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释名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：“灶。造也，创食物也。”灶神的职责就是执掌灶火，管理饮食，后来扩大为考察人间善恶，以降福祸。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5053622-9479-4981-9E02-CEFE7268A5B6}"/>
              </a:ext>
            </a:extLst>
          </p:cNvPr>
          <p:cNvSpPr txBox="1"/>
          <p:nvPr/>
        </p:nvSpPr>
        <p:spPr>
          <a:xfrm>
            <a:off x="4368237" y="544319"/>
            <a:ext cx="345552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小年的民间习俗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DC060D9-45AF-4764-B54F-7B28C50E21FE}"/>
              </a:ext>
            </a:extLst>
          </p:cNvPr>
          <p:cNvSpPr txBox="1"/>
          <p:nvPr/>
        </p:nvSpPr>
        <p:spPr>
          <a:xfrm>
            <a:off x="688223" y="1741731"/>
            <a:ext cx="2954655" cy="38067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据我国晋代名人周处所作的地方风物志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《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风土记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》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  <a:cs typeface="+mn-ea"/>
                <a:sym typeface="字体视界-NWE粗楷体" panose="02000500000000000000" pitchFamily="2" charset="-122"/>
              </a:rPr>
              <a:t>记载：“腊月二十四日夜，祀灶，谓灶神翌日上天，白一岁事，故先一日祀之。”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4B1CF2D-85AE-44E8-92BA-90448FA2C7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05" y="1551181"/>
            <a:ext cx="5306819" cy="530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44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298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43728"/>
      </a:accent1>
      <a:accent2>
        <a:srgbClr val="C43728"/>
      </a:accent2>
      <a:accent3>
        <a:srgbClr val="C43728"/>
      </a:accent3>
      <a:accent4>
        <a:srgbClr val="C43728"/>
      </a:accent4>
      <a:accent5>
        <a:srgbClr val="C43728"/>
      </a:accent5>
      <a:accent6>
        <a:srgbClr val="C43728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1239</Words>
  <Application>Microsoft Office PowerPoint</Application>
  <PresentationFormat>宽屏</PresentationFormat>
  <Paragraphs>94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等线 Light</vt:lpstr>
      <vt:lpstr>宋体</vt:lpstr>
      <vt:lpstr>微软雅黑</vt:lpstr>
      <vt:lpstr>字体视界-NWE粗楷体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qqqqq</dc:creator>
  <cp:lastModifiedBy>kan</cp:lastModifiedBy>
  <cp:revision>24</cp:revision>
  <dcterms:created xsi:type="dcterms:W3CDTF">2020-12-14T13:05:04Z</dcterms:created>
  <dcterms:modified xsi:type="dcterms:W3CDTF">2021-01-23T09:54:38Z</dcterms:modified>
</cp:coreProperties>
</file>