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18"/>
  </p:notesMasterIdLst>
  <p:sldIdLst>
    <p:sldId id="342" r:id="rId3"/>
    <p:sldId id="257" r:id="rId4"/>
    <p:sldId id="345" r:id="rId5"/>
    <p:sldId id="258" r:id="rId6"/>
    <p:sldId id="259" r:id="rId7"/>
    <p:sldId id="260" r:id="rId8"/>
    <p:sldId id="347" r:id="rId9"/>
    <p:sldId id="262" r:id="rId10"/>
    <p:sldId id="263" r:id="rId11"/>
    <p:sldId id="265" r:id="rId12"/>
    <p:sldId id="343" r:id="rId13"/>
    <p:sldId id="349" r:id="rId14"/>
    <p:sldId id="264" r:id="rId15"/>
    <p:sldId id="344" r:id="rId16"/>
    <p:sldId id="350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558ED5"/>
    <a:srgbClr val="C6D5EB"/>
    <a:srgbClr val="E83826"/>
    <a:srgbClr val="FDB706"/>
    <a:srgbClr val="575FFF"/>
    <a:srgbClr val="7401FF"/>
    <a:srgbClr val="FFFF00"/>
    <a:srgbClr val="B8CC4C"/>
    <a:srgbClr val="3F4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4BDF4-794C-47F0-9D34-46C1426FE9F0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4C1C63-C12F-42F5-B238-EBACF3E2B8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289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1205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1">
            <a:extLst>
              <a:ext uri="{FF2B5EF4-FFF2-40B4-BE49-F238E27FC236}">
                <a16:creationId xmlns="" xmlns:a16="http://schemas.microsoft.com/office/drawing/2014/main" id="{FA3DB9CD-BEB4-4A3A-9E15-3F7296C3B519}"/>
              </a:ext>
            </a:extLst>
          </p:cNvPr>
          <p:cNvSpPr txBox="1">
            <a:spLocks/>
          </p:cNvSpPr>
          <p:nvPr userDrawn="1"/>
        </p:nvSpPr>
        <p:spPr>
          <a:xfrm>
            <a:off x="4081030" y="908720"/>
            <a:ext cx="3932573" cy="1483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版权声明</a:t>
            </a:r>
            <a:b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在熊猫办公出售的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不得将熊猫办公的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00" spc="120" dirty="0">
              <a:solidFill>
                <a:schemeClr val="bg1"/>
              </a:solidFill>
            </a:endParaRPr>
          </a:p>
        </p:txBody>
      </p:sp>
      <p:sp>
        <p:nvSpPr>
          <p:cNvPr id="9" name="标题 1">
            <a:extLst>
              <a:ext uri="{FF2B5EF4-FFF2-40B4-BE49-F238E27FC236}">
                <a16:creationId xmlns="" xmlns:a16="http://schemas.microsoft.com/office/drawing/2014/main" id="{3138D4CC-E371-4C78-A6C3-4CBDD8C71CE5}"/>
              </a:ext>
            </a:extLst>
          </p:cNvPr>
          <p:cNvSpPr txBox="1">
            <a:spLocks/>
          </p:cNvSpPr>
          <p:nvPr userDrawn="1"/>
        </p:nvSpPr>
        <p:spPr>
          <a:xfrm>
            <a:off x="3287688" y="2845227"/>
            <a:ext cx="4940685" cy="1863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版权声明</a:t>
            </a:r>
            <a:b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在熊猫办公出售的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不得将熊猫办公的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00" spc="12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1">
            <a:extLst>
              <a:ext uri="{FF2B5EF4-FFF2-40B4-BE49-F238E27FC236}">
                <a16:creationId xmlns="" xmlns:a16="http://schemas.microsoft.com/office/drawing/2014/main" id="{36E72F06-4C9B-41BE-ACEC-3D7DBE195DA7}"/>
              </a:ext>
            </a:extLst>
          </p:cNvPr>
          <p:cNvSpPr txBox="1">
            <a:spLocks/>
          </p:cNvSpPr>
          <p:nvPr userDrawn="1"/>
        </p:nvSpPr>
        <p:spPr>
          <a:xfrm>
            <a:off x="2032000" y="2492896"/>
            <a:ext cx="3932573" cy="1483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版权声明</a:t>
            </a:r>
            <a:b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在熊猫办公出售的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不得将熊猫办公的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00" spc="120" dirty="0">
              <a:solidFill>
                <a:schemeClr val="bg1"/>
              </a:solidFill>
            </a:endParaRPr>
          </a:p>
        </p:txBody>
      </p:sp>
      <p:sp>
        <p:nvSpPr>
          <p:cNvPr id="8" name="标题 1">
            <a:extLst>
              <a:ext uri="{FF2B5EF4-FFF2-40B4-BE49-F238E27FC236}">
                <a16:creationId xmlns="" xmlns:a16="http://schemas.microsoft.com/office/drawing/2014/main" id="{9C6765C2-C5E3-4073-8B90-1A4963B0C893}"/>
              </a:ext>
            </a:extLst>
          </p:cNvPr>
          <p:cNvSpPr txBox="1">
            <a:spLocks/>
          </p:cNvSpPr>
          <p:nvPr userDrawn="1"/>
        </p:nvSpPr>
        <p:spPr>
          <a:xfrm>
            <a:off x="3287688" y="2845227"/>
            <a:ext cx="4940685" cy="18632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版权声明</a:t>
            </a:r>
            <a:b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在熊猫办公出售的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不得将熊猫办公的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00" spc="120" dirty="0">
              <a:solidFill>
                <a:schemeClr val="bg1"/>
              </a:solidFill>
            </a:endParaRPr>
          </a:p>
        </p:txBody>
      </p:sp>
      <p:sp>
        <p:nvSpPr>
          <p:cNvPr id="9" name="标题 1">
            <a:extLst>
              <a:ext uri="{FF2B5EF4-FFF2-40B4-BE49-F238E27FC236}">
                <a16:creationId xmlns="" xmlns:a16="http://schemas.microsoft.com/office/drawing/2014/main" id="{630E27B4-2722-4045-B87D-ADF3EC9EBF4D}"/>
              </a:ext>
            </a:extLst>
          </p:cNvPr>
          <p:cNvSpPr txBox="1">
            <a:spLocks/>
          </p:cNvSpPr>
          <p:nvPr userDrawn="1"/>
        </p:nvSpPr>
        <p:spPr>
          <a:xfrm>
            <a:off x="911424" y="4437112"/>
            <a:ext cx="4121353" cy="1554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版权声明</a:t>
            </a:r>
            <a:b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在熊猫办公出售的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不得将熊猫办公的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00" spc="12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1">
            <a:extLst>
              <a:ext uri="{FF2B5EF4-FFF2-40B4-BE49-F238E27FC236}">
                <a16:creationId xmlns="" xmlns:a16="http://schemas.microsoft.com/office/drawing/2014/main" id="{BFD5E1F7-9038-4ADB-BDFD-A74B5B8A2D81}"/>
              </a:ext>
            </a:extLst>
          </p:cNvPr>
          <p:cNvSpPr txBox="1">
            <a:spLocks/>
          </p:cNvSpPr>
          <p:nvPr userDrawn="1"/>
        </p:nvSpPr>
        <p:spPr>
          <a:xfrm>
            <a:off x="1488113" y="2276872"/>
            <a:ext cx="3932573" cy="1483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版权声明</a:t>
            </a:r>
            <a:b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在熊猫办公出售的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不得将熊猫办公的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00" spc="120" dirty="0">
              <a:solidFill>
                <a:schemeClr val="bg1"/>
              </a:solidFill>
            </a:endParaRPr>
          </a:p>
        </p:txBody>
      </p:sp>
      <p:sp>
        <p:nvSpPr>
          <p:cNvPr id="8" name="标题 1">
            <a:extLst>
              <a:ext uri="{FF2B5EF4-FFF2-40B4-BE49-F238E27FC236}">
                <a16:creationId xmlns="" xmlns:a16="http://schemas.microsoft.com/office/drawing/2014/main" id="{8A871433-8460-4490-A93B-EE5273FC33EC}"/>
              </a:ext>
            </a:extLst>
          </p:cNvPr>
          <p:cNvSpPr txBox="1">
            <a:spLocks/>
          </p:cNvSpPr>
          <p:nvPr userDrawn="1"/>
        </p:nvSpPr>
        <p:spPr>
          <a:xfrm>
            <a:off x="911424" y="4437112"/>
            <a:ext cx="4121353" cy="1554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版权声明</a:t>
            </a:r>
            <a:b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感谢您下载平台上提供的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在熊猫办公出售的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模板是免版税类（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Royalty-Free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）正版受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中国人民共和国著作法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世界版权公约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模板素材的使用权。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不得将熊猫办公的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1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00" spc="12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130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2">
            <a:extLst>
              <a:ext uri="{FF2B5EF4-FFF2-40B4-BE49-F238E27FC236}">
                <a16:creationId xmlns="" xmlns:a16="http://schemas.microsoft.com/office/drawing/2014/main" id="{1DD4684F-D023-43A6-B651-1AC25D37A220}"/>
              </a:ext>
            </a:extLst>
          </p:cNvPr>
          <p:cNvSpPr/>
          <p:nvPr userDrawn="1"/>
        </p:nvSpPr>
        <p:spPr>
          <a:xfrm>
            <a:off x="0" y="0"/>
            <a:ext cx="1343472" cy="6858000"/>
          </a:xfrm>
          <a:custGeom>
            <a:avLst/>
            <a:gdLst>
              <a:gd name="connsiteX0" fmla="*/ 0 w 3575720"/>
              <a:gd name="connsiteY0" fmla="*/ 0 h 6858000"/>
              <a:gd name="connsiteX1" fmla="*/ 3575720 w 3575720"/>
              <a:gd name="connsiteY1" fmla="*/ 0 h 6858000"/>
              <a:gd name="connsiteX2" fmla="*/ 3575720 w 3575720"/>
              <a:gd name="connsiteY2" fmla="*/ 6858000 h 6858000"/>
              <a:gd name="connsiteX3" fmla="*/ 0 w 3575720"/>
              <a:gd name="connsiteY3" fmla="*/ 6858000 h 6858000"/>
              <a:gd name="connsiteX4" fmla="*/ 0 w 3575720"/>
              <a:gd name="connsiteY4" fmla="*/ 0 h 6858000"/>
              <a:gd name="connsiteX0" fmla="*/ 0 w 3575720"/>
              <a:gd name="connsiteY0" fmla="*/ 0 h 6858000"/>
              <a:gd name="connsiteX1" fmla="*/ 3575720 w 3575720"/>
              <a:gd name="connsiteY1" fmla="*/ 0 h 6858000"/>
              <a:gd name="connsiteX2" fmla="*/ 2470820 w 3575720"/>
              <a:gd name="connsiteY2" fmla="*/ 6858000 h 6858000"/>
              <a:gd name="connsiteX3" fmla="*/ 0 w 3575720"/>
              <a:gd name="connsiteY3" fmla="*/ 6858000 h 6858000"/>
              <a:gd name="connsiteX4" fmla="*/ 0 w 357572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5720" h="6858000">
                <a:moveTo>
                  <a:pt x="0" y="0"/>
                </a:moveTo>
                <a:lnTo>
                  <a:pt x="3575720" y="0"/>
                </a:lnTo>
                <a:lnTo>
                  <a:pt x="247082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矩形 2">
            <a:extLst>
              <a:ext uri="{FF2B5EF4-FFF2-40B4-BE49-F238E27FC236}">
                <a16:creationId xmlns="" xmlns:a16="http://schemas.microsoft.com/office/drawing/2014/main" id="{B011A81F-4EC3-4AC7-9CF1-8ADF6A2C76DA}"/>
              </a:ext>
            </a:extLst>
          </p:cNvPr>
          <p:cNvSpPr/>
          <p:nvPr userDrawn="1"/>
        </p:nvSpPr>
        <p:spPr>
          <a:xfrm flipH="1" flipV="1">
            <a:off x="10848530" y="-27384"/>
            <a:ext cx="1343472" cy="6926832"/>
          </a:xfrm>
          <a:custGeom>
            <a:avLst/>
            <a:gdLst>
              <a:gd name="connsiteX0" fmla="*/ 0 w 3575720"/>
              <a:gd name="connsiteY0" fmla="*/ 0 h 6858000"/>
              <a:gd name="connsiteX1" fmla="*/ 3575720 w 3575720"/>
              <a:gd name="connsiteY1" fmla="*/ 0 h 6858000"/>
              <a:gd name="connsiteX2" fmla="*/ 3575720 w 3575720"/>
              <a:gd name="connsiteY2" fmla="*/ 6858000 h 6858000"/>
              <a:gd name="connsiteX3" fmla="*/ 0 w 3575720"/>
              <a:gd name="connsiteY3" fmla="*/ 6858000 h 6858000"/>
              <a:gd name="connsiteX4" fmla="*/ 0 w 3575720"/>
              <a:gd name="connsiteY4" fmla="*/ 0 h 6858000"/>
              <a:gd name="connsiteX0" fmla="*/ 0 w 3575720"/>
              <a:gd name="connsiteY0" fmla="*/ 0 h 6858000"/>
              <a:gd name="connsiteX1" fmla="*/ 3575720 w 3575720"/>
              <a:gd name="connsiteY1" fmla="*/ 0 h 6858000"/>
              <a:gd name="connsiteX2" fmla="*/ 2470820 w 3575720"/>
              <a:gd name="connsiteY2" fmla="*/ 6858000 h 6858000"/>
              <a:gd name="connsiteX3" fmla="*/ 0 w 3575720"/>
              <a:gd name="connsiteY3" fmla="*/ 6858000 h 6858000"/>
              <a:gd name="connsiteX4" fmla="*/ 0 w 357572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5720" h="6858000">
                <a:moveTo>
                  <a:pt x="0" y="0"/>
                </a:moveTo>
                <a:lnTo>
                  <a:pt x="3575720" y="0"/>
                </a:lnTo>
                <a:lnTo>
                  <a:pt x="247082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24434039-2E7F-4A75-87D6-B25D44F5993A}"/>
              </a:ext>
            </a:extLst>
          </p:cNvPr>
          <p:cNvSpPr/>
          <p:nvPr userDrawn="1"/>
        </p:nvSpPr>
        <p:spPr>
          <a:xfrm>
            <a:off x="11801703" y="795472"/>
            <a:ext cx="369332" cy="526705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V-O-L-L-E-Y-B-A-L-L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70C9B088-F6CA-4590-BC9A-44ECC9859D1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382" t="23537" r="33773" b="25458"/>
          <a:stretch/>
        </p:blipFill>
        <p:spPr>
          <a:xfrm>
            <a:off x="10344350" y="4621846"/>
            <a:ext cx="1847650" cy="22776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609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1770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2571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2812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0634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5145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3084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8307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3096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8677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369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59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  <p:sldLayoutId id="2147483663" r:id="rId14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571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3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7.xml"/><Relationship Id="rId7" Type="http://schemas.openxmlformats.org/officeDocument/2006/relationships/image" Target="../media/image3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Relationship Id="rId9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D25993DD-842F-4F52-BBBF-E8593A969DB0}"/>
              </a:ext>
            </a:extLst>
          </p:cNvPr>
          <p:cNvSpPr/>
          <p:nvPr/>
        </p:nvSpPr>
        <p:spPr>
          <a:xfrm>
            <a:off x="0" y="0"/>
            <a:ext cx="3575720" cy="6858000"/>
          </a:xfrm>
          <a:custGeom>
            <a:avLst/>
            <a:gdLst>
              <a:gd name="connsiteX0" fmla="*/ 0 w 3575720"/>
              <a:gd name="connsiteY0" fmla="*/ 0 h 6858000"/>
              <a:gd name="connsiteX1" fmla="*/ 3575720 w 3575720"/>
              <a:gd name="connsiteY1" fmla="*/ 0 h 6858000"/>
              <a:gd name="connsiteX2" fmla="*/ 3575720 w 3575720"/>
              <a:gd name="connsiteY2" fmla="*/ 6858000 h 6858000"/>
              <a:gd name="connsiteX3" fmla="*/ 0 w 3575720"/>
              <a:gd name="connsiteY3" fmla="*/ 6858000 h 6858000"/>
              <a:gd name="connsiteX4" fmla="*/ 0 w 3575720"/>
              <a:gd name="connsiteY4" fmla="*/ 0 h 6858000"/>
              <a:gd name="connsiteX0" fmla="*/ 0 w 3575720"/>
              <a:gd name="connsiteY0" fmla="*/ 0 h 6858000"/>
              <a:gd name="connsiteX1" fmla="*/ 3575720 w 3575720"/>
              <a:gd name="connsiteY1" fmla="*/ 0 h 6858000"/>
              <a:gd name="connsiteX2" fmla="*/ 2470820 w 3575720"/>
              <a:gd name="connsiteY2" fmla="*/ 6858000 h 6858000"/>
              <a:gd name="connsiteX3" fmla="*/ 0 w 3575720"/>
              <a:gd name="connsiteY3" fmla="*/ 6858000 h 6858000"/>
              <a:gd name="connsiteX4" fmla="*/ 0 w 357572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5720" h="6858000">
                <a:moveTo>
                  <a:pt x="0" y="0"/>
                </a:moveTo>
                <a:lnTo>
                  <a:pt x="3575720" y="0"/>
                </a:lnTo>
                <a:lnTo>
                  <a:pt x="247082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矩形 2">
            <a:extLst>
              <a:ext uri="{FF2B5EF4-FFF2-40B4-BE49-F238E27FC236}">
                <a16:creationId xmlns="" xmlns:a16="http://schemas.microsoft.com/office/drawing/2014/main" id="{159B9BEC-0D3E-44EF-BFAA-B3E8B44C582A}"/>
              </a:ext>
            </a:extLst>
          </p:cNvPr>
          <p:cNvSpPr/>
          <p:nvPr/>
        </p:nvSpPr>
        <p:spPr>
          <a:xfrm flipH="1" flipV="1">
            <a:off x="8616282" y="-27384"/>
            <a:ext cx="3575720" cy="6885384"/>
          </a:xfrm>
          <a:custGeom>
            <a:avLst/>
            <a:gdLst>
              <a:gd name="connsiteX0" fmla="*/ 0 w 3575720"/>
              <a:gd name="connsiteY0" fmla="*/ 0 h 6858000"/>
              <a:gd name="connsiteX1" fmla="*/ 3575720 w 3575720"/>
              <a:gd name="connsiteY1" fmla="*/ 0 h 6858000"/>
              <a:gd name="connsiteX2" fmla="*/ 3575720 w 3575720"/>
              <a:gd name="connsiteY2" fmla="*/ 6858000 h 6858000"/>
              <a:gd name="connsiteX3" fmla="*/ 0 w 3575720"/>
              <a:gd name="connsiteY3" fmla="*/ 6858000 h 6858000"/>
              <a:gd name="connsiteX4" fmla="*/ 0 w 3575720"/>
              <a:gd name="connsiteY4" fmla="*/ 0 h 6858000"/>
              <a:gd name="connsiteX0" fmla="*/ 0 w 3575720"/>
              <a:gd name="connsiteY0" fmla="*/ 0 h 6858000"/>
              <a:gd name="connsiteX1" fmla="*/ 3575720 w 3575720"/>
              <a:gd name="connsiteY1" fmla="*/ 0 h 6858000"/>
              <a:gd name="connsiteX2" fmla="*/ 2470820 w 3575720"/>
              <a:gd name="connsiteY2" fmla="*/ 6858000 h 6858000"/>
              <a:gd name="connsiteX3" fmla="*/ 0 w 3575720"/>
              <a:gd name="connsiteY3" fmla="*/ 6858000 h 6858000"/>
              <a:gd name="connsiteX4" fmla="*/ 0 w 357572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5720" h="6858000">
                <a:moveTo>
                  <a:pt x="0" y="0"/>
                </a:moveTo>
                <a:lnTo>
                  <a:pt x="3575720" y="0"/>
                </a:lnTo>
                <a:lnTo>
                  <a:pt x="247082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A81A42B-7F79-4D33-902D-B8998C0A0C3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1" r="22911"/>
          <a:stretch/>
        </p:blipFill>
        <p:spPr>
          <a:xfrm flipH="1">
            <a:off x="9700155" y="2567132"/>
            <a:ext cx="2115503" cy="4344184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B9312CF5-E836-46BC-A191-2976FE5E52C9}"/>
              </a:ext>
            </a:extLst>
          </p:cNvPr>
          <p:cNvSpPr txBox="1"/>
          <p:nvPr/>
        </p:nvSpPr>
        <p:spPr>
          <a:xfrm rot="21323028">
            <a:off x="2270788" y="4013278"/>
            <a:ext cx="7733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 Fusce posuere, magna sed pulvinar ultricies, purus lectus malesuada libero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B6FA4B6F-F7E1-4DB7-B354-07B2D59BD6B2}"/>
              </a:ext>
            </a:extLst>
          </p:cNvPr>
          <p:cNvGrpSpPr/>
          <p:nvPr/>
        </p:nvGrpSpPr>
        <p:grpSpPr>
          <a:xfrm rot="21323028">
            <a:off x="4453549" y="4523789"/>
            <a:ext cx="3725130" cy="523220"/>
            <a:chOff x="5804240" y="4899034"/>
            <a:chExt cx="3725130" cy="523220"/>
          </a:xfrm>
        </p:grpSpPr>
        <p:sp>
          <p:nvSpPr>
            <p:cNvPr id="14" name="PA-102219">
              <a:extLst>
                <a:ext uri="{FF2B5EF4-FFF2-40B4-BE49-F238E27FC236}">
                  <a16:creationId xmlns="" xmlns:a16="http://schemas.microsoft.com/office/drawing/2014/main" id="{1502DE18-F7C0-4BA2-8A53-B112EE3697EF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5804240" y="4899034"/>
              <a:ext cx="1992299" cy="523220"/>
            </a:xfrm>
            <a:prstGeom prst="round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zh-CN" altLang="en-US" sz="1600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汇报人</a:t>
              </a:r>
              <a:r>
                <a:rPr lang="zh-CN" altLang="en-US" sz="1600" dirty="0" smtClean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：优品</a:t>
              </a:r>
              <a:r>
                <a:rPr lang="en-US" altLang="zh-CN" sz="1600" dirty="0" smtClean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sz="16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PA-102220">
              <a:extLst>
                <a:ext uri="{FF2B5EF4-FFF2-40B4-BE49-F238E27FC236}">
                  <a16:creationId xmlns="" xmlns:a16="http://schemas.microsoft.com/office/drawing/2014/main" id="{1416B2C3-BED2-4F9A-AC8A-BFB899351ED4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8035850" y="5001755"/>
              <a:ext cx="1493520" cy="317778"/>
            </a:xfrm>
            <a:prstGeom prst="round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en-US" altLang="zh-CN" sz="1600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202X</a:t>
              </a:r>
              <a:r>
                <a:rPr lang="zh-CN" altLang="en-US" sz="1600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600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lang="zh-CN" altLang="en-US" sz="1600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6AD82FA3-071E-4D3E-9DBE-26E8F5B571AE}"/>
              </a:ext>
            </a:extLst>
          </p:cNvPr>
          <p:cNvGrpSpPr/>
          <p:nvPr/>
        </p:nvGrpSpPr>
        <p:grpSpPr>
          <a:xfrm>
            <a:off x="2226756" y="402632"/>
            <a:ext cx="1685818" cy="1620801"/>
            <a:chOff x="2226756" y="402632"/>
            <a:chExt cx="1685818" cy="1620801"/>
          </a:xfrm>
        </p:grpSpPr>
        <p:sp>
          <p:nvSpPr>
            <p:cNvPr id="16" name="对话气泡: 椭圆形 15">
              <a:extLst>
                <a:ext uri="{FF2B5EF4-FFF2-40B4-BE49-F238E27FC236}">
                  <a16:creationId xmlns="" xmlns:a16="http://schemas.microsoft.com/office/drawing/2014/main" id="{5AB4480E-70BC-4CE5-BC25-1981ECA1A7C1}"/>
                </a:ext>
              </a:extLst>
            </p:cNvPr>
            <p:cNvSpPr/>
            <p:nvPr/>
          </p:nvSpPr>
          <p:spPr>
            <a:xfrm>
              <a:off x="2226756" y="402632"/>
              <a:ext cx="1685818" cy="1620801"/>
            </a:xfrm>
            <a:prstGeom prst="wedgeEllipseCallout">
              <a:avLst>
                <a:gd name="adj1" fmla="val 66999"/>
                <a:gd name="adj2" fmla="val 60149"/>
              </a:avLst>
            </a:prstGeom>
            <a:solidFill>
              <a:srgbClr val="FFC0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PA-102218">
              <a:extLst>
                <a:ext uri="{FF2B5EF4-FFF2-40B4-BE49-F238E27FC236}">
                  <a16:creationId xmlns="" xmlns:a16="http://schemas.microsoft.com/office/drawing/2014/main" id="{7442ABF4-3CCC-4F30-BB26-65B87E7EC16F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 rot="21323028">
              <a:off x="2357430" y="763526"/>
              <a:ext cx="1351289" cy="934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fontAlgn="ctr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</a:pPr>
              <a:r>
                <a:rPr lang="zh-CN" altLang="en-US" sz="3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精神永流传</a:t>
              </a: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70351AA5-CD9C-45BF-B517-3C489277FEF4}"/>
              </a:ext>
            </a:extLst>
          </p:cNvPr>
          <p:cNvSpPr/>
          <p:nvPr/>
        </p:nvSpPr>
        <p:spPr>
          <a:xfrm>
            <a:off x="11801703" y="795472"/>
            <a:ext cx="369332" cy="526705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V-O-L-L-E-Y-B-A-L-L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404E689C-9651-4AEE-AACB-B8BE8E4F5A7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08" r="27715" b="57906"/>
          <a:stretch/>
        </p:blipFill>
        <p:spPr>
          <a:xfrm>
            <a:off x="1891910" y="1121707"/>
            <a:ext cx="1228538" cy="25660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</p:pic>
      <p:sp>
        <p:nvSpPr>
          <p:cNvPr id="25" name="任意多边形: 形状 24">
            <a:extLst>
              <a:ext uri="{FF2B5EF4-FFF2-40B4-BE49-F238E27FC236}">
                <a16:creationId xmlns="" xmlns:a16="http://schemas.microsoft.com/office/drawing/2014/main" id="{E1D6FA54-D34A-4E3B-A9A1-46B04CFAD138}"/>
              </a:ext>
            </a:extLst>
          </p:cNvPr>
          <p:cNvSpPr/>
          <p:nvPr/>
        </p:nvSpPr>
        <p:spPr>
          <a:xfrm>
            <a:off x="11467160" y="-27384"/>
            <a:ext cx="749520" cy="716891"/>
          </a:xfrm>
          <a:custGeom>
            <a:avLst/>
            <a:gdLst>
              <a:gd name="connsiteX0" fmla="*/ 28637 w 749520"/>
              <a:gd name="connsiteY0" fmla="*/ 0 h 716891"/>
              <a:gd name="connsiteX1" fmla="*/ 749520 w 749520"/>
              <a:gd name="connsiteY1" fmla="*/ 0 h 716891"/>
              <a:gd name="connsiteX2" fmla="*/ 749520 w 749520"/>
              <a:gd name="connsiteY2" fmla="*/ 675648 h 716891"/>
              <a:gd name="connsiteX3" fmla="*/ 653502 w 749520"/>
              <a:gd name="connsiteY3" fmla="*/ 705736 h 716891"/>
              <a:gd name="connsiteX4" fmla="*/ 543889 w 749520"/>
              <a:gd name="connsiteY4" fmla="*/ 716891 h 716891"/>
              <a:gd name="connsiteX5" fmla="*/ 0 w 749520"/>
              <a:gd name="connsiteY5" fmla="*/ 167846 h 716891"/>
              <a:gd name="connsiteX6" fmla="*/ 11050 w 749520"/>
              <a:gd name="connsiteY6" fmla="*/ 57194 h 716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9520" h="716891">
                <a:moveTo>
                  <a:pt x="28637" y="0"/>
                </a:moveTo>
                <a:lnTo>
                  <a:pt x="749520" y="0"/>
                </a:lnTo>
                <a:lnTo>
                  <a:pt x="749520" y="675648"/>
                </a:lnTo>
                <a:lnTo>
                  <a:pt x="653502" y="705736"/>
                </a:lnTo>
                <a:cubicBezTo>
                  <a:pt x="618096" y="713050"/>
                  <a:pt x="581437" y="716891"/>
                  <a:pt x="543889" y="716891"/>
                </a:cubicBezTo>
                <a:cubicBezTo>
                  <a:pt x="243507" y="716891"/>
                  <a:pt x="0" y="471075"/>
                  <a:pt x="0" y="167846"/>
                </a:cubicBezTo>
                <a:cubicBezTo>
                  <a:pt x="0" y="129942"/>
                  <a:pt x="3805" y="92936"/>
                  <a:pt x="11050" y="57194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D1C57EDE-8AD0-419F-AD3F-CF2F64B078A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89" t="-708" r="22911" b="84205"/>
          <a:stretch/>
        </p:blipFill>
        <p:spPr>
          <a:xfrm flipH="1">
            <a:off x="6720951" y="1354580"/>
            <a:ext cx="964418" cy="7168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BD5937CE-BF18-48C9-A1ED-686369F317B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382" t="23537" r="33773" b="25458"/>
          <a:stretch/>
        </p:blipFill>
        <p:spPr>
          <a:xfrm>
            <a:off x="5765506" y="4669206"/>
            <a:ext cx="1847650" cy="22776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</p:pic>
      <p:sp>
        <p:nvSpPr>
          <p:cNvPr id="11" name="PA-102218">
            <a:extLst>
              <a:ext uri="{FF2B5EF4-FFF2-40B4-BE49-F238E27FC236}">
                <a16:creationId xmlns="" xmlns:a16="http://schemas.microsoft.com/office/drawing/2014/main" id="{9D1CF6C7-ADC3-414E-9FA5-57F105B4249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 rot="21299307">
            <a:off x="3483567" y="3471606"/>
            <a:ext cx="5463586" cy="462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 fontAlgn="ctr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2600" b="1" dirty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从女排精神看我们的学习和生活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D8EFF0B-FEA4-4B32-9DBF-2683BCE129CF}"/>
              </a:ext>
            </a:extLst>
          </p:cNvPr>
          <p:cNvGrpSpPr/>
          <p:nvPr/>
        </p:nvGrpSpPr>
        <p:grpSpPr>
          <a:xfrm>
            <a:off x="2571766" y="1621846"/>
            <a:ext cx="7171389" cy="2192784"/>
            <a:chOff x="2571766" y="1621846"/>
            <a:chExt cx="7171389" cy="2192784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6B21019-794F-41C9-A653-462365AD0B9B}"/>
                </a:ext>
              </a:extLst>
            </p:cNvPr>
            <p:cNvSpPr txBox="1"/>
            <p:nvPr/>
          </p:nvSpPr>
          <p:spPr>
            <a:xfrm rot="21260693">
              <a:off x="2611497" y="1721749"/>
              <a:ext cx="7131658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3000" b="1" dirty="0">
                  <a:ln w="0">
                    <a:solidFill>
                      <a:schemeClr val="bg1"/>
                    </a:solidFill>
                  </a:ln>
                  <a:solidFill>
                    <a:srgbClr val="F6BB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站酷高端黑" panose="02010600030101010101" pitchFamily="2" charset="-122"/>
                  <a:ea typeface="站酷高端黑" panose="02010600030101010101" pitchFamily="2" charset="-122"/>
                </a:rPr>
                <a:t>女排精神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0EEDF17C-9155-4435-AD03-7C8DC6CE17D4}"/>
                </a:ext>
              </a:extLst>
            </p:cNvPr>
            <p:cNvSpPr txBox="1"/>
            <p:nvPr/>
          </p:nvSpPr>
          <p:spPr>
            <a:xfrm rot="21260693">
              <a:off x="2605821" y="1707477"/>
              <a:ext cx="7131658" cy="209288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3000" b="1" dirty="0">
                  <a:ln w="0">
                    <a:solidFill>
                      <a:schemeClr val="bg1"/>
                    </a:solidFill>
                  </a:ln>
                  <a:solidFill>
                    <a:srgbClr val="F6BB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站酷高端黑" panose="02010600030101010101" pitchFamily="2" charset="-122"/>
                  <a:ea typeface="站酷高端黑" panose="02010600030101010101" pitchFamily="2" charset="-122"/>
                </a:rPr>
                <a:t>女排精神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0065CCC4-947A-460D-9D4D-C0A940E292D3}"/>
                </a:ext>
              </a:extLst>
            </p:cNvPr>
            <p:cNvSpPr txBox="1"/>
            <p:nvPr/>
          </p:nvSpPr>
          <p:spPr>
            <a:xfrm rot="21260693">
              <a:off x="2600145" y="1693205"/>
              <a:ext cx="7131658" cy="209288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3000" b="1" dirty="0">
                  <a:ln w="0">
                    <a:solidFill>
                      <a:schemeClr val="bg1"/>
                    </a:solidFill>
                  </a:ln>
                  <a:solidFill>
                    <a:srgbClr val="F6BB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站酷高端黑" panose="02010600030101010101" pitchFamily="2" charset="-122"/>
                  <a:ea typeface="站酷高端黑" panose="02010600030101010101" pitchFamily="2" charset="-122"/>
                </a:rPr>
                <a:t>女排精神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45AF49FD-173A-49CB-89CF-AFD3A00C3514}"/>
                </a:ext>
              </a:extLst>
            </p:cNvPr>
            <p:cNvSpPr txBox="1"/>
            <p:nvPr/>
          </p:nvSpPr>
          <p:spPr>
            <a:xfrm rot="21260693">
              <a:off x="2594470" y="1678933"/>
              <a:ext cx="7131658" cy="209288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3000" b="1" dirty="0">
                  <a:ln w="0">
                    <a:solidFill>
                      <a:schemeClr val="bg1"/>
                    </a:solidFill>
                  </a:ln>
                  <a:solidFill>
                    <a:srgbClr val="F6BB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站酷高端黑" panose="02010600030101010101" pitchFamily="2" charset="-122"/>
                  <a:ea typeface="站酷高端黑" panose="02010600030101010101" pitchFamily="2" charset="-122"/>
                </a:rPr>
                <a:t>女排精神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741EB2F6-93BF-409B-88A4-28AE7DA6BFFE}"/>
                </a:ext>
              </a:extLst>
            </p:cNvPr>
            <p:cNvSpPr txBox="1"/>
            <p:nvPr/>
          </p:nvSpPr>
          <p:spPr>
            <a:xfrm rot="21260693">
              <a:off x="2588794" y="1664662"/>
              <a:ext cx="7131658" cy="209288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3000" b="1" dirty="0">
                  <a:ln w="0">
                    <a:solidFill>
                      <a:schemeClr val="bg1"/>
                    </a:solidFill>
                  </a:ln>
                  <a:solidFill>
                    <a:srgbClr val="F6BB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站酷高端黑" panose="02010600030101010101" pitchFamily="2" charset="-122"/>
                  <a:ea typeface="站酷高端黑" panose="02010600030101010101" pitchFamily="2" charset="-122"/>
                </a:rPr>
                <a:t>女排精神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06292B98-6D97-4B67-89EC-7C8D707797EA}"/>
                </a:ext>
              </a:extLst>
            </p:cNvPr>
            <p:cNvSpPr txBox="1"/>
            <p:nvPr/>
          </p:nvSpPr>
          <p:spPr>
            <a:xfrm rot="21260693">
              <a:off x="2583118" y="1650390"/>
              <a:ext cx="7131658" cy="209288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3000" b="1" dirty="0">
                  <a:ln w="0">
                    <a:solidFill>
                      <a:schemeClr val="bg1"/>
                    </a:solidFill>
                  </a:ln>
                  <a:solidFill>
                    <a:srgbClr val="F6BB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站酷高端黑" panose="02010600030101010101" pitchFamily="2" charset="-122"/>
                  <a:ea typeface="站酷高端黑" panose="02010600030101010101" pitchFamily="2" charset="-122"/>
                </a:rPr>
                <a:t>女排精神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A222FFAA-7CCB-47F1-89AA-BF585F34EE7A}"/>
                </a:ext>
              </a:extLst>
            </p:cNvPr>
            <p:cNvSpPr txBox="1"/>
            <p:nvPr/>
          </p:nvSpPr>
          <p:spPr>
            <a:xfrm rot="21260693">
              <a:off x="2577442" y="1636118"/>
              <a:ext cx="7131658" cy="209288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3000" b="1" dirty="0">
                  <a:ln w="0">
                    <a:solidFill>
                      <a:schemeClr val="bg1"/>
                    </a:solidFill>
                  </a:ln>
                  <a:solidFill>
                    <a:srgbClr val="F6BB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站酷高端黑" panose="02010600030101010101" pitchFamily="2" charset="-122"/>
                  <a:ea typeface="站酷高端黑" panose="02010600030101010101" pitchFamily="2" charset="-122"/>
                </a:rPr>
                <a:t>女排精神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1A576D60-771B-4657-9ECC-944B64EB7FFE}"/>
                </a:ext>
              </a:extLst>
            </p:cNvPr>
            <p:cNvSpPr txBox="1"/>
            <p:nvPr/>
          </p:nvSpPr>
          <p:spPr>
            <a:xfrm rot="21260693">
              <a:off x="2571766" y="1621846"/>
              <a:ext cx="7131658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3000" b="1" dirty="0">
                  <a:ln w="0">
                    <a:solidFill>
                      <a:schemeClr val="bg1"/>
                    </a:solidFill>
                  </a:ln>
                  <a:solidFill>
                    <a:srgbClr val="E83826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站酷高端黑" panose="02010600030101010101" pitchFamily="2" charset="-122"/>
                  <a:ea typeface="站酷高端黑" panose="02010600030101010101" pitchFamily="2" charset="-122"/>
                </a:rPr>
                <a:t>女排精神</a:t>
              </a: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9152EF4-0AF1-4326-AA57-43A82EC557B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1130" y="2388605"/>
            <a:ext cx="4592491" cy="45924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7407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975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2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7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200"/>
                            </p:stCondLst>
                            <p:childTnLst>
                              <p:par>
                                <p:cTn id="4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2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612 0.19467 L 0.30612 0.19467 C 0.30585 0.18819 0.3052 0.15 0.30286 0.13611 C 0.30065 0.12222 0.29882 0.10764 0.29505 0.09467 C 0.26953 0.0037 0.29739 0.10463 0.28411 0.05301 C 0.28268 0.04722 0.28085 0.0419 0.27942 0.03634 C 0.26119 -0.03681 0.28411 0.04722 0.25911 -0.04144 C 0.25612 -0.05232 0.25286 -0.06574 0.24817 -0.07477 C 0.24596 -0.0794 0.24322 -0.08264 0.24036 -0.08588 C 0.22903 -0.1 0.22421 -0.10371 0.21067 -0.11366 C 0.20299 -0.11968 0.19531 -0.12616 0.18723 -0.13033 C 0.17604 -0.13634 0.15286 -0.14421 0.15286 -0.14421 C 0.1276 -0.14005 0.10351 -0.14005 0.07942 -0.12477 C 0.07213 -0.12014 0.06445 -0.11759 0.05755 -0.11088 C 0.03007 -0.08426 0.04947 -0.10417 0.01848 -0.06921 C 0.01601 -0.06644 0.01067 -0.06088 0.01067 -0.06088 C 0.00638 -0.0507 0.00377 -0.04792 0.00442 -0.0331 C 0.0052 -0.01991 0.0082 -0.01945 0.01223 -0.01088 C 0.01393 -0.00741 0.01549 -0.00371 0.01692 0.00023 C 0.02135 0.01111 0.01848 0.00555 0.02161 0.01134 L 0.01536 0.00856 " pathEditMode="relative" ptsTypes="AAAAAAAAAAAAAAAAAAAAA">
                                      <p:cBhvr>
                                        <p:cTn id="58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569A3F1-AF4A-4D3D-A2D4-070BC24B0AD7}"/>
              </a:ext>
            </a:extLst>
          </p:cNvPr>
          <p:cNvSpPr/>
          <p:nvPr/>
        </p:nvSpPr>
        <p:spPr>
          <a:xfrm>
            <a:off x="1199456" y="620688"/>
            <a:ext cx="9801081" cy="630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dist">
              <a:spcBef>
                <a:spcPct val="0"/>
              </a:spcBef>
            </a:pP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  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要弘扬</a:t>
            </a: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“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团结协作</a:t>
            </a: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”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的精神，在互助中合力改坚</a:t>
            </a:r>
            <a:endParaRPr lang="en-US" altLang="zh-CN" sz="3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AF9BFA1-0FD9-44A4-997A-8011FAAF37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1" r="22911"/>
          <a:stretch/>
        </p:blipFill>
        <p:spPr>
          <a:xfrm>
            <a:off x="528091" y="1827363"/>
            <a:ext cx="2147529" cy="4409949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293448F4-892C-4003-BA77-9D23E4216C50}"/>
              </a:ext>
            </a:extLst>
          </p:cNvPr>
          <p:cNvGrpSpPr/>
          <p:nvPr/>
        </p:nvGrpSpPr>
        <p:grpSpPr>
          <a:xfrm>
            <a:off x="2423592" y="1988840"/>
            <a:ext cx="7704856" cy="3690857"/>
            <a:chOff x="2628895" y="1844824"/>
            <a:chExt cx="7704856" cy="3690857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D14470A3-81FE-4202-BC54-B1C481677A18}"/>
                </a:ext>
              </a:extLst>
            </p:cNvPr>
            <p:cNvSpPr/>
            <p:nvPr/>
          </p:nvSpPr>
          <p:spPr>
            <a:xfrm>
              <a:off x="2628895" y="1982344"/>
              <a:ext cx="7704856" cy="3415819"/>
            </a:xfrm>
            <a:prstGeom prst="roundRect">
              <a:avLst>
                <a:gd name="adj" fmla="val 5844"/>
              </a:avLst>
            </a:prstGeom>
            <a:solidFill>
              <a:srgbClr val="558ED5"/>
            </a:solidFill>
            <a:ln>
              <a:solidFill>
                <a:srgbClr val="7401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06FACFBE-C4B8-4299-8ACA-902AF658EAD7}"/>
                </a:ext>
              </a:extLst>
            </p:cNvPr>
            <p:cNvSpPr/>
            <p:nvPr/>
          </p:nvSpPr>
          <p:spPr>
            <a:xfrm>
              <a:off x="2880923" y="1844824"/>
              <a:ext cx="7200800" cy="3690857"/>
            </a:xfrm>
            <a:prstGeom prst="roundRect">
              <a:avLst>
                <a:gd name="adj" fmla="val 5844"/>
              </a:avLst>
            </a:prstGeom>
            <a:solidFill>
              <a:schemeClr val="bg1"/>
            </a:solidFill>
            <a:ln>
              <a:solidFill>
                <a:srgbClr val="7401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A5A6AB53-2EFD-41D6-AAB2-D0B3D7501E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951" y="2132856"/>
              <a:ext cx="6840760" cy="2212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3400"/>
                </a:lnSpc>
              </a:pP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班级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，就像一个木桶，四周都一样齐，乘的水才会更多，这就是团结协作。女排队长惠若琪与队友团结合作，不畏强手、奋力拼搏，充分展示了中国体育健儿的风采。作为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干部，我们同样要发扬女排的团结协作精神，不能在自己身上掉链子，要和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班主任及任课老师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同学们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齐心合作完成好工作。</a:t>
              </a:r>
              <a:endPara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0F059716-F2BB-4662-81F4-5B4CD298FFDC}"/>
              </a:ext>
            </a:extLst>
          </p:cNvPr>
          <p:cNvSpPr/>
          <p:nvPr/>
        </p:nvSpPr>
        <p:spPr>
          <a:xfrm>
            <a:off x="1793379" y="443928"/>
            <a:ext cx="8605241" cy="5539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dist">
              <a:spcBef>
                <a:spcPct val="0"/>
              </a:spcBef>
            </a:pP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  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要弘扬</a:t>
            </a: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“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团结协作</a:t>
            </a: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”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的精神，在互助中合力改坚</a:t>
            </a:r>
            <a:endParaRPr lang="en-US" altLang="zh-CN" sz="3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A87128D8-0AE7-4D88-A0F5-A6CEB3996749}"/>
              </a:ext>
            </a:extLst>
          </p:cNvPr>
          <p:cNvGrpSpPr/>
          <p:nvPr/>
        </p:nvGrpSpPr>
        <p:grpSpPr>
          <a:xfrm>
            <a:off x="3539890" y="1831452"/>
            <a:ext cx="3510533" cy="2088232"/>
            <a:chOff x="1631504" y="1624017"/>
            <a:chExt cx="3510533" cy="2088232"/>
          </a:xfrm>
        </p:grpSpPr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94A143E7-0D5B-476A-9417-315186B976C9}"/>
                </a:ext>
              </a:extLst>
            </p:cNvPr>
            <p:cNvSpPr/>
            <p:nvPr/>
          </p:nvSpPr>
          <p:spPr>
            <a:xfrm>
              <a:off x="1631504" y="1624017"/>
              <a:ext cx="3510533" cy="2088232"/>
            </a:xfrm>
            <a:prstGeom prst="ellipse">
              <a:avLst/>
            </a:prstGeom>
            <a:solidFill>
              <a:srgbClr val="558ED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09E7A90D-36FB-4B6E-AA10-F4B81458E2FD}"/>
                </a:ext>
              </a:extLst>
            </p:cNvPr>
            <p:cNvSpPr/>
            <p:nvPr/>
          </p:nvSpPr>
          <p:spPr>
            <a:xfrm>
              <a:off x="2135561" y="2276872"/>
              <a:ext cx="2592288" cy="7246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要尊重人格，尊重个性，求同存异，发挥个人长处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;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8F276437-08BB-49AF-8D41-46F5B0EA25B8}"/>
              </a:ext>
            </a:extLst>
          </p:cNvPr>
          <p:cNvGrpSpPr/>
          <p:nvPr/>
        </p:nvGrpSpPr>
        <p:grpSpPr>
          <a:xfrm>
            <a:off x="6600056" y="3789040"/>
            <a:ext cx="3510533" cy="2088232"/>
            <a:chOff x="5807968" y="3535635"/>
            <a:chExt cx="3510533" cy="2088232"/>
          </a:xfrm>
        </p:grpSpPr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B8D071CD-5724-41D0-B9FE-40D5E3970B2A}"/>
                </a:ext>
              </a:extLst>
            </p:cNvPr>
            <p:cNvSpPr/>
            <p:nvPr/>
          </p:nvSpPr>
          <p:spPr>
            <a:xfrm>
              <a:off x="5807968" y="3535635"/>
              <a:ext cx="3510533" cy="208823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76250BAB-91E9-41FC-9DEF-7598B4282BA2}"/>
                </a:ext>
              </a:extLst>
            </p:cNvPr>
            <p:cNvSpPr/>
            <p:nvPr/>
          </p:nvSpPr>
          <p:spPr>
            <a:xfrm>
              <a:off x="6267090" y="3883983"/>
              <a:ext cx="2592288" cy="13915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有什么问题</a:t>
              </a:r>
              <a:r>
                <a:rPr lang="zh-CN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要经常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和老师</a:t>
              </a:r>
              <a:r>
                <a:rPr lang="zh-CN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沟通，解除思想迷惑，相互谅解，消除误会，化解矛盾，增进理解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;</a:t>
              </a:r>
            </a:p>
          </p:txBody>
        </p:sp>
      </p:grp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5C173B07-729D-4C27-8503-0CF6CE9D9D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6" y="2875568"/>
            <a:ext cx="4149080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155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0F059716-F2BB-4662-81F4-5B4CD298FFDC}"/>
              </a:ext>
            </a:extLst>
          </p:cNvPr>
          <p:cNvSpPr/>
          <p:nvPr/>
        </p:nvSpPr>
        <p:spPr>
          <a:xfrm>
            <a:off x="1793379" y="443928"/>
            <a:ext cx="8605241" cy="5539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dist">
              <a:spcBef>
                <a:spcPct val="0"/>
              </a:spcBef>
            </a:pP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  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要弘扬</a:t>
            </a: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“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团结协作</a:t>
            </a: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”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的精神，在互助中合力改坚</a:t>
            </a:r>
            <a:endParaRPr lang="en-US" altLang="zh-CN" sz="3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A87128D8-0AE7-4D88-A0F5-A6CEB3996749}"/>
              </a:ext>
            </a:extLst>
          </p:cNvPr>
          <p:cNvGrpSpPr/>
          <p:nvPr/>
        </p:nvGrpSpPr>
        <p:grpSpPr>
          <a:xfrm>
            <a:off x="3539890" y="1831452"/>
            <a:ext cx="3510533" cy="2088232"/>
            <a:chOff x="1631504" y="1624017"/>
            <a:chExt cx="3510533" cy="2088232"/>
          </a:xfrm>
        </p:grpSpPr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94A143E7-0D5B-476A-9417-315186B976C9}"/>
                </a:ext>
              </a:extLst>
            </p:cNvPr>
            <p:cNvSpPr/>
            <p:nvPr/>
          </p:nvSpPr>
          <p:spPr>
            <a:xfrm>
              <a:off x="1631504" y="1624017"/>
              <a:ext cx="3510533" cy="2088232"/>
            </a:xfrm>
            <a:prstGeom prst="ellipse">
              <a:avLst/>
            </a:prstGeom>
            <a:solidFill>
              <a:srgbClr val="558ED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09E7A90D-36FB-4B6E-AA10-F4B81458E2FD}"/>
                </a:ext>
              </a:extLst>
            </p:cNvPr>
            <p:cNvSpPr/>
            <p:nvPr/>
          </p:nvSpPr>
          <p:spPr>
            <a:xfrm>
              <a:off x="2188236" y="2052311"/>
              <a:ext cx="2592288" cy="13915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要有一盘棋思想，从全盘出发，从大局出发，凝心聚力谋发展，齐心协力求进步。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8F276437-08BB-49AF-8D41-46F5B0EA25B8}"/>
              </a:ext>
            </a:extLst>
          </p:cNvPr>
          <p:cNvGrpSpPr/>
          <p:nvPr/>
        </p:nvGrpSpPr>
        <p:grpSpPr>
          <a:xfrm>
            <a:off x="6444759" y="3775731"/>
            <a:ext cx="3953861" cy="2448272"/>
            <a:chOff x="5652671" y="3522326"/>
            <a:chExt cx="3953861" cy="2448272"/>
          </a:xfrm>
        </p:grpSpPr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B8D071CD-5724-41D0-B9FE-40D5E3970B2A}"/>
                </a:ext>
              </a:extLst>
            </p:cNvPr>
            <p:cNvSpPr/>
            <p:nvPr/>
          </p:nvSpPr>
          <p:spPr>
            <a:xfrm>
              <a:off x="5652671" y="3522326"/>
              <a:ext cx="3953861" cy="244827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76250BAB-91E9-41FC-9DEF-7598B4282BA2}"/>
                </a:ext>
              </a:extLst>
            </p:cNvPr>
            <p:cNvSpPr/>
            <p:nvPr/>
          </p:nvSpPr>
          <p:spPr>
            <a:xfrm>
              <a:off x="6267090" y="3883983"/>
              <a:ext cx="2853246" cy="17249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600"/>
                </a:lnSpc>
              </a:pPr>
              <a:r>
                <a:rPr lang="zh-CN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要胸襟坦白，光明磊落，多鼓劲，多配合，工作上补台不拆台，遇到困难不袖手旁观，以激发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洪荒之力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，形成一个坚强的集体。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6557291-619A-4982-8F0F-5A2A4BBB19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1791" y="1188596"/>
            <a:ext cx="5669404" cy="566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93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99DEA0F-8D5D-4876-8582-4EB9869F2697}"/>
              </a:ext>
            </a:extLst>
          </p:cNvPr>
          <p:cNvSpPr/>
          <p:nvPr/>
        </p:nvSpPr>
        <p:spPr>
          <a:xfrm>
            <a:off x="1195458" y="478844"/>
            <a:ext cx="9801081" cy="630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dist">
              <a:spcBef>
                <a:spcPct val="0"/>
              </a:spcBef>
            </a:pP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  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要弘扬</a:t>
            </a: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“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脚踏实地</a:t>
            </a: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”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的精神，在实干中注重细节</a:t>
            </a:r>
            <a:endParaRPr lang="en-US" altLang="zh-CN" sz="3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A48DFB2E-1641-40C9-9BDE-CA7DDAB2CA9F}"/>
              </a:ext>
            </a:extLst>
          </p:cNvPr>
          <p:cNvGrpSpPr/>
          <p:nvPr/>
        </p:nvGrpSpPr>
        <p:grpSpPr>
          <a:xfrm>
            <a:off x="2495600" y="1988840"/>
            <a:ext cx="7704856" cy="3690857"/>
            <a:chOff x="2628895" y="1844824"/>
            <a:chExt cx="7704856" cy="3690857"/>
          </a:xfrm>
        </p:grpSpPr>
        <p:sp>
          <p:nvSpPr>
            <p:cNvPr id="9" name="矩形: 圆角 8">
              <a:extLst>
                <a:ext uri="{FF2B5EF4-FFF2-40B4-BE49-F238E27FC236}">
                  <a16:creationId xmlns="" xmlns:a16="http://schemas.microsoft.com/office/drawing/2014/main" id="{74244C9D-A039-44C6-A63C-76290EEADDD8}"/>
                </a:ext>
              </a:extLst>
            </p:cNvPr>
            <p:cNvSpPr/>
            <p:nvPr/>
          </p:nvSpPr>
          <p:spPr>
            <a:xfrm>
              <a:off x="2628895" y="1982344"/>
              <a:ext cx="7704856" cy="3415819"/>
            </a:xfrm>
            <a:prstGeom prst="roundRect">
              <a:avLst>
                <a:gd name="adj" fmla="val 5844"/>
              </a:avLst>
            </a:prstGeom>
            <a:solidFill>
              <a:srgbClr val="558ED5"/>
            </a:solidFill>
            <a:ln>
              <a:solidFill>
                <a:srgbClr val="7401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65D19CEA-6DBF-468E-897A-17895C242B51}"/>
                </a:ext>
              </a:extLst>
            </p:cNvPr>
            <p:cNvSpPr/>
            <p:nvPr/>
          </p:nvSpPr>
          <p:spPr>
            <a:xfrm>
              <a:off x="2880923" y="1844824"/>
              <a:ext cx="7200800" cy="3690857"/>
            </a:xfrm>
            <a:prstGeom prst="roundRect">
              <a:avLst>
                <a:gd name="adj" fmla="val 5844"/>
              </a:avLst>
            </a:prstGeom>
            <a:solidFill>
              <a:schemeClr val="bg1"/>
            </a:solidFill>
            <a:ln>
              <a:solidFill>
                <a:srgbClr val="7401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19123478-6AAC-4716-8BDB-A4AFB3C198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951" y="2132856"/>
              <a:ext cx="6840760" cy="3084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3400"/>
                </a:lnSpc>
              </a:pP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整个女排队伍都没有人去刻意规划比赛结果，而是努力打好每场比赛、每一分，连教练郎平都亲承：</a:t>
              </a:r>
              <a:r>
                <a:rPr lang="en-US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没有想过今天的结果，是大家靠着被对手打不死的意志打好的比赛</a:t>
              </a:r>
              <a:r>
                <a:rPr lang="en-US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班级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工作无小事，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干部无小节，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担任班干部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工作的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学生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任何时候都来不得半点疏忽和大意。要以</a:t>
              </a:r>
              <a:r>
                <a:rPr lang="en-US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螺丝钉</a:t>
              </a:r>
              <a:r>
                <a:rPr lang="en-US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的精神，坚持高标准、严要求，工作上从大处着眼、小处入手，脚踏实地，勤勉认真，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我们每一个班级成员也要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严谨细致，努力做到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做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每件事都要用心考虑，用心去做，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决不敷衍。</a:t>
              </a:r>
              <a:endParaRPr lang="zh-CN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B0A23171-E4F6-4B13-A350-03B2F4A899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40704" y="2688298"/>
            <a:ext cx="3690858" cy="36908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D25993DD-842F-4F52-BBBF-E8593A969DB0}"/>
              </a:ext>
            </a:extLst>
          </p:cNvPr>
          <p:cNvSpPr/>
          <p:nvPr/>
        </p:nvSpPr>
        <p:spPr>
          <a:xfrm>
            <a:off x="0" y="0"/>
            <a:ext cx="3575720" cy="6858000"/>
          </a:xfrm>
          <a:custGeom>
            <a:avLst/>
            <a:gdLst>
              <a:gd name="connsiteX0" fmla="*/ 0 w 3575720"/>
              <a:gd name="connsiteY0" fmla="*/ 0 h 6858000"/>
              <a:gd name="connsiteX1" fmla="*/ 3575720 w 3575720"/>
              <a:gd name="connsiteY1" fmla="*/ 0 h 6858000"/>
              <a:gd name="connsiteX2" fmla="*/ 3575720 w 3575720"/>
              <a:gd name="connsiteY2" fmla="*/ 6858000 h 6858000"/>
              <a:gd name="connsiteX3" fmla="*/ 0 w 3575720"/>
              <a:gd name="connsiteY3" fmla="*/ 6858000 h 6858000"/>
              <a:gd name="connsiteX4" fmla="*/ 0 w 3575720"/>
              <a:gd name="connsiteY4" fmla="*/ 0 h 6858000"/>
              <a:gd name="connsiteX0" fmla="*/ 0 w 3575720"/>
              <a:gd name="connsiteY0" fmla="*/ 0 h 6858000"/>
              <a:gd name="connsiteX1" fmla="*/ 3575720 w 3575720"/>
              <a:gd name="connsiteY1" fmla="*/ 0 h 6858000"/>
              <a:gd name="connsiteX2" fmla="*/ 2470820 w 3575720"/>
              <a:gd name="connsiteY2" fmla="*/ 6858000 h 6858000"/>
              <a:gd name="connsiteX3" fmla="*/ 0 w 3575720"/>
              <a:gd name="connsiteY3" fmla="*/ 6858000 h 6858000"/>
              <a:gd name="connsiteX4" fmla="*/ 0 w 357572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5720" h="6858000">
                <a:moveTo>
                  <a:pt x="0" y="0"/>
                </a:moveTo>
                <a:lnTo>
                  <a:pt x="3575720" y="0"/>
                </a:lnTo>
                <a:lnTo>
                  <a:pt x="247082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矩形 2">
            <a:extLst>
              <a:ext uri="{FF2B5EF4-FFF2-40B4-BE49-F238E27FC236}">
                <a16:creationId xmlns="" xmlns:a16="http://schemas.microsoft.com/office/drawing/2014/main" id="{159B9BEC-0D3E-44EF-BFAA-B3E8B44C582A}"/>
              </a:ext>
            </a:extLst>
          </p:cNvPr>
          <p:cNvSpPr/>
          <p:nvPr/>
        </p:nvSpPr>
        <p:spPr>
          <a:xfrm flipH="1" flipV="1">
            <a:off x="8616282" y="-27384"/>
            <a:ext cx="3575720" cy="6858000"/>
          </a:xfrm>
          <a:custGeom>
            <a:avLst/>
            <a:gdLst>
              <a:gd name="connsiteX0" fmla="*/ 0 w 3575720"/>
              <a:gd name="connsiteY0" fmla="*/ 0 h 6858000"/>
              <a:gd name="connsiteX1" fmla="*/ 3575720 w 3575720"/>
              <a:gd name="connsiteY1" fmla="*/ 0 h 6858000"/>
              <a:gd name="connsiteX2" fmla="*/ 3575720 w 3575720"/>
              <a:gd name="connsiteY2" fmla="*/ 6858000 h 6858000"/>
              <a:gd name="connsiteX3" fmla="*/ 0 w 3575720"/>
              <a:gd name="connsiteY3" fmla="*/ 6858000 h 6858000"/>
              <a:gd name="connsiteX4" fmla="*/ 0 w 3575720"/>
              <a:gd name="connsiteY4" fmla="*/ 0 h 6858000"/>
              <a:gd name="connsiteX0" fmla="*/ 0 w 3575720"/>
              <a:gd name="connsiteY0" fmla="*/ 0 h 6858000"/>
              <a:gd name="connsiteX1" fmla="*/ 3575720 w 3575720"/>
              <a:gd name="connsiteY1" fmla="*/ 0 h 6858000"/>
              <a:gd name="connsiteX2" fmla="*/ 2470820 w 3575720"/>
              <a:gd name="connsiteY2" fmla="*/ 6858000 h 6858000"/>
              <a:gd name="connsiteX3" fmla="*/ 0 w 3575720"/>
              <a:gd name="connsiteY3" fmla="*/ 6858000 h 6858000"/>
              <a:gd name="connsiteX4" fmla="*/ 0 w 357572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5720" h="6858000">
                <a:moveTo>
                  <a:pt x="0" y="0"/>
                </a:moveTo>
                <a:lnTo>
                  <a:pt x="3575720" y="0"/>
                </a:lnTo>
                <a:lnTo>
                  <a:pt x="247082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A81A42B-7F79-4D33-902D-B8998C0A0C3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1" r="22911"/>
          <a:stretch/>
        </p:blipFill>
        <p:spPr>
          <a:xfrm flipH="1">
            <a:off x="9700155" y="2567132"/>
            <a:ext cx="2115503" cy="4344184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B9312CF5-E836-46BC-A191-2976FE5E52C9}"/>
              </a:ext>
            </a:extLst>
          </p:cNvPr>
          <p:cNvSpPr txBox="1"/>
          <p:nvPr/>
        </p:nvSpPr>
        <p:spPr>
          <a:xfrm rot="21323028">
            <a:off x="2270788" y="4013278"/>
            <a:ext cx="7733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 Fusce posuere, magna sed pulvinar ultricies, purus lectus malesuada libero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B6FA4B6F-F7E1-4DB7-B354-07B2D59BD6B2}"/>
              </a:ext>
            </a:extLst>
          </p:cNvPr>
          <p:cNvGrpSpPr/>
          <p:nvPr/>
        </p:nvGrpSpPr>
        <p:grpSpPr>
          <a:xfrm rot="21323028">
            <a:off x="4453549" y="4523789"/>
            <a:ext cx="3725130" cy="523220"/>
            <a:chOff x="5804240" y="4899034"/>
            <a:chExt cx="3725130" cy="523220"/>
          </a:xfrm>
        </p:grpSpPr>
        <p:sp>
          <p:nvSpPr>
            <p:cNvPr id="14" name="PA-102219">
              <a:extLst>
                <a:ext uri="{FF2B5EF4-FFF2-40B4-BE49-F238E27FC236}">
                  <a16:creationId xmlns="" xmlns:a16="http://schemas.microsoft.com/office/drawing/2014/main" id="{1502DE18-F7C0-4BA2-8A53-B112EE3697EF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5804240" y="4899034"/>
              <a:ext cx="1992299" cy="523220"/>
            </a:xfrm>
            <a:prstGeom prst="round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zh-CN" altLang="en-US" sz="1600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汇报人</a:t>
              </a:r>
              <a:r>
                <a:rPr lang="zh-CN" altLang="en-US" sz="1600" dirty="0" smtClean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：优品</a:t>
              </a:r>
              <a:r>
                <a:rPr lang="en-US" altLang="zh-CN" sz="1600" dirty="0" smtClean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sz="16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PA-102220">
              <a:extLst>
                <a:ext uri="{FF2B5EF4-FFF2-40B4-BE49-F238E27FC236}">
                  <a16:creationId xmlns="" xmlns:a16="http://schemas.microsoft.com/office/drawing/2014/main" id="{1416B2C3-BED2-4F9A-AC8A-BFB899351ED4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8035850" y="5001755"/>
              <a:ext cx="1493520" cy="317778"/>
            </a:xfrm>
            <a:prstGeom prst="round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en-US" altLang="zh-CN" sz="1600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202X</a:t>
              </a:r>
              <a:r>
                <a:rPr lang="zh-CN" altLang="en-US" sz="1600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600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lang="zh-CN" altLang="en-US" sz="1600" dirty="0">
                  <a:solidFill>
                    <a:schemeClr val="tx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6AD82FA3-071E-4D3E-9DBE-26E8F5B571AE}"/>
              </a:ext>
            </a:extLst>
          </p:cNvPr>
          <p:cNvGrpSpPr/>
          <p:nvPr/>
        </p:nvGrpSpPr>
        <p:grpSpPr>
          <a:xfrm>
            <a:off x="2226756" y="402632"/>
            <a:ext cx="1685818" cy="1620801"/>
            <a:chOff x="2226756" y="402632"/>
            <a:chExt cx="1685818" cy="1620801"/>
          </a:xfrm>
        </p:grpSpPr>
        <p:sp>
          <p:nvSpPr>
            <p:cNvPr id="16" name="对话气泡: 椭圆形 15">
              <a:extLst>
                <a:ext uri="{FF2B5EF4-FFF2-40B4-BE49-F238E27FC236}">
                  <a16:creationId xmlns="" xmlns:a16="http://schemas.microsoft.com/office/drawing/2014/main" id="{5AB4480E-70BC-4CE5-BC25-1981ECA1A7C1}"/>
                </a:ext>
              </a:extLst>
            </p:cNvPr>
            <p:cNvSpPr/>
            <p:nvPr/>
          </p:nvSpPr>
          <p:spPr>
            <a:xfrm>
              <a:off x="2226756" y="402632"/>
              <a:ext cx="1685818" cy="1620801"/>
            </a:xfrm>
            <a:prstGeom prst="wedgeEllipseCallout">
              <a:avLst>
                <a:gd name="adj1" fmla="val 66999"/>
                <a:gd name="adj2" fmla="val 60149"/>
              </a:avLst>
            </a:prstGeom>
            <a:solidFill>
              <a:srgbClr val="FFC0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PA-102218">
              <a:extLst>
                <a:ext uri="{FF2B5EF4-FFF2-40B4-BE49-F238E27FC236}">
                  <a16:creationId xmlns="" xmlns:a16="http://schemas.microsoft.com/office/drawing/2014/main" id="{7442ABF4-3CCC-4F30-BB26-65B87E7EC16F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 rot="21323028">
              <a:off x="2357430" y="763526"/>
              <a:ext cx="1351289" cy="934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fontAlgn="ctr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</a:pPr>
              <a:r>
                <a:rPr lang="zh-CN" altLang="en-US" sz="3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精神永流传</a:t>
              </a: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70351AA5-CD9C-45BF-B517-3C489277FEF4}"/>
              </a:ext>
            </a:extLst>
          </p:cNvPr>
          <p:cNvSpPr/>
          <p:nvPr/>
        </p:nvSpPr>
        <p:spPr>
          <a:xfrm>
            <a:off x="11801703" y="795472"/>
            <a:ext cx="369332" cy="526705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V-O-L-L-E-Y-B-A-L-L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404E689C-9651-4AEE-AACB-B8BE8E4F5A7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08" r="27715" b="57906"/>
          <a:stretch/>
        </p:blipFill>
        <p:spPr>
          <a:xfrm>
            <a:off x="1891910" y="1121707"/>
            <a:ext cx="1228538" cy="25660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</p:pic>
      <p:sp>
        <p:nvSpPr>
          <p:cNvPr id="25" name="任意多边形: 形状 24">
            <a:extLst>
              <a:ext uri="{FF2B5EF4-FFF2-40B4-BE49-F238E27FC236}">
                <a16:creationId xmlns="" xmlns:a16="http://schemas.microsoft.com/office/drawing/2014/main" id="{E1D6FA54-D34A-4E3B-A9A1-46B04CFAD138}"/>
              </a:ext>
            </a:extLst>
          </p:cNvPr>
          <p:cNvSpPr/>
          <p:nvPr/>
        </p:nvSpPr>
        <p:spPr>
          <a:xfrm>
            <a:off x="11467160" y="-27384"/>
            <a:ext cx="749520" cy="716891"/>
          </a:xfrm>
          <a:custGeom>
            <a:avLst/>
            <a:gdLst>
              <a:gd name="connsiteX0" fmla="*/ 28637 w 749520"/>
              <a:gd name="connsiteY0" fmla="*/ 0 h 716891"/>
              <a:gd name="connsiteX1" fmla="*/ 749520 w 749520"/>
              <a:gd name="connsiteY1" fmla="*/ 0 h 716891"/>
              <a:gd name="connsiteX2" fmla="*/ 749520 w 749520"/>
              <a:gd name="connsiteY2" fmla="*/ 675648 h 716891"/>
              <a:gd name="connsiteX3" fmla="*/ 653502 w 749520"/>
              <a:gd name="connsiteY3" fmla="*/ 705736 h 716891"/>
              <a:gd name="connsiteX4" fmla="*/ 543889 w 749520"/>
              <a:gd name="connsiteY4" fmla="*/ 716891 h 716891"/>
              <a:gd name="connsiteX5" fmla="*/ 0 w 749520"/>
              <a:gd name="connsiteY5" fmla="*/ 167846 h 716891"/>
              <a:gd name="connsiteX6" fmla="*/ 11050 w 749520"/>
              <a:gd name="connsiteY6" fmla="*/ 57194 h 716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9520" h="716891">
                <a:moveTo>
                  <a:pt x="28637" y="0"/>
                </a:moveTo>
                <a:lnTo>
                  <a:pt x="749520" y="0"/>
                </a:lnTo>
                <a:lnTo>
                  <a:pt x="749520" y="675648"/>
                </a:lnTo>
                <a:lnTo>
                  <a:pt x="653502" y="705736"/>
                </a:lnTo>
                <a:cubicBezTo>
                  <a:pt x="618096" y="713050"/>
                  <a:pt x="581437" y="716891"/>
                  <a:pt x="543889" y="716891"/>
                </a:cubicBezTo>
                <a:cubicBezTo>
                  <a:pt x="243507" y="716891"/>
                  <a:pt x="0" y="471075"/>
                  <a:pt x="0" y="167846"/>
                </a:cubicBezTo>
                <a:cubicBezTo>
                  <a:pt x="0" y="129942"/>
                  <a:pt x="3805" y="92936"/>
                  <a:pt x="11050" y="57194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D1C57EDE-8AD0-419F-AD3F-CF2F64B078A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89" t="-708" r="22911" b="84205"/>
          <a:stretch/>
        </p:blipFill>
        <p:spPr>
          <a:xfrm flipH="1">
            <a:off x="6720951" y="1354580"/>
            <a:ext cx="964418" cy="7168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BD5937CE-BF18-48C9-A1ED-686369F317B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382" t="23537" r="33773" b="25458"/>
          <a:stretch/>
        </p:blipFill>
        <p:spPr>
          <a:xfrm>
            <a:off x="5765506" y="4669206"/>
            <a:ext cx="1847650" cy="22776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</p:pic>
      <p:sp>
        <p:nvSpPr>
          <p:cNvPr id="11" name="PA-102218">
            <a:extLst>
              <a:ext uri="{FF2B5EF4-FFF2-40B4-BE49-F238E27FC236}">
                <a16:creationId xmlns="" xmlns:a16="http://schemas.microsoft.com/office/drawing/2014/main" id="{9D1CF6C7-ADC3-414E-9FA5-57F105B4249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 rot="21299307">
            <a:off x="3483567" y="3471606"/>
            <a:ext cx="5463586" cy="462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 fontAlgn="ctr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2600" b="1" dirty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2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感谢您的观看与分享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D8EFF0B-FEA4-4B32-9DBF-2683BCE129CF}"/>
              </a:ext>
            </a:extLst>
          </p:cNvPr>
          <p:cNvGrpSpPr/>
          <p:nvPr/>
        </p:nvGrpSpPr>
        <p:grpSpPr>
          <a:xfrm>
            <a:off x="2571766" y="1621846"/>
            <a:ext cx="7171389" cy="2192784"/>
            <a:chOff x="2571766" y="1621846"/>
            <a:chExt cx="7171389" cy="2192784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6B21019-794F-41C9-A653-462365AD0B9B}"/>
                </a:ext>
              </a:extLst>
            </p:cNvPr>
            <p:cNvSpPr txBox="1"/>
            <p:nvPr/>
          </p:nvSpPr>
          <p:spPr>
            <a:xfrm rot="21260693">
              <a:off x="2611497" y="1721749"/>
              <a:ext cx="7131658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3000" b="1" dirty="0">
                  <a:ln w="0">
                    <a:solidFill>
                      <a:schemeClr val="bg1"/>
                    </a:solidFill>
                  </a:ln>
                  <a:solidFill>
                    <a:srgbClr val="F6BB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站酷高端黑" panose="02010600030101010101" pitchFamily="2" charset="-122"/>
                  <a:ea typeface="站酷高端黑" panose="02010600030101010101" pitchFamily="2" charset="-122"/>
                </a:rPr>
                <a:t>女排精神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0EEDF17C-9155-4435-AD03-7C8DC6CE17D4}"/>
                </a:ext>
              </a:extLst>
            </p:cNvPr>
            <p:cNvSpPr txBox="1"/>
            <p:nvPr/>
          </p:nvSpPr>
          <p:spPr>
            <a:xfrm rot="21260693">
              <a:off x="2605821" y="1707477"/>
              <a:ext cx="7131658" cy="209288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3000" b="1" dirty="0">
                  <a:ln w="0">
                    <a:solidFill>
                      <a:schemeClr val="bg1"/>
                    </a:solidFill>
                  </a:ln>
                  <a:solidFill>
                    <a:srgbClr val="F6BB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站酷高端黑" panose="02010600030101010101" pitchFamily="2" charset="-122"/>
                  <a:ea typeface="站酷高端黑" panose="02010600030101010101" pitchFamily="2" charset="-122"/>
                </a:rPr>
                <a:t>女排精神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0065CCC4-947A-460D-9D4D-C0A940E292D3}"/>
                </a:ext>
              </a:extLst>
            </p:cNvPr>
            <p:cNvSpPr txBox="1"/>
            <p:nvPr/>
          </p:nvSpPr>
          <p:spPr>
            <a:xfrm rot="21260693">
              <a:off x="2600145" y="1693205"/>
              <a:ext cx="7131658" cy="209288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3000" b="1" dirty="0">
                  <a:ln w="0">
                    <a:solidFill>
                      <a:schemeClr val="bg1"/>
                    </a:solidFill>
                  </a:ln>
                  <a:solidFill>
                    <a:srgbClr val="F6BB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站酷高端黑" panose="02010600030101010101" pitchFamily="2" charset="-122"/>
                  <a:ea typeface="站酷高端黑" panose="02010600030101010101" pitchFamily="2" charset="-122"/>
                </a:rPr>
                <a:t>女排精神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45AF49FD-173A-49CB-89CF-AFD3A00C3514}"/>
                </a:ext>
              </a:extLst>
            </p:cNvPr>
            <p:cNvSpPr txBox="1"/>
            <p:nvPr/>
          </p:nvSpPr>
          <p:spPr>
            <a:xfrm rot="21260693">
              <a:off x="2594470" y="1678933"/>
              <a:ext cx="7131658" cy="209288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3000" b="1" dirty="0">
                  <a:ln w="0">
                    <a:solidFill>
                      <a:schemeClr val="bg1"/>
                    </a:solidFill>
                  </a:ln>
                  <a:solidFill>
                    <a:srgbClr val="F6BB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站酷高端黑" panose="02010600030101010101" pitchFamily="2" charset="-122"/>
                  <a:ea typeface="站酷高端黑" panose="02010600030101010101" pitchFamily="2" charset="-122"/>
                </a:rPr>
                <a:t>女排精神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741EB2F6-93BF-409B-88A4-28AE7DA6BFFE}"/>
                </a:ext>
              </a:extLst>
            </p:cNvPr>
            <p:cNvSpPr txBox="1"/>
            <p:nvPr/>
          </p:nvSpPr>
          <p:spPr>
            <a:xfrm rot="21260693">
              <a:off x="2588794" y="1664662"/>
              <a:ext cx="7131658" cy="209288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3000" b="1" dirty="0">
                  <a:ln w="0">
                    <a:solidFill>
                      <a:schemeClr val="bg1"/>
                    </a:solidFill>
                  </a:ln>
                  <a:solidFill>
                    <a:srgbClr val="F6BB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站酷高端黑" panose="02010600030101010101" pitchFamily="2" charset="-122"/>
                  <a:ea typeface="站酷高端黑" panose="02010600030101010101" pitchFamily="2" charset="-122"/>
                </a:rPr>
                <a:t>女排精神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06292B98-6D97-4B67-89EC-7C8D707797EA}"/>
                </a:ext>
              </a:extLst>
            </p:cNvPr>
            <p:cNvSpPr txBox="1"/>
            <p:nvPr/>
          </p:nvSpPr>
          <p:spPr>
            <a:xfrm rot="21260693">
              <a:off x="2583118" y="1650390"/>
              <a:ext cx="7131658" cy="209288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3000" b="1" dirty="0">
                  <a:ln w="0">
                    <a:solidFill>
                      <a:schemeClr val="bg1"/>
                    </a:solidFill>
                  </a:ln>
                  <a:solidFill>
                    <a:srgbClr val="F6BB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站酷高端黑" panose="02010600030101010101" pitchFamily="2" charset="-122"/>
                  <a:ea typeface="站酷高端黑" panose="02010600030101010101" pitchFamily="2" charset="-122"/>
                </a:rPr>
                <a:t>女排精神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A222FFAA-7CCB-47F1-89AA-BF585F34EE7A}"/>
                </a:ext>
              </a:extLst>
            </p:cNvPr>
            <p:cNvSpPr txBox="1"/>
            <p:nvPr/>
          </p:nvSpPr>
          <p:spPr>
            <a:xfrm rot="21260693">
              <a:off x="2577442" y="1636118"/>
              <a:ext cx="7131658" cy="209288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3000" b="1" dirty="0">
                  <a:ln w="0">
                    <a:solidFill>
                      <a:schemeClr val="bg1"/>
                    </a:solidFill>
                  </a:ln>
                  <a:solidFill>
                    <a:srgbClr val="F6BB00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站酷高端黑" panose="02010600030101010101" pitchFamily="2" charset="-122"/>
                  <a:ea typeface="站酷高端黑" panose="02010600030101010101" pitchFamily="2" charset="-122"/>
                </a:rPr>
                <a:t>女排精神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1A576D60-771B-4657-9ECC-944B64EB7FFE}"/>
                </a:ext>
              </a:extLst>
            </p:cNvPr>
            <p:cNvSpPr txBox="1"/>
            <p:nvPr/>
          </p:nvSpPr>
          <p:spPr>
            <a:xfrm rot="21260693">
              <a:off x="2571766" y="1621846"/>
              <a:ext cx="7131658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3000" b="1" dirty="0">
                  <a:ln w="0">
                    <a:solidFill>
                      <a:schemeClr val="bg1"/>
                    </a:solidFill>
                  </a:ln>
                  <a:solidFill>
                    <a:srgbClr val="E83826"/>
                  </a:solidFill>
                  <a:effectLst>
                    <a:outerShdw blurRad="50800" dist="38100" dir="2700000" algn="tl" rotWithShape="0">
                      <a:prstClr val="black">
                        <a:alpha val="20000"/>
                      </a:prstClr>
                    </a:outerShdw>
                  </a:effectLst>
                  <a:latin typeface="站酷高端黑" panose="02010600030101010101" pitchFamily="2" charset="-122"/>
                  <a:ea typeface="站酷高端黑" panose="02010600030101010101" pitchFamily="2" charset="-122"/>
                </a:rPr>
                <a:t>女排精神</a:t>
              </a: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9152EF4-0AF1-4326-AA57-43A82EC557B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1130" y="2388605"/>
            <a:ext cx="4592491" cy="45924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600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6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325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825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325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825"/>
                            </p:stCondLst>
                            <p:childTnLst>
                              <p:par>
                                <p:cTn id="4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825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612 0.19467 L 0.30612 0.19467 C 0.30585 0.18819 0.3052 0.15 0.30286 0.13611 C 0.30065 0.12222 0.29882 0.10764 0.29505 0.09467 C 0.26953 0.0037 0.29739 0.10463 0.28411 0.05301 C 0.28268 0.04722 0.28085 0.0419 0.27942 0.03634 C 0.26119 -0.03681 0.28411 0.04722 0.25911 -0.04144 C 0.25612 -0.05232 0.25286 -0.06574 0.24817 -0.07477 C 0.24596 -0.0794 0.24322 -0.08264 0.24036 -0.08588 C 0.22903 -0.1 0.22421 -0.10371 0.21067 -0.11366 C 0.20299 -0.11968 0.19531 -0.12616 0.18723 -0.13033 C 0.17604 -0.13634 0.15286 -0.14421 0.15286 -0.14421 C 0.1276 -0.14005 0.10351 -0.14005 0.07942 -0.12477 C 0.07213 -0.12014 0.06445 -0.11759 0.05755 -0.11088 C 0.03007 -0.08426 0.04947 -0.10417 0.01848 -0.06921 C 0.01601 -0.06644 0.01067 -0.06088 0.01067 -0.06088 C 0.00638 -0.0507 0.00377 -0.04792 0.00442 -0.0331 C 0.0052 -0.01991 0.0082 -0.01945 0.01223 -0.01088 C 0.01393 -0.00741 0.01549 -0.00371 0.01692 0.00023 C 0.02135 0.01111 0.01848 0.00555 0.02161 0.01134 L 0.01536 0.00856 " pathEditMode="relative" ptsTypes="AAAAAAAAAAAAAAAAAAAAA">
                                      <p:cBhvr>
                                        <p:cTn id="58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316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="" xmlns:a16="http://schemas.microsoft.com/office/drawing/2014/main" id="{45C23517-3E46-4907-B2D6-8580963BB7D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767546" y="0"/>
            <a:ext cx="5297711" cy="1143000"/>
          </a:xfrm>
        </p:spPr>
        <p:txBody>
          <a:bodyPr>
            <a:normAutofit/>
          </a:bodyPr>
          <a:lstStyle/>
          <a:p>
            <a:pPr algn="dist" eaLnBrk="1" hangingPunct="1">
              <a:defRPr/>
            </a:pP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女排决赛场面历历在目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D7E0A10D-C9A1-4137-B2DA-E79246A01E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1442941"/>
            <a:ext cx="4712890" cy="24438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C61FC374-5EBF-4804-A42D-30273F1A88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78"/>
          <a:stretch/>
        </p:blipFill>
        <p:spPr>
          <a:xfrm>
            <a:off x="6095999" y="3401938"/>
            <a:ext cx="4712890" cy="28140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8A4648D3-5979-42BC-8283-041DB6A1478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1" r="22911"/>
          <a:stretch/>
        </p:blipFill>
        <p:spPr>
          <a:xfrm>
            <a:off x="4725611" y="4008014"/>
            <a:ext cx="1370388" cy="28140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5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5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50"/>
                            </p:stCondLst>
                            <p:childTnLst>
                              <p:par>
                                <p:cTn id="1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75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="" xmlns:a16="http://schemas.microsoft.com/office/drawing/2014/main" id="{45C23517-3E46-4907-B2D6-8580963BB7D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447144" y="-19188"/>
            <a:ext cx="5297711" cy="1143000"/>
          </a:xfrm>
        </p:spPr>
        <p:txBody>
          <a:bodyPr>
            <a:normAutofit/>
          </a:bodyPr>
          <a:lstStyle/>
          <a:p>
            <a:pPr algn="dist" eaLnBrk="1" hangingPunct="1">
              <a:defRPr/>
            </a:pP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女排决赛场面历历在目</a:t>
            </a:r>
          </a:p>
        </p:txBody>
      </p:sp>
      <p:sp>
        <p:nvSpPr>
          <p:cNvPr id="3" name="爆炸形 2 2">
            <a:extLst>
              <a:ext uri="{FF2B5EF4-FFF2-40B4-BE49-F238E27FC236}">
                <a16:creationId xmlns="" xmlns:a16="http://schemas.microsoft.com/office/drawing/2014/main" id="{F4C75181-664C-49D6-9F08-6377355A70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1963" y="1628800"/>
            <a:ext cx="3095625" cy="2881312"/>
          </a:xfrm>
          <a:prstGeom prst="irregularSeal2">
            <a:avLst/>
          </a:prstGeom>
          <a:solidFill>
            <a:srgbClr val="E83826"/>
          </a:solidFill>
          <a:ln w="9525" algn="ctr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24000"/>
              </a:prstClr>
            </a:outerShdw>
          </a:effec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win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5962CB0-6C0D-4C8C-8DCD-AA2DE7DE80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12" y="1159504"/>
            <a:ext cx="5805264" cy="580526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D635C88-CD75-4A64-8EB9-9DE0BC2C4F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98307" y="3098006"/>
            <a:ext cx="4293096" cy="42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90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5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95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5DF0EC25-F994-467C-A00F-189240C38A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7510" y="1632751"/>
            <a:ext cx="2866637" cy="680352"/>
          </a:xfrm>
          <a:prstGeom prst="roundRect">
            <a:avLst>
              <a:gd name="adj" fmla="val 8285"/>
            </a:avLst>
          </a:prstGeom>
          <a:solidFill>
            <a:srgbClr val="558ED5"/>
          </a:solidFill>
          <a:ln w="9525" algn="ctr">
            <a:noFill/>
            <a:round/>
            <a:headEnd/>
            <a:tailEnd/>
          </a:ln>
          <a:effectLst/>
        </p:spPr>
        <p:txBody>
          <a:bodyPr vert="horz" wrap="none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中国女排</a:t>
            </a:r>
          </a:p>
        </p:txBody>
      </p:sp>
      <p:sp>
        <p:nvSpPr>
          <p:cNvPr id="7" name="圆角矩形 6">
            <a:extLst>
              <a:ext uri="{FF2B5EF4-FFF2-40B4-BE49-F238E27FC236}">
                <a16:creationId xmlns="" xmlns:a16="http://schemas.microsoft.com/office/drawing/2014/main" id="{33DE4D21-2FDE-47CE-9ED6-B09ED7D896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0583" y="5131013"/>
            <a:ext cx="1201892" cy="754039"/>
          </a:xfrm>
          <a:prstGeom prst="roundRect">
            <a:avLst>
              <a:gd name="adj" fmla="val 6561"/>
            </a:avLst>
          </a:prstGeom>
          <a:solidFill>
            <a:srgbClr val="558ED5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巴西</a:t>
            </a:r>
          </a:p>
        </p:txBody>
      </p:sp>
      <p:sp>
        <p:nvSpPr>
          <p:cNvPr id="13" name="圆角矩形 12">
            <a:extLst>
              <a:ext uri="{FF2B5EF4-FFF2-40B4-BE49-F238E27FC236}">
                <a16:creationId xmlns="" xmlns:a16="http://schemas.microsoft.com/office/drawing/2014/main" id="{201093F4-12DE-49E9-A511-F60FA5418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2489" y="5086698"/>
            <a:ext cx="1201892" cy="754039"/>
          </a:xfrm>
          <a:prstGeom prst="roundRect">
            <a:avLst>
              <a:gd name="adj" fmla="val 7825"/>
            </a:avLst>
          </a:prstGeom>
          <a:solidFill>
            <a:srgbClr val="558ED5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荷兰</a:t>
            </a:r>
          </a:p>
        </p:txBody>
      </p:sp>
      <p:sp>
        <p:nvSpPr>
          <p:cNvPr id="14" name="圆角矩形 13">
            <a:extLst>
              <a:ext uri="{FF2B5EF4-FFF2-40B4-BE49-F238E27FC236}">
                <a16:creationId xmlns="" xmlns:a16="http://schemas.microsoft.com/office/drawing/2014/main" id="{E727B19C-F03C-4E0F-8AE0-BD0859A7E1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0518" y="5067996"/>
            <a:ext cx="1744528" cy="798354"/>
          </a:xfrm>
          <a:prstGeom prst="roundRect">
            <a:avLst>
              <a:gd name="adj" fmla="val 8315"/>
            </a:avLst>
          </a:prstGeom>
          <a:solidFill>
            <a:srgbClr val="558ED5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塞尔维亚</a:t>
            </a:r>
          </a:p>
        </p:txBody>
      </p:sp>
      <p:sp>
        <p:nvSpPr>
          <p:cNvPr id="12" name="Rectangle 2">
            <a:extLst>
              <a:ext uri="{FF2B5EF4-FFF2-40B4-BE49-F238E27FC236}">
                <a16:creationId xmlns="" xmlns:a16="http://schemas.microsoft.com/office/drawing/2014/main" id="{A4577AD2-4429-4A8D-8D8D-F539C38C8460}"/>
              </a:ext>
            </a:extLst>
          </p:cNvPr>
          <p:cNvSpPr txBox="1">
            <a:spLocks noChangeArrowheads="1"/>
          </p:cNvSpPr>
          <p:nvPr/>
        </p:nvSpPr>
        <p:spPr>
          <a:xfrm>
            <a:off x="4079776" y="254001"/>
            <a:ext cx="348210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dist">
              <a:spcBef>
                <a:spcPct val="0"/>
              </a:spcBef>
              <a:buNone/>
              <a:defRPr sz="3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dirty="0"/>
              <a:t> </a:t>
            </a:r>
            <a:r>
              <a:rPr lang="zh-CN" altLang="en-US" dirty="0"/>
              <a:t>赛场回顾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A0C08175-456F-4978-BEE1-C39381E6B109}"/>
              </a:ext>
            </a:extLst>
          </p:cNvPr>
          <p:cNvGrpSpPr/>
          <p:nvPr/>
        </p:nvGrpSpPr>
        <p:grpSpPr>
          <a:xfrm rot="5400000">
            <a:off x="2312588" y="3317374"/>
            <a:ext cx="2142120" cy="720000"/>
            <a:chOff x="3719735" y="1715691"/>
            <a:chExt cx="3240087" cy="720000"/>
          </a:xfrm>
        </p:grpSpPr>
        <p:sp>
          <p:nvSpPr>
            <p:cNvPr id="4" name="右箭头 3">
              <a:extLst>
                <a:ext uri="{FF2B5EF4-FFF2-40B4-BE49-F238E27FC236}">
                  <a16:creationId xmlns="" xmlns:a16="http://schemas.microsoft.com/office/drawing/2014/main" id="{A7C1DA40-33BD-47C9-93D0-4BFE977B3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9735" y="1715691"/>
              <a:ext cx="3240087" cy="720000"/>
            </a:xfrm>
            <a:prstGeom prst="rightArrow">
              <a:avLst>
                <a:gd name="adj1" fmla="val 50000"/>
                <a:gd name="adj2" fmla="val 49979"/>
              </a:avLst>
            </a:prstGeom>
            <a:solidFill>
              <a:srgbClr val="FFC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id="{E14B3BE1-839C-4654-BBE8-4C44485DA19B}"/>
                </a:ext>
              </a:extLst>
            </p:cNvPr>
            <p:cNvSpPr txBox="1"/>
            <p:nvPr/>
          </p:nvSpPr>
          <p:spPr>
            <a:xfrm>
              <a:off x="4223654" y="1891025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淘汰出局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0831A58A-EBC5-4E6F-B5B0-72906005A85D}"/>
              </a:ext>
            </a:extLst>
          </p:cNvPr>
          <p:cNvGrpSpPr/>
          <p:nvPr/>
        </p:nvGrpSpPr>
        <p:grpSpPr>
          <a:xfrm rot="5400000">
            <a:off x="4852375" y="3339901"/>
            <a:ext cx="2142121" cy="720000"/>
            <a:chOff x="3719735" y="1715691"/>
            <a:chExt cx="3240087" cy="720000"/>
          </a:xfrm>
        </p:grpSpPr>
        <p:sp>
          <p:nvSpPr>
            <p:cNvPr id="17" name="右箭头 3">
              <a:extLst>
                <a:ext uri="{FF2B5EF4-FFF2-40B4-BE49-F238E27FC236}">
                  <a16:creationId xmlns="" xmlns:a16="http://schemas.microsoft.com/office/drawing/2014/main" id="{A2608FD5-0165-40B9-AD1A-CC541169A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9735" y="1715691"/>
              <a:ext cx="3240087" cy="720000"/>
            </a:xfrm>
            <a:prstGeom prst="rightArrow">
              <a:avLst>
                <a:gd name="adj1" fmla="val 50000"/>
                <a:gd name="adj2" fmla="val 49979"/>
              </a:avLst>
            </a:prstGeom>
            <a:solidFill>
              <a:srgbClr val="FFC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D2E55E9E-36E4-46CB-990F-7AEE2E7F5205}"/>
                </a:ext>
              </a:extLst>
            </p:cNvPr>
            <p:cNvSpPr txBox="1"/>
            <p:nvPr/>
          </p:nvSpPr>
          <p:spPr>
            <a:xfrm>
              <a:off x="4799857" y="1891025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面对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42DF546A-CBDF-49F5-96B2-9D4E9F9633F5}"/>
              </a:ext>
            </a:extLst>
          </p:cNvPr>
          <p:cNvGrpSpPr/>
          <p:nvPr/>
        </p:nvGrpSpPr>
        <p:grpSpPr>
          <a:xfrm rot="5400000">
            <a:off x="7269195" y="3339901"/>
            <a:ext cx="2187174" cy="720000"/>
            <a:chOff x="3719735" y="1715691"/>
            <a:chExt cx="3240087" cy="720000"/>
          </a:xfrm>
        </p:grpSpPr>
        <p:sp>
          <p:nvSpPr>
            <p:cNvPr id="20" name="右箭头 3">
              <a:extLst>
                <a:ext uri="{FF2B5EF4-FFF2-40B4-BE49-F238E27FC236}">
                  <a16:creationId xmlns="" xmlns:a16="http://schemas.microsoft.com/office/drawing/2014/main" id="{A2CF3A6F-A2E0-4294-AEE1-BAFF99D35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9735" y="1715691"/>
              <a:ext cx="3240087" cy="720000"/>
            </a:xfrm>
            <a:prstGeom prst="rightArrow">
              <a:avLst>
                <a:gd name="adj1" fmla="val 50000"/>
                <a:gd name="adj2" fmla="val 49979"/>
              </a:avLst>
            </a:prstGeom>
            <a:solidFill>
              <a:srgbClr val="FFC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20FDC4FF-BDFD-49A9-B514-1EF6F25D6C9D}"/>
                </a:ext>
              </a:extLst>
            </p:cNvPr>
            <p:cNvSpPr txBox="1"/>
            <p:nvPr/>
          </p:nvSpPr>
          <p:spPr>
            <a:xfrm>
              <a:off x="4280805" y="1891025"/>
              <a:ext cx="21750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决赛苦战</a:t>
              </a: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ABB671E1-244B-4A91-9C24-03DAEBB54D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81" r="12534"/>
          <a:stretch/>
        </p:blipFill>
        <p:spPr>
          <a:xfrm flipH="1">
            <a:off x="220840" y="2658928"/>
            <a:ext cx="2166924" cy="28813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5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withGroup">
                            <p:stCondLst>
                              <p:cond delay="265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3" grpId="0" animBg="1"/>
      <p:bldP spid="14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830F4E7-4FC4-47EB-AF2C-7EF40865A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5920" y="474018"/>
            <a:ext cx="4392488" cy="3240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zh-CN" altLang="zh-CN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从落后、到扳平、再被逆转、再扳平，最终将胜利揽入怀中，打不死、冲不垮、压不倒的中国女排又回来了。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2417270-10C2-4F5F-9A92-3B43EE2384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888776" y="1772816"/>
            <a:ext cx="7608331" cy="543517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B43A76A-7D27-49AD-9043-4DED7DCC54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920" y="3119599"/>
            <a:ext cx="4149944" cy="27416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>
            <a:extLst>
              <a:ext uri="{FF2B5EF4-FFF2-40B4-BE49-F238E27FC236}">
                <a16:creationId xmlns="" xmlns:a16="http://schemas.microsoft.com/office/drawing/2014/main" id="{E591787E-BBED-49C3-9E12-1A12203B0241}"/>
              </a:ext>
            </a:extLst>
          </p:cNvPr>
          <p:cNvSpPr/>
          <p:nvPr/>
        </p:nvSpPr>
        <p:spPr>
          <a:xfrm>
            <a:off x="4547888" y="1737730"/>
            <a:ext cx="3096224" cy="883444"/>
          </a:xfrm>
          <a:prstGeom prst="flowChartTerminator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23004" tIns="423040" rIns="423004" bIns="423040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800" b="1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女排精神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="" xmlns:a16="http://schemas.microsoft.com/office/drawing/2014/main" id="{08063BF6-F54D-486B-88B2-684D65C330A7}"/>
              </a:ext>
            </a:extLst>
          </p:cNvPr>
          <p:cNvSpPr txBox="1">
            <a:spLocks noChangeArrowheads="1"/>
          </p:cNvSpPr>
          <p:nvPr/>
        </p:nvSpPr>
        <p:spPr>
          <a:xfrm>
            <a:off x="3863752" y="254000"/>
            <a:ext cx="44644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dist">
              <a:spcBef>
                <a:spcPct val="0"/>
              </a:spcBef>
              <a:buNone/>
              <a:defRPr sz="3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dirty="0"/>
              <a:t> </a:t>
            </a:r>
            <a:r>
              <a:rPr lang="zh-CN" altLang="en-US" dirty="0"/>
              <a:t>我眼中的女排精神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7D71B6CD-C6E7-41D8-BEF2-FC658568F98F}"/>
              </a:ext>
            </a:extLst>
          </p:cNvPr>
          <p:cNvGrpSpPr/>
          <p:nvPr/>
        </p:nvGrpSpPr>
        <p:grpSpPr>
          <a:xfrm>
            <a:off x="2902779" y="3184432"/>
            <a:ext cx="1800000" cy="1800000"/>
            <a:chOff x="7176000" y="1742428"/>
            <a:chExt cx="1800000" cy="1800000"/>
          </a:xfrm>
          <a:solidFill>
            <a:srgbClr val="558ED5"/>
          </a:solidFill>
        </p:grpSpPr>
        <p:sp>
          <p:nvSpPr>
            <p:cNvPr id="18" name="任意多边形: 形状 5">
              <a:extLst>
                <a:ext uri="{FF2B5EF4-FFF2-40B4-BE49-F238E27FC236}">
                  <a16:creationId xmlns="" xmlns:a16="http://schemas.microsoft.com/office/drawing/2014/main" id="{7FF5A396-232A-4B25-B6F2-5A0159F228E8}"/>
                </a:ext>
              </a:extLst>
            </p:cNvPr>
            <p:cNvSpPr/>
            <p:nvPr/>
          </p:nvSpPr>
          <p:spPr>
            <a:xfrm>
              <a:off x="7176000" y="1742428"/>
              <a:ext cx="1800000" cy="1800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7152" tIns="327152" rIns="327152" bIns="835152" numCol="1" spcCol="1270" anchor="ctr" anchorCtr="0">
              <a:noAutofit/>
            </a:bodyPr>
            <a:lstStyle/>
            <a:p>
              <a:pPr marL="0" lvl="0" indent="0" algn="ctr" defTabSz="2044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5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A53831C2-FB21-4CAF-8D0B-222DDD98F2B6}"/>
                </a:ext>
              </a:extLst>
            </p:cNvPr>
            <p:cNvSpPr txBox="1"/>
            <p:nvPr/>
          </p:nvSpPr>
          <p:spPr>
            <a:xfrm>
              <a:off x="7608168" y="2149207"/>
              <a:ext cx="1224136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稳扎稳打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134D1FFB-0E87-4CAA-84CC-5F1D4D4BD194}"/>
              </a:ext>
            </a:extLst>
          </p:cNvPr>
          <p:cNvGrpSpPr/>
          <p:nvPr/>
        </p:nvGrpSpPr>
        <p:grpSpPr>
          <a:xfrm>
            <a:off x="7495217" y="3184432"/>
            <a:ext cx="1800000" cy="1800000"/>
            <a:chOff x="7176000" y="1742428"/>
            <a:chExt cx="1800000" cy="1800000"/>
          </a:xfrm>
          <a:solidFill>
            <a:srgbClr val="558ED5"/>
          </a:solidFill>
        </p:grpSpPr>
        <p:sp>
          <p:nvSpPr>
            <p:cNvPr id="21" name="任意多边形: 形状 5">
              <a:extLst>
                <a:ext uri="{FF2B5EF4-FFF2-40B4-BE49-F238E27FC236}">
                  <a16:creationId xmlns="" xmlns:a16="http://schemas.microsoft.com/office/drawing/2014/main" id="{6A8D94F3-6322-47E2-B041-00FBAA6E98C7}"/>
                </a:ext>
              </a:extLst>
            </p:cNvPr>
            <p:cNvSpPr/>
            <p:nvPr/>
          </p:nvSpPr>
          <p:spPr>
            <a:xfrm>
              <a:off x="7176000" y="1742428"/>
              <a:ext cx="1800000" cy="1800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7152" tIns="327152" rIns="327152" bIns="835152" numCol="1" spcCol="1270" anchor="ctr" anchorCtr="0">
              <a:noAutofit/>
            </a:bodyPr>
            <a:lstStyle/>
            <a:p>
              <a:pPr marL="0" lvl="0" indent="0" algn="ctr" defTabSz="2044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5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E10074BF-408B-4BDA-A781-AD20BCF210A6}"/>
                </a:ext>
              </a:extLst>
            </p:cNvPr>
            <p:cNvSpPr txBox="1"/>
            <p:nvPr/>
          </p:nvSpPr>
          <p:spPr>
            <a:xfrm>
              <a:off x="7608168" y="2149207"/>
              <a:ext cx="1224136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脚踏实地</a:t>
              </a: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7036243C-FD67-4F66-BA38-7445F809A2F5}"/>
              </a:ext>
            </a:extLst>
          </p:cNvPr>
          <p:cNvSpPr txBox="1"/>
          <p:nvPr/>
        </p:nvSpPr>
        <p:spPr>
          <a:xfrm>
            <a:off x="7013932" y="5148211"/>
            <a:ext cx="2628632" cy="60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100"/>
              </a:lnSpc>
            </a:pPr>
            <a:r>
              <a:rPr lang="zh-CN" altLang="en-US" sz="13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点击此处输入文本内容，点击此处输入文本内容</a:t>
            </a:r>
            <a:r>
              <a:rPr lang="en-US" altLang="zh-CN" sz="13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3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733388B7-60F3-4AF5-9D7C-5B89E8DCB93B}"/>
              </a:ext>
            </a:extLst>
          </p:cNvPr>
          <p:cNvSpPr txBox="1"/>
          <p:nvPr/>
        </p:nvSpPr>
        <p:spPr>
          <a:xfrm>
            <a:off x="2387368" y="5148211"/>
            <a:ext cx="2628632" cy="60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100"/>
              </a:lnSpc>
            </a:pPr>
            <a:r>
              <a:rPr lang="zh-CN" altLang="en-US" sz="13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点击此处输入文本内容，点击此处输入文本内容</a:t>
            </a:r>
            <a:r>
              <a:rPr lang="en-US" altLang="zh-CN" sz="13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3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箭头: V 形 1">
            <a:extLst>
              <a:ext uri="{FF2B5EF4-FFF2-40B4-BE49-F238E27FC236}">
                <a16:creationId xmlns="" xmlns:a16="http://schemas.microsoft.com/office/drawing/2014/main" id="{3DF908BC-9BF4-4724-B517-A64447C6AE90}"/>
              </a:ext>
            </a:extLst>
          </p:cNvPr>
          <p:cNvSpPr/>
          <p:nvPr/>
        </p:nvSpPr>
        <p:spPr>
          <a:xfrm rot="7704643">
            <a:off x="4044152" y="2621174"/>
            <a:ext cx="612068" cy="406779"/>
          </a:xfrm>
          <a:prstGeom prst="chevr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箭头: V 形 22">
            <a:extLst>
              <a:ext uri="{FF2B5EF4-FFF2-40B4-BE49-F238E27FC236}">
                <a16:creationId xmlns="" xmlns:a16="http://schemas.microsoft.com/office/drawing/2014/main" id="{F794DA95-B6C5-4745-8B30-8A60BC91F794}"/>
              </a:ext>
            </a:extLst>
          </p:cNvPr>
          <p:cNvSpPr/>
          <p:nvPr/>
        </p:nvSpPr>
        <p:spPr>
          <a:xfrm rot="2807467">
            <a:off x="7565441" y="2617318"/>
            <a:ext cx="612068" cy="406779"/>
          </a:xfrm>
          <a:prstGeom prst="chevr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5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5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5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/>
      <p:bldP spid="13" grpId="0"/>
      <p:bldP spid="24" grpId="0"/>
      <p:bldP spid="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>
            <a:extLst>
              <a:ext uri="{FF2B5EF4-FFF2-40B4-BE49-F238E27FC236}">
                <a16:creationId xmlns="" xmlns:a16="http://schemas.microsoft.com/office/drawing/2014/main" id="{E591787E-BBED-49C3-9E12-1A12203B0241}"/>
              </a:ext>
            </a:extLst>
          </p:cNvPr>
          <p:cNvSpPr/>
          <p:nvPr/>
        </p:nvSpPr>
        <p:spPr>
          <a:xfrm>
            <a:off x="4547888" y="1737730"/>
            <a:ext cx="3096224" cy="883444"/>
          </a:xfrm>
          <a:prstGeom prst="flowChartTerminator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23004" tIns="423040" rIns="423004" bIns="423040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800" b="1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女排精神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="" xmlns:a16="http://schemas.microsoft.com/office/drawing/2014/main" id="{08063BF6-F54D-486B-88B2-684D65C330A7}"/>
              </a:ext>
            </a:extLst>
          </p:cNvPr>
          <p:cNvSpPr txBox="1">
            <a:spLocks noChangeArrowheads="1"/>
          </p:cNvSpPr>
          <p:nvPr/>
        </p:nvSpPr>
        <p:spPr>
          <a:xfrm>
            <a:off x="3863752" y="254000"/>
            <a:ext cx="44644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dist">
              <a:spcBef>
                <a:spcPct val="0"/>
              </a:spcBef>
              <a:buNone/>
              <a:defRPr sz="3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dirty="0"/>
              <a:t> </a:t>
            </a:r>
            <a:r>
              <a:rPr lang="zh-CN" altLang="en-US" dirty="0"/>
              <a:t>我眼中的女排精神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7D71B6CD-C6E7-41D8-BEF2-FC658568F98F}"/>
              </a:ext>
            </a:extLst>
          </p:cNvPr>
          <p:cNvGrpSpPr/>
          <p:nvPr/>
        </p:nvGrpSpPr>
        <p:grpSpPr>
          <a:xfrm>
            <a:off x="2902779" y="3184432"/>
            <a:ext cx="1800000" cy="1800000"/>
            <a:chOff x="7176000" y="1742428"/>
            <a:chExt cx="1800000" cy="1800000"/>
          </a:xfrm>
          <a:solidFill>
            <a:srgbClr val="558ED5"/>
          </a:solidFill>
        </p:grpSpPr>
        <p:sp>
          <p:nvSpPr>
            <p:cNvPr id="18" name="任意多边形: 形状 5">
              <a:extLst>
                <a:ext uri="{FF2B5EF4-FFF2-40B4-BE49-F238E27FC236}">
                  <a16:creationId xmlns="" xmlns:a16="http://schemas.microsoft.com/office/drawing/2014/main" id="{7FF5A396-232A-4B25-B6F2-5A0159F228E8}"/>
                </a:ext>
              </a:extLst>
            </p:cNvPr>
            <p:cNvSpPr/>
            <p:nvPr/>
          </p:nvSpPr>
          <p:spPr>
            <a:xfrm>
              <a:off x="7176000" y="1742428"/>
              <a:ext cx="1800000" cy="1800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7152" tIns="327152" rIns="327152" bIns="835152" numCol="1" spcCol="1270" anchor="ctr" anchorCtr="0">
              <a:noAutofit/>
            </a:bodyPr>
            <a:lstStyle/>
            <a:p>
              <a:pPr marL="0" lvl="0" indent="0" algn="ctr" defTabSz="2044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5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A53831C2-FB21-4CAF-8D0B-222DDD98F2B6}"/>
                </a:ext>
              </a:extLst>
            </p:cNvPr>
            <p:cNvSpPr txBox="1"/>
            <p:nvPr/>
          </p:nvSpPr>
          <p:spPr>
            <a:xfrm>
              <a:off x="7608168" y="2149207"/>
              <a:ext cx="1224136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毫不退缩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134D1FFB-0E87-4CAA-84CC-5F1D4D4BD194}"/>
              </a:ext>
            </a:extLst>
          </p:cNvPr>
          <p:cNvGrpSpPr/>
          <p:nvPr/>
        </p:nvGrpSpPr>
        <p:grpSpPr>
          <a:xfrm>
            <a:off x="7495217" y="3184432"/>
            <a:ext cx="1800000" cy="1800000"/>
            <a:chOff x="7176000" y="1742428"/>
            <a:chExt cx="1800000" cy="1800000"/>
          </a:xfrm>
          <a:solidFill>
            <a:srgbClr val="558ED5"/>
          </a:solidFill>
        </p:grpSpPr>
        <p:sp>
          <p:nvSpPr>
            <p:cNvPr id="21" name="任意多边形: 形状 5">
              <a:extLst>
                <a:ext uri="{FF2B5EF4-FFF2-40B4-BE49-F238E27FC236}">
                  <a16:creationId xmlns="" xmlns:a16="http://schemas.microsoft.com/office/drawing/2014/main" id="{6A8D94F3-6322-47E2-B041-00FBAA6E98C7}"/>
                </a:ext>
              </a:extLst>
            </p:cNvPr>
            <p:cNvSpPr/>
            <p:nvPr/>
          </p:nvSpPr>
          <p:spPr>
            <a:xfrm>
              <a:off x="7176000" y="1742428"/>
              <a:ext cx="1800000" cy="1800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7152" tIns="327152" rIns="327152" bIns="835152" numCol="1" spcCol="1270" anchor="ctr" anchorCtr="0">
              <a:noAutofit/>
            </a:bodyPr>
            <a:lstStyle/>
            <a:p>
              <a:pPr marL="0" lvl="0" indent="0" algn="ctr" defTabSz="2044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5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E10074BF-408B-4BDA-A781-AD20BCF210A6}"/>
                </a:ext>
              </a:extLst>
            </p:cNvPr>
            <p:cNvSpPr txBox="1"/>
            <p:nvPr/>
          </p:nvSpPr>
          <p:spPr>
            <a:xfrm>
              <a:off x="7608168" y="2149207"/>
              <a:ext cx="1224136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团结协作</a:t>
              </a: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7036243C-FD67-4F66-BA38-7445F809A2F5}"/>
              </a:ext>
            </a:extLst>
          </p:cNvPr>
          <p:cNvSpPr txBox="1"/>
          <p:nvPr/>
        </p:nvSpPr>
        <p:spPr>
          <a:xfrm>
            <a:off x="7013932" y="5148211"/>
            <a:ext cx="2628632" cy="60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100"/>
              </a:lnSpc>
            </a:pPr>
            <a:r>
              <a:rPr lang="zh-CN" altLang="en-US" sz="13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点击此处输入文本内容，点击此处输入文本内容</a:t>
            </a:r>
            <a:r>
              <a:rPr lang="en-US" altLang="zh-CN" sz="13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3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733388B7-60F3-4AF5-9D7C-5B89E8DCB93B}"/>
              </a:ext>
            </a:extLst>
          </p:cNvPr>
          <p:cNvSpPr txBox="1"/>
          <p:nvPr/>
        </p:nvSpPr>
        <p:spPr>
          <a:xfrm>
            <a:off x="2387368" y="5148211"/>
            <a:ext cx="2628632" cy="60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100"/>
              </a:lnSpc>
            </a:pPr>
            <a:r>
              <a:rPr lang="zh-CN" altLang="en-US" sz="13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点击此处输入文本内容，点击此处输入文本内容</a:t>
            </a:r>
            <a:r>
              <a:rPr lang="en-US" altLang="zh-CN" sz="1300" spc="1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300" spc="1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箭头: V 形 1">
            <a:extLst>
              <a:ext uri="{FF2B5EF4-FFF2-40B4-BE49-F238E27FC236}">
                <a16:creationId xmlns="" xmlns:a16="http://schemas.microsoft.com/office/drawing/2014/main" id="{3DF908BC-9BF4-4724-B517-A64447C6AE90}"/>
              </a:ext>
            </a:extLst>
          </p:cNvPr>
          <p:cNvSpPr/>
          <p:nvPr/>
        </p:nvSpPr>
        <p:spPr>
          <a:xfrm rot="7704643">
            <a:off x="4044152" y="2621174"/>
            <a:ext cx="612068" cy="406779"/>
          </a:xfrm>
          <a:prstGeom prst="chevr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箭头: V 形 22">
            <a:extLst>
              <a:ext uri="{FF2B5EF4-FFF2-40B4-BE49-F238E27FC236}">
                <a16:creationId xmlns="" xmlns:a16="http://schemas.microsoft.com/office/drawing/2014/main" id="{F794DA95-B6C5-4745-8B30-8A60BC91F794}"/>
              </a:ext>
            </a:extLst>
          </p:cNvPr>
          <p:cNvSpPr/>
          <p:nvPr/>
        </p:nvSpPr>
        <p:spPr>
          <a:xfrm rot="2807467">
            <a:off x="7565441" y="2617318"/>
            <a:ext cx="612068" cy="406779"/>
          </a:xfrm>
          <a:prstGeom prst="chevr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288131"/>
      </p:ext>
    </p:extLst>
  </p:cSld>
  <p:clrMapOvr>
    <a:masterClrMapping/>
  </p:clrMapOvr>
  <p:transition spd="slow" advClick="0" advTm="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5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5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5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/>
      <p:bldP spid="13" grpId="0"/>
      <p:bldP spid="24" grpId="0"/>
      <p:bldP spid="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16584AA-DFA2-4D9A-8095-F785A6CC2DAE}"/>
              </a:ext>
            </a:extLst>
          </p:cNvPr>
          <p:cNvGrpSpPr/>
          <p:nvPr/>
        </p:nvGrpSpPr>
        <p:grpSpPr>
          <a:xfrm>
            <a:off x="2628895" y="1844824"/>
            <a:ext cx="7704856" cy="3690857"/>
            <a:chOff x="2628895" y="1844824"/>
            <a:chExt cx="7704856" cy="3690857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A4F6F7DF-C8A2-482B-8564-B61E26E14823}"/>
                </a:ext>
              </a:extLst>
            </p:cNvPr>
            <p:cNvSpPr/>
            <p:nvPr/>
          </p:nvSpPr>
          <p:spPr>
            <a:xfrm>
              <a:off x="2628895" y="1982344"/>
              <a:ext cx="7704856" cy="3415819"/>
            </a:xfrm>
            <a:prstGeom prst="roundRect">
              <a:avLst>
                <a:gd name="adj" fmla="val 5844"/>
              </a:avLst>
            </a:prstGeom>
            <a:solidFill>
              <a:srgbClr val="558ED5"/>
            </a:solidFill>
            <a:ln>
              <a:solidFill>
                <a:srgbClr val="7401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" name="矩形: 圆角 5">
              <a:extLst>
                <a:ext uri="{FF2B5EF4-FFF2-40B4-BE49-F238E27FC236}">
                  <a16:creationId xmlns="" xmlns:a16="http://schemas.microsoft.com/office/drawing/2014/main" id="{D3A0D861-BD58-4B6A-A728-C9DAFAE3B6E8}"/>
                </a:ext>
              </a:extLst>
            </p:cNvPr>
            <p:cNvSpPr/>
            <p:nvPr/>
          </p:nvSpPr>
          <p:spPr>
            <a:xfrm>
              <a:off x="2880923" y="1844824"/>
              <a:ext cx="7200800" cy="3690857"/>
            </a:xfrm>
            <a:prstGeom prst="roundRect">
              <a:avLst>
                <a:gd name="adj" fmla="val 5844"/>
              </a:avLst>
            </a:prstGeom>
            <a:solidFill>
              <a:schemeClr val="bg1"/>
            </a:solidFill>
            <a:ln>
              <a:solidFill>
                <a:srgbClr val="7401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6169236D-E2A8-4ED2-815B-DCC80D60A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2848" y="1844824"/>
              <a:ext cx="6840760" cy="3507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3000"/>
                </a:lnSpc>
              </a:pPr>
              <a:endPara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ts val="3000"/>
                </a:lnSpc>
              </a:pP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素质的过硬不是注定与天生的，它是在不断地学习实践中积累而成的。就像女排教练郎平说的一样：</a:t>
              </a:r>
              <a:r>
                <a:rPr lang="en-US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我们与对手没有明显的实力优势，靠的就是一点一点的拼</a:t>
              </a:r>
              <a:r>
                <a:rPr lang="en-US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我们的班干部和少先队员作为班级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的排头兵，应强化学习意识，把学习当做一种责任、一种追求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既注重理论学习，更注重从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生活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实践中学习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并及时将学习成果应用于实践，不断完善自我、提高自我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；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要重视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和生活中的小节，从小事做起，不要因为取得了一点成就，就产生骄傲自满、急功近利的思想。</a:t>
              </a: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7923DDD1-C367-4C1E-A0C3-5784604952A8}"/>
              </a:ext>
            </a:extLst>
          </p:cNvPr>
          <p:cNvSpPr/>
          <p:nvPr/>
        </p:nvSpPr>
        <p:spPr>
          <a:xfrm>
            <a:off x="1221909" y="620688"/>
            <a:ext cx="9748181" cy="630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dist">
              <a:spcBef>
                <a:spcPct val="0"/>
              </a:spcBef>
            </a:pP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 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要弘扬</a:t>
            </a: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“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稳扎稳打</a:t>
            </a: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”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的精神，在点滴中提升水平</a:t>
            </a:r>
            <a:endParaRPr lang="en-US" altLang="zh-CN" sz="3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2EBA24D-D176-4155-9984-777CA06A69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632" y="3895197"/>
            <a:ext cx="2876161" cy="26880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4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58F11B49-7D38-4D24-8599-53E2780088B4}"/>
              </a:ext>
            </a:extLst>
          </p:cNvPr>
          <p:cNvSpPr/>
          <p:nvPr/>
        </p:nvSpPr>
        <p:spPr>
          <a:xfrm>
            <a:off x="1127448" y="620688"/>
            <a:ext cx="9870010" cy="630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dist">
              <a:spcBef>
                <a:spcPct val="0"/>
              </a:spcBef>
            </a:pP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   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要弘扬</a:t>
            </a: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“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毫不退缩</a:t>
            </a:r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”</a:t>
            </a:r>
            <a:r>
              <a:rPr lang="zh-CN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的精神，在曲折中创新局面</a:t>
            </a:r>
            <a:endParaRPr lang="en-US" altLang="zh-CN" sz="3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2881C084-2D76-4E77-A8A8-E264AC15AAD8}"/>
              </a:ext>
            </a:extLst>
          </p:cNvPr>
          <p:cNvGrpSpPr/>
          <p:nvPr/>
        </p:nvGrpSpPr>
        <p:grpSpPr>
          <a:xfrm>
            <a:off x="2423592" y="1988840"/>
            <a:ext cx="7704856" cy="3690857"/>
            <a:chOff x="2628895" y="1844824"/>
            <a:chExt cx="7704856" cy="3690857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0473F1B0-77B0-4762-9FD8-2EBBBC4F5CB7}"/>
                </a:ext>
              </a:extLst>
            </p:cNvPr>
            <p:cNvSpPr/>
            <p:nvPr/>
          </p:nvSpPr>
          <p:spPr>
            <a:xfrm>
              <a:off x="2628895" y="1982344"/>
              <a:ext cx="7704856" cy="3415819"/>
            </a:xfrm>
            <a:prstGeom prst="roundRect">
              <a:avLst>
                <a:gd name="adj" fmla="val 5844"/>
              </a:avLst>
            </a:prstGeom>
            <a:solidFill>
              <a:srgbClr val="558ED5"/>
            </a:solidFill>
            <a:ln>
              <a:solidFill>
                <a:srgbClr val="7401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="" xmlns:a16="http://schemas.microsoft.com/office/drawing/2014/main" id="{D106F67A-A0BF-406D-A93E-00CEB12C61CF}"/>
                </a:ext>
              </a:extLst>
            </p:cNvPr>
            <p:cNvSpPr/>
            <p:nvPr/>
          </p:nvSpPr>
          <p:spPr>
            <a:xfrm>
              <a:off x="2880923" y="1844824"/>
              <a:ext cx="7200800" cy="3690857"/>
            </a:xfrm>
            <a:prstGeom prst="roundRect">
              <a:avLst>
                <a:gd name="adj" fmla="val 5844"/>
              </a:avLst>
            </a:prstGeom>
            <a:solidFill>
              <a:schemeClr val="bg1"/>
            </a:solidFill>
            <a:ln>
              <a:solidFill>
                <a:srgbClr val="7401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B525AF64-BEAB-464E-9674-9C05EF414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951" y="2132856"/>
              <a:ext cx="6840760" cy="2621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ts val="3000"/>
                </a:lnSpc>
              </a:pPr>
              <a:endPara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ts val="3400"/>
                </a:lnSpc>
              </a:pP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被重提的</a:t>
              </a:r>
              <a:r>
                <a:rPr lang="en-US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女排精神</a:t>
              </a:r>
              <a:r>
                <a:rPr lang="en-US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永不过时，因为在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我们的同学们学习和生活时间的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道路上总会有这样那些的曲折，女排的队员如是说到：我们在小组不利的情形下，没有退缩，而是凭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借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互相的鼓励、敢打敢拼的精神走到了最后。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以后我们的班干部工作中会</a:t>
              </a:r>
              <a:r>
                <a:rPr lang="zh-CN" altLang="zh-CN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面临着许多难题</a:t>
              </a:r>
              <a:r>
                <a:rPr lang="zh-CN" altLang="en-US" sz="1600" spc="1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我希望你们能够迎难而上绝不退缩。带领我们的班级成员们一起进步</a:t>
              </a:r>
              <a:r>
                <a:rPr lang="zh-CN" altLang="en-US" sz="2400" b="1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13FC2FC-3C2B-47A6-B8C3-7F81BCC9BB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6888" y="1294861"/>
            <a:ext cx="5805264" cy="58052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1945</TotalTime>
  <Words>884</Words>
  <Application>Microsoft Office PowerPoint</Application>
  <PresentationFormat>宽屏</PresentationFormat>
  <Paragraphs>76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Arial Unicode MS</vt:lpstr>
      <vt:lpstr>Meiryo</vt:lpstr>
      <vt:lpstr>等线</vt:lpstr>
      <vt:lpstr>宋体</vt:lpstr>
      <vt:lpstr>微软雅黑</vt:lpstr>
      <vt:lpstr>站酷高端黑</vt:lpstr>
      <vt:lpstr>Arial</vt:lpstr>
      <vt:lpstr>Calibri</vt:lpstr>
      <vt:lpstr>Calibri Light</vt:lpstr>
      <vt:lpstr>Office 主题</vt:lpstr>
      <vt:lpstr>Office Theme</vt:lpstr>
      <vt:lpstr>PowerPoint 演示文稿</vt:lpstr>
      <vt:lpstr> 女排决赛场面历历在目</vt:lpstr>
      <vt:lpstr> 女排决赛场面历历在目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217</cp:revision>
  <dcterms:created xsi:type="dcterms:W3CDTF">2019-08-01T02:11:17Z</dcterms:created>
  <dcterms:modified xsi:type="dcterms:W3CDTF">2021-01-11T06:58:37Z</dcterms:modified>
</cp:coreProperties>
</file>