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488" r:id="rId3"/>
    <p:sldId id="492" r:id="rId4"/>
    <p:sldId id="463" r:id="rId5"/>
    <p:sldId id="464" r:id="rId6"/>
    <p:sldId id="470" r:id="rId7"/>
    <p:sldId id="498" r:id="rId8"/>
    <p:sldId id="499" r:id="rId9"/>
    <p:sldId id="506" r:id="rId10"/>
    <p:sldId id="474" r:id="rId11"/>
    <p:sldId id="500" r:id="rId12"/>
    <p:sldId id="501" r:id="rId13"/>
    <p:sldId id="507" r:id="rId14"/>
    <p:sldId id="479" r:id="rId15"/>
    <p:sldId id="502" r:id="rId16"/>
    <p:sldId id="508" r:id="rId17"/>
    <p:sldId id="503" r:id="rId18"/>
    <p:sldId id="504" r:id="rId19"/>
    <p:sldId id="509" r:id="rId20"/>
    <p:sldId id="476" r:id="rId21"/>
    <p:sldId id="505" r:id="rId22"/>
    <p:sldId id="510" r:id="rId23"/>
    <p:sldId id="475" r:id="rId24"/>
    <p:sldId id="468" r:id="rId25"/>
    <p:sldId id="511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8298"/>
    <a:srgbClr val="B098F1"/>
    <a:srgbClr val="ABE3F8"/>
    <a:srgbClr val="EB604D"/>
    <a:srgbClr val="7BBFBB"/>
    <a:srgbClr val="75C2EC"/>
    <a:srgbClr val="4787AC"/>
    <a:srgbClr val="6DC3AC"/>
    <a:srgbClr val="A6DCBC"/>
    <a:srgbClr val="E85D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25"/>
          <c:dPt>
            <c:idx val="0"/>
            <c:bubble3D val="0"/>
            <c:explosion val="17"/>
            <c:extLst xmlns:c16r2="http://schemas.microsoft.com/office/drawing/2015/06/chart">
              <c:ext xmlns:c16="http://schemas.microsoft.com/office/drawing/2014/chart" uri="{C3380CC4-5D6E-409C-BE32-E72D297353CC}">
                <c16:uniqueId val="{00000001-D27E-45A2-A9C0-3F83980FBD7E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D27E-45A2-A9C0-3F83980FBD7E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27E-45A2-A9C0-3F83980FBD7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27E-45A2-A9C0-3F83980FBD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</a:defRPr>
                </a:pPr>
                <a:endParaRPr lang="zh-CN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27E-45A2-A9C0-3F83980FBD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lang="zh-CN" sz="1800">
          <a:ea typeface="+mn-ea"/>
          <a:cs typeface="+mn-ea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98407-7539-4C88-B591-2FC07A4ED2BC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DC4B-121D-46CC-9D52-F4252E0865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44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2191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200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402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604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28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921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0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10657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098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120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5018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2633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0417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8286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9306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6011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0971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1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368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190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495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611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0417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ADC4B-121D-46CC-9D52-F4252E0865F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104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C9F0768-A318-462A-8579-2AAA16CAA6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292C8DE8-04E8-41E6-998E-DA5854CFA5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5C7C9C7-458F-4D14-9AE2-250108E1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9C24D14-F3A1-4863-B750-5A5AA289C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2BF24F5-BB3B-4C10-B92D-3804E4C2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090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07233D2-1CC8-4BDD-A71D-3F772488D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46FCC95-86DD-494E-92E6-C4797E651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6D96F1-75BC-479E-BCEE-DDD834EC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5C014E9-B500-4771-BEE0-4B21589DF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25CF27-DA2E-4EE7-9FF7-A38CC4505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0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826D91FA-6BEB-4CA3-9294-2DD93A6269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15C5941-E6E9-4A6D-9AB5-C15E427E0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0660051-1204-42AF-ABB1-48F09FBAE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1187EA2-02DD-439E-A2E5-B4870FA67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B426ED0-5823-482B-B355-336A50AEF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28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424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92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80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252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463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23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934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9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C992A84-9CB7-425E-AAA9-7DFA08BD5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1CF38A0-1CF4-46B4-857F-7F8D1EC18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F2FD544-D555-498C-A6D0-A4D455D7D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81E8CD7-4FCC-492D-AD10-94D5D4A07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3CA00A-53B5-4DDD-B42B-1D69E0192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522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351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27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72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064DBF0-858F-4A1C-AE42-DE5AB2B38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20DA71B-3FAA-4FF0-8359-B75BDED6A0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FBF1296-7C2F-4798-8D43-6F1C3F618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5BF321D-B2D8-487B-87DD-9DDE9235A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DC2DAB-FAC6-4663-9FE9-1C17DA1B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35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44369F1-51DF-4B91-9D1A-E56F909C4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2BB5A57-34BE-495F-8A97-FAB395714B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A8C61E90-A2B4-436B-98CA-C6905AEF8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1AB2408-A31E-4E1E-B329-89ADC15D1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4B3F543-739D-4FC6-8076-B757E233D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8B35F0C-0338-47FA-9024-EF0BCFBB4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44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0DBC686-C314-4380-9BA7-2AF7F4DA7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86DD742-8EC0-43E8-A35C-703FCF4F7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CA61EB8-9191-448C-884A-F6989E36D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CED8769E-1404-4E8F-AA63-A2761C79AD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8C577CCA-650F-434C-83FA-118534E1E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6FACE31C-2DD2-4181-9476-2685236F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185854EE-0EA7-4442-AA76-A6466A916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9A228C1-28C5-4BB4-9745-9AEAC695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49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904D94-867E-40B1-A074-12F1D09C8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85F0A4E7-15F6-4915-AC7A-3F2278862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A7384BD9-A0A1-4085-87FD-B1C9BF13B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14688AD0-9CC8-4B89-9D44-BDB9A2AD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45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04F58F8-E2C2-402D-9CD9-F34F3E51D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732E3BB5-BC67-42D2-8015-89F4C77C8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D6AD334-AEBF-41D1-AA9B-49034F9E3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01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2DD19F5-F137-4598-9A56-47C62C854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CEEBA34-620B-4F91-B553-576B761188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0808EAF-6346-4CB5-9BD9-55803F325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B33B8F15-8258-4576-AAB5-E000E5C47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9C0AEF1-2F7A-461A-A642-B1C889F7C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24FBB6B-E0A1-4DC8-B397-9893B8A50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46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48B73AC-4767-4B59-81CB-D477CC2D8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AB5F0EB8-FCBD-4572-803A-1A76A194B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F7C43FF-A1A9-4CB5-B05C-0295A0CF4D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5F43A5F-411F-4715-8F89-7EC7815F8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EF148FB-9D86-42B2-ADE4-0963BF704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41B801C-8DEF-4FFE-92A7-22F499A4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76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97737FD-11EB-4271-A077-726FE9579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35A2E1E-B078-43C4-B2C8-C60358829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436D03B-F91E-4483-A64E-7A1B95C491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979D9-E8A7-4020-9F53-DCBB73454201}" type="datetimeFigureOut">
              <a:rPr lang="zh-CN" altLang="en-US" smtClean="0"/>
              <a:t>2020/12/29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7CE6888-A751-4FB7-AA60-01A458FA1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F438ABB-79B8-4C79-A662-3DB8AE9A2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2D614-3122-4AE3-B731-49486E3899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486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9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62147115-504C-490B-BC42-0E1743157F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9" name="PA_文本框 12"/>
          <p:cNvSpPr txBox="1"/>
          <p:nvPr>
            <p:custDataLst>
              <p:tags r:id="rId1"/>
            </p:custDataLst>
          </p:nvPr>
        </p:nvSpPr>
        <p:spPr>
          <a:xfrm>
            <a:off x="2793485" y="2665816"/>
            <a:ext cx="6605031" cy="1177255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D98298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字体视界-简圆体" panose="02010601030101010101" charset="-122"/>
              </a:rPr>
              <a:t>护士长年终述职</a:t>
            </a:r>
          </a:p>
        </p:txBody>
      </p:sp>
      <p:sp>
        <p:nvSpPr>
          <p:cNvPr id="102" name="PA_文本框 13"/>
          <p:cNvSpPr txBox="1"/>
          <p:nvPr>
            <p:custDataLst>
              <p:tags r:id="rId2"/>
            </p:custDataLst>
          </p:nvPr>
        </p:nvSpPr>
        <p:spPr>
          <a:xfrm>
            <a:off x="3334690" y="4489311"/>
            <a:ext cx="1725582" cy="315481"/>
          </a:xfrm>
          <a:prstGeom prst="rect">
            <a:avLst/>
          </a:prstGeom>
          <a:noFill/>
          <a:ln>
            <a:solidFill>
              <a:srgbClr val="D98298"/>
            </a:solidFill>
          </a:ln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优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品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PPT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îŝľîḍe">
            <a:extLst>
              <a:ext uri="{FF2B5EF4-FFF2-40B4-BE49-F238E27FC236}">
                <a16:creationId xmlns="" xmlns:a16="http://schemas.microsoft.com/office/drawing/2014/main" id="{3613E34E-D109-4CE9-BAC1-92619B08288F}"/>
              </a:ext>
            </a:extLst>
          </p:cNvPr>
          <p:cNvSpPr txBox="1"/>
          <p:nvPr/>
        </p:nvSpPr>
        <p:spPr>
          <a:xfrm>
            <a:off x="2786923" y="3854363"/>
            <a:ext cx="6605031" cy="346259"/>
          </a:xfrm>
          <a:prstGeom prst="rect">
            <a:avLst/>
          </a:prstGeom>
          <a:noFill/>
        </p:spPr>
        <p:txBody>
          <a:bodyPr wrap="square" lIns="91440" tIns="45720" rIns="91440" bIns="45720" anchor="t" anchorCtr="0"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Theme color makes PPT more convenient to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change.Adjust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 the spacing to adapt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254605D1-BF8C-46D3-9257-FCD7B9B407D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5426365" y="1595316"/>
            <a:ext cx="1326146" cy="1070500"/>
          </a:xfrm>
          <a:prstGeom prst="rect">
            <a:avLst/>
          </a:prstGeom>
        </p:spPr>
      </p:pic>
      <p:sp>
        <p:nvSpPr>
          <p:cNvPr id="17" name="PA_文本框 13">
            <a:extLst>
              <a:ext uri="{FF2B5EF4-FFF2-40B4-BE49-F238E27FC236}">
                <a16:creationId xmlns="" xmlns:a16="http://schemas.microsoft.com/office/drawing/2014/main" id="{5E80E13C-B65C-4674-90C9-5A1F52A3557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87383" y="4489311"/>
            <a:ext cx="2190780" cy="315481"/>
          </a:xfrm>
          <a:prstGeom prst="rect">
            <a:avLst/>
          </a:prstGeom>
          <a:noFill/>
          <a:ln>
            <a:solidFill>
              <a:srgbClr val="D98298"/>
            </a:solidFill>
          </a:ln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汇报时间：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20XX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X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Arial" panose="020B0604020202020204" pitchFamily="34" charset="0"/>
              </a:rPr>
              <a:t>月</a:t>
            </a:r>
          </a:p>
        </p:txBody>
      </p:sp>
      <p:sp>
        <p:nvSpPr>
          <p:cNvPr id="11" name="加号 10">
            <a:extLst>
              <a:ext uri="{FF2B5EF4-FFF2-40B4-BE49-F238E27FC236}">
                <a16:creationId xmlns="" xmlns:a16="http://schemas.microsoft.com/office/drawing/2014/main" id="{B2308036-8FB2-4993-8CA6-FDE709B15171}"/>
              </a:ext>
            </a:extLst>
          </p:cNvPr>
          <p:cNvSpPr/>
          <p:nvPr/>
        </p:nvSpPr>
        <p:spPr>
          <a:xfrm rot="1092845">
            <a:off x="2859290" y="5952518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47D88588-BA15-43B0-83F2-7A3D6AF4A8D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21" y="3254443"/>
            <a:ext cx="3859966" cy="275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48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2" grpId="0" animBg="1"/>
      <p:bldP spid="15" grpId="0"/>
      <p:bldP spid="17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2993874B-98C5-40E2-A949-3D4D35B6A3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59168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53" name="Rectangle 26">
            <a:extLst>
              <a:ext uri="{FF2B5EF4-FFF2-40B4-BE49-F238E27FC236}">
                <a16:creationId xmlns="" xmlns:a16="http://schemas.microsoft.com/office/drawing/2014/main" id="{F92FA4A9-E867-45F9-9938-3DEECCB74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2432" y="4473255"/>
            <a:ext cx="2306924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5" rIns="91409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每月对护理质量进行检查，并及时反馈，不断提高护士长的管理水平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等线" panose="02010600030101010101" pitchFamily="2" charset="-122"/>
              <a:cs typeface="Leelawadee" panose="020B0502040204020203" pitchFamily="34" charset="-34"/>
              <a:sym typeface="+mn-ea"/>
            </a:endParaRPr>
          </a:p>
        </p:txBody>
      </p:sp>
      <p:sp>
        <p:nvSpPr>
          <p:cNvPr id="56" name="Rectangle 32">
            <a:extLst>
              <a:ext uri="{FF2B5EF4-FFF2-40B4-BE49-F238E27FC236}">
                <a16:creationId xmlns="" xmlns:a16="http://schemas.microsoft.com/office/drawing/2014/main" id="{B2F6876D-CA80-451F-A067-F738686BE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141" y="4473255"/>
            <a:ext cx="230557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5" rIns="91409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组织护士长外出学习、参观，吸取兄弟单位先进经验，扩大知识面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等线" panose="02010600030101010101" pitchFamily="2" charset="-122"/>
              <a:cs typeface="Leelawadee" panose="020B0502040204020203" pitchFamily="34" charset="-34"/>
              <a:sym typeface="+mn-ea"/>
            </a:endParaRPr>
          </a:p>
        </p:txBody>
      </p:sp>
      <p:sp>
        <p:nvSpPr>
          <p:cNvPr id="58" name="Rectangle 35">
            <a:extLst>
              <a:ext uri="{FF2B5EF4-FFF2-40B4-BE49-F238E27FC236}">
                <a16:creationId xmlns="" xmlns:a16="http://schemas.microsoft.com/office/drawing/2014/main" id="{DC57FD7F-8B58-4C0E-BA81-6FB24362C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0521" y="4473255"/>
            <a:ext cx="230602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9" tIns="45705" rIns="91409" bIns="45705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派三病区护士长参加国际护理学习班，学习结束后，进行了汇报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eelawadee" panose="020B0502040204020203" pitchFamily="34" charset="-34"/>
            </a:endParaRPr>
          </a:p>
        </p:txBody>
      </p:sp>
      <p:sp>
        <p:nvSpPr>
          <p:cNvPr id="62" name="圆角矩形 1">
            <a:extLst>
              <a:ext uri="{FF2B5EF4-FFF2-40B4-BE49-F238E27FC236}">
                <a16:creationId xmlns="" xmlns:a16="http://schemas.microsoft.com/office/drawing/2014/main" id="{3399B3D1-2012-4CC4-92C9-C2A32F638AC8}"/>
              </a:ext>
            </a:extLst>
          </p:cNvPr>
          <p:cNvSpPr/>
          <p:nvPr/>
        </p:nvSpPr>
        <p:spPr>
          <a:xfrm>
            <a:off x="2194560" y="1955049"/>
            <a:ext cx="1894840" cy="1797050"/>
          </a:xfrm>
          <a:prstGeom prst="roundRect">
            <a:avLst>
              <a:gd name="adj" fmla="val 15082"/>
            </a:avLst>
          </a:prstGeom>
          <a:solidFill>
            <a:srgbClr val="D9829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3" name="圆角矩形 2">
            <a:extLst>
              <a:ext uri="{FF2B5EF4-FFF2-40B4-BE49-F238E27FC236}">
                <a16:creationId xmlns="" xmlns:a16="http://schemas.microsoft.com/office/drawing/2014/main" id="{13375B3D-AD6F-4694-AD11-4AF341D3A85D}"/>
              </a:ext>
            </a:extLst>
          </p:cNvPr>
          <p:cNvSpPr/>
          <p:nvPr/>
        </p:nvSpPr>
        <p:spPr>
          <a:xfrm>
            <a:off x="5148580" y="1955049"/>
            <a:ext cx="1894840" cy="1797050"/>
          </a:xfrm>
          <a:prstGeom prst="roundRect">
            <a:avLst>
              <a:gd name="adj" fmla="val 15082"/>
            </a:avLst>
          </a:prstGeom>
          <a:solidFill>
            <a:srgbClr val="D9829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4" name="圆角矩形 8">
            <a:extLst>
              <a:ext uri="{FF2B5EF4-FFF2-40B4-BE49-F238E27FC236}">
                <a16:creationId xmlns="" xmlns:a16="http://schemas.microsoft.com/office/drawing/2014/main" id="{76FD526A-FC5D-4105-AA22-CC1B2A5533DB}"/>
              </a:ext>
            </a:extLst>
          </p:cNvPr>
          <p:cNvSpPr/>
          <p:nvPr/>
        </p:nvSpPr>
        <p:spPr>
          <a:xfrm>
            <a:off x="8111490" y="1955049"/>
            <a:ext cx="1894840" cy="1797050"/>
          </a:xfrm>
          <a:prstGeom prst="roundRect">
            <a:avLst>
              <a:gd name="adj" fmla="val 15082"/>
            </a:avLst>
          </a:prstGeom>
          <a:solidFill>
            <a:srgbClr val="D98298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5" name="KSO_Shape">
            <a:extLst>
              <a:ext uri="{FF2B5EF4-FFF2-40B4-BE49-F238E27FC236}">
                <a16:creationId xmlns="" xmlns:a16="http://schemas.microsoft.com/office/drawing/2014/main" id="{4CF6E9D2-0F65-471B-982F-CAB815AE7C55}"/>
              </a:ext>
            </a:extLst>
          </p:cNvPr>
          <p:cNvSpPr/>
          <p:nvPr/>
        </p:nvSpPr>
        <p:spPr bwMode="auto">
          <a:xfrm>
            <a:off x="8663940" y="2546869"/>
            <a:ext cx="854710" cy="61341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6" name="KSO_Shape">
            <a:extLst>
              <a:ext uri="{FF2B5EF4-FFF2-40B4-BE49-F238E27FC236}">
                <a16:creationId xmlns="" xmlns:a16="http://schemas.microsoft.com/office/drawing/2014/main" id="{5772394A-8663-446A-8D4D-43AB862934FC}"/>
              </a:ext>
            </a:extLst>
          </p:cNvPr>
          <p:cNvSpPr/>
          <p:nvPr/>
        </p:nvSpPr>
        <p:spPr bwMode="auto">
          <a:xfrm>
            <a:off x="5668645" y="2457969"/>
            <a:ext cx="854710" cy="791210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7" name="KSO_Shape">
            <a:extLst>
              <a:ext uri="{FF2B5EF4-FFF2-40B4-BE49-F238E27FC236}">
                <a16:creationId xmlns="" xmlns:a16="http://schemas.microsoft.com/office/drawing/2014/main" id="{D2AD1BDB-B70D-4157-A12F-35BA20C7EE4E}"/>
              </a:ext>
            </a:extLst>
          </p:cNvPr>
          <p:cNvSpPr/>
          <p:nvPr/>
        </p:nvSpPr>
        <p:spPr bwMode="auto">
          <a:xfrm>
            <a:off x="2714625" y="2557664"/>
            <a:ext cx="854710" cy="592455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19" name="文本框 6">
            <a:extLst>
              <a:ext uri="{FF2B5EF4-FFF2-40B4-BE49-F238E27FC236}">
                <a16:creationId xmlns="" xmlns:a16="http://schemas.microsoft.com/office/drawing/2014/main" id="{60BECF63-1B13-4699-8A7A-D609576B5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2504" y="435981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提高管理业务水平</a:t>
            </a:r>
          </a:p>
        </p:txBody>
      </p:sp>
    </p:spTree>
    <p:extLst>
      <p:ext uri="{BB962C8B-B14F-4D97-AF65-F5344CB8AC3E}">
        <p14:creationId xmlns:p14="http://schemas.microsoft.com/office/powerpoint/2010/main" val="372201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53" grpId="0"/>
      <p:bldP spid="56" grpId="0"/>
      <p:bldP spid="58" grpId="0"/>
      <p:bldP spid="19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07754AA7-B08D-4766-9360-33A2A300F5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59168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6115176D-D2BB-4E79-9024-39631C0E352D}"/>
              </a:ext>
            </a:extLst>
          </p:cNvPr>
          <p:cNvCxnSpPr/>
          <p:nvPr/>
        </p:nvCxnSpPr>
        <p:spPr>
          <a:xfrm rot="18900000">
            <a:off x="2513179" y="3494746"/>
            <a:ext cx="1008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962EA1F4-0827-4901-8686-A585CA66C051}"/>
              </a:ext>
            </a:extLst>
          </p:cNvPr>
          <p:cNvCxnSpPr/>
          <p:nvPr/>
        </p:nvCxnSpPr>
        <p:spPr>
          <a:xfrm rot="2700000" flipH="1">
            <a:off x="4160786" y="3515724"/>
            <a:ext cx="100818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">
            <a:extLst>
              <a:ext uri="{FF2B5EF4-FFF2-40B4-BE49-F238E27FC236}">
                <a16:creationId xmlns="" xmlns:a16="http://schemas.microsoft.com/office/drawing/2014/main" id="{ED98FE85-C34E-4C54-A575-8141988D85B9}"/>
              </a:ext>
            </a:extLst>
          </p:cNvPr>
          <p:cNvGrpSpPr/>
          <p:nvPr/>
        </p:nvGrpSpPr>
        <p:grpSpPr>
          <a:xfrm>
            <a:off x="988473" y="2180828"/>
            <a:ext cx="2351702" cy="890831"/>
            <a:chOff x="6278307" y="2195545"/>
            <a:chExt cx="1764006" cy="668123"/>
          </a:xfrm>
        </p:grpSpPr>
        <p:sp>
          <p:nvSpPr>
            <p:cNvPr id="12" name="TextBox 20">
              <a:extLst>
                <a:ext uri="{FF2B5EF4-FFF2-40B4-BE49-F238E27FC236}">
                  <a16:creationId xmlns="" xmlns:a16="http://schemas.microsoft.com/office/drawing/2014/main" id="{9A52A2BA-2207-43BE-A18A-F90950CCF43E}"/>
                </a:ext>
              </a:extLst>
            </p:cNvPr>
            <p:cNvSpPr txBox="1"/>
            <p:nvPr/>
          </p:nvSpPr>
          <p:spPr bwMode="auto">
            <a:xfrm>
              <a:off x="6382171" y="2494098"/>
              <a:ext cx="1526083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对在职人员进行三基培训，并组织理论考试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19">
              <a:extLst>
                <a:ext uri="{FF2B5EF4-FFF2-40B4-BE49-F238E27FC236}">
                  <a16:creationId xmlns="" xmlns:a16="http://schemas.microsoft.com/office/drawing/2014/main" id="{612CD35C-5D77-4820-870C-E52C7D7190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2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三基培训</a:t>
              </a:r>
            </a:p>
          </p:txBody>
        </p:sp>
      </p:grpSp>
      <p:cxnSp>
        <p:nvCxnSpPr>
          <p:cNvPr id="15" name="直接连接符 14">
            <a:extLst>
              <a:ext uri="{FF2B5EF4-FFF2-40B4-BE49-F238E27FC236}">
                <a16:creationId xmlns="" xmlns:a16="http://schemas.microsoft.com/office/drawing/2014/main" id="{33935405-8EAB-47DE-9D52-EA7943DD089E}"/>
              </a:ext>
            </a:extLst>
          </p:cNvPr>
          <p:cNvCxnSpPr/>
          <p:nvPr/>
        </p:nvCxnSpPr>
        <p:spPr>
          <a:xfrm rot="18900000">
            <a:off x="5521405" y="3494746"/>
            <a:ext cx="1008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">
            <a:extLst>
              <a:ext uri="{FF2B5EF4-FFF2-40B4-BE49-F238E27FC236}">
                <a16:creationId xmlns="" xmlns:a16="http://schemas.microsoft.com/office/drawing/2014/main" id="{342986B0-E257-444F-9C0F-D2FB555976E9}"/>
              </a:ext>
            </a:extLst>
          </p:cNvPr>
          <p:cNvGrpSpPr/>
          <p:nvPr/>
        </p:nvGrpSpPr>
        <p:grpSpPr>
          <a:xfrm>
            <a:off x="4252411" y="2180828"/>
            <a:ext cx="2351702" cy="890905"/>
            <a:chOff x="6278307" y="2195545"/>
            <a:chExt cx="1764006" cy="668179"/>
          </a:xfrm>
        </p:grpSpPr>
        <p:sp>
          <p:nvSpPr>
            <p:cNvPr id="17" name="TextBox 20">
              <a:extLst>
                <a:ext uri="{FF2B5EF4-FFF2-40B4-BE49-F238E27FC236}">
                  <a16:creationId xmlns="" xmlns:a16="http://schemas.microsoft.com/office/drawing/2014/main" id="{DD744375-5178-45AA-915F-7AB8B700EEE4}"/>
                </a:ext>
              </a:extLst>
            </p:cNvPr>
            <p:cNvSpPr txBox="1"/>
            <p:nvPr/>
          </p:nvSpPr>
          <p:spPr bwMode="auto">
            <a:xfrm>
              <a:off x="6353564" y="2494154"/>
              <a:ext cx="1554682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科室每周晨间提问</a:t>
              </a:r>
              <a:r>
                <a:rPr lang="en-US" altLang="zh-CN" sz="1300" dirty="0">
                  <a:ea typeface="等线" panose="02010600030101010101" pitchFamily="2" charset="-122"/>
                  <a:sym typeface="+mn-ea"/>
                </a:rPr>
                <a:t>1-2</a:t>
              </a: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次，内容为基础和骨科知识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Box 19">
              <a:extLst>
                <a:ext uri="{FF2B5EF4-FFF2-40B4-BE49-F238E27FC236}">
                  <a16:creationId xmlns="" xmlns:a16="http://schemas.microsoft.com/office/drawing/2014/main" id="{4175081F-CE7A-4321-9277-DE437519BF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ea typeface="等线" panose="02010600030101010101" pitchFamily="2" charset="-122"/>
                  <a:sym typeface="+mn-ea"/>
                </a:rPr>
                <a:t>晨间提问</a:t>
              </a:r>
              <a:endParaRPr lang="zh-CN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A08B2A8-4389-4D09-9BBB-B9AA613FC056}"/>
              </a:ext>
            </a:extLst>
          </p:cNvPr>
          <p:cNvCxnSpPr/>
          <p:nvPr/>
        </p:nvCxnSpPr>
        <p:spPr>
          <a:xfrm rot="2700000" flipH="1">
            <a:off x="7254007" y="3515724"/>
            <a:ext cx="100818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a16="http://schemas.microsoft.com/office/drawing/2014/main" id="{4D4B7CE1-A369-4E66-A554-2B4633562BD9}"/>
              </a:ext>
            </a:extLst>
          </p:cNvPr>
          <p:cNvCxnSpPr/>
          <p:nvPr/>
        </p:nvCxnSpPr>
        <p:spPr>
          <a:xfrm rot="18900000">
            <a:off x="8664448" y="3552572"/>
            <a:ext cx="1008051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1">
            <a:extLst>
              <a:ext uri="{FF2B5EF4-FFF2-40B4-BE49-F238E27FC236}">
                <a16:creationId xmlns="" xmlns:a16="http://schemas.microsoft.com/office/drawing/2014/main" id="{C8315EA3-351C-4988-A456-9D85E6CA7A6C}"/>
              </a:ext>
            </a:extLst>
          </p:cNvPr>
          <p:cNvGrpSpPr/>
          <p:nvPr/>
        </p:nvGrpSpPr>
        <p:grpSpPr>
          <a:xfrm>
            <a:off x="7276100" y="2180828"/>
            <a:ext cx="2351702" cy="890831"/>
            <a:chOff x="6278307" y="2195545"/>
            <a:chExt cx="1764006" cy="668123"/>
          </a:xfrm>
        </p:grpSpPr>
        <p:sp>
          <p:nvSpPr>
            <p:cNvPr id="23" name="TextBox 20">
              <a:extLst>
                <a:ext uri="{FF2B5EF4-FFF2-40B4-BE49-F238E27FC236}">
                  <a16:creationId xmlns="" xmlns:a16="http://schemas.microsoft.com/office/drawing/2014/main" id="{67EBEDF2-D341-4699-B073-31E92CB0C3C6}"/>
                </a:ext>
              </a:extLst>
            </p:cNvPr>
            <p:cNvSpPr txBox="1"/>
            <p:nvPr/>
          </p:nvSpPr>
          <p:spPr bwMode="auto">
            <a:xfrm>
              <a:off x="6382171" y="2494098"/>
              <a:ext cx="1526083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300" dirty="0">
                  <a:ea typeface="等线" panose="02010600030101010101" pitchFamily="2" charset="-122"/>
                  <a:sym typeface="+mn-ea"/>
                </a:rPr>
                <a:t>12</a:t>
              </a: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月初，对全院护士分组进行了护理技术操作考核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19">
              <a:extLst>
                <a:ext uri="{FF2B5EF4-FFF2-40B4-BE49-F238E27FC236}">
                  <a16:creationId xmlns="" xmlns:a16="http://schemas.microsoft.com/office/drawing/2014/main" id="{41FB597E-7F53-4F70-92BF-5D5221B2C2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ea typeface="等线" panose="02010600030101010101" pitchFamily="2" charset="-122"/>
                  <a:sym typeface="+mn-ea"/>
                </a:rPr>
                <a:t>操作考核</a:t>
              </a:r>
              <a:endParaRPr lang="zh-CN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5" name="组合 1">
            <a:extLst>
              <a:ext uri="{FF2B5EF4-FFF2-40B4-BE49-F238E27FC236}">
                <a16:creationId xmlns="" xmlns:a16="http://schemas.microsoft.com/office/drawing/2014/main" id="{6B4E2531-0FA2-4C0E-8C8A-CAF65750BE3E}"/>
              </a:ext>
            </a:extLst>
          </p:cNvPr>
          <p:cNvGrpSpPr/>
          <p:nvPr/>
        </p:nvGrpSpPr>
        <p:grpSpPr>
          <a:xfrm>
            <a:off x="2668188" y="4114070"/>
            <a:ext cx="2351702" cy="890831"/>
            <a:chOff x="6278307" y="2195545"/>
            <a:chExt cx="1764006" cy="668123"/>
          </a:xfrm>
        </p:grpSpPr>
        <p:sp>
          <p:nvSpPr>
            <p:cNvPr id="26" name="TextBox 20">
              <a:extLst>
                <a:ext uri="{FF2B5EF4-FFF2-40B4-BE49-F238E27FC236}">
                  <a16:creationId xmlns="" xmlns:a16="http://schemas.microsoft.com/office/drawing/2014/main" id="{B9721E07-987F-4CCF-9A2A-C49C68F6AA20}"/>
                </a:ext>
              </a:extLst>
            </p:cNvPr>
            <p:cNvSpPr txBox="1"/>
            <p:nvPr/>
          </p:nvSpPr>
          <p:spPr bwMode="auto">
            <a:xfrm>
              <a:off x="6382171" y="2494098"/>
              <a:ext cx="1526083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defRPr/>
              </a:pP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聘请专家授课，讲授骨科、内、外科知识，提高知识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19">
              <a:extLst>
                <a:ext uri="{FF2B5EF4-FFF2-40B4-BE49-F238E27FC236}">
                  <a16:creationId xmlns="" xmlns:a16="http://schemas.microsoft.com/office/drawing/2014/main" id="{AD487EB8-4BC3-4653-B2A9-BD0B251493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ea typeface="等线" panose="02010600030101010101" pitchFamily="2" charset="-122"/>
                  <a:sym typeface="+mn-ea"/>
                </a:rPr>
                <a:t>专家授课</a:t>
              </a:r>
              <a:endParaRPr lang="zh-CN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28" name="组合 1">
            <a:extLst>
              <a:ext uri="{FF2B5EF4-FFF2-40B4-BE49-F238E27FC236}">
                <a16:creationId xmlns="" xmlns:a16="http://schemas.microsoft.com/office/drawing/2014/main" id="{6D0B9276-FC1E-4E75-A9F9-92158C29FA53}"/>
              </a:ext>
            </a:extLst>
          </p:cNvPr>
          <p:cNvGrpSpPr/>
          <p:nvPr/>
        </p:nvGrpSpPr>
        <p:grpSpPr>
          <a:xfrm>
            <a:off x="5830664" y="4114070"/>
            <a:ext cx="2351702" cy="890830"/>
            <a:chOff x="6278307" y="2195545"/>
            <a:chExt cx="1764006" cy="668123"/>
          </a:xfrm>
        </p:grpSpPr>
        <p:sp>
          <p:nvSpPr>
            <p:cNvPr id="29" name="TextBox 20">
              <a:extLst>
                <a:ext uri="{FF2B5EF4-FFF2-40B4-BE49-F238E27FC236}">
                  <a16:creationId xmlns="" xmlns:a16="http://schemas.microsoft.com/office/drawing/2014/main" id="{B5F0C5D8-042D-4F10-A3D5-C0B5917D0DCD}"/>
                </a:ext>
              </a:extLst>
            </p:cNvPr>
            <p:cNvSpPr txBox="1"/>
            <p:nvPr/>
          </p:nvSpPr>
          <p:spPr bwMode="auto">
            <a:xfrm>
              <a:off x="6382171" y="2494098"/>
              <a:ext cx="1526083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altLang="zh-CN" sz="1300" dirty="0">
                  <a:ea typeface="等线" panose="02010600030101010101" pitchFamily="2" charset="-122"/>
                  <a:sym typeface="+mn-ea"/>
                </a:rPr>
                <a:t>"</a:t>
              </a: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三八妇女节</a:t>
              </a:r>
              <a:r>
                <a:rPr lang="en-US" altLang="zh-CN" sz="1300" dirty="0">
                  <a:ea typeface="等线" panose="02010600030101010101" pitchFamily="2" charset="-122"/>
                  <a:sym typeface="+mn-ea"/>
                </a:rPr>
                <a:t>"</a:t>
              </a: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举行了护理技术操作比赛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9">
              <a:extLst>
                <a:ext uri="{FF2B5EF4-FFF2-40B4-BE49-F238E27FC236}">
                  <a16:creationId xmlns="" xmlns:a16="http://schemas.microsoft.com/office/drawing/2014/main" id="{AB9C0A84-B4F4-422D-8539-B0DB03448E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ea typeface="等线" panose="02010600030101010101" pitchFamily="2" charset="-122"/>
                  <a:sym typeface="+mn-ea"/>
                </a:rPr>
                <a:t>护理比赛</a:t>
              </a:r>
              <a:endParaRPr lang="zh-CN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1" name="组合 1">
            <a:extLst>
              <a:ext uri="{FF2B5EF4-FFF2-40B4-BE49-F238E27FC236}">
                <a16:creationId xmlns="" xmlns:a16="http://schemas.microsoft.com/office/drawing/2014/main" id="{142DC618-93CF-4CF1-933C-D88277B85D25}"/>
              </a:ext>
            </a:extLst>
          </p:cNvPr>
          <p:cNvGrpSpPr/>
          <p:nvPr/>
        </p:nvGrpSpPr>
        <p:grpSpPr>
          <a:xfrm>
            <a:off x="8908069" y="4114070"/>
            <a:ext cx="2351702" cy="890831"/>
            <a:chOff x="6278307" y="2195545"/>
            <a:chExt cx="1764006" cy="668123"/>
          </a:xfrm>
        </p:grpSpPr>
        <p:sp>
          <p:nvSpPr>
            <p:cNvPr id="32" name="TextBox 20">
              <a:extLst>
                <a:ext uri="{FF2B5EF4-FFF2-40B4-BE49-F238E27FC236}">
                  <a16:creationId xmlns="" xmlns:a16="http://schemas.microsoft.com/office/drawing/2014/main" id="{4187D3A6-F30A-41B6-8DE2-36935E855A42}"/>
                </a:ext>
              </a:extLst>
            </p:cNvPr>
            <p:cNvSpPr txBox="1"/>
            <p:nvPr/>
          </p:nvSpPr>
          <p:spPr bwMode="auto">
            <a:xfrm>
              <a:off x="6382171" y="2494098"/>
              <a:ext cx="1526083" cy="369570"/>
            </a:xfrm>
            <a:prstGeom prst="rect">
              <a:avLst/>
            </a:prstGeom>
            <a:noFill/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1300" dirty="0">
                  <a:ea typeface="等线" panose="02010600030101010101" pitchFamily="2" charset="-122"/>
                  <a:sym typeface="+mn-ea"/>
                </a:rPr>
                <a:t>加强危重病人的护理，坚持交接班制度和晨间护理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19">
              <a:extLst>
                <a:ext uri="{FF2B5EF4-FFF2-40B4-BE49-F238E27FC236}">
                  <a16:creationId xmlns="" xmlns:a16="http://schemas.microsoft.com/office/drawing/2014/main" id="{0E098621-B803-4C5A-9E38-337A31D7BE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8307" y="2195545"/>
              <a:ext cx="1764006" cy="31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100" dirty="0">
                  <a:ea typeface="等线" panose="02010600030101010101" pitchFamily="2" charset="-122"/>
                  <a:sym typeface="+mn-ea"/>
                </a:rPr>
                <a:t>晨间护理</a:t>
              </a:r>
              <a:endParaRPr lang="zh-CN" altLang="zh-CN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87B0621E-9D19-4926-B45D-75B76462C74D}"/>
              </a:ext>
            </a:extLst>
          </p:cNvPr>
          <p:cNvGrpSpPr/>
          <p:nvPr/>
        </p:nvGrpSpPr>
        <p:grpSpPr>
          <a:xfrm>
            <a:off x="1814196" y="3852496"/>
            <a:ext cx="971024" cy="971151"/>
            <a:chOff x="1302940" y="2971177"/>
            <a:chExt cx="728363" cy="728363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09A73928-08B8-404D-A11D-A67889C426DA}"/>
                </a:ext>
              </a:extLst>
            </p:cNvPr>
            <p:cNvSpPr/>
            <p:nvPr/>
          </p:nvSpPr>
          <p:spPr>
            <a:xfrm>
              <a:off x="1302940" y="2971177"/>
              <a:ext cx="728363" cy="728363"/>
            </a:xfrm>
            <a:prstGeom prst="ellipse">
              <a:avLst/>
            </a:prstGeom>
            <a:solidFill>
              <a:srgbClr val="EB6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TextBox 19">
              <a:extLst>
                <a:ext uri="{FF2B5EF4-FFF2-40B4-BE49-F238E27FC236}">
                  <a16:creationId xmlns="" xmlns:a16="http://schemas.microsoft.com/office/drawing/2014/main" id="{A73C247B-70CB-411C-B711-41950CAC21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71764" y="3115228"/>
              <a:ext cx="566214" cy="382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01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F7C158B0-C6D8-4C53-804A-48EBBCBC484B}"/>
              </a:ext>
            </a:extLst>
          </p:cNvPr>
          <p:cNvGrpSpPr/>
          <p:nvPr/>
        </p:nvGrpSpPr>
        <p:grpSpPr>
          <a:xfrm>
            <a:off x="4859641" y="3852495"/>
            <a:ext cx="971024" cy="971151"/>
            <a:chOff x="3587321" y="2971176"/>
            <a:chExt cx="728363" cy="728363"/>
          </a:xfrm>
          <a:solidFill>
            <a:srgbClr val="EB604D"/>
          </a:solidFill>
        </p:grpSpPr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ACE0FF7E-7123-4C54-9F78-23DE22957D30}"/>
                </a:ext>
              </a:extLst>
            </p:cNvPr>
            <p:cNvSpPr/>
            <p:nvPr/>
          </p:nvSpPr>
          <p:spPr>
            <a:xfrm>
              <a:off x="3587321" y="2971176"/>
              <a:ext cx="728363" cy="728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TextBox 19">
              <a:extLst>
                <a:ext uri="{FF2B5EF4-FFF2-40B4-BE49-F238E27FC236}">
                  <a16:creationId xmlns="" xmlns:a16="http://schemas.microsoft.com/office/drawing/2014/main" id="{AC9EFDB0-786B-4F07-A77F-92489073A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5896" y="3115228"/>
              <a:ext cx="566214" cy="3822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03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39C33C6D-0FD2-4437-9474-C728BC315271}"/>
              </a:ext>
            </a:extLst>
          </p:cNvPr>
          <p:cNvGrpSpPr/>
          <p:nvPr/>
        </p:nvGrpSpPr>
        <p:grpSpPr>
          <a:xfrm>
            <a:off x="7940844" y="3852495"/>
            <a:ext cx="971024" cy="971151"/>
            <a:chOff x="5898524" y="2971176"/>
            <a:chExt cx="728363" cy="728363"/>
          </a:xfrm>
          <a:solidFill>
            <a:srgbClr val="EB604D"/>
          </a:solidFill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634E4601-0206-4E6D-ABC4-B1B20A617DD8}"/>
                </a:ext>
              </a:extLst>
            </p:cNvPr>
            <p:cNvSpPr/>
            <p:nvPr/>
          </p:nvSpPr>
          <p:spPr>
            <a:xfrm>
              <a:off x="5898524" y="2971176"/>
              <a:ext cx="728363" cy="728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TextBox 19">
              <a:extLst>
                <a:ext uri="{FF2B5EF4-FFF2-40B4-BE49-F238E27FC236}">
                  <a16:creationId xmlns="" xmlns:a16="http://schemas.microsoft.com/office/drawing/2014/main" id="{6F747640-CDD1-42A4-AFA6-027B3D9EC4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79598" y="3115228"/>
              <a:ext cx="566214" cy="3822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05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EFF6C48D-E700-4C2C-9D4D-35FC9D268D2C}"/>
              </a:ext>
            </a:extLst>
          </p:cNvPr>
          <p:cNvGrpSpPr/>
          <p:nvPr/>
        </p:nvGrpSpPr>
        <p:grpSpPr>
          <a:xfrm>
            <a:off x="3337452" y="2330111"/>
            <a:ext cx="971024" cy="971151"/>
            <a:chOff x="2445531" y="1829388"/>
            <a:chExt cx="728363" cy="728363"/>
          </a:xfrm>
          <a:solidFill>
            <a:srgbClr val="B098F1"/>
          </a:solidFill>
        </p:grpSpPr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03DBBF4A-B0E0-4B16-9732-D0A7EB59BA12}"/>
                </a:ext>
              </a:extLst>
            </p:cNvPr>
            <p:cNvSpPr/>
            <p:nvPr/>
          </p:nvSpPr>
          <p:spPr>
            <a:xfrm>
              <a:off x="2445531" y="1829388"/>
              <a:ext cx="728363" cy="728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TextBox 19">
              <a:extLst>
                <a:ext uri="{FF2B5EF4-FFF2-40B4-BE49-F238E27FC236}">
                  <a16:creationId xmlns="" xmlns:a16="http://schemas.microsoft.com/office/drawing/2014/main" id="{04C4ABDD-30E2-4EEF-A460-94691629C6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7495" y="1980240"/>
              <a:ext cx="566214" cy="3822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02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EB2F0DC7-552F-4133-8727-BA6437766964}"/>
              </a:ext>
            </a:extLst>
          </p:cNvPr>
          <p:cNvGrpSpPr/>
          <p:nvPr/>
        </p:nvGrpSpPr>
        <p:grpSpPr>
          <a:xfrm>
            <a:off x="6381828" y="2330111"/>
            <a:ext cx="971024" cy="971151"/>
            <a:chOff x="4729110" y="1829388"/>
            <a:chExt cx="728363" cy="728363"/>
          </a:xfrm>
          <a:solidFill>
            <a:srgbClr val="B098F1"/>
          </a:solidFill>
        </p:grpSpPr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44A5D7D1-B1CD-4D6C-ADDE-115EE8A54C2E}"/>
                </a:ext>
              </a:extLst>
            </p:cNvPr>
            <p:cNvSpPr/>
            <p:nvPr/>
          </p:nvSpPr>
          <p:spPr>
            <a:xfrm>
              <a:off x="4729110" y="1829388"/>
              <a:ext cx="728363" cy="728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8" name="TextBox 19">
              <a:extLst>
                <a:ext uri="{FF2B5EF4-FFF2-40B4-BE49-F238E27FC236}">
                  <a16:creationId xmlns="" xmlns:a16="http://schemas.microsoft.com/office/drawing/2014/main" id="{A50F3605-AD4D-444C-9AEC-A820B49B2E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3688" y="1980240"/>
              <a:ext cx="566214" cy="38227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04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2E1E8B6B-9FF8-4602-98B4-E1C04B6BF5C1}"/>
              </a:ext>
            </a:extLst>
          </p:cNvPr>
          <p:cNvGrpSpPr/>
          <p:nvPr/>
        </p:nvGrpSpPr>
        <p:grpSpPr>
          <a:xfrm>
            <a:off x="9463031" y="2330111"/>
            <a:ext cx="971024" cy="971151"/>
            <a:chOff x="7040313" y="1829388"/>
            <a:chExt cx="728363" cy="728363"/>
          </a:xfrm>
          <a:solidFill>
            <a:srgbClr val="B098F1"/>
          </a:solidFill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99BA0EE8-797A-4CFD-BAD0-FC9697518F8D}"/>
                </a:ext>
              </a:extLst>
            </p:cNvPr>
            <p:cNvSpPr/>
            <p:nvPr/>
          </p:nvSpPr>
          <p:spPr>
            <a:xfrm>
              <a:off x="7040313" y="1829388"/>
              <a:ext cx="728363" cy="728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19">
              <a:extLst>
                <a:ext uri="{FF2B5EF4-FFF2-40B4-BE49-F238E27FC236}">
                  <a16:creationId xmlns="" xmlns:a16="http://schemas.microsoft.com/office/drawing/2014/main" id="{5BC96163-31A7-4EC9-96B4-00237AD46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3469" y="1980240"/>
              <a:ext cx="566214" cy="381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3296" tIns="46648" rIns="93296" bIns="46648" numCol="1" anchor="t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宋体" panose="02010600030101010101" pitchFamily="2" charset="-122"/>
                </a:rPr>
                <a:t>06</a:t>
              </a:r>
            </a:p>
          </p:txBody>
        </p:sp>
      </p:grpSp>
      <p:sp>
        <p:nvSpPr>
          <p:cNvPr id="53" name="文本框 6">
            <a:extLst>
              <a:ext uri="{FF2B5EF4-FFF2-40B4-BE49-F238E27FC236}">
                <a16:creationId xmlns="" xmlns:a16="http://schemas.microsoft.com/office/drawing/2014/main" id="{E0A5892F-040E-4ECF-93F4-56757E31F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2504" y="435981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提高管理业务水平</a:t>
            </a:r>
          </a:p>
        </p:txBody>
      </p:sp>
    </p:spTree>
    <p:extLst>
      <p:ext uri="{BB962C8B-B14F-4D97-AF65-F5344CB8AC3E}">
        <p14:creationId xmlns:p14="http://schemas.microsoft.com/office/powerpoint/2010/main" val="216630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53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846040" y="2383024"/>
            <a:ext cx="1489510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03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478678" y="3049459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加强医德医风建设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  <p:sp>
        <p:nvSpPr>
          <p:cNvPr id="13" name="TextBox 23">
            <a:extLst>
              <a:ext uri="{FF2B5EF4-FFF2-40B4-BE49-F238E27FC236}">
                <a16:creationId xmlns="" xmlns:a16="http://schemas.microsoft.com/office/drawing/2014/main" id="{10CDA057-21FA-460C-A277-27BA6A512F88}"/>
              </a:ext>
            </a:extLst>
          </p:cNvPr>
          <p:cNvSpPr txBox="1"/>
          <p:nvPr/>
        </p:nvSpPr>
        <p:spPr>
          <a:xfrm>
            <a:off x="5584377" y="3778120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医德建设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="" xmlns:a16="http://schemas.microsoft.com/office/drawing/2014/main" id="{BD116C15-3CC6-4DFE-ADE1-97C7674C485D}"/>
              </a:ext>
            </a:extLst>
          </p:cNvPr>
          <p:cNvSpPr txBox="1"/>
          <p:nvPr/>
        </p:nvSpPr>
        <p:spPr>
          <a:xfrm>
            <a:off x="8022545" y="3757345"/>
            <a:ext cx="1834642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考核达标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5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9" grpId="0" animBg="1"/>
      <p:bldP spid="20" grpId="0" animBg="1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>
            <a:extLst>
              <a:ext uri="{FF2B5EF4-FFF2-40B4-BE49-F238E27FC236}">
                <a16:creationId xmlns="" xmlns:a16="http://schemas.microsoft.com/office/drawing/2014/main" id="{24432338-E224-4E0B-9693-B249B0947C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27" name="文本框 6">
            <a:extLst>
              <a:ext uri="{FF2B5EF4-FFF2-40B4-BE49-F238E27FC236}">
                <a16:creationId xmlns="" xmlns:a16="http://schemas.microsoft.com/office/drawing/2014/main" id="{C2B652F7-73CB-4C26-BFDE-C06428884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584" y="521225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加强医德医风建设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580C1085-F1FD-4375-8329-D16ABB06196F}"/>
              </a:ext>
            </a:extLst>
          </p:cNvPr>
          <p:cNvGrpSpPr/>
          <p:nvPr/>
        </p:nvGrpSpPr>
        <p:grpSpPr>
          <a:xfrm>
            <a:off x="490455" y="4977549"/>
            <a:ext cx="3176979" cy="852804"/>
            <a:chOff x="4631245" y="1185160"/>
            <a:chExt cx="2259814" cy="606607"/>
          </a:xfrm>
        </p:grpSpPr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52596D99-E03A-4BCD-B1E6-4AF64DB9CD1B}"/>
                </a:ext>
              </a:extLst>
            </p:cNvPr>
            <p:cNvGrpSpPr/>
            <p:nvPr/>
          </p:nvGrpSpPr>
          <p:grpSpPr>
            <a:xfrm>
              <a:off x="4631245" y="1185160"/>
              <a:ext cx="423677" cy="466117"/>
              <a:chOff x="6242320" y="1105631"/>
              <a:chExt cx="564902" cy="621491"/>
            </a:xfrm>
          </p:grpSpPr>
          <p:sp>
            <p:nvSpPr>
              <p:cNvPr id="32" name="TextBox 6">
                <a:extLst>
                  <a:ext uri="{FF2B5EF4-FFF2-40B4-BE49-F238E27FC236}">
                    <a16:creationId xmlns="" xmlns:a16="http://schemas.microsoft.com/office/drawing/2014/main" id="{18F21EFC-E61A-4E22-B267-E2C65C30FB1C}"/>
                  </a:ext>
                </a:extLst>
              </p:cNvPr>
              <p:cNvSpPr txBox="1"/>
              <p:nvPr/>
            </p:nvSpPr>
            <p:spPr>
              <a:xfrm>
                <a:off x="6327224" y="1105631"/>
                <a:ext cx="448425" cy="4926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375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3" name="文本框 22">
                <a:extLst>
                  <a:ext uri="{FF2B5EF4-FFF2-40B4-BE49-F238E27FC236}">
                    <a16:creationId xmlns="" xmlns:a16="http://schemas.microsoft.com/office/drawing/2014/main" id="{38CF7D05-53F0-4C2B-A381-A6EDD959A857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64902" cy="210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45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03CE1EE9-C34F-415D-A40A-33CD18CE3121}"/>
                </a:ext>
              </a:extLst>
            </p:cNvPr>
            <p:cNvCxnSpPr/>
            <p:nvPr/>
          </p:nvCxnSpPr>
          <p:spPr>
            <a:xfrm>
              <a:off x="4663083" y="1687804"/>
              <a:ext cx="2227976" cy="0"/>
            </a:xfrm>
            <a:prstGeom prst="line">
              <a:avLst/>
            </a:prstGeom>
            <a:ln w="28575">
              <a:solidFill>
                <a:srgbClr val="2CB1C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44">
              <a:extLst>
                <a:ext uri="{FF2B5EF4-FFF2-40B4-BE49-F238E27FC236}">
                  <a16:creationId xmlns="" xmlns:a16="http://schemas.microsoft.com/office/drawing/2014/main" id="{148D4300-0ADA-40AA-A44E-AB5FBE6C9D7F}"/>
                </a:ext>
              </a:extLst>
            </p:cNvPr>
            <p:cNvSpPr txBox="1"/>
            <p:nvPr/>
          </p:nvSpPr>
          <p:spPr>
            <a:xfrm>
              <a:off x="5226561" y="1227618"/>
              <a:ext cx="1478353" cy="564149"/>
            </a:xfrm>
            <a:prstGeom prst="rect">
              <a:avLst/>
            </a:prstGeom>
            <a:noFill/>
          </p:spPr>
          <p:txBody>
            <a:bodyPr wrap="square" lIns="96413" tIns="48206" rIns="96413" bIns="48206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继续落实护士行为规范，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落实护士文明用语</a:t>
              </a:r>
              <a:r>
                <a:rPr lang="en-US" altLang="zh-CN" sz="1260" dirty="0">
                  <a:ea typeface="等线" panose="02010600030101010101" pitchFamily="2" charset="-122"/>
                  <a:sym typeface="+mn-ea"/>
                </a:rPr>
                <a:t>50</a:t>
              </a: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句</a:t>
              </a:r>
              <a:endParaRPr lang="zh-CN" altLang="en-US" sz="1260" dirty="0">
                <a:ea typeface="等线" panose="02010600030101010101" pitchFamily="2" charset="-122"/>
              </a:endParaRPr>
            </a:p>
            <a:p>
              <a:pPr>
                <a:lnSpc>
                  <a:spcPct val="120000"/>
                </a:lnSpc>
              </a:pPr>
              <a:endParaRPr lang="zh-CN" altLang="en-US" sz="12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7C9B301-9CD4-456A-ADFC-6CAD1FE81573}"/>
              </a:ext>
            </a:extLst>
          </p:cNvPr>
          <p:cNvGrpSpPr/>
          <p:nvPr/>
        </p:nvGrpSpPr>
        <p:grpSpPr>
          <a:xfrm>
            <a:off x="803663" y="3006255"/>
            <a:ext cx="3361475" cy="706647"/>
            <a:chOff x="4631245" y="1185160"/>
            <a:chExt cx="2391048" cy="502644"/>
          </a:xfrm>
        </p:grpSpPr>
        <p:grpSp>
          <p:nvGrpSpPr>
            <p:cNvPr id="35" name="组合 34">
              <a:extLst>
                <a:ext uri="{FF2B5EF4-FFF2-40B4-BE49-F238E27FC236}">
                  <a16:creationId xmlns="" xmlns:a16="http://schemas.microsoft.com/office/drawing/2014/main" id="{E8EE1A0F-8B02-4275-8938-6FD1373D8887}"/>
                </a:ext>
              </a:extLst>
            </p:cNvPr>
            <p:cNvGrpSpPr/>
            <p:nvPr/>
          </p:nvGrpSpPr>
          <p:grpSpPr>
            <a:xfrm>
              <a:off x="4631245" y="1185160"/>
              <a:ext cx="423677" cy="466117"/>
              <a:chOff x="6242320" y="1105631"/>
              <a:chExt cx="564902" cy="621491"/>
            </a:xfrm>
          </p:grpSpPr>
          <p:sp>
            <p:nvSpPr>
              <p:cNvPr id="38" name="TextBox 6">
                <a:extLst>
                  <a:ext uri="{FF2B5EF4-FFF2-40B4-BE49-F238E27FC236}">
                    <a16:creationId xmlns="" xmlns:a16="http://schemas.microsoft.com/office/drawing/2014/main" id="{10404032-1E1E-4AC7-926B-2FF5F58F822D}"/>
                  </a:ext>
                </a:extLst>
              </p:cNvPr>
              <p:cNvSpPr txBox="1"/>
              <p:nvPr/>
            </p:nvSpPr>
            <p:spPr>
              <a:xfrm>
                <a:off x="6327224" y="1105631"/>
                <a:ext cx="448425" cy="4926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375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02</a:t>
                </a:r>
              </a:p>
            </p:txBody>
          </p:sp>
          <p:sp>
            <p:nvSpPr>
              <p:cNvPr id="39" name="文本框 22">
                <a:extLst>
                  <a:ext uri="{FF2B5EF4-FFF2-40B4-BE49-F238E27FC236}">
                    <a16:creationId xmlns="" xmlns:a16="http://schemas.microsoft.com/office/drawing/2014/main" id="{5D336ACB-50D5-49AB-8332-698A4B6775EB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64902" cy="210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45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04FD6BB3-6FB2-4A2A-ADC3-448F29590A1F}"/>
                </a:ext>
              </a:extLst>
            </p:cNvPr>
            <p:cNvCxnSpPr/>
            <p:nvPr/>
          </p:nvCxnSpPr>
          <p:spPr>
            <a:xfrm flipV="1">
              <a:off x="4663083" y="1678306"/>
              <a:ext cx="1944332" cy="9498"/>
            </a:xfrm>
            <a:prstGeom prst="line">
              <a:avLst/>
            </a:prstGeom>
            <a:ln w="28575">
              <a:solidFill>
                <a:srgbClr val="E95A6E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44">
              <a:extLst>
                <a:ext uri="{FF2B5EF4-FFF2-40B4-BE49-F238E27FC236}">
                  <a16:creationId xmlns="" xmlns:a16="http://schemas.microsoft.com/office/drawing/2014/main" id="{E568C9B2-5AAC-4667-8C78-5A028B0AA8E5}"/>
                </a:ext>
              </a:extLst>
            </p:cNvPr>
            <p:cNvSpPr txBox="1"/>
            <p:nvPr/>
          </p:nvSpPr>
          <p:spPr>
            <a:xfrm>
              <a:off x="5107654" y="1229705"/>
              <a:ext cx="1914639" cy="397931"/>
            </a:xfrm>
            <a:prstGeom prst="rect">
              <a:avLst/>
            </a:prstGeom>
            <a:noFill/>
          </p:spPr>
          <p:txBody>
            <a:bodyPr wrap="square" lIns="96413" tIns="48206" rIns="96413" bIns="48206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分别于</a:t>
              </a:r>
              <a:r>
                <a:rPr lang="en-US" altLang="zh-CN" sz="1260" dirty="0">
                  <a:ea typeface="等线" panose="02010600030101010101" pitchFamily="2" charset="-122"/>
                  <a:sym typeface="+mn-ea"/>
                </a:rPr>
                <a:t>6</a:t>
              </a: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月、</a:t>
              </a:r>
              <a:r>
                <a:rPr lang="en-US" altLang="zh-CN" sz="1260" dirty="0">
                  <a:ea typeface="等线" panose="02010600030101010101" pitchFamily="2" charset="-122"/>
                  <a:sym typeface="+mn-ea"/>
                </a:rPr>
                <a:t>11</a:t>
              </a: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月组织全体护士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参加**、**的礼仪培训</a:t>
              </a:r>
              <a:endParaRPr lang="zh-CN" altLang="en-US" sz="12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779EE4CD-C0E7-430C-9A8C-57D073D1DD63}"/>
              </a:ext>
            </a:extLst>
          </p:cNvPr>
          <p:cNvGrpSpPr/>
          <p:nvPr/>
        </p:nvGrpSpPr>
        <p:grpSpPr>
          <a:xfrm>
            <a:off x="2122522" y="1745545"/>
            <a:ext cx="3063132" cy="706647"/>
            <a:chOff x="4631245" y="1185160"/>
            <a:chExt cx="2178834" cy="502644"/>
          </a:xfrm>
        </p:grpSpPr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A90EA779-EC28-41BA-B700-D9F0D43E9D49}"/>
                </a:ext>
              </a:extLst>
            </p:cNvPr>
            <p:cNvGrpSpPr/>
            <p:nvPr/>
          </p:nvGrpSpPr>
          <p:grpSpPr>
            <a:xfrm>
              <a:off x="4631245" y="1185160"/>
              <a:ext cx="423677" cy="466117"/>
              <a:chOff x="6242320" y="1105631"/>
              <a:chExt cx="564903" cy="621491"/>
            </a:xfrm>
          </p:grpSpPr>
          <p:sp>
            <p:nvSpPr>
              <p:cNvPr id="44" name="TextBox 6">
                <a:extLst>
                  <a:ext uri="{FF2B5EF4-FFF2-40B4-BE49-F238E27FC236}">
                    <a16:creationId xmlns="" xmlns:a16="http://schemas.microsoft.com/office/drawing/2014/main" id="{8A389342-730F-41C2-9CE4-AF3ACC9E7F2F}"/>
                  </a:ext>
                </a:extLst>
              </p:cNvPr>
              <p:cNvSpPr txBox="1"/>
              <p:nvPr/>
            </p:nvSpPr>
            <p:spPr>
              <a:xfrm>
                <a:off x="6327224" y="1105631"/>
                <a:ext cx="448425" cy="4926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375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03</a:t>
                </a:r>
              </a:p>
            </p:txBody>
          </p:sp>
          <p:sp>
            <p:nvSpPr>
              <p:cNvPr id="45" name="文本框 22">
                <a:extLst>
                  <a:ext uri="{FF2B5EF4-FFF2-40B4-BE49-F238E27FC236}">
                    <a16:creationId xmlns="" xmlns:a16="http://schemas.microsoft.com/office/drawing/2014/main" id="{52C5A206-CCAB-48B7-B1BE-1AE2FF2F13C8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64903" cy="210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45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8BEC9FED-060E-41C7-86FB-2C6466DFC2A2}"/>
                </a:ext>
              </a:extLst>
            </p:cNvPr>
            <p:cNvCxnSpPr/>
            <p:nvPr/>
          </p:nvCxnSpPr>
          <p:spPr>
            <a:xfrm flipV="1">
              <a:off x="4663083" y="1678306"/>
              <a:ext cx="1944332" cy="9498"/>
            </a:xfrm>
            <a:prstGeom prst="line">
              <a:avLst/>
            </a:prstGeom>
            <a:ln w="28575">
              <a:solidFill>
                <a:srgbClr val="2CB1C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4">
              <a:extLst>
                <a:ext uri="{FF2B5EF4-FFF2-40B4-BE49-F238E27FC236}">
                  <a16:creationId xmlns="" xmlns:a16="http://schemas.microsoft.com/office/drawing/2014/main" id="{A36F49F4-C4D0-4A4D-B345-646AFD56A5FA}"/>
                </a:ext>
              </a:extLst>
            </p:cNvPr>
            <p:cNvSpPr txBox="1"/>
            <p:nvPr/>
          </p:nvSpPr>
          <p:spPr>
            <a:xfrm>
              <a:off x="5107654" y="1229705"/>
              <a:ext cx="1702425" cy="397931"/>
            </a:xfrm>
            <a:prstGeom prst="rect">
              <a:avLst/>
            </a:prstGeom>
            <a:noFill/>
          </p:spPr>
          <p:txBody>
            <a:bodyPr wrap="square" lIns="96413" tIns="48206" rIns="96413" bIns="48206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继续开展健康教育，对住院病人发放满意度调查表</a:t>
              </a:r>
              <a:endParaRPr lang="zh-CN" altLang="en-US" sz="12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B5FA0178-3A3C-4BFF-99B0-92A4A785FA77}"/>
              </a:ext>
            </a:extLst>
          </p:cNvPr>
          <p:cNvGrpSpPr/>
          <p:nvPr/>
        </p:nvGrpSpPr>
        <p:grpSpPr>
          <a:xfrm>
            <a:off x="7328608" y="1668728"/>
            <a:ext cx="3361475" cy="706647"/>
            <a:chOff x="4631245" y="1185160"/>
            <a:chExt cx="2391048" cy="502644"/>
          </a:xfrm>
        </p:grpSpPr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C6835D7A-39F5-472E-AD39-B489A72272FB}"/>
                </a:ext>
              </a:extLst>
            </p:cNvPr>
            <p:cNvGrpSpPr/>
            <p:nvPr/>
          </p:nvGrpSpPr>
          <p:grpSpPr>
            <a:xfrm>
              <a:off x="4631245" y="1185160"/>
              <a:ext cx="423677" cy="466117"/>
              <a:chOff x="6242320" y="1105631"/>
              <a:chExt cx="564902" cy="621491"/>
            </a:xfrm>
          </p:grpSpPr>
          <p:sp>
            <p:nvSpPr>
              <p:cNvPr id="50" name="TextBox 6">
                <a:extLst>
                  <a:ext uri="{FF2B5EF4-FFF2-40B4-BE49-F238E27FC236}">
                    <a16:creationId xmlns="" xmlns:a16="http://schemas.microsoft.com/office/drawing/2014/main" id="{9A915A3F-8E4B-4D94-AC6B-7EEE59EA8CF7}"/>
                  </a:ext>
                </a:extLst>
              </p:cNvPr>
              <p:cNvSpPr txBox="1"/>
              <p:nvPr/>
            </p:nvSpPr>
            <p:spPr>
              <a:xfrm>
                <a:off x="6327224" y="1105631"/>
                <a:ext cx="448425" cy="4926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375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04</a:t>
                </a:r>
              </a:p>
            </p:txBody>
          </p:sp>
          <p:sp>
            <p:nvSpPr>
              <p:cNvPr id="51" name="文本框 22">
                <a:extLst>
                  <a:ext uri="{FF2B5EF4-FFF2-40B4-BE49-F238E27FC236}">
                    <a16:creationId xmlns="" xmlns:a16="http://schemas.microsoft.com/office/drawing/2014/main" id="{E0A00FAE-B8A1-43D7-A084-05FAFA6ACE57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64902" cy="210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45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48" name="直接连接符 47">
              <a:extLst>
                <a:ext uri="{FF2B5EF4-FFF2-40B4-BE49-F238E27FC236}">
                  <a16:creationId xmlns="" xmlns:a16="http://schemas.microsoft.com/office/drawing/2014/main" id="{1609EB1D-0A53-4F44-9DFD-BAA0A0C39123}"/>
                </a:ext>
              </a:extLst>
            </p:cNvPr>
            <p:cNvCxnSpPr/>
            <p:nvPr/>
          </p:nvCxnSpPr>
          <p:spPr>
            <a:xfrm flipV="1">
              <a:off x="4663083" y="1678306"/>
              <a:ext cx="1944332" cy="9498"/>
            </a:xfrm>
            <a:prstGeom prst="line">
              <a:avLst/>
            </a:prstGeom>
            <a:ln w="28575">
              <a:solidFill>
                <a:srgbClr val="E95A6E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本框 44">
              <a:extLst>
                <a:ext uri="{FF2B5EF4-FFF2-40B4-BE49-F238E27FC236}">
                  <a16:creationId xmlns="" xmlns:a16="http://schemas.microsoft.com/office/drawing/2014/main" id="{87B3AAB5-03FB-47C9-9147-CD3A6142539E}"/>
                </a:ext>
              </a:extLst>
            </p:cNvPr>
            <p:cNvSpPr txBox="1"/>
            <p:nvPr/>
          </p:nvSpPr>
          <p:spPr>
            <a:xfrm>
              <a:off x="5107654" y="1229705"/>
              <a:ext cx="1914639" cy="397931"/>
            </a:xfrm>
            <a:prstGeom prst="rect">
              <a:avLst/>
            </a:prstGeom>
            <a:noFill/>
          </p:spPr>
          <p:txBody>
            <a:bodyPr wrap="square" lIns="96413" tIns="48206" rIns="96413" bIns="48206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对满意度调查中存在的问题提出了整改措施，评选出了最佳护士</a:t>
              </a:r>
              <a:endParaRPr lang="zh-CN" altLang="en-US" sz="12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E8E0127A-845D-477F-9ACF-35CBB2C57A19}"/>
              </a:ext>
            </a:extLst>
          </p:cNvPr>
          <p:cNvGrpSpPr/>
          <p:nvPr/>
        </p:nvGrpSpPr>
        <p:grpSpPr>
          <a:xfrm>
            <a:off x="8508348" y="3050330"/>
            <a:ext cx="3361475" cy="706647"/>
            <a:chOff x="4631245" y="1185160"/>
            <a:chExt cx="2391048" cy="502644"/>
          </a:xfrm>
        </p:grpSpPr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0E00D659-0ED6-4271-BDAB-279CAF842FC6}"/>
                </a:ext>
              </a:extLst>
            </p:cNvPr>
            <p:cNvGrpSpPr/>
            <p:nvPr/>
          </p:nvGrpSpPr>
          <p:grpSpPr>
            <a:xfrm>
              <a:off x="4631245" y="1185160"/>
              <a:ext cx="423677" cy="466117"/>
              <a:chOff x="6242320" y="1105631"/>
              <a:chExt cx="564902" cy="621491"/>
            </a:xfrm>
          </p:grpSpPr>
          <p:sp>
            <p:nvSpPr>
              <p:cNvPr id="56" name="TextBox 6">
                <a:extLst>
                  <a:ext uri="{FF2B5EF4-FFF2-40B4-BE49-F238E27FC236}">
                    <a16:creationId xmlns="" xmlns:a16="http://schemas.microsoft.com/office/drawing/2014/main" id="{E80FE77D-D02E-4216-B961-915233359564}"/>
                  </a:ext>
                </a:extLst>
              </p:cNvPr>
              <p:cNvSpPr txBox="1"/>
              <p:nvPr/>
            </p:nvSpPr>
            <p:spPr>
              <a:xfrm>
                <a:off x="6327224" y="1105631"/>
                <a:ext cx="448425" cy="49263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375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05</a:t>
                </a:r>
              </a:p>
            </p:txBody>
          </p:sp>
          <p:sp>
            <p:nvSpPr>
              <p:cNvPr id="57" name="文本框 22">
                <a:extLst>
                  <a:ext uri="{FF2B5EF4-FFF2-40B4-BE49-F238E27FC236}">
                    <a16:creationId xmlns="" xmlns:a16="http://schemas.microsoft.com/office/drawing/2014/main" id="{C286CE4C-9F1A-4339-97AA-3772DD16791B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64902" cy="2101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45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3E0B1C4A-4A83-4A3E-A937-CBE3EABCBFC5}"/>
                </a:ext>
              </a:extLst>
            </p:cNvPr>
            <p:cNvCxnSpPr/>
            <p:nvPr/>
          </p:nvCxnSpPr>
          <p:spPr>
            <a:xfrm flipV="1">
              <a:off x="4663083" y="1678306"/>
              <a:ext cx="1944332" cy="9498"/>
            </a:xfrm>
            <a:prstGeom prst="line">
              <a:avLst/>
            </a:prstGeom>
            <a:ln w="28575">
              <a:solidFill>
                <a:srgbClr val="2CB1C5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44">
              <a:extLst>
                <a:ext uri="{FF2B5EF4-FFF2-40B4-BE49-F238E27FC236}">
                  <a16:creationId xmlns="" xmlns:a16="http://schemas.microsoft.com/office/drawing/2014/main" id="{69C142AC-35B4-45C7-8C97-0A6AF8891F15}"/>
                </a:ext>
              </a:extLst>
            </p:cNvPr>
            <p:cNvSpPr txBox="1"/>
            <p:nvPr/>
          </p:nvSpPr>
          <p:spPr>
            <a:xfrm>
              <a:off x="5107654" y="1229705"/>
              <a:ext cx="1914639" cy="397931"/>
            </a:xfrm>
            <a:prstGeom prst="rect">
              <a:avLst/>
            </a:prstGeom>
            <a:noFill/>
          </p:spPr>
          <p:txBody>
            <a:bodyPr wrap="square" lIns="96413" tIns="48206" rIns="96413" bIns="48206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60" dirty="0">
                  <a:ea typeface="等线" panose="02010600030101010101" pitchFamily="2" charset="-122"/>
                  <a:sym typeface="+mn-ea"/>
                </a:rPr>
                <a:t>每月科室定期召开工休座谈会，征求病人意见，给予最大程度的满足</a:t>
              </a:r>
              <a:endParaRPr lang="zh-CN" altLang="en-US" sz="126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751217F5-FBE0-445F-9C78-D58E4C8215BF}"/>
              </a:ext>
            </a:extLst>
          </p:cNvPr>
          <p:cNvGrpSpPr/>
          <p:nvPr/>
        </p:nvGrpSpPr>
        <p:grpSpPr>
          <a:xfrm>
            <a:off x="8671674" y="5187125"/>
            <a:ext cx="3187649" cy="670042"/>
            <a:chOff x="4631245" y="1185207"/>
            <a:chExt cx="2391048" cy="502597"/>
          </a:xfrm>
        </p:grpSpPr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66C37DE8-05BA-4AFF-9C2A-5DD2942A287D}"/>
                </a:ext>
              </a:extLst>
            </p:cNvPr>
            <p:cNvGrpSpPr/>
            <p:nvPr/>
          </p:nvGrpSpPr>
          <p:grpSpPr>
            <a:xfrm>
              <a:off x="4631245" y="1185207"/>
              <a:ext cx="434311" cy="470037"/>
              <a:chOff x="6242320" y="1105694"/>
              <a:chExt cx="579081" cy="626718"/>
            </a:xfrm>
          </p:grpSpPr>
          <p:sp>
            <p:nvSpPr>
              <p:cNvPr id="62" name="TextBox 6">
                <a:extLst>
                  <a:ext uri="{FF2B5EF4-FFF2-40B4-BE49-F238E27FC236}">
                    <a16:creationId xmlns="" xmlns:a16="http://schemas.microsoft.com/office/drawing/2014/main" id="{AC78B042-0C64-41CD-A7AC-43BF4B6F5489}"/>
                  </a:ext>
                </a:extLst>
              </p:cNvPr>
              <p:cNvSpPr txBox="1"/>
              <p:nvPr/>
            </p:nvSpPr>
            <p:spPr>
              <a:xfrm>
                <a:off x="6327224" y="1105694"/>
                <a:ext cx="448425" cy="49250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algn="l"/>
                <a:r>
                  <a:rPr lang="en-US" altLang="zh-CN" sz="3200" dirty="0">
                    <a:solidFill>
                      <a:schemeClr val="tx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rPr>
                  <a:t>06</a:t>
                </a:r>
              </a:p>
            </p:txBody>
          </p:sp>
          <p:sp>
            <p:nvSpPr>
              <p:cNvPr id="63" name="文本框 22">
                <a:extLst>
                  <a:ext uri="{FF2B5EF4-FFF2-40B4-BE49-F238E27FC236}">
                    <a16:creationId xmlns="" xmlns:a16="http://schemas.microsoft.com/office/drawing/2014/main" id="{0B6DF93A-B616-4AF0-A4FD-95D0CA70E9C1}"/>
                  </a:ext>
                </a:extLst>
              </p:cNvPr>
              <p:cNvSpPr txBox="1"/>
              <p:nvPr/>
            </p:nvSpPr>
            <p:spPr>
              <a:xfrm>
                <a:off x="6242320" y="1516939"/>
                <a:ext cx="579081" cy="215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800" b="1" dirty="0">
                    <a:solidFill>
                      <a:schemeClr val="tx1"/>
                    </a:solidFill>
                    <a:latin typeface="Leelawadee" panose="020B0502040204020203" pitchFamily="34" charset="-34"/>
                    <a:cs typeface="Leelawadee" panose="020B0502040204020203" pitchFamily="34" charset="-34"/>
                  </a:rPr>
                  <a:t>OPTION</a:t>
                </a:r>
              </a:p>
            </p:txBody>
          </p:sp>
        </p:grpSp>
        <p:cxnSp>
          <p:nvCxnSpPr>
            <p:cNvPr id="60" name="直接连接符 59">
              <a:extLst>
                <a:ext uri="{FF2B5EF4-FFF2-40B4-BE49-F238E27FC236}">
                  <a16:creationId xmlns="" xmlns:a16="http://schemas.microsoft.com/office/drawing/2014/main" id="{D2B25F1F-955F-4FC9-B27D-13654F1488A1}"/>
                </a:ext>
              </a:extLst>
            </p:cNvPr>
            <p:cNvCxnSpPr/>
            <p:nvPr/>
          </p:nvCxnSpPr>
          <p:spPr>
            <a:xfrm flipV="1">
              <a:off x="4663083" y="1678306"/>
              <a:ext cx="1944332" cy="9498"/>
            </a:xfrm>
            <a:prstGeom prst="line">
              <a:avLst/>
            </a:prstGeom>
            <a:ln w="28575">
              <a:solidFill>
                <a:srgbClr val="E95A6E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文本框 44">
              <a:extLst>
                <a:ext uri="{FF2B5EF4-FFF2-40B4-BE49-F238E27FC236}">
                  <a16:creationId xmlns="" xmlns:a16="http://schemas.microsoft.com/office/drawing/2014/main" id="{32528D6B-ACC9-4EFD-9407-768E020988BB}"/>
                </a:ext>
              </a:extLst>
            </p:cNvPr>
            <p:cNvSpPr txBox="1"/>
            <p:nvPr/>
          </p:nvSpPr>
          <p:spPr>
            <a:xfrm>
              <a:off x="5107654" y="1229705"/>
              <a:ext cx="1914639" cy="399150"/>
            </a:xfrm>
            <a:prstGeom prst="rect">
              <a:avLst/>
            </a:prstGeom>
            <a:noFill/>
          </p:spPr>
          <p:txBody>
            <a:bodyPr wrap="square" lIns="91428" tIns="45714" rIns="91428" bIns="45714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等线" panose="02010600030101010101" pitchFamily="2" charset="-122"/>
                  <a:sym typeface="+mn-ea"/>
                </a:rPr>
                <a:t>进行岗前职业道德教育、规章制度、行为规范教育及护理基础知识考核</a:t>
              </a:r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eelawadee" panose="020B0502040204020203" pitchFamily="34" charset="-34"/>
              </a:endParaRPr>
            </a:p>
          </p:txBody>
        </p:sp>
      </p:grpSp>
      <p:grpSp>
        <p:nvGrpSpPr>
          <p:cNvPr id="64" name="Group 97">
            <a:extLst>
              <a:ext uri="{FF2B5EF4-FFF2-40B4-BE49-F238E27FC236}">
                <a16:creationId xmlns="" xmlns:a16="http://schemas.microsoft.com/office/drawing/2014/main" id="{89618632-E4A3-45EB-BAC7-C825A9F49930}"/>
              </a:ext>
            </a:extLst>
          </p:cNvPr>
          <p:cNvGrpSpPr/>
          <p:nvPr/>
        </p:nvGrpSpPr>
        <p:grpSpPr bwMode="auto">
          <a:xfrm>
            <a:off x="3495915" y="2317829"/>
            <a:ext cx="5249724" cy="4942056"/>
            <a:chOff x="12765924" y="3578459"/>
            <a:chExt cx="9438091" cy="8888824"/>
          </a:xfrm>
        </p:grpSpPr>
        <p:sp>
          <p:nvSpPr>
            <p:cNvPr id="65" name="Block Arc 37">
              <a:extLst>
                <a:ext uri="{FF2B5EF4-FFF2-40B4-BE49-F238E27FC236}">
                  <a16:creationId xmlns="" xmlns:a16="http://schemas.microsoft.com/office/drawing/2014/main" id="{A37E4676-BA08-4C39-87C7-548C4F1EF9DF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8826967"/>
                <a:gd name="adj2" fmla="val 1986563"/>
                <a:gd name="adj3" fmla="val 19223"/>
              </a:avLst>
            </a:prstGeom>
            <a:solidFill>
              <a:srgbClr val="EB6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66" name="Block Arc 38">
              <a:extLst>
                <a:ext uri="{FF2B5EF4-FFF2-40B4-BE49-F238E27FC236}">
                  <a16:creationId xmlns="" xmlns:a16="http://schemas.microsoft.com/office/drawing/2014/main" id="{CAC31C75-C532-4F25-B05A-24C61B41978C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11218752"/>
                <a:gd name="adj2" fmla="val 1986563"/>
                <a:gd name="adj3" fmla="val 19223"/>
              </a:avLst>
            </a:prstGeom>
            <a:solidFill>
              <a:srgbClr val="7BBFB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67" name="Block Arc 39">
              <a:extLst>
                <a:ext uri="{FF2B5EF4-FFF2-40B4-BE49-F238E27FC236}">
                  <a16:creationId xmlns="" xmlns:a16="http://schemas.microsoft.com/office/drawing/2014/main" id="{C57733A9-4096-4074-A8E7-CBDF2F8A74FF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13722802"/>
                <a:gd name="adj2" fmla="val 1986563"/>
                <a:gd name="adj3" fmla="val 19223"/>
              </a:avLst>
            </a:prstGeom>
            <a:solidFill>
              <a:srgbClr val="EB6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68" name="Block Arc 40">
              <a:extLst>
                <a:ext uri="{FF2B5EF4-FFF2-40B4-BE49-F238E27FC236}">
                  <a16:creationId xmlns="" xmlns:a16="http://schemas.microsoft.com/office/drawing/2014/main" id="{1B550B8C-C8BB-4503-A2C4-48E07B683B8D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16218384"/>
                <a:gd name="adj2" fmla="val 1986563"/>
                <a:gd name="adj3" fmla="val 19223"/>
              </a:avLst>
            </a:prstGeom>
            <a:solidFill>
              <a:srgbClr val="7BBFB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69" name="Block Arc 41">
              <a:extLst>
                <a:ext uri="{FF2B5EF4-FFF2-40B4-BE49-F238E27FC236}">
                  <a16:creationId xmlns="" xmlns:a16="http://schemas.microsoft.com/office/drawing/2014/main" id="{969E0408-CCE6-457A-BE26-754105411ACC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18745087"/>
                <a:gd name="adj2" fmla="val 1986563"/>
                <a:gd name="adj3" fmla="val 19223"/>
              </a:avLst>
            </a:prstGeom>
            <a:solidFill>
              <a:srgbClr val="EB60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70" name="Block Arc 42">
              <a:extLst>
                <a:ext uri="{FF2B5EF4-FFF2-40B4-BE49-F238E27FC236}">
                  <a16:creationId xmlns="" xmlns:a16="http://schemas.microsoft.com/office/drawing/2014/main" id="{2CCCA3F1-165C-46D2-809D-F61EF104B3DF}"/>
                </a:ext>
              </a:extLst>
            </p:cNvPr>
            <p:cNvSpPr/>
            <p:nvPr/>
          </p:nvSpPr>
          <p:spPr>
            <a:xfrm>
              <a:off x="13077734" y="3659516"/>
              <a:ext cx="8806228" cy="8807767"/>
            </a:xfrm>
            <a:prstGeom prst="blockArc">
              <a:avLst>
                <a:gd name="adj1" fmla="val 21150995"/>
                <a:gd name="adj2" fmla="val 1986563"/>
                <a:gd name="adj3" fmla="val 19223"/>
              </a:avLst>
            </a:prstGeom>
            <a:solidFill>
              <a:srgbClr val="7BBFB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30" kern="0" dirty="0">
                <a:solidFill>
                  <a:schemeClr val="bg1"/>
                </a:solidFill>
                <a:latin typeface="Raleway Light"/>
                <a:ea typeface="+mn-ea"/>
              </a:endParaRPr>
            </a:p>
          </p:txBody>
        </p:sp>
        <p:sp>
          <p:nvSpPr>
            <p:cNvPr id="71" name="Isosceles Triangle 43">
              <a:extLst>
                <a:ext uri="{FF2B5EF4-FFF2-40B4-BE49-F238E27FC236}">
                  <a16:creationId xmlns="" xmlns:a16="http://schemas.microsoft.com/office/drawing/2014/main" id="{67A22BA0-19BD-4828-BC19-EA3E3482B8D2}"/>
                </a:ext>
              </a:extLst>
            </p:cNvPr>
            <p:cNvSpPr/>
            <p:nvPr/>
          </p:nvSpPr>
          <p:spPr>
            <a:xfrm rot="6387854">
              <a:off x="21847529" y="9012760"/>
              <a:ext cx="383304" cy="329667"/>
            </a:xfrm>
            <a:prstGeom prst="triangle">
              <a:avLst/>
            </a:prstGeom>
            <a:solidFill>
              <a:srgbClr val="E95A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2" name="Isosceles Triangle 44">
              <a:extLst>
                <a:ext uri="{FF2B5EF4-FFF2-40B4-BE49-F238E27FC236}">
                  <a16:creationId xmlns="" xmlns:a16="http://schemas.microsoft.com/office/drawing/2014/main" id="{BD89189F-F3EB-42BE-88AB-3FD79BC47914}"/>
                </a:ext>
              </a:extLst>
            </p:cNvPr>
            <p:cNvSpPr/>
            <p:nvPr/>
          </p:nvSpPr>
          <p:spPr>
            <a:xfrm rot="15212146" flipH="1">
              <a:off x="12739105" y="9012760"/>
              <a:ext cx="383304" cy="329667"/>
            </a:xfrm>
            <a:prstGeom prst="triangle">
              <a:avLst/>
            </a:prstGeom>
            <a:solidFill>
              <a:srgbClr val="2CB1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3" name="Isosceles Triangle 45">
              <a:extLst>
                <a:ext uri="{FF2B5EF4-FFF2-40B4-BE49-F238E27FC236}">
                  <a16:creationId xmlns="" xmlns:a16="http://schemas.microsoft.com/office/drawing/2014/main" id="{4CFDD27A-16C0-42A0-86BF-E206C64E780A}"/>
                </a:ext>
              </a:extLst>
            </p:cNvPr>
            <p:cNvSpPr/>
            <p:nvPr/>
          </p:nvSpPr>
          <p:spPr>
            <a:xfrm rot="3806845">
              <a:off x="21462918" y="5723758"/>
              <a:ext cx="383304" cy="329667"/>
            </a:xfrm>
            <a:prstGeom prst="triangle">
              <a:avLst/>
            </a:prstGeom>
            <a:solidFill>
              <a:srgbClr val="2CB1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4" name="Isosceles Triangle 46">
              <a:extLst>
                <a:ext uri="{FF2B5EF4-FFF2-40B4-BE49-F238E27FC236}">
                  <a16:creationId xmlns="" xmlns:a16="http://schemas.microsoft.com/office/drawing/2014/main" id="{A03C182A-62BE-4D24-80AC-B666C8CCA955}"/>
                </a:ext>
              </a:extLst>
            </p:cNvPr>
            <p:cNvSpPr/>
            <p:nvPr/>
          </p:nvSpPr>
          <p:spPr>
            <a:xfrm rot="17793155" flipH="1">
              <a:off x="13177288" y="5723758"/>
              <a:ext cx="383304" cy="329667"/>
            </a:xfrm>
            <a:prstGeom prst="triangle">
              <a:avLst/>
            </a:prstGeom>
            <a:solidFill>
              <a:srgbClr val="E95A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5" name="Isosceles Triangle 47">
              <a:extLst>
                <a:ext uri="{FF2B5EF4-FFF2-40B4-BE49-F238E27FC236}">
                  <a16:creationId xmlns="" xmlns:a16="http://schemas.microsoft.com/office/drawing/2014/main" id="{DEFE9B3B-8992-44BB-800D-8B0E7C4E23E9}"/>
                </a:ext>
              </a:extLst>
            </p:cNvPr>
            <p:cNvSpPr/>
            <p:nvPr/>
          </p:nvSpPr>
          <p:spPr>
            <a:xfrm rot="1344356">
              <a:off x="19160090" y="3578459"/>
              <a:ext cx="383237" cy="331098"/>
            </a:xfrm>
            <a:prstGeom prst="triangle">
              <a:avLst/>
            </a:prstGeom>
            <a:solidFill>
              <a:srgbClr val="E95A6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6" name="Isosceles Triangle 48">
              <a:extLst>
                <a:ext uri="{FF2B5EF4-FFF2-40B4-BE49-F238E27FC236}">
                  <a16:creationId xmlns="" xmlns:a16="http://schemas.microsoft.com/office/drawing/2014/main" id="{8F3CF9F1-569F-422E-8368-7DC60CDADFD0}"/>
                </a:ext>
              </a:extLst>
            </p:cNvPr>
            <p:cNvSpPr/>
            <p:nvPr/>
          </p:nvSpPr>
          <p:spPr>
            <a:xfrm rot="20255644" flipH="1">
              <a:off x="15521390" y="3578459"/>
              <a:ext cx="383238" cy="331098"/>
            </a:xfrm>
            <a:prstGeom prst="triangle">
              <a:avLst/>
            </a:prstGeom>
            <a:solidFill>
              <a:srgbClr val="2CB1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30" kern="0">
                <a:solidFill>
                  <a:schemeClr val="bg1"/>
                </a:solidFill>
                <a:latin typeface="Raleway Light" charset="0"/>
                <a:ea typeface="MS PGothic" panose="020B0600070205080204" pitchFamily="34" charset="-128"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="" xmlns:a16="http://schemas.microsoft.com/office/drawing/2014/main" id="{2CFA8163-1300-4C2B-9785-B8ABC4B8BC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66661" y="8303869"/>
              <a:ext cx="736212" cy="844841"/>
            </a:xfrm>
            <a:custGeom>
              <a:avLst/>
              <a:gdLst>
                <a:gd name="T0" fmla="*/ 2147483647 w 192"/>
                <a:gd name="T1" fmla="*/ 516147929 h 220"/>
                <a:gd name="T2" fmla="*/ 2147483647 w 192"/>
                <a:gd name="T3" fmla="*/ 132724521 h 220"/>
                <a:gd name="T4" fmla="*/ 2147483647 w 192"/>
                <a:gd name="T5" fmla="*/ 0 h 220"/>
                <a:gd name="T6" fmla="*/ 499899451 w 192"/>
                <a:gd name="T7" fmla="*/ 0 h 220"/>
                <a:gd name="T8" fmla="*/ 308760411 w 192"/>
                <a:gd name="T9" fmla="*/ 132724521 h 220"/>
                <a:gd name="T10" fmla="*/ 191139041 w 192"/>
                <a:gd name="T11" fmla="*/ 516147929 h 220"/>
                <a:gd name="T12" fmla="*/ 0 w 192"/>
                <a:gd name="T13" fmla="*/ 707857712 h 220"/>
                <a:gd name="T14" fmla="*/ 0 w 192"/>
                <a:gd name="T15" fmla="*/ 1017545701 h 220"/>
                <a:gd name="T16" fmla="*/ 191139041 w 192"/>
                <a:gd name="T17" fmla="*/ 1209255485 h 220"/>
                <a:gd name="T18" fmla="*/ 308760411 w 192"/>
                <a:gd name="T19" fmla="*/ 1209255485 h 220"/>
                <a:gd name="T20" fmla="*/ 294059177 w 192"/>
                <a:gd name="T21" fmla="*/ 1238751956 h 220"/>
                <a:gd name="T22" fmla="*/ 499899451 w 192"/>
                <a:gd name="T23" fmla="*/ 2147483647 h 220"/>
                <a:gd name="T24" fmla="*/ 705739725 w 192"/>
                <a:gd name="T25" fmla="*/ 2147483647 h 220"/>
                <a:gd name="T26" fmla="*/ 2117219176 w 192"/>
                <a:gd name="T27" fmla="*/ 2147483647 h 220"/>
                <a:gd name="T28" fmla="*/ 2147483647 w 192"/>
                <a:gd name="T29" fmla="*/ 2147483647 h 220"/>
                <a:gd name="T30" fmla="*/ 2147483647 w 192"/>
                <a:gd name="T31" fmla="*/ 1238751956 h 220"/>
                <a:gd name="T32" fmla="*/ 2147483647 w 192"/>
                <a:gd name="T33" fmla="*/ 1209255485 h 220"/>
                <a:gd name="T34" fmla="*/ 2147483647 w 192"/>
                <a:gd name="T35" fmla="*/ 1209255485 h 220"/>
                <a:gd name="T36" fmla="*/ 2147483647 w 192"/>
                <a:gd name="T37" fmla="*/ 1017545701 h 220"/>
                <a:gd name="T38" fmla="*/ 2147483647 w 192"/>
                <a:gd name="T39" fmla="*/ 707857712 h 220"/>
                <a:gd name="T40" fmla="*/ 2147483647 w 192"/>
                <a:gd name="T41" fmla="*/ 516147929 h 220"/>
                <a:gd name="T42" fmla="*/ 499899451 w 192"/>
                <a:gd name="T43" fmla="*/ 206459939 h 220"/>
                <a:gd name="T44" fmla="*/ 2147483647 w 192"/>
                <a:gd name="T45" fmla="*/ 206459939 h 220"/>
                <a:gd name="T46" fmla="*/ 2147483647 w 192"/>
                <a:gd name="T47" fmla="*/ 501397773 h 220"/>
                <a:gd name="T48" fmla="*/ 396979314 w 192"/>
                <a:gd name="T49" fmla="*/ 501397773 h 220"/>
                <a:gd name="T50" fmla="*/ 499899451 w 192"/>
                <a:gd name="T51" fmla="*/ 206459939 h 220"/>
                <a:gd name="T52" fmla="*/ 705739725 w 192"/>
                <a:gd name="T53" fmla="*/ 2147483647 h 220"/>
                <a:gd name="T54" fmla="*/ 676333424 w 192"/>
                <a:gd name="T55" fmla="*/ 2147483647 h 220"/>
                <a:gd name="T56" fmla="*/ 2146625477 w 192"/>
                <a:gd name="T57" fmla="*/ 2147483647 h 220"/>
                <a:gd name="T58" fmla="*/ 2117219176 w 192"/>
                <a:gd name="T59" fmla="*/ 2147483647 h 220"/>
                <a:gd name="T60" fmla="*/ 705739725 w 192"/>
                <a:gd name="T61" fmla="*/ 2147483647 h 220"/>
                <a:gd name="T62" fmla="*/ 2147483647 w 192"/>
                <a:gd name="T63" fmla="*/ 2147483647 h 220"/>
                <a:gd name="T64" fmla="*/ 661632191 w 192"/>
                <a:gd name="T65" fmla="*/ 2147483647 h 220"/>
                <a:gd name="T66" fmla="*/ 544006986 w 192"/>
                <a:gd name="T67" fmla="*/ 1622175364 h 220"/>
                <a:gd name="T68" fmla="*/ 2147483647 w 192"/>
                <a:gd name="T69" fmla="*/ 1622175364 h 220"/>
                <a:gd name="T70" fmla="*/ 2147483647 w 192"/>
                <a:gd name="T71" fmla="*/ 2147483647 h 220"/>
                <a:gd name="T72" fmla="*/ 2147483647 w 192"/>
                <a:gd name="T73" fmla="*/ 1518943474 h 220"/>
                <a:gd name="T74" fmla="*/ 529305753 w 192"/>
                <a:gd name="T75" fmla="*/ 1518943474 h 220"/>
                <a:gd name="T76" fmla="*/ 499899451 w 192"/>
                <a:gd name="T77" fmla="*/ 1209255485 h 220"/>
                <a:gd name="T78" fmla="*/ 2147483647 w 192"/>
                <a:gd name="T79" fmla="*/ 1209255485 h 220"/>
                <a:gd name="T80" fmla="*/ 2147483647 w 192"/>
                <a:gd name="T81" fmla="*/ 1518943474 h 220"/>
                <a:gd name="T82" fmla="*/ 2147483647 w 192"/>
                <a:gd name="T83" fmla="*/ 1017545701 h 220"/>
                <a:gd name="T84" fmla="*/ 191139041 w 192"/>
                <a:gd name="T85" fmla="*/ 1017545701 h 220"/>
                <a:gd name="T86" fmla="*/ 191139041 w 192"/>
                <a:gd name="T87" fmla="*/ 707857712 h 220"/>
                <a:gd name="T88" fmla="*/ 2147483647 w 192"/>
                <a:gd name="T89" fmla="*/ 707857712 h 220"/>
                <a:gd name="T90" fmla="*/ 2147483647 w 192"/>
                <a:gd name="T91" fmla="*/ 1017545701 h 22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92" h="220">
                  <a:moveTo>
                    <a:pt x="179" y="35"/>
                  </a:moveTo>
                  <a:cubicBezTo>
                    <a:pt x="171" y="9"/>
                    <a:pt x="171" y="9"/>
                    <a:pt x="171" y="9"/>
                  </a:cubicBezTo>
                  <a:cubicBezTo>
                    <a:pt x="169" y="4"/>
                    <a:pt x="164" y="0"/>
                    <a:pt x="15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8" y="0"/>
                    <a:pt x="23" y="4"/>
                    <a:pt x="21" y="9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5" y="35"/>
                    <a:pt x="0" y="41"/>
                    <a:pt x="0" y="4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6"/>
                    <a:pt x="6" y="82"/>
                    <a:pt x="13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1" y="83"/>
                    <a:pt x="20" y="83"/>
                    <a:pt x="20" y="84"/>
                  </a:cubicBezTo>
                  <a:cubicBezTo>
                    <a:pt x="34" y="208"/>
                    <a:pt x="34" y="208"/>
                    <a:pt x="34" y="208"/>
                  </a:cubicBezTo>
                  <a:cubicBezTo>
                    <a:pt x="35" y="215"/>
                    <a:pt x="41" y="220"/>
                    <a:pt x="48" y="220"/>
                  </a:cubicBezTo>
                  <a:cubicBezTo>
                    <a:pt x="144" y="220"/>
                    <a:pt x="144" y="220"/>
                    <a:pt x="144" y="220"/>
                  </a:cubicBezTo>
                  <a:cubicBezTo>
                    <a:pt x="151" y="220"/>
                    <a:pt x="157" y="215"/>
                    <a:pt x="158" y="208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3"/>
                    <a:pt x="171" y="83"/>
                    <a:pt x="171" y="82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86" y="82"/>
                    <a:pt x="192" y="76"/>
                    <a:pt x="192" y="6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1"/>
                    <a:pt x="186" y="35"/>
                    <a:pt x="179" y="35"/>
                  </a:cubicBezTo>
                  <a:close/>
                  <a:moveTo>
                    <a:pt x="34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27" y="34"/>
                    <a:pt x="27" y="34"/>
                    <a:pt x="27" y="34"/>
                  </a:cubicBezTo>
                  <a:lnTo>
                    <a:pt x="34" y="14"/>
                  </a:lnTo>
                  <a:close/>
                  <a:moveTo>
                    <a:pt x="48" y="206"/>
                  </a:moveTo>
                  <a:cubicBezTo>
                    <a:pt x="46" y="186"/>
                    <a:pt x="46" y="186"/>
                    <a:pt x="46" y="186"/>
                  </a:cubicBezTo>
                  <a:cubicBezTo>
                    <a:pt x="146" y="186"/>
                    <a:pt x="146" y="186"/>
                    <a:pt x="146" y="186"/>
                  </a:cubicBezTo>
                  <a:cubicBezTo>
                    <a:pt x="144" y="206"/>
                    <a:pt x="144" y="206"/>
                    <a:pt x="144" y="206"/>
                  </a:cubicBezTo>
                  <a:lnTo>
                    <a:pt x="48" y="206"/>
                  </a:lnTo>
                  <a:close/>
                  <a:moveTo>
                    <a:pt x="147" y="179"/>
                  </a:moveTo>
                  <a:cubicBezTo>
                    <a:pt x="45" y="179"/>
                    <a:pt x="45" y="179"/>
                    <a:pt x="45" y="179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155" y="110"/>
                    <a:pt x="155" y="110"/>
                    <a:pt x="155" y="110"/>
                  </a:cubicBezTo>
                  <a:lnTo>
                    <a:pt x="147" y="179"/>
                  </a:lnTo>
                  <a:close/>
                  <a:moveTo>
                    <a:pt x="156" y="103"/>
                  </a:moveTo>
                  <a:cubicBezTo>
                    <a:pt x="36" y="103"/>
                    <a:pt x="36" y="103"/>
                    <a:pt x="36" y="10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158" y="82"/>
                    <a:pt x="158" y="82"/>
                    <a:pt x="158" y="82"/>
                  </a:cubicBezTo>
                  <a:lnTo>
                    <a:pt x="156" y="103"/>
                  </a:lnTo>
                  <a:close/>
                  <a:moveTo>
                    <a:pt x="179" y="69"/>
                  </a:moveTo>
                  <a:cubicBezTo>
                    <a:pt x="13" y="69"/>
                    <a:pt x="13" y="69"/>
                    <a:pt x="13" y="69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79" y="48"/>
                    <a:pt x="179" y="48"/>
                    <a:pt x="179" y="48"/>
                  </a:cubicBezTo>
                  <a:lnTo>
                    <a:pt x="179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257051" tIns="128526" rIns="257051" bIns="128526"/>
            <a:lstStyle/>
            <a:p>
              <a:pPr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chemeClr val="bg1"/>
                </a:solidFill>
              </a:endParaRPr>
            </a:p>
          </p:txBody>
        </p:sp>
        <p:grpSp>
          <p:nvGrpSpPr>
            <p:cNvPr id="78" name="Group 66">
              <a:extLst>
                <a:ext uri="{FF2B5EF4-FFF2-40B4-BE49-F238E27FC236}">
                  <a16:creationId xmlns="" xmlns:a16="http://schemas.microsoft.com/office/drawing/2014/main" id="{ABAD989E-A211-4647-8507-935067AF7126}"/>
                </a:ext>
              </a:extLst>
            </p:cNvPr>
            <p:cNvGrpSpPr/>
            <p:nvPr/>
          </p:nvGrpSpPr>
          <p:grpSpPr>
            <a:xfrm>
              <a:off x="14015352" y="5922567"/>
              <a:ext cx="645884" cy="936774"/>
              <a:chOff x="-990600" y="3375025"/>
              <a:chExt cx="571500" cy="828675"/>
            </a:xfrm>
            <a:solidFill>
              <a:srgbClr val="FFFFFF"/>
            </a:solidFill>
          </p:grpSpPr>
          <p:sp>
            <p:nvSpPr>
              <p:cNvPr id="89" name="Freeform 5">
                <a:extLst>
                  <a:ext uri="{FF2B5EF4-FFF2-40B4-BE49-F238E27FC236}">
                    <a16:creationId xmlns="" xmlns:a16="http://schemas.microsoft.com/office/drawing/2014/main" id="{45F3A29C-E25C-41F4-96EE-CD3F91342D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990600" y="3375025"/>
                <a:ext cx="571500" cy="828675"/>
              </a:xfrm>
              <a:custGeom>
                <a:avLst/>
                <a:gdLst>
                  <a:gd name="T0" fmla="*/ 131 w 152"/>
                  <a:gd name="T1" fmla="*/ 0 h 220"/>
                  <a:gd name="T2" fmla="*/ 21 w 152"/>
                  <a:gd name="T3" fmla="*/ 0 h 220"/>
                  <a:gd name="T4" fmla="*/ 0 w 152"/>
                  <a:gd name="T5" fmla="*/ 21 h 220"/>
                  <a:gd name="T6" fmla="*/ 0 w 152"/>
                  <a:gd name="T7" fmla="*/ 199 h 220"/>
                  <a:gd name="T8" fmla="*/ 21 w 152"/>
                  <a:gd name="T9" fmla="*/ 220 h 220"/>
                  <a:gd name="T10" fmla="*/ 131 w 152"/>
                  <a:gd name="T11" fmla="*/ 220 h 220"/>
                  <a:gd name="T12" fmla="*/ 152 w 152"/>
                  <a:gd name="T13" fmla="*/ 199 h 220"/>
                  <a:gd name="T14" fmla="*/ 152 w 152"/>
                  <a:gd name="T15" fmla="*/ 21 h 220"/>
                  <a:gd name="T16" fmla="*/ 131 w 152"/>
                  <a:gd name="T17" fmla="*/ 0 h 220"/>
                  <a:gd name="T18" fmla="*/ 138 w 152"/>
                  <a:gd name="T19" fmla="*/ 199 h 220"/>
                  <a:gd name="T20" fmla="*/ 131 w 152"/>
                  <a:gd name="T21" fmla="*/ 206 h 220"/>
                  <a:gd name="T22" fmla="*/ 21 w 152"/>
                  <a:gd name="T23" fmla="*/ 206 h 220"/>
                  <a:gd name="T24" fmla="*/ 14 w 152"/>
                  <a:gd name="T25" fmla="*/ 199 h 220"/>
                  <a:gd name="T26" fmla="*/ 14 w 152"/>
                  <a:gd name="T27" fmla="*/ 186 h 220"/>
                  <a:gd name="T28" fmla="*/ 138 w 152"/>
                  <a:gd name="T29" fmla="*/ 186 h 220"/>
                  <a:gd name="T30" fmla="*/ 138 w 152"/>
                  <a:gd name="T31" fmla="*/ 199 h 220"/>
                  <a:gd name="T32" fmla="*/ 138 w 152"/>
                  <a:gd name="T33" fmla="*/ 179 h 220"/>
                  <a:gd name="T34" fmla="*/ 14 w 152"/>
                  <a:gd name="T35" fmla="*/ 179 h 220"/>
                  <a:gd name="T36" fmla="*/ 14 w 152"/>
                  <a:gd name="T37" fmla="*/ 41 h 220"/>
                  <a:gd name="T38" fmla="*/ 138 w 152"/>
                  <a:gd name="T39" fmla="*/ 41 h 220"/>
                  <a:gd name="T40" fmla="*/ 138 w 152"/>
                  <a:gd name="T41" fmla="*/ 179 h 220"/>
                  <a:gd name="T42" fmla="*/ 138 w 152"/>
                  <a:gd name="T43" fmla="*/ 34 h 220"/>
                  <a:gd name="T44" fmla="*/ 14 w 152"/>
                  <a:gd name="T45" fmla="*/ 34 h 220"/>
                  <a:gd name="T46" fmla="*/ 14 w 152"/>
                  <a:gd name="T47" fmla="*/ 21 h 220"/>
                  <a:gd name="T48" fmla="*/ 21 w 152"/>
                  <a:gd name="T49" fmla="*/ 14 h 220"/>
                  <a:gd name="T50" fmla="*/ 131 w 152"/>
                  <a:gd name="T51" fmla="*/ 14 h 220"/>
                  <a:gd name="T52" fmla="*/ 138 w 152"/>
                  <a:gd name="T53" fmla="*/ 21 h 220"/>
                  <a:gd name="T54" fmla="*/ 138 w 152"/>
                  <a:gd name="T55" fmla="*/ 3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2" h="220">
                    <a:moveTo>
                      <a:pt x="13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9"/>
                      <a:pt x="0" y="199"/>
                      <a:pt x="0" y="199"/>
                    </a:cubicBezTo>
                    <a:cubicBezTo>
                      <a:pt x="0" y="211"/>
                      <a:pt x="10" y="220"/>
                      <a:pt x="21" y="220"/>
                    </a:cubicBezTo>
                    <a:cubicBezTo>
                      <a:pt x="131" y="220"/>
                      <a:pt x="131" y="220"/>
                      <a:pt x="131" y="220"/>
                    </a:cubicBezTo>
                    <a:cubicBezTo>
                      <a:pt x="142" y="220"/>
                      <a:pt x="152" y="211"/>
                      <a:pt x="152" y="199"/>
                    </a:cubicBezTo>
                    <a:cubicBezTo>
                      <a:pt x="152" y="21"/>
                      <a:pt x="152" y="21"/>
                      <a:pt x="152" y="21"/>
                    </a:cubicBezTo>
                    <a:cubicBezTo>
                      <a:pt x="152" y="9"/>
                      <a:pt x="142" y="0"/>
                      <a:pt x="131" y="0"/>
                    </a:cubicBezTo>
                    <a:close/>
                    <a:moveTo>
                      <a:pt x="138" y="199"/>
                    </a:moveTo>
                    <a:cubicBezTo>
                      <a:pt x="138" y="203"/>
                      <a:pt x="135" y="206"/>
                      <a:pt x="131" y="206"/>
                    </a:cubicBezTo>
                    <a:cubicBezTo>
                      <a:pt x="21" y="206"/>
                      <a:pt x="21" y="206"/>
                      <a:pt x="21" y="206"/>
                    </a:cubicBezTo>
                    <a:cubicBezTo>
                      <a:pt x="17" y="206"/>
                      <a:pt x="14" y="203"/>
                      <a:pt x="14" y="199"/>
                    </a:cubicBezTo>
                    <a:cubicBezTo>
                      <a:pt x="14" y="186"/>
                      <a:pt x="14" y="186"/>
                      <a:pt x="14" y="186"/>
                    </a:cubicBezTo>
                    <a:cubicBezTo>
                      <a:pt x="138" y="186"/>
                      <a:pt x="138" y="186"/>
                      <a:pt x="138" y="186"/>
                    </a:cubicBezTo>
                    <a:lnTo>
                      <a:pt x="138" y="199"/>
                    </a:lnTo>
                    <a:close/>
                    <a:moveTo>
                      <a:pt x="138" y="179"/>
                    </a:moveTo>
                    <a:cubicBezTo>
                      <a:pt x="14" y="179"/>
                      <a:pt x="14" y="179"/>
                      <a:pt x="14" y="179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8" y="41"/>
                      <a:pt x="138" y="41"/>
                      <a:pt x="138" y="41"/>
                    </a:cubicBezTo>
                    <a:lnTo>
                      <a:pt x="138" y="179"/>
                    </a:lnTo>
                    <a:close/>
                    <a:moveTo>
                      <a:pt x="138" y="34"/>
                    </a:move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7" y="14"/>
                      <a:pt x="21" y="14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5" y="14"/>
                      <a:pt x="138" y="17"/>
                      <a:pt x="138" y="21"/>
                    </a:cubicBezTo>
                    <a:lnTo>
                      <a:pt x="138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="" xmlns:a16="http://schemas.microsoft.com/office/drawing/2014/main" id="{BF299CC8-8110-46B0-8287-3727B6A67337}"/>
                  </a:ext>
                </a:extLst>
              </p:cNvPr>
              <p:cNvSpPr/>
              <p:nvPr/>
            </p:nvSpPr>
            <p:spPr bwMode="auto">
              <a:xfrm>
                <a:off x="-757238" y="3454400"/>
                <a:ext cx="104775" cy="22225"/>
              </a:xfrm>
              <a:custGeom>
                <a:avLst/>
                <a:gdLst>
                  <a:gd name="T0" fmla="*/ 28 w 28"/>
                  <a:gd name="T1" fmla="*/ 3 h 6"/>
                  <a:gd name="T2" fmla="*/ 24 w 28"/>
                  <a:gd name="T3" fmla="*/ 6 h 6"/>
                  <a:gd name="T4" fmla="*/ 4 w 28"/>
                  <a:gd name="T5" fmla="*/ 6 h 6"/>
                  <a:gd name="T6" fmla="*/ 0 w 28"/>
                  <a:gd name="T7" fmla="*/ 3 h 6"/>
                  <a:gd name="T8" fmla="*/ 0 w 28"/>
                  <a:gd name="T9" fmla="*/ 3 h 6"/>
                  <a:gd name="T10" fmla="*/ 4 w 28"/>
                  <a:gd name="T11" fmla="*/ 0 h 6"/>
                  <a:gd name="T12" fmla="*/ 24 w 28"/>
                  <a:gd name="T13" fmla="*/ 0 h 6"/>
                  <a:gd name="T14" fmla="*/ 28 w 28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6">
                    <a:moveTo>
                      <a:pt x="28" y="3"/>
                    </a:moveTo>
                    <a:cubicBezTo>
                      <a:pt x="28" y="5"/>
                      <a:pt x="26" y="6"/>
                      <a:pt x="2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8" y="1"/>
                      <a:pt x="2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="" xmlns:a16="http://schemas.microsoft.com/office/drawing/2014/main" id="{2191BF50-79B5-4B17-BBC9-330CDB81B7CB}"/>
                  </a:ext>
                </a:extLst>
              </p:cNvPr>
              <p:cNvSpPr/>
              <p:nvPr/>
            </p:nvSpPr>
            <p:spPr bwMode="auto">
              <a:xfrm>
                <a:off x="-730250" y="4097338"/>
                <a:ext cx="52387" cy="26988"/>
              </a:xfrm>
              <a:custGeom>
                <a:avLst/>
                <a:gdLst>
                  <a:gd name="T0" fmla="*/ 14 w 14"/>
                  <a:gd name="T1" fmla="*/ 4 h 7"/>
                  <a:gd name="T2" fmla="*/ 10 w 14"/>
                  <a:gd name="T3" fmla="*/ 7 h 7"/>
                  <a:gd name="T4" fmla="*/ 4 w 14"/>
                  <a:gd name="T5" fmla="*/ 7 h 7"/>
                  <a:gd name="T6" fmla="*/ 0 w 14"/>
                  <a:gd name="T7" fmla="*/ 4 h 7"/>
                  <a:gd name="T8" fmla="*/ 0 w 14"/>
                  <a:gd name="T9" fmla="*/ 4 h 7"/>
                  <a:gd name="T10" fmla="*/ 4 w 14"/>
                  <a:gd name="T11" fmla="*/ 0 h 7"/>
                  <a:gd name="T12" fmla="*/ 10 w 14"/>
                  <a:gd name="T13" fmla="*/ 0 h 7"/>
                  <a:gd name="T14" fmla="*/ 14 w 14"/>
                  <a:gd name="T1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7">
                    <a:moveTo>
                      <a:pt x="14" y="4"/>
                    </a:moveTo>
                    <a:cubicBezTo>
                      <a:pt x="14" y="6"/>
                      <a:pt x="12" y="7"/>
                      <a:pt x="10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4" y="2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</p:grpSp>
        <p:grpSp>
          <p:nvGrpSpPr>
            <p:cNvPr id="79" name="Group 70">
              <a:extLst>
                <a:ext uri="{FF2B5EF4-FFF2-40B4-BE49-F238E27FC236}">
                  <a16:creationId xmlns="" xmlns:a16="http://schemas.microsoft.com/office/drawing/2014/main" id="{8586678E-77BD-415B-A160-A8D3D9B47DD4}"/>
                </a:ext>
              </a:extLst>
            </p:cNvPr>
            <p:cNvGrpSpPr/>
            <p:nvPr/>
          </p:nvGrpSpPr>
          <p:grpSpPr>
            <a:xfrm>
              <a:off x="20359644" y="6024200"/>
              <a:ext cx="550847" cy="800628"/>
              <a:chOff x="-1587" y="-1587"/>
              <a:chExt cx="4211637" cy="6119812"/>
            </a:xfrm>
            <a:solidFill>
              <a:srgbClr val="FFFFFF"/>
            </a:solidFill>
          </p:grpSpPr>
          <p:sp>
            <p:nvSpPr>
              <p:cNvPr id="87" name="Freeform 39">
                <a:extLst>
                  <a:ext uri="{FF2B5EF4-FFF2-40B4-BE49-F238E27FC236}">
                    <a16:creationId xmlns="" xmlns:a16="http://schemas.microsoft.com/office/drawing/2014/main" id="{CF087968-3137-41DB-8E82-0FD34143E0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587" y="-1587"/>
                <a:ext cx="4211637" cy="6119812"/>
              </a:xfrm>
              <a:custGeom>
                <a:avLst/>
                <a:gdLst>
                  <a:gd name="T0" fmla="*/ 560 w 1120"/>
                  <a:gd name="T1" fmla="*/ 0 h 1629"/>
                  <a:gd name="T2" fmla="*/ 0 w 1120"/>
                  <a:gd name="T3" fmla="*/ 560 h 1629"/>
                  <a:gd name="T4" fmla="*/ 256 w 1120"/>
                  <a:gd name="T5" fmla="*/ 1174 h 1629"/>
                  <a:gd name="T6" fmla="*/ 560 w 1120"/>
                  <a:gd name="T7" fmla="*/ 1629 h 1629"/>
                  <a:gd name="T8" fmla="*/ 864 w 1120"/>
                  <a:gd name="T9" fmla="*/ 1175 h 1629"/>
                  <a:gd name="T10" fmla="*/ 1120 w 1120"/>
                  <a:gd name="T11" fmla="*/ 560 h 1629"/>
                  <a:gd name="T12" fmla="*/ 560 w 1120"/>
                  <a:gd name="T13" fmla="*/ 0 h 1629"/>
                  <a:gd name="T14" fmla="*/ 692 w 1120"/>
                  <a:gd name="T15" fmla="*/ 1383 h 1629"/>
                  <a:gd name="T16" fmla="*/ 440 w 1120"/>
                  <a:gd name="T17" fmla="*/ 1415 h 1629"/>
                  <a:gd name="T18" fmla="*/ 409 w 1120"/>
                  <a:gd name="T19" fmla="*/ 1319 h 1629"/>
                  <a:gd name="T20" fmla="*/ 409 w 1120"/>
                  <a:gd name="T21" fmla="*/ 1317 h 1629"/>
                  <a:gd name="T22" fmla="*/ 724 w 1120"/>
                  <a:gd name="T23" fmla="*/ 1278 h 1629"/>
                  <a:gd name="T24" fmla="*/ 710 w 1120"/>
                  <a:gd name="T25" fmla="*/ 1323 h 1629"/>
                  <a:gd name="T26" fmla="*/ 692 w 1120"/>
                  <a:gd name="T27" fmla="*/ 1383 h 1629"/>
                  <a:gd name="T28" fmla="*/ 394 w 1120"/>
                  <a:gd name="T29" fmla="*/ 1268 h 1629"/>
                  <a:gd name="T30" fmla="*/ 363 w 1120"/>
                  <a:gd name="T31" fmla="*/ 1171 h 1629"/>
                  <a:gd name="T32" fmla="*/ 758 w 1120"/>
                  <a:gd name="T33" fmla="*/ 1171 h 1629"/>
                  <a:gd name="T34" fmla="*/ 740 w 1120"/>
                  <a:gd name="T35" fmla="*/ 1225 h 1629"/>
                  <a:gd name="T36" fmla="*/ 394 w 1120"/>
                  <a:gd name="T37" fmla="*/ 1268 h 1629"/>
                  <a:gd name="T38" fmla="*/ 560 w 1120"/>
                  <a:gd name="T39" fmla="*/ 1527 h 1629"/>
                  <a:gd name="T40" fmla="*/ 458 w 1120"/>
                  <a:gd name="T41" fmla="*/ 1464 h 1629"/>
                  <a:gd name="T42" fmla="*/ 674 w 1120"/>
                  <a:gd name="T43" fmla="*/ 1437 h 1629"/>
                  <a:gd name="T44" fmla="*/ 560 w 1120"/>
                  <a:gd name="T45" fmla="*/ 1527 h 1629"/>
                  <a:gd name="T46" fmla="*/ 798 w 1120"/>
                  <a:gd name="T47" fmla="*/ 1069 h 1629"/>
                  <a:gd name="T48" fmla="*/ 323 w 1120"/>
                  <a:gd name="T49" fmla="*/ 1069 h 1629"/>
                  <a:gd name="T50" fmla="*/ 237 w 1120"/>
                  <a:gd name="T51" fmla="*/ 905 h 1629"/>
                  <a:gd name="T52" fmla="*/ 102 w 1120"/>
                  <a:gd name="T53" fmla="*/ 560 h 1629"/>
                  <a:gd name="T54" fmla="*/ 560 w 1120"/>
                  <a:gd name="T55" fmla="*/ 102 h 1629"/>
                  <a:gd name="T56" fmla="*/ 1018 w 1120"/>
                  <a:gd name="T57" fmla="*/ 560 h 1629"/>
                  <a:gd name="T58" fmla="*/ 883 w 1120"/>
                  <a:gd name="T59" fmla="*/ 906 h 1629"/>
                  <a:gd name="T60" fmla="*/ 798 w 1120"/>
                  <a:gd name="T61" fmla="*/ 1069 h 1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20" h="1629">
                    <a:moveTo>
                      <a:pt x="560" y="0"/>
                    </a:moveTo>
                    <a:cubicBezTo>
                      <a:pt x="251" y="0"/>
                      <a:pt x="0" y="251"/>
                      <a:pt x="0" y="560"/>
                    </a:cubicBezTo>
                    <a:cubicBezTo>
                      <a:pt x="0" y="765"/>
                      <a:pt x="188" y="983"/>
                      <a:pt x="256" y="1174"/>
                    </a:cubicBezTo>
                    <a:cubicBezTo>
                      <a:pt x="358" y="1459"/>
                      <a:pt x="347" y="1629"/>
                      <a:pt x="560" y="1629"/>
                    </a:cubicBezTo>
                    <a:cubicBezTo>
                      <a:pt x="776" y="1629"/>
                      <a:pt x="762" y="1459"/>
                      <a:pt x="864" y="1175"/>
                    </a:cubicBezTo>
                    <a:cubicBezTo>
                      <a:pt x="932" y="983"/>
                      <a:pt x="1120" y="764"/>
                      <a:pt x="1120" y="560"/>
                    </a:cubicBezTo>
                    <a:cubicBezTo>
                      <a:pt x="1120" y="251"/>
                      <a:pt x="869" y="0"/>
                      <a:pt x="560" y="0"/>
                    </a:cubicBezTo>
                    <a:close/>
                    <a:moveTo>
                      <a:pt x="692" y="1383"/>
                    </a:moveTo>
                    <a:cubicBezTo>
                      <a:pt x="440" y="1415"/>
                      <a:pt x="440" y="1415"/>
                      <a:pt x="440" y="1415"/>
                    </a:cubicBezTo>
                    <a:cubicBezTo>
                      <a:pt x="431" y="1389"/>
                      <a:pt x="421" y="1358"/>
                      <a:pt x="409" y="1319"/>
                    </a:cubicBezTo>
                    <a:cubicBezTo>
                      <a:pt x="409" y="1318"/>
                      <a:pt x="409" y="1318"/>
                      <a:pt x="409" y="1317"/>
                    </a:cubicBezTo>
                    <a:cubicBezTo>
                      <a:pt x="724" y="1278"/>
                      <a:pt x="724" y="1278"/>
                      <a:pt x="724" y="1278"/>
                    </a:cubicBezTo>
                    <a:cubicBezTo>
                      <a:pt x="719" y="1293"/>
                      <a:pt x="714" y="1309"/>
                      <a:pt x="710" y="1323"/>
                    </a:cubicBezTo>
                    <a:cubicBezTo>
                      <a:pt x="704" y="1346"/>
                      <a:pt x="698" y="1365"/>
                      <a:pt x="692" y="1383"/>
                    </a:cubicBezTo>
                    <a:close/>
                    <a:moveTo>
                      <a:pt x="394" y="1268"/>
                    </a:moveTo>
                    <a:cubicBezTo>
                      <a:pt x="385" y="1237"/>
                      <a:pt x="374" y="1205"/>
                      <a:pt x="363" y="1171"/>
                    </a:cubicBezTo>
                    <a:cubicBezTo>
                      <a:pt x="758" y="1171"/>
                      <a:pt x="758" y="1171"/>
                      <a:pt x="758" y="1171"/>
                    </a:cubicBezTo>
                    <a:cubicBezTo>
                      <a:pt x="752" y="1189"/>
                      <a:pt x="745" y="1208"/>
                      <a:pt x="740" y="1225"/>
                    </a:cubicBezTo>
                    <a:lnTo>
                      <a:pt x="394" y="1268"/>
                    </a:lnTo>
                    <a:close/>
                    <a:moveTo>
                      <a:pt x="560" y="1527"/>
                    </a:moveTo>
                    <a:cubicBezTo>
                      <a:pt x="508" y="1527"/>
                      <a:pt x="485" y="1521"/>
                      <a:pt x="458" y="1464"/>
                    </a:cubicBezTo>
                    <a:cubicBezTo>
                      <a:pt x="674" y="1437"/>
                      <a:pt x="674" y="1437"/>
                      <a:pt x="674" y="1437"/>
                    </a:cubicBezTo>
                    <a:cubicBezTo>
                      <a:pt x="643" y="1521"/>
                      <a:pt x="620" y="1527"/>
                      <a:pt x="560" y="1527"/>
                    </a:cubicBezTo>
                    <a:close/>
                    <a:moveTo>
                      <a:pt x="798" y="1069"/>
                    </a:moveTo>
                    <a:cubicBezTo>
                      <a:pt x="323" y="1069"/>
                      <a:pt x="323" y="1069"/>
                      <a:pt x="323" y="1069"/>
                    </a:cubicBezTo>
                    <a:cubicBezTo>
                      <a:pt x="297" y="1014"/>
                      <a:pt x="267" y="959"/>
                      <a:pt x="237" y="905"/>
                    </a:cubicBezTo>
                    <a:cubicBezTo>
                      <a:pt x="170" y="786"/>
                      <a:pt x="102" y="664"/>
                      <a:pt x="102" y="560"/>
                    </a:cubicBezTo>
                    <a:cubicBezTo>
                      <a:pt x="102" y="307"/>
                      <a:pt x="307" y="102"/>
                      <a:pt x="560" y="102"/>
                    </a:cubicBezTo>
                    <a:cubicBezTo>
                      <a:pt x="813" y="102"/>
                      <a:pt x="1018" y="307"/>
                      <a:pt x="1018" y="560"/>
                    </a:cubicBezTo>
                    <a:cubicBezTo>
                      <a:pt x="1018" y="663"/>
                      <a:pt x="949" y="786"/>
                      <a:pt x="883" y="906"/>
                    </a:cubicBezTo>
                    <a:cubicBezTo>
                      <a:pt x="853" y="960"/>
                      <a:pt x="823" y="1014"/>
                      <a:pt x="798" y="10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  <p:sp>
            <p:nvSpPr>
              <p:cNvPr id="88" name="Freeform 40">
                <a:extLst>
                  <a:ext uri="{FF2B5EF4-FFF2-40B4-BE49-F238E27FC236}">
                    <a16:creationId xmlns="" xmlns:a16="http://schemas.microsoft.com/office/drawing/2014/main" id="{7860B929-498A-47CB-AE8A-C9A877265FA6}"/>
                  </a:ext>
                </a:extLst>
              </p:cNvPr>
              <p:cNvSpPr/>
              <p:nvPr/>
            </p:nvSpPr>
            <p:spPr bwMode="auto">
              <a:xfrm>
                <a:off x="957263" y="955675"/>
                <a:ext cx="1239837" cy="1239837"/>
              </a:xfrm>
              <a:custGeom>
                <a:avLst/>
                <a:gdLst>
                  <a:gd name="T0" fmla="*/ 305 w 330"/>
                  <a:gd name="T1" fmla="*/ 0 h 330"/>
                  <a:gd name="T2" fmla="*/ 0 w 330"/>
                  <a:gd name="T3" fmla="*/ 305 h 330"/>
                  <a:gd name="T4" fmla="*/ 25 w 330"/>
                  <a:gd name="T5" fmla="*/ 330 h 330"/>
                  <a:gd name="T6" fmla="*/ 50 w 330"/>
                  <a:gd name="T7" fmla="*/ 305 h 330"/>
                  <a:gd name="T8" fmla="*/ 305 w 330"/>
                  <a:gd name="T9" fmla="*/ 50 h 330"/>
                  <a:gd name="T10" fmla="*/ 330 w 330"/>
                  <a:gd name="T11" fmla="*/ 25 h 330"/>
                  <a:gd name="T12" fmla="*/ 305 w 330"/>
                  <a:gd name="T1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0" h="330">
                    <a:moveTo>
                      <a:pt x="305" y="0"/>
                    </a:moveTo>
                    <a:cubicBezTo>
                      <a:pt x="137" y="0"/>
                      <a:pt x="0" y="137"/>
                      <a:pt x="0" y="305"/>
                    </a:cubicBezTo>
                    <a:cubicBezTo>
                      <a:pt x="0" y="319"/>
                      <a:pt x="11" y="330"/>
                      <a:pt x="25" y="330"/>
                    </a:cubicBezTo>
                    <a:cubicBezTo>
                      <a:pt x="39" y="330"/>
                      <a:pt x="50" y="319"/>
                      <a:pt x="50" y="305"/>
                    </a:cubicBezTo>
                    <a:cubicBezTo>
                      <a:pt x="50" y="165"/>
                      <a:pt x="165" y="50"/>
                      <a:pt x="305" y="50"/>
                    </a:cubicBezTo>
                    <a:cubicBezTo>
                      <a:pt x="319" y="50"/>
                      <a:pt x="330" y="39"/>
                      <a:pt x="330" y="25"/>
                    </a:cubicBezTo>
                    <a:cubicBezTo>
                      <a:pt x="330" y="11"/>
                      <a:pt x="319" y="0"/>
                      <a:pt x="30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</p:grpSp>
        <p:grpSp>
          <p:nvGrpSpPr>
            <p:cNvPr id="80" name="Group 73">
              <a:extLst>
                <a:ext uri="{FF2B5EF4-FFF2-40B4-BE49-F238E27FC236}">
                  <a16:creationId xmlns="" xmlns:a16="http://schemas.microsoft.com/office/drawing/2014/main" id="{D7AF8570-7EF9-49EC-B6CE-B468B512CF26}"/>
                </a:ext>
              </a:extLst>
            </p:cNvPr>
            <p:cNvGrpSpPr/>
            <p:nvPr/>
          </p:nvGrpSpPr>
          <p:grpSpPr>
            <a:xfrm>
              <a:off x="20603261" y="8314456"/>
              <a:ext cx="749927" cy="749824"/>
              <a:chOff x="0" y="1588"/>
              <a:chExt cx="4016375" cy="4014787"/>
            </a:xfrm>
            <a:solidFill>
              <a:srgbClr val="FFFFFF"/>
            </a:solidFill>
          </p:grpSpPr>
          <p:sp>
            <p:nvSpPr>
              <p:cNvPr id="85" name="Freeform 48">
                <a:extLst>
                  <a:ext uri="{FF2B5EF4-FFF2-40B4-BE49-F238E27FC236}">
                    <a16:creationId xmlns="" xmlns:a16="http://schemas.microsoft.com/office/drawing/2014/main" id="{F4C408FB-517E-475F-B8D1-75C0701028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1588"/>
                <a:ext cx="4016375" cy="4014787"/>
              </a:xfrm>
              <a:custGeom>
                <a:avLst/>
                <a:gdLst>
                  <a:gd name="T0" fmla="*/ 690 w 1068"/>
                  <a:gd name="T1" fmla="*/ 335 h 1068"/>
                  <a:gd name="T2" fmla="*/ 534 w 1068"/>
                  <a:gd name="T3" fmla="*/ 0 h 1068"/>
                  <a:gd name="T4" fmla="*/ 301 w 1068"/>
                  <a:gd name="T5" fmla="*/ 342 h 1068"/>
                  <a:gd name="T6" fmla="*/ 267 w 1068"/>
                  <a:gd name="T7" fmla="*/ 360 h 1068"/>
                  <a:gd name="T8" fmla="*/ 100 w 1068"/>
                  <a:gd name="T9" fmla="*/ 334 h 1068"/>
                  <a:gd name="T10" fmla="*/ 0 w 1068"/>
                  <a:gd name="T11" fmla="*/ 968 h 1068"/>
                  <a:gd name="T12" fmla="*/ 201 w 1068"/>
                  <a:gd name="T13" fmla="*/ 1068 h 1068"/>
                  <a:gd name="T14" fmla="*/ 291 w 1068"/>
                  <a:gd name="T15" fmla="*/ 1011 h 1068"/>
                  <a:gd name="T16" fmla="*/ 301 w 1068"/>
                  <a:gd name="T17" fmla="*/ 1013 h 1068"/>
                  <a:gd name="T18" fmla="*/ 635 w 1068"/>
                  <a:gd name="T19" fmla="*/ 1068 h 1068"/>
                  <a:gd name="T20" fmla="*/ 937 w 1068"/>
                  <a:gd name="T21" fmla="*/ 1004 h 1068"/>
                  <a:gd name="T22" fmla="*/ 952 w 1068"/>
                  <a:gd name="T23" fmla="*/ 909 h 1068"/>
                  <a:gd name="T24" fmla="*/ 1007 w 1068"/>
                  <a:gd name="T25" fmla="*/ 732 h 1068"/>
                  <a:gd name="T26" fmla="*/ 1039 w 1068"/>
                  <a:gd name="T27" fmla="*/ 560 h 1068"/>
                  <a:gd name="T28" fmla="*/ 1068 w 1068"/>
                  <a:gd name="T29" fmla="*/ 481 h 1068"/>
                  <a:gd name="T30" fmla="*/ 974 w 1068"/>
                  <a:gd name="T31" fmla="*/ 349 h 1068"/>
                  <a:gd name="T32" fmla="*/ 201 w 1068"/>
                  <a:gd name="T33" fmla="*/ 1001 h 1068"/>
                  <a:gd name="T34" fmla="*/ 67 w 1068"/>
                  <a:gd name="T35" fmla="*/ 968 h 1068"/>
                  <a:gd name="T36" fmla="*/ 100 w 1068"/>
                  <a:gd name="T37" fmla="*/ 401 h 1068"/>
                  <a:gd name="T38" fmla="*/ 234 w 1068"/>
                  <a:gd name="T39" fmla="*/ 434 h 1068"/>
                  <a:gd name="T40" fmla="*/ 1001 w 1068"/>
                  <a:gd name="T41" fmla="*/ 485 h 1068"/>
                  <a:gd name="T42" fmla="*/ 868 w 1068"/>
                  <a:gd name="T43" fmla="*/ 534 h 1068"/>
                  <a:gd name="T44" fmla="*/ 868 w 1068"/>
                  <a:gd name="T45" fmla="*/ 567 h 1068"/>
                  <a:gd name="T46" fmla="*/ 986 w 1068"/>
                  <a:gd name="T47" fmla="*/ 629 h 1068"/>
                  <a:gd name="T48" fmla="*/ 835 w 1068"/>
                  <a:gd name="T49" fmla="*/ 701 h 1068"/>
                  <a:gd name="T50" fmla="*/ 835 w 1068"/>
                  <a:gd name="T51" fmla="*/ 734 h 1068"/>
                  <a:gd name="T52" fmla="*/ 944 w 1068"/>
                  <a:gd name="T53" fmla="*/ 803 h 1068"/>
                  <a:gd name="T54" fmla="*/ 801 w 1068"/>
                  <a:gd name="T55" fmla="*/ 868 h 1068"/>
                  <a:gd name="T56" fmla="*/ 801 w 1068"/>
                  <a:gd name="T57" fmla="*/ 901 h 1068"/>
                  <a:gd name="T58" fmla="*/ 888 w 1068"/>
                  <a:gd name="T59" fmla="*/ 948 h 1068"/>
                  <a:gd name="T60" fmla="*/ 818 w 1068"/>
                  <a:gd name="T61" fmla="*/ 1001 h 1068"/>
                  <a:gd name="T62" fmla="*/ 450 w 1068"/>
                  <a:gd name="T63" fmla="*/ 980 h 1068"/>
                  <a:gd name="T64" fmla="*/ 268 w 1068"/>
                  <a:gd name="T65" fmla="*/ 914 h 1068"/>
                  <a:gd name="T66" fmla="*/ 294 w 1068"/>
                  <a:gd name="T67" fmla="*/ 418 h 1068"/>
                  <a:gd name="T68" fmla="*/ 501 w 1068"/>
                  <a:gd name="T69" fmla="*/ 100 h 1068"/>
                  <a:gd name="T70" fmla="*/ 632 w 1068"/>
                  <a:gd name="T71" fmla="*/ 225 h 1068"/>
                  <a:gd name="T72" fmla="*/ 962 w 1068"/>
                  <a:gd name="T73" fmla="*/ 413 h 1068"/>
                  <a:gd name="T74" fmla="*/ 1001 w 1068"/>
                  <a:gd name="T75" fmla="*/ 485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68" h="1068">
                    <a:moveTo>
                      <a:pt x="974" y="349"/>
                    </a:moveTo>
                    <a:cubicBezTo>
                      <a:pt x="932" y="339"/>
                      <a:pt x="834" y="339"/>
                      <a:pt x="690" y="335"/>
                    </a:cubicBezTo>
                    <a:cubicBezTo>
                      <a:pt x="697" y="304"/>
                      <a:pt x="699" y="275"/>
                      <a:pt x="699" y="225"/>
                    </a:cubicBezTo>
                    <a:cubicBezTo>
                      <a:pt x="699" y="105"/>
                      <a:pt x="611" y="0"/>
                      <a:pt x="534" y="0"/>
                    </a:cubicBezTo>
                    <a:cubicBezTo>
                      <a:pt x="480" y="0"/>
                      <a:pt x="435" y="45"/>
                      <a:pt x="434" y="99"/>
                    </a:cubicBezTo>
                    <a:cubicBezTo>
                      <a:pt x="433" y="167"/>
                      <a:pt x="413" y="283"/>
                      <a:pt x="301" y="342"/>
                    </a:cubicBezTo>
                    <a:cubicBezTo>
                      <a:pt x="292" y="346"/>
                      <a:pt x="269" y="357"/>
                      <a:pt x="265" y="359"/>
                    </a:cubicBezTo>
                    <a:cubicBezTo>
                      <a:pt x="267" y="360"/>
                      <a:pt x="267" y="360"/>
                      <a:pt x="267" y="360"/>
                    </a:cubicBezTo>
                    <a:cubicBezTo>
                      <a:pt x="250" y="345"/>
                      <a:pt x="225" y="334"/>
                      <a:pt x="201" y="334"/>
                    </a:cubicBezTo>
                    <a:cubicBezTo>
                      <a:pt x="100" y="334"/>
                      <a:pt x="100" y="334"/>
                      <a:pt x="100" y="334"/>
                    </a:cubicBezTo>
                    <a:cubicBezTo>
                      <a:pt x="45" y="334"/>
                      <a:pt x="0" y="379"/>
                      <a:pt x="0" y="434"/>
                    </a:cubicBezTo>
                    <a:cubicBezTo>
                      <a:pt x="0" y="968"/>
                      <a:pt x="0" y="968"/>
                      <a:pt x="0" y="968"/>
                    </a:cubicBezTo>
                    <a:cubicBezTo>
                      <a:pt x="0" y="1023"/>
                      <a:pt x="45" y="1068"/>
                      <a:pt x="100" y="1068"/>
                    </a:cubicBezTo>
                    <a:cubicBezTo>
                      <a:pt x="201" y="1068"/>
                      <a:pt x="201" y="1068"/>
                      <a:pt x="201" y="1068"/>
                    </a:cubicBezTo>
                    <a:cubicBezTo>
                      <a:pt x="240" y="1068"/>
                      <a:pt x="273" y="1044"/>
                      <a:pt x="290" y="1010"/>
                    </a:cubicBezTo>
                    <a:cubicBezTo>
                      <a:pt x="290" y="1011"/>
                      <a:pt x="291" y="1011"/>
                      <a:pt x="291" y="1011"/>
                    </a:cubicBezTo>
                    <a:cubicBezTo>
                      <a:pt x="293" y="1011"/>
                      <a:pt x="296" y="1012"/>
                      <a:pt x="299" y="1013"/>
                    </a:cubicBezTo>
                    <a:cubicBezTo>
                      <a:pt x="300" y="1013"/>
                      <a:pt x="300" y="1013"/>
                      <a:pt x="301" y="1013"/>
                    </a:cubicBezTo>
                    <a:cubicBezTo>
                      <a:pt x="320" y="1018"/>
                      <a:pt x="357" y="1027"/>
                      <a:pt x="436" y="1045"/>
                    </a:cubicBezTo>
                    <a:cubicBezTo>
                      <a:pt x="453" y="1049"/>
                      <a:pt x="542" y="1068"/>
                      <a:pt x="635" y="1068"/>
                    </a:cubicBezTo>
                    <a:cubicBezTo>
                      <a:pt x="818" y="1068"/>
                      <a:pt x="818" y="1068"/>
                      <a:pt x="818" y="1068"/>
                    </a:cubicBezTo>
                    <a:cubicBezTo>
                      <a:pt x="873" y="1068"/>
                      <a:pt x="913" y="1047"/>
                      <a:pt x="937" y="1004"/>
                    </a:cubicBezTo>
                    <a:cubicBezTo>
                      <a:pt x="938" y="1003"/>
                      <a:pt x="945" y="988"/>
                      <a:pt x="952" y="968"/>
                    </a:cubicBezTo>
                    <a:cubicBezTo>
                      <a:pt x="956" y="952"/>
                      <a:pt x="958" y="931"/>
                      <a:pt x="952" y="909"/>
                    </a:cubicBezTo>
                    <a:cubicBezTo>
                      <a:pt x="988" y="884"/>
                      <a:pt x="1000" y="847"/>
                      <a:pt x="1007" y="823"/>
                    </a:cubicBezTo>
                    <a:cubicBezTo>
                      <a:pt x="1020" y="783"/>
                      <a:pt x="1016" y="753"/>
                      <a:pt x="1007" y="732"/>
                    </a:cubicBezTo>
                    <a:cubicBezTo>
                      <a:pt x="1027" y="713"/>
                      <a:pt x="1045" y="684"/>
                      <a:pt x="1052" y="640"/>
                    </a:cubicBezTo>
                    <a:cubicBezTo>
                      <a:pt x="1056" y="612"/>
                      <a:pt x="1052" y="584"/>
                      <a:pt x="1039" y="560"/>
                    </a:cubicBezTo>
                    <a:cubicBezTo>
                      <a:pt x="1058" y="539"/>
                      <a:pt x="1066" y="513"/>
                      <a:pt x="1067" y="488"/>
                    </a:cubicBezTo>
                    <a:cubicBezTo>
                      <a:pt x="1068" y="481"/>
                      <a:pt x="1068" y="481"/>
                      <a:pt x="1068" y="481"/>
                    </a:cubicBezTo>
                    <a:cubicBezTo>
                      <a:pt x="1068" y="476"/>
                      <a:pt x="1068" y="474"/>
                      <a:pt x="1068" y="464"/>
                    </a:cubicBezTo>
                    <a:cubicBezTo>
                      <a:pt x="1068" y="422"/>
                      <a:pt x="1039" y="368"/>
                      <a:pt x="974" y="349"/>
                    </a:cubicBezTo>
                    <a:close/>
                    <a:moveTo>
                      <a:pt x="234" y="968"/>
                    </a:moveTo>
                    <a:cubicBezTo>
                      <a:pt x="234" y="986"/>
                      <a:pt x="219" y="1001"/>
                      <a:pt x="201" y="1001"/>
                    </a:cubicBezTo>
                    <a:cubicBezTo>
                      <a:pt x="100" y="1001"/>
                      <a:pt x="100" y="1001"/>
                      <a:pt x="100" y="1001"/>
                    </a:cubicBezTo>
                    <a:cubicBezTo>
                      <a:pt x="82" y="1001"/>
                      <a:pt x="67" y="986"/>
                      <a:pt x="67" y="968"/>
                    </a:cubicBezTo>
                    <a:cubicBezTo>
                      <a:pt x="67" y="434"/>
                      <a:pt x="67" y="434"/>
                      <a:pt x="67" y="434"/>
                    </a:cubicBezTo>
                    <a:cubicBezTo>
                      <a:pt x="67" y="415"/>
                      <a:pt x="82" y="401"/>
                      <a:pt x="100" y="401"/>
                    </a:cubicBezTo>
                    <a:cubicBezTo>
                      <a:pt x="201" y="401"/>
                      <a:pt x="201" y="401"/>
                      <a:pt x="201" y="401"/>
                    </a:cubicBezTo>
                    <a:cubicBezTo>
                      <a:pt x="219" y="401"/>
                      <a:pt x="234" y="415"/>
                      <a:pt x="234" y="434"/>
                    </a:cubicBezTo>
                    <a:lnTo>
                      <a:pt x="234" y="968"/>
                    </a:lnTo>
                    <a:close/>
                    <a:moveTo>
                      <a:pt x="1001" y="485"/>
                    </a:moveTo>
                    <a:cubicBezTo>
                      <a:pt x="1000" y="502"/>
                      <a:pt x="993" y="534"/>
                      <a:pt x="935" y="534"/>
                    </a:cubicBezTo>
                    <a:cubicBezTo>
                      <a:pt x="885" y="534"/>
                      <a:pt x="868" y="534"/>
                      <a:pt x="868" y="534"/>
                    </a:cubicBezTo>
                    <a:cubicBezTo>
                      <a:pt x="859" y="534"/>
                      <a:pt x="851" y="541"/>
                      <a:pt x="851" y="551"/>
                    </a:cubicBezTo>
                    <a:cubicBezTo>
                      <a:pt x="851" y="560"/>
                      <a:pt x="859" y="567"/>
                      <a:pt x="868" y="567"/>
                    </a:cubicBezTo>
                    <a:cubicBezTo>
                      <a:pt x="868" y="567"/>
                      <a:pt x="883" y="567"/>
                      <a:pt x="933" y="567"/>
                    </a:cubicBezTo>
                    <a:cubicBezTo>
                      <a:pt x="983" y="567"/>
                      <a:pt x="989" y="609"/>
                      <a:pt x="986" y="629"/>
                    </a:cubicBezTo>
                    <a:cubicBezTo>
                      <a:pt x="982" y="654"/>
                      <a:pt x="970" y="701"/>
                      <a:pt x="914" y="701"/>
                    </a:cubicBezTo>
                    <a:cubicBezTo>
                      <a:pt x="858" y="701"/>
                      <a:pt x="835" y="701"/>
                      <a:pt x="835" y="701"/>
                    </a:cubicBezTo>
                    <a:cubicBezTo>
                      <a:pt x="825" y="701"/>
                      <a:pt x="818" y="708"/>
                      <a:pt x="818" y="718"/>
                    </a:cubicBezTo>
                    <a:cubicBezTo>
                      <a:pt x="818" y="727"/>
                      <a:pt x="825" y="734"/>
                      <a:pt x="835" y="734"/>
                    </a:cubicBezTo>
                    <a:cubicBezTo>
                      <a:pt x="835" y="734"/>
                      <a:pt x="874" y="734"/>
                      <a:pt x="900" y="734"/>
                    </a:cubicBezTo>
                    <a:cubicBezTo>
                      <a:pt x="957" y="734"/>
                      <a:pt x="952" y="777"/>
                      <a:pt x="944" y="803"/>
                    </a:cubicBezTo>
                    <a:cubicBezTo>
                      <a:pt x="933" y="837"/>
                      <a:pt x="926" y="868"/>
                      <a:pt x="856" y="868"/>
                    </a:cubicBezTo>
                    <a:cubicBezTo>
                      <a:pt x="831" y="868"/>
                      <a:pt x="801" y="868"/>
                      <a:pt x="801" y="868"/>
                    </a:cubicBezTo>
                    <a:cubicBezTo>
                      <a:pt x="792" y="868"/>
                      <a:pt x="784" y="875"/>
                      <a:pt x="784" y="884"/>
                    </a:cubicBezTo>
                    <a:cubicBezTo>
                      <a:pt x="784" y="894"/>
                      <a:pt x="792" y="901"/>
                      <a:pt x="801" y="901"/>
                    </a:cubicBezTo>
                    <a:cubicBezTo>
                      <a:pt x="801" y="901"/>
                      <a:pt x="824" y="901"/>
                      <a:pt x="853" y="901"/>
                    </a:cubicBezTo>
                    <a:cubicBezTo>
                      <a:pt x="890" y="901"/>
                      <a:pt x="892" y="936"/>
                      <a:pt x="888" y="948"/>
                    </a:cubicBezTo>
                    <a:cubicBezTo>
                      <a:pt x="884" y="962"/>
                      <a:pt x="879" y="972"/>
                      <a:pt x="878" y="972"/>
                    </a:cubicBezTo>
                    <a:cubicBezTo>
                      <a:pt x="868" y="990"/>
                      <a:pt x="852" y="1001"/>
                      <a:pt x="818" y="1001"/>
                    </a:cubicBezTo>
                    <a:cubicBezTo>
                      <a:pt x="635" y="1001"/>
                      <a:pt x="635" y="1001"/>
                      <a:pt x="635" y="1001"/>
                    </a:cubicBezTo>
                    <a:cubicBezTo>
                      <a:pt x="544" y="1001"/>
                      <a:pt x="453" y="980"/>
                      <a:pt x="450" y="980"/>
                    </a:cubicBezTo>
                    <a:cubicBezTo>
                      <a:pt x="312" y="948"/>
                      <a:pt x="304" y="946"/>
                      <a:pt x="296" y="943"/>
                    </a:cubicBezTo>
                    <a:cubicBezTo>
                      <a:pt x="296" y="943"/>
                      <a:pt x="268" y="938"/>
                      <a:pt x="268" y="914"/>
                    </a:cubicBezTo>
                    <a:cubicBezTo>
                      <a:pt x="267" y="453"/>
                      <a:pt x="267" y="453"/>
                      <a:pt x="267" y="453"/>
                    </a:cubicBezTo>
                    <a:cubicBezTo>
                      <a:pt x="267" y="437"/>
                      <a:pt x="277" y="423"/>
                      <a:pt x="294" y="418"/>
                    </a:cubicBezTo>
                    <a:cubicBezTo>
                      <a:pt x="296" y="417"/>
                      <a:pt x="299" y="416"/>
                      <a:pt x="301" y="415"/>
                    </a:cubicBezTo>
                    <a:cubicBezTo>
                      <a:pt x="453" y="352"/>
                      <a:pt x="500" y="214"/>
                      <a:pt x="501" y="100"/>
                    </a:cubicBezTo>
                    <a:cubicBezTo>
                      <a:pt x="501" y="84"/>
                      <a:pt x="513" y="67"/>
                      <a:pt x="534" y="67"/>
                    </a:cubicBezTo>
                    <a:cubicBezTo>
                      <a:pt x="570" y="67"/>
                      <a:pt x="632" y="138"/>
                      <a:pt x="632" y="225"/>
                    </a:cubicBezTo>
                    <a:cubicBezTo>
                      <a:pt x="632" y="304"/>
                      <a:pt x="629" y="318"/>
                      <a:pt x="601" y="401"/>
                    </a:cubicBezTo>
                    <a:cubicBezTo>
                      <a:pt x="935" y="401"/>
                      <a:pt x="932" y="405"/>
                      <a:pt x="962" y="413"/>
                    </a:cubicBezTo>
                    <a:cubicBezTo>
                      <a:pt x="998" y="423"/>
                      <a:pt x="1002" y="454"/>
                      <a:pt x="1002" y="464"/>
                    </a:cubicBezTo>
                    <a:cubicBezTo>
                      <a:pt x="1002" y="476"/>
                      <a:pt x="1001" y="474"/>
                      <a:pt x="1001" y="4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  <p:sp>
            <p:nvSpPr>
              <p:cNvPr id="86" name="Freeform 49">
                <a:extLst>
                  <a:ext uri="{FF2B5EF4-FFF2-40B4-BE49-F238E27FC236}">
                    <a16:creationId xmlns="" xmlns:a16="http://schemas.microsoft.com/office/drawing/2014/main" id="{0CF5BDBC-ACEC-4675-92E9-9BAC0B9E05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6238" y="3263900"/>
                <a:ext cx="379413" cy="376237"/>
              </a:xfrm>
              <a:custGeom>
                <a:avLst/>
                <a:gdLst>
                  <a:gd name="T0" fmla="*/ 50 w 101"/>
                  <a:gd name="T1" fmla="*/ 0 h 100"/>
                  <a:gd name="T2" fmla="*/ 0 w 101"/>
                  <a:gd name="T3" fmla="*/ 50 h 100"/>
                  <a:gd name="T4" fmla="*/ 50 w 101"/>
                  <a:gd name="T5" fmla="*/ 100 h 100"/>
                  <a:gd name="T6" fmla="*/ 101 w 101"/>
                  <a:gd name="T7" fmla="*/ 50 h 100"/>
                  <a:gd name="T8" fmla="*/ 50 w 101"/>
                  <a:gd name="T9" fmla="*/ 0 h 100"/>
                  <a:gd name="T10" fmla="*/ 50 w 101"/>
                  <a:gd name="T11" fmla="*/ 67 h 100"/>
                  <a:gd name="T12" fmla="*/ 34 w 101"/>
                  <a:gd name="T13" fmla="*/ 50 h 100"/>
                  <a:gd name="T14" fmla="*/ 50 w 101"/>
                  <a:gd name="T15" fmla="*/ 33 h 100"/>
                  <a:gd name="T16" fmla="*/ 67 w 101"/>
                  <a:gd name="T17" fmla="*/ 50 h 100"/>
                  <a:gd name="T18" fmla="*/ 50 w 101"/>
                  <a:gd name="T19" fmla="*/ 6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100">
                    <a:moveTo>
                      <a:pt x="50" y="0"/>
                    </a:moveTo>
                    <a:cubicBezTo>
                      <a:pt x="23" y="0"/>
                      <a:pt x="0" y="22"/>
                      <a:pt x="0" y="50"/>
                    </a:cubicBezTo>
                    <a:cubicBezTo>
                      <a:pt x="0" y="77"/>
                      <a:pt x="23" y="100"/>
                      <a:pt x="50" y="100"/>
                    </a:cubicBezTo>
                    <a:cubicBezTo>
                      <a:pt x="78" y="100"/>
                      <a:pt x="101" y="77"/>
                      <a:pt x="101" y="50"/>
                    </a:cubicBezTo>
                    <a:cubicBezTo>
                      <a:pt x="101" y="22"/>
                      <a:pt x="78" y="0"/>
                      <a:pt x="50" y="0"/>
                    </a:cubicBezTo>
                    <a:close/>
                    <a:moveTo>
                      <a:pt x="50" y="67"/>
                    </a:moveTo>
                    <a:cubicBezTo>
                      <a:pt x="41" y="67"/>
                      <a:pt x="34" y="59"/>
                      <a:pt x="34" y="50"/>
                    </a:cubicBezTo>
                    <a:cubicBezTo>
                      <a:pt x="34" y="41"/>
                      <a:pt x="41" y="33"/>
                      <a:pt x="50" y="33"/>
                    </a:cubicBezTo>
                    <a:cubicBezTo>
                      <a:pt x="60" y="33"/>
                      <a:pt x="67" y="41"/>
                      <a:pt x="67" y="50"/>
                    </a:cubicBezTo>
                    <a:cubicBezTo>
                      <a:pt x="67" y="59"/>
                      <a:pt x="60" y="67"/>
                      <a:pt x="5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</p:grpSp>
        <p:grpSp>
          <p:nvGrpSpPr>
            <p:cNvPr id="81" name="Group 76">
              <a:extLst>
                <a:ext uri="{FF2B5EF4-FFF2-40B4-BE49-F238E27FC236}">
                  <a16:creationId xmlns="" xmlns:a16="http://schemas.microsoft.com/office/drawing/2014/main" id="{C4119068-C11E-4E3F-A664-59202B29FB45}"/>
                </a:ext>
              </a:extLst>
            </p:cNvPr>
            <p:cNvGrpSpPr/>
            <p:nvPr/>
          </p:nvGrpSpPr>
          <p:grpSpPr>
            <a:xfrm>
              <a:off x="15757556" y="4413122"/>
              <a:ext cx="873610" cy="753752"/>
              <a:chOff x="-122237" y="-128588"/>
              <a:chExt cx="4632324" cy="3995738"/>
            </a:xfrm>
            <a:solidFill>
              <a:srgbClr val="FFFFFF"/>
            </a:solidFill>
          </p:grpSpPr>
          <p:sp>
            <p:nvSpPr>
              <p:cNvPr id="83" name="Freeform 34">
                <a:extLst>
                  <a:ext uri="{FF2B5EF4-FFF2-40B4-BE49-F238E27FC236}">
                    <a16:creationId xmlns="" xmlns:a16="http://schemas.microsoft.com/office/drawing/2014/main" id="{8FCBCF7E-1C98-44E0-9B66-04DE91F7C4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22237" y="-128588"/>
                <a:ext cx="4632324" cy="3995738"/>
              </a:xfrm>
              <a:custGeom>
                <a:avLst/>
                <a:gdLst>
                  <a:gd name="T0" fmla="*/ 1096 w 1232"/>
                  <a:gd name="T1" fmla="*/ 134 h 1062"/>
                  <a:gd name="T2" fmla="*/ 616 w 1232"/>
                  <a:gd name="T3" fmla="*/ 123 h 1062"/>
                  <a:gd name="T4" fmla="*/ 136 w 1232"/>
                  <a:gd name="T5" fmla="*/ 134 h 1062"/>
                  <a:gd name="T6" fmla="*/ 136 w 1232"/>
                  <a:gd name="T7" fmla="*/ 622 h 1062"/>
                  <a:gd name="T8" fmla="*/ 538 w 1232"/>
                  <a:gd name="T9" fmla="*/ 1020 h 1062"/>
                  <a:gd name="T10" fmla="*/ 694 w 1232"/>
                  <a:gd name="T11" fmla="*/ 1020 h 1062"/>
                  <a:gd name="T12" fmla="*/ 1096 w 1232"/>
                  <a:gd name="T13" fmla="*/ 622 h 1062"/>
                  <a:gd name="T14" fmla="*/ 1096 w 1232"/>
                  <a:gd name="T15" fmla="*/ 134 h 1062"/>
                  <a:gd name="T16" fmla="*/ 1044 w 1232"/>
                  <a:gd name="T17" fmla="*/ 570 h 1062"/>
                  <a:gd name="T18" fmla="*/ 642 w 1232"/>
                  <a:gd name="T19" fmla="*/ 968 h 1062"/>
                  <a:gd name="T20" fmla="*/ 590 w 1232"/>
                  <a:gd name="T21" fmla="*/ 968 h 1062"/>
                  <a:gd name="T22" fmla="*/ 188 w 1232"/>
                  <a:gd name="T23" fmla="*/ 570 h 1062"/>
                  <a:gd name="T24" fmla="*/ 188 w 1232"/>
                  <a:gd name="T25" fmla="*/ 185 h 1062"/>
                  <a:gd name="T26" fmla="*/ 567 w 1232"/>
                  <a:gd name="T27" fmla="*/ 177 h 1062"/>
                  <a:gd name="T28" fmla="*/ 616 w 1232"/>
                  <a:gd name="T29" fmla="*/ 221 h 1062"/>
                  <a:gd name="T30" fmla="*/ 665 w 1232"/>
                  <a:gd name="T31" fmla="*/ 177 h 1062"/>
                  <a:gd name="T32" fmla="*/ 1044 w 1232"/>
                  <a:gd name="T33" fmla="*/ 185 h 1062"/>
                  <a:gd name="T34" fmla="*/ 1044 w 1232"/>
                  <a:gd name="T35" fmla="*/ 570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32" h="1062">
                    <a:moveTo>
                      <a:pt x="1096" y="134"/>
                    </a:moveTo>
                    <a:cubicBezTo>
                      <a:pt x="964" y="3"/>
                      <a:pt x="753" y="0"/>
                      <a:pt x="616" y="123"/>
                    </a:cubicBezTo>
                    <a:cubicBezTo>
                      <a:pt x="479" y="0"/>
                      <a:pt x="268" y="3"/>
                      <a:pt x="136" y="134"/>
                    </a:cubicBezTo>
                    <a:cubicBezTo>
                      <a:pt x="0" y="268"/>
                      <a:pt x="0" y="487"/>
                      <a:pt x="136" y="622"/>
                    </a:cubicBezTo>
                    <a:cubicBezTo>
                      <a:pt x="175" y="660"/>
                      <a:pt x="538" y="1020"/>
                      <a:pt x="538" y="1020"/>
                    </a:cubicBezTo>
                    <a:cubicBezTo>
                      <a:pt x="581" y="1062"/>
                      <a:pt x="651" y="1062"/>
                      <a:pt x="694" y="1020"/>
                    </a:cubicBezTo>
                    <a:cubicBezTo>
                      <a:pt x="694" y="1020"/>
                      <a:pt x="1092" y="626"/>
                      <a:pt x="1096" y="622"/>
                    </a:cubicBezTo>
                    <a:cubicBezTo>
                      <a:pt x="1232" y="487"/>
                      <a:pt x="1232" y="268"/>
                      <a:pt x="1096" y="134"/>
                    </a:cubicBezTo>
                    <a:close/>
                    <a:moveTo>
                      <a:pt x="1044" y="570"/>
                    </a:moveTo>
                    <a:cubicBezTo>
                      <a:pt x="642" y="968"/>
                      <a:pt x="642" y="968"/>
                      <a:pt x="642" y="968"/>
                    </a:cubicBezTo>
                    <a:cubicBezTo>
                      <a:pt x="628" y="982"/>
                      <a:pt x="604" y="982"/>
                      <a:pt x="590" y="968"/>
                    </a:cubicBezTo>
                    <a:cubicBezTo>
                      <a:pt x="188" y="570"/>
                      <a:pt x="188" y="570"/>
                      <a:pt x="188" y="570"/>
                    </a:cubicBezTo>
                    <a:cubicBezTo>
                      <a:pt x="81" y="464"/>
                      <a:pt x="81" y="291"/>
                      <a:pt x="188" y="185"/>
                    </a:cubicBezTo>
                    <a:cubicBezTo>
                      <a:pt x="291" y="82"/>
                      <a:pt x="458" y="79"/>
                      <a:pt x="567" y="177"/>
                    </a:cubicBezTo>
                    <a:cubicBezTo>
                      <a:pt x="616" y="221"/>
                      <a:pt x="616" y="221"/>
                      <a:pt x="616" y="221"/>
                    </a:cubicBezTo>
                    <a:cubicBezTo>
                      <a:pt x="665" y="177"/>
                      <a:pt x="665" y="177"/>
                      <a:pt x="665" y="177"/>
                    </a:cubicBezTo>
                    <a:cubicBezTo>
                      <a:pt x="774" y="79"/>
                      <a:pt x="941" y="82"/>
                      <a:pt x="1044" y="185"/>
                    </a:cubicBezTo>
                    <a:cubicBezTo>
                      <a:pt x="1151" y="291"/>
                      <a:pt x="1151" y="464"/>
                      <a:pt x="1044" y="5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  <p:sp>
            <p:nvSpPr>
              <p:cNvPr id="84" name="Freeform 35">
                <a:extLst>
                  <a:ext uri="{FF2B5EF4-FFF2-40B4-BE49-F238E27FC236}">
                    <a16:creationId xmlns="" xmlns:a16="http://schemas.microsoft.com/office/drawing/2014/main" id="{6D0AFD37-9DD6-4066-BB84-C1F3FEC1F287}"/>
                  </a:ext>
                </a:extLst>
              </p:cNvPr>
              <p:cNvSpPr/>
              <p:nvPr/>
            </p:nvSpPr>
            <p:spPr bwMode="auto">
              <a:xfrm>
                <a:off x="688975" y="681038"/>
                <a:ext cx="650875" cy="650875"/>
              </a:xfrm>
              <a:custGeom>
                <a:avLst/>
                <a:gdLst>
                  <a:gd name="T0" fmla="*/ 154 w 173"/>
                  <a:gd name="T1" fmla="*/ 0 h 173"/>
                  <a:gd name="T2" fmla="*/ 154 w 173"/>
                  <a:gd name="T3" fmla="*/ 0 h 173"/>
                  <a:gd name="T4" fmla="*/ 0 w 173"/>
                  <a:gd name="T5" fmla="*/ 154 h 173"/>
                  <a:gd name="T6" fmla="*/ 0 w 173"/>
                  <a:gd name="T7" fmla="*/ 154 h 173"/>
                  <a:gd name="T8" fmla="*/ 18 w 173"/>
                  <a:gd name="T9" fmla="*/ 173 h 173"/>
                  <a:gd name="T10" fmla="*/ 36 w 173"/>
                  <a:gd name="T11" fmla="*/ 154 h 173"/>
                  <a:gd name="T12" fmla="*/ 36 w 173"/>
                  <a:gd name="T13" fmla="*/ 154 h 173"/>
                  <a:gd name="T14" fmla="*/ 154 w 173"/>
                  <a:gd name="T15" fmla="*/ 36 h 173"/>
                  <a:gd name="T16" fmla="*/ 154 w 173"/>
                  <a:gd name="T17" fmla="*/ 36 h 173"/>
                  <a:gd name="T18" fmla="*/ 173 w 173"/>
                  <a:gd name="T19" fmla="*/ 18 h 173"/>
                  <a:gd name="T20" fmla="*/ 154 w 173"/>
                  <a:gd name="T21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3" h="173">
                    <a:moveTo>
                      <a:pt x="154" y="0"/>
                    </a:moveTo>
                    <a:cubicBezTo>
                      <a:pt x="154" y="0"/>
                      <a:pt x="154" y="0"/>
                      <a:pt x="154" y="0"/>
                    </a:cubicBezTo>
                    <a:cubicBezTo>
                      <a:pt x="69" y="0"/>
                      <a:pt x="0" y="69"/>
                      <a:pt x="0" y="154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65"/>
                      <a:pt x="8" y="173"/>
                      <a:pt x="18" y="173"/>
                    </a:cubicBezTo>
                    <a:cubicBezTo>
                      <a:pt x="28" y="173"/>
                      <a:pt x="36" y="165"/>
                      <a:pt x="36" y="154"/>
                    </a:cubicBezTo>
                    <a:cubicBezTo>
                      <a:pt x="36" y="154"/>
                      <a:pt x="36" y="154"/>
                      <a:pt x="36" y="154"/>
                    </a:cubicBezTo>
                    <a:cubicBezTo>
                      <a:pt x="36" y="89"/>
                      <a:pt x="89" y="36"/>
                      <a:pt x="154" y="36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65" y="36"/>
                      <a:pt x="173" y="28"/>
                      <a:pt x="173" y="18"/>
                    </a:cubicBezTo>
                    <a:cubicBezTo>
                      <a:pt x="173" y="8"/>
                      <a:pt x="165" y="0"/>
                      <a:pt x="15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2530" kern="0" dirty="0">
                  <a:solidFill>
                    <a:schemeClr val="bg1"/>
                  </a:solidFill>
                  <a:latin typeface="Raleway Light"/>
                  <a:ea typeface="+mn-ea"/>
                </a:endParaRPr>
              </a:p>
            </p:txBody>
          </p:sp>
        </p:grpSp>
        <p:sp>
          <p:nvSpPr>
            <p:cNvPr id="82" name="Freeform 44">
              <a:extLst>
                <a:ext uri="{FF2B5EF4-FFF2-40B4-BE49-F238E27FC236}">
                  <a16:creationId xmlns="" xmlns:a16="http://schemas.microsoft.com/office/drawing/2014/main" id="{88B6F5BD-7136-4A8C-95E4-E1466DE102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35214" y="4541253"/>
              <a:ext cx="826579" cy="620562"/>
            </a:xfrm>
            <a:custGeom>
              <a:avLst/>
              <a:gdLst>
                <a:gd name="T0" fmla="*/ 500239139 w 1124"/>
                <a:gd name="T1" fmla="*/ 11379915 h 843"/>
                <a:gd name="T2" fmla="*/ 134658838 w 1124"/>
                <a:gd name="T3" fmla="*/ 0 h 843"/>
                <a:gd name="T4" fmla="*/ 11356637 w 1124"/>
                <a:gd name="T5" fmla="*/ 107837186 h 843"/>
                <a:gd name="T6" fmla="*/ 9734365 w 1124"/>
                <a:gd name="T7" fmla="*/ 159859127 h 843"/>
                <a:gd name="T8" fmla="*/ 303929568 w 1124"/>
                <a:gd name="T9" fmla="*/ 456817551 h 843"/>
                <a:gd name="T10" fmla="*/ 598124036 w 1124"/>
                <a:gd name="T11" fmla="*/ 159859127 h 843"/>
                <a:gd name="T12" fmla="*/ 596501765 w 1124"/>
                <a:gd name="T13" fmla="*/ 107837186 h 843"/>
                <a:gd name="T14" fmla="*/ 261746830 w 1124"/>
                <a:gd name="T15" fmla="*/ 133305993 h 843"/>
                <a:gd name="T16" fmla="*/ 346111571 w 1124"/>
                <a:gd name="T17" fmla="*/ 133305993 h 843"/>
                <a:gd name="T18" fmla="*/ 370447852 w 1124"/>
                <a:gd name="T19" fmla="*/ 42268149 h 843"/>
                <a:gd name="T20" fmla="*/ 360713487 w 1124"/>
                <a:gd name="T21" fmla="*/ 120842487 h 843"/>
                <a:gd name="T22" fmla="*/ 247144915 w 1124"/>
                <a:gd name="T23" fmla="*/ 120842487 h 843"/>
                <a:gd name="T24" fmla="*/ 237410550 w 1124"/>
                <a:gd name="T25" fmla="*/ 42268149 h 843"/>
                <a:gd name="T26" fmla="*/ 247144915 w 1124"/>
                <a:gd name="T27" fmla="*/ 120842487 h 843"/>
                <a:gd name="T28" fmla="*/ 303929568 w 1124"/>
                <a:gd name="T29" fmla="*/ 389080596 h 843"/>
                <a:gd name="T30" fmla="*/ 350978386 w 1124"/>
                <a:gd name="T31" fmla="*/ 152272517 h 843"/>
                <a:gd name="T32" fmla="*/ 464005711 w 1124"/>
                <a:gd name="T33" fmla="*/ 152272517 h 843"/>
                <a:gd name="T34" fmla="*/ 370447852 w 1124"/>
                <a:gd name="T35" fmla="*/ 152272517 h 843"/>
                <a:gd name="T36" fmla="*/ 422364220 w 1124"/>
                <a:gd name="T37" fmla="*/ 94290090 h 843"/>
                <a:gd name="T38" fmla="*/ 375855178 w 1124"/>
                <a:gd name="T39" fmla="*/ 133305993 h 843"/>
                <a:gd name="T40" fmla="*/ 460219920 w 1124"/>
                <a:gd name="T41" fmla="*/ 37932312 h 843"/>
                <a:gd name="T42" fmla="*/ 393161125 w 1124"/>
                <a:gd name="T43" fmla="*/ 37932312 h 843"/>
                <a:gd name="T44" fmla="*/ 261746830 w 1124"/>
                <a:gd name="T45" fmla="*/ 37932312 h 843"/>
                <a:gd name="T46" fmla="*/ 303929568 w 1124"/>
                <a:gd name="T47" fmla="*/ 73155647 h 843"/>
                <a:gd name="T48" fmla="*/ 147638481 w 1124"/>
                <a:gd name="T49" fmla="*/ 37932312 h 843"/>
                <a:gd name="T50" fmla="*/ 184412422 w 1124"/>
                <a:gd name="T51" fmla="*/ 68278751 h 843"/>
                <a:gd name="T52" fmla="*/ 232003223 w 1124"/>
                <a:gd name="T53" fmla="*/ 133305993 h 843"/>
                <a:gd name="T54" fmla="*/ 185494182 w 1124"/>
                <a:gd name="T55" fmla="*/ 94290090 h 843"/>
                <a:gd name="T56" fmla="*/ 283919591 w 1124"/>
                <a:gd name="T57" fmla="*/ 385829087 h 843"/>
                <a:gd name="T58" fmla="*/ 237410550 w 1124"/>
                <a:gd name="T59" fmla="*/ 152272517 h 843"/>
                <a:gd name="T60" fmla="*/ 54620399 w 1124"/>
                <a:gd name="T61" fmla="*/ 152272517 h 843"/>
                <a:gd name="T62" fmla="*/ 241196341 w 1124"/>
                <a:gd name="T63" fmla="*/ 351690079 h 843"/>
                <a:gd name="T64" fmla="*/ 553238002 w 1124"/>
                <a:gd name="T65" fmla="*/ 152272517 h 843"/>
                <a:gd name="T66" fmla="*/ 486178472 w 1124"/>
                <a:gd name="T67" fmla="*/ 152272517 h 843"/>
                <a:gd name="T68" fmla="*/ 436966135 w 1124"/>
                <a:gd name="T69" fmla="*/ 81825848 h 843"/>
                <a:gd name="T70" fmla="*/ 568379694 w 1124"/>
                <a:gd name="T71" fmla="*/ 133305993 h 843"/>
                <a:gd name="T72" fmla="*/ 127087992 w 1124"/>
                <a:gd name="T73" fmla="*/ 45518922 h 843"/>
                <a:gd name="T74" fmla="*/ 119516411 w 1124"/>
                <a:gd name="T75" fmla="*/ 133305993 h 843"/>
                <a:gd name="T76" fmla="*/ 127087992 w 1124"/>
                <a:gd name="T77" fmla="*/ 45518922 h 84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124" h="843">
                  <a:moveTo>
                    <a:pt x="1103" y="199"/>
                  </a:moveTo>
                  <a:cubicBezTo>
                    <a:pt x="925" y="21"/>
                    <a:pt x="925" y="21"/>
                    <a:pt x="925" y="21"/>
                  </a:cubicBezTo>
                  <a:cubicBezTo>
                    <a:pt x="912" y="7"/>
                    <a:pt x="894" y="0"/>
                    <a:pt x="875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30" y="0"/>
                    <a:pt x="212" y="7"/>
                    <a:pt x="199" y="21"/>
                  </a:cubicBezTo>
                  <a:cubicBezTo>
                    <a:pt x="21" y="199"/>
                    <a:pt x="21" y="199"/>
                    <a:pt x="21" y="199"/>
                  </a:cubicBezTo>
                  <a:cubicBezTo>
                    <a:pt x="7" y="213"/>
                    <a:pt x="0" y="231"/>
                    <a:pt x="0" y="249"/>
                  </a:cubicBezTo>
                  <a:cubicBezTo>
                    <a:pt x="0" y="266"/>
                    <a:pt x="6" y="282"/>
                    <a:pt x="18" y="295"/>
                  </a:cubicBezTo>
                  <a:cubicBezTo>
                    <a:pt x="509" y="819"/>
                    <a:pt x="509" y="819"/>
                    <a:pt x="509" y="819"/>
                  </a:cubicBezTo>
                  <a:cubicBezTo>
                    <a:pt x="523" y="834"/>
                    <a:pt x="542" y="843"/>
                    <a:pt x="562" y="843"/>
                  </a:cubicBezTo>
                  <a:cubicBezTo>
                    <a:pt x="582" y="843"/>
                    <a:pt x="601" y="834"/>
                    <a:pt x="615" y="819"/>
                  </a:cubicBezTo>
                  <a:cubicBezTo>
                    <a:pt x="1106" y="295"/>
                    <a:pt x="1106" y="295"/>
                    <a:pt x="1106" y="295"/>
                  </a:cubicBezTo>
                  <a:cubicBezTo>
                    <a:pt x="1118" y="282"/>
                    <a:pt x="1124" y="265"/>
                    <a:pt x="1124" y="248"/>
                  </a:cubicBezTo>
                  <a:cubicBezTo>
                    <a:pt x="1124" y="230"/>
                    <a:pt x="1117" y="213"/>
                    <a:pt x="1103" y="199"/>
                  </a:cubicBezTo>
                  <a:close/>
                  <a:moveTo>
                    <a:pt x="640" y="246"/>
                  </a:moveTo>
                  <a:cubicBezTo>
                    <a:pt x="484" y="246"/>
                    <a:pt x="484" y="246"/>
                    <a:pt x="484" y="246"/>
                  </a:cubicBezTo>
                  <a:cubicBezTo>
                    <a:pt x="562" y="181"/>
                    <a:pt x="562" y="181"/>
                    <a:pt x="562" y="181"/>
                  </a:cubicBezTo>
                  <a:lnTo>
                    <a:pt x="640" y="246"/>
                  </a:lnTo>
                  <a:close/>
                  <a:moveTo>
                    <a:pt x="589" y="158"/>
                  </a:moveTo>
                  <a:cubicBezTo>
                    <a:pt x="685" y="78"/>
                    <a:pt x="685" y="78"/>
                    <a:pt x="685" y="78"/>
                  </a:cubicBezTo>
                  <a:cubicBezTo>
                    <a:pt x="756" y="149"/>
                    <a:pt x="756" y="149"/>
                    <a:pt x="756" y="149"/>
                  </a:cubicBezTo>
                  <a:cubicBezTo>
                    <a:pt x="667" y="223"/>
                    <a:pt x="667" y="223"/>
                    <a:pt x="667" y="223"/>
                  </a:cubicBezTo>
                  <a:lnTo>
                    <a:pt x="589" y="158"/>
                  </a:lnTo>
                  <a:close/>
                  <a:moveTo>
                    <a:pt x="457" y="223"/>
                  </a:moveTo>
                  <a:cubicBezTo>
                    <a:pt x="368" y="149"/>
                    <a:pt x="368" y="149"/>
                    <a:pt x="368" y="149"/>
                  </a:cubicBezTo>
                  <a:cubicBezTo>
                    <a:pt x="439" y="78"/>
                    <a:pt x="439" y="78"/>
                    <a:pt x="439" y="78"/>
                  </a:cubicBezTo>
                  <a:cubicBezTo>
                    <a:pt x="535" y="158"/>
                    <a:pt x="535" y="158"/>
                    <a:pt x="535" y="158"/>
                  </a:cubicBezTo>
                  <a:lnTo>
                    <a:pt x="457" y="223"/>
                  </a:lnTo>
                  <a:close/>
                  <a:moveTo>
                    <a:pt x="649" y="281"/>
                  </a:moveTo>
                  <a:cubicBezTo>
                    <a:pt x="562" y="718"/>
                    <a:pt x="562" y="718"/>
                    <a:pt x="562" y="718"/>
                  </a:cubicBezTo>
                  <a:cubicBezTo>
                    <a:pt x="475" y="281"/>
                    <a:pt x="475" y="281"/>
                    <a:pt x="475" y="281"/>
                  </a:cubicBezTo>
                  <a:lnTo>
                    <a:pt x="649" y="281"/>
                  </a:lnTo>
                  <a:close/>
                  <a:moveTo>
                    <a:pt x="685" y="281"/>
                  </a:moveTo>
                  <a:cubicBezTo>
                    <a:pt x="858" y="281"/>
                    <a:pt x="858" y="281"/>
                    <a:pt x="858" y="281"/>
                  </a:cubicBezTo>
                  <a:cubicBezTo>
                    <a:pt x="599" y="712"/>
                    <a:pt x="599" y="712"/>
                    <a:pt x="599" y="712"/>
                  </a:cubicBezTo>
                  <a:lnTo>
                    <a:pt x="685" y="281"/>
                  </a:lnTo>
                  <a:close/>
                  <a:moveTo>
                    <a:pt x="695" y="246"/>
                  </a:moveTo>
                  <a:cubicBezTo>
                    <a:pt x="781" y="174"/>
                    <a:pt x="781" y="174"/>
                    <a:pt x="781" y="174"/>
                  </a:cubicBezTo>
                  <a:cubicBezTo>
                    <a:pt x="853" y="246"/>
                    <a:pt x="853" y="246"/>
                    <a:pt x="853" y="246"/>
                  </a:cubicBezTo>
                  <a:lnTo>
                    <a:pt x="695" y="246"/>
                  </a:lnTo>
                  <a:close/>
                  <a:moveTo>
                    <a:pt x="727" y="70"/>
                  </a:moveTo>
                  <a:cubicBezTo>
                    <a:pt x="851" y="70"/>
                    <a:pt x="851" y="70"/>
                    <a:pt x="851" y="70"/>
                  </a:cubicBezTo>
                  <a:cubicBezTo>
                    <a:pt x="783" y="126"/>
                    <a:pt x="783" y="126"/>
                    <a:pt x="783" y="126"/>
                  </a:cubicBezTo>
                  <a:lnTo>
                    <a:pt x="727" y="70"/>
                  </a:lnTo>
                  <a:close/>
                  <a:moveTo>
                    <a:pt x="562" y="135"/>
                  </a:moveTo>
                  <a:cubicBezTo>
                    <a:pt x="484" y="70"/>
                    <a:pt x="484" y="70"/>
                    <a:pt x="484" y="70"/>
                  </a:cubicBezTo>
                  <a:cubicBezTo>
                    <a:pt x="640" y="70"/>
                    <a:pt x="640" y="70"/>
                    <a:pt x="640" y="70"/>
                  </a:cubicBezTo>
                  <a:lnTo>
                    <a:pt x="562" y="135"/>
                  </a:lnTo>
                  <a:close/>
                  <a:moveTo>
                    <a:pt x="341" y="126"/>
                  </a:moveTo>
                  <a:cubicBezTo>
                    <a:pt x="273" y="70"/>
                    <a:pt x="273" y="70"/>
                    <a:pt x="273" y="70"/>
                  </a:cubicBezTo>
                  <a:cubicBezTo>
                    <a:pt x="397" y="70"/>
                    <a:pt x="397" y="70"/>
                    <a:pt x="397" y="70"/>
                  </a:cubicBezTo>
                  <a:lnTo>
                    <a:pt x="341" y="126"/>
                  </a:lnTo>
                  <a:close/>
                  <a:moveTo>
                    <a:pt x="343" y="174"/>
                  </a:moveTo>
                  <a:cubicBezTo>
                    <a:pt x="429" y="246"/>
                    <a:pt x="429" y="246"/>
                    <a:pt x="429" y="246"/>
                  </a:cubicBezTo>
                  <a:cubicBezTo>
                    <a:pt x="271" y="246"/>
                    <a:pt x="271" y="246"/>
                    <a:pt x="271" y="246"/>
                  </a:cubicBezTo>
                  <a:lnTo>
                    <a:pt x="343" y="174"/>
                  </a:lnTo>
                  <a:close/>
                  <a:moveTo>
                    <a:pt x="439" y="281"/>
                  </a:moveTo>
                  <a:cubicBezTo>
                    <a:pt x="525" y="712"/>
                    <a:pt x="525" y="712"/>
                    <a:pt x="525" y="712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439" y="281"/>
                  </a:lnTo>
                  <a:close/>
                  <a:moveTo>
                    <a:pt x="446" y="649"/>
                  </a:moveTo>
                  <a:cubicBezTo>
                    <a:pt x="101" y="281"/>
                    <a:pt x="101" y="281"/>
                    <a:pt x="101" y="281"/>
                  </a:cubicBezTo>
                  <a:cubicBezTo>
                    <a:pt x="225" y="281"/>
                    <a:pt x="225" y="281"/>
                    <a:pt x="225" y="281"/>
                  </a:cubicBezTo>
                  <a:lnTo>
                    <a:pt x="446" y="649"/>
                  </a:lnTo>
                  <a:close/>
                  <a:moveTo>
                    <a:pt x="899" y="281"/>
                  </a:moveTo>
                  <a:cubicBezTo>
                    <a:pt x="1023" y="281"/>
                    <a:pt x="1023" y="281"/>
                    <a:pt x="1023" y="281"/>
                  </a:cubicBezTo>
                  <a:cubicBezTo>
                    <a:pt x="678" y="649"/>
                    <a:pt x="678" y="649"/>
                    <a:pt x="678" y="649"/>
                  </a:cubicBezTo>
                  <a:lnTo>
                    <a:pt x="899" y="281"/>
                  </a:lnTo>
                  <a:close/>
                  <a:moveTo>
                    <a:pt x="903" y="246"/>
                  </a:moveTo>
                  <a:cubicBezTo>
                    <a:pt x="808" y="151"/>
                    <a:pt x="808" y="151"/>
                    <a:pt x="808" y="151"/>
                  </a:cubicBezTo>
                  <a:cubicBezTo>
                    <a:pt x="889" y="84"/>
                    <a:pt x="889" y="84"/>
                    <a:pt x="889" y="84"/>
                  </a:cubicBezTo>
                  <a:cubicBezTo>
                    <a:pt x="1051" y="246"/>
                    <a:pt x="1051" y="246"/>
                    <a:pt x="1051" y="246"/>
                  </a:cubicBezTo>
                  <a:lnTo>
                    <a:pt x="903" y="246"/>
                  </a:lnTo>
                  <a:close/>
                  <a:moveTo>
                    <a:pt x="235" y="84"/>
                  </a:moveTo>
                  <a:cubicBezTo>
                    <a:pt x="316" y="151"/>
                    <a:pt x="316" y="151"/>
                    <a:pt x="316" y="151"/>
                  </a:cubicBezTo>
                  <a:cubicBezTo>
                    <a:pt x="221" y="246"/>
                    <a:pt x="221" y="246"/>
                    <a:pt x="221" y="246"/>
                  </a:cubicBezTo>
                  <a:cubicBezTo>
                    <a:pt x="70" y="246"/>
                    <a:pt x="70" y="246"/>
                    <a:pt x="70" y="246"/>
                  </a:cubicBezTo>
                  <a:lnTo>
                    <a:pt x="235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257051" tIns="128526" rIns="257051" bIns="128526"/>
            <a:lstStyle/>
            <a:p>
              <a:pPr defTabSz="12185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chemeClr val="bg1"/>
                </a:solidFill>
              </a:endParaRPr>
            </a:p>
          </p:txBody>
        </p:sp>
      </p:grpSp>
      <p:pic>
        <p:nvPicPr>
          <p:cNvPr id="92" name="图片 91">
            <a:extLst>
              <a:ext uri="{FF2B5EF4-FFF2-40B4-BE49-F238E27FC236}">
                <a16:creationId xmlns="" xmlns:a16="http://schemas.microsoft.com/office/drawing/2014/main" id="{836EE9DF-6F80-411B-9A4E-522DEEEA0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709" y="3646793"/>
            <a:ext cx="3692158" cy="260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22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6="http://schemas.microsoft.com/office/drawing/2014/main" id="{C0AEED1D-DB21-4DC4-9B13-CACD0AA790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D06BADC-1E43-46E9-84FF-E3DDFF0ACD97}"/>
              </a:ext>
            </a:extLst>
          </p:cNvPr>
          <p:cNvGrpSpPr/>
          <p:nvPr/>
        </p:nvGrpSpPr>
        <p:grpSpPr>
          <a:xfrm>
            <a:off x="1442976" y="1755752"/>
            <a:ext cx="5080780" cy="3760556"/>
            <a:chOff x="935230" y="1275606"/>
            <a:chExt cx="3811081" cy="2820417"/>
          </a:xfrm>
        </p:grpSpPr>
        <p:sp>
          <p:nvSpPr>
            <p:cNvPr id="9" name="Line 6">
              <a:extLst>
                <a:ext uri="{FF2B5EF4-FFF2-40B4-BE49-F238E27FC236}">
                  <a16:creationId xmlns="" xmlns:a16="http://schemas.microsoft.com/office/drawing/2014/main" id="{45D77486-FFEB-4587-BB69-13B63DBC0A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1415432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Line 7">
              <a:extLst>
                <a:ext uri="{FF2B5EF4-FFF2-40B4-BE49-F238E27FC236}">
                  <a16:creationId xmlns="" xmlns:a16="http://schemas.microsoft.com/office/drawing/2014/main" id="{B28B44FF-AD78-49B2-944A-E9F0329FBE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1753776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Line 8">
              <a:extLst>
                <a:ext uri="{FF2B5EF4-FFF2-40B4-BE49-F238E27FC236}">
                  <a16:creationId xmlns="" xmlns:a16="http://schemas.microsoft.com/office/drawing/2014/main" id="{C5C19D85-DDBF-415D-98E6-52D15C6218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2084161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Line 9">
              <a:extLst>
                <a:ext uri="{FF2B5EF4-FFF2-40B4-BE49-F238E27FC236}">
                  <a16:creationId xmlns="" xmlns:a16="http://schemas.microsoft.com/office/drawing/2014/main" id="{E2D02BEB-7184-4C12-8BDA-9DC70FE3A7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2422506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Line 10">
              <a:extLst>
                <a:ext uri="{FF2B5EF4-FFF2-40B4-BE49-F238E27FC236}">
                  <a16:creationId xmlns="" xmlns:a16="http://schemas.microsoft.com/office/drawing/2014/main" id="{5F9BF67E-29B1-4293-BECA-39D3EDFA09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2760849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Line 11">
              <a:extLst>
                <a:ext uri="{FF2B5EF4-FFF2-40B4-BE49-F238E27FC236}">
                  <a16:creationId xmlns="" xmlns:a16="http://schemas.microsoft.com/office/drawing/2014/main" id="{85B834C6-7FCC-4B27-8C8F-69429147C7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3099194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Line 12">
              <a:extLst>
                <a:ext uri="{FF2B5EF4-FFF2-40B4-BE49-F238E27FC236}">
                  <a16:creationId xmlns="" xmlns:a16="http://schemas.microsoft.com/office/drawing/2014/main" id="{D93F8966-C349-4C82-963C-00C37A5C3D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3429578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Line 13">
              <a:extLst>
                <a:ext uri="{FF2B5EF4-FFF2-40B4-BE49-F238E27FC236}">
                  <a16:creationId xmlns="" xmlns:a16="http://schemas.microsoft.com/office/drawing/2014/main" id="{3C768451-C879-471C-B055-B0B7FAEBF9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173" y="3767923"/>
              <a:ext cx="3544138" cy="0"/>
            </a:xfrm>
            <a:prstGeom prst="line">
              <a:avLst/>
            </a:prstGeom>
            <a:noFill/>
            <a:ln w="5" cap="flat">
              <a:solidFill>
                <a:schemeClr val="accent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4">
              <a:extLst>
                <a:ext uri="{FF2B5EF4-FFF2-40B4-BE49-F238E27FC236}">
                  <a16:creationId xmlns="" xmlns:a16="http://schemas.microsoft.com/office/drawing/2014/main" id="{F347DF4C-1E63-4E03-ACCB-0C8C67ABB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674" y="1690089"/>
              <a:ext cx="346062" cy="2077836"/>
            </a:xfrm>
            <a:prstGeom prst="rect">
              <a:avLst/>
            </a:prstGeom>
            <a:solidFill>
              <a:srgbClr val="B098F1"/>
            </a:solidFill>
            <a:ln>
              <a:noFill/>
            </a:ln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6">
              <a:extLst>
                <a:ext uri="{FF2B5EF4-FFF2-40B4-BE49-F238E27FC236}">
                  <a16:creationId xmlns="" xmlns:a16="http://schemas.microsoft.com/office/drawing/2014/main" id="{7DBEC64B-C97D-472A-97ED-98D75F780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580" y="2386683"/>
              <a:ext cx="350039" cy="1381243"/>
            </a:xfrm>
            <a:prstGeom prst="rect">
              <a:avLst/>
            </a:prstGeom>
            <a:solidFill>
              <a:srgbClr val="EB604D"/>
            </a:solidFill>
            <a:ln>
              <a:noFill/>
            </a:ln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19">
              <a:extLst>
                <a:ext uri="{FF2B5EF4-FFF2-40B4-BE49-F238E27FC236}">
                  <a16:creationId xmlns="" xmlns:a16="http://schemas.microsoft.com/office/drawing/2014/main" id="{B9177951-379F-420F-836E-7539EB2EC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7642" y="2271246"/>
              <a:ext cx="338105" cy="1496679"/>
            </a:xfrm>
            <a:prstGeom prst="rect">
              <a:avLst/>
            </a:prstGeom>
            <a:solidFill>
              <a:srgbClr val="B098F1"/>
            </a:solidFill>
            <a:ln>
              <a:noFill/>
            </a:ln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A8D28AED-7BDE-401C-9F04-574634458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590" y="2694842"/>
              <a:ext cx="350039" cy="1073081"/>
            </a:xfrm>
            <a:prstGeom prst="rect">
              <a:avLst/>
            </a:prstGeom>
            <a:solidFill>
              <a:srgbClr val="EB604D"/>
            </a:solidFill>
            <a:ln>
              <a:noFill/>
            </a:ln>
          </p:spPr>
          <p:txBody>
            <a:bodyPr vert="horz" wrap="square" lIns="57934" tIns="28967" rIns="57934" bIns="28967" numCol="1" anchor="t" anchorCtr="0" compatLnSpc="1"/>
            <a:lstStyle/>
            <a:p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TextBox 14">
              <a:extLst>
                <a:ext uri="{FF2B5EF4-FFF2-40B4-BE49-F238E27FC236}">
                  <a16:creationId xmlns="" xmlns:a16="http://schemas.microsoft.com/office/drawing/2014/main" id="{E214B952-3E2A-4BF2-9B65-40DC06CB16CD}"/>
                </a:ext>
              </a:extLst>
            </p:cNvPr>
            <p:cNvSpPr txBox="1"/>
            <p:nvPr/>
          </p:nvSpPr>
          <p:spPr>
            <a:xfrm>
              <a:off x="1004671" y="3628098"/>
              <a:ext cx="173132" cy="22854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TextBox 15">
              <a:extLst>
                <a:ext uri="{FF2B5EF4-FFF2-40B4-BE49-F238E27FC236}">
                  <a16:creationId xmlns="" xmlns:a16="http://schemas.microsoft.com/office/drawing/2014/main" id="{D85443E0-498E-4BC9-B910-F6BD908C2F6E}"/>
                </a:ext>
              </a:extLst>
            </p:cNvPr>
            <p:cNvSpPr txBox="1"/>
            <p:nvPr/>
          </p:nvSpPr>
          <p:spPr>
            <a:xfrm>
              <a:off x="1001914" y="3292029"/>
              <a:ext cx="163851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16">
              <a:extLst>
                <a:ext uri="{FF2B5EF4-FFF2-40B4-BE49-F238E27FC236}">
                  <a16:creationId xmlns="" xmlns:a16="http://schemas.microsoft.com/office/drawing/2014/main" id="{5F29B675-ED69-479C-9833-A890C3017C11}"/>
                </a:ext>
              </a:extLst>
            </p:cNvPr>
            <p:cNvSpPr txBox="1"/>
            <p:nvPr/>
          </p:nvSpPr>
          <p:spPr>
            <a:xfrm>
              <a:off x="935230" y="2955958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10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TextBox 17">
              <a:extLst>
                <a:ext uri="{FF2B5EF4-FFF2-40B4-BE49-F238E27FC236}">
                  <a16:creationId xmlns="" xmlns:a16="http://schemas.microsoft.com/office/drawing/2014/main" id="{517C33AE-A6D2-4B62-9324-4032D0758802}"/>
                </a:ext>
              </a:extLst>
            </p:cNvPr>
            <p:cNvSpPr txBox="1"/>
            <p:nvPr/>
          </p:nvSpPr>
          <p:spPr>
            <a:xfrm>
              <a:off x="935230" y="2619889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15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TextBox 18">
              <a:extLst>
                <a:ext uri="{FF2B5EF4-FFF2-40B4-BE49-F238E27FC236}">
                  <a16:creationId xmlns="" xmlns:a16="http://schemas.microsoft.com/office/drawing/2014/main" id="{EC15CFE9-9F48-447A-9E55-8EA2BDDEE4E0}"/>
                </a:ext>
              </a:extLst>
            </p:cNvPr>
            <p:cNvSpPr txBox="1"/>
            <p:nvPr/>
          </p:nvSpPr>
          <p:spPr>
            <a:xfrm>
              <a:off x="935230" y="2283818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</a:t>
              </a:r>
            </a:p>
          </p:txBody>
        </p:sp>
        <p:sp>
          <p:nvSpPr>
            <p:cNvPr id="29" name="TextBox 19">
              <a:extLst>
                <a:ext uri="{FF2B5EF4-FFF2-40B4-BE49-F238E27FC236}">
                  <a16:creationId xmlns="" xmlns:a16="http://schemas.microsoft.com/office/drawing/2014/main" id="{416A41D8-44CC-464D-ADAE-B0F580009CBE}"/>
                </a:ext>
              </a:extLst>
            </p:cNvPr>
            <p:cNvSpPr txBox="1"/>
            <p:nvPr/>
          </p:nvSpPr>
          <p:spPr>
            <a:xfrm>
              <a:off x="935230" y="1947748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25</a:t>
              </a:r>
            </a:p>
          </p:txBody>
        </p:sp>
        <p:sp>
          <p:nvSpPr>
            <p:cNvPr id="30" name="TextBox 20">
              <a:extLst>
                <a:ext uri="{FF2B5EF4-FFF2-40B4-BE49-F238E27FC236}">
                  <a16:creationId xmlns="" xmlns:a16="http://schemas.microsoft.com/office/drawing/2014/main" id="{65FB6227-441E-45D2-A065-8125107EF956}"/>
                </a:ext>
              </a:extLst>
            </p:cNvPr>
            <p:cNvSpPr txBox="1"/>
            <p:nvPr/>
          </p:nvSpPr>
          <p:spPr>
            <a:xfrm>
              <a:off x="935230" y="1611677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sz="16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30</a:t>
              </a:r>
            </a:p>
          </p:txBody>
        </p:sp>
        <p:sp>
          <p:nvSpPr>
            <p:cNvPr id="31" name="TextBox 21">
              <a:extLst>
                <a:ext uri="{FF2B5EF4-FFF2-40B4-BE49-F238E27FC236}">
                  <a16:creationId xmlns="" xmlns:a16="http://schemas.microsoft.com/office/drawing/2014/main" id="{DE847310-6FDC-4424-BA60-DE9FD28607F7}"/>
                </a:ext>
              </a:extLst>
            </p:cNvPr>
            <p:cNvSpPr txBox="1"/>
            <p:nvPr/>
          </p:nvSpPr>
          <p:spPr>
            <a:xfrm>
              <a:off x="935230" y="1275606"/>
              <a:ext cx="241014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35</a:t>
              </a:r>
            </a:p>
          </p:txBody>
        </p:sp>
        <p:sp>
          <p:nvSpPr>
            <p:cNvPr id="32" name="TextBox 22">
              <a:extLst>
                <a:ext uri="{FF2B5EF4-FFF2-40B4-BE49-F238E27FC236}">
                  <a16:creationId xmlns="" xmlns:a16="http://schemas.microsoft.com/office/drawing/2014/main" id="{0CDA8CE5-031C-4074-BD39-EB89AE96869B}"/>
                </a:ext>
              </a:extLst>
            </p:cNvPr>
            <p:cNvSpPr txBox="1"/>
            <p:nvPr/>
          </p:nvSpPr>
          <p:spPr>
            <a:xfrm>
              <a:off x="1371970" y="3868852"/>
              <a:ext cx="543948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一季度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TextBox 23">
              <a:extLst>
                <a:ext uri="{FF2B5EF4-FFF2-40B4-BE49-F238E27FC236}">
                  <a16:creationId xmlns="" xmlns:a16="http://schemas.microsoft.com/office/drawing/2014/main" id="{EE07145C-9593-48B6-A49F-3A01B0AB533F}"/>
                </a:ext>
              </a:extLst>
            </p:cNvPr>
            <p:cNvSpPr txBox="1"/>
            <p:nvPr/>
          </p:nvSpPr>
          <p:spPr>
            <a:xfrm>
              <a:off x="2267156" y="3858851"/>
              <a:ext cx="543948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pPr algn="l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二季度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24">
              <a:extLst>
                <a:ext uri="{FF2B5EF4-FFF2-40B4-BE49-F238E27FC236}">
                  <a16:creationId xmlns="" xmlns:a16="http://schemas.microsoft.com/office/drawing/2014/main" id="{BBE8E94E-7BAF-4941-A09E-622DB1C14E0D}"/>
                </a:ext>
              </a:extLst>
            </p:cNvPr>
            <p:cNvSpPr txBox="1"/>
            <p:nvPr/>
          </p:nvSpPr>
          <p:spPr>
            <a:xfrm>
              <a:off x="3178444" y="3858851"/>
              <a:ext cx="543948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三季度</a:t>
              </a:r>
            </a:p>
          </p:txBody>
        </p:sp>
        <p:sp>
          <p:nvSpPr>
            <p:cNvPr id="35" name="TextBox 25">
              <a:extLst>
                <a:ext uri="{FF2B5EF4-FFF2-40B4-BE49-F238E27FC236}">
                  <a16:creationId xmlns="" xmlns:a16="http://schemas.microsoft.com/office/drawing/2014/main" id="{F1930D74-DBCF-450C-B3E4-DC78E9898068}"/>
                </a:ext>
              </a:extLst>
            </p:cNvPr>
            <p:cNvSpPr txBox="1"/>
            <p:nvPr/>
          </p:nvSpPr>
          <p:spPr>
            <a:xfrm>
              <a:off x="4051550" y="3868852"/>
              <a:ext cx="543948" cy="227171"/>
            </a:xfrm>
            <a:prstGeom prst="rect">
              <a:avLst/>
            </a:prstGeom>
            <a:noFill/>
          </p:spPr>
          <p:txBody>
            <a:bodyPr wrap="none" lIns="57934" tIns="28967" rIns="57934" bIns="28967" rtlCol="0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四季度</a:t>
              </a:r>
            </a:p>
          </p:txBody>
        </p:sp>
      </p:grpSp>
      <p:sp>
        <p:nvSpPr>
          <p:cNvPr id="36" name="TextBox 26">
            <a:extLst>
              <a:ext uri="{FF2B5EF4-FFF2-40B4-BE49-F238E27FC236}">
                <a16:creationId xmlns="" xmlns:a16="http://schemas.microsoft.com/office/drawing/2014/main" id="{F152F8E0-5668-40CD-9C03-659C12966719}"/>
              </a:ext>
            </a:extLst>
          </p:cNvPr>
          <p:cNvSpPr txBox="1"/>
          <p:nvPr/>
        </p:nvSpPr>
        <p:spPr>
          <a:xfrm>
            <a:off x="7638073" y="2201524"/>
            <a:ext cx="3449938" cy="666115"/>
          </a:xfrm>
          <a:prstGeom prst="rect">
            <a:avLst/>
          </a:prstGeom>
          <a:noFill/>
        </p:spPr>
        <p:txBody>
          <a:bodyPr wrap="square" lIns="77238" tIns="38619" rIns="77238" bIns="38619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每个季度都对护士进行考核，考核达标人数基本都达到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</a:t>
            </a:r>
          </a:p>
        </p:txBody>
      </p:sp>
      <p:sp>
        <p:nvSpPr>
          <p:cNvPr id="37" name="TextBox 27">
            <a:extLst>
              <a:ext uri="{FF2B5EF4-FFF2-40B4-BE49-F238E27FC236}">
                <a16:creationId xmlns="" xmlns:a16="http://schemas.microsoft.com/office/drawing/2014/main" id="{F0057D23-789D-4F9E-AF22-E5A11A00C184}"/>
              </a:ext>
            </a:extLst>
          </p:cNvPr>
          <p:cNvSpPr txBox="1"/>
          <p:nvPr/>
        </p:nvSpPr>
        <p:spPr>
          <a:xfrm>
            <a:off x="7573304" y="1707744"/>
            <a:ext cx="1498662" cy="461645"/>
          </a:xfrm>
          <a:prstGeom prst="rect">
            <a:avLst/>
          </a:prstGeom>
          <a:noFill/>
        </p:spPr>
        <p:txBody>
          <a:bodyPr wrap="square" lIns="77238" tIns="0" rIns="7723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考核数据</a:t>
            </a:r>
          </a:p>
        </p:txBody>
      </p:sp>
      <p:graphicFrame>
        <p:nvGraphicFramePr>
          <p:cNvPr id="38" name="图表 37">
            <a:extLst>
              <a:ext uri="{FF2B5EF4-FFF2-40B4-BE49-F238E27FC236}">
                <a16:creationId xmlns="" xmlns:a16="http://schemas.microsoft.com/office/drawing/2014/main" id="{E9294FDF-3FFC-40BC-866A-CD9108CBE4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5080464"/>
              </p:ext>
            </p:extLst>
          </p:nvPr>
        </p:nvGraphicFramePr>
        <p:xfrm>
          <a:off x="7508877" y="3397561"/>
          <a:ext cx="3095941" cy="2383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文本框 6">
            <a:extLst>
              <a:ext uri="{FF2B5EF4-FFF2-40B4-BE49-F238E27FC236}">
                <a16:creationId xmlns="" xmlns:a16="http://schemas.microsoft.com/office/drawing/2014/main" id="{5B49D4CE-3D54-4072-A49C-25ECFF6DFE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1584" y="521225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加强医德医风建设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3710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6" grpId="0"/>
      <p:bldP spid="37" grpId="0"/>
      <p:bldGraphic spid="38" grpId="0">
        <p:bldAsOne/>
      </p:bldGraphic>
      <p:bldP spid="40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672747" y="2092078"/>
            <a:ext cx="1487908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04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305385" y="2758513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加强院内感染管理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  <p:sp>
        <p:nvSpPr>
          <p:cNvPr id="13" name="TextBox 23">
            <a:extLst>
              <a:ext uri="{FF2B5EF4-FFF2-40B4-BE49-F238E27FC236}">
                <a16:creationId xmlns="" xmlns:a16="http://schemas.microsoft.com/office/drawing/2014/main" id="{08FED645-7924-453D-8B6A-EF0BB6248638}"/>
              </a:ext>
            </a:extLst>
          </p:cNvPr>
          <p:cNvSpPr txBox="1"/>
          <p:nvPr/>
        </p:nvSpPr>
        <p:spPr>
          <a:xfrm>
            <a:off x="5421595" y="3568834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感染途径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="" xmlns:a16="http://schemas.microsoft.com/office/drawing/2014/main" id="{FF2ED8ED-7463-40BE-93FF-C8D38016D175}"/>
              </a:ext>
            </a:extLst>
          </p:cNvPr>
          <p:cNvSpPr txBox="1"/>
          <p:nvPr/>
        </p:nvSpPr>
        <p:spPr>
          <a:xfrm>
            <a:off x="7859763" y="3548059"/>
            <a:ext cx="1834642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感染人群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>
            <a:extLst>
              <a:ext uri="{FF2B5EF4-FFF2-40B4-BE49-F238E27FC236}">
                <a16:creationId xmlns="" xmlns:a16="http://schemas.microsoft.com/office/drawing/2014/main" id="{8A4449A9-F1B9-437D-A96E-E1A5009B2646}"/>
              </a:ext>
            </a:extLst>
          </p:cNvPr>
          <p:cNvSpPr txBox="1"/>
          <p:nvPr/>
        </p:nvSpPr>
        <p:spPr>
          <a:xfrm>
            <a:off x="5421595" y="4005448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感染源头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>
            <a:extLst>
              <a:ext uri="{FF2B5EF4-FFF2-40B4-BE49-F238E27FC236}">
                <a16:creationId xmlns="" xmlns:a16="http://schemas.microsoft.com/office/drawing/2014/main" id="{1FF4689E-1B86-45EC-B5F8-DC6F3540DB5E}"/>
              </a:ext>
            </a:extLst>
          </p:cNvPr>
          <p:cNvSpPr txBox="1"/>
          <p:nvPr/>
        </p:nvSpPr>
        <p:spPr>
          <a:xfrm>
            <a:off x="7859763" y="3984673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预防感染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85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9" grpId="0" animBg="1"/>
      <p:bldP spid="20" grpId="0" animBg="1"/>
      <p:bldP spid="13" grpId="0"/>
      <p:bldP spid="14" grpId="0"/>
      <p:bldP spid="15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3011BFB4-62AF-4691-8AAF-9A4404745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27" name="文本框 6">
            <a:extLst>
              <a:ext uri="{FF2B5EF4-FFF2-40B4-BE49-F238E27FC236}">
                <a16:creationId xmlns="" xmlns:a16="http://schemas.microsoft.com/office/drawing/2014/main" id="{C2B652F7-73CB-4C26-BFDE-C06428884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917" y="480780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加强院内感染管理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64D27D55-86AD-419E-87A6-44540F19B84B}"/>
              </a:ext>
            </a:extLst>
          </p:cNvPr>
          <p:cNvGrpSpPr/>
          <p:nvPr/>
        </p:nvGrpSpPr>
        <p:grpSpPr>
          <a:xfrm>
            <a:off x="1428985" y="2848113"/>
            <a:ext cx="1630991" cy="1631203"/>
            <a:chOff x="1559496" y="2204864"/>
            <a:chExt cx="1791194" cy="1791194"/>
          </a:xfrm>
        </p:grpSpPr>
        <p:sp>
          <p:nvSpPr>
            <p:cNvPr id="9" name="泪滴形 8">
              <a:extLst>
                <a:ext uri="{FF2B5EF4-FFF2-40B4-BE49-F238E27FC236}">
                  <a16:creationId xmlns="" xmlns:a16="http://schemas.microsoft.com/office/drawing/2014/main" id="{FF465706-2024-456D-8ADA-0F8FAECD4C5E}"/>
                </a:ext>
              </a:extLst>
            </p:cNvPr>
            <p:cNvSpPr/>
            <p:nvPr/>
          </p:nvSpPr>
          <p:spPr bwMode="auto">
            <a:xfrm rot="2386516">
              <a:off x="1559496" y="2204864"/>
              <a:ext cx="1791194" cy="1791194"/>
            </a:xfrm>
            <a:prstGeom prst="teardrop">
              <a:avLst/>
            </a:prstGeom>
            <a:solidFill>
              <a:srgbClr val="B098F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100" dirty="0">
                <a:cs typeface="+mn-ea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076B475B-7E0A-461E-9BD0-363748CCF498}"/>
                </a:ext>
              </a:extLst>
            </p:cNvPr>
            <p:cNvSpPr/>
            <p:nvPr/>
          </p:nvSpPr>
          <p:spPr bwMode="auto">
            <a:xfrm>
              <a:off x="1645035" y="2289085"/>
              <a:ext cx="1629747" cy="1629747"/>
            </a:xfrm>
            <a:prstGeom prst="ellipse">
              <a:avLst/>
            </a:prstGeom>
            <a:solidFill>
              <a:srgbClr val="EB604D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zh-CN" altLang="en-US" sz="2000" b="1" dirty="0">
                  <a:latin typeface="+mn-ea"/>
                  <a:cs typeface="+mn-ea"/>
                </a:rPr>
                <a:t>感染源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6AC4821-2AE7-47B2-A96E-858D330070EF}"/>
              </a:ext>
            </a:extLst>
          </p:cNvPr>
          <p:cNvGrpSpPr/>
          <p:nvPr/>
        </p:nvGrpSpPr>
        <p:grpSpPr>
          <a:xfrm>
            <a:off x="3723488" y="2836634"/>
            <a:ext cx="1630991" cy="1631203"/>
            <a:chOff x="1559496" y="2204864"/>
            <a:chExt cx="1791194" cy="1791194"/>
          </a:xfrm>
          <a:solidFill>
            <a:srgbClr val="E95A6E"/>
          </a:solidFill>
        </p:grpSpPr>
        <p:sp>
          <p:nvSpPr>
            <p:cNvPr id="14" name="泪滴形 13">
              <a:extLst>
                <a:ext uri="{FF2B5EF4-FFF2-40B4-BE49-F238E27FC236}">
                  <a16:creationId xmlns="" xmlns:a16="http://schemas.microsoft.com/office/drawing/2014/main" id="{6229DBF2-9D08-43E9-AE56-AEE791A901BB}"/>
                </a:ext>
              </a:extLst>
            </p:cNvPr>
            <p:cNvSpPr/>
            <p:nvPr/>
          </p:nvSpPr>
          <p:spPr bwMode="auto">
            <a:xfrm rot="2386516">
              <a:off x="1559496" y="2204864"/>
              <a:ext cx="1791194" cy="1791194"/>
            </a:xfrm>
            <a:prstGeom prst="teardrop">
              <a:avLst/>
            </a:prstGeom>
            <a:solidFill>
              <a:srgbClr val="B098F1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2000" dirty="0">
                <a:cs typeface="+mn-ea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FB32B9B9-9E7A-49C8-97C5-9D8162413ED1}"/>
                </a:ext>
              </a:extLst>
            </p:cNvPr>
            <p:cNvSpPr/>
            <p:nvPr/>
          </p:nvSpPr>
          <p:spPr bwMode="auto">
            <a:xfrm>
              <a:off x="1645035" y="2289085"/>
              <a:ext cx="1629747" cy="1629747"/>
            </a:xfrm>
            <a:prstGeom prst="ellipse">
              <a:avLst/>
            </a:prstGeom>
            <a:solidFill>
              <a:srgbClr val="EB604D"/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zh-CN" altLang="en-US" sz="2000" b="1" dirty="0">
                  <a:latin typeface="+mn-ea"/>
                  <a:cs typeface="+mn-ea"/>
                </a:rPr>
                <a:t>传播</a:t>
              </a:r>
            </a:p>
            <a:p>
              <a:pPr algn="ctr"/>
              <a:r>
                <a:rPr lang="zh-CN" altLang="en-US" sz="2000" b="1" dirty="0">
                  <a:latin typeface="+mn-ea"/>
                  <a:cs typeface="+mn-ea"/>
                </a:rPr>
                <a:t>途径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3766DE3F-EACD-411F-82C7-B1EC9FFF8FC0}"/>
              </a:ext>
            </a:extLst>
          </p:cNvPr>
          <p:cNvGrpSpPr/>
          <p:nvPr/>
        </p:nvGrpSpPr>
        <p:grpSpPr>
          <a:xfrm>
            <a:off x="5995963" y="2859592"/>
            <a:ext cx="1630991" cy="1631203"/>
            <a:chOff x="1559496" y="2204864"/>
            <a:chExt cx="1791194" cy="1791194"/>
          </a:xfrm>
          <a:solidFill>
            <a:srgbClr val="2CB1C5"/>
          </a:solidFill>
        </p:grpSpPr>
        <p:sp>
          <p:nvSpPr>
            <p:cNvPr id="17" name="泪滴形 16">
              <a:extLst>
                <a:ext uri="{FF2B5EF4-FFF2-40B4-BE49-F238E27FC236}">
                  <a16:creationId xmlns="" xmlns:a16="http://schemas.microsoft.com/office/drawing/2014/main" id="{4E26FFF3-0423-433C-BFC3-A7D013A95BCB}"/>
                </a:ext>
              </a:extLst>
            </p:cNvPr>
            <p:cNvSpPr/>
            <p:nvPr/>
          </p:nvSpPr>
          <p:spPr bwMode="auto">
            <a:xfrm rot="2386516">
              <a:off x="1559496" y="2204864"/>
              <a:ext cx="1791194" cy="1791194"/>
            </a:xfrm>
            <a:prstGeom prst="teardrop">
              <a:avLst/>
            </a:prstGeom>
            <a:solidFill>
              <a:srgbClr val="B098F1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2000">
                <a:cs typeface="+mn-ea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1D040E0E-878F-404E-87E2-0BEDCDDA4612}"/>
                </a:ext>
              </a:extLst>
            </p:cNvPr>
            <p:cNvSpPr/>
            <p:nvPr/>
          </p:nvSpPr>
          <p:spPr bwMode="auto">
            <a:xfrm>
              <a:off x="1645035" y="2289085"/>
              <a:ext cx="1629747" cy="1629747"/>
            </a:xfrm>
            <a:prstGeom prst="ellipse">
              <a:avLst/>
            </a:prstGeom>
            <a:solidFill>
              <a:srgbClr val="EB604D"/>
            </a:solidFill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zh-CN" altLang="en-US" sz="2000" b="1" dirty="0">
                  <a:latin typeface="+mn-ea"/>
                  <a:cs typeface="+mn-ea"/>
                </a:rPr>
                <a:t>易感</a:t>
              </a:r>
            </a:p>
            <a:p>
              <a:pPr algn="ctr"/>
              <a:r>
                <a:rPr lang="zh-CN" altLang="en-US" sz="2000" b="1" dirty="0">
                  <a:latin typeface="+mn-ea"/>
                  <a:cs typeface="+mn-ea"/>
                </a:rPr>
                <a:t>人群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4529DDD-60E5-4B7E-9B4E-0CDC7AB00D6C}"/>
              </a:ext>
            </a:extLst>
          </p:cNvPr>
          <p:cNvGrpSpPr/>
          <p:nvPr/>
        </p:nvGrpSpPr>
        <p:grpSpPr>
          <a:xfrm>
            <a:off x="8398941" y="2719660"/>
            <a:ext cx="1864906" cy="1865148"/>
            <a:chOff x="8949333" y="2289085"/>
            <a:chExt cx="1768699" cy="1768699"/>
          </a:xfrm>
          <a:solidFill>
            <a:srgbClr val="7BBFBB"/>
          </a:solidFill>
        </p:grpSpPr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582DABA3-AAC6-4D9F-9B2D-BA406F6A47BF}"/>
                </a:ext>
              </a:extLst>
            </p:cNvPr>
            <p:cNvSpPr/>
            <p:nvPr/>
          </p:nvSpPr>
          <p:spPr bwMode="auto">
            <a:xfrm>
              <a:off x="8949333" y="2289085"/>
              <a:ext cx="1768699" cy="1768699"/>
            </a:xfrm>
            <a:prstGeom prst="ellipse">
              <a:avLst/>
            </a:prstGeom>
            <a:grpFill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100">
                <a:cs typeface="+mn-ea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FF654981-28A8-4A68-9542-DDCB6053F4CE}"/>
                </a:ext>
              </a:extLst>
            </p:cNvPr>
            <p:cNvSpPr/>
            <p:nvPr/>
          </p:nvSpPr>
          <p:spPr bwMode="auto">
            <a:xfrm>
              <a:off x="9018808" y="2358560"/>
              <a:ext cx="1629747" cy="1629747"/>
            </a:xfrm>
            <a:prstGeom prst="ellipse">
              <a:avLst/>
            </a:prstGeom>
            <a:solidFill>
              <a:srgbClr val="B098F1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zh-CN" altLang="en-US" sz="2530" b="1" dirty="0">
                  <a:latin typeface="+mn-ea"/>
                  <a:cs typeface="+mn-ea"/>
                </a:rPr>
                <a:t>院内</a:t>
              </a:r>
            </a:p>
            <a:p>
              <a:pPr algn="ctr"/>
              <a:r>
                <a:rPr lang="zh-CN" altLang="en-US" sz="2530" b="1" dirty="0">
                  <a:latin typeface="+mn-ea"/>
                  <a:cs typeface="+mn-ea"/>
                </a:rPr>
                <a:t>感染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43AA99C-85F4-4709-8294-D78BF42C0E0A}"/>
              </a:ext>
            </a:extLst>
          </p:cNvPr>
          <p:cNvGrpSpPr/>
          <p:nvPr/>
        </p:nvGrpSpPr>
        <p:grpSpPr>
          <a:xfrm>
            <a:off x="1077456" y="4534164"/>
            <a:ext cx="2194365" cy="1522096"/>
            <a:chOff x="1586141" y="4091759"/>
            <a:chExt cx="2081162" cy="1443386"/>
          </a:xfrm>
        </p:grpSpPr>
        <p:sp>
          <p:nvSpPr>
            <p:cNvPr id="23" name="等腰三角形 22">
              <a:extLst>
                <a:ext uri="{FF2B5EF4-FFF2-40B4-BE49-F238E27FC236}">
                  <a16:creationId xmlns="" xmlns:a16="http://schemas.microsoft.com/office/drawing/2014/main" id="{032F2E37-B925-4870-B297-83C55FC98E98}"/>
                </a:ext>
              </a:extLst>
            </p:cNvPr>
            <p:cNvSpPr/>
            <p:nvPr/>
          </p:nvSpPr>
          <p:spPr bwMode="auto">
            <a:xfrm flipV="1">
              <a:off x="2475760" y="4091759"/>
              <a:ext cx="432048" cy="372455"/>
            </a:xfrm>
            <a:prstGeom prst="triangle">
              <a:avLst/>
            </a:prstGeom>
            <a:solidFill>
              <a:srgbClr val="EB604D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100">
                <a:cs typeface="+mn-ea"/>
              </a:endParaRPr>
            </a:p>
          </p:txBody>
        </p:sp>
        <p:cxnSp>
          <p:nvCxnSpPr>
            <p:cNvPr id="24" name="直接连接符 12">
              <a:extLst>
                <a:ext uri="{FF2B5EF4-FFF2-40B4-BE49-F238E27FC236}">
                  <a16:creationId xmlns="" xmlns:a16="http://schemas.microsoft.com/office/drawing/2014/main" id="{96CC2B48-4A54-486D-9F1C-CD89A7D8E9C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716265" y="4600806"/>
              <a:ext cx="1951038" cy="12700"/>
            </a:xfrm>
            <a:prstGeom prst="line">
              <a:avLst/>
            </a:prstGeom>
            <a:noFill/>
            <a:ln w="38100">
              <a:solidFill>
                <a:srgbClr val="E95A6E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BDB00FF3-BA24-47A5-A925-4B5AF91CD959}"/>
                </a:ext>
              </a:extLst>
            </p:cNvPr>
            <p:cNvSpPr/>
            <p:nvPr/>
          </p:nvSpPr>
          <p:spPr>
            <a:xfrm>
              <a:off x="1586141" y="4709579"/>
              <a:ext cx="2068098" cy="8255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1" latinLnBrk="0" hangingPunct="1">
                <a:lnSpc>
                  <a:spcPct val="150000"/>
                </a:lnSpc>
              </a:pPr>
              <a:r>
                <a:rPr lang="zh-CN" altLang="en-US" sz="1685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指病原微生物自然生存、繁殖并排出宿主。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3EDE7BD-CFE4-4102-8F47-AD567925C722}"/>
              </a:ext>
            </a:extLst>
          </p:cNvPr>
          <p:cNvGrpSpPr/>
          <p:nvPr/>
        </p:nvGrpSpPr>
        <p:grpSpPr>
          <a:xfrm>
            <a:off x="5661893" y="4535513"/>
            <a:ext cx="3072675" cy="1487330"/>
            <a:chOff x="5934076" y="4093039"/>
            <a:chExt cx="2914162" cy="1410418"/>
          </a:xfrm>
        </p:grpSpPr>
        <p:sp>
          <p:nvSpPr>
            <p:cNvPr id="28" name="等腰三角形 27">
              <a:extLst>
                <a:ext uri="{FF2B5EF4-FFF2-40B4-BE49-F238E27FC236}">
                  <a16:creationId xmlns="" xmlns:a16="http://schemas.microsoft.com/office/drawing/2014/main" id="{935D65E3-D97B-44D2-98B9-8191EFD37A97}"/>
                </a:ext>
              </a:extLst>
            </p:cNvPr>
            <p:cNvSpPr/>
            <p:nvPr/>
          </p:nvSpPr>
          <p:spPr bwMode="auto">
            <a:xfrm flipV="1">
              <a:off x="6808314" y="4093039"/>
              <a:ext cx="432048" cy="372455"/>
            </a:xfrm>
            <a:prstGeom prst="triangle">
              <a:avLst/>
            </a:prstGeom>
            <a:solidFill>
              <a:srgbClr val="EB604D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100">
                <a:cs typeface="+mn-ea"/>
              </a:endParaRPr>
            </a:p>
          </p:txBody>
        </p:sp>
        <p:cxnSp>
          <p:nvCxnSpPr>
            <p:cNvPr id="29" name="直接连接符 12">
              <a:extLst>
                <a:ext uri="{FF2B5EF4-FFF2-40B4-BE49-F238E27FC236}">
                  <a16:creationId xmlns="" xmlns:a16="http://schemas.microsoft.com/office/drawing/2014/main" id="{B2186A2B-F910-4F7B-B163-9C44B56C08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048819" y="4613506"/>
              <a:ext cx="1951038" cy="12700"/>
            </a:xfrm>
            <a:prstGeom prst="line">
              <a:avLst/>
            </a:prstGeom>
            <a:noFill/>
            <a:ln w="38100">
              <a:solidFill>
                <a:srgbClr val="E95A6E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C5FB55FA-8F70-4B80-ADDE-B8908BA068C3}"/>
                </a:ext>
              </a:extLst>
            </p:cNvPr>
            <p:cNvSpPr/>
            <p:nvPr/>
          </p:nvSpPr>
          <p:spPr>
            <a:xfrm>
              <a:off x="5934076" y="4715676"/>
              <a:ext cx="2914162" cy="787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1" latinLnBrk="0" hangingPunct="1">
                <a:lnSpc>
                  <a:spcPct val="150000"/>
                </a:lnSpc>
              </a:pPr>
              <a:r>
                <a:rPr lang="zh-CN" altLang="en-US" sz="1685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包括机体免疫功能受损者；婴幼儿及老年人；营养不良者等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002F17E9-AE9F-4C88-BB59-7C23A6E5616B}"/>
              </a:ext>
            </a:extLst>
          </p:cNvPr>
          <p:cNvGrpSpPr/>
          <p:nvPr/>
        </p:nvGrpSpPr>
        <p:grpSpPr>
          <a:xfrm>
            <a:off x="3335880" y="1273966"/>
            <a:ext cx="2534285" cy="1483404"/>
            <a:chOff x="3728058" y="1000152"/>
            <a:chExt cx="2403546" cy="1406695"/>
          </a:xfrm>
        </p:grpSpPr>
        <p:sp>
          <p:nvSpPr>
            <p:cNvPr id="32" name="等腰三角形 31">
              <a:extLst>
                <a:ext uri="{FF2B5EF4-FFF2-40B4-BE49-F238E27FC236}">
                  <a16:creationId xmlns="" xmlns:a16="http://schemas.microsoft.com/office/drawing/2014/main" id="{2515801D-0B04-4E73-9A81-668B3298FFE5}"/>
                </a:ext>
              </a:extLst>
            </p:cNvPr>
            <p:cNvSpPr/>
            <p:nvPr/>
          </p:nvSpPr>
          <p:spPr bwMode="auto">
            <a:xfrm>
              <a:off x="4653071" y="2034392"/>
              <a:ext cx="432048" cy="372455"/>
            </a:xfrm>
            <a:prstGeom prst="triangle">
              <a:avLst/>
            </a:prstGeom>
            <a:solidFill>
              <a:srgbClr val="EB604D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100">
                <a:cs typeface="+mn-ea"/>
              </a:endParaRPr>
            </a:p>
          </p:txBody>
        </p:sp>
        <p:cxnSp>
          <p:nvCxnSpPr>
            <p:cNvPr id="33" name="直接连接符 12">
              <a:extLst>
                <a:ext uri="{FF2B5EF4-FFF2-40B4-BE49-F238E27FC236}">
                  <a16:creationId xmlns="" xmlns:a16="http://schemas.microsoft.com/office/drawing/2014/main" id="{114C839C-0C1A-444D-A099-B57A17F034C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893576" y="1941395"/>
              <a:ext cx="1951038" cy="12700"/>
            </a:xfrm>
            <a:prstGeom prst="line">
              <a:avLst/>
            </a:prstGeom>
            <a:noFill/>
            <a:ln w="38100">
              <a:solidFill>
                <a:srgbClr val="E95A6E"/>
              </a:solidFill>
              <a:prstDash val="lg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309D80B-B6D0-4708-A566-43465108C6CD}"/>
                </a:ext>
              </a:extLst>
            </p:cNvPr>
            <p:cNvSpPr/>
            <p:nvPr/>
          </p:nvSpPr>
          <p:spPr>
            <a:xfrm>
              <a:off x="3728058" y="1000152"/>
              <a:ext cx="2403546" cy="8255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eaLnBrk="1" latinLnBrk="0" hangingPunct="1">
                <a:lnSpc>
                  <a:spcPct val="150000"/>
                </a:lnSpc>
              </a:pPr>
              <a:r>
                <a:rPr lang="zh-CN" altLang="en-US" sz="1685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  <a:cs typeface="+mn-ea"/>
                </a:rPr>
                <a:t>指病原体从感染源排出并侵入易感人群的途径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3165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350"/>
                            </p:stCondLst>
                            <p:childTnLst>
                              <p:par>
                                <p:cTn id="4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7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AAF9E84B-49AC-49DE-9D96-C84A5D51E2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8" name="六边形 7">
            <a:extLst>
              <a:ext uri="{FF2B5EF4-FFF2-40B4-BE49-F238E27FC236}">
                <a16:creationId xmlns="" xmlns:a16="http://schemas.microsoft.com/office/drawing/2014/main" id="{65F5D9E0-0D84-4ED7-B22C-2B1BCAF75BAD}"/>
              </a:ext>
            </a:extLst>
          </p:cNvPr>
          <p:cNvSpPr/>
          <p:nvPr/>
        </p:nvSpPr>
        <p:spPr>
          <a:xfrm rot="16200000">
            <a:off x="4465154" y="1739644"/>
            <a:ext cx="1523765" cy="1434131"/>
          </a:xfrm>
          <a:prstGeom prst="hexagon">
            <a:avLst/>
          </a:prstGeom>
          <a:solidFill>
            <a:srgbClr val="B098F1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A523EB2-4720-44F0-B0F5-E0A78D7744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biLevel thresh="50000"/>
          </a:blip>
          <a:stretch>
            <a:fillRect/>
          </a:stretch>
        </p:blipFill>
        <p:spPr>
          <a:xfrm>
            <a:off x="4947499" y="2153102"/>
            <a:ext cx="603448" cy="603448"/>
          </a:xfrm>
          <a:prstGeom prst="rect">
            <a:avLst/>
          </a:prstGeom>
        </p:spPr>
      </p:pic>
      <p:sp>
        <p:nvSpPr>
          <p:cNvPr id="11" name="六边形 10">
            <a:extLst>
              <a:ext uri="{FF2B5EF4-FFF2-40B4-BE49-F238E27FC236}">
                <a16:creationId xmlns="" xmlns:a16="http://schemas.microsoft.com/office/drawing/2014/main" id="{155E1CB1-2DEE-4677-9186-8B34D2FD23A5}"/>
              </a:ext>
            </a:extLst>
          </p:cNvPr>
          <p:cNvSpPr/>
          <p:nvPr/>
        </p:nvSpPr>
        <p:spPr>
          <a:xfrm rot="16200000">
            <a:off x="3704375" y="3021756"/>
            <a:ext cx="1523765" cy="1434131"/>
          </a:xfrm>
          <a:prstGeom prst="hexagon">
            <a:avLst/>
          </a:prstGeom>
          <a:solidFill>
            <a:srgbClr val="EB604D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508D6C4-3446-4306-B56A-E105634D742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biLevel thresh="50000"/>
          </a:blip>
          <a:stretch>
            <a:fillRect/>
          </a:stretch>
        </p:blipFill>
        <p:spPr>
          <a:xfrm>
            <a:off x="4173386" y="3421880"/>
            <a:ext cx="603448" cy="603448"/>
          </a:xfrm>
          <a:prstGeom prst="rect">
            <a:avLst/>
          </a:prstGeom>
        </p:spPr>
      </p:pic>
      <p:sp>
        <p:nvSpPr>
          <p:cNvPr id="14" name="六边形 13">
            <a:extLst>
              <a:ext uri="{FF2B5EF4-FFF2-40B4-BE49-F238E27FC236}">
                <a16:creationId xmlns="" xmlns:a16="http://schemas.microsoft.com/office/drawing/2014/main" id="{E65CF98F-185D-4816-810A-4BD59993B40C}"/>
              </a:ext>
            </a:extLst>
          </p:cNvPr>
          <p:cNvSpPr/>
          <p:nvPr/>
        </p:nvSpPr>
        <p:spPr>
          <a:xfrm rot="16200000">
            <a:off x="4465154" y="4332861"/>
            <a:ext cx="1523765" cy="1434131"/>
          </a:xfrm>
          <a:prstGeom prst="hexagon">
            <a:avLst/>
          </a:prstGeom>
          <a:solidFill>
            <a:srgbClr val="B098F1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D12F356-F196-4465-B9F4-4FD8F5468245}"/>
              </a:ext>
            </a:extLst>
          </p:cNvPr>
          <p:cNvPicPr>
            <a:picLocks noChangeAspect="1"/>
          </p:cNvPicPr>
          <p:nvPr/>
        </p:nvPicPr>
        <p:blipFill>
          <a:blip r:embed="rId6">
            <a:biLevel thresh="50000"/>
          </a:blip>
          <a:stretch>
            <a:fillRect/>
          </a:stretch>
        </p:blipFill>
        <p:spPr>
          <a:xfrm>
            <a:off x="4947499" y="4732986"/>
            <a:ext cx="603448" cy="603448"/>
          </a:xfrm>
          <a:prstGeom prst="rect">
            <a:avLst/>
          </a:prstGeom>
        </p:spPr>
      </p:pic>
      <p:sp>
        <p:nvSpPr>
          <p:cNvPr id="16" name="六边形 15">
            <a:extLst>
              <a:ext uri="{FF2B5EF4-FFF2-40B4-BE49-F238E27FC236}">
                <a16:creationId xmlns="" xmlns:a16="http://schemas.microsoft.com/office/drawing/2014/main" id="{41CE0FC1-2692-4E36-BCAE-73771412AD80}"/>
              </a:ext>
            </a:extLst>
          </p:cNvPr>
          <p:cNvSpPr/>
          <p:nvPr/>
        </p:nvSpPr>
        <p:spPr>
          <a:xfrm rot="16200000">
            <a:off x="6077793" y="4267273"/>
            <a:ext cx="1523765" cy="1434131"/>
          </a:xfrm>
          <a:prstGeom prst="hexagon">
            <a:avLst/>
          </a:prstGeom>
          <a:solidFill>
            <a:srgbClr val="EB604D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9A8F29E5-7007-4005-A03C-E23CDE4723B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biLevel thresh="50000"/>
          </a:blip>
          <a:stretch>
            <a:fillRect/>
          </a:stretch>
        </p:blipFill>
        <p:spPr>
          <a:xfrm>
            <a:off x="6546803" y="4661482"/>
            <a:ext cx="603448" cy="645712"/>
          </a:xfrm>
          <a:prstGeom prst="rect">
            <a:avLst/>
          </a:prstGeom>
        </p:spPr>
      </p:pic>
      <p:sp>
        <p:nvSpPr>
          <p:cNvPr id="18" name="六边形 17">
            <a:extLst>
              <a:ext uri="{FF2B5EF4-FFF2-40B4-BE49-F238E27FC236}">
                <a16:creationId xmlns="" xmlns:a16="http://schemas.microsoft.com/office/drawing/2014/main" id="{62189984-EBBB-4D0F-8DE0-EE2D20F4632D}"/>
              </a:ext>
            </a:extLst>
          </p:cNvPr>
          <p:cNvSpPr/>
          <p:nvPr/>
        </p:nvSpPr>
        <p:spPr>
          <a:xfrm rot="16200000">
            <a:off x="6786005" y="2988020"/>
            <a:ext cx="1523765" cy="1434131"/>
          </a:xfrm>
          <a:prstGeom prst="hexagon">
            <a:avLst/>
          </a:prstGeom>
          <a:solidFill>
            <a:srgbClr val="B098F1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F319C3FA-3F84-48CF-AB18-275548D3268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biLevel thresh="50000"/>
          </a:blip>
          <a:stretch>
            <a:fillRect/>
          </a:stretch>
        </p:blipFill>
        <p:spPr>
          <a:xfrm>
            <a:off x="7246263" y="3553235"/>
            <a:ext cx="631387" cy="350769"/>
          </a:xfrm>
          <a:prstGeom prst="rect">
            <a:avLst/>
          </a:prstGeom>
        </p:spPr>
      </p:pic>
      <p:sp>
        <p:nvSpPr>
          <p:cNvPr id="20" name="六边形 19">
            <a:extLst>
              <a:ext uri="{FF2B5EF4-FFF2-40B4-BE49-F238E27FC236}">
                <a16:creationId xmlns="" xmlns:a16="http://schemas.microsoft.com/office/drawing/2014/main" id="{9AF64AF1-995A-4413-9C51-E58E5584662F}"/>
              </a:ext>
            </a:extLst>
          </p:cNvPr>
          <p:cNvSpPr/>
          <p:nvPr/>
        </p:nvSpPr>
        <p:spPr>
          <a:xfrm rot="16200000">
            <a:off x="6051183" y="1712565"/>
            <a:ext cx="1523765" cy="1434131"/>
          </a:xfrm>
          <a:prstGeom prst="hexagon">
            <a:avLst/>
          </a:prstGeom>
          <a:solidFill>
            <a:srgbClr val="EB604D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F9922AB-520A-4AE7-B86D-E5730424C1FB}"/>
              </a:ext>
            </a:extLst>
          </p:cNvPr>
          <p:cNvPicPr>
            <a:picLocks noChangeAspect="1"/>
          </p:cNvPicPr>
          <p:nvPr/>
        </p:nvPicPr>
        <p:blipFill>
          <a:blip r:embed="rId9">
            <a:biLevel thresh="50000"/>
          </a:blip>
          <a:stretch>
            <a:fillRect/>
          </a:stretch>
        </p:blipFill>
        <p:spPr>
          <a:xfrm>
            <a:off x="6392124" y="1990931"/>
            <a:ext cx="877401" cy="877401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7E36CF2A-8424-4AAD-8AA7-235D93824B6B}"/>
              </a:ext>
            </a:extLst>
          </p:cNvPr>
          <p:cNvSpPr/>
          <p:nvPr/>
        </p:nvSpPr>
        <p:spPr>
          <a:xfrm flipH="1">
            <a:off x="8008725" y="2103197"/>
            <a:ext cx="2744470" cy="653415"/>
          </a:xfrm>
          <a:prstGeom prst="rect">
            <a:avLst/>
          </a:prstGeom>
          <a:effectLst/>
        </p:spPr>
        <p:txBody>
          <a:bodyPr wrap="square" lIns="162524" tIns="81261" rIns="162524" bIns="81261">
            <a:spAutoFit/>
          </a:bodyPr>
          <a:lstStyle/>
          <a:p>
            <a:r>
              <a:rPr lang="zh-CN" altLang="en-US" sz="1600" dirty="0">
                <a:ea typeface="等线" panose="02010600030101010101" pitchFamily="2" charset="-122"/>
                <a:sym typeface="+mn-ea"/>
              </a:rPr>
              <a:t>严格执行了院内管理领导小组制定的消毒隔离制度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C09D715-0324-4455-8A48-E0CEA6E81839}"/>
              </a:ext>
            </a:extLst>
          </p:cNvPr>
          <p:cNvSpPr/>
          <p:nvPr/>
        </p:nvSpPr>
        <p:spPr>
          <a:xfrm flipH="1">
            <a:off x="8361150" y="3371927"/>
            <a:ext cx="2392045" cy="653415"/>
          </a:xfrm>
          <a:prstGeom prst="rect">
            <a:avLst/>
          </a:prstGeom>
          <a:effectLst/>
        </p:spPr>
        <p:txBody>
          <a:bodyPr wrap="square" lIns="162524" tIns="81261" rIns="162524" bIns="81261">
            <a:spAutoFit/>
          </a:bodyPr>
          <a:lstStyle/>
          <a:p>
            <a:pPr marL="0" lvl="0" indent="0" eaLnBrk="1" hangingPunct="1">
              <a:buNone/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坚持每月对病区治疗室、换药室的空气培养，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928B9DE8-6CD9-42CA-ACC1-E2ED9940A74F}"/>
              </a:ext>
            </a:extLst>
          </p:cNvPr>
          <p:cNvSpPr/>
          <p:nvPr/>
        </p:nvSpPr>
        <p:spPr>
          <a:xfrm flipH="1">
            <a:off x="1145645" y="4600652"/>
            <a:ext cx="3027680" cy="653415"/>
          </a:xfrm>
          <a:prstGeom prst="rect">
            <a:avLst/>
          </a:prstGeom>
          <a:effectLst/>
        </p:spPr>
        <p:txBody>
          <a:bodyPr wrap="square" lIns="162524" tIns="81261" rIns="162524" bIns="81261">
            <a:spAutoFit/>
          </a:bodyPr>
          <a:lstStyle/>
          <a:p>
            <a:r>
              <a:rPr lang="zh-CN" altLang="en-US" sz="1600" dirty="0">
                <a:ea typeface="等线" panose="02010600030101010101" pitchFamily="2" charset="-122"/>
                <a:sym typeface="+mn-ea"/>
              </a:rPr>
              <a:t>一次性用品使用后均能及时毁形，浸泡，集中处理，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ACA2A40B-5754-44E1-A14A-2997C9BE0A14}"/>
              </a:ext>
            </a:extLst>
          </p:cNvPr>
          <p:cNvSpPr/>
          <p:nvPr/>
        </p:nvSpPr>
        <p:spPr>
          <a:xfrm flipH="1">
            <a:off x="1317730" y="3371927"/>
            <a:ext cx="2431415" cy="653415"/>
          </a:xfrm>
          <a:prstGeom prst="rect">
            <a:avLst/>
          </a:prstGeom>
          <a:effectLst/>
        </p:spPr>
        <p:txBody>
          <a:bodyPr wrap="square" lIns="162524" tIns="81261" rIns="162524" bIns="81261">
            <a:spAutoFit/>
          </a:bodyPr>
          <a:lstStyle/>
          <a:p>
            <a:r>
              <a:rPr lang="zh-CN" altLang="en-US" sz="1600" dirty="0">
                <a:ea typeface="等线" panose="02010600030101010101" pitchFamily="2" charset="-122"/>
                <a:sym typeface="+mn-ea"/>
              </a:rPr>
              <a:t>严格执行管理要求，无菌包内用化学指示剂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5E43A568-A706-46B0-B68A-00A36078C1F1}"/>
              </a:ext>
            </a:extLst>
          </p:cNvPr>
          <p:cNvSpPr/>
          <p:nvPr/>
        </p:nvSpPr>
        <p:spPr>
          <a:xfrm flipH="1">
            <a:off x="1473940" y="2102562"/>
            <a:ext cx="2699385" cy="653415"/>
          </a:xfrm>
          <a:prstGeom prst="rect">
            <a:avLst/>
          </a:prstGeom>
          <a:effectLst/>
        </p:spPr>
        <p:txBody>
          <a:bodyPr wrap="square" lIns="162524" tIns="81261" rIns="162524" bIns="81261">
            <a:spAutoFit/>
          </a:bodyPr>
          <a:lstStyle/>
          <a:p>
            <a:pPr marL="0" indent="0" eaLnBrk="1" hangingPunct="1">
              <a:buNone/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建立了消毒物品监测记录本，进行了定期定点监测。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CBB8F65E-EAE9-4A0E-B5BC-FFD2F09E4FBD}"/>
              </a:ext>
            </a:extLst>
          </p:cNvPr>
          <p:cNvSpPr txBox="1"/>
          <p:nvPr/>
        </p:nvSpPr>
        <p:spPr>
          <a:xfrm>
            <a:off x="7707100" y="4634942"/>
            <a:ext cx="304609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lvl="0" indent="0" eaLnBrk="1" hangingPunct="1">
              <a:buNone/>
            </a:pPr>
            <a:r>
              <a:rPr lang="zh-CN" altLang="en-US" sz="1600" dirty="0">
                <a:ea typeface="等线" panose="02010600030101010101" pitchFamily="2" charset="-122"/>
                <a:sym typeface="+mn-ea"/>
              </a:rPr>
              <a:t>坚持每月对治疗室、换药室进行紫外线消毒，并记录监测</a:t>
            </a:r>
            <a:endParaRPr lang="zh-CN" altLang="zh-CN" sz="1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0" name="文本框 6">
            <a:extLst>
              <a:ext uri="{FF2B5EF4-FFF2-40B4-BE49-F238E27FC236}">
                <a16:creationId xmlns="" xmlns:a16="http://schemas.microsoft.com/office/drawing/2014/main" id="{E5DDA791-0658-4175-B422-FA061E1F9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6917" y="480780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加强院内感染管理</a:t>
            </a:r>
          </a:p>
        </p:txBody>
      </p:sp>
    </p:spTree>
    <p:extLst>
      <p:ext uri="{BB962C8B-B14F-4D97-AF65-F5344CB8AC3E}">
        <p14:creationId xmlns:p14="http://schemas.microsoft.com/office/powerpoint/2010/main" val="107544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" grpId="0" bldLvl="0" animBg="1"/>
      <p:bldP spid="11" grpId="0" bldLvl="0" animBg="1"/>
      <p:bldP spid="14" grpId="0" bldLvl="0" animBg="1"/>
      <p:bldP spid="16" grpId="0" bldLvl="0" animBg="1"/>
      <p:bldP spid="18" grpId="0" bldLvl="0" animBg="1"/>
      <p:bldP spid="20" grpId="0" bldLvl="0" animBg="1"/>
      <p:bldP spid="22" grpId="0" bldLvl="0" animBg="1"/>
      <p:bldP spid="23" grpId="0" bldLvl="0" animBg="1"/>
      <p:bldP spid="24" grpId="0" bldLvl="0" animBg="1"/>
      <p:bldP spid="25" grpId="0" bldLvl="0" animBg="1"/>
      <p:bldP spid="26" grpId="0" bldLvl="0" animBg="1"/>
      <p:bldP spid="28" grpId="0"/>
      <p:bldP spid="28" grpId="1"/>
      <p:bldP spid="30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672747" y="2092078"/>
            <a:ext cx="1487908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04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305385" y="2758513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出色完成护理工作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  <p:sp>
        <p:nvSpPr>
          <p:cNvPr id="21" name="TextBox 23">
            <a:extLst>
              <a:ext uri="{FF2B5EF4-FFF2-40B4-BE49-F238E27FC236}">
                <a16:creationId xmlns="" xmlns:a16="http://schemas.microsoft.com/office/drawing/2014/main" id="{F30EAAA1-3A55-457F-A2C7-299665F0DB61}"/>
              </a:ext>
            </a:extLst>
          </p:cNvPr>
          <p:cNvSpPr txBox="1"/>
          <p:nvPr/>
        </p:nvSpPr>
        <p:spPr>
          <a:xfrm>
            <a:off x="5305385" y="3542977"/>
            <a:ext cx="2307532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以病人为中心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="" xmlns:a16="http://schemas.microsoft.com/office/drawing/2014/main" id="{3FB67410-63E3-4394-9A80-36338AD5A196}"/>
              </a:ext>
            </a:extLst>
          </p:cNvPr>
          <p:cNvSpPr txBox="1"/>
          <p:nvPr/>
        </p:nvSpPr>
        <p:spPr>
          <a:xfrm>
            <a:off x="7743553" y="3522202"/>
            <a:ext cx="2844575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提供优质服务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="" xmlns:a16="http://schemas.microsoft.com/office/drawing/2014/main" id="{25872EC3-C618-41EC-83C3-3ECA6CD75402}"/>
              </a:ext>
            </a:extLst>
          </p:cNvPr>
          <p:cNvSpPr txBox="1"/>
          <p:nvPr/>
        </p:nvSpPr>
        <p:spPr>
          <a:xfrm>
            <a:off x="5305385" y="3979591"/>
            <a:ext cx="2553191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护士言传身教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2647539F-58EE-45FE-8A50-B176A1A7FDB6}"/>
              </a:ext>
            </a:extLst>
          </p:cNvPr>
          <p:cNvSpPr txBox="1"/>
          <p:nvPr/>
        </p:nvSpPr>
        <p:spPr>
          <a:xfrm>
            <a:off x="7743553" y="3958816"/>
            <a:ext cx="2553191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提供专业知识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8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图片 61">
            <a:extLst>
              <a:ext uri="{FF2B5EF4-FFF2-40B4-BE49-F238E27FC236}">
                <a16:creationId xmlns="" xmlns:a16="http://schemas.microsoft.com/office/drawing/2014/main" id="{58FF87A3-F665-4EA7-B2DD-17CDA6595D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33" name="文本框 6">
            <a:extLst>
              <a:ext uri="{FF2B5EF4-FFF2-40B4-BE49-F238E27FC236}">
                <a16:creationId xmlns="" xmlns:a16="http://schemas.microsoft.com/office/drawing/2014/main" id="{3AFF49BF-96FB-47BF-934B-A1A7876E14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944" y="481363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出色完成护理工作</a:t>
            </a:r>
          </a:p>
        </p:txBody>
      </p:sp>
      <p:grpSp>
        <p:nvGrpSpPr>
          <p:cNvPr id="34" name="Group 74">
            <a:extLst>
              <a:ext uri="{FF2B5EF4-FFF2-40B4-BE49-F238E27FC236}">
                <a16:creationId xmlns="" xmlns:a16="http://schemas.microsoft.com/office/drawing/2014/main" id="{62460A3B-37A2-4E85-B107-C736C11782B9}"/>
              </a:ext>
            </a:extLst>
          </p:cNvPr>
          <p:cNvGrpSpPr/>
          <p:nvPr/>
        </p:nvGrpSpPr>
        <p:grpSpPr>
          <a:xfrm>
            <a:off x="7442109" y="1211839"/>
            <a:ext cx="3459073" cy="997179"/>
            <a:chOff x="3094892" y="1926635"/>
            <a:chExt cx="3873305" cy="945590"/>
          </a:xfrm>
        </p:grpSpPr>
        <p:sp>
          <p:nvSpPr>
            <p:cNvPr id="35" name="TextBox 75">
              <a:extLst>
                <a:ext uri="{FF2B5EF4-FFF2-40B4-BE49-F238E27FC236}">
                  <a16:creationId xmlns="" xmlns:a16="http://schemas.microsoft.com/office/drawing/2014/main" id="{C254B59B-7E60-4BE7-AB68-359D5B6276A2}"/>
                </a:ext>
              </a:extLst>
            </p:cNvPr>
            <p:cNvSpPr txBox="1"/>
            <p:nvPr/>
          </p:nvSpPr>
          <p:spPr>
            <a:xfrm>
              <a:off x="3094892" y="1926635"/>
              <a:ext cx="2252583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+mn-ea"/>
                </a:rPr>
                <a:t>坚持以病人为中心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76">
              <a:extLst>
                <a:ext uri="{FF2B5EF4-FFF2-40B4-BE49-F238E27FC236}">
                  <a16:creationId xmlns="" xmlns:a16="http://schemas.microsoft.com/office/drawing/2014/main" id="{96F96150-51FB-4EB4-9744-E4C89A242A7D}"/>
                </a:ext>
              </a:extLst>
            </p:cNvPr>
            <p:cNvSpPr/>
            <p:nvPr/>
          </p:nvSpPr>
          <p:spPr>
            <a:xfrm>
              <a:off x="3094892" y="2255625"/>
              <a:ext cx="3873305" cy="616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ea typeface="等线" panose="02010600030101010101" pitchFamily="2" charset="-122"/>
                  <a:sym typeface="+mn-ea"/>
                </a:rPr>
                <a:t>以质量为核心，为病人提供优质服务的宗旨，深入开展了以病人为中心的健康教育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等线" panose="02010600030101010101" pitchFamily="2" charset="-122"/>
                <a:sym typeface="+mn-ea"/>
              </a:endParaRPr>
            </a:p>
          </p:txBody>
        </p:sp>
      </p:grpSp>
      <p:grpSp>
        <p:nvGrpSpPr>
          <p:cNvPr id="37" name="Group 77">
            <a:extLst>
              <a:ext uri="{FF2B5EF4-FFF2-40B4-BE49-F238E27FC236}">
                <a16:creationId xmlns="" xmlns:a16="http://schemas.microsoft.com/office/drawing/2014/main" id="{E95B9973-9350-489C-8B39-E1B576EF19D3}"/>
              </a:ext>
            </a:extLst>
          </p:cNvPr>
          <p:cNvGrpSpPr/>
          <p:nvPr/>
        </p:nvGrpSpPr>
        <p:grpSpPr>
          <a:xfrm>
            <a:off x="7442109" y="2446022"/>
            <a:ext cx="3459073" cy="997179"/>
            <a:chOff x="3094892" y="1926635"/>
            <a:chExt cx="3873305" cy="945590"/>
          </a:xfrm>
        </p:grpSpPr>
        <p:sp>
          <p:nvSpPr>
            <p:cNvPr id="38" name="TextBox 78">
              <a:extLst>
                <a:ext uri="{FF2B5EF4-FFF2-40B4-BE49-F238E27FC236}">
                  <a16:creationId xmlns="" xmlns:a16="http://schemas.microsoft.com/office/drawing/2014/main" id="{A0E3F242-967F-4357-9B1A-686904319FFF}"/>
                </a:ext>
              </a:extLst>
            </p:cNvPr>
            <p:cNvSpPr txBox="1"/>
            <p:nvPr/>
          </p:nvSpPr>
          <p:spPr>
            <a:xfrm>
              <a:off x="3094892" y="1926635"/>
              <a:ext cx="2252583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坚持提供优质服务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9" name="Rectangle 79">
              <a:extLst>
                <a:ext uri="{FF2B5EF4-FFF2-40B4-BE49-F238E27FC236}">
                  <a16:creationId xmlns="" xmlns:a16="http://schemas.microsoft.com/office/drawing/2014/main" id="{BAE3C495-8304-4A76-9432-3E48D2F750B4}"/>
                </a:ext>
              </a:extLst>
            </p:cNvPr>
            <p:cNvSpPr/>
            <p:nvPr/>
          </p:nvSpPr>
          <p:spPr>
            <a:xfrm>
              <a:off x="3094892" y="2255625"/>
              <a:ext cx="3873305" cy="616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ea typeface="等线" panose="02010600030101010101" pitchFamily="2" charset="-122"/>
                  <a:sym typeface="+mn-ea"/>
                </a:rPr>
                <a:t>坚持为病人提供优质服务的宗旨，让病人感到医护人员的专业以及关怀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等线" panose="02010600030101010101" pitchFamily="2" charset="-122"/>
                <a:sym typeface="+mn-ea"/>
              </a:endParaRPr>
            </a:p>
          </p:txBody>
        </p:sp>
      </p:grpSp>
      <p:grpSp>
        <p:nvGrpSpPr>
          <p:cNvPr id="40" name="Group 80">
            <a:extLst>
              <a:ext uri="{FF2B5EF4-FFF2-40B4-BE49-F238E27FC236}">
                <a16:creationId xmlns="" xmlns:a16="http://schemas.microsoft.com/office/drawing/2014/main" id="{8347AA30-C17D-4C06-BBE2-F5BA8C381FE4}"/>
              </a:ext>
            </a:extLst>
          </p:cNvPr>
          <p:cNvGrpSpPr/>
          <p:nvPr/>
        </p:nvGrpSpPr>
        <p:grpSpPr>
          <a:xfrm>
            <a:off x="7442109" y="3682395"/>
            <a:ext cx="3459073" cy="997179"/>
            <a:chOff x="3094892" y="1926635"/>
            <a:chExt cx="3873305" cy="945590"/>
          </a:xfrm>
        </p:grpSpPr>
        <p:sp>
          <p:nvSpPr>
            <p:cNvPr id="41" name="TextBox 81">
              <a:extLst>
                <a:ext uri="{FF2B5EF4-FFF2-40B4-BE49-F238E27FC236}">
                  <a16:creationId xmlns="" xmlns:a16="http://schemas.microsoft.com/office/drawing/2014/main" id="{E0C4F2FD-8449-4B4A-A9E1-2B06836B2AB9}"/>
                </a:ext>
              </a:extLst>
            </p:cNvPr>
            <p:cNvSpPr txBox="1"/>
            <p:nvPr/>
          </p:nvSpPr>
          <p:spPr>
            <a:xfrm>
              <a:off x="3094892" y="1926635"/>
              <a:ext cx="2252583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坚持护士言传身教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42" name="Rectangle 82">
              <a:extLst>
                <a:ext uri="{FF2B5EF4-FFF2-40B4-BE49-F238E27FC236}">
                  <a16:creationId xmlns="" xmlns:a16="http://schemas.microsoft.com/office/drawing/2014/main" id="{F539D1ED-FB8D-4885-90AD-5EDC302D5C4D}"/>
                </a:ext>
              </a:extLst>
            </p:cNvPr>
            <p:cNvSpPr/>
            <p:nvPr/>
          </p:nvSpPr>
          <p:spPr>
            <a:xfrm>
              <a:off x="3094892" y="2255625"/>
              <a:ext cx="3873305" cy="616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ea typeface="等线" panose="02010600030101010101" pitchFamily="2" charset="-122"/>
                  <a:sym typeface="+mn-ea"/>
                </a:rPr>
                <a:t>通过护士的言传身教，让病人熟悉掌握疾病防治，康复及相关的医疗等知识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等线" panose="02010600030101010101" pitchFamily="2" charset="-122"/>
                <a:sym typeface="+mn-ea"/>
              </a:endParaRPr>
            </a:p>
          </p:txBody>
        </p:sp>
      </p:grpSp>
      <p:grpSp>
        <p:nvGrpSpPr>
          <p:cNvPr id="43" name="Group 83">
            <a:extLst>
              <a:ext uri="{FF2B5EF4-FFF2-40B4-BE49-F238E27FC236}">
                <a16:creationId xmlns="" xmlns:a16="http://schemas.microsoft.com/office/drawing/2014/main" id="{D8A09D20-0C04-4BDF-8FB0-EB92DE832238}"/>
              </a:ext>
            </a:extLst>
          </p:cNvPr>
          <p:cNvGrpSpPr/>
          <p:nvPr/>
        </p:nvGrpSpPr>
        <p:grpSpPr>
          <a:xfrm>
            <a:off x="7442109" y="4880143"/>
            <a:ext cx="3459073" cy="997179"/>
            <a:chOff x="3094892" y="1926635"/>
            <a:chExt cx="3873305" cy="945590"/>
          </a:xfrm>
        </p:grpSpPr>
        <p:sp>
          <p:nvSpPr>
            <p:cNvPr id="44" name="TextBox 84">
              <a:extLst>
                <a:ext uri="{FF2B5EF4-FFF2-40B4-BE49-F238E27FC236}">
                  <a16:creationId xmlns="" xmlns:a16="http://schemas.microsoft.com/office/drawing/2014/main" id="{C499522B-15A9-4557-8A4F-006917E490B2}"/>
                </a:ext>
              </a:extLst>
            </p:cNvPr>
            <p:cNvSpPr txBox="1"/>
            <p:nvPr/>
          </p:nvSpPr>
          <p:spPr>
            <a:xfrm>
              <a:off x="3094892" y="1926635"/>
              <a:ext cx="2252583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  <a:r>
                <a:rPr lang="zh-CN" altLang="en-US" b="1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护理保健知识</a:t>
              </a:r>
            </a:p>
          </p:txBody>
        </p:sp>
        <p:sp>
          <p:nvSpPr>
            <p:cNvPr id="45" name="Rectangle 85">
              <a:extLst>
                <a:ext uri="{FF2B5EF4-FFF2-40B4-BE49-F238E27FC236}">
                  <a16:creationId xmlns="" xmlns:a16="http://schemas.microsoft.com/office/drawing/2014/main" id="{AAD55F40-1041-4885-819D-A4507AD367BB}"/>
                </a:ext>
              </a:extLst>
            </p:cNvPr>
            <p:cNvSpPr/>
            <p:nvPr/>
          </p:nvSpPr>
          <p:spPr>
            <a:xfrm>
              <a:off x="3094892" y="2255625"/>
              <a:ext cx="3873305" cy="6166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ea typeface="等线" panose="02010600030101010101" pitchFamily="2" charset="-122"/>
                  <a:sym typeface="+mn-ea"/>
                </a:rPr>
                <a:t>护士根据病人的相关特点，进行言传身教，让病人了解护理及自我保健等知识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等线" panose="02010600030101010101" pitchFamily="2" charset="-122"/>
                <a:sym typeface="+mn-ea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E23B7117-DE8A-4DED-B736-0B2EC18468D4}"/>
              </a:ext>
            </a:extLst>
          </p:cNvPr>
          <p:cNvGrpSpPr/>
          <p:nvPr/>
        </p:nvGrpSpPr>
        <p:grpSpPr>
          <a:xfrm>
            <a:off x="6644750" y="1313126"/>
            <a:ext cx="632460" cy="637540"/>
            <a:chOff x="1834" y="2698"/>
            <a:chExt cx="996" cy="1004"/>
          </a:xfrm>
        </p:grpSpPr>
        <p:sp>
          <p:nvSpPr>
            <p:cNvPr id="47" name="Oval 4">
              <a:extLst>
                <a:ext uri="{FF2B5EF4-FFF2-40B4-BE49-F238E27FC236}">
                  <a16:creationId xmlns="" xmlns:a16="http://schemas.microsoft.com/office/drawing/2014/main" id="{61637966-C0D5-4DB5-8080-C7DD599C8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2698"/>
              <a:ext cx="997" cy="1004"/>
            </a:xfrm>
            <a:prstGeom prst="ellipse">
              <a:avLst/>
            </a:prstGeom>
            <a:solidFill>
              <a:srgbClr val="D98298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grpSp>
          <p:nvGrpSpPr>
            <p:cNvPr id="48" name="Group 12">
              <a:extLst>
                <a:ext uri="{FF2B5EF4-FFF2-40B4-BE49-F238E27FC236}">
                  <a16:creationId xmlns="" xmlns:a16="http://schemas.microsoft.com/office/drawing/2014/main" id="{3AA19C34-43D5-4CFF-B372-AFE2E4646B02}"/>
                </a:ext>
              </a:extLst>
            </p:cNvPr>
            <p:cNvGrpSpPr/>
            <p:nvPr/>
          </p:nvGrpSpPr>
          <p:grpSpPr bwMode="auto">
            <a:xfrm>
              <a:off x="2136" y="2939"/>
              <a:ext cx="407" cy="519"/>
              <a:chOff x="0" y="0"/>
              <a:chExt cx="120" cy="153"/>
            </a:xfrm>
            <a:solidFill>
              <a:srgbClr val="F8F8F8"/>
            </a:solidFill>
          </p:grpSpPr>
          <p:sp>
            <p:nvSpPr>
              <p:cNvPr id="49" name="Freeform 13">
                <a:extLst>
                  <a:ext uri="{FF2B5EF4-FFF2-40B4-BE49-F238E27FC236}">
                    <a16:creationId xmlns="" xmlns:a16="http://schemas.microsoft.com/office/drawing/2014/main" id="{B782AE06-696E-4A3A-AE21-1A8F7507A2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6" cy="116"/>
              </a:xfrm>
              <a:custGeom>
                <a:avLst/>
                <a:gdLst>
                  <a:gd name="T0" fmla="*/ 10 w 66"/>
                  <a:gd name="T1" fmla="*/ 57 h 66"/>
                  <a:gd name="T2" fmla="*/ 9 w 66"/>
                  <a:gd name="T3" fmla="*/ 64 h 66"/>
                  <a:gd name="T4" fmla="*/ 7 w 66"/>
                  <a:gd name="T5" fmla="*/ 57 h 66"/>
                  <a:gd name="T6" fmla="*/ 12 w 66"/>
                  <a:gd name="T7" fmla="*/ 52 h 66"/>
                  <a:gd name="T8" fmla="*/ 53 w 66"/>
                  <a:gd name="T9" fmla="*/ 12 h 66"/>
                  <a:gd name="T10" fmla="*/ 57 w 66"/>
                  <a:gd name="T11" fmla="*/ 2 h 66"/>
                  <a:gd name="T12" fmla="*/ 59 w 66"/>
                  <a:gd name="T13" fmla="*/ 10 h 66"/>
                  <a:gd name="T14" fmla="*/ 57 w 66"/>
                  <a:gd name="T15" fmla="*/ 12 h 66"/>
                  <a:gd name="T16" fmla="*/ 56 w 66"/>
                  <a:gd name="T17" fmla="*/ 13 h 66"/>
                  <a:gd name="T18" fmla="*/ 54 w 66"/>
                  <a:gd name="T19" fmla="*/ 14 h 66"/>
                  <a:gd name="T20" fmla="*/ 56 w 66"/>
                  <a:gd name="T21" fmla="*/ 21 h 66"/>
                  <a:gd name="T22" fmla="*/ 53 w 66"/>
                  <a:gd name="T23" fmla="*/ 16 h 66"/>
                  <a:gd name="T24" fmla="*/ 43 w 66"/>
                  <a:gd name="T25" fmla="*/ 25 h 66"/>
                  <a:gd name="T26" fmla="*/ 46 w 66"/>
                  <a:gd name="T27" fmla="*/ 31 h 66"/>
                  <a:gd name="T28" fmla="*/ 35 w 66"/>
                  <a:gd name="T29" fmla="*/ 33 h 66"/>
                  <a:gd name="T30" fmla="*/ 38 w 66"/>
                  <a:gd name="T31" fmla="*/ 39 h 66"/>
                  <a:gd name="T32" fmla="*/ 27 w 66"/>
                  <a:gd name="T33" fmla="*/ 41 h 66"/>
                  <a:gd name="T34" fmla="*/ 29 w 66"/>
                  <a:gd name="T35" fmla="*/ 48 h 66"/>
                  <a:gd name="T36" fmla="*/ 16 w 66"/>
                  <a:gd name="T37" fmla="*/ 52 h 66"/>
                  <a:gd name="T38" fmla="*/ 21 w 66"/>
                  <a:gd name="T39" fmla="*/ 56 h 66"/>
                  <a:gd name="T40" fmla="*/ 14 w 66"/>
                  <a:gd name="T41" fmla="*/ 54 h 66"/>
                  <a:gd name="T42" fmla="*/ 13 w 66"/>
                  <a:gd name="T43" fmla="*/ 55 h 66"/>
                  <a:gd name="T44" fmla="*/ 16 w 66"/>
                  <a:gd name="T45" fmla="*/ 61 h 66"/>
                  <a:gd name="T46" fmla="*/ 32 w 66"/>
                  <a:gd name="T47" fmla="*/ 17 h 66"/>
                  <a:gd name="T48" fmla="*/ 25 w 66"/>
                  <a:gd name="T49" fmla="*/ 24 h 66"/>
                  <a:gd name="T50" fmla="*/ 39 w 66"/>
                  <a:gd name="T51" fmla="*/ 26 h 66"/>
                  <a:gd name="T52" fmla="*/ 29 w 66"/>
                  <a:gd name="T53" fmla="*/ 8 h 66"/>
                  <a:gd name="T54" fmla="*/ 16 w 66"/>
                  <a:gd name="T55" fmla="*/ 15 h 66"/>
                  <a:gd name="T56" fmla="*/ 31 w 66"/>
                  <a:gd name="T57" fmla="*/ 16 h 66"/>
                  <a:gd name="T58" fmla="*/ 33 w 66"/>
                  <a:gd name="T59" fmla="*/ 13 h 66"/>
                  <a:gd name="T60" fmla="*/ 45 w 66"/>
                  <a:gd name="T61" fmla="*/ 10 h 66"/>
                  <a:gd name="T62" fmla="*/ 35 w 66"/>
                  <a:gd name="T63" fmla="*/ 17 h 66"/>
                  <a:gd name="T64" fmla="*/ 50 w 66"/>
                  <a:gd name="T65" fmla="*/ 15 h 66"/>
                  <a:gd name="T66" fmla="*/ 36 w 66"/>
                  <a:gd name="T67" fmla="*/ 15 h 66"/>
                  <a:gd name="T68" fmla="*/ 14 w 66"/>
                  <a:gd name="T69" fmla="*/ 32 h 66"/>
                  <a:gd name="T70" fmla="*/ 21 w 66"/>
                  <a:gd name="T71" fmla="*/ 23 h 66"/>
                  <a:gd name="T72" fmla="*/ 7 w 66"/>
                  <a:gd name="T73" fmla="*/ 28 h 66"/>
                  <a:gd name="T74" fmla="*/ 10 w 66"/>
                  <a:gd name="T75" fmla="*/ 46 h 66"/>
                  <a:gd name="T76" fmla="*/ 13 w 66"/>
                  <a:gd name="T77" fmla="*/ 34 h 66"/>
                  <a:gd name="T78" fmla="*/ 17 w 66"/>
                  <a:gd name="T79" fmla="*/ 34 h 66"/>
                  <a:gd name="T80" fmla="*/ 31 w 66"/>
                  <a:gd name="T81" fmla="*/ 34 h 66"/>
                  <a:gd name="T82" fmla="*/ 22 w 66"/>
                  <a:gd name="T83" fmla="*/ 25 h 66"/>
                  <a:gd name="T84" fmla="*/ 23 w 66"/>
                  <a:gd name="T85" fmla="*/ 41 h 66"/>
                  <a:gd name="T86" fmla="*/ 13 w 66"/>
                  <a:gd name="T87" fmla="*/ 50 h 66"/>
                  <a:gd name="T88" fmla="*/ 23 w 66"/>
                  <a:gd name="T89" fmla="*/ 4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6" h="66">
                    <a:moveTo>
                      <a:pt x="16" y="61"/>
                    </a:moveTo>
                    <a:cubicBezTo>
                      <a:pt x="14" y="60"/>
                      <a:pt x="13" y="59"/>
                      <a:pt x="11" y="57"/>
                    </a:cubicBezTo>
                    <a:cubicBezTo>
                      <a:pt x="11" y="57"/>
                      <a:pt x="11" y="57"/>
                      <a:pt x="10" y="57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9" y="58"/>
                      <a:pt x="9" y="59"/>
                      <a:pt x="9" y="59"/>
                    </a:cubicBezTo>
                    <a:cubicBezTo>
                      <a:pt x="10" y="61"/>
                      <a:pt x="10" y="63"/>
                      <a:pt x="9" y="64"/>
                    </a:cubicBezTo>
                    <a:cubicBezTo>
                      <a:pt x="7" y="66"/>
                      <a:pt x="4" y="66"/>
                      <a:pt x="2" y="64"/>
                    </a:cubicBezTo>
                    <a:cubicBezTo>
                      <a:pt x="0" y="63"/>
                      <a:pt x="0" y="60"/>
                      <a:pt x="2" y="58"/>
                    </a:cubicBezTo>
                    <a:cubicBezTo>
                      <a:pt x="3" y="56"/>
                      <a:pt x="6" y="56"/>
                      <a:pt x="7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9" y="55"/>
                      <a:pt x="11" y="54"/>
                      <a:pt x="12" y="53"/>
                    </a:cubicBezTo>
                    <a:cubicBezTo>
                      <a:pt x="12" y="53"/>
                      <a:pt x="12" y="52"/>
                      <a:pt x="12" y="52"/>
                    </a:cubicBezTo>
                    <a:cubicBezTo>
                      <a:pt x="2" y="41"/>
                      <a:pt x="2" y="24"/>
                      <a:pt x="13" y="13"/>
                    </a:cubicBezTo>
                    <a:cubicBezTo>
                      <a:pt x="24" y="2"/>
                      <a:pt x="41" y="3"/>
                      <a:pt x="52" y="12"/>
                    </a:cubicBezTo>
                    <a:cubicBezTo>
                      <a:pt x="52" y="12"/>
                      <a:pt x="53" y="12"/>
                      <a:pt x="53" y="12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6" y="4"/>
                      <a:pt x="57" y="2"/>
                    </a:cubicBezTo>
                    <a:cubicBezTo>
                      <a:pt x="59" y="0"/>
                      <a:pt x="62" y="0"/>
                      <a:pt x="64" y="2"/>
                    </a:cubicBezTo>
                    <a:cubicBezTo>
                      <a:pt x="66" y="4"/>
                      <a:pt x="66" y="7"/>
                      <a:pt x="64" y="9"/>
                    </a:cubicBezTo>
                    <a:cubicBezTo>
                      <a:pt x="63" y="10"/>
                      <a:pt x="60" y="11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2"/>
                    </a:cubicBezTo>
                    <a:cubicBezTo>
                      <a:pt x="58" y="13"/>
                      <a:pt x="60" y="15"/>
                      <a:pt x="61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6"/>
                      <a:pt x="57" y="15"/>
                      <a:pt x="56" y="13"/>
                    </a:cubicBezTo>
                    <a:cubicBezTo>
                      <a:pt x="56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14"/>
                      <a:pt x="54" y="14"/>
                      <a:pt x="54" y="15"/>
                    </a:cubicBezTo>
                    <a:cubicBezTo>
                      <a:pt x="55" y="16"/>
                      <a:pt x="57" y="18"/>
                      <a:pt x="57" y="19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4" y="21"/>
                      <a:pt x="54" y="18"/>
                      <a:pt x="53" y="16"/>
                    </a:cubicBezTo>
                    <a:cubicBezTo>
                      <a:pt x="53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1" y="16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6"/>
                      <a:pt x="45" y="28"/>
                      <a:pt x="47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4" y="30"/>
                      <a:pt x="43" y="29"/>
                      <a:pt x="42" y="27"/>
                    </a:cubicBezTo>
                    <a:cubicBezTo>
                      <a:pt x="41" y="27"/>
                      <a:pt x="41" y="27"/>
                      <a:pt x="40" y="27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5" y="34"/>
                      <a:pt x="35" y="34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5"/>
                      <a:pt x="33" y="35"/>
                      <a:pt x="32" y="35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2"/>
                      <a:pt x="27" y="42"/>
                    </a:cubicBezTo>
                    <a:cubicBezTo>
                      <a:pt x="28" y="43"/>
                      <a:pt x="30" y="45"/>
                      <a:pt x="31" y="46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6"/>
                      <a:pt x="27" y="45"/>
                      <a:pt x="26" y="43"/>
                    </a:cubicBezTo>
                    <a:cubicBezTo>
                      <a:pt x="25" y="43"/>
                      <a:pt x="25" y="43"/>
                      <a:pt x="24" y="43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8" y="54"/>
                      <a:pt x="21" y="54"/>
                      <a:pt x="23" y="54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7" y="57"/>
                      <a:pt x="16" y="56"/>
                      <a:pt x="14" y="54"/>
                    </a:cubicBezTo>
                    <a:cubicBezTo>
                      <a:pt x="14" y="54"/>
                      <a:pt x="14" y="54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4" y="57"/>
                      <a:pt x="16" y="58"/>
                      <a:pt x="17" y="59"/>
                    </a:cubicBezTo>
                    <a:lnTo>
                      <a:pt x="16" y="61"/>
                    </a:lnTo>
                    <a:close/>
                    <a:moveTo>
                      <a:pt x="39" y="25"/>
                    </a:moveTo>
                    <a:cubicBezTo>
                      <a:pt x="37" y="22"/>
                      <a:pt x="35" y="20"/>
                      <a:pt x="33" y="18"/>
                    </a:cubicBezTo>
                    <a:cubicBezTo>
                      <a:pt x="33" y="17"/>
                      <a:pt x="33" y="17"/>
                      <a:pt x="32" y="17"/>
                    </a:cubicBezTo>
                    <a:cubicBezTo>
                      <a:pt x="30" y="19"/>
                      <a:pt x="27" y="21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2"/>
                      <a:pt x="33" y="32"/>
                      <a:pt x="34" y="31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26"/>
                      <a:pt x="39" y="25"/>
                      <a:pt x="39" y="25"/>
                    </a:cubicBezTo>
                    <a:close/>
                    <a:moveTo>
                      <a:pt x="32" y="14"/>
                    </a:moveTo>
                    <a:cubicBezTo>
                      <a:pt x="31" y="12"/>
                      <a:pt x="30" y="10"/>
                      <a:pt x="29" y="8"/>
                    </a:cubicBezTo>
                    <a:cubicBezTo>
                      <a:pt x="29" y="8"/>
                      <a:pt x="29" y="7"/>
                      <a:pt x="28" y="8"/>
                    </a:cubicBezTo>
                    <a:cubicBezTo>
                      <a:pt x="24" y="8"/>
                      <a:pt x="19" y="10"/>
                      <a:pt x="16" y="13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2"/>
                      <a:pt x="23" y="22"/>
                      <a:pt x="24" y="21"/>
                    </a:cubicBezTo>
                    <a:cubicBezTo>
                      <a:pt x="26" y="19"/>
                      <a:pt x="29" y="17"/>
                      <a:pt x="31" y="16"/>
                    </a:cubicBezTo>
                    <a:cubicBezTo>
                      <a:pt x="32" y="15"/>
                      <a:pt x="32" y="15"/>
                      <a:pt x="32" y="14"/>
                    </a:cubicBezTo>
                    <a:close/>
                    <a:moveTo>
                      <a:pt x="31" y="8"/>
                    </a:moveTo>
                    <a:cubicBezTo>
                      <a:pt x="32" y="10"/>
                      <a:pt x="32" y="12"/>
                      <a:pt x="33" y="13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2"/>
                      <a:pt x="42" y="11"/>
                      <a:pt x="45" y="11"/>
                    </a:cubicBezTo>
                    <a:cubicBezTo>
                      <a:pt x="45" y="11"/>
                      <a:pt x="46" y="10"/>
                      <a:pt x="45" y="10"/>
                    </a:cubicBezTo>
                    <a:cubicBezTo>
                      <a:pt x="41" y="8"/>
                      <a:pt x="37" y="7"/>
                      <a:pt x="32" y="7"/>
                    </a:cubicBezTo>
                    <a:cubicBezTo>
                      <a:pt x="31" y="7"/>
                      <a:pt x="31" y="8"/>
                      <a:pt x="31" y="8"/>
                    </a:cubicBezTo>
                    <a:close/>
                    <a:moveTo>
                      <a:pt x="35" y="17"/>
                    </a:moveTo>
                    <a:cubicBezTo>
                      <a:pt x="37" y="19"/>
                      <a:pt x="38" y="21"/>
                      <a:pt x="40" y="23"/>
                    </a:cubicBezTo>
                    <a:cubicBezTo>
                      <a:pt x="41" y="24"/>
                      <a:pt x="41" y="24"/>
                      <a:pt x="42" y="2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6" y="11"/>
                      <a:pt x="40" y="13"/>
                      <a:pt x="36" y="15"/>
                    </a:cubicBezTo>
                    <a:cubicBezTo>
                      <a:pt x="35" y="16"/>
                      <a:pt x="35" y="16"/>
                      <a:pt x="35" y="17"/>
                    </a:cubicBezTo>
                    <a:close/>
                    <a:moveTo>
                      <a:pt x="8" y="29"/>
                    </a:moveTo>
                    <a:cubicBezTo>
                      <a:pt x="10" y="30"/>
                      <a:pt x="12" y="31"/>
                      <a:pt x="14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7" y="29"/>
                      <a:pt x="19" y="26"/>
                      <a:pt x="21" y="24"/>
                    </a:cubicBezTo>
                    <a:cubicBezTo>
                      <a:pt x="21" y="24"/>
                      <a:pt x="21" y="23"/>
                      <a:pt x="21" y="23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3" y="16"/>
                    </a:cubicBezTo>
                    <a:cubicBezTo>
                      <a:pt x="10" y="20"/>
                      <a:pt x="8" y="24"/>
                      <a:pt x="7" y="28"/>
                    </a:cubicBezTo>
                    <a:cubicBezTo>
                      <a:pt x="7" y="29"/>
                      <a:pt x="7" y="29"/>
                      <a:pt x="8" y="29"/>
                    </a:cubicBezTo>
                    <a:close/>
                    <a:moveTo>
                      <a:pt x="7" y="32"/>
                    </a:moveTo>
                    <a:cubicBezTo>
                      <a:pt x="7" y="37"/>
                      <a:pt x="8" y="41"/>
                      <a:pt x="10" y="46"/>
                    </a:cubicBezTo>
                    <a:cubicBezTo>
                      <a:pt x="10" y="46"/>
                      <a:pt x="10" y="46"/>
                      <a:pt x="10" y="45"/>
                    </a:cubicBezTo>
                    <a:cubicBezTo>
                      <a:pt x="10" y="42"/>
                      <a:pt x="12" y="38"/>
                      <a:pt x="13" y="35"/>
                    </a:cubicBezTo>
                    <a:cubicBezTo>
                      <a:pt x="14" y="34"/>
                      <a:pt x="14" y="34"/>
                      <a:pt x="13" y="34"/>
                    </a:cubicBezTo>
                    <a:cubicBezTo>
                      <a:pt x="11" y="33"/>
                      <a:pt x="10" y="32"/>
                      <a:pt x="8" y="31"/>
                    </a:cubicBezTo>
                    <a:cubicBezTo>
                      <a:pt x="7" y="31"/>
                      <a:pt x="7" y="32"/>
                      <a:pt x="7" y="32"/>
                    </a:cubicBezTo>
                    <a:close/>
                    <a:moveTo>
                      <a:pt x="17" y="34"/>
                    </a:moveTo>
                    <a:cubicBezTo>
                      <a:pt x="20" y="35"/>
                      <a:pt x="22" y="37"/>
                      <a:pt x="24" y="39"/>
                    </a:cubicBezTo>
                    <a:cubicBezTo>
                      <a:pt x="25" y="40"/>
                      <a:pt x="25" y="40"/>
                      <a:pt x="26" y="39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3"/>
                      <a:pt x="31" y="3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3" y="25"/>
                      <a:pt x="23" y="25"/>
                      <a:pt x="22" y="25"/>
                    </a:cubicBezTo>
                    <a:cubicBezTo>
                      <a:pt x="20" y="28"/>
                      <a:pt x="18" y="30"/>
                      <a:pt x="17" y="33"/>
                    </a:cubicBezTo>
                    <a:cubicBezTo>
                      <a:pt x="17" y="33"/>
                      <a:pt x="17" y="33"/>
                      <a:pt x="17" y="34"/>
                    </a:cubicBezTo>
                    <a:close/>
                    <a:moveTo>
                      <a:pt x="23" y="41"/>
                    </a:moveTo>
                    <a:cubicBezTo>
                      <a:pt x="21" y="39"/>
                      <a:pt x="19" y="37"/>
                      <a:pt x="16" y="36"/>
                    </a:cubicBezTo>
                    <a:cubicBezTo>
                      <a:pt x="16" y="35"/>
                      <a:pt x="15" y="35"/>
                      <a:pt x="15" y="36"/>
                    </a:cubicBezTo>
                    <a:cubicBezTo>
                      <a:pt x="13" y="40"/>
                      <a:pt x="11" y="46"/>
                      <a:pt x="13" y="50"/>
                    </a:cubicBezTo>
                    <a:cubicBezTo>
                      <a:pt x="13" y="51"/>
                      <a:pt x="14" y="51"/>
                      <a:pt x="15" y="50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23" y="41"/>
                      <a:pt x="2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endParaRPr>
              </a:p>
            </p:txBody>
          </p:sp>
          <p:sp>
            <p:nvSpPr>
              <p:cNvPr id="50" name="Freeform 14">
                <a:extLst>
                  <a:ext uri="{FF2B5EF4-FFF2-40B4-BE49-F238E27FC236}">
                    <a16:creationId xmlns="" xmlns:a16="http://schemas.microsoft.com/office/drawing/2014/main" id="{1CD9B95E-E448-4A3E-AD00-21141B8FE4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" y="28"/>
                <a:ext cx="102" cy="125"/>
              </a:xfrm>
              <a:custGeom>
                <a:avLst/>
                <a:gdLst>
                  <a:gd name="T0" fmla="*/ 34 w 58"/>
                  <a:gd name="T1" fmla="*/ 29 h 71"/>
                  <a:gd name="T2" fmla="*/ 25 w 58"/>
                  <a:gd name="T3" fmla="*/ 35 h 71"/>
                  <a:gd name="T4" fmla="*/ 27 w 58"/>
                  <a:gd name="T5" fmla="*/ 42 h 71"/>
                  <a:gd name="T6" fmla="*/ 40 w 58"/>
                  <a:gd name="T7" fmla="*/ 37 h 71"/>
                  <a:gd name="T8" fmla="*/ 6 w 58"/>
                  <a:gd name="T9" fmla="*/ 45 h 71"/>
                  <a:gd name="T10" fmla="*/ 44 w 58"/>
                  <a:gd name="T11" fmla="*/ 39 h 71"/>
                  <a:gd name="T12" fmla="*/ 51 w 58"/>
                  <a:gd name="T13" fmla="*/ 0 h 71"/>
                  <a:gd name="T14" fmla="*/ 26 w 58"/>
                  <a:gd name="T15" fmla="*/ 50 h 71"/>
                  <a:gd name="T16" fmla="*/ 25 w 58"/>
                  <a:gd name="T17" fmla="*/ 52 h 71"/>
                  <a:gd name="T18" fmla="*/ 25 w 58"/>
                  <a:gd name="T19" fmla="*/ 61 h 71"/>
                  <a:gd name="T20" fmla="*/ 25 w 58"/>
                  <a:gd name="T21" fmla="*/ 63 h 71"/>
                  <a:gd name="T22" fmla="*/ 45 w 58"/>
                  <a:gd name="T23" fmla="*/ 69 h 71"/>
                  <a:gd name="T24" fmla="*/ 1 w 58"/>
                  <a:gd name="T25" fmla="*/ 71 h 71"/>
                  <a:gd name="T26" fmla="*/ 20 w 58"/>
                  <a:gd name="T27" fmla="*/ 63 h 71"/>
                  <a:gd name="T28" fmla="*/ 21 w 58"/>
                  <a:gd name="T29" fmla="*/ 61 h 71"/>
                  <a:gd name="T30" fmla="*/ 21 w 58"/>
                  <a:gd name="T31" fmla="*/ 52 h 71"/>
                  <a:gd name="T32" fmla="*/ 21 w 58"/>
                  <a:gd name="T33" fmla="*/ 50 h 71"/>
                  <a:gd name="T34" fmla="*/ 6 w 58"/>
                  <a:gd name="T35" fmla="*/ 45 h 71"/>
                  <a:gd name="T36" fmla="*/ 11 w 58"/>
                  <a:gd name="T37" fmla="*/ 40 h 71"/>
                  <a:gd name="T38" fmla="*/ 24 w 58"/>
                  <a:gd name="T39" fmla="*/ 43 h 71"/>
                  <a:gd name="T40" fmla="*/ 23 w 58"/>
                  <a:gd name="T41" fmla="*/ 37 h 71"/>
                  <a:gd name="T42" fmla="*/ 11 w 58"/>
                  <a:gd name="T43" fmla="*/ 40 h 71"/>
                  <a:gd name="T44" fmla="*/ 13 w 58"/>
                  <a:gd name="T45" fmla="*/ 38 h 71"/>
                  <a:gd name="T46" fmla="*/ 21 w 58"/>
                  <a:gd name="T47" fmla="*/ 34 h 71"/>
                  <a:gd name="T48" fmla="*/ 21 w 58"/>
                  <a:gd name="T49" fmla="*/ 30 h 71"/>
                  <a:gd name="T50" fmla="*/ 24 w 58"/>
                  <a:gd name="T51" fmla="*/ 33 h 71"/>
                  <a:gd name="T52" fmla="*/ 31 w 58"/>
                  <a:gd name="T53" fmla="*/ 27 h 71"/>
                  <a:gd name="T54" fmla="*/ 29 w 58"/>
                  <a:gd name="T55" fmla="*/ 22 h 71"/>
                  <a:gd name="T56" fmla="*/ 33 w 58"/>
                  <a:gd name="T57" fmla="*/ 25 h 71"/>
                  <a:gd name="T58" fmla="*/ 39 w 58"/>
                  <a:gd name="T59" fmla="*/ 18 h 71"/>
                  <a:gd name="T60" fmla="*/ 36 w 58"/>
                  <a:gd name="T61" fmla="*/ 15 h 71"/>
                  <a:gd name="T62" fmla="*/ 40 w 58"/>
                  <a:gd name="T63" fmla="*/ 15 h 71"/>
                  <a:gd name="T64" fmla="*/ 43 w 58"/>
                  <a:gd name="T65" fmla="*/ 7 h 71"/>
                  <a:gd name="T66" fmla="*/ 46 w 58"/>
                  <a:gd name="T67" fmla="*/ 5 h 71"/>
                  <a:gd name="T68" fmla="*/ 43 w 58"/>
                  <a:gd name="T69" fmla="*/ 17 h 71"/>
                  <a:gd name="T70" fmla="*/ 49 w 58"/>
                  <a:gd name="T71" fmla="*/ 18 h 71"/>
                  <a:gd name="T72" fmla="*/ 46 w 58"/>
                  <a:gd name="T73" fmla="*/ 5 h 71"/>
                  <a:gd name="T74" fmla="*/ 43 w 58"/>
                  <a:gd name="T75" fmla="*/ 37 h 71"/>
                  <a:gd name="T76" fmla="*/ 48 w 58"/>
                  <a:gd name="T77" fmla="*/ 21 h 71"/>
                  <a:gd name="T78" fmla="*/ 41 w 58"/>
                  <a:gd name="T79" fmla="*/ 19 h 71"/>
                  <a:gd name="T80" fmla="*/ 35 w 58"/>
                  <a:gd name="T81" fmla="*/ 28 h 71"/>
                  <a:gd name="T82" fmla="*/ 42 w 58"/>
                  <a:gd name="T83" fmla="*/ 35 h 71"/>
                  <a:gd name="T84" fmla="*/ 49 w 58"/>
                  <a:gd name="T85" fmla="*/ 2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71">
                    <a:moveTo>
                      <a:pt x="40" y="36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2" y="29"/>
                    </a:cubicBezTo>
                    <a:cubicBezTo>
                      <a:pt x="30" y="32"/>
                      <a:pt x="27" y="33"/>
                      <a:pt x="25" y="35"/>
                    </a:cubicBezTo>
                    <a:cubicBezTo>
                      <a:pt x="24" y="35"/>
                      <a:pt x="24" y="36"/>
                      <a:pt x="24" y="36"/>
                    </a:cubicBezTo>
                    <a:cubicBezTo>
                      <a:pt x="26" y="38"/>
                      <a:pt x="26" y="40"/>
                      <a:pt x="27" y="42"/>
                    </a:cubicBezTo>
                    <a:cubicBezTo>
                      <a:pt x="27" y="43"/>
                      <a:pt x="27" y="43"/>
                      <a:pt x="28" y="43"/>
                    </a:cubicBezTo>
                    <a:cubicBezTo>
                      <a:pt x="32" y="42"/>
                      <a:pt x="37" y="40"/>
                      <a:pt x="40" y="37"/>
                    </a:cubicBezTo>
                    <a:cubicBezTo>
                      <a:pt x="41" y="37"/>
                      <a:pt x="41" y="36"/>
                      <a:pt x="40" y="36"/>
                    </a:cubicBezTo>
                    <a:close/>
                    <a:moveTo>
                      <a:pt x="6" y="45"/>
                    </a:moveTo>
                    <a:cubicBezTo>
                      <a:pt x="7" y="43"/>
                      <a:pt x="7" y="43"/>
                      <a:pt x="7" y="43"/>
                    </a:cubicBezTo>
                    <a:cubicBezTo>
                      <a:pt x="19" y="50"/>
                      <a:pt x="34" y="49"/>
                      <a:pt x="44" y="39"/>
                    </a:cubicBezTo>
                    <a:cubicBezTo>
                      <a:pt x="54" y="29"/>
                      <a:pt x="56" y="13"/>
                      <a:pt x="49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8" y="13"/>
                      <a:pt x="57" y="29"/>
                      <a:pt x="46" y="40"/>
                    </a:cubicBezTo>
                    <a:cubicBezTo>
                      <a:pt x="40" y="46"/>
                      <a:pt x="33" y="49"/>
                      <a:pt x="26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9" y="54"/>
                      <a:pt x="29" y="59"/>
                      <a:pt x="25" y="61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5" y="63"/>
                      <a:pt x="25" y="63"/>
                      <a:pt x="26" y="63"/>
                    </a:cubicBezTo>
                    <a:cubicBezTo>
                      <a:pt x="32" y="64"/>
                      <a:pt x="40" y="66"/>
                      <a:pt x="45" y="69"/>
                    </a:cubicBezTo>
                    <a:cubicBezTo>
                      <a:pt x="46" y="70"/>
                      <a:pt x="46" y="71"/>
                      <a:pt x="45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1"/>
                      <a:pt x="0" y="70"/>
                      <a:pt x="1" y="69"/>
                    </a:cubicBezTo>
                    <a:cubicBezTo>
                      <a:pt x="6" y="66"/>
                      <a:pt x="14" y="64"/>
                      <a:pt x="20" y="63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17" y="59"/>
                      <a:pt x="17" y="54"/>
                      <a:pt x="21" y="52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5" y="49"/>
                      <a:pt x="10" y="48"/>
                      <a:pt x="6" y="45"/>
                    </a:cubicBezTo>
                    <a:close/>
                    <a:moveTo>
                      <a:pt x="9" y="42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3"/>
                      <a:pt x="19" y="44"/>
                      <a:pt x="24" y="43"/>
                    </a:cubicBezTo>
                    <a:cubicBezTo>
                      <a:pt x="25" y="43"/>
                      <a:pt x="25" y="43"/>
                      <a:pt x="25" y="42"/>
                    </a:cubicBezTo>
                    <a:cubicBezTo>
                      <a:pt x="24" y="41"/>
                      <a:pt x="24" y="39"/>
                      <a:pt x="23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18" y="39"/>
                      <a:pt x="15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6" y="37"/>
                      <a:pt x="18" y="36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0" y="33"/>
                      <a:pt x="20" y="32"/>
                      <a:pt x="19" y="32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1"/>
                      <a:pt x="22" y="32"/>
                      <a:pt x="23" y="33"/>
                    </a:cubicBezTo>
                    <a:cubicBezTo>
                      <a:pt x="23" y="33"/>
                      <a:pt x="23" y="34"/>
                      <a:pt x="24" y="33"/>
                    </a:cubicBezTo>
                    <a:cubicBezTo>
                      <a:pt x="26" y="32"/>
                      <a:pt x="29" y="30"/>
                      <a:pt x="31" y="28"/>
                    </a:cubicBezTo>
                    <a:cubicBezTo>
                      <a:pt x="31" y="28"/>
                      <a:pt x="31" y="27"/>
                      <a:pt x="31" y="27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4" y="25"/>
                    </a:cubicBezTo>
                    <a:cubicBezTo>
                      <a:pt x="36" y="23"/>
                      <a:pt x="38" y="20"/>
                      <a:pt x="39" y="18"/>
                    </a:cubicBezTo>
                    <a:cubicBezTo>
                      <a:pt x="39" y="18"/>
                      <a:pt x="39" y="17"/>
                      <a:pt x="39" y="17"/>
                    </a:cubicBezTo>
                    <a:cubicBezTo>
                      <a:pt x="38" y="16"/>
                      <a:pt x="37" y="16"/>
                      <a:pt x="36" y="15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8" y="14"/>
                      <a:pt x="39" y="15"/>
                      <a:pt x="40" y="15"/>
                    </a:cubicBezTo>
                    <a:cubicBezTo>
                      <a:pt x="40" y="15"/>
                      <a:pt x="41" y="15"/>
                      <a:pt x="41" y="15"/>
                    </a:cubicBezTo>
                    <a:cubicBezTo>
                      <a:pt x="42" y="13"/>
                      <a:pt x="43" y="10"/>
                      <a:pt x="43" y="7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9"/>
                      <a:pt x="44" y="13"/>
                      <a:pt x="43" y="16"/>
                    </a:cubicBezTo>
                    <a:cubicBezTo>
                      <a:pt x="42" y="16"/>
                      <a:pt x="43" y="17"/>
                      <a:pt x="43" y="17"/>
                    </a:cubicBezTo>
                    <a:cubicBezTo>
                      <a:pt x="45" y="18"/>
                      <a:pt x="46" y="19"/>
                      <a:pt x="48" y="19"/>
                    </a:cubicBezTo>
                    <a:cubicBezTo>
                      <a:pt x="49" y="19"/>
                      <a:pt x="49" y="19"/>
                      <a:pt x="49" y="18"/>
                    </a:cubicBezTo>
                    <a:cubicBezTo>
                      <a:pt x="49" y="14"/>
                      <a:pt x="48" y="9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53" y="14"/>
                      <a:pt x="52" y="28"/>
                      <a:pt x="43" y="37"/>
                    </a:cubicBezTo>
                    <a:cubicBezTo>
                      <a:pt x="34" y="46"/>
                      <a:pt x="20" y="48"/>
                      <a:pt x="9" y="42"/>
                    </a:cubicBezTo>
                    <a:close/>
                    <a:moveTo>
                      <a:pt x="48" y="21"/>
                    </a:moveTo>
                    <a:cubicBezTo>
                      <a:pt x="46" y="21"/>
                      <a:pt x="44" y="20"/>
                      <a:pt x="42" y="19"/>
                    </a:cubicBezTo>
                    <a:cubicBezTo>
                      <a:pt x="42" y="18"/>
                      <a:pt x="41" y="19"/>
                      <a:pt x="41" y="19"/>
                    </a:cubicBezTo>
                    <a:cubicBezTo>
                      <a:pt x="39" y="22"/>
                      <a:pt x="37" y="24"/>
                      <a:pt x="35" y="27"/>
                    </a:cubicBezTo>
                    <a:cubicBezTo>
                      <a:pt x="35" y="27"/>
                      <a:pt x="35" y="27"/>
                      <a:pt x="35" y="28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2" y="35"/>
                      <a:pt x="43" y="35"/>
                      <a:pt x="43" y="34"/>
                    </a:cubicBezTo>
                    <a:cubicBezTo>
                      <a:pt x="46" y="31"/>
                      <a:pt x="48" y="27"/>
                      <a:pt x="49" y="22"/>
                    </a:cubicBezTo>
                    <a:cubicBezTo>
                      <a:pt x="49" y="22"/>
                      <a:pt x="49" y="21"/>
                      <a:pt x="4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endParaRP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B7243D51-E97B-48E8-9931-E1BE0E6D4DA8}"/>
              </a:ext>
            </a:extLst>
          </p:cNvPr>
          <p:cNvGrpSpPr/>
          <p:nvPr/>
        </p:nvGrpSpPr>
        <p:grpSpPr>
          <a:xfrm>
            <a:off x="6625383" y="2591445"/>
            <a:ext cx="632460" cy="635000"/>
            <a:chOff x="1834" y="4502"/>
            <a:chExt cx="996" cy="1000"/>
          </a:xfrm>
        </p:grpSpPr>
        <p:sp>
          <p:nvSpPr>
            <p:cNvPr id="52" name="Oval 5">
              <a:extLst>
                <a:ext uri="{FF2B5EF4-FFF2-40B4-BE49-F238E27FC236}">
                  <a16:creationId xmlns="" xmlns:a16="http://schemas.microsoft.com/office/drawing/2014/main" id="{D2696A56-A2BB-4BAB-956A-BE3EF9CE1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4502"/>
              <a:ext cx="997" cy="1000"/>
            </a:xfrm>
            <a:prstGeom prst="ellipse">
              <a:avLst/>
            </a:prstGeom>
            <a:solidFill>
              <a:srgbClr val="B098F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53" name="Freeform 19">
              <a:extLst>
                <a:ext uri="{FF2B5EF4-FFF2-40B4-BE49-F238E27FC236}">
                  <a16:creationId xmlns="" xmlns:a16="http://schemas.microsoft.com/office/drawing/2014/main" id="{0F6D6CA6-CD9F-4CE7-A000-501433CC0E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88" y="4747"/>
              <a:ext cx="427" cy="502"/>
            </a:xfrm>
            <a:custGeom>
              <a:avLst/>
              <a:gdLst>
                <a:gd name="T0" fmla="*/ 24 w 72"/>
                <a:gd name="T1" fmla="*/ 71 h 85"/>
                <a:gd name="T2" fmla="*/ 30 w 72"/>
                <a:gd name="T3" fmla="*/ 73 h 85"/>
                <a:gd name="T4" fmla="*/ 18 w 72"/>
                <a:gd name="T5" fmla="*/ 30 h 85"/>
                <a:gd name="T6" fmla="*/ 18 w 72"/>
                <a:gd name="T7" fmla="*/ 32 h 85"/>
                <a:gd name="T8" fmla="*/ 4 w 72"/>
                <a:gd name="T9" fmla="*/ 55 h 85"/>
                <a:gd name="T10" fmla="*/ 3 w 72"/>
                <a:gd name="T11" fmla="*/ 55 h 85"/>
                <a:gd name="T12" fmla="*/ 17 w 72"/>
                <a:gd name="T13" fmla="*/ 29 h 85"/>
                <a:gd name="T14" fmla="*/ 18 w 72"/>
                <a:gd name="T15" fmla="*/ 30 h 85"/>
                <a:gd name="T16" fmla="*/ 68 w 72"/>
                <a:gd name="T17" fmla="*/ 59 h 85"/>
                <a:gd name="T18" fmla="*/ 54 w 72"/>
                <a:gd name="T19" fmla="*/ 82 h 85"/>
                <a:gd name="T20" fmla="*/ 54 w 72"/>
                <a:gd name="T21" fmla="*/ 84 h 85"/>
                <a:gd name="T22" fmla="*/ 55 w 72"/>
                <a:gd name="T23" fmla="*/ 84 h 85"/>
                <a:gd name="T24" fmla="*/ 69 w 72"/>
                <a:gd name="T25" fmla="*/ 59 h 85"/>
                <a:gd name="T26" fmla="*/ 60 w 72"/>
                <a:gd name="T27" fmla="*/ 59 h 85"/>
                <a:gd name="T28" fmla="*/ 59 w 72"/>
                <a:gd name="T29" fmla="*/ 59 h 85"/>
                <a:gd name="T30" fmla="*/ 50 w 72"/>
                <a:gd name="T31" fmla="*/ 75 h 85"/>
                <a:gd name="T32" fmla="*/ 50 w 72"/>
                <a:gd name="T33" fmla="*/ 76 h 85"/>
                <a:gd name="T34" fmla="*/ 51 w 72"/>
                <a:gd name="T35" fmla="*/ 78 h 85"/>
                <a:gd name="T36" fmla="*/ 60 w 72"/>
                <a:gd name="T37" fmla="*/ 59 h 85"/>
                <a:gd name="T38" fmla="*/ 22 w 72"/>
                <a:gd name="T39" fmla="*/ 37 h 85"/>
                <a:gd name="T40" fmla="*/ 22 w 72"/>
                <a:gd name="T41" fmla="*/ 39 h 85"/>
                <a:gd name="T42" fmla="*/ 13 w 72"/>
                <a:gd name="T43" fmla="*/ 54 h 85"/>
                <a:gd name="T44" fmla="*/ 12 w 72"/>
                <a:gd name="T45" fmla="*/ 55 h 85"/>
                <a:gd name="T46" fmla="*/ 21 w 72"/>
                <a:gd name="T47" fmla="*/ 36 h 85"/>
                <a:gd name="T48" fmla="*/ 51 w 72"/>
                <a:gd name="T49" fmla="*/ 57 h 85"/>
                <a:gd name="T50" fmla="*/ 46 w 72"/>
                <a:gd name="T51" fmla="*/ 76 h 85"/>
                <a:gd name="T52" fmla="*/ 14 w 72"/>
                <a:gd name="T53" fmla="*/ 62 h 85"/>
                <a:gd name="T54" fmla="*/ 22 w 72"/>
                <a:gd name="T55" fmla="*/ 53 h 85"/>
                <a:gd name="T56" fmla="*/ 41 w 72"/>
                <a:gd name="T57" fmla="*/ 38 h 85"/>
                <a:gd name="T58" fmla="*/ 45 w 72"/>
                <a:gd name="T59" fmla="*/ 33 h 85"/>
                <a:gd name="T60" fmla="*/ 52 w 72"/>
                <a:gd name="T61" fmla="*/ 35 h 85"/>
                <a:gd name="T62" fmla="*/ 51 w 72"/>
                <a:gd name="T63" fmla="*/ 37 h 85"/>
                <a:gd name="T64" fmla="*/ 51 w 72"/>
                <a:gd name="T65" fmla="*/ 57 h 85"/>
                <a:gd name="T66" fmla="*/ 59 w 72"/>
                <a:gd name="T67" fmla="*/ 7 h 85"/>
                <a:gd name="T68" fmla="*/ 67 w 72"/>
                <a:gd name="T69" fmla="*/ 11 h 85"/>
                <a:gd name="T70" fmla="*/ 54 w 72"/>
                <a:gd name="T71" fmla="*/ 34 h 85"/>
                <a:gd name="T72" fmla="*/ 47 w 72"/>
                <a:gd name="T73" fmla="*/ 31 h 85"/>
                <a:gd name="T74" fmla="*/ 61 w 72"/>
                <a:gd name="T75" fmla="*/ 5 h 85"/>
                <a:gd name="T76" fmla="*/ 68 w 72"/>
                <a:gd name="T77" fmla="*/ 9 h 85"/>
                <a:gd name="T78" fmla="*/ 61 w 72"/>
                <a:gd name="T79" fmla="*/ 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" h="85">
                  <a:moveTo>
                    <a:pt x="30" y="74"/>
                  </a:moveTo>
                  <a:cubicBezTo>
                    <a:pt x="27" y="78"/>
                    <a:pt x="22" y="74"/>
                    <a:pt x="24" y="71"/>
                  </a:cubicBezTo>
                  <a:cubicBezTo>
                    <a:pt x="24" y="70"/>
                    <a:pt x="24" y="70"/>
                    <a:pt x="25" y="7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1" y="73"/>
                    <a:pt x="31" y="74"/>
                    <a:pt x="30" y="74"/>
                  </a:cubicBezTo>
                  <a:close/>
                  <a:moveTo>
                    <a:pt x="18" y="30"/>
                  </a:move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8" y="32"/>
                    <a:pt x="18" y="32"/>
                  </a:cubicBezTo>
                  <a:cubicBezTo>
                    <a:pt x="9" y="35"/>
                    <a:pt x="3" y="44"/>
                    <a:pt x="5" y="54"/>
                  </a:cubicBezTo>
                  <a:cubicBezTo>
                    <a:pt x="5" y="54"/>
                    <a:pt x="5" y="55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5"/>
                    <a:pt x="3" y="55"/>
                    <a:pt x="3" y="55"/>
                  </a:cubicBezTo>
                  <a:cubicBezTo>
                    <a:pt x="3" y="55"/>
                    <a:pt x="3" y="55"/>
                    <a:pt x="3" y="54"/>
                  </a:cubicBezTo>
                  <a:cubicBezTo>
                    <a:pt x="0" y="43"/>
                    <a:pt x="7" y="33"/>
                    <a:pt x="17" y="29"/>
                  </a:cubicBezTo>
                  <a:cubicBezTo>
                    <a:pt x="17" y="29"/>
                    <a:pt x="18" y="29"/>
                    <a:pt x="18" y="29"/>
                  </a:cubicBezTo>
                  <a:cubicBezTo>
                    <a:pt x="18" y="29"/>
                    <a:pt x="18" y="30"/>
                    <a:pt x="18" y="30"/>
                  </a:cubicBezTo>
                  <a:close/>
                  <a:moveTo>
                    <a:pt x="68" y="59"/>
                  </a:moveTo>
                  <a:cubicBezTo>
                    <a:pt x="68" y="59"/>
                    <a:pt x="68" y="59"/>
                    <a:pt x="68" y="59"/>
                  </a:cubicBezTo>
                  <a:cubicBezTo>
                    <a:pt x="67" y="59"/>
                    <a:pt x="67" y="59"/>
                    <a:pt x="67" y="60"/>
                  </a:cubicBezTo>
                  <a:cubicBezTo>
                    <a:pt x="69" y="69"/>
                    <a:pt x="63" y="79"/>
                    <a:pt x="54" y="82"/>
                  </a:cubicBezTo>
                  <a:cubicBezTo>
                    <a:pt x="54" y="82"/>
                    <a:pt x="53" y="83"/>
                    <a:pt x="53" y="83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54" y="85"/>
                    <a:pt x="55" y="85"/>
                    <a:pt x="55" y="84"/>
                  </a:cubicBezTo>
                  <a:cubicBezTo>
                    <a:pt x="65" y="81"/>
                    <a:pt x="72" y="70"/>
                    <a:pt x="69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59"/>
                    <a:pt x="68" y="59"/>
                    <a:pt x="68" y="59"/>
                  </a:cubicBezTo>
                  <a:close/>
                  <a:moveTo>
                    <a:pt x="60" y="59"/>
                  </a:moveTo>
                  <a:cubicBezTo>
                    <a:pt x="60" y="59"/>
                    <a:pt x="60" y="59"/>
                    <a:pt x="60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1" y="67"/>
                    <a:pt x="57" y="74"/>
                    <a:pt x="50" y="75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7"/>
                    <a:pt x="50" y="78"/>
                    <a:pt x="51" y="78"/>
                  </a:cubicBezTo>
                  <a:cubicBezTo>
                    <a:pt x="59" y="76"/>
                    <a:pt x="64" y="67"/>
                    <a:pt x="61" y="59"/>
                  </a:cubicBezTo>
                  <a:cubicBezTo>
                    <a:pt x="61" y="59"/>
                    <a:pt x="61" y="59"/>
                    <a:pt x="60" y="59"/>
                  </a:cubicBezTo>
                  <a:close/>
                  <a:moveTo>
                    <a:pt x="22" y="37"/>
                  </a:moveTo>
                  <a:cubicBezTo>
                    <a:pt x="22" y="37"/>
                    <a:pt x="22" y="37"/>
                    <a:pt x="22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8"/>
                    <a:pt x="22" y="39"/>
                    <a:pt x="22" y="39"/>
                  </a:cubicBezTo>
                  <a:cubicBezTo>
                    <a:pt x="15" y="40"/>
                    <a:pt x="11" y="47"/>
                    <a:pt x="13" y="5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5"/>
                    <a:pt x="13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5"/>
                    <a:pt x="11" y="55"/>
                    <a:pt x="11" y="54"/>
                  </a:cubicBezTo>
                  <a:cubicBezTo>
                    <a:pt x="8" y="46"/>
                    <a:pt x="13" y="38"/>
                    <a:pt x="21" y="36"/>
                  </a:cubicBezTo>
                  <a:cubicBezTo>
                    <a:pt x="22" y="36"/>
                    <a:pt x="22" y="36"/>
                    <a:pt x="22" y="37"/>
                  </a:cubicBezTo>
                  <a:close/>
                  <a:moveTo>
                    <a:pt x="51" y="57"/>
                  </a:moveTo>
                  <a:cubicBezTo>
                    <a:pt x="48" y="62"/>
                    <a:pt x="47" y="65"/>
                    <a:pt x="46" y="68"/>
                  </a:cubicBezTo>
                  <a:cubicBezTo>
                    <a:pt x="46" y="70"/>
                    <a:pt x="46" y="72"/>
                    <a:pt x="46" y="76"/>
                  </a:cubicBezTo>
                  <a:cubicBezTo>
                    <a:pt x="46" y="79"/>
                    <a:pt x="45" y="80"/>
                    <a:pt x="42" y="79"/>
                  </a:cubicBezTo>
                  <a:cubicBezTo>
                    <a:pt x="33" y="73"/>
                    <a:pt x="23" y="68"/>
                    <a:pt x="14" y="62"/>
                  </a:cubicBezTo>
                  <a:cubicBezTo>
                    <a:pt x="12" y="61"/>
                    <a:pt x="12" y="59"/>
                    <a:pt x="14" y="58"/>
                  </a:cubicBezTo>
                  <a:cubicBezTo>
                    <a:pt x="18" y="56"/>
                    <a:pt x="20" y="55"/>
                    <a:pt x="22" y="53"/>
                  </a:cubicBezTo>
                  <a:cubicBezTo>
                    <a:pt x="24" y="51"/>
                    <a:pt x="25" y="49"/>
                    <a:pt x="28" y="44"/>
                  </a:cubicBezTo>
                  <a:cubicBezTo>
                    <a:pt x="31" y="38"/>
                    <a:pt x="37" y="37"/>
                    <a:pt x="41" y="38"/>
                  </a:cubicBezTo>
                  <a:cubicBezTo>
                    <a:pt x="44" y="38"/>
                    <a:pt x="44" y="37"/>
                    <a:pt x="45" y="34"/>
                  </a:cubicBezTo>
                  <a:cubicBezTo>
                    <a:pt x="45" y="34"/>
                    <a:pt x="45" y="33"/>
                    <a:pt x="45" y="33"/>
                  </a:cubicBezTo>
                  <a:cubicBezTo>
                    <a:pt x="46" y="32"/>
                    <a:pt x="46" y="32"/>
                    <a:pt x="47" y="3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3" y="36"/>
                    <a:pt x="53" y="36"/>
                    <a:pt x="52" y="37"/>
                  </a:cubicBezTo>
                  <a:cubicBezTo>
                    <a:pt x="52" y="37"/>
                    <a:pt x="52" y="37"/>
                    <a:pt x="51" y="37"/>
                  </a:cubicBezTo>
                  <a:cubicBezTo>
                    <a:pt x="49" y="40"/>
                    <a:pt x="49" y="41"/>
                    <a:pt x="50" y="43"/>
                  </a:cubicBezTo>
                  <a:cubicBezTo>
                    <a:pt x="53" y="46"/>
                    <a:pt x="54" y="52"/>
                    <a:pt x="51" y="57"/>
                  </a:cubicBezTo>
                  <a:close/>
                  <a:moveTo>
                    <a:pt x="46" y="30"/>
                  </a:moveTo>
                  <a:cubicBezTo>
                    <a:pt x="49" y="23"/>
                    <a:pt x="54" y="13"/>
                    <a:pt x="59" y="7"/>
                  </a:cubicBezTo>
                  <a:cubicBezTo>
                    <a:pt x="59" y="7"/>
                    <a:pt x="60" y="7"/>
                    <a:pt x="60" y="7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8" y="11"/>
                    <a:pt x="68" y="11"/>
                    <a:pt x="68" y="12"/>
                  </a:cubicBezTo>
                  <a:cubicBezTo>
                    <a:pt x="65" y="19"/>
                    <a:pt x="59" y="29"/>
                    <a:pt x="54" y="34"/>
                  </a:cubicBezTo>
                  <a:cubicBezTo>
                    <a:pt x="54" y="35"/>
                    <a:pt x="54" y="35"/>
                    <a:pt x="53" y="35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1"/>
                    <a:pt x="46" y="30"/>
                    <a:pt x="46" y="30"/>
                  </a:cubicBezTo>
                  <a:close/>
                  <a:moveTo>
                    <a:pt x="61" y="5"/>
                  </a:moveTo>
                  <a:cubicBezTo>
                    <a:pt x="64" y="2"/>
                    <a:pt x="66" y="0"/>
                    <a:pt x="68" y="1"/>
                  </a:cubicBezTo>
                  <a:cubicBezTo>
                    <a:pt x="70" y="2"/>
                    <a:pt x="70" y="5"/>
                    <a:pt x="68" y="9"/>
                  </a:cubicBezTo>
                  <a:cubicBezTo>
                    <a:pt x="68" y="10"/>
                    <a:pt x="68" y="10"/>
                    <a:pt x="67" y="10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6"/>
                    <a:pt x="61" y="5"/>
                    <a:pt x="61" y="5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2ED44187-BD5F-420D-BBC9-07065EF07F1A}"/>
              </a:ext>
            </a:extLst>
          </p:cNvPr>
          <p:cNvGrpSpPr/>
          <p:nvPr/>
        </p:nvGrpSpPr>
        <p:grpSpPr>
          <a:xfrm>
            <a:off x="6625383" y="3733175"/>
            <a:ext cx="632460" cy="635000"/>
            <a:chOff x="1834" y="6300"/>
            <a:chExt cx="996" cy="1000"/>
          </a:xfrm>
        </p:grpSpPr>
        <p:sp>
          <p:nvSpPr>
            <p:cNvPr id="55" name="Oval 6">
              <a:extLst>
                <a:ext uri="{FF2B5EF4-FFF2-40B4-BE49-F238E27FC236}">
                  <a16:creationId xmlns="" xmlns:a16="http://schemas.microsoft.com/office/drawing/2014/main" id="{47E78EA9-0E17-47C2-85B3-422F4A0A6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6300"/>
              <a:ext cx="997" cy="1000"/>
            </a:xfrm>
            <a:prstGeom prst="ellipse">
              <a:avLst/>
            </a:prstGeom>
            <a:solidFill>
              <a:srgbClr val="D98298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sp>
          <p:nvSpPr>
            <p:cNvPr id="56" name="Freeform 20">
              <a:extLst>
                <a:ext uri="{FF2B5EF4-FFF2-40B4-BE49-F238E27FC236}">
                  <a16:creationId xmlns="" xmlns:a16="http://schemas.microsoft.com/office/drawing/2014/main" id="{8D072723-C1FD-4B8C-A299-4AF8CDDC3F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83" y="6632"/>
              <a:ext cx="359" cy="400"/>
            </a:xfrm>
            <a:custGeom>
              <a:avLst/>
              <a:gdLst>
                <a:gd name="T0" fmla="*/ 6 w 60"/>
                <a:gd name="T1" fmla="*/ 52 h 67"/>
                <a:gd name="T2" fmla="*/ 0 w 60"/>
                <a:gd name="T3" fmla="*/ 6 h 67"/>
                <a:gd name="T4" fmla="*/ 42 w 60"/>
                <a:gd name="T5" fmla="*/ 0 h 67"/>
                <a:gd name="T6" fmla="*/ 43 w 60"/>
                <a:gd name="T7" fmla="*/ 8 h 67"/>
                <a:gd name="T8" fmla="*/ 42 w 60"/>
                <a:gd name="T9" fmla="*/ 9 h 67"/>
                <a:gd name="T10" fmla="*/ 41 w 60"/>
                <a:gd name="T11" fmla="*/ 3 h 67"/>
                <a:gd name="T12" fmla="*/ 6 w 60"/>
                <a:gd name="T13" fmla="*/ 1 h 67"/>
                <a:gd name="T14" fmla="*/ 42 w 60"/>
                <a:gd name="T15" fmla="*/ 10 h 67"/>
                <a:gd name="T16" fmla="*/ 43 w 60"/>
                <a:gd name="T17" fmla="*/ 12 h 67"/>
                <a:gd name="T18" fmla="*/ 22 w 60"/>
                <a:gd name="T19" fmla="*/ 13 h 67"/>
                <a:gd name="T20" fmla="*/ 15 w 60"/>
                <a:gd name="T21" fmla="*/ 51 h 67"/>
                <a:gd name="T22" fmla="*/ 58 w 60"/>
                <a:gd name="T23" fmla="*/ 67 h 67"/>
                <a:gd name="T24" fmla="*/ 16 w 60"/>
                <a:gd name="T25" fmla="*/ 61 h 67"/>
                <a:gd name="T26" fmla="*/ 22 w 60"/>
                <a:gd name="T27" fmla="*/ 14 h 67"/>
                <a:gd name="T28" fmla="*/ 60 w 60"/>
                <a:gd name="T29" fmla="*/ 16 h 67"/>
                <a:gd name="T30" fmla="*/ 59 w 60"/>
                <a:gd name="T31" fmla="*/ 24 h 67"/>
                <a:gd name="T32" fmla="*/ 57 w 60"/>
                <a:gd name="T33" fmla="*/ 23 h 67"/>
                <a:gd name="T34" fmla="*/ 56 w 60"/>
                <a:gd name="T35" fmla="*/ 16 h 67"/>
                <a:gd name="T36" fmla="*/ 22 w 60"/>
                <a:gd name="T37" fmla="*/ 25 h 67"/>
                <a:gd name="T38" fmla="*/ 60 w 60"/>
                <a:gd name="T39" fmla="*/ 27 h 67"/>
                <a:gd name="T40" fmla="*/ 58 w 60"/>
                <a:gd name="T41" fmla="*/ 67 h 67"/>
                <a:gd name="T42" fmla="*/ 23 w 60"/>
                <a:gd name="T43" fmla="*/ 18 h 67"/>
                <a:gd name="T44" fmla="*/ 22 w 60"/>
                <a:gd name="T45" fmla="*/ 17 h 67"/>
                <a:gd name="T46" fmla="*/ 55 w 60"/>
                <a:gd name="T47" fmla="*/ 16 h 67"/>
                <a:gd name="T48" fmla="*/ 56 w 60"/>
                <a:gd name="T49" fmla="*/ 17 h 67"/>
                <a:gd name="T50" fmla="*/ 55 w 60"/>
                <a:gd name="T51" fmla="*/ 20 h 67"/>
                <a:gd name="T52" fmla="*/ 22 w 60"/>
                <a:gd name="T53" fmla="*/ 19 h 67"/>
                <a:gd name="T54" fmla="*/ 23 w 60"/>
                <a:gd name="T55" fmla="*/ 18 h 67"/>
                <a:gd name="T56" fmla="*/ 56 w 60"/>
                <a:gd name="T57" fmla="*/ 19 h 67"/>
                <a:gd name="T58" fmla="*/ 55 w 60"/>
                <a:gd name="T59" fmla="*/ 20 h 67"/>
                <a:gd name="T60" fmla="*/ 23 w 60"/>
                <a:gd name="T61" fmla="*/ 22 h 67"/>
                <a:gd name="T62" fmla="*/ 22 w 60"/>
                <a:gd name="T63" fmla="*/ 21 h 67"/>
                <a:gd name="T64" fmla="*/ 55 w 60"/>
                <a:gd name="T65" fmla="*/ 21 h 67"/>
                <a:gd name="T66" fmla="*/ 56 w 60"/>
                <a:gd name="T67" fmla="*/ 22 h 67"/>
                <a:gd name="T68" fmla="*/ 55 w 60"/>
                <a:gd name="T69" fmla="*/ 25 h 67"/>
                <a:gd name="T70" fmla="*/ 22 w 60"/>
                <a:gd name="T71" fmla="*/ 24 h 67"/>
                <a:gd name="T72" fmla="*/ 23 w 60"/>
                <a:gd name="T73" fmla="*/ 23 h 67"/>
                <a:gd name="T74" fmla="*/ 56 w 60"/>
                <a:gd name="T75" fmla="*/ 24 h 67"/>
                <a:gd name="T76" fmla="*/ 55 w 60"/>
                <a:gd name="T77" fmla="*/ 25 h 67"/>
                <a:gd name="T78" fmla="*/ 7 w 60"/>
                <a:gd name="T79" fmla="*/ 3 h 67"/>
                <a:gd name="T80" fmla="*/ 6 w 60"/>
                <a:gd name="T81" fmla="*/ 2 h 67"/>
                <a:gd name="T82" fmla="*/ 39 w 60"/>
                <a:gd name="T83" fmla="*/ 2 h 67"/>
                <a:gd name="T84" fmla="*/ 40 w 60"/>
                <a:gd name="T85" fmla="*/ 2 h 67"/>
                <a:gd name="T86" fmla="*/ 39 w 60"/>
                <a:gd name="T87" fmla="*/ 5 h 67"/>
                <a:gd name="T88" fmla="*/ 6 w 60"/>
                <a:gd name="T89" fmla="*/ 5 h 67"/>
                <a:gd name="T90" fmla="*/ 7 w 60"/>
                <a:gd name="T91" fmla="*/ 4 h 67"/>
                <a:gd name="T92" fmla="*/ 40 w 60"/>
                <a:gd name="T93" fmla="*/ 5 h 67"/>
                <a:gd name="T94" fmla="*/ 39 w 60"/>
                <a:gd name="T95" fmla="*/ 5 h 67"/>
                <a:gd name="T96" fmla="*/ 7 w 60"/>
                <a:gd name="T97" fmla="*/ 8 h 67"/>
                <a:gd name="T98" fmla="*/ 6 w 60"/>
                <a:gd name="T99" fmla="*/ 7 h 67"/>
                <a:gd name="T100" fmla="*/ 39 w 60"/>
                <a:gd name="T101" fmla="*/ 6 h 67"/>
                <a:gd name="T102" fmla="*/ 40 w 60"/>
                <a:gd name="T103" fmla="*/ 7 h 67"/>
                <a:gd name="T104" fmla="*/ 39 w 60"/>
                <a:gd name="T105" fmla="*/ 10 h 67"/>
                <a:gd name="T106" fmla="*/ 6 w 60"/>
                <a:gd name="T107" fmla="*/ 9 h 67"/>
                <a:gd name="T108" fmla="*/ 7 w 60"/>
                <a:gd name="T109" fmla="*/ 8 h 67"/>
                <a:gd name="T110" fmla="*/ 40 w 60"/>
                <a:gd name="T111" fmla="*/ 9 h 67"/>
                <a:gd name="T112" fmla="*/ 39 w 60"/>
                <a:gd name="T113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" h="67">
                  <a:moveTo>
                    <a:pt x="14" y="52"/>
                  </a:moveTo>
                  <a:cubicBezTo>
                    <a:pt x="6" y="52"/>
                    <a:pt x="6" y="52"/>
                    <a:pt x="6" y="52"/>
                  </a:cubicBezTo>
                  <a:cubicBezTo>
                    <a:pt x="3" y="52"/>
                    <a:pt x="0" y="49"/>
                    <a:pt x="0" y="46"/>
                  </a:cubicBezTo>
                  <a:cubicBezTo>
                    <a:pt x="0" y="32"/>
                    <a:pt x="0" y="1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8" y="0"/>
                    <a:pt x="30" y="0"/>
                    <a:pt x="42" y="0"/>
                  </a:cubicBezTo>
                  <a:cubicBezTo>
                    <a:pt x="43" y="0"/>
                    <a:pt x="43" y="0"/>
                    <a:pt x="43" y="1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8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41" y="8"/>
                    <a:pt x="41" y="8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2"/>
                    <a:pt x="41" y="1"/>
                    <a:pt x="4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0" y="1"/>
                    <a:pt x="0" y="10"/>
                    <a:pt x="6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3" y="10"/>
                    <a:pt x="43" y="11"/>
                    <a:pt x="43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8" y="13"/>
                    <a:pt x="15" y="16"/>
                    <a:pt x="15" y="20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2"/>
                    <a:pt x="14" y="52"/>
                  </a:cubicBezTo>
                  <a:close/>
                  <a:moveTo>
                    <a:pt x="58" y="67"/>
                  </a:moveTo>
                  <a:cubicBezTo>
                    <a:pt x="22" y="67"/>
                    <a:pt x="22" y="67"/>
                    <a:pt x="22" y="67"/>
                  </a:cubicBezTo>
                  <a:cubicBezTo>
                    <a:pt x="19" y="67"/>
                    <a:pt x="16" y="64"/>
                    <a:pt x="16" y="61"/>
                  </a:cubicBezTo>
                  <a:cubicBezTo>
                    <a:pt x="16" y="47"/>
                    <a:pt x="16" y="34"/>
                    <a:pt x="16" y="20"/>
                  </a:cubicBezTo>
                  <a:cubicBezTo>
                    <a:pt x="16" y="17"/>
                    <a:pt x="19" y="14"/>
                    <a:pt x="22" y="14"/>
                  </a:cubicBezTo>
                  <a:cubicBezTo>
                    <a:pt x="35" y="14"/>
                    <a:pt x="46" y="14"/>
                    <a:pt x="58" y="14"/>
                  </a:cubicBezTo>
                  <a:cubicBezTo>
                    <a:pt x="59" y="14"/>
                    <a:pt x="60" y="15"/>
                    <a:pt x="60" y="16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59" y="24"/>
                    <a:pt x="59" y="24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58" y="24"/>
                    <a:pt x="57" y="23"/>
                    <a:pt x="57" y="23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6" y="16"/>
                    <a:pt x="16" y="25"/>
                    <a:pt x="22" y="25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9" y="25"/>
                    <a:pt x="60" y="26"/>
                    <a:pt x="60" y="27"/>
                  </a:cubicBezTo>
                  <a:cubicBezTo>
                    <a:pt x="60" y="39"/>
                    <a:pt x="60" y="52"/>
                    <a:pt x="60" y="65"/>
                  </a:cubicBezTo>
                  <a:cubicBezTo>
                    <a:pt x="60" y="66"/>
                    <a:pt x="59" y="67"/>
                    <a:pt x="58" y="67"/>
                  </a:cubicBezTo>
                  <a:close/>
                  <a:moveTo>
                    <a:pt x="55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6"/>
                    <a:pt x="23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6" y="16"/>
                    <a:pt x="56" y="17"/>
                    <a:pt x="56" y="1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7"/>
                    <a:pt x="56" y="18"/>
                    <a:pt x="55" y="18"/>
                  </a:cubicBezTo>
                  <a:close/>
                  <a:moveTo>
                    <a:pt x="55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2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8"/>
                    <a:pt x="23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0"/>
                    <a:pt x="56" y="20"/>
                    <a:pt x="55" y="20"/>
                  </a:cubicBezTo>
                  <a:close/>
                  <a:moveTo>
                    <a:pt x="55" y="22"/>
                  </a:moveTo>
                  <a:cubicBezTo>
                    <a:pt x="23" y="22"/>
                    <a:pt x="23" y="22"/>
                    <a:pt x="23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5" y="22"/>
                  </a:cubicBezTo>
                  <a:close/>
                  <a:moveTo>
                    <a:pt x="55" y="25"/>
                  </a:move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3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3"/>
                    <a:pt x="56" y="23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5"/>
                    <a:pt x="55" y="25"/>
                  </a:cubicBezTo>
                  <a:close/>
                  <a:moveTo>
                    <a:pt x="39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3"/>
                    <a:pt x="40" y="3"/>
                    <a:pt x="39" y="3"/>
                  </a:cubicBezTo>
                  <a:close/>
                  <a:moveTo>
                    <a:pt x="39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39" y="5"/>
                  </a:cubicBezTo>
                  <a:close/>
                  <a:moveTo>
                    <a:pt x="39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8"/>
                    <a:pt x="39" y="8"/>
                  </a:cubicBezTo>
                  <a:close/>
                  <a:moveTo>
                    <a:pt x="39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40" y="8"/>
                    <a:pt x="40" y="9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0"/>
                    <a:pt x="40" y="10"/>
                    <a:pt x="39" y="10"/>
                  </a:cubicBez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88D38073-106F-4D51-B020-09C5FFF252E7}"/>
              </a:ext>
            </a:extLst>
          </p:cNvPr>
          <p:cNvGrpSpPr/>
          <p:nvPr/>
        </p:nvGrpSpPr>
        <p:grpSpPr>
          <a:xfrm>
            <a:off x="6625383" y="5008191"/>
            <a:ext cx="632460" cy="637540"/>
            <a:chOff x="1834" y="2698"/>
            <a:chExt cx="996" cy="1004"/>
          </a:xfrm>
        </p:grpSpPr>
        <p:sp>
          <p:nvSpPr>
            <p:cNvPr id="58" name="Oval 4">
              <a:extLst>
                <a:ext uri="{FF2B5EF4-FFF2-40B4-BE49-F238E27FC236}">
                  <a16:creationId xmlns="" xmlns:a16="http://schemas.microsoft.com/office/drawing/2014/main" id="{9C9F6948-8226-417C-B5F3-728413429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4" y="2698"/>
              <a:ext cx="997" cy="1004"/>
            </a:xfrm>
            <a:prstGeom prst="ellipse">
              <a:avLst/>
            </a:prstGeom>
            <a:solidFill>
              <a:srgbClr val="B098F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prstClr val="black"/>
                </a:solidFill>
                <a:latin typeface="字体视界-紫水晶体" panose="02010601030101010101" pitchFamily="2" charset="-122"/>
                <a:ea typeface="字体视界-紫水晶体" panose="02010601030101010101" pitchFamily="2" charset="-122"/>
              </a:endParaRPr>
            </a:p>
          </p:txBody>
        </p:sp>
        <p:grpSp>
          <p:nvGrpSpPr>
            <p:cNvPr id="59" name="Group 12">
              <a:extLst>
                <a:ext uri="{FF2B5EF4-FFF2-40B4-BE49-F238E27FC236}">
                  <a16:creationId xmlns="" xmlns:a16="http://schemas.microsoft.com/office/drawing/2014/main" id="{8149BD47-EB9E-40D9-8DFB-CACB39AAC3A3}"/>
                </a:ext>
              </a:extLst>
            </p:cNvPr>
            <p:cNvGrpSpPr/>
            <p:nvPr/>
          </p:nvGrpSpPr>
          <p:grpSpPr bwMode="auto">
            <a:xfrm>
              <a:off x="2136" y="2939"/>
              <a:ext cx="407" cy="519"/>
              <a:chOff x="0" y="0"/>
              <a:chExt cx="120" cy="153"/>
            </a:xfrm>
            <a:solidFill>
              <a:srgbClr val="F8F8F8"/>
            </a:solidFill>
          </p:grpSpPr>
          <p:sp>
            <p:nvSpPr>
              <p:cNvPr id="60" name="Freeform 13">
                <a:extLst>
                  <a:ext uri="{FF2B5EF4-FFF2-40B4-BE49-F238E27FC236}">
                    <a16:creationId xmlns="" xmlns:a16="http://schemas.microsoft.com/office/drawing/2014/main" id="{6AB40FF0-8223-45B5-9040-CDF43A8725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6" cy="116"/>
              </a:xfrm>
              <a:custGeom>
                <a:avLst/>
                <a:gdLst>
                  <a:gd name="T0" fmla="*/ 10 w 66"/>
                  <a:gd name="T1" fmla="*/ 57 h 66"/>
                  <a:gd name="T2" fmla="*/ 9 w 66"/>
                  <a:gd name="T3" fmla="*/ 64 h 66"/>
                  <a:gd name="T4" fmla="*/ 7 w 66"/>
                  <a:gd name="T5" fmla="*/ 57 h 66"/>
                  <a:gd name="T6" fmla="*/ 12 w 66"/>
                  <a:gd name="T7" fmla="*/ 52 h 66"/>
                  <a:gd name="T8" fmla="*/ 53 w 66"/>
                  <a:gd name="T9" fmla="*/ 12 h 66"/>
                  <a:gd name="T10" fmla="*/ 57 w 66"/>
                  <a:gd name="T11" fmla="*/ 2 h 66"/>
                  <a:gd name="T12" fmla="*/ 59 w 66"/>
                  <a:gd name="T13" fmla="*/ 10 h 66"/>
                  <a:gd name="T14" fmla="*/ 57 w 66"/>
                  <a:gd name="T15" fmla="*/ 12 h 66"/>
                  <a:gd name="T16" fmla="*/ 56 w 66"/>
                  <a:gd name="T17" fmla="*/ 13 h 66"/>
                  <a:gd name="T18" fmla="*/ 54 w 66"/>
                  <a:gd name="T19" fmla="*/ 14 h 66"/>
                  <a:gd name="T20" fmla="*/ 56 w 66"/>
                  <a:gd name="T21" fmla="*/ 21 h 66"/>
                  <a:gd name="T22" fmla="*/ 53 w 66"/>
                  <a:gd name="T23" fmla="*/ 16 h 66"/>
                  <a:gd name="T24" fmla="*/ 43 w 66"/>
                  <a:gd name="T25" fmla="*/ 25 h 66"/>
                  <a:gd name="T26" fmla="*/ 46 w 66"/>
                  <a:gd name="T27" fmla="*/ 31 h 66"/>
                  <a:gd name="T28" fmla="*/ 35 w 66"/>
                  <a:gd name="T29" fmla="*/ 33 h 66"/>
                  <a:gd name="T30" fmla="*/ 38 w 66"/>
                  <a:gd name="T31" fmla="*/ 39 h 66"/>
                  <a:gd name="T32" fmla="*/ 27 w 66"/>
                  <a:gd name="T33" fmla="*/ 41 h 66"/>
                  <a:gd name="T34" fmla="*/ 29 w 66"/>
                  <a:gd name="T35" fmla="*/ 48 h 66"/>
                  <a:gd name="T36" fmla="*/ 16 w 66"/>
                  <a:gd name="T37" fmla="*/ 52 h 66"/>
                  <a:gd name="T38" fmla="*/ 21 w 66"/>
                  <a:gd name="T39" fmla="*/ 56 h 66"/>
                  <a:gd name="T40" fmla="*/ 14 w 66"/>
                  <a:gd name="T41" fmla="*/ 54 h 66"/>
                  <a:gd name="T42" fmla="*/ 13 w 66"/>
                  <a:gd name="T43" fmla="*/ 55 h 66"/>
                  <a:gd name="T44" fmla="*/ 16 w 66"/>
                  <a:gd name="T45" fmla="*/ 61 h 66"/>
                  <a:gd name="T46" fmla="*/ 32 w 66"/>
                  <a:gd name="T47" fmla="*/ 17 h 66"/>
                  <a:gd name="T48" fmla="*/ 25 w 66"/>
                  <a:gd name="T49" fmla="*/ 24 h 66"/>
                  <a:gd name="T50" fmla="*/ 39 w 66"/>
                  <a:gd name="T51" fmla="*/ 26 h 66"/>
                  <a:gd name="T52" fmla="*/ 29 w 66"/>
                  <a:gd name="T53" fmla="*/ 8 h 66"/>
                  <a:gd name="T54" fmla="*/ 16 w 66"/>
                  <a:gd name="T55" fmla="*/ 15 h 66"/>
                  <a:gd name="T56" fmla="*/ 31 w 66"/>
                  <a:gd name="T57" fmla="*/ 16 h 66"/>
                  <a:gd name="T58" fmla="*/ 33 w 66"/>
                  <a:gd name="T59" fmla="*/ 13 h 66"/>
                  <a:gd name="T60" fmla="*/ 45 w 66"/>
                  <a:gd name="T61" fmla="*/ 10 h 66"/>
                  <a:gd name="T62" fmla="*/ 35 w 66"/>
                  <a:gd name="T63" fmla="*/ 17 h 66"/>
                  <a:gd name="T64" fmla="*/ 50 w 66"/>
                  <a:gd name="T65" fmla="*/ 15 h 66"/>
                  <a:gd name="T66" fmla="*/ 36 w 66"/>
                  <a:gd name="T67" fmla="*/ 15 h 66"/>
                  <a:gd name="T68" fmla="*/ 14 w 66"/>
                  <a:gd name="T69" fmla="*/ 32 h 66"/>
                  <a:gd name="T70" fmla="*/ 21 w 66"/>
                  <a:gd name="T71" fmla="*/ 23 h 66"/>
                  <a:gd name="T72" fmla="*/ 7 w 66"/>
                  <a:gd name="T73" fmla="*/ 28 h 66"/>
                  <a:gd name="T74" fmla="*/ 10 w 66"/>
                  <a:gd name="T75" fmla="*/ 46 h 66"/>
                  <a:gd name="T76" fmla="*/ 13 w 66"/>
                  <a:gd name="T77" fmla="*/ 34 h 66"/>
                  <a:gd name="T78" fmla="*/ 17 w 66"/>
                  <a:gd name="T79" fmla="*/ 34 h 66"/>
                  <a:gd name="T80" fmla="*/ 31 w 66"/>
                  <a:gd name="T81" fmla="*/ 34 h 66"/>
                  <a:gd name="T82" fmla="*/ 22 w 66"/>
                  <a:gd name="T83" fmla="*/ 25 h 66"/>
                  <a:gd name="T84" fmla="*/ 23 w 66"/>
                  <a:gd name="T85" fmla="*/ 41 h 66"/>
                  <a:gd name="T86" fmla="*/ 13 w 66"/>
                  <a:gd name="T87" fmla="*/ 50 h 66"/>
                  <a:gd name="T88" fmla="*/ 23 w 66"/>
                  <a:gd name="T89" fmla="*/ 41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6" h="66">
                    <a:moveTo>
                      <a:pt x="16" y="61"/>
                    </a:moveTo>
                    <a:cubicBezTo>
                      <a:pt x="14" y="60"/>
                      <a:pt x="13" y="59"/>
                      <a:pt x="11" y="57"/>
                    </a:cubicBezTo>
                    <a:cubicBezTo>
                      <a:pt x="11" y="57"/>
                      <a:pt x="11" y="57"/>
                      <a:pt x="10" y="57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9" y="58"/>
                      <a:pt x="9" y="59"/>
                      <a:pt x="9" y="59"/>
                    </a:cubicBezTo>
                    <a:cubicBezTo>
                      <a:pt x="10" y="61"/>
                      <a:pt x="10" y="63"/>
                      <a:pt x="9" y="64"/>
                    </a:cubicBezTo>
                    <a:cubicBezTo>
                      <a:pt x="7" y="66"/>
                      <a:pt x="4" y="66"/>
                      <a:pt x="2" y="64"/>
                    </a:cubicBezTo>
                    <a:cubicBezTo>
                      <a:pt x="0" y="63"/>
                      <a:pt x="0" y="60"/>
                      <a:pt x="2" y="58"/>
                    </a:cubicBezTo>
                    <a:cubicBezTo>
                      <a:pt x="3" y="56"/>
                      <a:pt x="6" y="56"/>
                      <a:pt x="7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9" y="55"/>
                      <a:pt x="11" y="54"/>
                      <a:pt x="12" y="53"/>
                    </a:cubicBezTo>
                    <a:cubicBezTo>
                      <a:pt x="12" y="53"/>
                      <a:pt x="12" y="52"/>
                      <a:pt x="12" y="52"/>
                    </a:cubicBezTo>
                    <a:cubicBezTo>
                      <a:pt x="2" y="41"/>
                      <a:pt x="2" y="24"/>
                      <a:pt x="13" y="13"/>
                    </a:cubicBezTo>
                    <a:cubicBezTo>
                      <a:pt x="24" y="2"/>
                      <a:pt x="41" y="3"/>
                      <a:pt x="52" y="12"/>
                    </a:cubicBezTo>
                    <a:cubicBezTo>
                      <a:pt x="52" y="12"/>
                      <a:pt x="53" y="12"/>
                      <a:pt x="53" y="12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6" y="6"/>
                      <a:pt x="56" y="4"/>
                      <a:pt x="57" y="2"/>
                    </a:cubicBezTo>
                    <a:cubicBezTo>
                      <a:pt x="59" y="0"/>
                      <a:pt x="62" y="0"/>
                      <a:pt x="64" y="2"/>
                    </a:cubicBezTo>
                    <a:cubicBezTo>
                      <a:pt x="66" y="4"/>
                      <a:pt x="66" y="7"/>
                      <a:pt x="64" y="9"/>
                    </a:cubicBezTo>
                    <a:cubicBezTo>
                      <a:pt x="63" y="10"/>
                      <a:pt x="60" y="11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7" y="11"/>
                      <a:pt x="57" y="11"/>
                      <a:pt x="57" y="12"/>
                    </a:cubicBezTo>
                    <a:cubicBezTo>
                      <a:pt x="58" y="13"/>
                      <a:pt x="60" y="15"/>
                      <a:pt x="61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6"/>
                      <a:pt x="57" y="15"/>
                      <a:pt x="56" y="13"/>
                    </a:cubicBezTo>
                    <a:cubicBezTo>
                      <a:pt x="56" y="13"/>
                      <a:pt x="55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4" y="14"/>
                      <a:pt x="54" y="14"/>
                      <a:pt x="54" y="14"/>
                    </a:cubicBezTo>
                    <a:cubicBezTo>
                      <a:pt x="54" y="14"/>
                      <a:pt x="54" y="14"/>
                      <a:pt x="54" y="15"/>
                    </a:cubicBezTo>
                    <a:cubicBezTo>
                      <a:pt x="55" y="16"/>
                      <a:pt x="57" y="18"/>
                      <a:pt x="57" y="19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4" y="21"/>
                      <a:pt x="54" y="18"/>
                      <a:pt x="53" y="16"/>
                    </a:cubicBezTo>
                    <a:cubicBezTo>
                      <a:pt x="53" y="16"/>
                      <a:pt x="52" y="16"/>
                      <a:pt x="52" y="16"/>
                    </a:cubicBezTo>
                    <a:cubicBezTo>
                      <a:pt x="52" y="16"/>
                      <a:pt x="52" y="16"/>
                      <a:pt x="51" y="16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6"/>
                      <a:pt x="45" y="28"/>
                      <a:pt x="47" y="29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4" y="30"/>
                      <a:pt x="43" y="29"/>
                      <a:pt x="42" y="27"/>
                    </a:cubicBezTo>
                    <a:cubicBezTo>
                      <a:pt x="41" y="27"/>
                      <a:pt x="41" y="27"/>
                      <a:pt x="40" y="27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5" y="34"/>
                      <a:pt x="35" y="34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5"/>
                      <a:pt x="33" y="35"/>
                      <a:pt x="32" y="35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27" y="42"/>
                      <a:pt x="27" y="42"/>
                    </a:cubicBezTo>
                    <a:cubicBezTo>
                      <a:pt x="28" y="43"/>
                      <a:pt x="30" y="45"/>
                      <a:pt x="31" y="46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28" y="46"/>
                      <a:pt x="27" y="45"/>
                      <a:pt x="26" y="43"/>
                    </a:cubicBezTo>
                    <a:cubicBezTo>
                      <a:pt x="25" y="43"/>
                      <a:pt x="25" y="43"/>
                      <a:pt x="24" y="43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8" y="54"/>
                      <a:pt x="21" y="54"/>
                      <a:pt x="23" y="54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7" y="57"/>
                      <a:pt x="16" y="56"/>
                      <a:pt x="14" y="54"/>
                    </a:cubicBezTo>
                    <a:cubicBezTo>
                      <a:pt x="14" y="54"/>
                      <a:pt x="14" y="54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4" y="57"/>
                      <a:pt x="16" y="58"/>
                      <a:pt x="17" y="59"/>
                    </a:cubicBezTo>
                    <a:lnTo>
                      <a:pt x="16" y="61"/>
                    </a:lnTo>
                    <a:close/>
                    <a:moveTo>
                      <a:pt x="39" y="25"/>
                    </a:moveTo>
                    <a:cubicBezTo>
                      <a:pt x="37" y="22"/>
                      <a:pt x="35" y="20"/>
                      <a:pt x="33" y="18"/>
                    </a:cubicBezTo>
                    <a:cubicBezTo>
                      <a:pt x="33" y="17"/>
                      <a:pt x="33" y="17"/>
                      <a:pt x="32" y="17"/>
                    </a:cubicBezTo>
                    <a:cubicBezTo>
                      <a:pt x="30" y="19"/>
                      <a:pt x="27" y="21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2"/>
                      <a:pt x="33" y="32"/>
                      <a:pt x="34" y="31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39" y="26"/>
                      <a:pt x="39" y="25"/>
                      <a:pt x="39" y="25"/>
                    </a:cubicBezTo>
                    <a:close/>
                    <a:moveTo>
                      <a:pt x="32" y="14"/>
                    </a:moveTo>
                    <a:cubicBezTo>
                      <a:pt x="31" y="12"/>
                      <a:pt x="30" y="10"/>
                      <a:pt x="29" y="8"/>
                    </a:cubicBezTo>
                    <a:cubicBezTo>
                      <a:pt x="29" y="8"/>
                      <a:pt x="29" y="7"/>
                      <a:pt x="28" y="8"/>
                    </a:cubicBezTo>
                    <a:cubicBezTo>
                      <a:pt x="24" y="8"/>
                      <a:pt x="19" y="10"/>
                      <a:pt x="16" y="13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2"/>
                      <a:pt x="23" y="22"/>
                      <a:pt x="24" y="21"/>
                    </a:cubicBezTo>
                    <a:cubicBezTo>
                      <a:pt x="26" y="19"/>
                      <a:pt x="29" y="17"/>
                      <a:pt x="31" y="16"/>
                    </a:cubicBezTo>
                    <a:cubicBezTo>
                      <a:pt x="32" y="15"/>
                      <a:pt x="32" y="15"/>
                      <a:pt x="32" y="14"/>
                    </a:cubicBezTo>
                    <a:close/>
                    <a:moveTo>
                      <a:pt x="31" y="8"/>
                    </a:moveTo>
                    <a:cubicBezTo>
                      <a:pt x="32" y="10"/>
                      <a:pt x="32" y="12"/>
                      <a:pt x="33" y="13"/>
                    </a:cubicBezTo>
                    <a:cubicBezTo>
                      <a:pt x="34" y="14"/>
                      <a:pt x="34" y="14"/>
                      <a:pt x="34" y="14"/>
                    </a:cubicBezTo>
                    <a:cubicBezTo>
                      <a:pt x="38" y="12"/>
                      <a:pt x="42" y="11"/>
                      <a:pt x="45" y="11"/>
                    </a:cubicBezTo>
                    <a:cubicBezTo>
                      <a:pt x="45" y="11"/>
                      <a:pt x="46" y="10"/>
                      <a:pt x="45" y="10"/>
                    </a:cubicBezTo>
                    <a:cubicBezTo>
                      <a:pt x="41" y="8"/>
                      <a:pt x="37" y="7"/>
                      <a:pt x="32" y="7"/>
                    </a:cubicBezTo>
                    <a:cubicBezTo>
                      <a:pt x="31" y="7"/>
                      <a:pt x="31" y="8"/>
                      <a:pt x="31" y="8"/>
                    </a:cubicBezTo>
                    <a:close/>
                    <a:moveTo>
                      <a:pt x="35" y="17"/>
                    </a:moveTo>
                    <a:cubicBezTo>
                      <a:pt x="37" y="19"/>
                      <a:pt x="38" y="21"/>
                      <a:pt x="40" y="23"/>
                    </a:cubicBezTo>
                    <a:cubicBezTo>
                      <a:pt x="41" y="24"/>
                      <a:pt x="41" y="24"/>
                      <a:pt x="42" y="2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6" y="11"/>
                      <a:pt x="40" y="13"/>
                      <a:pt x="36" y="15"/>
                    </a:cubicBezTo>
                    <a:cubicBezTo>
                      <a:pt x="35" y="16"/>
                      <a:pt x="35" y="16"/>
                      <a:pt x="35" y="17"/>
                    </a:cubicBezTo>
                    <a:close/>
                    <a:moveTo>
                      <a:pt x="8" y="29"/>
                    </a:moveTo>
                    <a:cubicBezTo>
                      <a:pt x="10" y="30"/>
                      <a:pt x="12" y="31"/>
                      <a:pt x="14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7" y="29"/>
                      <a:pt x="19" y="26"/>
                      <a:pt x="21" y="24"/>
                    </a:cubicBezTo>
                    <a:cubicBezTo>
                      <a:pt x="21" y="24"/>
                      <a:pt x="21" y="23"/>
                      <a:pt x="21" y="23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3" y="16"/>
                    </a:cubicBezTo>
                    <a:cubicBezTo>
                      <a:pt x="10" y="20"/>
                      <a:pt x="8" y="24"/>
                      <a:pt x="7" y="28"/>
                    </a:cubicBezTo>
                    <a:cubicBezTo>
                      <a:pt x="7" y="29"/>
                      <a:pt x="7" y="29"/>
                      <a:pt x="8" y="29"/>
                    </a:cubicBezTo>
                    <a:close/>
                    <a:moveTo>
                      <a:pt x="7" y="32"/>
                    </a:moveTo>
                    <a:cubicBezTo>
                      <a:pt x="7" y="37"/>
                      <a:pt x="8" y="41"/>
                      <a:pt x="10" y="46"/>
                    </a:cubicBezTo>
                    <a:cubicBezTo>
                      <a:pt x="10" y="46"/>
                      <a:pt x="10" y="46"/>
                      <a:pt x="10" y="45"/>
                    </a:cubicBezTo>
                    <a:cubicBezTo>
                      <a:pt x="10" y="42"/>
                      <a:pt x="12" y="38"/>
                      <a:pt x="13" y="35"/>
                    </a:cubicBezTo>
                    <a:cubicBezTo>
                      <a:pt x="14" y="34"/>
                      <a:pt x="14" y="34"/>
                      <a:pt x="13" y="34"/>
                    </a:cubicBezTo>
                    <a:cubicBezTo>
                      <a:pt x="11" y="33"/>
                      <a:pt x="10" y="32"/>
                      <a:pt x="8" y="31"/>
                    </a:cubicBezTo>
                    <a:cubicBezTo>
                      <a:pt x="7" y="31"/>
                      <a:pt x="7" y="32"/>
                      <a:pt x="7" y="32"/>
                    </a:cubicBezTo>
                    <a:close/>
                    <a:moveTo>
                      <a:pt x="17" y="34"/>
                    </a:moveTo>
                    <a:cubicBezTo>
                      <a:pt x="20" y="35"/>
                      <a:pt x="22" y="37"/>
                      <a:pt x="24" y="39"/>
                    </a:cubicBezTo>
                    <a:cubicBezTo>
                      <a:pt x="25" y="40"/>
                      <a:pt x="25" y="40"/>
                      <a:pt x="26" y="39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3"/>
                      <a:pt x="31" y="3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3" y="25"/>
                      <a:pt x="23" y="25"/>
                      <a:pt x="22" y="25"/>
                    </a:cubicBezTo>
                    <a:cubicBezTo>
                      <a:pt x="20" y="28"/>
                      <a:pt x="18" y="30"/>
                      <a:pt x="17" y="33"/>
                    </a:cubicBezTo>
                    <a:cubicBezTo>
                      <a:pt x="17" y="33"/>
                      <a:pt x="17" y="33"/>
                      <a:pt x="17" y="34"/>
                    </a:cubicBezTo>
                    <a:close/>
                    <a:moveTo>
                      <a:pt x="23" y="41"/>
                    </a:moveTo>
                    <a:cubicBezTo>
                      <a:pt x="21" y="39"/>
                      <a:pt x="19" y="37"/>
                      <a:pt x="16" y="36"/>
                    </a:cubicBezTo>
                    <a:cubicBezTo>
                      <a:pt x="16" y="35"/>
                      <a:pt x="15" y="35"/>
                      <a:pt x="15" y="36"/>
                    </a:cubicBezTo>
                    <a:cubicBezTo>
                      <a:pt x="13" y="40"/>
                      <a:pt x="11" y="46"/>
                      <a:pt x="13" y="50"/>
                    </a:cubicBezTo>
                    <a:cubicBezTo>
                      <a:pt x="13" y="51"/>
                      <a:pt x="14" y="51"/>
                      <a:pt x="15" y="50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23" y="41"/>
                      <a:pt x="2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endParaRPr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="" xmlns:a16="http://schemas.microsoft.com/office/drawing/2014/main" id="{C576304A-B130-4FD1-93F4-3A98CB653A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" y="28"/>
                <a:ext cx="102" cy="125"/>
              </a:xfrm>
              <a:custGeom>
                <a:avLst/>
                <a:gdLst>
                  <a:gd name="T0" fmla="*/ 34 w 58"/>
                  <a:gd name="T1" fmla="*/ 29 h 71"/>
                  <a:gd name="T2" fmla="*/ 25 w 58"/>
                  <a:gd name="T3" fmla="*/ 35 h 71"/>
                  <a:gd name="T4" fmla="*/ 27 w 58"/>
                  <a:gd name="T5" fmla="*/ 42 h 71"/>
                  <a:gd name="T6" fmla="*/ 40 w 58"/>
                  <a:gd name="T7" fmla="*/ 37 h 71"/>
                  <a:gd name="T8" fmla="*/ 6 w 58"/>
                  <a:gd name="T9" fmla="*/ 45 h 71"/>
                  <a:gd name="T10" fmla="*/ 44 w 58"/>
                  <a:gd name="T11" fmla="*/ 39 h 71"/>
                  <a:gd name="T12" fmla="*/ 51 w 58"/>
                  <a:gd name="T13" fmla="*/ 0 h 71"/>
                  <a:gd name="T14" fmla="*/ 26 w 58"/>
                  <a:gd name="T15" fmla="*/ 50 h 71"/>
                  <a:gd name="T16" fmla="*/ 25 w 58"/>
                  <a:gd name="T17" fmla="*/ 52 h 71"/>
                  <a:gd name="T18" fmla="*/ 25 w 58"/>
                  <a:gd name="T19" fmla="*/ 61 h 71"/>
                  <a:gd name="T20" fmla="*/ 25 w 58"/>
                  <a:gd name="T21" fmla="*/ 63 h 71"/>
                  <a:gd name="T22" fmla="*/ 45 w 58"/>
                  <a:gd name="T23" fmla="*/ 69 h 71"/>
                  <a:gd name="T24" fmla="*/ 1 w 58"/>
                  <a:gd name="T25" fmla="*/ 71 h 71"/>
                  <a:gd name="T26" fmla="*/ 20 w 58"/>
                  <a:gd name="T27" fmla="*/ 63 h 71"/>
                  <a:gd name="T28" fmla="*/ 21 w 58"/>
                  <a:gd name="T29" fmla="*/ 61 h 71"/>
                  <a:gd name="T30" fmla="*/ 21 w 58"/>
                  <a:gd name="T31" fmla="*/ 52 h 71"/>
                  <a:gd name="T32" fmla="*/ 21 w 58"/>
                  <a:gd name="T33" fmla="*/ 50 h 71"/>
                  <a:gd name="T34" fmla="*/ 6 w 58"/>
                  <a:gd name="T35" fmla="*/ 45 h 71"/>
                  <a:gd name="T36" fmla="*/ 11 w 58"/>
                  <a:gd name="T37" fmla="*/ 40 h 71"/>
                  <a:gd name="T38" fmla="*/ 24 w 58"/>
                  <a:gd name="T39" fmla="*/ 43 h 71"/>
                  <a:gd name="T40" fmla="*/ 23 w 58"/>
                  <a:gd name="T41" fmla="*/ 37 h 71"/>
                  <a:gd name="T42" fmla="*/ 11 w 58"/>
                  <a:gd name="T43" fmla="*/ 40 h 71"/>
                  <a:gd name="T44" fmla="*/ 13 w 58"/>
                  <a:gd name="T45" fmla="*/ 38 h 71"/>
                  <a:gd name="T46" fmla="*/ 21 w 58"/>
                  <a:gd name="T47" fmla="*/ 34 h 71"/>
                  <a:gd name="T48" fmla="*/ 21 w 58"/>
                  <a:gd name="T49" fmla="*/ 30 h 71"/>
                  <a:gd name="T50" fmla="*/ 24 w 58"/>
                  <a:gd name="T51" fmla="*/ 33 h 71"/>
                  <a:gd name="T52" fmla="*/ 31 w 58"/>
                  <a:gd name="T53" fmla="*/ 27 h 71"/>
                  <a:gd name="T54" fmla="*/ 29 w 58"/>
                  <a:gd name="T55" fmla="*/ 22 h 71"/>
                  <a:gd name="T56" fmla="*/ 33 w 58"/>
                  <a:gd name="T57" fmla="*/ 25 h 71"/>
                  <a:gd name="T58" fmla="*/ 39 w 58"/>
                  <a:gd name="T59" fmla="*/ 18 h 71"/>
                  <a:gd name="T60" fmla="*/ 36 w 58"/>
                  <a:gd name="T61" fmla="*/ 15 h 71"/>
                  <a:gd name="T62" fmla="*/ 40 w 58"/>
                  <a:gd name="T63" fmla="*/ 15 h 71"/>
                  <a:gd name="T64" fmla="*/ 43 w 58"/>
                  <a:gd name="T65" fmla="*/ 7 h 71"/>
                  <a:gd name="T66" fmla="*/ 46 w 58"/>
                  <a:gd name="T67" fmla="*/ 5 h 71"/>
                  <a:gd name="T68" fmla="*/ 43 w 58"/>
                  <a:gd name="T69" fmla="*/ 17 h 71"/>
                  <a:gd name="T70" fmla="*/ 49 w 58"/>
                  <a:gd name="T71" fmla="*/ 18 h 71"/>
                  <a:gd name="T72" fmla="*/ 46 w 58"/>
                  <a:gd name="T73" fmla="*/ 5 h 71"/>
                  <a:gd name="T74" fmla="*/ 43 w 58"/>
                  <a:gd name="T75" fmla="*/ 37 h 71"/>
                  <a:gd name="T76" fmla="*/ 48 w 58"/>
                  <a:gd name="T77" fmla="*/ 21 h 71"/>
                  <a:gd name="T78" fmla="*/ 41 w 58"/>
                  <a:gd name="T79" fmla="*/ 19 h 71"/>
                  <a:gd name="T80" fmla="*/ 35 w 58"/>
                  <a:gd name="T81" fmla="*/ 28 h 71"/>
                  <a:gd name="T82" fmla="*/ 42 w 58"/>
                  <a:gd name="T83" fmla="*/ 35 h 71"/>
                  <a:gd name="T84" fmla="*/ 49 w 58"/>
                  <a:gd name="T85" fmla="*/ 2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71">
                    <a:moveTo>
                      <a:pt x="40" y="36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2" y="29"/>
                    </a:cubicBezTo>
                    <a:cubicBezTo>
                      <a:pt x="30" y="32"/>
                      <a:pt x="27" y="33"/>
                      <a:pt x="25" y="35"/>
                    </a:cubicBezTo>
                    <a:cubicBezTo>
                      <a:pt x="24" y="35"/>
                      <a:pt x="24" y="36"/>
                      <a:pt x="24" y="36"/>
                    </a:cubicBezTo>
                    <a:cubicBezTo>
                      <a:pt x="26" y="38"/>
                      <a:pt x="26" y="40"/>
                      <a:pt x="27" y="42"/>
                    </a:cubicBezTo>
                    <a:cubicBezTo>
                      <a:pt x="27" y="43"/>
                      <a:pt x="27" y="43"/>
                      <a:pt x="28" y="43"/>
                    </a:cubicBezTo>
                    <a:cubicBezTo>
                      <a:pt x="32" y="42"/>
                      <a:pt x="37" y="40"/>
                      <a:pt x="40" y="37"/>
                    </a:cubicBezTo>
                    <a:cubicBezTo>
                      <a:pt x="41" y="37"/>
                      <a:pt x="41" y="36"/>
                      <a:pt x="40" y="36"/>
                    </a:cubicBezTo>
                    <a:close/>
                    <a:moveTo>
                      <a:pt x="6" y="45"/>
                    </a:moveTo>
                    <a:cubicBezTo>
                      <a:pt x="7" y="43"/>
                      <a:pt x="7" y="43"/>
                      <a:pt x="7" y="43"/>
                    </a:cubicBezTo>
                    <a:cubicBezTo>
                      <a:pt x="19" y="50"/>
                      <a:pt x="34" y="49"/>
                      <a:pt x="44" y="39"/>
                    </a:cubicBezTo>
                    <a:cubicBezTo>
                      <a:pt x="54" y="29"/>
                      <a:pt x="56" y="13"/>
                      <a:pt x="49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8" y="13"/>
                      <a:pt x="57" y="29"/>
                      <a:pt x="46" y="40"/>
                    </a:cubicBezTo>
                    <a:cubicBezTo>
                      <a:pt x="40" y="46"/>
                      <a:pt x="33" y="49"/>
                      <a:pt x="26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9" y="54"/>
                      <a:pt x="29" y="59"/>
                      <a:pt x="25" y="61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5" y="63"/>
                      <a:pt x="25" y="63"/>
                      <a:pt x="26" y="63"/>
                    </a:cubicBezTo>
                    <a:cubicBezTo>
                      <a:pt x="32" y="64"/>
                      <a:pt x="40" y="66"/>
                      <a:pt x="45" y="69"/>
                    </a:cubicBezTo>
                    <a:cubicBezTo>
                      <a:pt x="46" y="70"/>
                      <a:pt x="46" y="71"/>
                      <a:pt x="45" y="71"/>
                    </a:cubicBezTo>
                    <a:cubicBezTo>
                      <a:pt x="1" y="71"/>
                      <a:pt x="1" y="71"/>
                      <a:pt x="1" y="71"/>
                    </a:cubicBezTo>
                    <a:cubicBezTo>
                      <a:pt x="0" y="71"/>
                      <a:pt x="0" y="70"/>
                      <a:pt x="1" y="69"/>
                    </a:cubicBezTo>
                    <a:cubicBezTo>
                      <a:pt x="6" y="66"/>
                      <a:pt x="14" y="64"/>
                      <a:pt x="20" y="63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17" y="59"/>
                      <a:pt x="17" y="54"/>
                      <a:pt x="21" y="52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0" y="50"/>
                    </a:cubicBezTo>
                    <a:cubicBezTo>
                      <a:pt x="15" y="49"/>
                      <a:pt x="10" y="48"/>
                      <a:pt x="6" y="45"/>
                    </a:cubicBezTo>
                    <a:close/>
                    <a:moveTo>
                      <a:pt x="9" y="42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5" y="43"/>
                      <a:pt x="19" y="44"/>
                      <a:pt x="24" y="43"/>
                    </a:cubicBezTo>
                    <a:cubicBezTo>
                      <a:pt x="25" y="43"/>
                      <a:pt x="25" y="43"/>
                      <a:pt x="25" y="42"/>
                    </a:cubicBezTo>
                    <a:cubicBezTo>
                      <a:pt x="24" y="41"/>
                      <a:pt x="24" y="39"/>
                      <a:pt x="23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18" y="39"/>
                      <a:pt x="15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6" y="37"/>
                      <a:pt x="18" y="36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0" y="33"/>
                      <a:pt x="20" y="32"/>
                      <a:pt x="19" y="32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1"/>
                      <a:pt x="22" y="32"/>
                      <a:pt x="23" y="33"/>
                    </a:cubicBezTo>
                    <a:cubicBezTo>
                      <a:pt x="23" y="33"/>
                      <a:pt x="23" y="34"/>
                      <a:pt x="24" y="33"/>
                    </a:cubicBezTo>
                    <a:cubicBezTo>
                      <a:pt x="26" y="32"/>
                      <a:pt x="29" y="30"/>
                      <a:pt x="31" y="28"/>
                    </a:cubicBezTo>
                    <a:cubicBezTo>
                      <a:pt x="31" y="28"/>
                      <a:pt x="31" y="27"/>
                      <a:pt x="31" y="27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4" y="25"/>
                    </a:cubicBezTo>
                    <a:cubicBezTo>
                      <a:pt x="36" y="23"/>
                      <a:pt x="38" y="20"/>
                      <a:pt x="39" y="18"/>
                    </a:cubicBezTo>
                    <a:cubicBezTo>
                      <a:pt x="39" y="18"/>
                      <a:pt x="39" y="17"/>
                      <a:pt x="39" y="17"/>
                    </a:cubicBezTo>
                    <a:cubicBezTo>
                      <a:pt x="38" y="16"/>
                      <a:pt x="37" y="16"/>
                      <a:pt x="36" y="15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8" y="14"/>
                      <a:pt x="39" y="15"/>
                      <a:pt x="40" y="15"/>
                    </a:cubicBezTo>
                    <a:cubicBezTo>
                      <a:pt x="40" y="15"/>
                      <a:pt x="41" y="15"/>
                      <a:pt x="41" y="15"/>
                    </a:cubicBezTo>
                    <a:cubicBezTo>
                      <a:pt x="42" y="13"/>
                      <a:pt x="43" y="10"/>
                      <a:pt x="43" y="7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9"/>
                      <a:pt x="44" y="13"/>
                      <a:pt x="43" y="16"/>
                    </a:cubicBezTo>
                    <a:cubicBezTo>
                      <a:pt x="42" y="16"/>
                      <a:pt x="43" y="17"/>
                      <a:pt x="43" y="17"/>
                    </a:cubicBezTo>
                    <a:cubicBezTo>
                      <a:pt x="45" y="18"/>
                      <a:pt x="46" y="19"/>
                      <a:pt x="48" y="19"/>
                    </a:cubicBezTo>
                    <a:cubicBezTo>
                      <a:pt x="49" y="19"/>
                      <a:pt x="49" y="19"/>
                      <a:pt x="49" y="18"/>
                    </a:cubicBezTo>
                    <a:cubicBezTo>
                      <a:pt x="49" y="14"/>
                      <a:pt x="48" y="9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53" y="14"/>
                      <a:pt x="52" y="28"/>
                      <a:pt x="43" y="37"/>
                    </a:cubicBezTo>
                    <a:cubicBezTo>
                      <a:pt x="34" y="46"/>
                      <a:pt x="20" y="48"/>
                      <a:pt x="9" y="42"/>
                    </a:cubicBezTo>
                    <a:close/>
                    <a:moveTo>
                      <a:pt x="48" y="21"/>
                    </a:moveTo>
                    <a:cubicBezTo>
                      <a:pt x="46" y="21"/>
                      <a:pt x="44" y="20"/>
                      <a:pt x="42" y="19"/>
                    </a:cubicBezTo>
                    <a:cubicBezTo>
                      <a:pt x="42" y="18"/>
                      <a:pt x="41" y="19"/>
                      <a:pt x="41" y="19"/>
                    </a:cubicBezTo>
                    <a:cubicBezTo>
                      <a:pt x="39" y="22"/>
                      <a:pt x="37" y="24"/>
                      <a:pt x="35" y="27"/>
                    </a:cubicBezTo>
                    <a:cubicBezTo>
                      <a:pt x="35" y="27"/>
                      <a:pt x="35" y="27"/>
                      <a:pt x="35" y="28"/>
                    </a:cubicBez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2" y="35"/>
                      <a:pt x="43" y="35"/>
                      <a:pt x="43" y="34"/>
                    </a:cubicBezTo>
                    <a:cubicBezTo>
                      <a:pt x="46" y="31"/>
                      <a:pt x="48" y="27"/>
                      <a:pt x="49" y="22"/>
                    </a:cubicBezTo>
                    <a:cubicBezTo>
                      <a:pt x="49" y="22"/>
                      <a:pt x="49" y="21"/>
                      <a:pt x="4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字体视界-紫水晶体" panose="02010601030101010101" pitchFamily="2" charset="-122"/>
                  <a:ea typeface="字体视界-紫水晶体" panose="02010601030101010101" pitchFamily="2" charset="-122"/>
                </a:endParaRPr>
              </a:p>
            </p:txBody>
          </p:sp>
        </p:grpSp>
      </p:grpSp>
      <p:pic>
        <p:nvPicPr>
          <p:cNvPr id="73" name="图片 72">
            <a:extLst>
              <a:ext uri="{FF2B5EF4-FFF2-40B4-BE49-F238E27FC236}">
                <a16:creationId xmlns="" xmlns:a16="http://schemas.microsoft.com/office/drawing/2014/main" id="{C56FAFFA-370E-486E-B50E-58EA52E08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11" y="1526474"/>
            <a:ext cx="5361125" cy="459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6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3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881E36FF-0016-404B-88AD-326FDB5DF5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0F0B7C2-3A07-4073-AC12-BECFD2E9F8E4}"/>
              </a:ext>
            </a:extLst>
          </p:cNvPr>
          <p:cNvSpPr txBox="1"/>
          <p:nvPr/>
        </p:nvSpPr>
        <p:spPr>
          <a:xfrm>
            <a:off x="2887596" y="2332800"/>
            <a:ext cx="6798945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一年来，在院领导和护理院长及科护士长的领导、帮助和指点下，本着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“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一切以病人为中心，一切为病人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”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的服务宗旨，较好的完成了院领导布置的各项护理工作计划。完成了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2020</a:t>
            </a:r>
            <a:r>
              <a:rPr lang="zh-CN" alt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年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护理计划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90%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以上，现将工作总结情况如下：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1EF7B3DB-CB49-4811-9C95-1BAC09B9B1A5}"/>
              </a:ext>
            </a:extLst>
          </p:cNvPr>
          <p:cNvSpPr txBox="1"/>
          <p:nvPr/>
        </p:nvSpPr>
        <p:spPr>
          <a:xfrm>
            <a:off x="5375526" y="1581595"/>
            <a:ext cx="15855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</a:rPr>
              <a:t>前 言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29AB793-FBCF-4461-A6D9-E71EF2E3310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24891" b="19131"/>
          <a:stretch/>
        </p:blipFill>
        <p:spPr>
          <a:xfrm rot="19634306">
            <a:off x="4960969" y="1269523"/>
            <a:ext cx="718684" cy="623955"/>
          </a:xfrm>
          <a:prstGeom prst="rect">
            <a:avLst/>
          </a:prstGeom>
        </p:spPr>
      </p:pic>
      <p:sp>
        <p:nvSpPr>
          <p:cNvPr id="18" name="加号 17">
            <a:extLst>
              <a:ext uri="{FF2B5EF4-FFF2-40B4-BE49-F238E27FC236}">
                <a16:creationId xmlns="" xmlns:a16="http://schemas.microsoft.com/office/drawing/2014/main" id="{D75C3201-0DB1-405E-AF6B-CCD0D508DD74}"/>
              </a:ext>
            </a:extLst>
          </p:cNvPr>
          <p:cNvSpPr/>
          <p:nvPr/>
        </p:nvSpPr>
        <p:spPr>
          <a:xfrm rot="1092845">
            <a:off x="3401471" y="6036765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4101A274-552F-4939-8E08-B9914495879D}"/>
              </a:ext>
            </a:extLst>
          </p:cNvPr>
          <p:cNvSpPr/>
          <p:nvPr/>
        </p:nvSpPr>
        <p:spPr>
          <a:xfrm rot="20175941">
            <a:off x="11109516" y="335639"/>
            <a:ext cx="571142" cy="571142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0C21E8A-5EF5-41AF-B36E-A40BC36CA94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30" y="3136281"/>
            <a:ext cx="3859966" cy="275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2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8" grpId="0" animBg="1"/>
      <p:bldP spid="1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5A99086B-ABBD-4685-8030-88AF1F8078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3FED7510-91E4-43D5-B254-DFC1A7D31716}"/>
              </a:ext>
            </a:extLst>
          </p:cNvPr>
          <p:cNvSpPr/>
          <p:nvPr/>
        </p:nvSpPr>
        <p:spPr>
          <a:xfrm>
            <a:off x="869315" y="1259829"/>
            <a:ext cx="1045337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全院护理人员撰写护理论文</a:t>
            </a:r>
            <a:r>
              <a:rPr lang="en-US" altLang="zh-CN" sz="2000" dirty="0">
                <a:ea typeface="等线" panose="02010600030101010101" pitchFamily="2" charset="-122"/>
                <a:sym typeface="+mn-ea"/>
              </a:rPr>
              <a:t>30</a:t>
            </a: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篇，其中一篇参加了全国第三届骨科护理学术交流，有</a:t>
            </a:r>
            <a:r>
              <a:rPr lang="en-US" altLang="zh-CN" sz="2000" dirty="0">
                <a:ea typeface="等线" panose="02010600030101010101" pitchFamily="2" charset="-122"/>
                <a:sym typeface="+mn-ea"/>
              </a:rPr>
              <a:t>3</a:t>
            </a: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篇参加台州地区学术交流，有</a:t>
            </a:r>
            <a:r>
              <a:rPr lang="en-US" altLang="zh-CN" sz="2000" dirty="0">
                <a:ea typeface="等线" panose="02010600030101010101" pitchFamily="2" charset="-122"/>
                <a:sym typeface="+mn-ea"/>
              </a:rPr>
              <a:t>2</a:t>
            </a: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篇参加</a:t>
            </a:r>
            <a:r>
              <a:rPr lang="en-US" altLang="zh-CN" sz="2000" dirty="0">
                <a:ea typeface="等线" panose="02010600030101010101" pitchFamily="2" charset="-122"/>
                <a:sym typeface="+mn-ea"/>
              </a:rPr>
              <a:t>《</a:t>
            </a: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当代护士</a:t>
            </a:r>
            <a:r>
              <a:rPr lang="en-US" altLang="zh-CN" sz="2000" dirty="0">
                <a:ea typeface="等线" panose="02010600030101010101" pitchFamily="2" charset="-122"/>
                <a:sym typeface="+mn-ea"/>
              </a:rPr>
              <a:t>》</a:t>
            </a:r>
            <a:r>
              <a:rPr lang="zh-CN" altLang="en-US" sz="2000" dirty="0">
                <a:ea typeface="等线" panose="02010600030101010101" pitchFamily="2" charset="-122"/>
                <a:sym typeface="+mn-ea"/>
              </a:rPr>
              <a:t>第二十一次全国护理学术交流。</a:t>
            </a:r>
            <a:endParaRPr lang="zh-CN" altLang="en-US" sz="2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  <a:sym typeface="+mn-ea"/>
            </a:endParaRPr>
          </a:p>
        </p:txBody>
      </p:sp>
      <p:grpSp>
        <p:nvGrpSpPr>
          <p:cNvPr id="75" name="Group 100">
            <a:extLst>
              <a:ext uri="{FF2B5EF4-FFF2-40B4-BE49-F238E27FC236}">
                <a16:creationId xmlns="" xmlns:a16="http://schemas.microsoft.com/office/drawing/2014/main" id="{6BE0E2EC-F97E-48BF-9A49-3177584889DD}"/>
              </a:ext>
            </a:extLst>
          </p:cNvPr>
          <p:cNvGrpSpPr/>
          <p:nvPr/>
        </p:nvGrpSpPr>
        <p:grpSpPr>
          <a:xfrm>
            <a:off x="1837295" y="3214099"/>
            <a:ext cx="3005455" cy="1160145"/>
            <a:chOff x="1513650" y="1302669"/>
            <a:chExt cx="2788053" cy="1100124"/>
          </a:xfrm>
        </p:grpSpPr>
        <p:sp>
          <p:nvSpPr>
            <p:cNvPr id="76" name="TextBox 101">
              <a:extLst>
                <a:ext uri="{FF2B5EF4-FFF2-40B4-BE49-F238E27FC236}">
                  <a16:creationId xmlns="" xmlns:a16="http://schemas.microsoft.com/office/drawing/2014/main" id="{88214C11-B423-4E0C-87FC-3DC590486B9E}"/>
                </a:ext>
              </a:extLst>
            </p:cNvPr>
            <p:cNvSpPr txBox="1"/>
            <p:nvPr/>
          </p:nvSpPr>
          <p:spPr>
            <a:xfrm>
              <a:off x="1513650" y="1302669"/>
              <a:ext cx="1017907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发表文章</a:t>
              </a:r>
            </a:p>
          </p:txBody>
        </p:sp>
        <p:sp>
          <p:nvSpPr>
            <p:cNvPr id="77" name="Rectangle 102">
              <a:extLst>
                <a:ext uri="{FF2B5EF4-FFF2-40B4-BE49-F238E27FC236}">
                  <a16:creationId xmlns="" xmlns:a16="http://schemas.microsoft.com/office/drawing/2014/main" id="{EF3E30B7-F557-42C9-AEED-4A0BA8D61D16}"/>
                </a:ext>
              </a:extLst>
            </p:cNvPr>
            <p:cNvSpPr/>
            <p:nvPr/>
          </p:nvSpPr>
          <p:spPr>
            <a:xfrm>
              <a:off x="1513650" y="1709721"/>
              <a:ext cx="2788053" cy="69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ea typeface="等线" panose="02010600030101010101" pitchFamily="2" charset="-122"/>
                  <a:sym typeface="+mn-ea"/>
                </a:rPr>
                <a:t>一篇参加了全国第三届骨科护理学术交流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等线" panose="02010600030101010101" pitchFamily="2" charset="-122"/>
                <a:sym typeface="+mn-ea"/>
              </a:endParaRPr>
            </a:p>
          </p:txBody>
        </p:sp>
      </p:grpSp>
      <p:grpSp>
        <p:nvGrpSpPr>
          <p:cNvPr id="81" name="Group 106">
            <a:extLst>
              <a:ext uri="{FF2B5EF4-FFF2-40B4-BE49-F238E27FC236}">
                <a16:creationId xmlns="" xmlns:a16="http://schemas.microsoft.com/office/drawing/2014/main" id="{68960F38-7179-4F06-BCEF-06A5700788E4}"/>
              </a:ext>
            </a:extLst>
          </p:cNvPr>
          <p:cNvGrpSpPr/>
          <p:nvPr/>
        </p:nvGrpSpPr>
        <p:grpSpPr>
          <a:xfrm>
            <a:off x="1837295" y="4738636"/>
            <a:ext cx="3290570" cy="1186180"/>
            <a:chOff x="1513650" y="1278164"/>
            <a:chExt cx="2498218" cy="1124812"/>
          </a:xfrm>
        </p:grpSpPr>
        <p:sp>
          <p:nvSpPr>
            <p:cNvPr id="82" name="TextBox 107">
              <a:extLst>
                <a:ext uri="{FF2B5EF4-FFF2-40B4-BE49-F238E27FC236}">
                  <a16:creationId xmlns="" xmlns:a16="http://schemas.microsoft.com/office/drawing/2014/main" id="{16ED6950-7A6E-4A04-A2AB-B04C25B0F85E}"/>
                </a:ext>
              </a:extLst>
            </p:cNvPr>
            <p:cNvSpPr txBox="1"/>
            <p:nvPr/>
          </p:nvSpPr>
          <p:spPr>
            <a:xfrm>
              <a:off x="1513650" y="1278164"/>
              <a:ext cx="833061" cy="427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发表文章</a:t>
              </a:r>
              <a:endParaRPr lang="en-GB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Rectangle 108">
              <a:extLst>
                <a:ext uri="{FF2B5EF4-FFF2-40B4-BE49-F238E27FC236}">
                  <a16:creationId xmlns="" xmlns:a16="http://schemas.microsoft.com/office/drawing/2014/main" id="{E1E93F0D-94B2-4DAD-8CA6-7651D9ACD050}"/>
                </a:ext>
              </a:extLst>
            </p:cNvPr>
            <p:cNvSpPr/>
            <p:nvPr/>
          </p:nvSpPr>
          <p:spPr>
            <a:xfrm>
              <a:off x="1513650" y="1709904"/>
              <a:ext cx="2498218" cy="6930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ea typeface="等线" panose="02010600030101010101" pitchFamily="2" charset="-122"/>
                  <a:sym typeface="+mn-ea"/>
                </a:rPr>
                <a:t>有</a:t>
              </a:r>
              <a:r>
                <a:rPr lang="en-US" altLang="zh-CN" sz="1600" dirty="0">
                  <a:ea typeface="等线" panose="02010600030101010101" pitchFamily="2" charset="-122"/>
                  <a:sym typeface="+mn-ea"/>
                </a:rPr>
                <a:t>2</a:t>
              </a:r>
              <a:r>
                <a:rPr lang="zh-CN" altLang="en-US" sz="1600" dirty="0">
                  <a:ea typeface="等线" panose="02010600030101010101" pitchFamily="2" charset="-122"/>
                  <a:sym typeface="+mn-ea"/>
                </a:rPr>
                <a:t>篇参加</a:t>
              </a:r>
              <a:r>
                <a:rPr lang="en-US" altLang="zh-CN" sz="1600" dirty="0">
                  <a:ea typeface="等线" panose="02010600030101010101" pitchFamily="2" charset="-122"/>
                  <a:sym typeface="+mn-ea"/>
                </a:rPr>
                <a:t>《</a:t>
              </a:r>
              <a:r>
                <a:rPr lang="zh-CN" altLang="en-US" sz="1600" dirty="0">
                  <a:ea typeface="等线" panose="02010600030101010101" pitchFamily="2" charset="-122"/>
                  <a:sym typeface="+mn-ea"/>
                </a:rPr>
                <a:t>当代护士</a:t>
              </a:r>
              <a:r>
                <a:rPr lang="en-US" altLang="zh-CN" sz="1600" dirty="0">
                  <a:ea typeface="等线" panose="02010600030101010101" pitchFamily="2" charset="-122"/>
                  <a:sym typeface="+mn-ea"/>
                </a:rPr>
                <a:t>》</a:t>
              </a:r>
              <a:r>
                <a:rPr lang="zh-CN" altLang="en-US" sz="1600" dirty="0">
                  <a:ea typeface="等线" panose="02010600030101010101" pitchFamily="2" charset="-122"/>
                  <a:sym typeface="+mn-ea"/>
                </a:rPr>
                <a:t>第二十一次全国护理学术交流</a:t>
              </a: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84" name="图片 83" descr="护士">
            <a:extLst>
              <a:ext uri="{FF2B5EF4-FFF2-40B4-BE49-F238E27FC236}">
                <a16:creationId xmlns="" xmlns:a16="http://schemas.microsoft.com/office/drawing/2014/main" id="{79B12F0F-8C03-4247-B1CC-E2AC87615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205" y="2881619"/>
            <a:ext cx="1114425" cy="1114425"/>
          </a:xfrm>
          <a:prstGeom prst="rect">
            <a:avLst/>
          </a:prstGeom>
        </p:spPr>
      </p:pic>
      <p:pic>
        <p:nvPicPr>
          <p:cNvPr id="86" name="图片 85" descr="护士 (2)">
            <a:extLst>
              <a:ext uri="{FF2B5EF4-FFF2-40B4-BE49-F238E27FC236}">
                <a16:creationId xmlns="" xmlns:a16="http://schemas.microsoft.com/office/drawing/2014/main" id="{144CEC88-2E2B-46B2-B250-CCEF33A38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5885" y="5205084"/>
            <a:ext cx="745490" cy="7454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733A309-EF4E-4A44-962D-F3D95765DD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236" y="2732405"/>
            <a:ext cx="5558100" cy="3925125"/>
          </a:xfrm>
          <a:prstGeom prst="rect">
            <a:avLst/>
          </a:prstGeom>
        </p:spPr>
      </p:pic>
      <p:sp>
        <p:nvSpPr>
          <p:cNvPr id="19" name="文本框 6">
            <a:extLst>
              <a:ext uri="{FF2B5EF4-FFF2-40B4-BE49-F238E27FC236}">
                <a16:creationId xmlns="" xmlns:a16="http://schemas.microsoft.com/office/drawing/2014/main" id="{735EAF2A-DFF3-4AD9-AC19-AA38632A7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944" y="481363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出色完成护理工作</a:t>
            </a:r>
          </a:p>
        </p:txBody>
      </p:sp>
    </p:spTree>
    <p:extLst>
      <p:ext uri="{BB962C8B-B14F-4D97-AF65-F5344CB8AC3E}">
        <p14:creationId xmlns:p14="http://schemas.microsoft.com/office/powerpoint/2010/main" val="141063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62" grpId="0"/>
      <p:bldP spid="19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731832" y="2559560"/>
            <a:ext cx="1489510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06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364470" y="3225995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工作存在相关问题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0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643EDF9C-0135-46E5-9554-BB210901D2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44" name="文本框 6">
            <a:extLst>
              <a:ext uri="{FF2B5EF4-FFF2-40B4-BE49-F238E27FC236}">
                <a16:creationId xmlns="" xmlns:a16="http://schemas.microsoft.com/office/drawing/2014/main" id="{AA19AFE4-C270-460B-981E-B85FAE3E0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110" y="491151"/>
            <a:ext cx="3098165" cy="509388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工作存在相关问题</a:t>
            </a:r>
          </a:p>
        </p:txBody>
      </p:sp>
      <p:cxnSp>
        <p:nvCxnSpPr>
          <p:cNvPr id="45" name="直接连接符 44">
            <a:extLst>
              <a:ext uri="{FF2B5EF4-FFF2-40B4-BE49-F238E27FC236}">
                <a16:creationId xmlns="" xmlns:a16="http://schemas.microsoft.com/office/drawing/2014/main" id="{E0B7B8A4-25D6-4531-BD01-9B56BF487A41}"/>
              </a:ext>
            </a:extLst>
          </p:cNvPr>
          <p:cNvCxnSpPr/>
          <p:nvPr/>
        </p:nvCxnSpPr>
        <p:spPr>
          <a:xfrm>
            <a:off x="3599977" y="1969768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EF3187A3-822D-47D6-8256-3F6E0C4ADF05}"/>
              </a:ext>
            </a:extLst>
          </p:cNvPr>
          <p:cNvCxnSpPr/>
          <p:nvPr/>
        </p:nvCxnSpPr>
        <p:spPr>
          <a:xfrm>
            <a:off x="8576674" y="1969768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6AA31C58-62B6-493E-8E5F-86C2E4D1BDFD}"/>
              </a:ext>
            </a:extLst>
          </p:cNvPr>
          <p:cNvCxnSpPr/>
          <p:nvPr/>
        </p:nvCxnSpPr>
        <p:spPr>
          <a:xfrm>
            <a:off x="3599977" y="4343689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1EF07325-597F-4E4C-BD37-7FE49B87BB25}"/>
              </a:ext>
            </a:extLst>
          </p:cNvPr>
          <p:cNvGrpSpPr/>
          <p:nvPr/>
        </p:nvGrpSpPr>
        <p:grpSpPr>
          <a:xfrm>
            <a:off x="829388" y="1916759"/>
            <a:ext cx="10533223" cy="3475372"/>
            <a:chOff x="817489" y="2054570"/>
            <a:chExt cx="10533223" cy="3475372"/>
          </a:xfrm>
        </p:grpSpPr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8DA9F4CE-E9B2-4D5F-9FC0-75744901C3CC}"/>
                </a:ext>
              </a:extLst>
            </p:cNvPr>
            <p:cNvGrpSpPr/>
            <p:nvPr/>
          </p:nvGrpSpPr>
          <p:grpSpPr>
            <a:xfrm>
              <a:off x="817489" y="2054570"/>
              <a:ext cx="2796540" cy="1288554"/>
              <a:chOff x="601980" y="2158799"/>
              <a:chExt cx="2796540" cy="1288554"/>
            </a:xfrm>
          </p:grpSpPr>
          <p:sp>
            <p:nvSpPr>
              <p:cNvPr id="59" name="文本框 58">
                <a:extLst>
                  <a:ext uri="{FF2B5EF4-FFF2-40B4-BE49-F238E27FC236}">
                    <a16:creationId xmlns="" xmlns:a16="http://schemas.microsoft.com/office/drawing/2014/main" id="{78C2FEB3-F3BC-4502-8F96-7F9475F186F3}"/>
                  </a:ext>
                </a:extLst>
              </p:cNvPr>
              <p:cNvSpPr txBox="1"/>
              <p:nvPr/>
            </p:nvSpPr>
            <p:spPr>
              <a:xfrm>
                <a:off x="601980" y="2158799"/>
                <a:ext cx="2796540" cy="321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第一点</a:t>
                </a: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16EDA40E-0F94-4972-90AD-FA4CCE057F74}"/>
                  </a:ext>
                </a:extLst>
              </p:cNvPr>
              <p:cNvSpPr txBox="1"/>
              <p:nvPr/>
            </p:nvSpPr>
            <p:spPr>
              <a:xfrm>
                <a:off x="1520909" y="2509244"/>
                <a:ext cx="1876425" cy="938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800"/>
                  </a:lnSpc>
                </a:pPr>
                <a:r>
                  <a:rPr lang="zh-CN" altLang="en-US" sz="1600" dirty="0">
                    <a:ea typeface="等线" panose="02010600030101010101" pitchFamily="2" charset="-122"/>
                    <a:sym typeface="+mn-ea"/>
                  </a:rPr>
                  <a:t>个别护士素质不高，无菌观念不强</a:t>
                </a:r>
                <a:endPara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r">
                  <a:lnSpc>
                    <a:spcPts val="1800"/>
                  </a:lnSpc>
                </a:pPr>
                <a:endPara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="" xmlns:a16="http://schemas.microsoft.com/office/drawing/2014/main" id="{3412D21F-2326-4E3F-914F-50C95B6D4708}"/>
                </a:ext>
              </a:extLst>
            </p:cNvPr>
            <p:cNvGrpSpPr/>
            <p:nvPr/>
          </p:nvGrpSpPr>
          <p:grpSpPr>
            <a:xfrm>
              <a:off x="8554172" y="2060516"/>
              <a:ext cx="2796540" cy="710665"/>
              <a:chOff x="9997440" y="2163145"/>
              <a:chExt cx="2796540" cy="710665"/>
            </a:xfrm>
          </p:grpSpPr>
          <p:sp>
            <p:nvSpPr>
              <p:cNvPr id="57" name="文本框 56">
                <a:extLst>
                  <a:ext uri="{FF2B5EF4-FFF2-40B4-BE49-F238E27FC236}">
                    <a16:creationId xmlns="" xmlns:a16="http://schemas.microsoft.com/office/drawing/2014/main" id="{D0598FF2-EC77-4C07-8908-0B0B37DFC998}"/>
                  </a:ext>
                </a:extLst>
              </p:cNvPr>
              <p:cNvSpPr txBox="1"/>
              <p:nvPr/>
            </p:nvSpPr>
            <p:spPr>
              <a:xfrm>
                <a:off x="9997440" y="2163145"/>
                <a:ext cx="2796540" cy="321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第二点</a:t>
                </a:r>
              </a:p>
            </p:txBody>
          </p:sp>
          <p:sp>
            <p:nvSpPr>
              <p:cNvPr id="58" name="文本框 57">
                <a:extLst>
                  <a:ext uri="{FF2B5EF4-FFF2-40B4-BE49-F238E27FC236}">
                    <a16:creationId xmlns="" xmlns:a16="http://schemas.microsoft.com/office/drawing/2014/main" id="{CABDFB5B-A561-4EFD-8767-4CF2BFA3D113}"/>
                  </a:ext>
                </a:extLst>
              </p:cNvPr>
              <p:cNvSpPr txBox="1"/>
              <p:nvPr/>
            </p:nvSpPr>
            <p:spPr>
              <a:xfrm>
                <a:off x="9998710" y="2501600"/>
                <a:ext cx="2160270" cy="372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ea typeface="等线" panose="02010600030101010101" pitchFamily="2" charset="-122"/>
                    <a:sym typeface="+mn-ea"/>
                  </a:rPr>
                  <a:t>整体护理处于摸索阶段，护理书写欠规范</a:t>
                </a:r>
                <a:endPara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等线" panose="02010600030101010101" pitchFamily="2" charset="-122"/>
                  <a:sym typeface="+mn-ea"/>
                </a:endParaRP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D5F80371-9FD9-40FB-96DB-0774BEE1C2BE}"/>
                </a:ext>
              </a:extLst>
            </p:cNvPr>
            <p:cNvGrpSpPr/>
            <p:nvPr/>
          </p:nvGrpSpPr>
          <p:grpSpPr>
            <a:xfrm>
              <a:off x="817489" y="4414843"/>
              <a:ext cx="2796540" cy="1115099"/>
              <a:chOff x="601980" y="2158799"/>
              <a:chExt cx="2796540" cy="1115099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="" xmlns:a16="http://schemas.microsoft.com/office/drawing/2014/main" id="{F6A2DE57-1E1F-475C-8CAC-8235C159A2CE}"/>
                  </a:ext>
                </a:extLst>
              </p:cNvPr>
              <p:cNvSpPr txBox="1"/>
              <p:nvPr/>
            </p:nvSpPr>
            <p:spPr>
              <a:xfrm>
                <a:off x="601980" y="2158799"/>
                <a:ext cx="2796540" cy="321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第三点</a:t>
                </a: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="" xmlns:a16="http://schemas.microsoft.com/office/drawing/2014/main" id="{21D0FAD1-215A-4C94-B841-4D6C04CB53A3}"/>
                  </a:ext>
                </a:extLst>
              </p:cNvPr>
              <p:cNvSpPr txBox="1"/>
              <p:nvPr/>
            </p:nvSpPr>
            <p:spPr>
              <a:xfrm>
                <a:off x="1520909" y="2509244"/>
                <a:ext cx="1876425" cy="7646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800"/>
                  </a:lnSpc>
                </a:pPr>
                <a:r>
                  <a:rPr lang="zh-CN" altLang="en-US" sz="1600" dirty="0">
                    <a:ea typeface="等线" panose="02010600030101010101" pitchFamily="2" charset="-122"/>
                    <a:sym typeface="+mn-ea"/>
                  </a:rPr>
                  <a:t>由于护理人员较少，基础护理不到位</a:t>
                </a:r>
                <a:endPara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等线" panose="02010600030101010101" pitchFamily="2" charset="-122"/>
                  <a:sym typeface="+mn-ea"/>
                </a:endParaRPr>
              </a:p>
            </p:txBody>
          </p:sp>
        </p:grp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1A5B2145-9039-47E9-88B9-B48C12007BBA}"/>
                </a:ext>
              </a:extLst>
            </p:cNvPr>
            <p:cNvGrpSpPr/>
            <p:nvPr/>
          </p:nvGrpSpPr>
          <p:grpSpPr>
            <a:xfrm>
              <a:off x="8548517" y="4448085"/>
              <a:ext cx="2796540" cy="891639"/>
              <a:chOff x="9983889" y="3706152"/>
              <a:chExt cx="2796540" cy="891639"/>
            </a:xfrm>
          </p:grpSpPr>
          <p:sp>
            <p:nvSpPr>
              <p:cNvPr id="53" name="文本框 52">
                <a:extLst>
                  <a:ext uri="{FF2B5EF4-FFF2-40B4-BE49-F238E27FC236}">
                    <a16:creationId xmlns="" xmlns:a16="http://schemas.microsoft.com/office/drawing/2014/main" id="{AE7440E0-2294-4DB5-92E2-95F301A735D3}"/>
                  </a:ext>
                </a:extLst>
              </p:cNvPr>
              <p:cNvSpPr txBox="1"/>
              <p:nvPr/>
            </p:nvSpPr>
            <p:spPr>
              <a:xfrm>
                <a:off x="9983889" y="3706152"/>
                <a:ext cx="2796540" cy="321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第四点</a:t>
                </a:r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="" xmlns:a16="http://schemas.microsoft.com/office/drawing/2014/main" id="{E6DA3FD4-98E4-407F-9EB3-0F99E0FAB645}"/>
                  </a:ext>
                </a:extLst>
              </p:cNvPr>
              <p:cNvSpPr txBox="1"/>
              <p:nvPr/>
            </p:nvSpPr>
            <p:spPr>
              <a:xfrm>
                <a:off x="9985159" y="4044706"/>
                <a:ext cx="1876425" cy="553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zh-CN" altLang="en-US" sz="1600" dirty="0">
                    <a:ea typeface="等线" panose="02010600030101010101" pitchFamily="2" charset="-122"/>
                    <a:sym typeface="+mn-ea"/>
                  </a:rPr>
                  <a:t>病房管理不规范，尚不尽人意</a:t>
                </a:r>
                <a:endPara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等线" panose="02010600030101010101" pitchFamily="2" charset="-122"/>
                  <a:sym typeface="+mn-ea"/>
                </a:endParaRPr>
              </a:p>
            </p:txBody>
          </p:sp>
        </p:grpSp>
      </p:grp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FA0C6A04-4512-4B1A-B708-DDE50173224E}"/>
              </a:ext>
            </a:extLst>
          </p:cNvPr>
          <p:cNvCxnSpPr/>
          <p:nvPr/>
        </p:nvCxnSpPr>
        <p:spPr>
          <a:xfrm>
            <a:off x="8535651" y="4370985"/>
            <a:ext cx="0" cy="10025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2" name="图片 61">
            <a:extLst>
              <a:ext uri="{FF2B5EF4-FFF2-40B4-BE49-F238E27FC236}">
                <a16:creationId xmlns="" xmlns:a16="http://schemas.microsoft.com/office/drawing/2014/main" id="{D45ECCEE-7D97-44B1-B668-80D07A73B4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06" y="1205226"/>
            <a:ext cx="5286230" cy="453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63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44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FBBCD54-7C65-4FCB-91D8-4660AC2455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PA_文本框 12">
            <a:extLst>
              <a:ext uri="{FF2B5EF4-FFF2-40B4-BE49-F238E27FC236}">
                <a16:creationId xmlns="" xmlns:a16="http://schemas.microsoft.com/office/drawing/2014/main" id="{E44AD20C-29B9-481C-A809-38C4388023B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56756" y="2665816"/>
            <a:ext cx="5678496" cy="1177255"/>
          </a:xfrm>
          <a:prstGeom prst="rect">
            <a:avLst/>
          </a:prstGeom>
          <a:noFill/>
        </p:spPr>
        <p:txBody>
          <a:bodyPr wrap="none" lIns="68589" tIns="34295" rIns="68589" bIns="34295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D98298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字体视界-简圆体" panose="02010601030101010101" charset="-122"/>
              </a:rPr>
              <a:t>感谢您的观看</a:t>
            </a:r>
          </a:p>
        </p:txBody>
      </p:sp>
      <p:sp>
        <p:nvSpPr>
          <p:cNvPr id="22" name="加号 21">
            <a:extLst>
              <a:ext uri="{FF2B5EF4-FFF2-40B4-BE49-F238E27FC236}">
                <a16:creationId xmlns="" xmlns:a16="http://schemas.microsoft.com/office/drawing/2014/main" id="{E61FDEF9-4C33-4E7C-9B64-5B4DA56AABBE}"/>
              </a:ext>
            </a:extLst>
          </p:cNvPr>
          <p:cNvSpPr/>
          <p:nvPr/>
        </p:nvSpPr>
        <p:spPr>
          <a:xfrm rot="1092845">
            <a:off x="2859290" y="5952518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75B81C0A-035F-4C27-ABF8-DB25C95224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021" y="3254443"/>
            <a:ext cx="3859966" cy="2757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55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111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E55C08A-E996-4569-A916-0781669176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="" xmlns:a16="http://schemas.microsoft.com/office/drawing/2014/main" id="{102C876E-95E7-408B-8145-113B58E1C70E}"/>
              </a:ext>
            </a:extLst>
          </p:cNvPr>
          <p:cNvSpPr txBox="1"/>
          <p:nvPr/>
        </p:nvSpPr>
        <p:spPr>
          <a:xfrm>
            <a:off x="3059358" y="554081"/>
            <a:ext cx="3052929" cy="539317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+mn-lt"/>
              </a:rPr>
              <a:t>目录</a:t>
            </a:r>
            <a:r>
              <a:rPr lang="en-US" altLang="zh-CN" sz="4000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+mn-lt"/>
              </a:rPr>
              <a:t>/</a:t>
            </a:r>
            <a:r>
              <a:rPr lang="en-US" altLang="zh-CN" sz="3200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+mn-lt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49E22EF2-23FF-4722-83C7-4E3AF66C0651}"/>
              </a:ext>
            </a:extLst>
          </p:cNvPr>
          <p:cNvSpPr/>
          <p:nvPr/>
        </p:nvSpPr>
        <p:spPr>
          <a:xfrm>
            <a:off x="2753828" y="2176621"/>
            <a:ext cx="3027680" cy="52197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认真落实各项制度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0AAA006C-0DC7-46BB-BB3C-9517665E42A8}"/>
              </a:ext>
            </a:extLst>
          </p:cNvPr>
          <p:cNvSpPr/>
          <p:nvPr/>
        </p:nvSpPr>
        <p:spPr>
          <a:xfrm>
            <a:off x="2753828" y="3049827"/>
            <a:ext cx="3027680" cy="95313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提高管理业务水平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b="1" dirty="0">
              <a:solidFill>
                <a:srgbClr val="EB604D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09DE0115-0915-4457-A5C5-C6EC112C2368}"/>
              </a:ext>
            </a:extLst>
          </p:cNvPr>
          <p:cNvSpPr/>
          <p:nvPr/>
        </p:nvSpPr>
        <p:spPr>
          <a:xfrm>
            <a:off x="2753828" y="3944068"/>
            <a:ext cx="3027680" cy="52197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加强医德医风建设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F03E8E6F-9172-417E-A45A-3CA7620A4180}"/>
              </a:ext>
            </a:extLst>
          </p:cNvPr>
          <p:cNvSpPr/>
          <p:nvPr/>
        </p:nvSpPr>
        <p:spPr>
          <a:xfrm>
            <a:off x="6881548" y="2176621"/>
            <a:ext cx="3027680" cy="52197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加强院内感染管理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97EA2DB-70AB-45D4-86B8-43438E714F34}"/>
              </a:ext>
            </a:extLst>
          </p:cNvPr>
          <p:cNvSpPr/>
          <p:nvPr/>
        </p:nvSpPr>
        <p:spPr>
          <a:xfrm>
            <a:off x="6881548" y="3004999"/>
            <a:ext cx="3027680" cy="52197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出色完成护理工作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B9C298F4-4073-432F-A464-B9912204A111}"/>
              </a:ext>
            </a:extLst>
          </p:cNvPr>
          <p:cNvSpPr/>
          <p:nvPr/>
        </p:nvSpPr>
        <p:spPr>
          <a:xfrm>
            <a:off x="6881548" y="3944643"/>
            <a:ext cx="3027680" cy="52197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工作存在相关问题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6F5CA3F1-64D0-4536-B2C0-6E75E911EE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2189018" y="2243194"/>
            <a:ext cx="481680" cy="38882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CF615DEF-2BFA-4B62-9D9B-38083D68F6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2189018" y="3108124"/>
            <a:ext cx="481680" cy="388824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="" xmlns:a16="http://schemas.microsoft.com/office/drawing/2014/main" id="{C47C2875-FDCB-4413-A85C-95E33A27E7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2189018" y="4002365"/>
            <a:ext cx="481680" cy="388824"/>
          </a:xfrm>
          <a:prstGeom prst="rect">
            <a:avLst/>
          </a:prstGeom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E26CC29F-4456-4E5B-92B3-7D44271FD7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6270000" y="2243194"/>
            <a:ext cx="481680" cy="388824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="" xmlns:a16="http://schemas.microsoft.com/office/drawing/2014/main" id="{D2AB3568-A318-4B24-BFC5-A6D0932375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6270000" y="3108124"/>
            <a:ext cx="481680" cy="388824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68B35DB7-E57B-49CA-8E98-4728C2B099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1" t="19131" r="30773" b="30190"/>
          <a:stretch/>
        </p:blipFill>
        <p:spPr>
          <a:xfrm>
            <a:off x="6270000" y="4002365"/>
            <a:ext cx="481680" cy="38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51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21" grpId="0"/>
      <p:bldP spid="24" grpId="0"/>
      <p:bldP spid="27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672747" y="2092078"/>
            <a:ext cx="1487908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01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305385" y="2758513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认真落实各项制度</a:t>
            </a:r>
          </a:p>
        </p:txBody>
      </p:sp>
      <p:sp>
        <p:nvSpPr>
          <p:cNvPr id="13" name="TextBox 23">
            <a:extLst>
              <a:ext uri="{FF2B5EF4-FFF2-40B4-BE49-F238E27FC236}">
                <a16:creationId xmlns="" xmlns:a16="http://schemas.microsoft.com/office/drawing/2014/main" id="{C9D6827A-7343-4DBC-A890-92F5A793B64C}"/>
              </a:ext>
            </a:extLst>
          </p:cNvPr>
          <p:cNvSpPr txBox="1"/>
          <p:nvPr/>
        </p:nvSpPr>
        <p:spPr>
          <a:xfrm>
            <a:off x="5393114" y="3520230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制度重申</a:t>
            </a:r>
          </a:p>
        </p:txBody>
      </p:sp>
      <p:sp>
        <p:nvSpPr>
          <p:cNvPr id="14" name="TextBox 23">
            <a:extLst>
              <a:ext uri="{FF2B5EF4-FFF2-40B4-BE49-F238E27FC236}">
                <a16:creationId xmlns="" xmlns:a16="http://schemas.microsoft.com/office/drawing/2014/main" id="{30CB5CF4-2EB8-4104-839A-FC00D80A6BD3}"/>
              </a:ext>
            </a:extLst>
          </p:cNvPr>
          <p:cNvSpPr txBox="1"/>
          <p:nvPr/>
        </p:nvSpPr>
        <p:spPr>
          <a:xfrm>
            <a:off x="7831282" y="3499455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bg-BG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记录做好</a:t>
            </a:r>
          </a:p>
        </p:txBody>
      </p:sp>
      <p:sp>
        <p:nvSpPr>
          <p:cNvPr id="15" name="TextBox 23">
            <a:extLst>
              <a:ext uri="{FF2B5EF4-FFF2-40B4-BE49-F238E27FC236}">
                <a16:creationId xmlns="" xmlns:a16="http://schemas.microsoft.com/office/drawing/2014/main" id="{E08FCF25-F7CB-4D42-9E17-A708C9757D9F}"/>
              </a:ext>
            </a:extLst>
          </p:cNvPr>
          <p:cNvSpPr txBox="1"/>
          <p:nvPr/>
        </p:nvSpPr>
        <p:spPr>
          <a:xfrm>
            <a:off x="5393114" y="3956844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bg-BG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三查七对</a:t>
            </a:r>
          </a:p>
        </p:txBody>
      </p:sp>
      <p:sp>
        <p:nvSpPr>
          <p:cNvPr id="18" name="TextBox 23">
            <a:extLst>
              <a:ext uri="{FF2B5EF4-FFF2-40B4-BE49-F238E27FC236}">
                <a16:creationId xmlns="" xmlns:a16="http://schemas.microsoft.com/office/drawing/2014/main" id="{D208BB5A-4E47-4B1A-B240-E9A0422AD036}"/>
              </a:ext>
            </a:extLst>
          </p:cNvPr>
          <p:cNvSpPr txBox="1"/>
          <p:nvPr/>
        </p:nvSpPr>
        <p:spPr>
          <a:xfrm>
            <a:off x="7831282" y="3936069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bg-BG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落实规范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96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3" grpId="0"/>
      <p:bldP spid="14" grpId="0"/>
      <p:bldP spid="15" grpId="0"/>
      <p:bldP spid="18" grpId="0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6747F949-6DFC-4B8E-A3DD-0E25A13E24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19" name="文本框 6">
            <a:extLst>
              <a:ext uri="{FF2B5EF4-FFF2-40B4-BE49-F238E27FC236}">
                <a16:creationId xmlns="" xmlns:a16="http://schemas.microsoft.com/office/drawing/2014/main" id="{5F08A90E-4074-47B9-9B38-80C3273EA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110" y="512570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认真落实各项制度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+mn-ea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2B2C8DC-F33F-402B-9CE1-17740F42FE26}"/>
              </a:ext>
            </a:extLst>
          </p:cNvPr>
          <p:cNvSpPr txBox="1"/>
          <p:nvPr/>
        </p:nvSpPr>
        <p:spPr>
          <a:xfrm>
            <a:off x="1313124" y="3475807"/>
            <a:ext cx="416052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dirty="0"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护理部重申了各级护理人员职责，明确了各类岗位责任制和护理工作制度，如责任护士、巡回护士各尽其职，杜绝了病人自换吊瓶，自拔针的不良现象。</a:t>
            </a:r>
          </a:p>
        </p:txBody>
      </p:sp>
      <p:sp>
        <p:nvSpPr>
          <p:cNvPr id="21" name="矩形 1">
            <a:extLst>
              <a:ext uri="{FF2B5EF4-FFF2-40B4-BE49-F238E27FC236}">
                <a16:creationId xmlns="" xmlns:a16="http://schemas.microsoft.com/office/drawing/2014/main" id="{32BC1CED-C123-49CC-8039-2B52DEB85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3583" y="2137872"/>
            <a:ext cx="2140834" cy="741118"/>
          </a:xfrm>
          <a:prstGeom prst="rect">
            <a:avLst/>
          </a:prstGeom>
          <a:solidFill>
            <a:srgbClr val="D98298"/>
          </a:solidFill>
          <a:ln w="25400" algn="ctr">
            <a:noFill/>
            <a:miter lim="800000"/>
          </a:ln>
          <a:effectLst/>
        </p:spPr>
        <p:txBody>
          <a:bodyPr anchor="ctr"/>
          <a:lstStyle/>
          <a:p>
            <a:pPr algn="ctr"/>
            <a:endParaRPr lang="zh-CN" altLang="en-US" sz="1705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2" name="文本框 7">
            <a:extLst>
              <a:ext uri="{FF2B5EF4-FFF2-40B4-BE49-F238E27FC236}">
                <a16:creationId xmlns="" xmlns:a16="http://schemas.microsoft.com/office/drawing/2014/main" id="{B41773F8-DACF-480F-B74B-638880063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704" y="2228032"/>
            <a:ext cx="213995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chemeClr val="bg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制度重申</a:t>
            </a:r>
          </a:p>
        </p:txBody>
      </p:sp>
      <p:sp>
        <p:nvSpPr>
          <p:cNvPr id="23" name="燕尾形 9">
            <a:extLst>
              <a:ext uri="{FF2B5EF4-FFF2-40B4-BE49-F238E27FC236}">
                <a16:creationId xmlns="" xmlns:a16="http://schemas.microsoft.com/office/drawing/2014/main" id="{3ABFD5CA-8AC7-4911-9EC0-125372484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897" y="2158503"/>
            <a:ext cx="474505" cy="714140"/>
          </a:xfrm>
          <a:prstGeom prst="chevron">
            <a:avLst>
              <a:gd name="adj" fmla="val 50000"/>
            </a:avLst>
          </a:prstGeom>
          <a:solidFill>
            <a:srgbClr val="B098F1"/>
          </a:solidFill>
          <a:ln w="3175" algn="ctr">
            <a:noFill/>
            <a:miter lim="800000"/>
          </a:ln>
          <a:effectLst/>
        </p:spPr>
        <p:txBody>
          <a:bodyPr anchor="ctr"/>
          <a:lstStyle/>
          <a:p>
            <a:pPr algn="ctr"/>
            <a:endParaRPr lang="zh-CN" altLang="en-US" sz="1705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4" name="燕尾形 9">
            <a:extLst>
              <a:ext uri="{FF2B5EF4-FFF2-40B4-BE49-F238E27FC236}">
                <a16:creationId xmlns="" xmlns:a16="http://schemas.microsoft.com/office/drawing/2014/main" id="{EC5D0FBE-C194-4313-8F45-023CEC0AF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467" y="2158503"/>
            <a:ext cx="474505" cy="714140"/>
          </a:xfrm>
          <a:prstGeom prst="chevron">
            <a:avLst>
              <a:gd name="adj" fmla="val 50000"/>
            </a:avLst>
          </a:prstGeom>
          <a:solidFill>
            <a:srgbClr val="B098F1"/>
          </a:solidFill>
          <a:ln w="3175" algn="ctr">
            <a:noFill/>
            <a:miter lim="800000"/>
          </a:ln>
          <a:effectLst/>
        </p:spPr>
        <p:txBody>
          <a:bodyPr anchor="ctr"/>
          <a:lstStyle/>
          <a:p>
            <a:pPr algn="ctr"/>
            <a:endParaRPr lang="zh-CN" altLang="en-US" sz="1705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5" name="燕尾形 9">
            <a:extLst>
              <a:ext uri="{FF2B5EF4-FFF2-40B4-BE49-F238E27FC236}">
                <a16:creationId xmlns="" xmlns:a16="http://schemas.microsoft.com/office/drawing/2014/main" id="{76F6D801-76A7-4AA4-8CB0-A89CC53FEA7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37418" y="2158503"/>
            <a:ext cx="474505" cy="714140"/>
          </a:xfrm>
          <a:prstGeom prst="chevron">
            <a:avLst>
              <a:gd name="adj" fmla="val 50000"/>
            </a:avLst>
          </a:prstGeom>
          <a:solidFill>
            <a:srgbClr val="B098F1"/>
          </a:solidFill>
          <a:ln w="3175" algn="ctr">
            <a:noFill/>
            <a:miter lim="800000"/>
          </a:ln>
          <a:effectLst/>
        </p:spPr>
        <p:txBody>
          <a:bodyPr rot="10800000" anchor="ctr"/>
          <a:lstStyle/>
          <a:p>
            <a:pPr algn="ctr"/>
            <a:endParaRPr lang="zh-CN" altLang="en-US" sz="1705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6" name="燕尾形 9">
            <a:extLst>
              <a:ext uri="{FF2B5EF4-FFF2-40B4-BE49-F238E27FC236}">
                <a16:creationId xmlns="" xmlns:a16="http://schemas.microsoft.com/office/drawing/2014/main" id="{3B1EAAD1-BB3B-4398-84B2-1CCF3B33D02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897663" y="2158503"/>
            <a:ext cx="474506" cy="714140"/>
          </a:xfrm>
          <a:prstGeom prst="chevron">
            <a:avLst>
              <a:gd name="adj" fmla="val 50000"/>
            </a:avLst>
          </a:prstGeom>
          <a:solidFill>
            <a:srgbClr val="B098F1"/>
          </a:solidFill>
          <a:ln w="3175" algn="ctr">
            <a:noFill/>
            <a:miter lim="800000"/>
          </a:ln>
          <a:effectLst/>
        </p:spPr>
        <p:txBody>
          <a:bodyPr rot="10800000" anchor="ctr"/>
          <a:lstStyle/>
          <a:p>
            <a:pPr algn="ctr"/>
            <a:endParaRPr lang="zh-CN" altLang="en-US" sz="1705">
              <a:solidFill>
                <a:schemeClr val="bg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472A3A5-6166-4ED1-BF75-9B3C193199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29814" y="485159"/>
            <a:ext cx="6083838" cy="608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3981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9" grpId="0" bldLvl="0" autoUpdateAnimBg="0"/>
      <p:bldP spid="20" grpId="0"/>
      <p:bldP spid="20" grpId="1"/>
      <p:bldP spid="21" grpId="0" bldLvl="0" animBg="1"/>
      <p:bldP spid="22" grpId="0"/>
      <p:bldP spid="23" grpId="0" bldLvl="0" animBg="1"/>
      <p:bldP spid="24" grpId="0" bldLvl="0" animBg="1"/>
      <p:bldP spid="25" grpId="0" bldLvl="0" animBg="1"/>
      <p:bldP spid="2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336E47D3-8DA9-4BA6-B552-662F436AC6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8" name="矩形 38">
            <a:extLst>
              <a:ext uri="{FF2B5EF4-FFF2-40B4-BE49-F238E27FC236}">
                <a16:creationId xmlns="" xmlns:a16="http://schemas.microsoft.com/office/drawing/2014/main" id="{1AC474B8-A07F-47B9-BE1C-AC9688CBE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7750" y="4412656"/>
            <a:ext cx="1146810" cy="3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zh-CN" altLang="en-US" sz="189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做好记录</a:t>
            </a:r>
          </a:p>
        </p:txBody>
      </p:sp>
      <p:sp>
        <p:nvSpPr>
          <p:cNvPr id="9" name="矩形 47">
            <a:extLst>
              <a:ext uri="{FF2B5EF4-FFF2-40B4-BE49-F238E27FC236}">
                <a16:creationId xmlns="" xmlns:a16="http://schemas.microsoft.com/office/drawing/2014/main" id="{A8326D06-1AA4-42DC-B942-13418573F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3680" y="4954613"/>
            <a:ext cx="2446020" cy="10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91425" tIns="45713" rIns="91425" bIns="45713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要求医嘱班班查对，每周护士长参加总核对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1-2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次，有记录，每周核对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矩形 51">
            <a:extLst>
              <a:ext uri="{FF2B5EF4-FFF2-40B4-BE49-F238E27FC236}">
                <a16:creationId xmlns="" xmlns:a16="http://schemas.microsoft.com/office/drawing/2014/main" id="{03106D3F-2F19-4452-A56A-7657F0A40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1913" y="4412656"/>
            <a:ext cx="1146810" cy="3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zh-CN" altLang="en-US" sz="189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三查七对</a:t>
            </a:r>
          </a:p>
        </p:txBody>
      </p:sp>
      <p:sp>
        <p:nvSpPr>
          <p:cNvPr id="12" name="矩形 47">
            <a:extLst>
              <a:ext uri="{FF2B5EF4-FFF2-40B4-BE49-F238E27FC236}">
                <a16:creationId xmlns="" xmlns:a16="http://schemas.microsoft.com/office/drawing/2014/main" id="{B3FFFF2F-7055-41F0-B5DF-8D4CBC8E01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1809" y="4954598"/>
            <a:ext cx="2328703" cy="10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护理操作时要求所有工作人员要做好三查七对，避免出现失误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4" name="矩形 53">
            <a:extLst>
              <a:ext uri="{FF2B5EF4-FFF2-40B4-BE49-F238E27FC236}">
                <a16:creationId xmlns="" xmlns:a16="http://schemas.microsoft.com/office/drawing/2014/main" id="{49AC8DE9-4A0C-494D-8DB4-037428475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489" y="4412656"/>
            <a:ext cx="1146810" cy="382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5" tIns="45713" rIns="91425" bIns="45713">
            <a:spAutoFit/>
          </a:bodyPr>
          <a:lstStyle/>
          <a:p>
            <a:pPr algn="ctr">
              <a:defRPr/>
            </a:pPr>
            <a:r>
              <a:rPr lang="zh-CN" altLang="en-US" sz="1895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减少差错</a:t>
            </a:r>
          </a:p>
        </p:txBody>
      </p:sp>
      <p:sp>
        <p:nvSpPr>
          <p:cNvPr id="15" name="矩形 47">
            <a:extLst>
              <a:ext uri="{FF2B5EF4-FFF2-40B4-BE49-F238E27FC236}">
                <a16:creationId xmlns="" xmlns:a16="http://schemas.microsoft.com/office/drawing/2014/main" id="{5199963C-7D38-48A5-8E17-D01E72175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4702" y="4954598"/>
            <a:ext cx="2328703" cy="10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25" tIns="45713" rIns="91425" bIns="45713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医护人员要坚持填写输液卡，一年未发生大的护理差错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6" name="矩形 36">
            <a:extLst>
              <a:ext uri="{FF2B5EF4-FFF2-40B4-BE49-F238E27FC236}">
                <a16:creationId xmlns="" xmlns:a16="http://schemas.microsoft.com/office/drawing/2014/main" id="{04066DA4-37ED-45F4-9210-F33A984C5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1154" y="4799308"/>
            <a:ext cx="1800101" cy="45716"/>
          </a:xfrm>
          <a:prstGeom prst="rect">
            <a:avLst/>
          </a:prstGeom>
          <a:solidFill>
            <a:srgbClr val="7BBFBB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36">
            <a:extLst>
              <a:ext uri="{FF2B5EF4-FFF2-40B4-BE49-F238E27FC236}">
                <a16:creationId xmlns="" xmlns:a16="http://schemas.microsoft.com/office/drawing/2014/main" id="{3B93FDF5-7F82-49B6-BCC0-15BE01BC8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2658" y="4799308"/>
            <a:ext cx="1800101" cy="45716"/>
          </a:xfrm>
          <a:prstGeom prst="rect">
            <a:avLst/>
          </a:prstGeom>
          <a:solidFill>
            <a:srgbClr val="7BBFBB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36">
            <a:extLst>
              <a:ext uri="{FF2B5EF4-FFF2-40B4-BE49-F238E27FC236}">
                <a16:creationId xmlns="" xmlns:a16="http://schemas.microsoft.com/office/drawing/2014/main" id="{C830904E-BB57-4715-8C3D-58D14C57E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7893" y="4799308"/>
            <a:ext cx="1800101" cy="45716"/>
          </a:xfrm>
          <a:prstGeom prst="rect">
            <a:avLst/>
          </a:prstGeom>
          <a:solidFill>
            <a:srgbClr val="7BBFBB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D23479AE-170B-4772-BFC3-E5E57E1D22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846" y="1464226"/>
            <a:ext cx="2786784" cy="278678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="" xmlns:a16="http://schemas.microsoft.com/office/drawing/2014/main" id="{F5101D96-652B-47FB-8DED-B3685C34101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979" y="1592839"/>
            <a:ext cx="2560023" cy="2560023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93292583-92FF-4780-9C19-9E5BA3122E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758" y="1677879"/>
            <a:ext cx="2362332" cy="2362332"/>
          </a:xfrm>
          <a:prstGeom prst="rect">
            <a:avLst/>
          </a:prstGeom>
        </p:spPr>
      </p:pic>
      <p:sp>
        <p:nvSpPr>
          <p:cNvPr id="21" name="文本框 6">
            <a:extLst>
              <a:ext uri="{FF2B5EF4-FFF2-40B4-BE49-F238E27FC236}">
                <a16:creationId xmlns="" xmlns:a16="http://schemas.microsoft.com/office/drawing/2014/main" id="{D584F6EB-A0D3-4655-8FF1-DE077D69E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110" y="512570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认真落实各项制度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15181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8" grpId="0"/>
      <p:bldP spid="9" grpId="0"/>
      <p:bldP spid="11" grpId="0"/>
      <p:bldP spid="12" grpId="0"/>
      <p:bldP spid="14" grpId="0"/>
      <p:bldP spid="15" grpId="0"/>
      <p:bldP spid="16" grpId="0" bldLvl="0" animBg="1"/>
      <p:bldP spid="17" grpId="0" bldLvl="0" animBg="1"/>
      <p:bldP spid="18" grpId="0" bldLvl="0" animBg="1"/>
      <p:bldP spid="2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313C7CC6-1196-4772-90F0-E87E66E33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86463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grpSp>
        <p:nvGrpSpPr>
          <p:cNvPr id="8" name="Group 41">
            <a:extLst>
              <a:ext uri="{FF2B5EF4-FFF2-40B4-BE49-F238E27FC236}">
                <a16:creationId xmlns="" xmlns:a16="http://schemas.microsoft.com/office/drawing/2014/main" id="{9DD82896-B10E-42B7-9D94-8DAC4A80147B}"/>
              </a:ext>
            </a:extLst>
          </p:cNvPr>
          <p:cNvGrpSpPr/>
          <p:nvPr/>
        </p:nvGrpSpPr>
        <p:grpSpPr>
          <a:xfrm>
            <a:off x="2027686" y="1871990"/>
            <a:ext cx="2093123" cy="1115060"/>
            <a:chOff x="10510666" y="1598874"/>
            <a:chExt cx="1785872" cy="1057373"/>
          </a:xfrm>
        </p:grpSpPr>
        <p:sp>
          <p:nvSpPr>
            <p:cNvPr id="9" name="TextBox 42">
              <a:extLst>
                <a:ext uri="{FF2B5EF4-FFF2-40B4-BE49-F238E27FC236}">
                  <a16:creationId xmlns="" xmlns:a16="http://schemas.microsoft.com/office/drawing/2014/main" id="{8C519FF9-867D-4BDD-B1E0-D071BEBF0C40}"/>
                </a:ext>
              </a:extLst>
            </p:cNvPr>
            <p:cNvSpPr txBox="1"/>
            <p:nvPr/>
          </p:nvSpPr>
          <p:spPr>
            <a:xfrm>
              <a:off x="11165285" y="1598874"/>
              <a:ext cx="1131253" cy="427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交接班制度</a:t>
              </a:r>
            </a:p>
          </p:txBody>
        </p:sp>
        <p:sp>
          <p:nvSpPr>
            <p:cNvPr id="11" name="Rectangle 43">
              <a:extLst>
                <a:ext uri="{FF2B5EF4-FFF2-40B4-BE49-F238E27FC236}">
                  <a16:creationId xmlns="" xmlns:a16="http://schemas.microsoft.com/office/drawing/2014/main" id="{D8B7A815-FBCF-402A-8B90-33191715CA2D}"/>
                </a:ext>
              </a:extLst>
            </p:cNvPr>
            <p:cNvSpPr/>
            <p:nvPr/>
          </p:nvSpPr>
          <p:spPr>
            <a:xfrm>
              <a:off x="10510666" y="1963174"/>
              <a:ext cx="1785733" cy="6930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坚持床头交接班制度及晨间护理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2" name="Group 41">
            <a:extLst>
              <a:ext uri="{FF2B5EF4-FFF2-40B4-BE49-F238E27FC236}">
                <a16:creationId xmlns="" xmlns:a16="http://schemas.microsoft.com/office/drawing/2014/main" id="{25DB48EC-2F47-4443-B82E-8A567F18E1DC}"/>
              </a:ext>
            </a:extLst>
          </p:cNvPr>
          <p:cNvGrpSpPr/>
          <p:nvPr/>
        </p:nvGrpSpPr>
        <p:grpSpPr>
          <a:xfrm>
            <a:off x="825705" y="3893492"/>
            <a:ext cx="2391573" cy="1115695"/>
            <a:chOff x="10256026" y="1598874"/>
            <a:chExt cx="2040512" cy="1057975"/>
          </a:xfrm>
        </p:grpSpPr>
        <p:sp>
          <p:nvSpPr>
            <p:cNvPr id="14" name="TextBox 42">
              <a:extLst>
                <a:ext uri="{FF2B5EF4-FFF2-40B4-BE49-F238E27FC236}">
                  <a16:creationId xmlns="" xmlns:a16="http://schemas.microsoft.com/office/drawing/2014/main" id="{C4A92D0A-135B-4DE0-8399-EB29F37F4D9A}"/>
                </a:ext>
              </a:extLst>
            </p:cNvPr>
            <p:cNvSpPr txBox="1"/>
            <p:nvPr/>
          </p:nvSpPr>
          <p:spPr>
            <a:xfrm>
              <a:off x="10970241" y="1598874"/>
              <a:ext cx="1326297" cy="427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落实操作规范</a:t>
              </a:r>
            </a:p>
          </p:txBody>
        </p:sp>
        <p:sp>
          <p:nvSpPr>
            <p:cNvPr id="15" name="Rectangle 43">
              <a:extLst>
                <a:ext uri="{FF2B5EF4-FFF2-40B4-BE49-F238E27FC236}">
                  <a16:creationId xmlns="" xmlns:a16="http://schemas.microsoft.com/office/drawing/2014/main" id="{688F74DA-021C-4006-A528-F296FC8C3E83}"/>
                </a:ext>
              </a:extLst>
            </p:cNvPr>
            <p:cNvSpPr/>
            <p:nvPr/>
          </p:nvSpPr>
          <p:spPr>
            <a:xfrm>
              <a:off x="10256026" y="1963776"/>
              <a:ext cx="2018160" cy="6930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配备五种操作处置盘</a:t>
              </a:r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。落实操作规程</a:t>
              </a:r>
            </a:p>
          </p:txBody>
        </p:sp>
      </p:grpSp>
      <p:grpSp>
        <p:nvGrpSpPr>
          <p:cNvPr id="16" name="Group 41">
            <a:extLst>
              <a:ext uri="{FF2B5EF4-FFF2-40B4-BE49-F238E27FC236}">
                <a16:creationId xmlns="" xmlns:a16="http://schemas.microsoft.com/office/drawing/2014/main" id="{77E53F4E-CA20-499E-B0C2-75173BB57FA4}"/>
              </a:ext>
            </a:extLst>
          </p:cNvPr>
          <p:cNvGrpSpPr/>
          <p:nvPr/>
        </p:nvGrpSpPr>
        <p:grpSpPr>
          <a:xfrm>
            <a:off x="8461822" y="4187134"/>
            <a:ext cx="2456815" cy="1486698"/>
            <a:chOff x="10200221" y="1599322"/>
            <a:chExt cx="2096177" cy="1409784"/>
          </a:xfrm>
        </p:grpSpPr>
        <p:sp>
          <p:nvSpPr>
            <p:cNvPr id="17" name="TextBox 42">
              <a:extLst>
                <a:ext uri="{FF2B5EF4-FFF2-40B4-BE49-F238E27FC236}">
                  <a16:creationId xmlns="" xmlns:a16="http://schemas.microsoft.com/office/drawing/2014/main" id="{0A99DBB1-A905-4B12-AAA2-352F0373246A}"/>
                </a:ext>
              </a:extLst>
            </p:cNvPr>
            <p:cNvSpPr txBox="1"/>
            <p:nvPr/>
          </p:nvSpPr>
          <p:spPr>
            <a:xfrm>
              <a:off x="10200221" y="1599322"/>
              <a:ext cx="1339248" cy="3957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坚持数据登记</a:t>
              </a:r>
            </a:p>
          </p:txBody>
        </p:sp>
        <p:sp>
          <p:nvSpPr>
            <p:cNvPr id="18" name="Rectangle 43">
              <a:extLst>
                <a:ext uri="{FF2B5EF4-FFF2-40B4-BE49-F238E27FC236}">
                  <a16:creationId xmlns="" xmlns:a16="http://schemas.microsoft.com/office/drawing/2014/main" id="{BAE69932-ED45-4616-9F32-7ED04F34C763}"/>
                </a:ext>
              </a:extLst>
            </p:cNvPr>
            <p:cNvSpPr/>
            <p:nvPr/>
          </p:nvSpPr>
          <p:spPr>
            <a:xfrm>
              <a:off x="10212682" y="2012550"/>
              <a:ext cx="2083716" cy="9965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坚持填写了各种信息数据登记本，</a:t>
              </a: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30000"/>
                </a:lnSpc>
              </a:pPr>
              <a:endPara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41">
            <a:extLst>
              <a:ext uri="{FF2B5EF4-FFF2-40B4-BE49-F238E27FC236}">
                <a16:creationId xmlns="" xmlns:a16="http://schemas.microsoft.com/office/drawing/2014/main" id="{C3AC0D83-6D7C-4E59-BC38-65C64892830E}"/>
              </a:ext>
            </a:extLst>
          </p:cNvPr>
          <p:cNvGrpSpPr/>
          <p:nvPr/>
        </p:nvGrpSpPr>
        <p:grpSpPr>
          <a:xfrm>
            <a:off x="7860832" y="1792933"/>
            <a:ext cx="2672715" cy="1167765"/>
            <a:chOff x="9760036" y="1598874"/>
            <a:chExt cx="2223507" cy="1107351"/>
          </a:xfrm>
        </p:grpSpPr>
        <p:sp>
          <p:nvSpPr>
            <p:cNvPr id="21" name="TextBox 42">
              <a:extLst>
                <a:ext uri="{FF2B5EF4-FFF2-40B4-BE49-F238E27FC236}">
                  <a16:creationId xmlns="" xmlns:a16="http://schemas.microsoft.com/office/drawing/2014/main" id="{DA0E643D-CAAD-45E5-A3EA-048788D22F36}"/>
                </a:ext>
              </a:extLst>
            </p:cNvPr>
            <p:cNvSpPr txBox="1"/>
            <p:nvPr/>
          </p:nvSpPr>
          <p:spPr>
            <a:xfrm>
              <a:off x="9760036" y="1598874"/>
              <a:ext cx="1293216" cy="427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GB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Arial" panose="020B0604020202020204" pitchFamily="34" charset="0"/>
                </a:rPr>
                <a:t>落实护理规范</a:t>
              </a:r>
            </a:p>
          </p:txBody>
        </p:sp>
        <p:sp>
          <p:nvSpPr>
            <p:cNvPr id="22" name="Rectangle 43">
              <a:extLst>
                <a:ext uri="{FF2B5EF4-FFF2-40B4-BE49-F238E27FC236}">
                  <a16:creationId xmlns="" xmlns:a16="http://schemas.microsoft.com/office/drawing/2014/main" id="{D8F972FD-E7F8-4EA3-97B4-26FA50C90AF1}"/>
                </a:ext>
              </a:extLst>
            </p:cNvPr>
            <p:cNvSpPr/>
            <p:nvPr/>
          </p:nvSpPr>
          <p:spPr>
            <a:xfrm>
              <a:off x="9802826" y="2013152"/>
              <a:ext cx="2180717" cy="6930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认真落实骨科护理常规及显微外科护理常规，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1D8F837-7009-477F-B8B8-8C1899319F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27" y="1950937"/>
            <a:ext cx="4498958" cy="4498958"/>
          </a:xfrm>
          <a:prstGeom prst="rect">
            <a:avLst/>
          </a:prstGeom>
        </p:spPr>
      </p:pic>
      <p:sp>
        <p:nvSpPr>
          <p:cNvPr id="24" name="文本框 6">
            <a:extLst>
              <a:ext uri="{FF2B5EF4-FFF2-40B4-BE49-F238E27FC236}">
                <a16:creationId xmlns="" xmlns:a16="http://schemas.microsoft.com/office/drawing/2014/main" id="{E9256BCC-1D30-4B32-950F-3A831EAFD2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110" y="512570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认真落实各项制度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5506915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4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B2D03AA-D1DD-4277-B7E2-11F933185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7DF4E56F-F7CD-4468-A8C2-DA752629F376}"/>
              </a:ext>
            </a:extLst>
          </p:cNvPr>
          <p:cNvSpPr/>
          <p:nvPr/>
        </p:nvSpPr>
        <p:spPr>
          <a:xfrm>
            <a:off x="6672747" y="2092078"/>
            <a:ext cx="1489510" cy="58477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rgbClr val="B098F1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Part 02</a:t>
            </a:r>
            <a:endParaRPr lang="zh-CN" altLang="en-US" sz="3200" b="1" dirty="0">
              <a:solidFill>
                <a:srgbClr val="B098F1"/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sym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A70C069C-76B4-4540-A4AE-074B954BF9F8}"/>
              </a:ext>
            </a:extLst>
          </p:cNvPr>
          <p:cNvSpPr/>
          <p:nvPr/>
        </p:nvSpPr>
        <p:spPr>
          <a:xfrm>
            <a:off x="5305385" y="2758513"/>
            <a:ext cx="4222631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EB604D"/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提高管理业务水平</a:t>
            </a:r>
          </a:p>
        </p:txBody>
      </p:sp>
      <p:sp>
        <p:nvSpPr>
          <p:cNvPr id="19" name="加号 18">
            <a:extLst>
              <a:ext uri="{FF2B5EF4-FFF2-40B4-BE49-F238E27FC236}">
                <a16:creationId xmlns="" xmlns:a16="http://schemas.microsoft.com/office/drawing/2014/main" id="{23789C1F-27AA-4620-A6F7-570CA8655A82}"/>
              </a:ext>
            </a:extLst>
          </p:cNvPr>
          <p:cNvSpPr/>
          <p:nvPr/>
        </p:nvSpPr>
        <p:spPr>
          <a:xfrm rot="20472935">
            <a:off x="1937904" y="4027422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sp>
        <p:nvSpPr>
          <p:cNvPr id="20" name="加号 19">
            <a:extLst>
              <a:ext uri="{FF2B5EF4-FFF2-40B4-BE49-F238E27FC236}">
                <a16:creationId xmlns="" xmlns:a16="http://schemas.microsoft.com/office/drawing/2014/main" id="{556DFF90-0784-431B-9503-7B9E595F443F}"/>
              </a:ext>
            </a:extLst>
          </p:cNvPr>
          <p:cNvSpPr/>
          <p:nvPr/>
        </p:nvSpPr>
        <p:spPr>
          <a:xfrm rot="2221369">
            <a:off x="10892985" y="271266"/>
            <a:ext cx="696130" cy="69613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简圆体" panose="02010601030101010101" pitchFamily="2" charset="-122"/>
              <a:ea typeface="字体视界-简圆体" panose="02010601030101010101" pitchFamily="2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4E80389B-A1F0-4D03-99CF-E07FA659ED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9973" y="951100"/>
            <a:ext cx="7192694" cy="5138260"/>
          </a:xfrm>
          <a:prstGeom prst="rect">
            <a:avLst/>
          </a:prstGeom>
        </p:spPr>
      </p:pic>
      <p:sp>
        <p:nvSpPr>
          <p:cNvPr id="21" name="TextBox 23">
            <a:extLst>
              <a:ext uri="{FF2B5EF4-FFF2-40B4-BE49-F238E27FC236}">
                <a16:creationId xmlns="" xmlns:a16="http://schemas.microsoft.com/office/drawing/2014/main" id="{83602167-E20D-459F-AC3D-FF15886FE8FA}"/>
              </a:ext>
            </a:extLst>
          </p:cNvPr>
          <p:cNvSpPr txBox="1"/>
          <p:nvPr/>
        </p:nvSpPr>
        <p:spPr>
          <a:xfrm>
            <a:off x="5411084" y="3469031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月度考核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="" xmlns:a16="http://schemas.microsoft.com/office/drawing/2014/main" id="{00CF3DE0-4CB0-4C82-B5CA-0213EC5EC321}"/>
              </a:ext>
            </a:extLst>
          </p:cNvPr>
          <p:cNvSpPr txBox="1"/>
          <p:nvPr/>
        </p:nvSpPr>
        <p:spPr>
          <a:xfrm>
            <a:off x="7849252" y="3448256"/>
            <a:ext cx="1834642" cy="47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工作例会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="" xmlns:a16="http://schemas.microsoft.com/office/drawing/2014/main" id="{6ACA82AD-5582-4EFC-9B68-759102FA1EC9}"/>
              </a:ext>
            </a:extLst>
          </p:cNvPr>
          <p:cNvSpPr txBox="1"/>
          <p:nvPr/>
        </p:nvSpPr>
        <p:spPr>
          <a:xfrm>
            <a:off x="5411084" y="3905645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外出学习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3170DF7C-2EDB-4AC7-A075-685A3E7A142E}"/>
              </a:ext>
            </a:extLst>
          </p:cNvPr>
          <p:cNvSpPr txBox="1"/>
          <p:nvPr/>
        </p:nvSpPr>
        <p:spPr>
          <a:xfrm>
            <a:off x="7849252" y="3884870"/>
            <a:ext cx="1834642" cy="47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11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cs typeface="+mn-ea"/>
                <a:sym typeface="Arial" panose="020B0604020202020204" pitchFamily="34" charset="0"/>
              </a:rPr>
              <a:t>心得汇报</a:t>
            </a:r>
            <a:endParaRPr lang="zh-CN" altLang="bg-BG" sz="2110" dirty="0">
              <a:solidFill>
                <a:schemeClr val="tx1">
                  <a:lumMod val="75000"/>
                  <a:lumOff val="25000"/>
                </a:schemeClr>
              </a:solidFill>
              <a:latin typeface="字体视界-简圆体" panose="02010601030101010101" pitchFamily="2" charset="-122"/>
              <a:ea typeface="字体视界-简圆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086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9" grpId="0" animBg="1"/>
      <p:bldP spid="20" grpId="0" animBg="1"/>
      <p:bldP spid="21" grpId="0"/>
      <p:bldP spid="22" grpId="0"/>
      <p:bldP spid="23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AC72EFC-D1E0-4DD8-993E-5ED2D6E3205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5727CCB-194E-4F9D-80CF-2AE9B1B0CDCD}"/>
              </a:ext>
            </a:extLst>
          </p:cNvPr>
          <p:cNvSpPr/>
          <p:nvPr/>
        </p:nvSpPr>
        <p:spPr>
          <a:xfrm>
            <a:off x="354563" y="259168"/>
            <a:ext cx="11515260" cy="628253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76200" dist="25400" dir="8100000" algn="tr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体视界-紫水晶体" panose="02010601030101010101" pitchFamily="2" charset="-122"/>
              <a:ea typeface="字体视界-紫水晶体" panose="02010601030101010101" pitchFamily="2" charset="-122"/>
            </a:endParaRPr>
          </a:p>
        </p:txBody>
      </p:sp>
      <p:sp>
        <p:nvSpPr>
          <p:cNvPr id="18" name="文本框 6">
            <a:extLst>
              <a:ext uri="{FF2B5EF4-FFF2-40B4-BE49-F238E27FC236}">
                <a16:creationId xmlns="" xmlns:a16="http://schemas.microsoft.com/office/drawing/2014/main" id="{BAE2DF82-2DE8-44A8-8AF5-F7EEDE9AA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2504" y="435981"/>
            <a:ext cx="3098165" cy="508000"/>
          </a:xfrm>
          <a:prstGeom prst="rect">
            <a:avLst/>
          </a:prstGeom>
          <a:noFill/>
          <a:ln>
            <a:noFill/>
          </a:ln>
        </p:spPr>
        <p:txBody>
          <a:bodyPr wrap="square" lIns="77744" tIns="38871" rIns="77744" bIns="38871">
            <a:spAutoFit/>
          </a:bodyPr>
          <a:lstStyle/>
          <a:p>
            <a:pPr defTabSz="1096645">
              <a:defRPr/>
            </a:pP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简圆体" panose="02010601030101010101" pitchFamily="2" charset="-122"/>
                <a:ea typeface="字体视界-简圆体" panose="02010601030101010101" pitchFamily="2" charset="-122"/>
                <a:sym typeface="+mn-ea"/>
              </a:rPr>
              <a:t>提高管理业务水平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7950ED6-80D5-4F98-B5FC-BAB3724DA017}"/>
              </a:ext>
            </a:extLst>
          </p:cNvPr>
          <p:cNvSpPr txBox="1"/>
          <p:nvPr/>
        </p:nvSpPr>
        <p:spPr>
          <a:xfrm>
            <a:off x="953317" y="1628793"/>
            <a:ext cx="4865219" cy="212090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要求护士长手册每月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日前交护理部进行考核，并根据护士长订出的适合科室的年计划、季安排、月计划重点进行督促实施，并监测实施效果，要求护士长把每月工作做一小结，以利于总结经验，开展工作。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B7F36437-67FF-43AC-8D94-7CEDBB7CEDFF}"/>
              </a:ext>
            </a:extLst>
          </p:cNvPr>
          <p:cNvSpPr txBox="1"/>
          <p:nvPr/>
        </p:nvSpPr>
        <p:spPr>
          <a:xfrm>
            <a:off x="953318" y="3874279"/>
            <a:ext cx="4865218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latinLnBrk="0" hangingPunct="1">
              <a:lnSpc>
                <a:spcPct val="150000"/>
              </a:lnSpc>
            </a:pPr>
            <a:r>
              <a:rPr lang="zh-CN" altLang="en-US" dirty="0">
                <a:ea typeface="等线" panose="02010600030101010101" pitchFamily="2" charset="-122"/>
                <a:sym typeface="+mn-ea"/>
              </a:rPr>
              <a:t>按等级医院要求每周召开护士长例会一次，内容为：安排本周工作重点，总结上周工作中存在的优缺点，并提出相应的整改措施，向各护士长反馈护理质控检查情况，并学习护士长管理相关资料。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EEEA9E1-65F2-4275-B15A-EB8744C82F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587" y="1323061"/>
            <a:ext cx="5102435" cy="510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34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3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8" grpId="0" bldLvl="0" autoUpdateAnimBg="0"/>
      <p:bldP spid="19" grpId="0"/>
      <p:bldP spid="2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独角兽创意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1219</Words>
  <Application>Microsoft Office PowerPoint</Application>
  <PresentationFormat>宽屏</PresentationFormat>
  <Paragraphs>196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3" baseType="lpstr">
      <vt:lpstr>Meiryo</vt:lpstr>
      <vt:lpstr>MS PGothic</vt:lpstr>
      <vt:lpstr>Raleway Light</vt:lpstr>
      <vt:lpstr>等线</vt:lpstr>
      <vt:lpstr>等线 Light</vt:lpstr>
      <vt:lpstr>华文黑体</vt:lpstr>
      <vt:lpstr>宋体</vt:lpstr>
      <vt:lpstr>微软雅黑</vt:lpstr>
      <vt:lpstr>字体视界-简圆体</vt:lpstr>
      <vt:lpstr>字体视界-紫水晶体</vt:lpstr>
      <vt:lpstr>Arial</vt:lpstr>
      <vt:lpstr>Calibri</vt:lpstr>
      <vt:lpstr>Calibri Light</vt:lpstr>
      <vt:lpstr>Ebrima</vt:lpstr>
      <vt:lpstr>Impact</vt:lpstr>
      <vt:lpstr>Leelawadee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67</cp:revision>
  <dcterms:created xsi:type="dcterms:W3CDTF">2019-07-29T02:38:01Z</dcterms:created>
  <dcterms:modified xsi:type="dcterms:W3CDTF">2020-12-29T11:09:57Z</dcterms:modified>
</cp:coreProperties>
</file>