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sldIdLst>
    <p:sldId id="257" r:id="rId3"/>
    <p:sldId id="256" r:id="rId4"/>
    <p:sldId id="258" r:id="rId5"/>
    <p:sldId id="259" r:id="rId6"/>
    <p:sldId id="260" r:id="rId7"/>
    <p:sldId id="261" r:id="rId8"/>
    <p:sldId id="266" r:id="rId9"/>
    <p:sldId id="262" r:id="rId10"/>
    <p:sldId id="263" r:id="rId11"/>
    <p:sldId id="264" r:id="rId12"/>
    <p:sldId id="267" r:id="rId13"/>
    <p:sldId id="269" r:id="rId14"/>
    <p:sldId id="270" r:id="rId15"/>
    <p:sldId id="271" r:id="rId16"/>
    <p:sldId id="272" r:id="rId17"/>
    <p:sldId id="265" r:id="rId18"/>
    <p:sldId id="273" r:id="rId19"/>
    <p:sldId id="275" r:id="rId20"/>
    <p:sldId id="276"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7B9"/>
    <a:srgbClr val="CB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5" autoAdjust="0"/>
    <p:restoredTop sz="96314"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97E397-9B8C-4244-90A0-D7C68BFB4DC3}" type="datetimeFigureOut">
              <a:rPr lang="zh-CN" altLang="en-US" smtClean="0"/>
              <a:t>2020/12/10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47EE27-F174-462C-A8D8-7A78A2FA7A05}" type="slidenum">
              <a:rPr lang="zh-CN" altLang="en-US" smtClean="0"/>
              <a:t>‹#›</a:t>
            </a:fld>
            <a:endParaRPr lang="zh-CN" altLang="en-US"/>
          </a:p>
        </p:txBody>
      </p:sp>
    </p:spTree>
    <p:extLst>
      <p:ext uri="{BB962C8B-B14F-4D97-AF65-F5344CB8AC3E}">
        <p14:creationId xmlns:p14="http://schemas.microsoft.com/office/powerpoint/2010/main" val="4158539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46437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6B1C9F4-CBB7-4AEC-B4B4-67AB8F4A80D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0125BE7A-6BB3-49A7-91F5-501777B306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E1397B2A-EC9D-47FA-BF76-40528E154B28}"/>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5" name="页脚占位符 4">
            <a:extLst>
              <a:ext uri="{FF2B5EF4-FFF2-40B4-BE49-F238E27FC236}">
                <a16:creationId xmlns="" xmlns:a16="http://schemas.microsoft.com/office/drawing/2014/main" id="{6844A7E9-9F03-4EB1-981E-C5FB313CEA2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80F5A0E-88EC-4A0D-854C-B0DE8538A0B1}"/>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317454682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24F6CC6-8FB4-4625-BD99-F7F14A6E2C7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8798BE2F-253D-46BF-870B-3B0FE0E82FF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AD4E39E-8B24-48B5-B4A0-5488885E182D}"/>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5" name="页脚占位符 4">
            <a:extLst>
              <a:ext uri="{FF2B5EF4-FFF2-40B4-BE49-F238E27FC236}">
                <a16:creationId xmlns="" xmlns:a16="http://schemas.microsoft.com/office/drawing/2014/main" id="{5543B02B-B058-43CB-A3B1-0E16658B09E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DEA7395-115C-409A-ABAC-215A64D141A2}"/>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368150621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2E3BEAF3-F338-4451-859B-82A22C00304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BF83D791-9B36-44AB-9766-126187EB50D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D11C9B5-75D7-4CED-B3C9-D6148D638BDA}"/>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5" name="页脚占位符 4">
            <a:extLst>
              <a:ext uri="{FF2B5EF4-FFF2-40B4-BE49-F238E27FC236}">
                <a16:creationId xmlns="" xmlns:a16="http://schemas.microsoft.com/office/drawing/2014/main" id="{52EFE138-006D-446F-A4AD-75126F464A8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F961338-0215-49C5-BF84-352329C2D1AC}"/>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150384243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2055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7045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2691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53926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7460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30146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6027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166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AA35FCC-4FAC-45A3-8375-E801772B356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1BAEB44-C5AB-4CA0-AC3E-073905EC7B8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B6D3A08-B400-4D90-9D3F-05AD0E3CEE5F}"/>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5" name="页脚占位符 4">
            <a:extLst>
              <a:ext uri="{FF2B5EF4-FFF2-40B4-BE49-F238E27FC236}">
                <a16:creationId xmlns="" xmlns:a16="http://schemas.microsoft.com/office/drawing/2014/main" id="{8168EFB8-0525-4404-A82F-BCE8CA420AF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4A508C0-D93F-47D2-B56D-A41BFF248887}"/>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61961749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1422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86054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1716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B7949D5-7BBB-49A4-85B1-70F06162080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AA5AE993-6069-4D4C-96E8-5A625F7D291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5E2F7408-D9C2-4FF8-8DC0-2DFA8B8AFBC0}"/>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5" name="页脚占位符 4">
            <a:extLst>
              <a:ext uri="{FF2B5EF4-FFF2-40B4-BE49-F238E27FC236}">
                <a16:creationId xmlns="" xmlns:a16="http://schemas.microsoft.com/office/drawing/2014/main" id="{02F27D5A-9CDB-4124-8D96-1ACBB515FA1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51B58CF-00F5-476A-862B-FCF028D0C73D}"/>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36964993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82163E2-D342-415B-B010-48DE205A5E3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218B985-A88F-453D-9871-C311A46209F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5D9B2C5D-D86B-4DC0-889A-C2310957A00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99967933-2F28-4173-8433-D9790B94DA02}"/>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6" name="页脚占位符 5">
            <a:extLst>
              <a:ext uri="{FF2B5EF4-FFF2-40B4-BE49-F238E27FC236}">
                <a16:creationId xmlns="" xmlns:a16="http://schemas.microsoft.com/office/drawing/2014/main" id="{D574D8F1-2C4D-454F-9940-CFFBFED568B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5A5850D-130F-4501-B88B-E688B4C6005E}"/>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242522648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B562802-7B04-43EB-8FF4-6916D09967D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78A2D4F-B728-4031-8B41-5594BFA449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FE8082C4-F7EA-40D5-875D-4268D863E7B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CF9C6953-BA42-4D75-A5B5-0A5EFBD101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0E865329-CC91-4355-AE9D-F48616A76AF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5D9343BB-6D9C-4395-BCB1-B45355DEED38}"/>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8" name="页脚占位符 7">
            <a:extLst>
              <a:ext uri="{FF2B5EF4-FFF2-40B4-BE49-F238E27FC236}">
                <a16:creationId xmlns="" xmlns:a16="http://schemas.microsoft.com/office/drawing/2014/main" id="{7914FDD7-77B2-4095-843A-AB5E2AF48E4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E825FE6C-911C-4CE7-9747-CD2FDF50106E}"/>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383934021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11D3B07-7A13-42E5-8D07-80940A0BD45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0A44324-FDB4-41B3-91DA-A99C51AE163C}"/>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4" name="页脚占位符 3">
            <a:extLst>
              <a:ext uri="{FF2B5EF4-FFF2-40B4-BE49-F238E27FC236}">
                <a16:creationId xmlns="" xmlns:a16="http://schemas.microsoft.com/office/drawing/2014/main" id="{360A8A67-92CA-4D1F-9F1F-C0603DB64DA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7B9A2104-21C8-4C4E-AC8A-8EC2451EB19E}"/>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92064002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CC6C6FB7-6CDA-422F-A776-4E79A860BB3B}"/>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3" name="页脚占位符 2">
            <a:extLst>
              <a:ext uri="{FF2B5EF4-FFF2-40B4-BE49-F238E27FC236}">
                <a16:creationId xmlns="" xmlns:a16="http://schemas.microsoft.com/office/drawing/2014/main" id="{1F0033F5-1620-4B9C-BDAF-ECC54275B15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5853378-D3D1-40B4-83C4-307F832A6761}"/>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239589759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626936A-2B98-43DE-A197-43FC1AA45B5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BDCA3BD2-7B8F-4BB4-8EE3-B8BB69E1AF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82EEBBB7-0038-4500-BD24-AB374385E6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B645FD04-BD6D-4F61-8C73-CE984DF82BAC}"/>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6" name="页脚占位符 5">
            <a:extLst>
              <a:ext uri="{FF2B5EF4-FFF2-40B4-BE49-F238E27FC236}">
                <a16:creationId xmlns="" xmlns:a16="http://schemas.microsoft.com/office/drawing/2014/main" id="{6331B829-C472-43AD-A992-0F2F4ACA0C7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F718ED2-5F52-40D4-AAF4-50FE1746FA90}"/>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96728731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E1F93E3-9381-4D02-880D-DF3A46D59A0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E6FD7DF8-FF82-4914-973F-EC479EB0DA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B9F99155-593C-418F-9ED0-CD7F99F4C3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0B1B6C7F-2FEB-4122-A121-A21F3CAF8C54}"/>
              </a:ext>
            </a:extLst>
          </p:cNvPr>
          <p:cNvSpPr>
            <a:spLocks noGrp="1"/>
          </p:cNvSpPr>
          <p:nvPr>
            <p:ph type="dt" sz="half" idx="10"/>
          </p:nvPr>
        </p:nvSpPr>
        <p:spPr/>
        <p:txBody>
          <a:bodyPr/>
          <a:lstStyle/>
          <a:p>
            <a:fld id="{5ECED4B5-741C-494E-A077-8CCB6FE59B82}" type="datetimeFigureOut">
              <a:rPr lang="zh-CN" altLang="en-US" smtClean="0"/>
              <a:t>2020/12/10</a:t>
            </a:fld>
            <a:endParaRPr lang="zh-CN" altLang="en-US"/>
          </a:p>
        </p:txBody>
      </p:sp>
      <p:sp>
        <p:nvSpPr>
          <p:cNvPr id="6" name="页脚占位符 5">
            <a:extLst>
              <a:ext uri="{FF2B5EF4-FFF2-40B4-BE49-F238E27FC236}">
                <a16:creationId xmlns="" xmlns:a16="http://schemas.microsoft.com/office/drawing/2014/main" id="{A8F85831-C159-4CAD-A949-16C26F201DA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84D36EB-89FC-4719-A87B-F36EC623DAA7}"/>
              </a:ext>
            </a:extLst>
          </p:cNvPr>
          <p:cNvSpPr>
            <a:spLocks noGrp="1"/>
          </p:cNvSpPr>
          <p:nvPr>
            <p:ph type="sldNum" sz="quarter" idx="12"/>
          </p:nvPr>
        </p:nvSpPr>
        <p:spPr/>
        <p:txBody>
          <a:bodyPr/>
          <a:lstStyle/>
          <a:p>
            <a:fld id="{4020D068-E99A-4034-B083-A455EE9FE90F}" type="slidenum">
              <a:rPr lang="zh-CN" altLang="en-US" smtClean="0"/>
              <a:t>‹#›</a:t>
            </a:fld>
            <a:endParaRPr lang="zh-CN" altLang="en-US"/>
          </a:p>
        </p:txBody>
      </p:sp>
    </p:spTree>
    <p:extLst>
      <p:ext uri="{BB962C8B-B14F-4D97-AF65-F5344CB8AC3E}">
        <p14:creationId xmlns:p14="http://schemas.microsoft.com/office/powerpoint/2010/main" val="24484638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F900620A-DCA0-4709-A747-1AAF7EA118D9}"/>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占位符 1">
            <a:extLst>
              <a:ext uri="{FF2B5EF4-FFF2-40B4-BE49-F238E27FC236}">
                <a16:creationId xmlns="" xmlns:a16="http://schemas.microsoft.com/office/drawing/2014/main" id="{8ECEDEFF-AB95-4B13-B603-7A30092DC5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925B8C9B-263E-4A52-B5EC-D4E1F9C20D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CD5D4F4-AAEE-444E-AC91-DA3B78FA07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CED4B5-741C-494E-A077-8CCB6FE59B82}" type="datetimeFigureOut">
              <a:rPr lang="zh-CN" altLang="en-US" smtClean="0"/>
              <a:t>2020/12/10</a:t>
            </a:fld>
            <a:endParaRPr lang="zh-CN" altLang="en-US"/>
          </a:p>
        </p:txBody>
      </p:sp>
      <p:sp>
        <p:nvSpPr>
          <p:cNvPr id="5" name="页脚占位符 4">
            <a:extLst>
              <a:ext uri="{FF2B5EF4-FFF2-40B4-BE49-F238E27FC236}">
                <a16:creationId xmlns="" xmlns:a16="http://schemas.microsoft.com/office/drawing/2014/main" id="{4B8286AE-E8D6-4A38-962C-611FF26261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EBF1480B-CB98-4468-BE6E-CF884A113C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20D068-E99A-4034-B083-A455EE9FE90F}" type="slidenum">
              <a:rPr lang="zh-CN" altLang="en-US" smtClean="0"/>
              <a:t>‹#›</a:t>
            </a:fld>
            <a:endParaRPr lang="zh-CN" altLang="en-US"/>
          </a:p>
        </p:txBody>
      </p:sp>
      <p:sp>
        <p:nvSpPr>
          <p:cNvPr id="7" name="矩形 6">
            <a:extLst>
              <a:ext uri="{FF2B5EF4-FFF2-40B4-BE49-F238E27FC236}">
                <a16:creationId xmlns="" xmlns:a16="http://schemas.microsoft.com/office/drawing/2014/main" id="{37B178C2-79B7-49B2-BABD-724560868947}"/>
              </a:ext>
            </a:extLst>
          </p:cNvPr>
          <p:cNvSpPr/>
          <p:nvPr userDrawn="1"/>
        </p:nvSpPr>
        <p:spPr>
          <a:xfrm>
            <a:off x="365760" y="272098"/>
            <a:ext cx="11501120" cy="6400800"/>
          </a:xfrm>
          <a:prstGeom prst="rect">
            <a:avLst/>
          </a:prstGeom>
          <a:solidFill>
            <a:srgbClr val="CB0000"/>
          </a:solidFill>
          <a:ln w="28575">
            <a:solidFill>
              <a:srgbClr val="FFF7B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96456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1992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0.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10.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10.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10.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5DCFCAC5-1DF4-4DA9-8777-A597DACE7E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pic>
        <p:nvPicPr>
          <p:cNvPr id="15" name="图片 14">
            <a:extLst>
              <a:ext uri="{FF2B5EF4-FFF2-40B4-BE49-F238E27FC236}">
                <a16:creationId xmlns="" xmlns:a16="http://schemas.microsoft.com/office/drawing/2014/main" id="{264C02D3-7BF9-4793-A5BE-806F5F8FB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774" y="0"/>
            <a:ext cx="11125199" cy="6858000"/>
          </a:xfrm>
          <a:prstGeom prst="rect">
            <a:avLst/>
          </a:prstGeom>
        </p:spPr>
      </p:pic>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13" name="图片 12">
            <a:extLst>
              <a:ext uri="{FF2B5EF4-FFF2-40B4-BE49-F238E27FC236}">
                <a16:creationId xmlns="" xmlns:a16="http://schemas.microsoft.com/office/drawing/2014/main" id="{0B6CC5BD-1276-470F-8808-EDFE1637331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627" y="1095160"/>
            <a:ext cx="12192000" cy="4973324"/>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9432433" y="2230"/>
            <a:ext cx="2771416" cy="2246939"/>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1103" y="169836"/>
            <a:ext cx="2694991" cy="2184977"/>
          </a:xfrm>
          <a:prstGeom prst="rect">
            <a:avLst/>
          </a:prstGeom>
        </p:spPr>
      </p:pic>
      <p:pic>
        <p:nvPicPr>
          <p:cNvPr id="22" name="图片 21">
            <a:extLst>
              <a:ext uri="{FF2B5EF4-FFF2-40B4-BE49-F238E27FC236}">
                <a16:creationId xmlns="" xmlns:a16="http://schemas.microsoft.com/office/drawing/2014/main" id="{8EFDF468-07EE-46A3-867C-D0B8ED8EC43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43888" y="680831"/>
            <a:ext cx="7180991" cy="5246583"/>
          </a:xfrm>
          <a:prstGeom prst="rect">
            <a:avLst/>
          </a:prstGeom>
        </p:spPr>
      </p:pic>
      <p:pic>
        <p:nvPicPr>
          <p:cNvPr id="7" name="图片 6">
            <a:extLst>
              <a:ext uri="{FF2B5EF4-FFF2-40B4-BE49-F238E27FC236}">
                <a16:creationId xmlns="" xmlns:a16="http://schemas.microsoft.com/office/drawing/2014/main" id="{08AA44D6-B945-4385-B35E-846AE73027E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32013" y="2078633"/>
            <a:ext cx="7207951" cy="3432357"/>
          </a:xfrm>
          <a:prstGeom prst="rect">
            <a:avLst/>
          </a:prstGeom>
        </p:spPr>
      </p:pic>
      <p:sp>
        <p:nvSpPr>
          <p:cNvPr id="23" name="文本框 22">
            <a:extLst>
              <a:ext uri="{FF2B5EF4-FFF2-40B4-BE49-F238E27FC236}">
                <a16:creationId xmlns="" xmlns:a16="http://schemas.microsoft.com/office/drawing/2014/main" id="{31147B97-BD39-4CAD-B227-5BDFD6B61618}"/>
              </a:ext>
            </a:extLst>
          </p:cNvPr>
          <p:cNvSpPr txBox="1"/>
          <p:nvPr/>
        </p:nvSpPr>
        <p:spPr>
          <a:xfrm>
            <a:off x="2979540" y="5445009"/>
            <a:ext cx="6312898" cy="584775"/>
          </a:xfrm>
          <a:prstGeom prst="rect">
            <a:avLst/>
          </a:prstGeom>
          <a:noFill/>
        </p:spPr>
        <p:txBody>
          <a:bodyPr wrap="square" rtlCol="0">
            <a:spAutoFit/>
          </a:bodyPr>
          <a:lstStyle/>
          <a:p>
            <a:pPr algn="ctr"/>
            <a:r>
              <a:rPr lang="en-US" altLang="zh-CN" sz="3200" b="1" spc="600" dirty="0">
                <a:solidFill>
                  <a:srgbClr val="FFF7B9"/>
                </a:solidFill>
                <a:effectLst>
                  <a:outerShdw blurRad="38100" dist="38100" dir="2700000" algn="tl">
                    <a:srgbClr val="000000">
                      <a:alpha val="43137"/>
                    </a:srgbClr>
                  </a:outerShdw>
                </a:effectLst>
                <a:latin typeface="汉仪程行简" panose="00020600040101010101" pitchFamily="18" charset="-122"/>
                <a:ea typeface="汉仪程行简" panose="00020600040101010101" pitchFamily="18" charset="-122"/>
                <a:cs typeface="+mn-ea"/>
                <a:sym typeface="+mn-lt"/>
              </a:rPr>
              <a:t>2021</a:t>
            </a:r>
            <a:r>
              <a:rPr lang="zh-CN" altLang="en-US" sz="3200" b="1" spc="600" dirty="0">
                <a:solidFill>
                  <a:srgbClr val="FFF7B9"/>
                </a:solidFill>
                <a:effectLst>
                  <a:outerShdw blurRad="38100" dist="38100" dir="2700000" algn="tl">
                    <a:srgbClr val="000000">
                      <a:alpha val="43137"/>
                    </a:srgbClr>
                  </a:outerShdw>
                </a:effectLst>
                <a:latin typeface="汉仪程行简" panose="00020600040101010101" pitchFamily="18" charset="-122"/>
                <a:ea typeface="汉仪程行简" panose="00020600040101010101" pitchFamily="18" charset="-122"/>
                <a:cs typeface="+mn-ea"/>
                <a:sym typeface="+mn-lt"/>
              </a:rPr>
              <a:t>开门红庆典年会</a:t>
            </a:r>
            <a:r>
              <a:rPr lang="en-US" altLang="zh-CN" sz="3200" b="1" spc="600" dirty="0">
                <a:solidFill>
                  <a:srgbClr val="FFF7B9"/>
                </a:solidFill>
                <a:effectLst>
                  <a:outerShdw blurRad="38100" dist="38100" dir="2700000" algn="tl">
                    <a:srgbClr val="000000">
                      <a:alpha val="43137"/>
                    </a:srgbClr>
                  </a:outerShdw>
                </a:effectLst>
                <a:latin typeface="汉仪程行简" panose="00020600040101010101" pitchFamily="18" charset="-122"/>
                <a:ea typeface="汉仪程行简" panose="00020600040101010101" pitchFamily="18" charset="-122"/>
                <a:cs typeface="+mn-ea"/>
                <a:sym typeface="+mn-lt"/>
              </a:rPr>
              <a:t>PPT</a:t>
            </a:r>
            <a:endParaRPr lang="zh-CN" altLang="en-US" sz="3200" b="1" spc="600" dirty="0">
              <a:solidFill>
                <a:srgbClr val="FFF7B9"/>
              </a:solidFill>
              <a:effectLst>
                <a:outerShdw blurRad="38100" dist="38100" dir="2700000" algn="tl">
                  <a:srgbClr val="000000">
                    <a:alpha val="43137"/>
                  </a:srgbClr>
                </a:outerShdw>
              </a:effectLst>
              <a:latin typeface="汉仪程行简" panose="00020600040101010101" pitchFamily="18" charset="-122"/>
              <a:ea typeface="汉仪程行简" panose="00020600040101010101" pitchFamily="18" charset="-122"/>
              <a:cs typeface="+mn-ea"/>
              <a:sym typeface="+mn-lt"/>
            </a:endParaRPr>
          </a:p>
        </p:txBody>
      </p:sp>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spTree>
    <p:extLst>
      <p:ext uri="{BB962C8B-B14F-4D97-AF65-F5344CB8AC3E}">
        <p14:creationId xmlns:p14="http://schemas.microsoft.com/office/powerpoint/2010/main" val="122284260"/>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3500"/>
                            </p:stCondLst>
                            <p:childTnLst>
                              <p:par>
                                <p:cTn id="31" presetID="22" presetClass="entr" presetSubtype="4"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down)">
                                      <p:cBhvr>
                                        <p:cTn id="33" dur="500"/>
                                        <p:tgtEl>
                                          <p:spTgt spid="7"/>
                                        </p:tgtEl>
                                      </p:cBhvr>
                                    </p:animEffect>
                                  </p:childTnLst>
                                </p:cTn>
                              </p:par>
                            </p:childTnLst>
                          </p:cTn>
                        </p:par>
                        <p:par>
                          <p:cTn id="34" fill="hold">
                            <p:stCondLst>
                              <p:cond delay="4000"/>
                            </p:stCondLst>
                            <p:childTnLst>
                              <p:par>
                                <p:cTn id="35" presetID="16" presetClass="entr" presetSubtype="21"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arn(inVertical)">
                                      <p:cBhvr>
                                        <p:cTn id="37" dur="500"/>
                                        <p:tgtEl>
                                          <p:spTgt spid="23"/>
                                        </p:tgtEl>
                                      </p:cBhvr>
                                    </p:animEffect>
                                  </p:childTnLst>
                                </p:cTn>
                              </p:par>
                            </p:childTnLst>
                          </p:cTn>
                        </p:par>
                        <p:par>
                          <p:cTn id="38" fill="hold">
                            <p:stCondLst>
                              <p:cond delay="4500"/>
                            </p:stCondLst>
                            <p:childTnLst>
                              <p:par>
                                <p:cTn id="39" presetID="22" presetClass="entr" presetSubtype="1"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par>
                                <p:cTn id="42" presetID="22" presetClass="entr" presetSubtype="1"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up)">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pic>
        <p:nvPicPr>
          <p:cNvPr id="7" name="图片 6">
            <a:extLst>
              <a:ext uri="{FF2B5EF4-FFF2-40B4-BE49-F238E27FC236}">
                <a16:creationId xmlns="" xmlns:a16="http://schemas.microsoft.com/office/drawing/2014/main" id="{CEBE6CCE-A151-4EF8-9101-E3AFB2BA609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541008" y="1721812"/>
            <a:ext cx="5967412" cy="3978274"/>
          </a:xfrm>
          <a:prstGeom prst="rect">
            <a:avLst/>
          </a:prstGeom>
          <a:solidFill>
            <a:srgbClr val="FFFFFF">
              <a:shade val="85000"/>
            </a:srgbClr>
          </a:solidFill>
          <a:ln w="190500" cap="sq">
            <a:solidFill>
              <a:srgbClr val="FFF7B9"/>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图片 2">
            <a:extLst>
              <a:ext uri="{FF2B5EF4-FFF2-40B4-BE49-F238E27FC236}">
                <a16:creationId xmlns="" xmlns:a16="http://schemas.microsoft.com/office/drawing/2014/main" id="{43963902-2B60-485E-87C7-B54C74A37CB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83301" y="2840248"/>
            <a:ext cx="4205457" cy="4205457"/>
          </a:xfrm>
          <a:prstGeom prst="rect">
            <a:avLst/>
          </a:prstGeom>
        </p:spPr>
      </p:pic>
      <p:sp>
        <p:nvSpPr>
          <p:cNvPr id="6" name="文本框 5">
            <a:extLst>
              <a:ext uri="{FF2B5EF4-FFF2-40B4-BE49-F238E27FC236}">
                <a16:creationId xmlns="" xmlns:a16="http://schemas.microsoft.com/office/drawing/2014/main" id="{34B97038-971E-4C45-865C-FFD95CC50036}"/>
              </a:ext>
            </a:extLst>
          </p:cNvPr>
          <p:cNvSpPr txBox="1"/>
          <p:nvPr/>
        </p:nvSpPr>
        <p:spPr>
          <a:xfrm>
            <a:off x="8072707" y="1818123"/>
            <a:ext cx="886697" cy="3785652"/>
          </a:xfrm>
          <a:prstGeom prst="rect">
            <a:avLst/>
          </a:prstGeom>
          <a:noFill/>
        </p:spPr>
        <p:txBody>
          <a:bodyPr wrap="square" rtlCol="0">
            <a:spAutoFit/>
          </a:bodyPr>
          <a:lstStyle/>
          <a:p>
            <a:r>
              <a:rPr lang="zh-CN" altLang="en-US" sz="60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员工风采</a:t>
            </a:r>
          </a:p>
        </p:txBody>
      </p:sp>
    </p:spTree>
    <p:extLst>
      <p:ext uri="{BB962C8B-B14F-4D97-AF65-F5344CB8AC3E}">
        <p14:creationId xmlns:p14="http://schemas.microsoft.com/office/powerpoint/2010/main" val="38373683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pic>
        <p:nvPicPr>
          <p:cNvPr id="7" name="图片 6">
            <a:extLst>
              <a:ext uri="{FF2B5EF4-FFF2-40B4-BE49-F238E27FC236}">
                <a16:creationId xmlns="" xmlns:a16="http://schemas.microsoft.com/office/drawing/2014/main" id="{CEBE6CCE-A151-4EF8-9101-E3AFB2BA609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4712472" y="1626495"/>
            <a:ext cx="5967412" cy="3977280"/>
          </a:xfrm>
          <a:prstGeom prst="rect">
            <a:avLst/>
          </a:prstGeom>
          <a:solidFill>
            <a:srgbClr val="FFFFFF">
              <a:shade val="85000"/>
            </a:srgbClr>
          </a:solidFill>
          <a:ln w="190500" cap="sq">
            <a:solidFill>
              <a:srgbClr val="FFF7B9"/>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图片 2">
            <a:extLst>
              <a:ext uri="{FF2B5EF4-FFF2-40B4-BE49-F238E27FC236}">
                <a16:creationId xmlns="" xmlns:a16="http://schemas.microsoft.com/office/drawing/2014/main" id="{43963902-2B60-485E-87C7-B54C74A37CB8}"/>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46978" y="3353346"/>
            <a:ext cx="3620780" cy="3620780"/>
          </a:xfrm>
          <a:prstGeom prst="rect">
            <a:avLst/>
          </a:prstGeom>
        </p:spPr>
      </p:pic>
      <p:sp>
        <p:nvSpPr>
          <p:cNvPr id="6" name="文本框 5">
            <a:extLst>
              <a:ext uri="{FF2B5EF4-FFF2-40B4-BE49-F238E27FC236}">
                <a16:creationId xmlns="" xmlns:a16="http://schemas.microsoft.com/office/drawing/2014/main" id="{34B97038-971E-4C45-865C-FFD95CC50036}"/>
              </a:ext>
            </a:extLst>
          </p:cNvPr>
          <p:cNvSpPr txBox="1"/>
          <p:nvPr/>
        </p:nvSpPr>
        <p:spPr>
          <a:xfrm>
            <a:off x="3093156" y="1636049"/>
            <a:ext cx="886697" cy="3785652"/>
          </a:xfrm>
          <a:prstGeom prst="rect">
            <a:avLst/>
          </a:prstGeom>
          <a:noFill/>
        </p:spPr>
        <p:txBody>
          <a:bodyPr wrap="square" rtlCol="0">
            <a:spAutoFit/>
          </a:bodyPr>
          <a:lstStyle/>
          <a:p>
            <a:r>
              <a:rPr lang="zh-CN" altLang="en-US" sz="60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员工风采</a:t>
            </a:r>
          </a:p>
        </p:txBody>
      </p:sp>
    </p:spTree>
    <p:extLst>
      <p:ext uri="{BB962C8B-B14F-4D97-AF65-F5344CB8AC3E}">
        <p14:creationId xmlns:p14="http://schemas.microsoft.com/office/powerpoint/2010/main" val="6097561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B0350570-AADC-4A62-8BBF-56433D56619D}"/>
              </a:ext>
            </a:extLst>
          </p:cNvPr>
          <p:cNvPicPr>
            <a:picLocks noChangeAspect="1"/>
          </p:cNvPicPr>
          <p:nvPr/>
        </p:nvPicPr>
        <p:blipFill>
          <a:blip r:embed="rId2">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65252" y="1329503"/>
            <a:ext cx="8008358" cy="4589725"/>
          </a:xfrm>
          <a:prstGeom prst="rect">
            <a:avLst/>
          </a:prstGeom>
        </p:spPr>
      </p:pic>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sp>
        <p:nvSpPr>
          <p:cNvPr id="6" name="文本框 5">
            <a:extLst>
              <a:ext uri="{FF2B5EF4-FFF2-40B4-BE49-F238E27FC236}">
                <a16:creationId xmlns="" xmlns:a16="http://schemas.microsoft.com/office/drawing/2014/main" id="{72350F46-DE54-44C0-A486-9243D7878052}"/>
              </a:ext>
            </a:extLst>
          </p:cNvPr>
          <p:cNvSpPr txBox="1"/>
          <p:nvPr/>
        </p:nvSpPr>
        <p:spPr>
          <a:xfrm>
            <a:off x="3024776" y="2226651"/>
            <a:ext cx="4456760" cy="923330"/>
          </a:xfrm>
          <a:prstGeom prst="rect">
            <a:avLst/>
          </a:prstGeom>
          <a:noFill/>
        </p:spPr>
        <p:txBody>
          <a:bodyPr wrap="square" rtlCol="0">
            <a:spAutoFit/>
          </a:bodyPr>
          <a:lstStyle/>
          <a:p>
            <a:r>
              <a:rPr lang="zh-CN" altLang="en-US" sz="54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舞蹈表演</a:t>
            </a:r>
          </a:p>
        </p:txBody>
      </p:sp>
      <p:sp>
        <p:nvSpPr>
          <p:cNvPr id="7" name="文本框 6">
            <a:extLst>
              <a:ext uri="{FF2B5EF4-FFF2-40B4-BE49-F238E27FC236}">
                <a16:creationId xmlns="" xmlns:a16="http://schemas.microsoft.com/office/drawing/2014/main" id="{F3E2604C-CD15-4324-BB83-0368D423357C}"/>
              </a:ext>
            </a:extLst>
          </p:cNvPr>
          <p:cNvSpPr txBox="1"/>
          <p:nvPr/>
        </p:nvSpPr>
        <p:spPr>
          <a:xfrm>
            <a:off x="1830976" y="3149981"/>
            <a:ext cx="6044260" cy="1446550"/>
          </a:xfrm>
          <a:prstGeom prst="rect">
            <a:avLst/>
          </a:prstGeom>
          <a:noFill/>
        </p:spPr>
        <p:txBody>
          <a:bodyPr wrap="square" rtlCol="0">
            <a:spAutoFit/>
          </a:bodyPr>
          <a:lstStyle/>
          <a:p>
            <a:r>
              <a:rPr lang="zh-CN" altLang="en-US" sz="88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爱拼才会赢</a:t>
            </a:r>
          </a:p>
        </p:txBody>
      </p:sp>
      <p:sp>
        <p:nvSpPr>
          <p:cNvPr id="8" name="文本框 7">
            <a:extLst>
              <a:ext uri="{FF2B5EF4-FFF2-40B4-BE49-F238E27FC236}">
                <a16:creationId xmlns="" xmlns:a16="http://schemas.microsoft.com/office/drawing/2014/main" id="{D97A944E-02B3-45F2-8338-0A5C57C9BACD}"/>
              </a:ext>
            </a:extLst>
          </p:cNvPr>
          <p:cNvSpPr txBox="1"/>
          <p:nvPr/>
        </p:nvSpPr>
        <p:spPr>
          <a:xfrm>
            <a:off x="3145286" y="4621062"/>
            <a:ext cx="3028368" cy="523220"/>
          </a:xfrm>
          <a:prstGeom prst="rect">
            <a:avLst/>
          </a:prstGeom>
          <a:noFill/>
        </p:spPr>
        <p:txBody>
          <a:bodyPr wrap="square" rtlCol="0">
            <a:spAutoFit/>
          </a:bodyPr>
          <a:lstStyle/>
          <a:p>
            <a:r>
              <a:rPr lang="zh-CN" altLang="en-US" sz="28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表演者：小熊猫</a:t>
            </a:r>
          </a:p>
        </p:txBody>
      </p:sp>
      <p:pic>
        <p:nvPicPr>
          <p:cNvPr id="5" name="图片 4">
            <a:extLst>
              <a:ext uri="{FF2B5EF4-FFF2-40B4-BE49-F238E27FC236}">
                <a16:creationId xmlns="" xmlns:a16="http://schemas.microsoft.com/office/drawing/2014/main" id="{61263E11-CC47-4899-A362-F306504DD70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62801" y="3275854"/>
            <a:ext cx="3772244" cy="3772244"/>
          </a:xfrm>
          <a:prstGeom prst="rect">
            <a:avLst/>
          </a:prstGeom>
        </p:spPr>
      </p:pic>
    </p:spTree>
    <p:extLst>
      <p:ext uri="{BB962C8B-B14F-4D97-AF65-F5344CB8AC3E}">
        <p14:creationId xmlns:p14="http://schemas.microsoft.com/office/powerpoint/2010/main" val="8731910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B0350570-AADC-4A62-8BBF-56433D56619D}"/>
              </a:ext>
            </a:extLst>
          </p:cNvPr>
          <p:cNvPicPr>
            <a:picLocks noChangeAspect="1"/>
          </p:cNvPicPr>
          <p:nvPr/>
        </p:nvPicPr>
        <p:blipFill>
          <a:blip r:embed="rId2">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65252" y="1329503"/>
            <a:ext cx="8008358" cy="4589725"/>
          </a:xfrm>
          <a:prstGeom prst="rect">
            <a:avLst/>
          </a:prstGeom>
        </p:spPr>
      </p:pic>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sp>
        <p:nvSpPr>
          <p:cNvPr id="6" name="文本框 5">
            <a:extLst>
              <a:ext uri="{FF2B5EF4-FFF2-40B4-BE49-F238E27FC236}">
                <a16:creationId xmlns="" xmlns:a16="http://schemas.microsoft.com/office/drawing/2014/main" id="{72350F46-DE54-44C0-A486-9243D7878052}"/>
              </a:ext>
            </a:extLst>
          </p:cNvPr>
          <p:cNvSpPr txBox="1"/>
          <p:nvPr/>
        </p:nvSpPr>
        <p:spPr>
          <a:xfrm>
            <a:off x="3418476" y="2145197"/>
            <a:ext cx="4456760" cy="923330"/>
          </a:xfrm>
          <a:prstGeom prst="rect">
            <a:avLst/>
          </a:prstGeom>
          <a:noFill/>
        </p:spPr>
        <p:txBody>
          <a:bodyPr wrap="square" rtlCol="0">
            <a:spAutoFit/>
          </a:bodyPr>
          <a:lstStyle/>
          <a:p>
            <a:r>
              <a:rPr lang="zh-CN" altLang="en-US" sz="54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歌曲表演</a:t>
            </a:r>
          </a:p>
        </p:txBody>
      </p:sp>
      <p:sp>
        <p:nvSpPr>
          <p:cNvPr id="7" name="文本框 6">
            <a:extLst>
              <a:ext uri="{FF2B5EF4-FFF2-40B4-BE49-F238E27FC236}">
                <a16:creationId xmlns="" xmlns:a16="http://schemas.microsoft.com/office/drawing/2014/main" id="{F3E2604C-CD15-4324-BB83-0368D423357C}"/>
              </a:ext>
            </a:extLst>
          </p:cNvPr>
          <p:cNvSpPr txBox="1"/>
          <p:nvPr/>
        </p:nvSpPr>
        <p:spPr>
          <a:xfrm>
            <a:off x="1830976" y="3149981"/>
            <a:ext cx="6044260" cy="1446550"/>
          </a:xfrm>
          <a:prstGeom prst="rect">
            <a:avLst/>
          </a:prstGeom>
          <a:noFill/>
        </p:spPr>
        <p:txBody>
          <a:bodyPr wrap="square" rtlCol="0">
            <a:spAutoFit/>
          </a:bodyPr>
          <a:lstStyle/>
          <a:p>
            <a:pPr algn="dist"/>
            <a:r>
              <a:rPr lang="zh-CN" altLang="en-US" sz="88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风雨彩虹</a:t>
            </a:r>
          </a:p>
        </p:txBody>
      </p:sp>
      <p:sp>
        <p:nvSpPr>
          <p:cNvPr id="8" name="文本框 7">
            <a:extLst>
              <a:ext uri="{FF2B5EF4-FFF2-40B4-BE49-F238E27FC236}">
                <a16:creationId xmlns="" xmlns:a16="http://schemas.microsoft.com/office/drawing/2014/main" id="{D97A944E-02B3-45F2-8338-0A5C57C9BACD}"/>
              </a:ext>
            </a:extLst>
          </p:cNvPr>
          <p:cNvSpPr txBox="1"/>
          <p:nvPr/>
        </p:nvSpPr>
        <p:spPr>
          <a:xfrm>
            <a:off x="3145286" y="4621062"/>
            <a:ext cx="3028368" cy="523220"/>
          </a:xfrm>
          <a:prstGeom prst="rect">
            <a:avLst/>
          </a:prstGeom>
          <a:noFill/>
        </p:spPr>
        <p:txBody>
          <a:bodyPr wrap="square" rtlCol="0">
            <a:spAutoFit/>
          </a:bodyPr>
          <a:lstStyle/>
          <a:p>
            <a:r>
              <a:rPr lang="zh-CN" altLang="en-US" sz="28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表演者：小熊猫</a:t>
            </a:r>
          </a:p>
        </p:txBody>
      </p:sp>
      <p:pic>
        <p:nvPicPr>
          <p:cNvPr id="5" name="图片 4">
            <a:extLst>
              <a:ext uri="{FF2B5EF4-FFF2-40B4-BE49-F238E27FC236}">
                <a16:creationId xmlns="" xmlns:a16="http://schemas.microsoft.com/office/drawing/2014/main" id="{61263E11-CC47-4899-A362-F306504DD70F}"/>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362801" y="3275854"/>
            <a:ext cx="3772244" cy="3772244"/>
          </a:xfrm>
          <a:prstGeom prst="rect">
            <a:avLst/>
          </a:prstGeom>
        </p:spPr>
      </p:pic>
    </p:spTree>
    <p:extLst>
      <p:ext uri="{BB962C8B-B14F-4D97-AF65-F5344CB8AC3E}">
        <p14:creationId xmlns:p14="http://schemas.microsoft.com/office/powerpoint/2010/main" val="1156705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B0350570-AADC-4A62-8BBF-56433D56619D}"/>
              </a:ext>
            </a:extLst>
          </p:cNvPr>
          <p:cNvPicPr>
            <a:picLocks noChangeAspect="1"/>
          </p:cNvPicPr>
          <p:nvPr/>
        </p:nvPicPr>
        <p:blipFill>
          <a:blip r:embed="rId2">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65252" y="1329503"/>
            <a:ext cx="8008358" cy="4589725"/>
          </a:xfrm>
          <a:prstGeom prst="rect">
            <a:avLst/>
          </a:prstGeom>
        </p:spPr>
      </p:pic>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sp>
        <p:nvSpPr>
          <p:cNvPr id="6" name="文本框 5">
            <a:extLst>
              <a:ext uri="{FF2B5EF4-FFF2-40B4-BE49-F238E27FC236}">
                <a16:creationId xmlns="" xmlns:a16="http://schemas.microsoft.com/office/drawing/2014/main" id="{72350F46-DE54-44C0-A486-9243D7878052}"/>
              </a:ext>
            </a:extLst>
          </p:cNvPr>
          <p:cNvSpPr txBox="1"/>
          <p:nvPr/>
        </p:nvSpPr>
        <p:spPr>
          <a:xfrm>
            <a:off x="3418476" y="2145197"/>
            <a:ext cx="4456760" cy="923330"/>
          </a:xfrm>
          <a:prstGeom prst="rect">
            <a:avLst/>
          </a:prstGeom>
          <a:noFill/>
        </p:spPr>
        <p:txBody>
          <a:bodyPr wrap="square" rtlCol="0">
            <a:spAutoFit/>
          </a:bodyPr>
          <a:lstStyle/>
          <a:p>
            <a:r>
              <a:rPr lang="zh-CN" altLang="en-US" sz="54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歌曲表演</a:t>
            </a:r>
          </a:p>
        </p:txBody>
      </p:sp>
      <p:sp>
        <p:nvSpPr>
          <p:cNvPr id="7" name="文本框 6">
            <a:extLst>
              <a:ext uri="{FF2B5EF4-FFF2-40B4-BE49-F238E27FC236}">
                <a16:creationId xmlns="" xmlns:a16="http://schemas.microsoft.com/office/drawing/2014/main" id="{F3E2604C-CD15-4324-BB83-0368D423357C}"/>
              </a:ext>
            </a:extLst>
          </p:cNvPr>
          <p:cNvSpPr txBox="1"/>
          <p:nvPr/>
        </p:nvSpPr>
        <p:spPr>
          <a:xfrm>
            <a:off x="1830976" y="3149981"/>
            <a:ext cx="6044260" cy="1446550"/>
          </a:xfrm>
          <a:prstGeom prst="rect">
            <a:avLst/>
          </a:prstGeom>
          <a:noFill/>
        </p:spPr>
        <p:txBody>
          <a:bodyPr wrap="square" rtlCol="0">
            <a:spAutoFit/>
          </a:bodyPr>
          <a:lstStyle/>
          <a:p>
            <a:pPr algn="dist"/>
            <a:r>
              <a:rPr lang="zh-CN" altLang="en-US" sz="88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明天过后</a:t>
            </a:r>
          </a:p>
        </p:txBody>
      </p:sp>
      <p:sp>
        <p:nvSpPr>
          <p:cNvPr id="8" name="文本框 7">
            <a:extLst>
              <a:ext uri="{FF2B5EF4-FFF2-40B4-BE49-F238E27FC236}">
                <a16:creationId xmlns="" xmlns:a16="http://schemas.microsoft.com/office/drawing/2014/main" id="{D97A944E-02B3-45F2-8338-0A5C57C9BACD}"/>
              </a:ext>
            </a:extLst>
          </p:cNvPr>
          <p:cNvSpPr txBox="1"/>
          <p:nvPr/>
        </p:nvSpPr>
        <p:spPr>
          <a:xfrm>
            <a:off x="3145286" y="4621062"/>
            <a:ext cx="3028368" cy="523220"/>
          </a:xfrm>
          <a:prstGeom prst="rect">
            <a:avLst/>
          </a:prstGeom>
          <a:noFill/>
        </p:spPr>
        <p:txBody>
          <a:bodyPr wrap="square" rtlCol="0">
            <a:spAutoFit/>
          </a:bodyPr>
          <a:lstStyle/>
          <a:p>
            <a:r>
              <a:rPr lang="zh-CN" altLang="en-US" sz="28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表演者：小熊猫</a:t>
            </a:r>
          </a:p>
        </p:txBody>
      </p:sp>
      <p:pic>
        <p:nvPicPr>
          <p:cNvPr id="5" name="图片 4">
            <a:extLst>
              <a:ext uri="{FF2B5EF4-FFF2-40B4-BE49-F238E27FC236}">
                <a16:creationId xmlns="" xmlns:a16="http://schemas.microsoft.com/office/drawing/2014/main" id="{61263E11-CC47-4899-A362-F306504DD70F}"/>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362801" y="3275854"/>
            <a:ext cx="3772244" cy="3772244"/>
          </a:xfrm>
          <a:prstGeom prst="rect">
            <a:avLst/>
          </a:prstGeom>
        </p:spPr>
      </p:pic>
    </p:spTree>
    <p:extLst>
      <p:ext uri="{BB962C8B-B14F-4D97-AF65-F5344CB8AC3E}">
        <p14:creationId xmlns:p14="http://schemas.microsoft.com/office/powerpoint/2010/main" val="12311254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B0350570-AADC-4A62-8BBF-56433D56619D}"/>
              </a:ext>
            </a:extLst>
          </p:cNvPr>
          <p:cNvPicPr>
            <a:picLocks noChangeAspect="1"/>
          </p:cNvPicPr>
          <p:nvPr/>
        </p:nvPicPr>
        <p:blipFill>
          <a:blip r:embed="rId2">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65252" y="1329503"/>
            <a:ext cx="8008358" cy="4589725"/>
          </a:xfrm>
          <a:prstGeom prst="rect">
            <a:avLst/>
          </a:prstGeom>
        </p:spPr>
      </p:pic>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sp>
        <p:nvSpPr>
          <p:cNvPr id="6" name="文本框 5">
            <a:extLst>
              <a:ext uri="{FF2B5EF4-FFF2-40B4-BE49-F238E27FC236}">
                <a16:creationId xmlns="" xmlns:a16="http://schemas.microsoft.com/office/drawing/2014/main" id="{72350F46-DE54-44C0-A486-9243D7878052}"/>
              </a:ext>
            </a:extLst>
          </p:cNvPr>
          <p:cNvSpPr txBox="1"/>
          <p:nvPr/>
        </p:nvSpPr>
        <p:spPr>
          <a:xfrm>
            <a:off x="3418476" y="2145197"/>
            <a:ext cx="4456760" cy="923330"/>
          </a:xfrm>
          <a:prstGeom prst="rect">
            <a:avLst/>
          </a:prstGeom>
          <a:noFill/>
        </p:spPr>
        <p:txBody>
          <a:bodyPr wrap="square" rtlCol="0">
            <a:spAutoFit/>
          </a:bodyPr>
          <a:lstStyle/>
          <a:p>
            <a:r>
              <a:rPr lang="zh-CN" altLang="en-US" sz="54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歌曲表演</a:t>
            </a:r>
          </a:p>
        </p:txBody>
      </p:sp>
      <p:sp>
        <p:nvSpPr>
          <p:cNvPr id="7" name="文本框 6">
            <a:extLst>
              <a:ext uri="{FF2B5EF4-FFF2-40B4-BE49-F238E27FC236}">
                <a16:creationId xmlns="" xmlns:a16="http://schemas.microsoft.com/office/drawing/2014/main" id="{F3E2604C-CD15-4324-BB83-0368D423357C}"/>
              </a:ext>
            </a:extLst>
          </p:cNvPr>
          <p:cNvSpPr txBox="1"/>
          <p:nvPr/>
        </p:nvSpPr>
        <p:spPr>
          <a:xfrm>
            <a:off x="1830976" y="3149981"/>
            <a:ext cx="6044260" cy="1446550"/>
          </a:xfrm>
          <a:prstGeom prst="rect">
            <a:avLst/>
          </a:prstGeom>
          <a:noFill/>
        </p:spPr>
        <p:txBody>
          <a:bodyPr wrap="square" rtlCol="0">
            <a:spAutoFit/>
          </a:bodyPr>
          <a:lstStyle/>
          <a:p>
            <a:pPr algn="dist"/>
            <a:r>
              <a:rPr lang="zh-CN" altLang="en-US" sz="88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爱的奉献</a:t>
            </a:r>
          </a:p>
        </p:txBody>
      </p:sp>
      <p:sp>
        <p:nvSpPr>
          <p:cNvPr id="8" name="文本框 7">
            <a:extLst>
              <a:ext uri="{FF2B5EF4-FFF2-40B4-BE49-F238E27FC236}">
                <a16:creationId xmlns="" xmlns:a16="http://schemas.microsoft.com/office/drawing/2014/main" id="{D97A944E-02B3-45F2-8338-0A5C57C9BACD}"/>
              </a:ext>
            </a:extLst>
          </p:cNvPr>
          <p:cNvSpPr txBox="1"/>
          <p:nvPr/>
        </p:nvSpPr>
        <p:spPr>
          <a:xfrm>
            <a:off x="3145286" y="4621062"/>
            <a:ext cx="3028368" cy="523220"/>
          </a:xfrm>
          <a:prstGeom prst="rect">
            <a:avLst/>
          </a:prstGeom>
          <a:noFill/>
        </p:spPr>
        <p:txBody>
          <a:bodyPr wrap="square" rtlCol="0">
            <a:spAutoFit/>
          </a:bodyPr>
          <a:lstStyle/>
          <a:p>
            <a:r>
              <a:rPr lang="zh-CN" altLang="en-US" sz="28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表演者：小熊猫</a:t>
            </a:r>
          </a:p>
        </p:txBody>
      </p:sp>
      <p:pic>
        <p:nvPicPr>
          <p:cNvPr id="5" name="图片 4">
            <a:extLst>
              <a:ext uri="{FF2B5EF4-FFF2-40B4-BE49-F238E27FC236}">
                <a16:creationId xmlns="" xmlns:a16="http://schemas.microsoft.com/office/drawing/2014/main" id="{61263E11-CC47-4899-A362-F306504DD70F}"/>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362801" y="3275854"/>
            <a:ext cx="3772244" cy="3772244"/>
          </a:xfrm>
          <a:prstGeom prst="rect">
            <a:avLst/>
          </a:prstGeom>
        </p:spPr>
      </p:pic>
    </p:spTree>
    <p:extLst>
      <p:ext uri="{BB962C8B-B14F-4D97-AF65-F5344CB8AC3E}">
        <p14:creationId xmlns:p14="http://schemas.microsoft.com/office/powerpoint/2010/main" val="1387590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0C15168-7527-4655-B28D-9AE1483FED2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3511" y="1219553"/>
            <a:ext cx="4882860" cy="1985058"/>
          </a:xfrm>
          <a:prstGeom prst="rect">
            <a:avLst/>
          </a:prstGeom>
        </p:spPr>
      </p:pic>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sp>
        <p:nvSpPr>
          <p:cNvPr id="6" name="文本框 5">
            <a:extLst>
              <a:ext uri="{FF2B5EF4-FFF2-40B4-BE49-F238E27FC236}">
                <a16:creationId xmlns="" xmlns:a16="http://schemas.microsoft.com/office/drawing/2014/main" id="{42027219-DE86-48FF-B512-A12A6A2792D8}"/>
              </a:ext>
            </a:extLst>
          </p:cNvPr>
          <p:cNvSpPr txBox="1"/>
          <p:nvPr/>
        </p:nvSpPr>
        <p:spPr>
          <a:xfrm>
            <a:off x="1536309" y="3254482"/>
            <a:ext cx="9437264" cy="1886222"/>
          </a:xfrm>
          <a:prstGeom prst="rect">
            <a:avLst/>
          </a:prstGeom>
          <a:noFill/>
        </p:spPr>
        <p:txBody>
          <a:bodyPr wrap="square" rtlCol="0">
            <a:spAutoFit/>
          </a:bodyPr>
          <a:lstStyle/>
          <a:p>
            <a:pPr algn="ctr">
              <a:lnSpc>
                <a:spcPct val="150000"/>
              </a:lnSpc>
            </a:pPr>
            <a:r>
              <a:rPr lang="zh-CN" altLang="en-US" sz="2000" dirty="0">
                <a:solidFill>
                  <a:srgbClr val="FFF7B9"/>
                </a:solidFill>
                <a:latin typeface="汉仪菱心体简" panose="02010400000101010101" pitchFamily="2" charset="-122"/>
                <a:ea typeface="汉仪菱心体简" panose="02010400000101010101" pitchFamily="2" charset="-122"/>
                <a:cs typeface="+mn-ea"/>
                <a:sym typeface="+mn-lt"/>
              </a:rPr>
              <a:t>律回春晖渐，万象始更新。我们告别成绩斐然的</a:t>
            </a:r>
            <a:r>
              <a:rPr lang="en-US" altLang="zh-CN" sz="2000" dirty="0">
                <a:solidFill>
                  <a:srgbClr val="FFF7B9"/>
                </a:solidFill>
                <a:latin typeface="汉仪菱心体简" panose="02010400000101010101" pitchFamily="2" charset="-122"/>
                <a:ea typeface="汉仪菱心体简" panose="02010400000101010101" pitchFamily="2" charset="-122"/>
                <a:cs typeface="+mn-ea"/>
                <a:sym typeface="+mn-lt"/>
              </a:rPr>
              <a:t>20XX</a:t>
            </a:r>
            <a:r>
              <a:rPr lang="zh-CN" altLang="en-US" sz="2000" dirty="0">
                <a:solidFill>
                  <a:srgbClr val="FFF7B9"/>
                </a:solidFill>
                <a:latin typeface="汉仪菱心体简" panose="02010400000101010101" pitchFamily="2" charset="-122"/>
                <a:ea typeface="汉仪菱心体简" panose="02010400000101010101" pitchFamily="2" charset="-122"/>
                <a:cs typeface="+mn-ea"/>
                <a:sym typeface="+mn-lt"/>
              </a:rPr>
              <a:t>，迎来了充满希望的</a:t>
            </a:r>
            <a:r>
              <a:rPr lang="en-US" altLang="zh-CN" sz="2000" dirty="0">
                <a:solidFill>
                  <a:srgbClr val="FFF7B9"/>
                </a:solidFill>
                <a:latin typeface="汉仪菱心体简" panose="02010400000101010101" pitchFamily="2" charset="-122"/>
                <a:ea typeface="汉仪菱心体简" panose="02010400000101010101" pitchFamily="2" charset="-122"/>
                <a:cs typeface="+mn-ea"/>
                <a:sym typeface="+mn-lt"/>
              </a:rPr>
              <a:t>20XX</a:t>
            </a:r>
            <a:r>
              <a:rPr lang="zh-CN" altLang="en-US" sz="2000" dirty="0">
                <a:solidFill>
                  <a:srgbClr val="FFF7B9"/>
                </a:solidFill>
                <a:latin typeface="汉仪菱心体简" panose="02010400000101010101" pitchFamily="2" charset="-122"/>
                <a:ea typeface="汉仪菱心体简" panose="02010400000101010101" pitchFamily="2" charset="-122"/>
                <a:cs typeface="+mn-ea"/>
                <a:sym typeface="+mn-lt"/>
              </a:rPr>
              <a:t>。无论明天路上多少荆棘坎坷，让我们伴随悠扬的新年钟声，携起手来，少一些埋怨多一些行动，坚定信心振奋精神扎实苦干。发挥我们所在的智慧和能量，奉献我们所以的激情和才华。在谱公司个和人发展的新篇章。</a:t>
            </a:r>
          </a:p>
        </p:txBody>
      </p:sp>
      <p:sp>
        <p:nvSpPr>
          <p:cNvPr id="7" name="文本框 6">
            <a:extLst>
              <a:ext uri="{FF2B5EF4-FFF2-40B4-BE49-F238E27FC236}">
                <a16:creationId xmlns="" xmlns:a16="http://schemas.microsoft.com/office/drawing/2014/main" id="{C9B664B1-6268-45B3-A688-8A1F9FF0889E}"/>
              </a:ext>
            </a:extLst>
          </p:cNvPr>
          <p:cNvSpPr txBox="1"/>
          <p:nvPr/>
        </p:nvSpPr>
        <p:spPr>
          <a:xfrm>
            <a:off x="4583159" y="1858139"/>
            <a:ext cx="3343564" cy="707886"/>
          </a:xfrm>
          <a:prstGeom prst="rect">
            <a:avLst/>
          </a:prstGeom>
          <a:noFill/>
        </p:spPr>
        <p:txBody>
          <a:bodyPr wrap="square" rtlCol="0">
            <a:spAutoFit/>
          </a:bodyPr>
          <a:lstStyle/>
          <a:p>
            <a:r>
              <a:rPr lang="zh-CN" altLang="en-US" sz="4000" dirty="0">
                <a:solidFill>
                  <a:srgbClr val="FF0000"/>
                </a:solidFill>
                <a:latin typeface="汉仪菱心体简" panose="02010400000101010101" pitchFamily="2" charset="-122"/>
                <a:ea typeface="汉仪菱心体简" panose="02010400000101010101" pitchFamily="2" charset="-122"/>
                <a:cs typeface="+mn-ea"/>
                <a:sym typeface="+mn-lt"/>
              </a:rPr>
              <a:t>公司领导致辞</a:t>
            </a:r>
          </a:p>
        </p:txBody>
      </p:sp>
    </p:spTree>
    <p:extLst>
      <p:ext uri="{BB962C8B-B14F-4D97-AF65-F5344CB8AC3E}">
        <p14:creationId xmlns:p14="http://schemas.microsoft.com/office/powerpoint/2010/main" val="65792962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pic>
        <p:nvPicPr>
          <p:cNvPr id="4" name="图片 3">
            <a:extLst>
              <a:ext uri="{FF2B5EF4-FFF2-40B4-BE49-F238E27FC236}">
                <a16:creationId xmlns="" xmlns:a16="http://schemas.microsoft.com/office/drawing/2014/main" id="{2650347A-0129-4C55-AA8D-AB8E4ED9514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38218" y="655397"/>
            <a:ext cx="6406724" cy="3660985"/>
          </a:xfrm>
          <a:prstGeom prst="rect">
            <a:avLst/>
          </a:prstGeom>
        </p:spPr>
      </p:pic>
      <p:sp>
        <p:nvSpPr>
          <p:cNvPr id="7" name="文本框 6">
            <a:extLst>
              <a:ext uri="{FF2B5EF4-FFF2-40B4-BE49-F238E27FC236}">
                <a16:creationId xmlns="" xmlns:a16="http://schemas.microsoft.com/office/drawing/2014/main" id="{C9B664B1-6268-45B3-A688-8A1F9FF0889E}"/>
              </a:ext>
            </a:extLst>
          </p:cNvPr>
          <p:cNvSpPr txBox="1"/>
          <p:nvPr/>
        </p:nvSpPr>
        <p:spPr>
          <a:xfrm>
            <a:off x="4478988" y="2974863"/>
            <a:ext cx="3343564" cy="707886"/>
          </a:xfrm>
          <a:prstGeom prst="rect">
            <a:avLst/>
          </a:prstGeom>
          <a:noFill/>
        </p:spPr>
        <p:txBody>
          <a:bodyPr wrap="square" rtlCol="0">
            <a:spAutoFit/>
          </a:bodyPr>
          <a:lstStyle/>
          <a:p>
            <a:pPr algn="ctr"/>
            <a:r>
              <a:rPr lang="zh-CN" altLang="en-US" sz="40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新年寄语</a:t>
            </a:r>
          </a:p>
        </p:txBody>
      </p:sp>
      <p:sp>
        <p:nvSpPr>
          <p:cNvPr id="6" name="文本框 5">
            <a:extLst>
              <a:ext uri="{FF2B5EF4-FFF2-40B4-BE49-F238E27FC236}">
                <a16:creationId xmlns="" xmlns:a16="http://schemas.microsoft.com/office/drawing/2014/main" id="{42027219-DE86-48FF-B512-A12A6A2792D8}"/>
              </a:ext>
            </a:extLst>
          </p:cNvPr>
          <p:cNvSpPr txBox="1"/>
          <p:nvPr/>
        </p:nvSpPr>
        <p:spPr>
          <a:xfrm>
            <a:off x="832203" y="4182728"/>
            <a:ext cx="10637134" cy="1291379"/>
          </a:xfrm>
          <a:prstGeom prst="rect">
            <a:avLst/>
          </a:prstGeom>
          <a:noFill/>
        </p:spPr>
        <p:txBody>
          <a:bodyPr wrap="square" rtlCol="0">
            <a:spAutoFit/>
          </a:bodyPr>
          <a:lstStyle/>
          <a:p>
            <a:pPr algn="ctr">
              <a:lnSpc>
                <a:spcPct val="150000"/>
              </a:lnSpc>
            </a:pPr>
            <a:r>
              <a:rPr lang="zh-CN" altLang="en-US" dirty="0">
                <a:solidFill>
                  <a:srgbClr val="FFF7B9"/>
                </a:solidFill>
                <a:latin typeface="汉仪菱心体简" panose="02010400000101010101" pitchFamily="2" charset="-122"/>
                <a:ea typeface="汉仪菱心体简" panose="02010400000101010101" pitchFamily="2" charset="-122"/>
                <a:cs typeface="+mn-ea"/>
                <a:sym typeface="+mn-lt"/>
              </a:rPr>
              <a:t>律回春晖渐，万象始更新。我们告别成绩斐然的</a:t>
            </a:r>
            <a:r>
              <a:rPr lang="en-US" altLang="zh-CN" dirty="0">
                <a:solidFill>
                  <a:srgbClr val="FFF7B9"/>
                </a:solidFill>
                <a:latin typeface="汉仪菱心体简" panose="02010400000101010101" pitchFamily="2" charset="-122"/>
                <a:ea typeface="汉仪菱心体简" panose="02010400000101010101" pitchFamily="2" charset="-122"/>
                <a:cs typeface="+mn-ea"/>
                <a:sym typeface="+mn-lt"/>
              </a:rPr>
              <a:t>20XX</a:t>
            </a:r>
            <a:r>
              <a:rPr lang="zh-CN" altLang="en-US" dirty="0">
                <a:solidFill>
                  <a:srgbClr val="FFF7B9"/>
                </a:solidFill>
                <a:latin typeface="汉仪菱心体简" panose="02010400000101010101" pitchFamily="2" charset="-122"/>
                <a:ea typeface="汉仪菱心体简" panose="02010400000101010101" pitchFamily="2" charset="-122"/>
                <a:cs typeface="+mn-ea"/>
                <a:sym typeface="+mn-lt"/>
              </a:rPr>
              <a:t>，迎来了充满希望的</a:t>
            </a:r>
            <a:r>
              <a:rPr lang="en-US" altLang="zh-CN" dirty="0">
                <a:solidFill>
                  <a:srgbClr val="FFF7B9"/>
                </a:solidFill>
                <a:latin typeface="汉仪菱心体简" panose="02010400000101010101" pitchFamily="2" charset="-122"/>
                <a:ea typeface="汉仪菱心体简" panose="02010400000101010101" pitchFamily="2" charset="-122"/>
                <a:cs typeface="+mn-ea"/>
                <a:sym typeface="+mn-lt"/>
              </a:rPr>
              <a:t>20XX</a:t>
            </a:r>
            <a:r>
              <a:rPr lang="zh-CN" altLang="en-US" dirty="0">
                <a:solidFill>
                  <a:srgbClr val="FFF7B9"/>
                </a:solidFill>
                <a:latin typeface="汉仪菱心体简" panose="02010400000101010101" pitchFamily="2" charset="-122"/>
                <a:ea typeface="汉仪菱心体简" panose="02010400000101010101" pitchFamily="2" charset="-122"/>
                <a:cs typeface="+mn-ea"/>
                <a:sym typeface="+mn-lt"/>
              </a:rPr>
              <a:t>。无论明天路上多少荆棘坎坷，让我们伴随悠扬的新年钟声，携起手来，少一些埋怨多一些行动，坚定信心振奋精神扎实苦干。发挥我们所在的智慧和能量，奉献我们所以的激情和才华。在谱公司个和人发展的新篇章。</a:t>
            </a:r>
          </a:p>
        </p:txBody>
      </p:sp>
    </p:spTree>
    <p:extLst>
      <p:ext uri="{BB962C8B-B14F-4D97-AF65-F5344CB8AC3E}">
        <p14:creationId xmlns:p14="http://schemas.microsoft.com/office/powerpoint/2010/main" val="28752836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500"/>
                                        <p:tgtEl>
                                          <p:spTgt spid="4"/>
                                        </p:tgtEl>
                                      </p:cBhvr>
                                    </p:animEffect>
                                  </p:childTnLst>
                                </p:cTn>
                              </p:par>
                            </p:childTnLst>
                          </p:cTn>
                        </p:par>
                        <p:par>
                          <p:cTn id="8" fill="hold">
                            <p:stCondLst>
                              <p:cond delay="1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5DCFCAC5-1DF4-4DA9-8777-A597DACE7E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pic>
        <p:nvPicPr>
          <p:cNvPr id="15" name="图片 14">
            <a:extLst>
              <a:ext uri="{FF2B5EF4-FFF2-40B4-BE49-F238E27FC236}">
                <a16:creationId xmlns="" xmlns:a16="http://schemas.microsoft.com/office/drawing/2014/main" id="{264C02D3-7BF9-4793-A5BE-806F5F8FB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774" y="0"/>
            <a:ext cx="11125199" cy="6858000"/>
          </a:xfrm>
          <a:prstGeom prst="rect">
            <a:avLst/>
          </a:prstGeom>
        </p:spPr>
      </p:pic>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13" name="图片 12">
            <a:extLst>
              <a:ext uri="{FF2B5EF4-FFF2-40B4-BE49-F238E27FC236}">
                <a16:creationId xmlns="" xmlns:a16="http://schemas.microsoft.com/office/drawing/2014/main" id="{0B6CC5BD-1276-470F-8808-EDFE1637331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627" y="1095160"/>
            <a:ext cx="12192000" cy="4973324"/>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9432433" y="2230"/>
            <a:ext cx="2771416" cy="2246939"/>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1103" y="169836"/>
            <a:ext cx="2694991" cy="2184977"/>
          </a:xfrm>
          <a:prstGeom prst="rect">
            <a:avLst/>
          </a:prstGeom>
        </p:spPr>
      </p:pic>
      <p:pic>
        <p:nvPicPr>
          <p:cNvPr id="22" name="图片 21">
            <a:extLst>
              <a:ext uri="{FF2B5EF4-FFF2-40B4-BE49-F238E27FC236}">
                <a16:creationId xmlns="" xmlns:a16="http://schemas.microsoft.com/office/drawing/2014/main" id="{8EFDF468-07EE-46A3-867C-D0B8ED8EC43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43888" y="680831"/>
            <a:ext cx="7180991" cy="5246583"/>
          </a:xfrm>
          <a:prstGeom prst="rect">
            <a:avLst/>
          </a:prstGeom>
        </p:spPr>
      </p:pic>
      <p:pic>
        <p:nvPicPr>
          <p:cNvPr id="7" name="图片 6">
            <a:extLst>
              <a:ext uri="{FF2B5EF4-FFF2-40B4-BE49-F238E27FC236}">
                <a16:creationId xmlns="" xmlns:a16="http://schemas.microsoft.com/office/drawing/2014/main" id="{08AA44D6-B945-4385-B35E-846AE73027E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32013" y="2078633"/>
            <a:ext cx="7207951" cy="3432357"/>
          </a:xfrm>
          <a:prstGeom prst="rect">
            <a:avLst/>
          </a:prstGeom>
        </p:spPr>
      </p:pic>
      <p:sp>
        <p:nvSpPr>
          <p:cNvPr id="23" name="文本框 22">
            <a:extLst>
              <a:ext uri="{FF2B5EF4-FFF2-40B4-BE49-F238E27FC236}">
                <a16:creationId xmlns="" xmlns:a16="http://schemas.microsoft.com/office/drawing/2014/main" id="{31147B97-BD39-4CAD-B227-5BDFD6B61618}"/>
              </a:ext>
            </a:extLst>
          </p:cNvPr>
          <p:cNvSpPr txBox="1"/>
          <p:nvPr/>
        </p:nvSpPr>
        <p:spPr>
          <a:xfrm>
            <a:off x="2979540" y="5445009"/>
            <a:ext cx="6312898" cy="584775"/>
          </a:xfrm>
          <a:prstGeom prst="rect">
            <a:avLst/>
          </a:prstGeom>
          <a:noFill/>
        </p:spPr>
        <p:txBody>
          <a:bodyPr wrap="square" rtlCol="0">
            <a:spAutoFit/>
          </a:bodyPr>
          <a:lstStyle/>
          <a:p>
            <a:pPr algn="ctr"/>
            <a:r>
              <a:rPr lang="en-US" altLang="zh-CN" sz="3200" b="1" spc="600" dirty="0">
                <a:solidFill>
                  <a:srgbClr val="FFF7B9"/>
                </a:solidFill>
                <a:effectLst>
                  <a:outerShdw blurRad="38100" dist="38100" dir="2700000" algn="tl">
                    <a:srgbClr val="000000">
                      <a:alpha val="43137"/>
                    </a:srgbClr>
                  </a:outerShdw>
                </a:effectLst>
                <a:latin typeface="汉仪程行简" panose="00020600040101010101" pitchFamily="18" charset="-122"/>
                <a:ea typeface="汉仪程行简" panose="00020600040101010101" pitchFamily="18" charset="-122"/>
                <a:cs typeface="+mn-ea"/>
                <a:sym typeface="+mn-lt"/>
              </a:rPr>
              <a:t>2021</a:t>
            </a:r>
            <a:r>
              <a:rPr lang="zh-CN" altLang="en-US" sz="3200" b="1" spc="600" dirty="0">
                <a:solidFill>
                  <a:srgbClr val="FFF7B9"/>
                </a:solidFill>
                <a:effectLst>
                  <a:outerShdw blurRad="38100" dist="38100" dir="2700000" algn="tl">
                    <a:srgbClr val="000000">
                      <a:alpha val="43137"/>
                    </a:srgbClr>
                  </a:outerShdw>
                </a:effectLst>
                <a:latin typeface="汉仪程行简" panose="00020600040101010101" pitchFamily="18" charset="-122"/>
                <a:ea typeface="汉仪程行简" panose="00020600040101010101" pitchFamily="18" charset="-122"/>
                <a:cs typeface="+mn-ea"/>
                <a:sym typeface="+mn-lt"/>
              </a:rPr>
              <a:t>开门红庆典年会</a:t>
            </a:r>
            <a:r>
              <a:rPr lang="en-US" altLang="zh-CN" sz="3200" b="1" spc="600" dirty="0">
                <a:solidFill>
                  <a:srgbClr val="FFF7B9"/>
                </a:solidFill>
                <a:effectLst>
                  <a:outerShdw blurRad="38100" dist="38100" dir="2700000" algn="tl">
                    <a:srgbClr val="000000">
                      <a:alpha val="43137"/>
                    </a:srgbClr>
                  </a:outerShdw>
                </a:effectLst>
                <a:latin typeface="汉仪程行简" panose="00020600040101010101" pitchFamily="18" charset="-122"/>
                <a:ea typeface="汉仪程行简" panose="00020600040101010101" pitchFamily="18" charset="-122"/>
                <a:cs typeface="+mn-ea"/>
                <a:sym typeface="+mn-lt"/>
              </a:rPr>
              <a:t>PPT</a:t>
            </a:r>
            <a:endParaRPr lang="zh-CN" altLang="en-US" sz="3200" b="1" spc="600" dirty="0">
              <a:solidFill>
                <a:srgbClr val="FFF7B9"/>
              </a:solidFill>
              <a:effectLst>
                <a:outerShdw blurRad="38100" dist="38100" dir="2700000" algn="tl">
                  <a:srgbClr val="000000">
                    <a:alpha val="43137"/>
                  </a:srgbClr>
                </a:outerShdw>
              </a:effectLst>
              <a:latin typeface="汉仪程行简" panose="00020600040101010101" pitchFamily="18" charset="-122"/>
              <a:ea typeface="汉仪程行简" panose="00020600040101010101" pitchFamily="18" charset="-122"/>
              <a:cs typeface="+mn-ea"/>
              <a:sym typeface="+mn-lt"/>
            </a:endParaRPr>
          </a:p>
        </p:txBody>
      </p:sp>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spTree>
    <p:extLst>
      <p:ext uri="{BB962C8B-B14F-4D97-AF65-F5344CB8AC3E}">
        <p14:creationId xmlns:p14="http://schemas.microsoft.com/office/powerpoint/2010/main" val="1610265282"/>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3500"/>
                            </p:stCondLst>
                            <p:childTnLst>
                              <p:par>
                                <p:cTn id="31" presetID="22" presetClass="entr" presetSubtype="4"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down)">
                                      <p:cBhvr>
                                        <p:cTn id="33" dur="500"/>
                                        <p:tgtEl>
                                          <p:spTgt spid="7"/>
                                        </p:tgtEl>
                                      </p:cBhvr>
                                    </p:animEffect>
                                  </p:childTnLst>
                                </p:cTn>
                              </p:par>
                            </p:childTnLst>
                          </p:cTn>
                        </p:par>
                        <p:par>
                          <p:cTn id="34" fill="hold">
                            <p:stCondLst>
                              <p:cond delay="4000"/>
                            </p:stCondLst>
                            <p:childTnLst>
                              <p:par>
                                <p:cTn id="35" presetID="16" presetClass="entr" presetSubtype="21"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arn(inVertical)">
                                      <p:cBhvr>
                                        <p:cTn id="37" dur="500"/>
                                        <p:tgtEl>
                                          <p:spTgt spid="23"/>
                                        </p:tgtEl>
                                      </p:cBhvr>
                                    </p:animEffect>
                                  </p:childTnLst>
                                </p:cTn>
                              </p:par>
                            </p:childTnLst>
                          </p:cTn>
                        </p:par>
                        <p:par>
                          <p:cTn id="38" fill="hold">
                            <p:stCondLst>
                              <p:cond delay="4500"/>
                            </p:stCondLst>
                            <p:childTnLst>
                              <p:par>
                                <p:cTn id="39" presetID="22" presetClass="entr" presetSubtype="1"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par>
                                <p:cTn id="42" presetID="22" presetClass="entr" presetSubtype="1"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up)">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0470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sp>
        <p:nvSpPr>
          <p:cNvPr id="24" name="文本框 23">
            <a:extLst>
              <a:ext uri="{FF2B5EF4-FFF2-40B4-BE49-F238E27FC236}">
                <a16:creationId xmlns="" xmlns:a16="http://schemas.microsoft.com/office/drawing/2014/main" id="{17BA9308-C541-45AD-B117-472A21E18A93}"/>
              </a:ext>
            </a:extLst>
          </p:cNvPr>
          <p:cNvSpPr txBox="1"/>
          <p:nvPr/>
        </p:nvSpPr>
        <p:spPr>
          <a:xfrm>
            <a:off x="1729179" y="2099040"/>
            <a:ext cx="7981822" cy="2807948"/>
          </a:xfrm>
          <a:prstGeom prst="rect">
            <a:avLst/>
          </a:prstGeom>
          <a:noFill/>
        </p:spPr>
        <p:txBody>
          <a:bodyPr wrap="square" rtlCol="0">
            <a:spAutoFit/>
          </a:bodyPr>
          <a:lstStyle/>
          <a:p>
            <a:pPr algn="ctr">
              <a:lnSpc>
                <a:spcPct val="150000"/>
              </a:lnSpc>
            </a:pPr>
            <a:r>
              <a:rPr lang="zh-CN" altLang="en-US" sz="2000" b="1" dirty="0">
                <a:solidFill>
                  <a:srgbClr val="FFF7B9"/>
                </a:solidFill>
                <a:latin typeface="微软雅黑" panose="020B0503020204020204" pitchFamily="34" charset="-122"/>
                <a:ea typeface="微软雅黑" panose="020B0503020204020204" pitchFamily="34" charset="-122"/>
                <a:cs typeface="+mn-ea"/>
                <a:sym typeface="+mn-lt"/>
              </a:rPr>
              <a:t>          回顾这一年的工作，在取得成绩的同时，我们也找到了工作中的不足和问题，主要反应于</a:t>
            </a:r>
            <a:r>
              <a:rPr lang="en-US" altLang="zh-CN" sz="2000" b="1" dirty="0">
                <a:solidFill>
                  <a:srgbClr val="FFF7B9"/>
                </a:solidFill>
                <a:latin typeface="微软雅黑" panose="020B0503020204020204" pitchFamily="34" charset="-122"/>
                <a:ea typeface="微软雅黑" panose="020B0503020204020204" pitchFamily="34" charset="-122"/>
                <a:cs typeface="+mn-ea"/>
                <a:sym typeface="+mn-lt"/>
              </a:rPr>
              <a:t>XX</a:t>
            </a:r>
            <a:r>
              <a:rPr lang="zh-CN" altLang="en-US" sz="2000" b="1" dirty="0">
                <a:solidFill>
                  <a:srgbClr val="FFF7B9"/>
                </a:solidFill>
                <a:latin typeface="微软雅黑" panose="020B0503020204020204" pitchFamily="34" charset="-122"/>
                <a:ea typeface="微软雅黑" panose="020B0503020204020204" pitchFamily="34" charset="-122"/>
                <a:cs typeface="+mn-ea"/>
                <a:sym typeface="+mn-lt"/>
              </a:rPr>
              <a:t>及</a:t>
            </a:r>
            <a:r>
              <a:rPr lang="en-US" altLang="zh-CN" sz="2000" b="1" dirty="0">
                <a:solidFill>
                  <a:srgbClr val="FFF7B9"/>
                </a:solidFill>
                <a:latin typeface="微软雅黑" panose="020B0503020204020204" pitchFamily="34" charset="-122"/>
                <a:ea typeface="微软雅黑" panose="020B0503020204020204" pitchFamily="34" charset="-122"/>
                <a:cs typeface="+mn-ea"/>
                <a:sym typeface="+mn-lt"/>
              </a:rPr>
              <a:t>XX</a:t>
            </a:r>
            <a:r>
              <a:rPr lang="zh-CN" altLang="en-US" sz="2000" b="1" dirty="0">
                <a:solidFill>
                  <a:srgbClr val="FFF7B9"/>
                </a:solidFill>
                <a:latin typeface="微软雅黑" panose="020B0503020204020204" pitchFamily="34" charset="-122"/>
                <a:ea typeface="微软雅黑" panose="020B0503020204020204" pitchFamily="34" charset="-122"/>
                <a:cs typeface="+mn-ea"/>
                <a:sym typeface="+mn-lt"/>
              </a:rPr>
              <a:t>的风格、定型还有待进一步探索，尤其是网上的公司产品库充分体现我们</a:t>
            </a:r>
            <a:r>
              <a:rPr lang="en-US" altLang="zh-CN" sz="2000" b="1" dirty="0">
                <a:solidFill>
                  <a:srgbClr val="FFF7B9"/>
                </a:solidFill>
                <a:latin typeface="微软雅黑" panose="020B0503020204020204" pitchFamily="34" charset="-122"/>
                <a:ea typeface="微软雅黑" panose="020B0503020204020204" pitchFamily="34" charset="-122"/>
                <a:cs typeface="+mn-ea"/>
                <a:sym typeface="+mn-lt"/>
              </a:rPr>
              <a:t>XXXX</a:t>
            </a:r>
            <a:r>
              <a:rPr lang="zh-CN" altLang="en-US" sz="2000" b="1" dirty="0">
                <a:solidFill>
                  <a:srgbClr val="FFF7B9"/>
                </a:solidFill>
                <a:latin typeface="微软雅黑" panose="020B0503020204020204" pitchFamily="34" charset="-122"/>
                <a:ea typeface="微软雅黑" panose="020B0503020204020204" pitchFamily="34" charset="-122"/>
                <a:cs typeface="+mn-ea"/>
                <a:sym typeface="+mn-lt"/>
              </a:rPr>
              <a:t>和我们这个平台能为客户提供良好的商机和快捷方便的信息功能发挥。希望新的一年，我们将继续努力，力争各项工作更上一个台阶。</a:t>
            </a:r>
            <a:r>
              <a:rPr lang="en-US" altLang="zh-CN" sz="2000" b="1" dirty="0">
                <a:solidFill>
                  <a:srgbClr val="FFF7B9"/>
                </a:solidFill>
                <a:latin typeface="微软雅黑" panose="020B0503020204020204" pitchFamily="34" charset="-122"/>
                <a:ea typeface="微软雅黑" panose="020B0503020204020204" pitchFamily="34" charset="-122"/>
                <a:cs typeface="+mn-ea"/>
                <a:sym typeface="+mn-lt"/>
              </a:rPr>
              <a:t>2021</a:t>
            </a:r>
            <a:r>
              <a:rPr lang="zh-CN" altLang="en-US" sz="2000" b="1" dirty="0">
                <a:solidFill>
                  <a:srgbClr val="FFF7B9"/>
                </a:solidFill>
                <a:latin typeface="微软雅黑" panose="020B0503020204020204" pitchFamily="34" charset="-122"/>
                <a:ea typeface="微软雅黑" panose="020B0503020204020204" pitchFamily="34" charset="-122"/>
                <a:cs typeface="+mn-ea"/>
                <a:sym typeface="+mn-lt"/>
              </a:rPr>
              <a:t>我们所向披靡，</a:t>
            </a:r>
            <a:r>
              <a:rPr lang="en-US" altLang="zh-CN" sz="2000" b="1" dirty="0">
                <a:solidFill>
                  <a:srgbClr val="FFF7B9"/>
                </a:solidFill>
                <a:latin typeface="微软雅黑" panose="020B0503020204020204" pitchFamily="34" charset="-122"/>
                <a:ea typeface="微软雅黑" panose="020B0503020204020204" pitchFamily="34" charset="-122"/>
                <a:cs typeface="+mn-ea"/>
                <a:sym typeface="+mn-lt"/>
              </a:rPr>
              <a:t>2021</a:t>
            </a:r>
            <a:r>
              <a:rPr lang="zh-CN" altLang="en-US" sz="2000" b="1" dirty="0">
                <a:solidFill>
                  <a:srgbClr val="FFF7B9"/>
                </a:solidFill>
                <a:latin typeface="微软雅黑" panose="020B0503020204020204" pitchFamily="34" charset="-122"/>
                <a:ea typeface="微软雅黑" panose="020B0503020204020204" pitchFamily="34" charset="-122"/>
                <a:cs typeface="+mn-ea"/>
                <a:sym typeface="+mn-lt"/>
              </a:rPr>
              <a:t>我们勇往直前。</a:t>
            </a:r>
          </a:p>
        </p:txBody>
      </p:sp>
      <p:pic>
        <p:nvPicPr>
          <p:cNvPr id="26" name="图片 25">
            <a:extLst>
              <a:ext uri="{FF2B5EF4-FFF2-40B4-BE49-F238E27FC236}">
                <a16:creationId xmlns="" xmlns:a16="http://schemas.microsoft.com/office/drawing/2014/main" id="{0650D948-4CF5-421A-A0E5-6DD5274A1EE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8888544" y="3719000"/>
            <a:ext cx="3303455" cy="3303455"/>
          </a:xfrm>
          <a:prstGeom prst="rect">
            <a:avLst/>
          </a:prstGeom>
        </p:spPr>
      </p:pic>
      <p:pic>
        <p:nvPicPr>
          <p:cNvPr id="28" name="图片 27">
            <a:extLst>
              <a:ext uri="{FF2B5EF4-FFF2-40B4-BE49-F238E27FC236}">
                <a16:creationId xmlns="" xmlns:a16="http://schemas.microsoft.com/office/drawing/2014/main" id="{ABE25AA0-EF5A-4AB7-8063-514524D2BA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112" y="4421478"/>
            <a:ext cx="2436522" cy="2436522"/>
          </a:xfrm>
          <a:prstGeom prst="rect">
            <a:avLst/>
          </a:prstGeom>
        </p:spPr>
      </p:pic>
      <p:sp>
        <p:nvSpPr>
          <p:cNvPr id="29" name="文本框 28">
            <a:extLst>
              <a:ext uri="{FF2B5EF4-FFF2-40B4-BE49-F238E27FC236}">
                <a16:creationId xmlns="" xmlns:a16="http://schemas.microsoft.com/office/drawing/2014/main" id="{8F26E7CB-7937-4154-8FD4-C6A7DD5AC651}"/>
              </a:ext>
            </a:extLst>
          </p:cNvPr>
          <p:cNvSpPr txBox="1"/>
          <p:nvPr/>
        </p:nvSpPr>
        <p:spPr>
          <a:xfrm>
            <a:off x="1779101" y="1200843"/>
            <a:ext cx="7981822" cy="825419"/>
          </a:xfrm>
          <a:prstGeom prst="rect">
            <a:avLst/>
          </a:prstGeom>
          <a:noFill/>
        </p:spPr>
        <p:txBody>
          <a:bodyPr wrap="square" rtlCol="0">
            <a:spAutoFit/>
          </a:bodyPr>
          <a:lstStyle/>
          <a:p>
            <a:pPr algn="ctr">
              <a:lnSpc>
                <a:spcPct val="150000"/>
              </a:lnSpc>
            </a:pPr>
            <a:r>
              <a:rPr lang="zh-CN" altLang="en-US" sz="3600" b="1" dirty="0">
                <a:solidFill>
                  <a:srgbClr val="FFF7B9"/>
                </a:solidFill>
                <a:latin typeface="微软雅黑" panose="020B0503020204020204" pitchFamily="34" charset="-122"/>
                <a:ea typeface="微软雅黑" panose="020B0503020204020204" pitchFamily="34" charset="-122"/>
                <a:cs typeface="+mn-ea"/>
                <a:sym typeface="+mn-lt"/>
              </a:rPr>
              <a:t>回首</a:t>
            </a:r>
            <a:r>
              <a:rPr lang="en-US" altLang="zh-CN" sz="3600" b="1" dirty="0">
                <a:solidFill>
                  <a:srgbClr val="FFF7B9"/>
                </a:solidFill>
                <a:latin typeface="微软雅黑" panose="020B0503020204020204" pitchFamily="34" charset="-122"/>
                <a:ea typeface="微软雅黑" panose="020B0503020204020204" pitchFamily="34" charset="-122"/>
                <a:cs typeface="+mn-ea"/>
                <a:sym typeface="+mn-lt"/>
              </a:rPr>
              <a:t>2020</a:t>
            </a:r>
            <a:r>
              <a:rPr lang="zh-CN" altLang="en-US" sz="3600" b="1" dirty="0">
                <a:solidFill>
                  <a:srgbClr val="FFF7B9"/>
                </a:solidFill>
                <a:latin typeface="微软雅黑" panose="020B0503020204020204" pitchFamily="34" charset="-122"/>
                <a:ea typeface="微软雅黑" panose="020B0503020204020204" pitchFamily="34" charset="-122"/>
                <a:cs typeface="+mn-ea"/>
                <a:sym typeface="+mn-lt"/>
              </a:rPr>
              <a:t>年</a:t>
            </a:r>
          </a:p>
        </p:txBody>
      </p:sp>
      <p:pic>
        <p:nvPicPr>
          <p:cNvPr id="2" name="图片 1">
            <a:extLst>
              <a:ext uri="{FF2B5EF4-FFF2-40B4-BE49-F238E27FC236}">
                <a16:creationId xmlns="" xmlns:a16="http://schemas.microsoft.com/office/drawing/2014/main" id="{6CAF31D9-066D-4A45-9F5D-E9FB733AB0F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80399" y="240521"/>
            <a:ext cx="3911600" cy="2898480"/>
          </a:xfrm>
          <a:prstGeom prst="rect">
            <a:avLst/>
          </a:prstGeom>
        </p:spPr>
      </p:pic>
      <p:pic>
        <p:nvPicPr>
          <p:cNvPr id="3" name="图片 2">
            <a:extLst>
              <a:ext uri="{FF2B5EF4-FFF2-40B4-BE49-F238E27FC236}">
                <a16:creationId xmlns="" xmlns:a16="http://schemas.microsoft.com/office/drawing/2014/main" id="{BDF96A9C-2748-4EE7-AA2B-B1E8A018A78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 y="240521"/>
            <a:ext cx="3911600" cy="2898480"/>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spTree>
    <p:extLst>
      <p:ext uri="{BB962C8B-B14F-4D97-AF65-F5344CB8AC3E}">
        <p14:creationId xmlns:p14="http://schemas.microsoft.com/office/powerpoint/2010/main" val="19337888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pic>
        <p:nvPicPr>
          <p:cNvPr id="28" name="图片 27">
            <a:extLst>
              <a:ext uri="{FF2B5EF4-FFF2-40B4-BE49-F238E27FC236}">
                <a16:creationId xmlns="" xmlns:a16="http://schemas.microsoft.com/office/drawing/2014/main" id="{ABE25AA0-EF5A-4AB7-8063-514524D2BA0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15111" y="3159889"/>
            <a:ext cx="3698111" cy="3698111"/>
          </a:xfrm>
          <a:prstGeom prst="rect">
            <a:avLst/>
          </a:prstGeom>
        </p:spPr>
      </p:pic>
      <p:sp>
        <p:nvSpPr>
          <p:cNvPr id="10" name="文本框 9">
            <a:extLst>
              <a:ext uri="{FF2B5EF4-FFF2-40B4-BE49-F238E27FC236}">
                <a16:creationId xmlns="" xmlns:a16="http://schemas.microsoft.com/office/drawing/2014/main" id="{A2559705-F760-4D73-AF87-5AB0AEBA5021}"/>
              </a:ext>
            </a:extLst>
          </p:cNvPr>
          <p:cNvSpPr txBox="1"/>
          <p:nvPr/>
        </p:nvSpPr>
        <p:spPr>
          <a:xfrm>
            <a:off x="4502314" y="2073418"/>
            <a:ext cx="8146471" cy="1569660"/>
          </a:xfrm>
          <a:prstGeom prst="rect">
            <a:avLst/>
          </a:prstGeom>
          <a:noFill/>
        </p:spPr>
        <p:txBody>
          <a:bodyPr wrap="square" rtlCol="0">
            <a:spAutoFit/>
          </a:bodyPr>
          <a:lstStyle/>
          <a:p>
            <a:r>
              <a:rPr lang="zh-CN" altLang="en-US" sz="9600" dirty="0">
                <a:solidFill>
                  <a:srgbClr val="FFF7B9"/>
                </a:solidFill>
                <a:effectLst>
                  <a:outerShdw blurRad="38100" dist="38100" dir="2700000" algn="tl" rotWithShape="0">
                    <a:srgbClr val="000000">
                      <a:alpha val="43137"/>
                    </a:srgbClr>
                  </a:outerShdw>
                </a:effectLst>
                <a:latin typeface="汉仪菱心体简" panose="02010400000101010101" pitchFamily="2" charset="-122"/>
                <a:ea typeface="汉仪菱心体简" panose="02010400000101010101" pitchFamily="2" charset="-122"/>
                <a:cs typeface="+mn-ea"/>
                <a:sym typeface="+mn-lt"/>
              </a:rPr>
              <a:t>回首</a:t>
            </a:r>
            <a:r>
              <a:rPr lang="en-US" altLang="zh-CN" sz="9600" dirty="0">
                <a:solidFill>
                  <a:srgbClr val="FFF7B9"/>
                </a:solidFill>
                <a:effectLst>
                  <a:outerShdw blurRad="38100" dist="38100" dir="2700000" algn="tl" rotWithShape="0">
                    <a:srgbClr val="000000">
                      <a:alpha val="43137"/>
                    </a:srgbClr>
                  </a:outerShdw>
                </a:effectLst>
                <a:latin typeface="汉仪菱心体简" panose="02010400000101010101" pitchFamily="2" charset="-122"/>
                <a:ea typeface="汉仪菱心体简" panose="02010400000101010101" pitchFamily="2" charset="-122"/>
                <a:cs typeface="+mn-ea"/>
                <a:sym typeface="+mn-lt"/>
              </a:rPr>
              <a:t>2020</a:t>
            </a:r>
            <a:endParaRPr lang="zh-CN" altLang="en-US" sz="9600" dirty="0">
              <a:solidFill>
                <a:srgbClr val="FFF7B9"/>
              </a:solidFill>
              <a:effectLst>
                <a:outerShdw blurRad="38100" dist="38100" dir="2700000" algn="tl" rotWithShape="0">
                  <a:srgbClr val="000000">
                    <a:alpha val="43137"/>
                  </a:srgbClr>
                </a:outerShdw>
              </a:effectLst>
              <a:latin typeface="汉仪菱心体简" panose="02010400000101010101" pitchFamily="2" charset="-122"/>
              <a:ea typeface="汉仪菱心体简" panose="02010400000101010101" pitchFamily="2" charset="-122"/>
              <a:cs typeface="+mn-ea"/>
              <a:sym typeface="+mn-lt"/>
            </a:endParaRPr>
          </a:p>
        </p:txBody>
      </p:sp>
      <p:sp>
        <p:nvSpPr>
          <p:cNvPr id="12" name="文本框 11">
            <a:extLst>
              <a:ext uri="{FF2B5EF4-FFF2-40B4-BE49-F238E27FC236}">
                <a16:creationId xmlns="" xmlns:a16="http://schemas.microsoft.com/office/drawing/2014/main" id="{3CE4F6E3-4FE7-483F-9A5A-1093F3A30B27}"/>
              </a:ext>
            </a:extLst>
          </p:cNvPr>
          <p:cNvSpPr txBox="1"/>
          <p:nvPr/>
        </p:nvSpPr>
        <p:spPr>
          <a:xfrm rot="21587908">
            <a:off x="3675375" y="3786552"/>
            <a:ext cx="8654471" cy="1015663"/>
          </a:xfrm>
          <a:prstGeom prst="rect">
            <a:avLst/>
          </a:prstGeom>
          <a:noFill/>
        </p:spPr>
        <p:txBody>
          <a:bodyPr wrap="square" rtlCol="0">
            <a:spAutoFit/>
          </a:bodyPr>
          <a:lstStyle/>
          <a:p>
            <a:r>
              <a:rPr lang="zh-CN" altLang="en-US" sz="60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我们取得了卓越的成绩！</a:t>
            </a:r>
          </a:p>
        </p:txBody>
      </p:sp>
    </p:spTree>
    <p:extLst>
      <p:ext uri="{BB962C8B-B14F-4D97-AF65-F5344CB8AC3E}">
        <p14:creationId xmlns:p14="http://schemas.microsoft.com/office/powerpoint/2010/main" val="26756869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pic>
        <p:nvPicPr>
          <p:cNvPr id="28" name="图片 27">
            <a:extLst>
              <a:ext uri="{FF2B5EF4-FFF2-40B4-BE49-F238E27FC236}">
                <a16:creationId xmlns="" xmlns:a16="http://schemas.microsoft.com/office/drawing/2014/main" id="{ABE25AA0-EF5A-4AB7-8063-514524D2BA0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flipH="1">
            <a:off x="8297098" y="3231261"/>
            <a:ext cx="3698111" cy="3698111"/>
          </a:xfrm>
          <a:prstGeom prst="rect">
            <a:avLst/>
          </a:prstGeom>
        </p:spPr>
      </p:pic>
      <p:sp>
        <p:nvSpPr>
          <p:cNvPr id="13" name="文本框 12">
            <a:extLst>
              <a:ext uri="{FF2B5EF4-FFF2-40B4-BE49-F238E27FC236}">
                <a16:creationId xmlns="" xmlns:a16="http://schemas.microsoft.com/office/drawing/2014/main" id="{09E634B0-1DCC-496B-974B-2994E3554312}"/>
              </a:ext>
            </a:extLst>
          </p:cNvPr>
          <p:cNvSpPr txBox="1"/>
          <p:nvPr/>
        </p:nvSpPr>
        <p:spPr>
          <a:xfrm rot="21153047">
            <a:off x="1884327" y="1555294"/>
            <a:ext cx="7177178" cy="1569660"/>
          </a:xfrm>
          <a:prstGeom prst="rect">
            <a:avLst/>
          </a:prstGeom>
          <a:noFill/>
        </p:spPr>
        <p:txBody>
          <a:bodyPr wrap="square" rtlCol="0">
            <a:spAutoFit/>
          </a:bodyPr>
          <a:lstStyle/>
          <a:p>
            <a:r>
              <a:rPr lang="zh-CN" altLang="en-US" sz="9600" dirty="0">
                <a:solidFill>
                  <a:srgbClr val="FFF7B9"/>
                </a:solidFill>
                <a:effectLst>
                  <a:outerShdw blurRad="38100" dist="38100" dir="2700000" algn="tl" rotWithShape="0">
                    <a:srgbClr val="000000">
                      <a:alpha val="43137"/>
                    </a:srgbClr>
                  </a:outerShdw>
                </a:effectLst>
                <a:latin typeface="汉仪菱心体简" panose="02010400000101010101" pitchFamily="2" charset="-122"/>
                <a:ea typeface="汉仪菱心体简" panose="02010400000101010101" pitchFamily="2" charset="-122"/>
                <a:cs typeface="+mn-ea"/>
                <a:sym typeface="+mn-lt"/>
              </a:rPr>
              <a:t>展望</a:t>
            </a:r>
            <a:r>
              <a:rPr lang="en-US" altLang="zh-CN" sz="9600" dirty="0">
                <a:solidFill>
                  <a:srgbClr val="FFF7B9"/>
                </a:solidFill>
                <a:effectLst>
                  <a:outerShdw blurRad="38100" dist="38100" dir="2700000" algn="tl" rotWithShape="0">
                    <a:srgbClr val="000000">
                      <a:alpha val="43137"/>
                    </a:srgbClr>
                  </a:outerShdw>
                </a:effectLst>
                <a:latin typeface="汉仪菱心体简" panose="02010400000101010101" pitchFamily="2" charset="-122"/>
                <a:ea typeface="汉仪菱心体简" panose="02010400000101010101" pitchFamily="2" charset="-122"/>
                <a:cs typeface="+mn-ea"/>
                <a:sym typeface="+mn-lt"/>
              </a:rPr>
              <a:t>2021</a:t>
            </a:r>
            <a:r>
              <a:rPr lang="zh-CN" altLang="en-US" sz="9600" dirty="0">
                <a:solidFill>
                  <a:srgbClr val="FFF7B9"/>
                </a:solidFill>
                <a:effectLst>
                  <a:outerShdw blurRad="38100" dist="38100" dir="2700000" algn="tl" rotWithShape="0">
                    <a:srgbClr val="000000">
                      <a:alpha val="43137"/>
                    </a:srgbClr>
                  </a:outerShdw>
                </a:effectLst>
                <a:latin typeface="汉仪菱心体简" panose="02010400000101010101" pitchFamily="2" charset="-122"/>
                <a:ea typeface="汉仪菱心体简" panose="02010400000101010101" pitchFamily="2" charset="-122"/>
                <a:cs typeface="+mn-ea"/>
                <a:sym typeface="+mn-lt"/>
              </a:rPr>
              <a:t>年</a:t>
            </a:r>
          </a:p>
        </p:txBody>
      </p:sp>
      <p:sp>
        <p:nvSpPr>
          <p:cNvPr id="14" name="文本框 13">
            <a:extLst>
              <a:ext uri="{FF2B5EF4-FFF2-40B4-BE49-F238E27FC236}">
                <a16:creationId xmlns="" xmlns:a16="http://schemas.microsoft.com/office/drawing/2014/main" id="{1EE4D2FA-D137-43A2-A972-203448FED6DA}"/>
              </a:ext>
            </a:extLst>
          </p:cNvPr>
          <p:cNvSpPr txBox="1"/>
          <p:nvPr/>
        </p:nvSpPr>
        <p:spPr>
          <a:xfrm rot="21153047">
            <a:off x="764416" y="3007767"/>
            <a:ext cx="10136397" cy="1015663"/>
          </a:xfrm>
          <a:prstGeom prst="rect">
            <a:avLst/>
          </a:prstGeom>
          <a:noFill/>
        </p:spPr>
        <p:txBody>
          <a:bodyPr wrap="square" rtlCol="0">
            <a:spAutoFit/>
          </a:bodyPr>
          <a:lstStyle/>
          <a:p>
            <a:r>
              <a:rPr lang="zh-CN" altLang="en-US" sz="60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我们将开拓创新 与时俱进！</a:t>
            </a:r>
          </a:p>
        </p:txBody>
      </p:sp>
    </p:spTree>
    <p:extLst>
      <p:ext uri="{BB962C8B-B14F-4D97-AF65-F5344CB8AC3E}">
        <p14:creationId xmlns:p14="http://schemas.microsoft.com/office/powerpoint/2010/main" val="16339583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pic>
        <p:nvPicPr>
          <p:cNvPr id="28" name="图片 27">
            <a:extLst>
              <a:ext uri="{FF2B5EF4-FFF2-40B4-BE49-F238E27FC236}">
                <a16:creationId xmlns="" xmlns:a16="http://schemas.microsoft.com/office/drawing/2014/main" id="{ABE25AA0-EF5A-4AB7-8063-514524D2BA0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flipH="1">
            <a:off x="196790" y="3159889"/>
            <a:ext cx="3698111" cy="3698111"/>
          </a:xfrm>
          <a:prstGeom prst="rect">
            <a:avLst/>
          </a:prstGeom>
        </p:spPr>
      </p:pic>
      <p:sp>
        <p:nvSpPr>
          <p:cNvPr id="10" name="文本框 9">
            <a:extLst>
              <a:ext uri="{FF2B5EF4-FFF2-40B4-BE49-F238E27FC236}">
                <a16:creationId xmlns="" xmlns:a16="http://schemas.microsoft.com/office/drawing/2014/main" id="{D1A70FED-EDDC-4829-9C15-C3CBE3BFCE5F}"/>
              </a:ext>
            </a:extLst>
          </p:cNvPr>
          <p:cNvSpPr txBox="1"/>
          <p:nvPr/>
        </p:nvSpPr>
        <p:spPr>
          <a:xfrm rot="21208732">
            <a:off x="1668635" y="1571854"/>
            <a:ext cx="7638473" cy="1200329"/>
          </a:xfrm>
          <a:prstGeom prst="rect">
            <a:avLst/>
          </a:prstGeom>
          <a:noFill/>
        </p:spPr>
        <p:txBody>
          <a:bodyPr wrap="square" rtlCol="0">
            <a:spAutoFit/>
          </a:bodyPr>
          <a:lstStyle/>
          <a:p>
            <a:r>
              <a:rPr lang="zh-CN" altLang="en-US" sz="7200" dirty="0">
                <a:solidFill>
                  <a:srgbClr val="FFF7B9"/>
                </a:solidFill>
                <a:effectLst>
                  <a:outerShdw blurRad="12700" dist="25400" dir="8100000" algn="tr" rotWithShape="0">
                    <a:srgbClr val="5E4A30"/>
                  </a:outerShdw>
                </a:effectLst>
                <a:latin typeface="汉仪菱心体简" panose="02010400000101010101" pitchFamily="2" charset="-122"/>
                <a:ea typeface="汉仪菱心体简" panose="02010400000101010101" pitchFamily="2" charset="-122"/>
                <a:cs typeface="+mn-ea"/>
                <a:sym typeface="+mn-lt"/>
              </a:rPr>
              <a:t>携手奋进</a:t>
            </a:r>
          </a:p>
        </p:txBody>
      </p:sp>
      <p:sp>
        <p:nvSpPr>
          <p:cNvPr id="12" name="文本框 11">
            <a:extLst>
              <a:ext uri="{FF2B5EF4-FFF2-40B4-BE49-F238E27FC236}">
                <a16:creationId xmlns="" xmlns:a16="http://schemas.microsoft.com/office/drawing/2014/main" id="{ECDAFE80-F1AE-4B05-B07B-6A5E676B52A0}"/>
              </a:ext>
            </a:extLst>
          </p:cNvPr>
          <p:cNvSpPr txBox="1"/>
          <p:nvPr/>
        </p:nvSpPr>
        <p:spPr>
          <a:xfrm rot="21208732">
            <a:off x="5584761" y="1363793"/>
            <a:ext cx="7638473" cy="1200329"/>
          </a:xfrm>
          <a:prstGeom prst="rect">
            <a:avLst/>
          </a:prstGeom>
          <a:noFill/>
        </p:spPr>
        <p:txBody>
          <a:bodyPr wrap="square" rtlCol="0">
            <a:spAutoFit/>
          </a:bodyPr>
          <a:lstStyle/>
          <a:p>
            <a:r>
              <a:rPr lang="zh-CN" altLang="en-US" sz="7200" dirty="0">
                <a:solidFill>
                  <a:srgbClr val="FFF7B9"/>
                </a:solidFill>
                <a:effectLst>
                  <a:outerShdw blurRad="12700" dist="25400" dir="8100000" algn="tr" rotWithShape="0">
                    <a:srgbClr val="5E4A30"/>
                  </a:outerShdw>
                </a:effectLst>
                <a:latin typeface="汉仪菱心体简" panose="02010400000101010101" pitchFamily="2" charset="-122"/>
                <a:ea typeface="汉仪菱心体简" panose="02010400000101010101" pitchFamily="2" charset="-122"/>
                <a:cs typeface="+mn-ea"/>
                <a:sym typeface="+mn-lt"/>
              </a:rPr>
              <a:t>再创辉煌</a:t>
            </a:r>
          </a:p>
        </p:txBody>
      </p:sp>
      <p:sp>
        <p:nvSpPr>
          <p:cNvPr id="15" name="文本框 14">
            <a:extLst>
              <a:ext uri="{FF2B5EF4-FFF2-40B4-BE49-F238E27FC236}">
                <a16:creationId xmlns="" xmlns:a16="http://schemas.microsoft.com/office/drawing/2014/main" id="{F119C18C-AD70-499D-9E79-5F7E43E4320D}"/>
              </a:ext>
            </a:extLst>
          </p:cNvPr>
          <p:cNvSpPr txBox="1"/>
          <p:nvPr/>
        </p:nvSpPr>
        <p:spPr>
          <a:xfrm rot="21179255">
            <a:off x="3533464" y="3399563"/>
            <a:ext cx="7638473" cy="1200329"/>
          </a:xfrm>
          <a:prstGeom prst="rect">
            <a:avLst/>
          </a:prstGeom>
          <a:noFill/>
        </p:spPr>
        <p:txBody>
          <a:bodyPr wrap="square" rtlCol="0">
            <a:spAutoFit/>
          </a:bodyPr>
          <a:lstStyle/>
          <a:p>
            <a:r>
              <a:rPr lang="zh-CN" altLang="en-US" sz="7200" dirty="0">
                <a:solidFill>
                  <a:srgbClr val="FFF7B9"/>
                </a:solidFill>
                <a:effectLst>
                  <a:outerShdw blurRad="12700" dist="25400" dir="8100000" algn="tr" rotWithShape="0">
                    <a:srgbClr val="5E4A30"/>
                  </a:outerShdw>
                </a:effectLst>
                <a:latin typeface="汉仪菱心体简" panose="02010400000101010101" pitchFamily="2" charset="-122"/>
                <a:ea typeface="汉仪菱心体简" panose="02010400000101010101" pitchFamily="2" charset="-122"/>
                <a:cs typeface="+mn-ea"/>
                <a:sym typeface="+mn-lt"/>
              </a:rPr>
              <a:t>同心同梦</a:t>
            </a:r>
          </a:p>
        </p:txBody>
      </p:sp>
      <p:sp>
        <p:nvSpPr>
          <p:cNvPr id="16" name="文本框 15">
            <a:extLst>
              <a:ext uri="{FF2B5EF4-FFF2-40B4-BE49-F238E27FC236}">
                <a16:creationId xmlns="" xmlns:a16="http://schemas.microsoft.com/office/drawing/2014/main" id="{D679E624-B769-4908-B5DD-8310F7DFA08D}"/>
              </a:ext>
            </a:extLst>
          </p:cNvPr>
          <p:cNvSpPr txBox="1"/>
          <p:nvPr/>
        </p:nvSpPr>
        <p:spPr>
          <a:xfrm rot="21179255">
            <a:off x="7397403" y="3351256"/>
            <a:ext cx="7638473" cy="1200329"/>
          </a:xfrm>
          <a:prstGeom prst="rect">
            <a:avLst/>
          </a:prstGeom>
          <a:noFill/>
        </p:spPr>
        <p:txBody>
          <a:bodyPr wrap="square" rtlCol="0">
            <a:spAutoFit/>
          </a:bodyPr>
          <a:lstStyle/>
          <a:p>
            <a:r>
              <a:rPr lang="zh-CN" altLang="en-US" sz="7200" dirty="0">
                <a:solidFill>
                  <a:srgbClr val="FFF7B9"/>
                </a:solidFill>
                <a:effectLst>
                  <a:outerShdw blurRad="12700" dist="25400" dir="8100000" algn="tr" rotWithShape="0">
                    <a:srgbClr val="5E4A30"/>
                  </a:outerShdw>
                </a:effectLst>
                <a:latin typeface="汉仪菱心体简" panose="02010400000101010101" pitchFamily="2" charset="-122"/>
                <a:ea typeface="汉仪菱心体简" panose="02010400000101010101" pitchFamily="2" charset="-122"/>
                <a:cs typeface="+mn-ea"/>
                <a:sym typeface="+mn-lt"/>
              </a:rPr>
              <a:t>努力奋斗</a:t>
            </a:r>
          </a:p>
        </p:txBody>
      </p:sp>
    </p:spTree>
    <p:extLst>
      <p:ext uri="{BB962C8B-B14F-4D97-AF65-F5344CB8AC3E}">
        <p14:creationId xmlns:p14="http://schemas.microsoft.com/office/powerpoint/2010/main" val="1335315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7"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pic>
        <p:nvPicPr>
          <p:cNvPr id="28" name="图片 27">
            <a:extLst>
              <a:ext uri="{FF2B5EF4-FFF2-40B4-BE49-F238E27FC236}">
                <a16:creationId xmlns="" xmlns:a16="http://schemas.microsoft.com/office/drawing/2014/main" id="{ABE25AA0-EF5A-4AB7-8063-514524D2BA0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flipH="1">
            <a:off x="0" y="3794324"/>
            <a:ext cx="3255467" cy="3092257"/>
          </a:xfrm>
          <a:prstGeom prst="rect">
            <a:avLst/>
          </a:prstGeom>
        </p:spPr>
      </p:pic>
      <p:sp>
        <p:nvSpPr>
          <p:cNvPr id="10" name="文本框 9">
            <a:extLst>
              <a:ext uri="{FF2B5EF4-FFF2-40B4-BE49-F238E27FC236}">
                <a16:creationId xmlns="" xmlns:a16="http://schemas.microsoft.com/office/drawing/2014/main" id="{EC09808D-9A7D-4134-B1D5-38008FFB63C7}"/>
              </a:ext>
            </a:extLst>
          </p:cNvPr>
          <p:cNvSpPr txBox="1"/>
          <p:nvPr/>
        </p:nvSpPr>
        <p:spPr>
          <a:xfrm>
            <a:off x="2898439" y="1686484"/>
            <a:ext cx="6432417" cy="923330"/>
          </a:xfrm>
          <a:prstGeom prst="rect">
            <a:avLst/>
          </a:prstGeom>
          <a:noFill/>
        </p:spPr>
        <p:txBody>
          <a:bodyPr wrap="square" rtlCol="0">
            <a:spAutoFit/>
          </a:bodyPr>
          <a:lstStyle/>
          <a:p>
            <a:pPr algn="ctr"/>
            <a:r>
              <a:rPr lang="zh-CN" altLang="en-US" sz="54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感恩相伴 梦想同行</a:t>
            </a:r>
          </a:p>
        </p:txBody>
      </p:sp>
      <p:sp>
        <p:nvSpPr>
          <p:cNvPr id="12" name="文本框 11">
            <a:extLst>
              <a:ext uri="{FF2B5EF4-FFF2-40B4-BE49-F238E27FC236}">
                <a16:creationId xmlns="" xmlns:a16="http://schemas.microsoft.com/office/drawing/2014/main" id="{D26D0FD4-0F18-4476-9428-86E888855A46}"/>
              </a:ext>
            </a:extLst>
          </p:cNvPr>
          <p:cNvSpPr txBox="1"/>
          <p:nvPr/>
        </p:nvSpPr>
        <p:spPr>
          <a:xfrm>
            <a:off x="1072718" y="2745541"/>
            <a:ext cx="9919504" cy="1107996"/>
          </a:xfrm>
          <a:prstGeom prst="rect">
            <a:avLst/>
          </a:prstGeom>
          <a:noFill/>
        </p:spPr>
        <p:txBody>
          <a:bodyPr wrap="square" rtlCol="0">
            <a:spAutoFit/>
          </a:bodyPr>
          <a:lstStyle/>
          <a:p>
            <a:pPr algn="ctr"/>
            <a:r>
              <a:rPr lang="en-US" altLang="zh-CN" sz="66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2021</a:t>
            </a:r>
            <a:r>
              <a:rPr lang="zh-CN" altLang="en-US" sz="66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年袖手同行努力奋进</a:t>
            </a:r>
          </a:p>
        </p:txBody>
      </p:sp>
      <p:pic>
        <p:nvPicPr>
          <p:cNvPr id="15" name="图片 14">
            <a:extLst>
              <a:ext uri="{FF2B5EF4-FFF2-40B4-BE49-F238E27FC236}">
                <a16:creationId xmlns="" xmlns:a16="http://schemas.microsoft.com/office/drawing/2014/main" id="{126BFF9D-DDC7-4960-9A14-BE74E287503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9144000" y="3794324"/>
            <a:ext cx="3255467" cy="3092257"/>
          </a:xfrm>
          <a:prstGeom prst="rect">
            <a:avLst/>
          </a:prstGeom>
        </p:spPr>
      </p:pic>
      <p:sp>
        <p:nvSpPr>
          <p:cNvPr id="16" name="文本框 15">
            <a:extLst>
              <a:ext uri="{FF2B5EF4-FFF2-40B4-BE49-F238E27FC236}">
                <a16:creationId xmlns="" xmlns:a16="http://schemas.microsoft.com/office/drawing/2014/main" id="{EAF46CA2-E3CF-47CD-83B8-1DE8E76498B3}"/>
              </a:ext>
            </a:extLst>
          </p:cNvPr>
          <p:cNvSpPr txBox="1"/>
          <p:nvPr/>
        </p:nvSpPr>
        <p:spPr>
          <a:xfrm>
            <a:off x="2849493" y="4265189"/>
            <a:ext cx="6432417" cy="923330"/>
          </a:xfrm>
          <a:prstGeom prst="rect">
            <a:avLst/>
          </a:prstGeom>
          <a:noFill/>
        </p:spPr>
        <p:txBody>
          <a:bodyPr wrap="square" rtlCol="0">
            <a:spAutoFit/>
          </a:bodyPr>
          <a:lstStyle/>
          <a:p>
            <a:pPr algn="ctr"/>
            <a:r>
              <a:rPr lang="zh-CN" altLang="en-US" sz="54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不忘初衷方得始终</a:t>
            </a:r>
          </a:p>
        </p:txBody>
      </p:sp>
    </p:spTree>
    <p:extLst>
      <p:ext uri="{BB962C8B-B14F-4D97-AF65-F5344CB8AC3E}">
        <p14:creationId xmlns:p14="http://schemas.microsoft.com/office/powerpoint/2010/main" val="785022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par>
                          <p:cTn id="22" fill="hold">
                            <p:stCondLst>
                              <p:cond delay="2500"/>
                            </p:stCondLst>
                            <p:childTnLst>
                              <p:par>
                                <p:cTn id="23" presetID="16" presetClass="entr" presetSubtype="2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arn(inVertical)">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sp>
        <p:nvSpPr>
          <p:cNvPr id="6" name="文本框 5">
            <a:extLst>
              <a:ext uri="{FF2B5EF4-FFF2-40B4-BE49-F238E27FC236}">
                <a16:creationId xmlns="" xmlns:a16="http://schemas.microsoft.com/office/drawing/2014/main" id="{2E260065-B510-46FF-AF1F-05CC7D008589}"/>
              </a:ext>
            </a:extLst>
          </p:cNvPr>
          <p:cNvSpPr txBox="1"/>
          <p:nvPr/>
        </p:nvSpPr>
        <p:spPr>
          <a:xfrm>
            <a:off x="5359208" y="1465390"/>
            <a:ext cx="4456760" cy="1107996"/>
          </a:xfrm>
          <a:prstGeom prst="rect">
            <a:avLst/>
          </a:prstGeom>
          <a:noFill/>
        </p:spPr>
        <p:txBody>
          <a:bodyPr wrap="square" rtlCol="0">
            <a:spAutoFit/>
          </a:bodyPr>
          <a:lstStyle/>
          <a:p>
            <a:r>
              <a:rPr lang="zh-CN" altLang="en-US" sz="66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最佳奉献奖</a:t>
            </a:r>
          </a:p>
        </p:txBody>
      </p:sp>
      <p:sp>
        <p:nvSpPr>
          <p:cNvPr id="7" name="文本框 6">
            <a:extLst>
              <a:ext uri="{FF2B5EF4-FFF2-40B4-BE49-F238E27FC236}">
                <a16:creationId xmlns="" xmlns:a16="http://schemas.microsoft.com/office/drawing/2014/main" id="{14C72AE7-5231-4F71-B20B-E519E9C185CC}"/>
              </a:ext>
            </a:extLst>
          </p:cNvPr>
          <p:cNvSpPr txBox="1"/>
          <p:nvPr/>
        </p:nvSpPr>
        <p:spPr>
          <a:xfrm>
            <a:off x="4718499" y="2754408"/>
            <a:ext cx="5860739" cy="2347887"/>
          </a:xfrm>
          <a:prstGeom prst="rect">
            <a:avLst/>
          </a:prstGeom>
          <a:noFill/>
        </p:spPr>
        <p:txBody>
          <a:bodyPr wrap="square" rtlCol="0">
            <a:spAutoFit/>
          </a:bodyPr>
          <a:lstStyle/>
          <a:p>
            <a:pPr>
              <a:lnSpc>
                <a:spcPct val="150000"/>
              </a:lnSpc>
            </a:pPr>
            <a:r>
              <a:rPr lang="zh-CN" altLang="en-US" sz="20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在公司大家庭中，有无私奉献的职业同仁，有默默无闻的生产能手，有敢于创新的技术人才，有兢兢业业的工程尖兵，他们没有豪言壮语，他们没有丰功伟绩，但他们用行动，告诉我们什么是主人翁精神，任劳任怨，不计得失。</a:t>
            </a:r>
          </a:p>
        </p:txBody>
      </p:sp>
      <p:pic>
        <p:nvPicPr>
          <p:cNvPr id="8" name="图片 7">
            <a:extLst>
              <a:ext uri="{FF2B5EF4-FFF2-40B4-BE49-F238E27FC236}">
                <a16:creationId xmlns="" xmlns:a16="http://schemas.microsoft.com/office/drawing/2014/main" id="{F0884BA7-084E-4C57-8DE9-9ABEFB36F555}"/>
              </a:ext>
            </a:extLst>
          </p:cNvPr>
          <p:cNvPicPr>
            <a:picLocks noChangeAspect="1"/>
          </p:cNvPicPr>
          <p:nvPr/>
        </p:nvPicPr>
        <p:blipFill rotWithShape="1">
          <a:blip r:embed="rId5">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20575" r="13963"/>
          <a:stretch/>
        </p:blipFill>
        <p:spPr>
          <a:xfrm>
            <a:off x="1143269" y="913002"/>
            <a:ext cx="3399864" cy="5231746"/>
          </a:xfrm>
          <a:prstGeom prst="rect">
            <a:avLst/>
          </a:prstGeom>
        </p:spPr>
      </p:pic>
    </p:spTree>
    <p:extLst>
      <p:ext uri="{BB962C8B-B14F-4D97-AF65-F5344CB8AC3E}">
        <p14:creationId xmlns:p14="http://schemas.microsoft.com/office/powerpoint/2010/main" val="12008099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sp>
        <p:nvSpPr>
          <p:cNvPr id="13" name="文本框 12">
            <a:extLst>
              <a:ext uri="{FF2B5EF4-FFF2-40B4-BE49-F238E27FC236}">
                <a16:creationId xmlns="" xmlns:a16="http://schemas.microsoft.com/office/drawing/2014/main" id="{FFF7B0C1-DCE5-45E6-AB03-39E44D9147EC}"/>
              </a:ext>
            </a:extLst>
          </p:cNvPr>
          <p:cNvSpPr txBox="1"/>
          <p:nvPr/>
        </p:nvSpPr>
        <p:spPr>
          <a:xfrm>
            <a:off x="5495178" y="1695895"/>
            <a:ext cx="4456760" cy="1107996"/>
          </a:xfrm>
          <a:prstGeom prst="rect">
            <a:avLst/>
          </a:prstGeom>
          <a:noFill/>
        </p:spPr>
        <p:txBody>
          <a:bodyPr wrap="square" rtlCol="0">
            <a:spAutoFit/>
          </a:bodyPr>
          <a:lstStyle/>
          <a:p>
            <a:r>
              <a:rPr lang="zh-CN" altLang="en-US" sz="66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最佳团队奖</a:t>
            </a:r>
          </a:p>
        </p:txBody>
      </p:sp>
      <p:sp>
        <p:nvSpPr>
          <p:cNvPr id="14" name="文本框 13">
            <a:extLst>
              <a:ext uri="{FF2B5EF4-FFF2-40B4-BE49-F238E27FC236}">
                <a16:creationId xmlns="" xmlns:a16="http://schemas.microsoft.com/office/drawing/2014/main" id="{95D73B7B-F2D7-40A4-81FF-04A8376484C0}"/>
              </a:ext>
            </a:extLst>
          </p:cNvPr>
          <p:cNvSpPr txBox="1"/>
          <p:nvPr/>
        </p:nvSpPr>
        <p:spPr>
          <a:xfrm>
            <a:off x="4980847" y="2934411"/>
            <a:ext cx="5860739" cy="1886222"/>
          </a:xfrm>
          <a:prstGeom prst="rect">
            <a:avLst/>
          </a:prstGeom>
          <a:noFill/>
        </p:spPr>
        <p:txBody>
          <a:bodyPr wrap="square" rtlCol="0">
            <a:spAutoFit/>
          </a:bodyPr>
          <a:lstStyle/>
          <a:p>
            <a:pPr>
              <a:lnSpc>
                <a:spcPct val="150000"/>
              </a:lnSpc>
            </a:pPr>
            <a:r>
              <a:rPr lang="zh-CN" altLang="en-US" sz="2000" dirty="0">
                <a:solidFill>
                  <a:srgbClr val="FFF7B9"/>
                </a:soli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具备大局意识、服务意识和协调意识的团队才是优秀的团队。他们具有较高的团队精神，相互团结，相互支持，相互帮助，团队成员之间配合默契，依靠团队的力量，出色完成各项工作需求和生产指标。</a:t>
            </a:r>
          </a:p>
        </p:txBody>
      </p:sp>
      <p:pic>
        <p:nvPicPr>
          <p:cNvPr id="19" name="图片 18">
            <a:extLst>
              <a:ext uri="{FF2B5EF4-FFF2-40B4-BE49-F238E27FC236}">
                <a16:creationId xmlns="" xmlns:a16="http://schemas.microsoft.com/office/drawing/2014/main" id="{2DD1338E-86BE-4F4F-9C6A-D99AC3C6C627}"/>
              </a:ext>
            </a:extLst>
          </p:cNvPr>
          <p:cNvPicPr>
            <a:picLocks noChangeAspect="1"/>
          </p:cNvPicPr>
          <p:nvPr/>
        </p:nvPicPr>
        <p:blipFill>
          <a:blip r:embed="rId5">
            <a:extLst>
              <a:ext uri="{28A0092B-C50C-407E-A947-70E740481C1C}">
                <a14:useLocalDpi xmlns:a14="http://schemas.microsoft.com/office/drawing/2010/main" val="0"/>
              </a:ext>
            </a:extLst>
          </a:blip>
          <a:srcRect l="6676" r="6676"/>
          <a:stretch/>
        </p:blipFill>
        <p:spPr>
          <a:xfrm>
            <a:off x="1091365" y="813127"/>
            <a:ext cx="3399864" cy="5231746"/>
          </a:xfrm>
          <a:prstGeom prst="rect">
            <a:avLst/>
          </a:prstGeom>
        </p:spPr>
      </p:pic>
    </p:spTree>
    <p:extLst>
      <p:ext uri="{BB962C8B-B14F-4D97-AF65-F5344CB8AC3E}">
        <p14:creationId xmlns:p14="http://schemas.microsoft.com/office/powerpoint/2010/main" val="40019555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1B156EB3-C8DF-430D-BE67-A533F6B897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340453"/>
            <a:ext cx="12192000" cy="1517548"/>
          </a:xfrm>
          <a:prstGeom prst="rect">
            <a:avLst/>
          </a:prstGeom>
        </p:spPr>
      </p:pic>
      <p:pic>
        <p:nvPicPr>
          <p:cNvPr id="9" name="图片 8">
            <a:extLst>
              <a:ext uri="{FF2B5EF4-FFF2-40B4-BE49-F238E27FC236}">
                <a16:creationId xmlns="" xmlns:a16="http://schemas.microsoft.com/office/drawing/2014/main" id="{CE59EDF8-9F8C-41EF-8ABE-170FDE1D3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917" y="323779"/>
            <a:ext cx="1475313" cy="2011449"/>
          </a:xfrm>
          <a:prstGeom prst="rect">
            <a:avLst/>
          </a:prstGeom>
        </p:spPr>
      </p:pic>
      <p:pic>
        <p:nvPicPr>
          <p:cNvPr id="11" name="图片 10">
            <a:extLst>
              <a:ext uri="{FF2B5EF4-FFF2-40B4-BE49-F238E27FC236}">
                <a16:creationId xmlns="" xmlns:a16="http://schemas.microsoft.com/office/drawing/2014/main" id="{A93790E9-8C50-45DB-8003-BBCABA4A1E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790" y="0"/>
            <a:ext cx="11798419" cy="1717297"/>
          </a:xfrm>
          <a:prstGeom prst="rect">
            <a:avLst/>
          </a:prstGeom>
        </p:spPr>
      </p:pic>
      <p:pic>
        <p:nvPicPr>
          <p:cNvPr id="18" name="图片 17">
            <a:extLst>
              <a:ext uri="{FF2B5EF4-FFF2-40B4-BE49-F238E27FC236}">
                <a16:creationId xmlns="" xmlns:a16="http://schemas.microsoft.com/office/drawing/2014/main" id="{C2E9009D-78BC-4699-BD2F-8489D28F37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709" y="200633"/>
            <a:ext cx="1475313" cy="2011449"/>
          </a:xfrm>
          <a:prstGeom prst="rect">
            <a:avLst/>
          </a:prstGeom>
        </p:spPr>
      </p:pic>
      <p:sp>
        <p:nvSpPr>
          <p:cNvPr id="6" name="文本框 5">
            <a:extLst>
              <a:ext uri="{FF2B5EF4-FFF2-40B4-BE49-F238E27FC236}">
                <a16:creationId xmlns="" xmlns:a16="http://schemas.microsoft.com/office/drawing/2014/main" id="{45A29FF3-FAFB-4E8A-9D7B-DD4F544239FC}"/>
              </a:ext>
            </a:extLst>
          </p:cNvPr>
          <p:cNvSpPr txBox="1"/>
          <p:nvPr/>
        </p:nvSpPr>
        <p:spPr>
          <a:xfrm>
            <a:off x="5525510" y="1684821"/>
            <a:ext cx="4456760" cy="1107996"/>
          </a:xfrm>
          <a:prstGeom prst="rect">
            <a:avLst/>
          </a:prstGeom>
          <a:noFill/>
        </p:spPr>
        <p:txBody>
          <a:bodyPr wrap="square" rtlCol="0">
            <a:spAutoFit/>
          </a:bodyPr>
          <a:lstStyle/>
          <a:p>
            <a:r>
              <a:rPr lang="zh-CN" altLang="en-US" sz="6600" dirty="0">
                <a:solidFill>
                  <a:srgbClr val="FFF7B9"/>
                </a:solidFill>
                <a:latin typeface="汉仪菱心体简" panose="02010400000101010101" pitchFamily="2" charset="-122"/>
                <a:ea typeface="汉仪菱心体简" panose="02010400000101010101" pitchFamily="2" charset="-122"/>
                <a:cs typeface="+mn-ea"/>
                <a:sym typeface="+mn-lt"/>
              </a:rPr>
              <a:t>最佳敬业奖</a:t>
            </a:r>
          </a:p>
        </p:txBody>
      </p:sp>
      <p:sp>
        <p:nvSpPr>
          <p:cNvPr id="7" name="文本框 6">
            <a:extLst>
              <a:ext uri="{FF2B5EF4-FFF2-40B4-BE49-F238E27FC236}">
                <a16:creationId xmlns="" xmlns:a16="http://schemas.microsoft.com/office/drawing/2014/main" id="{40990348-029D-4BB8-9307-3C3D5F0F3E58}"/>
              </a:ext>
            </a:extLst>
          </p:cNvPr>
          <p:cNvSpPr txBox="1"/>
          <p:nvPr/>
        </p:nvSpPr>
        <p:spPr>
          <a:xfrm>
            <a:off x="4979648" y="2792817"/>
            <a:ext cx="5860739" cy="2347887"/>
          </a:xfrm>
          <a:prstGeom prst="rect">
            <a:avLst/>
          </a:prstGeom>
          <a:noFill/>
        </p:spPr>
        <p:txBody>
          <a:bodyPr wrap="square" rtlCol="0">
            <a:spAutoFit/>
          </a:bodyPr>
          <a:lstStyle/>
          <a:p>
            <a:pPr>
              <a:lnSpc>
                <a:spcPct val="150000"/>
              </a:lnSpc>
            </a:pPr>
            <a:r>
              <a:rPr lang="zh-CN" altLang="en-US" sz="2000" dirty="0">
                <a:solidFill>
                  <a:srgbClr val="FFF7B9"/>
                </a:solidFill>
                <a:latin typeface="汉仪菱心体简" panose="02010400000101010101" pitchFamily="2" charset="-122"/>
                <a:ea typeface="汉仪菱心体简" panose="02010400000101010101" pitchFamily="2" charset="-122"/>
                <a:cs typeface="+mn-ea"/>
                <a:sym typeface="+mn-lt"/>
              </a:rPr>
              <a:t>勤恳敬业，任劳任怨，从来没有对安排的工作有任何怨言，哪怕是最琐碎的事情，从来没有工作时间和休息时间的界限，耐心细致主动与大家沟通，急大家之所急，想市场之所想，勤于职责，为团队提供了坚实的后盾。</a:t>
            </a:r>
          </a:p>
        </p:txBody>
      </p:sp>
      <p:pic>
        <p:nvPicPr>
          <p:cNvPr id="8" name="图片 7">
            <a:extLst>
              <a:ext uri="{FF2B5EF4-FFF2-40B4-BE49-F238E27FC236}">
                <a16:creationId xmlns="" xmlns:a16="http://schemas.microsoft.com/office/drawing/2014/main" id="{28B6E109-64AE-42AD-8B46-B1BA72E1091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74" r="-829"/>
          <a:stretch/>
        </p:blipFill>
        <p:spPr>
          <a:xfrm>
            <a:off x="1091365" y="1719136"/>
            <a:ext cx="3227466" cy="4245510"/>
          </a:xfrm>
          <a:prstGeom prst="rect">
            <a:avLst/>
          </a:prstGeom>
        </p:spPr>
      </p:pic>
    </p:spTree>
    <p:extLst>
      <p:ext uri="{BB962C8B-B14F-4D97-AF65-F5344CB8AC3E}">
        <p14:creationId xmlns:p14="http://schemas.microsoft.com/office/powerpoint/2010/main" val="7077518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611</Words>
  <Application>Microsoft Office PowerPoint</Application>
  <PresentationFormat>宽屏</PresentationFormat>
  <Paragraphs>47</Paragraphs>
  <Slides>19</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19</vt:i4>
      </vt:variant>
    </vt:vector>
  </HeadingPairs>
  <TitlesOfParts>
    <vt:vector size="31" baseType="lpstr">
      <vt:lpstr>Meiryo</vt:lpstr>
      <vt:lpstr>等线</vt:lpstr>
      <vt:lpstr>等线 Light</vt:lpstr>
      <vt:lpstr>汉仪程行简</vt:lpstr>
      <vt:lpstr>汉仪菱心体简</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12</cp:revision>
  <dcterms:created xsi:type="dcterms:W3CDTF">2020-10-22T14:24:59Z</dcterms:created>
  <dcterms:modified xsi:type="dcterms:W3CDTF">2020-12-10T15:06:14Z</dcterms:modified>
</cp:coreProperties>
</file>