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2" r:id="rId2"/>
    <p:sldMasterId id="2147483660" r:id="rId3"/>
    <p:sldMasterId id="2147483684" r:id="rId4"/>
  </p:sldMasterIdLst>
  <p:notesMasterIdLst>
    <p:notesMasterId r:id="rId27"/>
  </p:notesMasterIdLst>
  <p:sldIdLst>
    <p:sldId id="322" r:id="rId5"/>
    <p:sldId id="323" r:id="rId6"/>
    <p:sldId id="292" r:id="rId7"/>
    <p:sldId id="293" r:id="rId8"/>
    <p:sldId id="294" r:id="rId9"/>
    <p:sldId id="317" r:id="rId10"/>
    <p:sldId id="302" r:id="rId11"/>
    <p:sldId id="301" r:id="rId12"/>
    <p:sldId id="329" r:id="rId13"/>
    <p:sldId id="330" r:id="rId14"/>
    <p:sldId id="331" r:id="rId15"/>
    <p:sldId id="332" r:id="rId16"/>
    <p:sldId id="334" r:id="rId17"/>
    <p:sldId id="271" r:id="rId18"/>
    <p:sldId id="313" r:id="rId19"/>
    <p:sldId id="315" r:id="rId20"/>
    <p:sldId id="335" r:id="rId21"/>
    <p:sldId id="279" r:id="rId22"/>
    <p:sldId id="278" r:id="rId23"/>
    <p:sldId id="280" r:id="rId24"/>
    <p:sldId id="337" r:id="rId25"/>
    <p:sldId id="338" r:id="rId26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9340"/>
    <a:srgbClr val="A4A3A4"/>
    <a:srgbClr val="78D00E"/>
    <a:srgbClr val="007033"/>
    <a:srgbClr val="74A91F"/>
    <a:srgbClr val="5B93C5"/>
    <a:srgbClr val="FD3F79"/>
    <a:srgbClr val="FD6792"/>
    <a:srgbClr val="F4A302"/>
    <a:srgbClr val="8CA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3" autoAdjust="0"/>
    <p:restoredTop sz="96076" autoAdjust="0"/>
  </p:normalViewPr>
  <p:slideViewPr>
    <p:cSldViewPr snapToGrid="0">
      <p:cViewPr varScale="1">
        <p:scale>
          <a:sx n="143" d="100"/>
          <a:sy n="143" d="100"/>
        </p:scale>
        <p:origin x="762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8F140-0AC7-4CEA-85EB-E6ED3D846D19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B8F3F-C6DA-45F4-B03B-3495E6F7FD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5219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196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6146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4890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6146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4654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292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4516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0922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7613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4650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788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7396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7676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669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0552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884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00554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301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93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04218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495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B8F3F-C6DA-45F4-B03B-3495E6F7FDF8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489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80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06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33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80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67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58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68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14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7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8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935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67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17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06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33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80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67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58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68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14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7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8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58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935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17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06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33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5233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9479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5917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9241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639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756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68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502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3656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7760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9726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063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14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7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8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935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417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Picture 2" descr="E:\其他工作\【策    划】\兼职 我图网\觅知网\9.17垃圾分类\垃圾分类\64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25000"/>
                    </a14:imgEffect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26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6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6D20B-58F2-4891-B7F1-A5E9C09792B2}" type="datetimeFigureOut">
              <a:rPr lang="zh-CN" altLang="en-US" smtClean="0"/>
              <a:pPr/>
              <a:t>2020/11/13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5AE3C-B112-4000-9214-345DE92A36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6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89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876A285-E5E8-4B90-8BDF-B0E675F544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158" y="0"/>
            <a:ext cx="3052060" cy="172956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2D66145-076E-43C1-BF81-5C01D42122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442" y="2343890"/>
            <a:ext cx="3501274" cy="274535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3DF8928-976A-49E0-9A77-2B0079AE40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295" y="735232"/>
            <a:ext cx="4994813" cy="127514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754B4A59-FF26-46FB-91E1-8A2DEC010CD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17" y="2010380"/>
            <a:ext cx="4470488" cy="115503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B894E39F-2251-4450-9399-937AFF6D46F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24" y="737992"/>
            <a:ext cx="1001997" cy="107164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D0425216-89DC-474F-9A74-D51168D46AC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21" y="3366164"/>
            <a:ext cx="3956681" cy="350401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9F7C4656-4813-48A0-8E59-75B62539A5F3}"/>
              </a:ext>
            </a:extLst>
          </p:cNvPr>
          <p:cNvSpPr txBox="1"/>
          <p:nvPr/>
        </p:nvSpPr>
        <p:spPr>
          <a:xfrm>
            <a:off x="1308920" y="3907664"/>
            <a:ext cx="3416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rgbClr val="0F934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汇报人</a:t>
            </a:r>
            <a:r>
              <a:rPr lang="zh-CN" altLang="en-US" sz="1400" b="1" dirty="0" smtClean="0">
                <a:solidFill>
                  <a:srgbClr val="0F934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：</a:t>
            </a:r>
            <a:r>
              <a:rPr lang="zh-CN" altLang="en-US" sz="1400" b="1" dirty="0">
                <a:solidFill>
                  <a:srgbClr val="0F934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优</a:t>
            </a:r>
            <a:r>
              <a:rPr lang="zh-CN" altLang="en-US" sz="1400" b="1" dirty="0" smtClean="0">
                <a:solidFill>
                  <a:srgbClr val="0F934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品</a:t>
            </a:r>
            <a:r>
              <a:rPr lang="en-US" altLang="zh-CN" sz="1400" b="1" dirty="0" smtClean="0">
                <a:solidFill>
                  <a:srgbClr val="0F934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PPT</a:t>
            </a:r>
            <a:r>
              <a:rPr lang="zh-CN" altLang="en-US" sz="1400" b="1" dirty="0" smtClean="0">
                <a:solidFill>
                  <a:srgbClr val="0F934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     </a:t>
            </a:r>
            <a:r>
              <a:rPr lang="zh-CN" altLang="en-US" sz="1400" b="1" dirty="0">
                <a:solidFill>
                  <a:srgbClr val="0F934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汇报时间</a:t>
            </a:r>
            <a:r>
              <a:rPr lang="en-US" altLang="zh-CN" sz="1400" b="1" dirty="0">
                <a:solidFill>
                  <a:srgbClr val="0F934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:</a:t>
            </a:r>
            <a:r>
              <a:rPr lang="en-US" altLang="zh-CN" sz="1400" b="1" dirty="0" smtClean="0">
                <a:solidFill>
                  <a:srgbClr val="0F934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202X</a:t>
            </a:r>
            <a:endParaRPr lang="zh-CN" altLang="en-US" sz="1400" b="1" dirty="0">
              <a:solidFill>
                <a:srgbClr val="0F934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8801" y="1111810"/>
            <a:ext cx="33655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卫生填埋是目前世界上处理垃圾量最大 的方法之一,也是垃圾处理的最终手段.     因为对垃圾不管采用哪种处理方法,最终   都将产生不可回收和处理的物质,这些废物只能通过填埋的方法进行处理.但是垃圾填埋不仅会浪费大量土地资源(填埋1t垃圾占地约3m</a:t>
            </a:r>
            <a:r>
              <a:rPr lang="zh-CN" altLang="zh-CN" sz="1200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),而且填埋常的渗出液容易污染其周围的土壤和水体.</a:t>
            </a:r>
          </a:p>
          <a:p>
            <a:pPr>
              <a:lnSpc>
                <a:spcPct val="20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 flipH="1">
            <a:off x="4084637" y="1740694"/>
            <a:ext cx="828675" cy="1662112"/>
            <a:chOff x="2614612" y="1862138"/>
            <a:chExt cx="828675" cy="1662112"/>
          </a:xfrm>
        </p:grpSpPr>
        <p:sp>
          <p:nvSpPr>
            <p:cNvPr id="20" name="下箭头标注 19"/>
            <p:cNvSpPr/>
            <p:nvPr/>
          </p:nvSpPr>
          <p:spPr>
            <a:xfrm rot="16200000">
              <a:off x="2228850" y="2247900"/>
              <a:ext cx="1600200" cy="828675"/>
            </a:xfrm>
            <a:prstGeom prst="downArrowCallout">
              <a:avLst>
                <a:gd name="adj1" fmla="val 38793"/>
                <a:gd name="adj2" fmla="val 25000"/>
                <a:gd name="adj3" fmla="val 25000"/>
                <a:gd name="adj4" fmla="val 64977"/>
              </a:avLst>
            </a:prstGeom>
            <a:solidFill>
              <a:srgbClr val="5B93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631817" y="2013380"/>
              <a:ext cx="553998" cy="15108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卫生填埋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D02E043-12DD-42ED-90C3-4B963D2B1B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040" y="1111810"/>
            <a:ext cx="4374960" cy="340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75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29"/>
          <p:cNvGrpSpPr/>
          <p:nvPr/>
        </p:nvGrpSpPr>
        <p:grpSpPr>
          <a:xfrm>
            <a:off x="3995737" y="1740694"/>
            <a:ext cx="828675" cy="1662112"/>
            <a:chOff x="2614612" y="1862138"/>
            <a:chExt cx="828675" cy="1662112"/>
          </a:xfrm>
        </p:grpSpPr>
        <p:sp>
          <p:nvSpPr>
            <p:cNvPr id="26" name="下箭头标注 25"/>
            <p:cNvSpPr/>
            <p:nvPr/>
          </p:nvSpPr>
          <p:spPr>
            <a:xfrm rot="16200000">
              <a:off x="2228850" y="2247900"/>
              <a:ext cx="1600200" cy="828675"/>
            </a:xfrm>
            <a:prstGeom prst="downArrowCallout">
              <a:avLst>
                <a:gd name="adj1" fmla="val 38793"/>
                <a:gd name="adj2" fmla="val 25000"/>
                <a:gd name="adj3" fmla="val 25000"/>
                <a:gd name="adj4" fmla="val 64977"/>
              </a:avLst>
            </a:prstGeom>
            <a:solidFill>
              <a:srgbClr val="5B93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631817" y="2013380"/>
              <a:ext cx="553998" cy="15108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焚烧发电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549247" y="612775"/>
            <a:ext cx="4159065" cy="1754326"/>
            <a:chOff x="4564716" y="511175"/>
            <a:chExt cx="4159065" cy="1754326"/>
          </a:xfrm>
        </p:grpSpPr>
        <p:sp>
          <p:nvSpPr>
            <p:cNvPr id="17" name="TextBox 16"/>
            <p:cNvSpPr txBox="1"/>
            <p:nvPr/>
          </p:nvSpPr>
          <p:spPr>
            <a:xfrm>
              <a:off x="4564716" y="1171202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优点</a:t>
              </a:r>
              <a:endParaRPr lang="zh-CN" altLang="en-US" sz="2400" b="1" dirty="0"/>
            </a:p>
          </p:txBody>
        </p:sp>
        <p:grpSp>
          <p:nvGrpSpPr>
            <p:cNvPr id="18" name="组合 17"/>
            <p:cNvGrpSpPr/>
            <p:nvPr/>
          </p:nvGrpSpPr>
          <p:grpSpPr>
            <a:xfrm flipH="1">
              <a:off x="5257802" y="511175"/>
              <a:ext cx="3465979" cy="1754326"/>
              <a:chOff x="324972" y="1123950"/>
              <a:chExt cx="3465979" cy="1754326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324972" y="1123950"/>
                <a:ext cx="3343274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/>
                </a:r>
                <a:b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     占地少,能大大减少排放量,一般情况下,垃圾焚烧后的体积仅为焚烧前体积的5%~15%;焚烧温度高,能彻底消灭病原体; 垃圾燃烧过程中所产的热量可用于城市供暖,发电等.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en-US" sz="1200" dirty="0"/>
              </a:p>
            </p:txBody>
          </p:sp>
          <p:sp>
            <p:nvSpPr>
              <p:cNvPr id="20" name="等腰三角形 12"/>
              <p:cNvSpPr/>
              <p:nvPr/>
            </p:nvSpPr>
            <p:spPr>
              <a:xfrm rot="5400000" flipH="1">
                <a:off x="1448470" y="295946"/>
                <a:ext cx="1257301" cy="3427660"/>
              </a:xfrm>
              <a:custGeom>
                <a:avLst/>
                <a:gdLst/>
                <a:ahLst/>
                <a:cxnLst/>
                <a:rect l="l" t="t" r="r" b="b"/>
                <a:pathLst>
                  <a:path w="1257301" h="3427660">
                    <a:moveTo>
                      <a:pt x="1257301" y="219296"/>
                    </a:moveTo>
                    <a:lnTo>
                      <a:pt x="1257301" y="3378474"/>
                    </a:lnTo>
                    <a:cubicBezTo>
                      <a:pt x="1257301" y="3405639"/>
                      <a:pt x="1235280" y="3427660"/>
                      <a:pt x="1208115" y="3427660"/>
                    </a:cubicBezTo>
                    <a:lnTo>
                      <a:pt x="49186" y="3427660"/>
                    </a:lnTo>
                    <a:cubicBezTo>
                      <a:pt x="22021" y="3427660"/>
                      <a:pt x="0" y="3405639"/>
                      <a:pt x="0" y="3378474"/>
                    </a:cubicBezTo>
                    <a:lnTo>
                      <a:pt x="0" y="219296"/>
                    </a:lnTo>
                    <a:cubicBezTo>
                      <a:pt x="0" y="192131"/>
                      <a:pt x="22021" y="170110"/>
                      <a:pt x="49186" y="170110"/>
                    </a:cubicBezTo>
                    <a:lnTo>
                      <a:pt x="441495" y="170110"/>
                    </a:lnTo>
                    <a:lnTo>
                      <a:pt x="619793" y="0"/>
                    </a:lnTo>
                    <a:lnTo>
                      <a:pt x="798091" y="170110"/>
                    </a:lnTo>
                    <a:lnTo>
                      <a:pt x="1208115" y="170110"/>
                    </a:lnTo>
                    <a:cubicBezTo>
                      <a:pt x="1235280" y="170110"/>
                      <a:pt x="1257301" y="192131"/>
                      <a:pt x="1257301" y="219296"/>
                    </a:cubicBezTo>
                    <a:close/>
                  </a:path>
                </a:pathLst>
              </a:cu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 flipH="1">
            <a:off x="4549247" y="2751007"/>
            <a:ext cx="4173530" cy="2031325"/>
            <a:chOff x="-365653" y="2014407"/>
            <a:chExt cx="4173530" cy="2031325"/>
          </a:xfrm>
        </p:grpSpPr>
        <p:grpSp>
          <p:nvGrpSpPr>
            <p:cNvPr id="23" name="组合 15"/>
            <p:cNvGrpSpPr/>
            <p:nvPr/>
          </p:nvGrpSpPr>
          <p:grpSpPr>
            <a:xfrm flipH="1">
              <a:off x="-365653" y="2014407"/>
              <a:ext cx="3427660" cy="2031325"/>
              <a:chOff x="5363917" y="971550"/>
              <a:chExt cx="3427660" cy="2031325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5587029" y="971550"/>
                <a:ext cx="3195021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/>
                </a:r>
                <a:b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        焚烧法的缺点是投资大,消耗大量电能在焚烧过程中产生大量的空气污染物(如重金属,CO,HCL,SO</a:t>
                </a:r>
                <a:r>
                  <a:rPr lang="zh-CN" altLang="en-US" sz="1200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和NO</a:t>
                </a:r>
                <a:r>
                  <a:rPr lang="zh-CN" altLang="en-US" sz="1200" baseline="-25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等)和某些致癌物质,尤其是二噁英,这些都使该方法的应用受到限制.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/>
                </a:r>
                <a:b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endPara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等腰三角形 12"/>
              <p:cNvSpPr/>
              <p:nvPr/>
            </p:nvSpPr>
            <p:spPr>
              <a:xfrm rot="16200000">
                <a:off x="6449096" y="153071"/>
                <a:ext cx="1257301" cy="3427660"/>
              </a:xfrm>
              <a:custGeom>
                <a:avLst/>
                <a:gdLst/>
                <a:ahLst/>
                <a:cxnLst/>
                <a:rect l="l" t="t" r="r" b="b"/>
                <a:pathLst>
                  <a:path w="1257301" h="3427660">
                    <a:moveTo>
                      <a:pt x="1257301" y="219296"/>
                    </a:moveTo>
                    <a:lnTo>
                      <a:pt x="1257301" y="3378474"/>
                    </a:lnTo>
                    <a:cubicBezTo>
                      <a:pt x="1257301" y="3405639"/>
                      <a:pt x="1235280" y="3427660"/>
                      <a:pt x="1208115" y="3427660"/>
                    </a:cubicBezTo>
                    <a:lnTo>
                      <a:pt x="49186" y="3427660"/>
                    </a:lnTo>
                    <a:cubicBezTo>
                      <a:pt x="22021" y="3427660"/>
                      <a:pt x="0" y="3405639"/>
                      <a:pt x="0" y="3378474"/>
                    </a:cubicBezTo>
                    <a:lnTo>
                      <a:pt x="0" y="219296"/>
                    </a:lnTo>
                    <a:cubicBezTo>
                      <a:pt x="0" y="192131"/>
                      <a:pt x="22021" y="170110"/>
                      <a:pt x="49186" y="170110"/>
                    </a:cubicBezTo>
                    <a:lnTo>
                      <a:pt x="441495" y="170110"/>
                    </a:lnTo>
                    <a:lnTo>
                      <a:pt x="619793" y="0"/>
                    </a:lnTo>
                    <a:lnTo>
                      <a:pt x="798091" y="170110"/>
                    </a:lnTo>
                    <a:lnTo>
                      <a:pt x="1208115" y="170110"/>
                    </a:lnTo>
                    <a:cubicBezTo>
                      <a:pt x="1235280" y="170110"/>
                      <a:pt x="1257301" y="192131"/>
                      <a:pt x="1257301" y="219296"/>
                    </a:cubicBezTo>
                    <a:close/>
                  </a:path>
                </a:pathLst>
              </a:custGeom>
              <a:noFill/>
              <a:ln w="1905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3007658" y="2662518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缺点</a:t>
              </a:r>
              <a:endParaRPr lang="zh-CN" altLang="en-US" sz="2400" b="1" dirty="0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76D192B-69C7-41E3-A26C-50F67F2BA3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3528" y="179257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79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8"/>
          <p:cNvGrpSpPr/>
          <p:nvPr/>
        </p:nvGrpSpPr>
        <p:grpSpPr>
          <a:xfrm flipH="1">
            <a:off x="4071937" y="1740694"/>
            <a:ext cx="862270" cy="1687512"/>
            <a:chOff x="2581017" y="1862138"/>
            <a:chExt cx="862270" cy="1687512"/>
          </a:xfrm>
        </p:grpSpPr>
        <p:sp>
          <p:nvSpPr>
            <p:cNvPr id="20" name="下箭头标注 19"/>
            <p:cNvSpPr/>
            <p:nvPr/>
          </p:nvSpPr>
          <p:spPr>
            <a:xfrm rot="16200000">
              <a:off x="2228850" y="2247900"/>
              <a:ext cx="1600200" cy="828675"/>
            </a:xfrm>
            <a:prstGeom prst="downArrowCallout">
              <a:avLst>
                <a:gd name="adj1" fmla="val 38793"/>
                <a:gd name="adj2" fmla="val 25000"/>
                <a:gd name="adj3" fmla="val 25000"/>
                <a:gd name="adj4" fmla="val 64977"/>
              </a:avLst>
            </a:prstGeom>
            <a:solidFill>
              <a:srgbClr val="5B93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81017" y="2038780"/>
              <a:ext cx="553998" cy="15108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堆    肥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29511" y="720127"/>
            <a:ext cx="329478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将生活垃圾堆积成堆，放入发酵池中保温至70℃储存、发酵，借助垃圾中微生物分解的能力，将有机物分解成无机养分。经过堆肥处理后，生活垃圾变成卫生的、无味的腐殖质，既解决垃圾的出路，又可达到再资源化的目的，</a:t>
            </a:r>
          </a:p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但是生活垃圾堆肥量大，养分含量低，长期使用易造成土壤板结和地下水质变坏，所以，堆肥的规模不易太大。 而且堆肥中的重金属有可能对土壤造成污染。</a:t>
            </a:r>
          </a:p>
          <a:p>
            <a:pPr>
              <a:lnSpc>
                <a:spcPct val="200000"/>
              </a:lnSpc>
            </a:pP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65C9BD0-729A-4E97-9BE6-300D229A23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907" y="440871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75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3380892" y="2014219"/>
            <a:ext cx="4467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50800" dist="50800" dir="16200000">
                    <a:schemeClr val="tx1"/>
                  </a:inn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垃圾的分类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044700" y="1889624"/>
            <a:ext cx="1023478" cy="902793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innerShdw blurRad="88900" dist="12700" dir="162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6000" dirty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endParaRPr lang="zh-CN" altLang="en-US" sz="6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45E0709-1EC9-4992-BA66-945DA8355F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437" y="1706336"/>
            <a:ext cx="4351563" cy="435156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7FBCBE2-F5E8-4FDD-B87F-45A63A41A7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2" y="2714685"/>
            <a:ext cx="330653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084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梯形 35"/>
          <p:cNvSpPr/>
          <p:nvPr/>
        </p:nvSpPr>
        <p:spPr>
          <a:xfrm rot="5400000">
            <a:off x="3558610" y="3403630"/>
            <a:ext cx="514350" cy="161924"/>
          </a:xfrm>
          <a:prstGeom prst="trapezoid">
            <a:avLst>
              <a:gd name="adj" fmla="val 37762"/>
            </a:avLst>
          </a:prstGeom>
          <a:solidFill>
            <a:srgbClr val="FC14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梯形 31"/>
          <p:cNvSpPr/>
          <p:nvPr/>
        </p:nvSpPr>
        <p:spPr>
          <a:xfrm rot="5400000">
            <a:off x="3563777" y="1774370"/>
            <a:ext cx="514350" cy="161924"/>
          </a:xfrm>
          <a:prstGeom prst="trapezoid">
            <a:avLst>
              <a:gd name="adj" fmla="val 37762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梯形 37"/>
          <p:cNvSpPr/>
          <p:nvPr/>
        </p:nvSpPr>
        <p:spPr>
          <a:xfrm rot="5400000">
            <a:off x="3561193" y="4227785"/>
            <a:ext cx="514350" cy="161924"/>
          </a:xfrm>
          <a:prstGeom prst="trapezoid">
            <a:avLst>
              <a:gd name="adj" fmla="val 37762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梯形 33"/>
          <p:cNvSpPr/>
          <p:nvPr/>
        </p:nvSpPr>
        <p:spPr>
          <a:xfrm rot="5400000">
            <a:off x="3561194" y="2586740"/>
            <a:ext cx="514350" cy="161924"/>
          </a:xfrm>
          <a:prstGeom prst="trapezoid">
            <a:avLst>
              <a:gd name="adj" fmla="val 37762"/>
            </a:avLst>
          </a:prstGeom>
          <a:solidFill>
            <a:srgbClr val="B678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897143" y="4034166"/>
            <a:ext cx="1396499" cy="253909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1">
                  <a:lumMod val="75000"/>
                  <a:alpha val="75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711200" y="1231900"/>
            <a:ext cx="1847850" cy="733425"/>
            <a:chOff x="800100" y="914400"/>
            <a:chExt cx="1847850" cy="733425"/>
          </a:xfrm>
          <a:solidFill>
            <a:srgbClr val="78D00E"/>
          </a:solidFill>
        </p:grpSpPr>
        <p:sp>
          <p:nvSpPr>
            <p:cNvPr id="39" name="下箭头标注 38"/>
            <p:cNvSpPr/>
            <p:nvPr/>
          </p:nvSpPr>
          <p:spPr>
            <a:xfrm>
              <a:off x="800100" y="914400"/>
              <a:ext cx="1847850" cy="733425"/>
            </a:xfrm>
            <a:prstGeom prst="downArrowCallo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839680" y="917426"/>
              <a:ext cx="1779695" cy="461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可回收垃圾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等腰三角形 43"/>
          <p:cNvSpPr/>
          <p:nvPr/>
        </p:nvSpPr>
        <p:spPr>
          <a:xfrm rot="16200000">
            <a:off x="6114542" y="-1191133"/>
            <a:ext cx="628650" cy="4471416"/>
          </a:xfrm>
          <a:custGeom>
            <a:avLst/>
            <a:gdLst/>
            <a:ahLst/>
            <a:cxnLst/>
            <a:rect l="l" t="t" r="r" b="b"/>
            <a:pathLst>
              <a:path w="600075" h="4404741">
                <a:moveTo>
                  <a:pt x="600075" y="232791"/>
                </a:moveTo>
                <a:lnTo>
                  <a:pt x="600075" y="4404741"/>
                </a:lnTo>
                <a:lnTo>
                  <a:pt x="0" y="4404741"/>
                </a:lnTo>
                <a:lnTo>
                  <a:pt x="0" y="232791"/>
                </a:lnTo>
                <a:lnTo>
                  <a:pt x="142582" y="232791"/>
                </a:lnTo>
                <a:lnTo>
                  <a:pt x="300038" y="0"/>
                </a:lnTo>
                <a:lnTo>
                  <a:pt x="457494" y="232791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rgbClr val="74A91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861217" y="2152662"/>
            <a:ext cx="1523454" cy="1785759"/>
            <a:chOff x="950117" y="1835162"/>
            <a:chExt cx="1523454" cy="1785759"/>
          </a:xfrm>
        </p:grpSpPr>
        <p:sp>
          <p:nvSpPr>
            <p:cNvPr id="6" name="梯形 5"/>
            <p:cNvSpPr/>
            <p:nvPr/>
          </p:nvSpPr>
          <p:spPr>
            <a:xfrm flipV="1">
              <a:off x="1060278" y="2224422"/>
              <a:ext cx="1333022" cy="1396499"/>
            </a:xfrm>
            <a:prstGeom prst="trapezoid">
              <a:avLst>
                <a:gd name="adj" fmla="val 14922"/>
              </a:avLst>
            </a:prstGeom>
            <a:solidFill>
              <a:srgbClr val="00B0F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377665" y="2414854"/>
              <a:ext cx="698250" cy="698249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950117" y="1835162"/>
              <a:ext cx="1523454" cy="317386"/>
              <a:chOff x="3563888" y="1203598"/>
              <a:chExt cx="1728192" cy="360040"/>
            </a:xfrm>
            <a:solidFill>
              <a:srgbClr val="00B0F0"/>
            </a:solidFill>
          </p:grpSpPr>
          <p:sp>
            <p:nvSpPr>
              <p:cNvPr id="10" name="同侧圆角矩形 9"/>
              <p:cNvSpPr/>
              <p:nvPr/>
            </p:nvSpPr>
            <p:spPr>
              <a:xfrm>
                <a:off x="3563888" y="1347614"/>
                <a:ext cx="1728192" cy="216024"/>
              </a:xfrm>
              <a:prstGeom prst="round2SameRect">
                <a:avLst/>
              </a:prstGeom>
              <a:grp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左中括号 10"/>
              <p:cNvSpPr/>
              <p:nvPr/>
            </p:nvSpPr>
            <p:spPr>
              <a:xfrm rot="5400000">
                <a:off x="4355976" y="987574"/>
                <a:ext cx="144016" cy="576064"/>
              </a:xfrm>
              <a:prstGeom prst="leftBracket">
                <a:avLst/>
              </a:prstGeom>
              <a:noFill/>
              <a:ln w="1016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65934" y="2499951"/>
              <a:ext cx="512240" cy="513198"/>
            </a:xfrm>
            <a:prstGeom prst="rect">
              <a:avLst/>
            </a:prstGeom>
          </p:spPr>
        </p:pic>
      </p:grpSp>
      <p:sp>
        <p:nvSpPr>
          <p:cNvPr id="46" name="等腰三角形 43"/>
          <p:cNvSpPr/>
          <p:nvPr/>
        </p:nvSpPr>
        <p:spPr>
          <a:xfrm rot="16200000">
            <a:off x="6114542" y="447167"/>
            <a:ext cx="628650" cy="4471416"/>
          </a:xfrm>
          <a:custGeom>
            <a:avLst/>
            <a:gdLst/>
            <a:ahLst/>
            <a:cxnLst/>
            <a:rect l="l" t="t" r="r" b="b"/>
            <a:pathLst>
              <a:path w="600075" h="4404741">
                <a:moveTo>
                  <a:pt x="600075" y="232791"/>
                </a:moveTo>
                <a:lnTo>
                  <a:pt x="600075" y="4404741"/>
                </a:lnTo>
                <a:lnTo>
                  <a:pt x="0" y="4404741"/>
                </a:lnTo>
                <a:lnTo>
                  <a:pt x="0" y="232791"/>
                </a:lnTo>
                <a:lnTo>
                  <a:pt x="142582" y="232791"/>
                </a:lnTo>
                <a:lnTo>
                  <a:pt x="300038" y="0"/>
                </a:lnTo>
                <a:lnTo>
                  <a:pt x="457494" y="232791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rgbClr val="F4A30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3"/>
          <p:cNvSpPr/>
          <p:nvPr/>
        </p:nvSpPr>
        <p:spPr>
          <a:xfrm rot="16200000">
            <a:off x="6114542" y="-371983"/>
            <a:ext cx="628650" cy="4471416"/>
          </a:xfrm>
          <a:custGeom>
            <a:avLst/>
            <a:gdLst/>
            <a:ahLst/>
            <a:cxnLst/>
            <a:rect l="l" t="t" r="r" b="b"/>
            <a:pathLst>
              <a:path w="600075" h="4404741">
                <a:moveTo>
                  <a:pt x="600075" y="232791"/>
                </a:moveTo>
                <a:lnTo>
                  <a:pt x="600075" y="4404741"/>
                </a:lnTo>
                <a:lnTo>
                  <a:pt x="0" y="4404741"/>
                </a:lnTo>
                <a:lnTo>
                  <a:pt x="0" y="232791"/>
                </a:lnTo>
                <a:lnTo>
                  <a:pt x="142582" y="232791"/>
                </a:lnTo>
                <a:lnTo>
                  <a:pt x="300038" y="0"/>
                </a:lnTo>
                <a:lnTo>
                  <a:pt x="457494" y="232791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3"/>
          <p:cNvSpPr/>
          <p:nvPr/>
        </p:nvSpPr>
        <p:spPr>
          <a:xfrm rot="16200000">
            <a:off x="6114542" y="1266317"/>
            <a:ext cx="628650" cy="4471416"/>
          </a:xfrm>
          <a:custGeom>
            <a:avLst/>
            <a:gdLst/>
            <a:ahLst/>
            <a:cxnLst/>
            <a:rect l="l" t="t" r="r" b="b"/>
            <a:pathLst>
              <a:path w="600075" h="4404741">
                <a:moveTo>
                  <a:pt x="600075" y="232791"/>
                </a:moveTo>
                <a:lnTo>
                  <a:pt x="600075" y="4404741"/>
                </a:lnTo>
                <a:lnTo>
                  <a:pt x="0" y="4404741"/>
                </a:lnTo>
                <a:lnTo>
                  <a:pt x="0" y="232791"/>
                </a:lnTo>
                <a:lnTo>
                  <a:pt x="142582" y="232791"/>
                </a:lnTo>
                <a:lnTo>
                  <a:pt x="300038" y="0"/>
                </a:lnTo>
                <a:lnTo>
                  <a:pt x="457494" y="232791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rgbClr val="FD679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3"/>
          <p:cNvSpPr/>
          <p:nvPr/>
        </p:nvSpPr>
        <p:spPr>
          <a:xfrm rot="16200000">
            <a:off x="6114542" y="2085467"/>
            <a:ext cx="628650" cy="4471416"/>
          </a:xfrm>
          <a:custGeom>
            <a:avLst/>
            <a:gdLst/>
            <a:ahLst/>
            <a:cxnLst/>
            <a:rect l="l" t="t" r="r" b="b"/>
            <a:pathLst>
              <a:path w="600075" h="4404741">
                <a:moveTo>
                  <a:pt x="600075" y="232791"/>
                </a:moveTo>
                <a:lnTo>
                  <a:pt x="600075" y="4404741"/>
                </a:lnTo>
                <a:lnTo>
                  <a:pt x="0" y="4404741"/>
                </a:lnTo>
                <a:lnTo>
                  <a:pt x="0" y="232791"/>
                </a:lnTo>
                <a:lnTo>
                  <a:pt x="142582" y="232791"/>
                </a:lnTo>
                <a:lnTo>
                  <a:pt x="300038" y="0"/>
                </a:lnTo>
                <a:lnTo>
                  <a:pt x="457494" y="232791"/>
                </a:lnTo>
                <a:close/>
              </a:path>
            </a:pathLst>
          </a:custGeom>
          <a:solidFill>
            <a:schemeClr val="bg1"/>
          </a:solidFill>
          <a:ln w="15875"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540251" y="700218"/>
            <a:ext cx="4012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主要包括报纸、期刊、图书、各种包装纸、办公用纸、广告纸、纸盒等等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89824" y="1520375"/>
            <a:ext cx="4206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主要包括各种塑料袋、塑料包装物、一次性塑料餐盒和餐具、牙刷、杯子、矿泉水瓶等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22433" y="2538318"/>
            <a:ext cx="39611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主要包括各种玻璃瓶、碎玻璃片、镜子、灯泡、暖瓶等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96062" y="3374721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主要包括易拉罐、罐头盒、牙膏皮等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梯形 4"/>
          <p:cNvSpPr/>
          <p:nvPr/>
        </p:nvSpPr>
        <p:spPr>
          <a:xfrm rot="5400000">
            <a:off x="3561194" y="962808"/>
            <a:ext cx="514350" cy="161924"/>
          </a:xfrm>
          <a:prstGeom prst="trapezoid">
            <a:avLst>
              <a:gd name="adj" fmla="val 37762"/>
            </a:avLst>
          </a:prstGeom>
          <a:solidFill>
            <a:srgbClr val="4D7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4818605" y="4187807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主要包括废弃衣服、桌布、洗脸巾、书包、鞋等</a:t>
            </a:r>
          </a:p>
          <a:p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五边形 3"/>
          <p:cNvSpPr/>
          <p:nvPr/>
        </p:nvSpPr>
        <p:spPr>
          <a:xfrm flipH="1">
            <a:off x="2993648" y="844550"/>
            <a:ext cx="904875" cy="390525"/>
          </a:xfrm>
          <a:prstGeom prst="homePlate">
            <a:avLst>
              <a:gd name="adj" fmla="val 28049"/>
            </a:avLst>
          </a:prstGeom>
          <a:solidFill>
            <a:srgbClr val="74A9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073400" y="855537"/>
            <a:ext cx="7810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废纸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五边形 30"/>
          <p:cNvSpPr/>
          <p:nvPr/>
        </p:nvSpPr>
        <p:spPr>
          <a:xfrm flipH="1">
            <a:off x="3001397" y="1660794"/>
            <a:ext cx="904875" cy="390525"/>
          </a:xfrm>
          <a:prstGeom prst="homePlate">
            <a:avLst>
              <a:gd name="adj" fmla="val 2804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五边形 32"/>
          <p:cNvSpPr/>
          <p:nvPr/>
        </p:nvSpPr>
        <p:spPr>
          <a:xfrm flipH="1">
            <a:off x="2993648" y="2477039"/>
            <a:ext cx="904875" cy="390525"/>
          </a:xfrm>
          <a:prstGeom prst="homePlate">
            <a:avLst>
              <a:gd name="adj" fmla="val 2804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五边形 34"/>
          <p:cNvSpPr/>
          <p:nvPr/>
        </p:nvSpPr>
        <p:spPr>
          <a:xfrm flipH="1">
            <a:off x="2991065" y="3293283"/>
            <a:ext cx="904875" cy="390525"/>
          </a:xfrm>
          <a:prstGeom prst="homePlate">
            <a:avLst>
              <a:gd name="adj" fmla="val 28049"/>
            </a:avLst>
          </a:prstGeom>
          <a:solidFill>
            <a:srgbClr val="FD67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五边形 36"/>
          <p:cNvSpPr/>
          <p:nvPr/>
        </p:nvSpPr>
        <p:spPr>
          <a:xfrm flipH="1">
            <a:off x="2993648" y="4109528"/>
            <a:ext cx="904875" cy="390525"/>
          </a:xfrm>
          <a:prstGeom prst="homePlate">
            <a:avLst>
              <a:gd name="adj" fmla="val 280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034750" y="3300432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金属物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085737" y="4123172"/>
            <a:ext cx="816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布料</a:t>
            </a:r>
          </a:p>
        </p:txBody>
      </p:sp>
      <p:sp>
        <p:nvSpPr>
          <p:cNvPr id="19" name="矩形 18"/>
          <p:cNvSpPr/>
          <p:nvPr/>
        </p:nvSpPr>
        <p:spPr>
          <a:xfrm>
            <a:off x="3095262" y="2486441"/>
            <a:ext cx="8068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玻璃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093470" y="1666394"/>
            <a:ext cx="7800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塑料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7840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1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5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17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grpId="0" nodeType="withEffect">
                                  <p:stCondLst>
                                    <p:cond delay="17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8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19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20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2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2" grpId="0" animBg="1"/>
      <p:bldP spid="38" grpId="0" animBg="1"/>
      <p:bldP spid="34" grpId="0" animBg="1"/>
      <p:bldP spid="7" grpId="0" animBg="1"/>
      <p:bldP spid="44" grpId="0" animBg="1"/>
      <p:bldP spid="46" grpId="0" animBg="1"/>
      <p:bldP spid="45" grpId="0" animBg="1"/>
      <p:bldP spid="47" grpId="0" animBg="1"/>
      <p:bldP spid="48" grpId="0" animBg="1"/>
      <p:bldP spid="13" grpId="0"/>
      <p:bldP spid="17" grpId="0"/>
      <p:bldP spid="20" grpId="0"/>
      <p:bldP spid="23" grpId="0"/>
      <p:bldP spid="5" grpId="0" animBg="1"/>
      <p:bldP spid="26" grpId="0"/>
      <p:bldP spid="4" grpId="0" animBg="1"/>
      <p:bldP spid="3" grpId="0"/>
      <p:bldP spid="31" grpId="0" animBg="1"/>
      <p:bldP spid="33" grpId="0" animBg="1"/>
      <p:bldP spid="35" grpId="0" animBg="1"/>
      <p:bldP spid="37" grpId="0" animBg="1"/>
      <p:bldP spid="22" grpId="0"/>
      <p:bldP spid="25" grpId="0"/>
      <p:bldP spid="19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260099" y="996953"/>
            <a:ext cx="1029115" cy="1364519"/>
            <a:chOff x="2143125" y="828675"/>
            <a:chExt cx="1419225" cy="188177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9800" y="895349"/>
              <a:ext cx="1285876" cy="1285876"/>
            </a:xfrm>
            <a:prstGeom prst="rect">
              <a:avLst/>
            </a:prstGeom>
          </p:spPr>
        </p:pic>
        <p:sp>
          <p:nvSpPr>
            <p:cNvPr id="3" name="圆角矩形 2"/>
            <p:cNvSpPr/>
            <p:nvPr/>
          </p:nvSpPr>
          <p:spPr>
            <a:xfrm>
              <a:off x="2143125" y="828675"/>
              <a:ext cx="1419225" cy="1419225"/>
            </a:xfrm>
            <a:prstGeom prst="roundRect">
              <a:avLst>
                <a:gd name="adj" fmla="val 8613"/>
              </a:avLst>
            </a:prstGeom>
            <a:noFill/>
            <a:ln w="63500">
              <a:solidFill>
                <a:srgbClr val="8CA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228850" y="2286001"/>
              <a:ext cx="1238251" cy="424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8CA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宠物粪便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816392" y="996953"/>
            <a:ext cx="1029115" cy="1395296"/>
            <a:chOff x="2781300" y="600075"/>
            <a:chExt cx="1419225" cy="1924217"/>
          </a:xfrm>
        </p:grpSpPr>
        <p:sp>
          <p:nvSpPr>
            <p:cNvPr id="6" name="圆角矩形 5"/>
            <p:cNvSpPr/>
            <p:nvPr/>
          </p:nvSpPr>
          <p:spPr>
            <a:xfrm>
              <a:off x="2781300" y="600075"/>
              <a:ext cx="1419225" cy="1419225"/>
            </a:xfrm>
            <a:prstGeom prst="roundRect">
              <a:avLst>
                <a:gd name="adj" fmla="val 8613"/>
              </a:avLst>
            </a:prstGeom>
            <a:noFill/>
            <a:ln w="63500">
              <a:solidFill>
                <a:srgbClr val="8CA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8925" y="654366"/>
              <a:ext cx="1314450" cy="131730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105151" y="2057401"/>
              <a:ext cx="895350" cy="466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rgbClr val="8CA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灰土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72684" y="996953"/>
            <a:ext cx="1029115" cy="1364519"/>
            <a:chOff x="4895850" y="647700"/>
            <a:chExt cx="1419225" cy="1881773"/>
          </a:xfrm>
        </p:grpSpPr>
        <p:grpSp>
          <p:nvGrpSpPr>
            <p:cNvPr id="12" name="组合 11"/>
            <p:cNvGrpSpPr/>
            <p:nvPr/>
          </p:nvGrpSpPr>
          <p:grpSpPr>
            <a:xfrm>
              <a:off x="4895850" y="647700"/>
              <a:ext cx="1419225" cy="1419225"/>
              <a:chOff x="4895850" y="647700"/>
              <a:chExt cx="1419225" cy="1419225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00626" y="828675"/>
                <a:ext cx="1209674" cy="1209674"/>
              </a:xfrm>
              <a:prstGeom prst="rect">
                <a:avLst/>
              </a:prstGeom>
            </p:spPr>
          </p:pic>
          <p:sp>
            <p:nvSpPr>
              <p:cNvPr id="11" name="圆角矩形 10"/>
              <p:cNvSpPr/>
              <p:nvPr/>
            </p:nvSpPr>
            <p:spPr>
              <a:xfrm>
                <a:off x="4895850" y="647700"/>
                <a:ext cx="1419225" cy="1419225"/>
              </a:xfrm>
              <a:prstGeom prst="roundRect">
                <a:avLst>
                  <a:gd name="adj" fmla="val 8613"/>
                </a:avLst>
              </a:prstGeom>
              <a:noFill/>
              <a:ln w="63500">
                <a:solidFill>
                  <a:srgbClr val="8CA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962525" y="2105026"/>
              <a:ext cx="1238251" cy="424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8CA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废旧陶瓷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354754" y="2957933"/>
            <a:ext cx="1029115" cy="1364519"/>
            <a:chOff x="7048500" y="619125"/>
            <a:chExt cx="1419225" cy="1881773"/>
          </a:xfrm>
        </p:grpSpPr>
        <p:grpSp>
          <p:nvGrpSpPr>
            <p:cNvPr id="17" name="组合 16"/>
            <p:cNvGrpSpPr/>
            <p:nvPr/>
          </p:nvGrpSpPr>
          <p:grpSpPr>
            <a:xfrm>
              <a:off x="7048500" y="619125"/>
              <a:ext cx="1419225" cy="1419225"/>
              <a:chOff x="7048500" y="619125"/>
              <a:chExt cx="1419225" cy="1419225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24107" y="736808"/>
                <a:ext cx="776918" cy="1168192"/>
              </a:xfrm>
              <a:prstGeom prst="rect">
                <a:avLst/>
              </a:prstGeom>
            </p:spPr>
          </p:pic>
          <p:sp>
            <p:nvSpPr>
              <p:cNvPr id="16" name="圆角矩形 15"/>
              <p:cNvSpPr/>
              <p:nvPr/>
            </p:nvSpPr>
            <p:spPr>
              <a:xfrm>
                <a:off x="7048500" y="619125"/>
                <a:ext cx="1419225" cy="1419225"/>
              </a:xfrm>
              <a:prstGeom prst="roundRect">
                <a:avLst>
                  <a:gd name="adj" fmla="val 8613"/>
                </a:avLst>
              </a:prstGeom>
              <a:noFill/>
              <a:ln w="63500">
                <a:solidFill>
                  <a:srgbClr val="8CA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7153275" y="2076451"/>
              <a:ext cx="1238251" cy="424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8CA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污染纸张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242169" y="2957933"/>
            <a:ext cx="1029115" cy="1395296"/>
            <a:chOff x="2838450" y="2905125"/>
            <a:chExt cx="1419225" cy="1924217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7147" y="3019425"/>
              <a:ext cx="1206227" cy="1206227"/>
            </a:xfrm>
            <a:prstGeom prst="rect">
              <a:avLst/>
            </a:prstGeom>
          </p:spPr>
        </p:pic>
        <p:sp>
          <p:nvSpPr>
            <p:cNvPr id="21" name="圆角矩形 20"/>
            <p:cNvSpPr/>
            <p:nvPr/>
          </p:nvSpPr>
          <p:spPr>
            <a:xfrm>
              <a:off x="2838450" y="2905125"/>
              <a:ext cx="1419225" cy="1419225"/>
            </a:xfrm>
            <a:prstGeom prst="roundRect">
              <a:avLst>
                <a:gd name="adj" fmla="val 8613"/>
              </a:avLst>
            </a:prstGeom>
            <a:noFill/>
            <a:ln w="63500">
              <a:solidFill>
                <a:srgbClr val="8CA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086100" y="4362451"/>
              <a:ext cx="895350" cy="466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rgbClr val="8CA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烟头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750114" y="2957933"/>
            <a:ext cx="1125810" cy="1357613"/>
            <a:chOff x="2790824" y="2819400"/>
            <a:chExt cx="1552575" cy="1872249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9806" y="2933700"/>
              <a:ext cx="1203094" cy="1203094"/>
            </a:xfrm>
            <a:prstGeom prst="rect">
              <a:avLst/>
            </a:prstGeom>
          </p:spPr>
        </p:pic>
        <p:sp>
          <p:nvSpPr>
            <p:cNvPr id="25" name="圆角矩形 24"/>
            <p:cNvSpPr/>
            <p:nvPr/>
          </p:nvSpPr>
          <p:spPr>
            <a:xfrm>
              <a:off x="2867025" y="2819400"/>
              <a:ext cx="1419225" cy="1419225"/>
            </a:xfrm>
            <a:prstGeom prst="roundRect">
              <a:avLst>
                <a:gd name="adj" fmla="val 8613"/>
              </a:avLst>
            </a:prstGeom>
            <a:noFill/>
            <a:ln w="63500">
              <a:solidFill>
                <a:srgbClr val="8CA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790824" y="4267202"/>
              <a:ext cx="1552575" cy="4244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1400" dirty="0">
                  <a:solidFill>
                    <a:srgbClr val="8CAF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一次性餐盒</a:t>
              </a:r>
            </a:p>
          </p:txBody>
        </p:sp>
      </p:grpSp>
      <p:sp>
        <p:nvSpPr>
          <p:cNvPr id="29" name="Rectangle 3"/>
          <p:cNvSpPr txBox="1">
            <a:spLocks noRot="1" noChangeArrowheads="1"/>
          </p:cNvSpPr>
          <p:nvPr/>
        </p:nvSpPr>
        <p:spPr>
          <a:xfrm>
            <a:off x="6246159" y="3645835"/>
            <a:ext cx="2655795" cy="89030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包括除上述几类垃圾之外的砖瓦陶瓷、渣土、卫生间废纸、纸巾等难以回收的废弃物，通常根据垃圾特性采取焚烧或者填埋的方式处理。 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6703921" y="703030"/>
            <a:ext cx="1651200" cy="688529"/>
            <a:chOff x="800100" y="877294"/>
            <a:chExt cx="1847850" cy="770531"/>
          </a:xfrm>
        </p:grpSpPr>
        <p:sp>
          <p:nvSpPr>
            <p:cNvPr id="43" name="下箭头标注 42"/>
            <p:cNvSpPr/>
            <p:nvPr/>
          </p:nvSpPr>
          <p:spPr>
            <a:xfrm>
              <a:off x="800100" y="914400"/>
              <a:ext cx="1847850" cy="733425"/>
            </a:xfrm>
            <a:prstGeom prst="downArrowCallout">
              <a:avLst/>
            </a:prstGeom>
            <a:solidFill>
              <a:srgbClr val="78D00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39680" y="877294"/>
              <a:ext cx="1722545" cy="4616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其他垃圾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703297" y="1490377"/>
            <a:ext cx="1701077" cy="1985000"/>
            <a:chOff x="6703297" y="1490377"/>
            <a:chExt cx="1701077" cy="1985000"/>
          </a:xfrm>
        </p:grpSpPr>
        <p:sp>
          <p:nvSpPr>
            <p:cNvPr id="36" name="梯形 35"/>
            <p:cNvSpPr/>
            <p:nvPr/>
          </p:nvSpPr>
          <p:spPr>
            <a:xfrm flipV="1">
              <a:off x="6835269" y="1916057"/>
              <a:ext cx="1488442" cy="1559320"/>
            </a:xfrm>
            <a:prstGeom prst="trapezoid">
              <a:avLst>
                <a:gd name="adj" fmla="val 14922"/>
              </a:avLst>
            </a:prstGeom>
            <a:solidFill>
              <a:srgbClr val="78D00E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703297" y="1490377"/>
              <a:ext cx="1701077" cy="354391"/>
              <a:chOff x="3563888" y="1203598"/>
              <a:chExt cx="1728192" cy="360040"/>
            </a:xfrm>
          </p:grpSpPr>
          <p:sp>
            <p:nvSpPr>
              <p:cNvPr id="39" name="同侧圆角矩形 38"/>
              <p:cNvSpPr/>
              <p:nvPr/>
            </p:nvSpPr>
            <p:spPr>
              <a:xfrm>
                <a:off x="3563888" y="1347614"/>
                <a:ext cx="1728192" cy="216024"/>
              </a:xfrm>
              <a:prstGeom prst="round2SameRect">
                <a:avLst/>
              </a:prstGeom>
              <a:solidFill>
                <a:srgbClr val="78D00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左中括号 39"/>
              <p:cNvSpPr/>
              <p:nvPr/>
            </p:nvSpPr>
            <p:spPr>
              <a:xfrm rot="5400000">
                <a:off x="4355976" y="987574"/>
                <a:ext cx="144016" cy="576064"/>
              </a:xfrm>
              <a:prstGeom prst="leftBracket">
                <a:avLst/>
              </a:prstGeom>
              <a:ln w="101600">
                <a:solidFill>
                  <a:srgbClr val="78D00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7873" y="2169165"/>
              <a:ext cx="770014" cy="739938"/>
            </a:xfrm>
            <a:prstGeom prst="rect">
              <a:avLst/>
            </a:prstGeom>
          </p:spPr>
        </p:pic>
        <p:sp>
          <p:nvSpPr>
            <p:cNvPr id="45" name="椭圆 44"/>
            <p:cNvSpPr/>
            <p:nvPr/>
          </p:nvSpPr>
          <p:spPr>
            <a:xfrm>
              <a:off x="7222229" y="2152936"/>
              <a:ext cx="754429" cy="75442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矩形 46"/>
          <p:cNvSpPr/>
          <p:nvPr/>
        </p:nvSpPr>
        <p:spPr>
          <a:xfrm>
            <a:off x="6472518" y="3478305"/>
            <a:ext cx="2223248" cy="116542"/>
          </a:xfrm>
          <a:prstGeom prst="rect">
            <a:avLst/>
          </a:prstGeom>
          <a:solidFill>
            <a:srgbClr val="78D0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8260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箭头 1"/>
          <p:cNvSpPr/>
          <p:nvPr/>
        </p:nvSpPr>
        <p:spPr>
          <a:xfrm>
            <a:off x="4259748" y="1783117"/>
            <a:ext cx="502675" cy="2421449"/>
          </a:xfrm>
          <a:prstGeom prst="upArrow">
            <a:avLst/>
          </a:prstGeom>
          <a:solidFill>
            <a:srgbClr val="F743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1276" y="1864575"/>
            <a:ext cx="233108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厕纸是纸，也可回收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24264" y="1792339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74A91F"/>
                </a:solidFill>
                <a:latin typeface="微软雅黑" pitchFamily="34" charset="-122"/>
                <a:ea typeface="微软雅黑" pitchFamily="34" charset="-122"/>
              </a:rPr>
              <a:t>厨余垃圾装袋扔进桶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0486" y="298450"/>
            <a:ext cx="210025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Tx/>
              <a:buNone/>
            </a:pPr>
            <a:r>
              <a:rPr lang="zh-CN" altLang="en-US" b="1" dirty="0">
                <a:solidFill>
                  <a:srgbClr val="FD3F79"/>
                </a:solidFill>
                <a:latin typeface="微软雅黑" pitchFamily="34" charset="-122"/>
                <a:ea typeface="微软雅黑" pitchFamily="34" charset="-122"/>
              </a:rPr>
              <a:t>大棒骨是厨余垃圾 </a:t>
            </a:r>
          </a:p>
        </p:txBody>
      </p:sp>
      <p:sp>
        <p:nvSpPr>
          <p:cNvPr id="13" name="空心弧 12"/>
          <p:cNvSpPr/>
          <p:nvPr/>
        </p:nvSpPr>
        <p:spPr>
          <a:xfrm rot="5400000">
            <a:off x="3811555" y="2589267"/>
            <a:ext cx="1304363" cy="1304362"/>
          </a:xfrm>
          <a:prstGeom prst="blockArc">
            <a:avLst>
              <a:gd name="adj1" fmla="val 10800000"/>
              <a:gd name="adj2" fmla="val 16162712"/>
              <a:gd name="adj3" fmla="val 15651"/>
            </a:avLst>
          </a:prstGeom>
          <a:solidFill>
            <a:srgbClr val="2569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左箭头 13"/>
          <p:cNvSpPr/>
          <p:nvPr/>
        </p:nvSpPr>
        <p:spPr>
          <a:xfrm>
            <a:off x="3649775" y="2488392"/>
            <a:ext cx="817200" cy="403200"/>
          </a:xfrm>
          <a:prstGeom prst="leftArrow">
            <a:avLst>
              <a:gd name="adj1" fmla="val 51177"/>
              <a:gd name="adj2" fmla="val 50000"/>
            </a:avLst>
          </a:prstGeom>
          <a:solidFill>
            <a:srgbClr val="2569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11358" y="3206059"/>
            <a:ext cx="204560" cy="993043"/>
          </a:xfrm>
          <a:prstGeom prst="rect">
            <a:avLst/>
          </a:prstGeom>
          <a:solidFill>
            <a:srgbClr val="2569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空心弧 15"/>
          <p:cNvSpPr/>
          <p:nvPr/>
        </p:nvSpPr>
        <p:spPr>
          <a:xfrm rot="16200000" flipH="1">
            <a:off x="3920508" y="2601817"/>
            <a:ext cx="1304363" cy="1304362"/>
          </a:xfrm>
          <a:prstGeom prst="blockArc">
            <a:avLst>
              <a:gd name="adj1" fmla="val 10800000"/>
              <a:gd name="adj2" fmla="val 16162712"/>
              <a:gd name="adj3" fmla="val 15651"/>
            </a:avLst>
          </a:prstGeom>
          <a:solidFill>
            <a:srgbClr val="74A9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左箭头 16"/>
          <p:cNvSpPr/>
          <p:nvPr/>
        </p:nvSpPr>
        <p:spPr>
          <a:xfrm flipH="1">
            <a:off x="4569452" y="2500942"/>
            <a:ext cx="817200" cy="403200"/>
          </a:xfrm>
          <a:prstGeom prst="leftArrow">
            <a:avLst>
              <a:gd name="adj1" fmla="val 51177"/>
              <a:gd name="adj2" fmla="val 50000"/>
            </a:avLst>
          </a:prstGeom>
          <a:solidFill>
            <a:srgbClr val="74A9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flipH="1">
            <a:off x="3920509" y="3218609"/>
            <a:ext cx="204560" cy="993043"/>
          </a:xfrm>
          <a:prstGeom prst="rect">
            <a:avLst/>
          </a:prstGeom>
          <a:solidFill>
            <a:srgbClr val="74A9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五边形 18"/>
          <p:cNvSpPr/>
          <p:nvPr/>
        </p:nvSpPr>
        <p:spPr>
          <a:xfrm>
            <a:off x="782096" y="2331758"/>
            <a:ext cx="2818504" cy="806823"/>
          </a:xfrm>
          <a:prstGeom prst="homePlate">
            <a:avLst>
              <a:gd name="adj" fmla="val 17273"/>
            </a:avLst>
          </a:prstGeom>
          <a:gradFill>
            <a:gsLst>
              <a:gs pos="5000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10800000" scaled="0"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91708" y="2408889"/>
            <a:ext cx="244752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厕纸、卫生纸遇水即溶，不算可回收的“纸张”，类似的还有陶器、烟盒等。 </a:t>
            </a:r>
          </a:p>
        </p:txBody>
      </p:sp>
      <p:sp>
        <p:nvSpPr>
          <p:cNvPr id="21" name="等腰三角形 37"/>
          <p:cNvSpPr/>
          <p:nvPr/>
        </p:nvSpPr>
        <p:spPr>
          <a:xfrm flipV="1">
            <a:off x="3030444" y="761135"/>
            <a:ext cx="2883050" cy="904012"/>
          </a:xfrm>
          <a:custGeom>
            <a:avLst/>
            <a:gdLst/>
            <a:ahLst/>
            <a:cxnLst/>
            <a:rect l="l" t="t" r="r" b="b"/>
            <a:pathLst>
              <a:path w="2667897" h="904012">
                <a:moveTo>
                  <a:pt x="19729" y="904012"/>
                </a:moveTo>
                <a:lnTo>
                  <a:pt x="2648168" y="904012"/>
                </a:lnTo>
                <a:cubicBezTo>
                  <a:pt x="2659064" y="904012"/>
                  <a:pt x="2667897" y="895179"/>
                  <a:pt x="2667897" y="884283"/>
                </a:cubicBezTo>
                <a:lnTo>
                  <a:pt x="2667897" y="159948"/>
                </a:lnTo>
                <a:cubicBezTo>
                  <a:pt x="2667897" y="149052"/>
                  <a:pt x="2659064" y="140219"/>
                  <a:pt x="2648168" y="140219"/>
                </a:cubicBezTo>
                <a:lnTo>
                  <a:pt x="1509080" y="140219"/>
                </a:lnTo>
                <a:lnTo>
                  <a:pt x="1355463" y="0"/>
                </a:lnTo>
                <a:lnTo>
                  <a:pt x="1201846" y="140219"/>
                </a:lnTo>
                <a:lnTo>
                  <a:pt x="19729" y="140219"/>
                </a:lnTo>
                <a:cubicBezTo>
                  <a:pt x="8833" y="140219"/>
                  <a:pt x="0" y="149052"/>
                  <a:pt x="0" y="159948"/>
                </a:cubicBezTo>
                <a:lnTo>
                  <a:pt x="0" y="884283"/>
                </a:lnTo>
                <a:cubicBezTo>
                  <a:pt x="0" y="895179"/>
                  <a:pt x="8833" y="904012"/>
                  <a:pt x="19729" y="904012"/>
                </a:cubicBezTo>
                <a:close/>
              </a:path>
            </a:pathLst>
          </a:custGeom>
          <a:gradFill>
            <a:gsLst>
              <a:gs pos="5000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10800000" scaled="0"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86705" y="4198409"/>
            <a:ext cx="4436534" cy="214489"/>
          </a:xfrm>
          <a:prstGeom prst="rect">
            <a:avLst/>
          </a:prstGeom>
          <a:solidFill>
            <a:srgbClr val="74A9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305917" y="861671"/>
            <a:ext cx="267392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事实上，大棒骨因为“难腐蚀”被列入“其它垃圾”。类似的还有玉米核、坚果壳、果核等。鸡骨等则是厨余垃圾。 </a:t>
            </a:r>
          </a:p>
        </p:txBody>
      </p:sp>
      <p:sp>
        <p:nvSpPr>
          <p:cNvPr id="23" name="五边形 22"/>
          <p:cNvSpPr/>
          <p:nvPr/>
        </p:nvSpPr>
        <p:spPr>
          <a:xfrm flipH="1">
            <a:off x="5477921" y="2204795"/>
            <a:ext cx="2818504" cy="1008305"/>
          </a:xfrm>
          <a:prstGeom prst="homePlate">
            <a:avLst>
              <a:gd name="adj" fmla="val 17273"/>
            </a:avLst>
          </a:prstGeom>
          <a:gradFill>
            <a:gsLst>
              <a:gs pos="50000">
                <a:schemeClr val="bg1"/>
              </a:gs>
              <a:gs pos="50000">
                <a:schemeClr val="bg1">
                  <a:lumMod val="95000"/>
                </a:schemeClr>
              </a:gs>
            </a:gsLst>
            <a:lin ang="10800000" scaled="0"/>
          </a:gradFill>
          <a:ln w="15875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77965" y="2262102"/>
            <a:ext cx="249463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 常用的塑料袋，即使是可以降解的也远比厨余垃圾更难腐蚀。此外塑料袋本身是可回收垃圾。正确做法应该是将厨余垃圾倒入垃圾桶，塑料袋另扔进“可回收垃圾”桶 。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784612" y="501166"/>
            <a:ext cx="577628" cy="561190"/>
            <a:chOff x="3031335" y="611394"/>
            <a:chExt cx="394515" cy="383288"/>
          </a:xfrm>
        </p:grpSpPr>
        <p:sp>
          <p:nvSpPr>
            <p:cNvPr id="26" name="椭圆 25"/>
            <p:cNvSpPr/>
            <p:nvPr/>
          </p:nvSpPr>
          <p:spPr>
            <a:xfrm>
              <a:off x="3031335" y="611394"/>
              <a:ext cx="383288" cy="383288"/>
            </a:xfrm>
            <a:prstGeom prst="ellipse">
              <a:avLst/>
            </a:prstGeom>
            <a:gradFill>
              <a:gsLst>
                <a:gs pos="48000">
                  <a:schemeClr val="bg1"/>
                </a:gs>
                <a:gs pos="50000">
                  <a:schemeClr val="bg1">
                    <a:lumMod val="95000"/>
                  </a:schemeClr>
                </a:gs>
              </a:gsLst>
              <a:lin ang="10800000" scaled="0"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52291" y="653334"/>
              <a:ext cx="373559" cy="31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rgbClr val="F7437B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2400" dirty="0">
                <a:solidFill>
                  <a:srgbClr val="F7437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48081" y="1987516"/>
            <a:ext cx="640587" cy="640588"/>
            <a:chOff x="763265" y="2216076"/>
            <a:chExt cx="383288" cy="383288"/>
          </a:xfrm>
        </p:grpSpPr>
        <p:sp>
          <p:nvSpPr>
            <p:cNvPr id="29" name="椭圆 28"/>
            <p:cNvSpPr/>
            <p:nvPr/>
          </p:nvSpPr>
          <p:spPr>
            <a:xfrm>
              <a:off x="763265" y="2216076"/>
              <a:ext cx="383288" cy="383288"/>
            </a:xfrm>
            <a:prstGeom prst="ellipse">
              <a:avLst/>
            </a:prstGeom>
            <a:gradFill>
              <a:gsLst>
                <a:gs pos="48000">
                  <a:schemeClr val="bg1"/>
                </a:gs>
                <a:gs pos="50000">
                  <a:schemeClr val="bg1">
                    <a:lumMod val="95000"/>
                  </a:schemeClr>
                </a:gs>
              </a:gsLst>
              <a:lin ang="10800000" scaled="0"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10642" y="2265129"/>
              <a:ext cx="327258" cy="276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24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055906" y="1825078"/>
            <a:ext cx="668150" cy="668150"/>
            <a:chOff x="8304375" y="2151530"/>
            <a:chExt cx="383288" cy="383288"/>
          </a:xfrm>
        </p:grpSpPr>
        <p:sp>
          <p:nvSpPr>
            <p:cNvPr id="32" name="椭圆 31"/>
            <p:cNvSpPr/>
            <p:nvPr/>
          </p:nvSpPr>
          <p:spPr>
            <a:xfrm>
              <a:off x="8304375" y="2151530"/>
              <a:ext cx="383288" cy="383288"/>
            </a:xfrm>
            <a:prstGeom prst="ellipse">
              <a:avLst/>
            </a:prstGeom>
            <a:gradFill>
              <a:gsLst>
                <a:gs pos="48000">
                  <a:schemeClr val="bg1"/>
                </a:gs>
                <a:gs pos="50000">
                  <a:schemeClr val="bg1">
                    <a:lumMod val="95000"/>
                  </a:schemeClr>
                </a:gs>
              </a:gsLst>
              <a:lin ang="10800000" scaled="0"/>
            </a:gradFill>
            <a:ln w="158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348686" y="2216826"/>
              <a:ext cx="313758" cy="2648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rgbClr val="74A91F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2400" dirty="0">
                <a:solidFill>
                  <a:srgbClr val="74A91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283697" y="4439583"/>
            <a:ext cx="2376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solidFill>
                  <a:srgbClr val="007033"/>
                </a:solidFill>
                <a:latin typeface="微软雅黑" pitchFamily="34" charset="-122"/>
                <a:ea typeface="微软雅黑" pitchFamily="34" charset="-122"/>
              </a:rPr>
              <a:t>垃圾分类小误区</a:t>
            </a:r>
          </a:p>
        </p:txBody>
      </p:sp>
    </p:spTree>
    <p:extLst>
      <p:ext uri="{BB962C8B-B14F-4D97-AF65-F5344CB8AC3E}">
        <p14:creationId xmlns:p14="http://schemas.microsoft.com/office/powerpoint/2010/main" val="2021633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44" dur="100" fill="hold"/>
                                        <p:tgtEl>
                                          <p:spTgt spid="2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Scale>
                                      <p:cBhvr>
                                        <p:cTn id="5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Scale>
                                      <p:cBhvr>
                                        <p:cTn id="65" dur="100" fill="hold"/>
                                        <p:tgtEl>
                                          <p:spTgt spid="28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mph" presetSubtype="0" fill="hold" grpId="1" nodeType="withEffect">
                                  <p:stCondLst>
                                    <p:cond delay="6500"/>
                                  </p:stCondLst>
                                  <p:childTnLst>
                                    <p:animScale>
                                      <p:cBhvr>
                                        <p:cTn id="72" dur="100" fill="hold"/>
                                        <p:tgtEl>
                                          <p:spTgt spid="3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6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2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" presetClass="emph" presetSubtype="0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animScale>
                                      <p:cBhvr>
                                        <p:cTn id="86" dur="100" fill="hold"/>
                                        <p:tgtEl>
                                          <p:spTgt spid="31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mph" presetSubtype="0" fill="hold" grpId="1" nodeType="withEffect">
                                  <p:stCondLst>
                                    <p:cond delay="9250"/>
                                  </p:stCondLst>
                                  <p:childTnLst>
                                    <p:animScale>
                                      <p:cBhvr>
                                        <p:cTn id="93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  <p:bldP spid="4" grpId="0"/>
      <p:bldP spid="4" grpId="1"/>
      <p:bldP spid="5" grpId="0"/>
      <p:bldP spid="5" grpId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 animBg="1"/>
      <p:bldP spid="12" grpId="0" animBg="1"/>
      <p:bldP spid="22" grpId="0"/>
      <p:bldP spid="23" grpId="0" animBg="1"/>
      <p:bldP spid="24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3380892" y="2014219"/>
            <a:ext cx="4467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50800" dist="50800" dir="16200000">
                    <a:schemeClr val="tx1"/>
                  </a:inn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如何做好垃圾分类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044700" y="1889624"/>
            <a:ext cx="1023478" cy="902793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innerShdw blurRad="88900" dist="12700" dir="162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6000" dirty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endParaRPr lang="zh-CN" altLang="en-US" sz="6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45E0709-1EC9-4992-BA66-945DA8355F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437" y="1706336"/>
            <a:ext cx="4351563" cy="435156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7FBCBE2-F5E8-4FDD-B87F-45A63A41A7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2" y="2714685"/>
            <a:ext cx="330653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6834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37682" y="1203140"/>
            <a:ext cx="2297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78D0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废物利用</a:t>
            </a: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1572596" y="1853602"/>
            <a:ext cx="3148629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200000"/>
              </a:lnSpc>
            </a:pPr>
            <a:r>
              <a:rPr lang="en-US" altLang="zh-CN" sz="14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14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对于垃圾，不论哪种处理方式都会对环境产生危害，增加社会负担，造成资源的浪费。所以解决垃圾处理的最好方法就是</a:t>
            </a:r>
            <a:r>
              <a:rPr lang="zh-CN" altLang="en-US" sz="14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废物利用。</a:t>
            </a:r>
            <a:endParaRPr lang="zh-CN" altLang="zh-CN" sz="14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PA_淘宝网chenying0907出品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9816" y="525770"/>
            <a:ext cx="3694184" cy="461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43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625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625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192650" y="762430"/>
            <a:ext cx="401777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zh-CN" altLang="zh-CN" sz="16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多一点节俭，少一点铺张浪费；</a:t>
            </a:r>
          </a:p>
          <a:p>
            <a:pPr>
              <a:lnSpc>
                <a:spcPct val="150000"/>
              </a:lnSpc>
              <a:buFont typeface="Arial" pitchFamily="34" charset="0"/>
              <a:buBlip>
                <a:blip r:embed="rId3"/>
              </a:buBlip>
            </a:pPr>
            <a:endParaRPr lang="zh-CN" altLang="zh-CN" sz="16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将垃圾分类，尽可能的回收利用；</a:t>
            </a:r>
          </a:p>
          <a:p>
            <a:pPr>
              <a:lnSpc>
                <a:spcPct val="150000"/>
              </a:lnSpc>
              <a:buFont typeface="Arial" pitchFamily="34" charset="0"/>
              <a:buBlip>
                <a:blip r:embed="rId3"/>
              </a:buBlip>
            </a:pPr>
            <a:endParaRPr lang="zh-CN" altLang="zh-CN" sz="16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减少或不使用一次性用品；</a:t>
            </a:r>
          </a:p>
          <a:p>
            <a:pPr>
              <a:lnSpc>
                <a:spcPct val="150000"/>
              </a:lnSpc>
            </a:pPr>
            <a:endParaRPr lang="zh-CN" altLang="zh-CN" sz="1600" dirty="0">
              <a:solidFill>
                <a:srgbClr val="92D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物品进行多次利用，增加物品的利用效率。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6775" y="2190750"/>
            <a:ext cx="21621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zh-CN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就在平常的生活中</a:t>
            </a:r>
          </a:p>
          <a:p>
            <a:pPr algn="dist">
              <a:lnSpc>
                <a:spcPct val="150000"/>
              </a:lnSpc>
            </a:pPr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5216" y="1751479"/>
            <a:ext cx="19431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b="1" dirty="0">
                <a:solidFill>
                  <a:srgbClr val="78D0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</a:t>
            </a:r>
            <a:r>
              <a:rPr lang="en-US" altLang="zh-CN" sz="2800" b="1" dirty="0">
                <a:solidFill>
                  <a:srgbClr val="78D0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800" b="1" dirty="0">
                <a:solidFill>
                  <a:srgbClr val="78D0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少</a:t>
            </a:r>
            <a:r>
              <a:rPr lang="en-US" altLang="zh-CN" sz="2800" b="1" dirty="0">
                <a:solidFill>
                  <a:srgbClr val="78D0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800" b="1" dirty="0">
                <a:solidFill>
                  <a:srgbClr val="78D0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垃</a:t>
            </a:r>
            <a:r>
              <a:rPr lang="en-US" altLang="zh-CN" sz="2800" b="1" dirty="0">
                <a:solidFill>
                  <a:srgbClr val="78D0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zh-CN" sz="2800" b="1" dirty="0">
                <a:solidFill>
                  <a:srgbClr val="78D0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圾</a:t>
            </a:r>
            <a:endParaRPr lang="en-US" altLang="zh-CN" sz="2800" b="1" dirty="0">
              <a:solidFill>
                <a:srgbClr val="78D0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78D00E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210425" y="2705586"/>
            <a:ext cx="1769937" cy="2209667"/>
            <a:chOff x="6909436" y="2982624"/>
            <a:chExt cx="2491740" cy="3132997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909436" y="2982624"/>
              <a:ext cx="2491740" cy="31329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1239" y="4208313"/>
              <a:ext cx="1031048" cy="849463"/>
            </a:xfrm>
            <a:prstGeom prst="rect">
              <a:avLst/>
            </a:prstGeom>
            <a:effectLst>
              <a:outerShdw blurRad="101600" dist="25400" dir="5400000" algn="t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99514" y="2704584"/>
            <a:ext cx="2840999" cy="220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935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5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3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其他工作\【策    划】\兼职 我图网\觅知网\9.17垃圾分类\垃圾分类\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3993520" y="844005"/>
            <a:ext cx="1422184" cy="584775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目  录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37416" y="1597585"/>
            <a:ext cx="418704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innerShdw blurRad="88900" dist="12700" dir="162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dirty="0"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endParaRPr lang="zh-CN" altLang="en-US" sz="24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37416" y="2304281"/>
            <a:ext cx="418704" cy="369332"/>
          </a:xfrm>
          <a:prstGeom prst="rect">
            <a:avLst/>
          </a:prstGeom>
          <a:solidFill>
            <a:srgbClr val="6BD735"/>
          </a:solidFill>
          <a:ln>
            <a:noFill/>
          </a:ln>
          <a:effectLst>
            <a:innerShdw blurRad="88900" dist="12700" dir="162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dirty="0"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endParaRPr lang="zh-CN" altLang="en-US" sz="24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37416" y="2995388"/>
            <a:ext cx="418704" cy="369332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innerShdw blurRad="88900" dist="12700" dir="162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dirty="0"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endParaRPr lang="zh-CN" altLang="en-US" sz="24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24325" y="2314575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垃圾的分类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24325" y="1590675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垃圾的处理现状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24325" y="2962275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latin typeface="幼圆" panose="02010509060101010101" pitchFamily="49" charset="-122"/>
                <a:ea typeface="幼圆" panose="02010509060101010101" pitchFamily="49" charset="-122"/>
              </a:rPr>
              <a:t>如何做好垃圾分类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47150" y="2714434"/>
            <a:ext cx="2971652" cy="2311284"/>
          </a:xfrm>
          <a:prstGeom prst="rect">
            <a:avLst/>
          </a:prstGeom>
          <a:noFill/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1508CAE-07E7-4A7E-BF04-C387C58FE61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2" y="2714685"/>
            <a:ext cx="3306535" cy="2571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9" grpId="0" animBg="1"/>
      <p:bldP spid="10" grpId="0" animBg="1"/>
      <p:bldP spid="11" grpId="0" animBg="1"/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65923" y="2970512"/>
            <a:ext cx="6286501" cy="1002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　　       节约每一张纸，节约每一支笔，减少垃圾产生。</a:t>
            </a:r>
            <a:br>
              <a:rPr lang="zh-CN" altLang="en-US" sz="16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6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</a:t>
            </a:r>
          </a:p>
        </p:txBody>
      </p:sp>
      <p:sp>
        <p:nvSpPr>
          <p:cNvPr id="6" name="五边形 5"/>
          <p:cNvSpPr/>
          <p:nvPr/>
        </p:nvSpPr>
        <p:spPr>
          <a:xfrm>
            <a:off x="1191745" y="1171575"/>
            <a:ext cx="438150" cy="276225"/>
          </a:xfrm>
          <a:prstGeom prst="homePlate">
            <a:avLst>
              <a:gd name="adj" fmla="val 36111"/>
            </a:avLst>
          </a:prstGeom>
          <a:solidFill>
            <a:srgbClr val="FD3F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五边形 6"/>
          <p:cNvSpPr/>
          <p:nvPr/>
        </p:nvSpPr>
        <p:spPr>
          <a:xfrm>
            <a:off x="1191735" y="1666875"/>
            <a:ext cx="438150" cy="276225"/>
          </a:xfrm>
          <a:prstGeom prst="homePlate">
            <a:avLst>
              <a:gd name="adj" fmla="val 3611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7"/>
          <p:cNvSpPr/>
          <p:nvPr/>
        </p:nvSpPr>
        <p:spPr>
          <a:xfrm>
            <a:off x="1191735" y="2162175"/>
            <a:ext cx="438150" cy="276225"/>
          </a:xfrm>
          <a:prstGeom prst="homePlate">
            <a:avLst>
              <a:gd name="adj" fmla="val 36111"/>
            </a:avLst>
          </a:prstGeom>
          <a:solidFill>
            <a:srgbClr val="78D0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五边形 8"/>
          <p:cNvSpPr/>
          <p:nvPr/>
        </p:nvSpPr>
        <p:spPr>
          <a:xfrm>
            <a:off x="1191735" y="2657475"/>
            <a:ext cx="438150" cy="276225"/>
          </a:xfrm>
          <a:prstGeom prst="homePlate">
            <a:avLst>
              <a:gd name="adj" fmla="val 3611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1191735" y="3152775"/>
            <a:ext cx="438150" cy="276225"/>
          </a:xfrm>
          <a:prstGeom prst="homePlate">
            <a:avLst>
              <a:gd name="adj" fmla="val 3611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5620409" y="2487860"/>
            <a:ext cx="3407142" cy="340714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29945" y="1147482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当你日常外出时，常备一个购物纸袋，购物时尽量不用塑料袋；</a:t>
            </a:r>
            <a:br>
              <a:rPr lang="zh-CN" altLang="en-US" sz="16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600" dirty="0">
              <a:solidFill>
                <a:srgbClr val="92D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9945" y="1648063"/>
            <a:ext cx="5724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当你买菜时，如果可能，拎上你的菜篮子，千万不用塑料袋；</a:t>
            </a:r>
            <a:br>
              <a:rPr lang="zh-CN" altLang="en-US" sz="16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600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6839" y="1987279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当你在外用餐时，请带上一个饭盒，不要用泡沫饭盒来盛餐；</a:t>
            </a:r>
          </a:p>
          <a:p>
            <a:endParaRPr lang="zh-CN" altLang="en-US" sz="1600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85120" y="2603494"/>
            <a:ext cx="20922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自觉做好垃圾分类；</a:t>
            </a:r>
            <a:endParaRPr lang="zh-CN" altLang="en-US" sz="16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1895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3.33333E-6 -1.06449E-6 L 0.0382 -1.06449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-1.06449E-6 L 0.0382 -1.06449E-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5750"/>
                                  </p:stCondLst>
                                  <p:childTnLst>
                                    <p:animMotion origin="layout" path="M -3.33333E-6 -1.06449E-6 L 0.0382 -1.06449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7750"/>
                                  </p:stCondLst>
                                  <p:childTnLst>
                                    <p:animMotion origin="layout" path="M -3.33333E-6 -1.06449E-6 L 0.0382 -1.06449E-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1" nodeType="withEffect">
                                  <p:stCondLst>
                                    <p:cond delay="9750"/>
                                  </p:stCondLst>
                                  <p:childTnLst>
                                    <p:animMotion origin="layout" path="M -3.33333E-6 -1.06449E-6 L 0.0382 -1.06449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2" grpId="0"/>
      <p:bldP spid="5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876A285-E5E8-4B90-8BDF-B0E675F544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158" y="0"/>
            <a:ext cx="3052060" cy="172956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2D66145-076E-43C1-BF81-5C01D42122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8442" y="2343890"/>
            <a:ext cx="3501274" cy="274535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53DF8928-976A-49E0-9A77-2B0079AE40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295" y="735232"/>
            <a:ext cx="4994813" cy="127514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754B4A59-FF26-46FB-91E1-8A2DEC010CD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17" y="2010380"/>
            <a:ext cx="4470488" cy="1155038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B894E39F-2251-4450-9399-937AFF6D46F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24" y="737992"/>
            <a:ext cx="1001997" cy="107164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D0425216-89DC-474F-9A74-D51168D46AC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21" y="3366164"/>
            <a:ext cx="3956681" cy="350401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9F7C4656-4813-48A0-8E59-75B62539A5F3}"/>
              </a:ext>
            </a:extLst>
          </p:cNvPr>
          <p:cNvSpPr txBox="1"/>
          <p:nvPr/>
        </p:nvSpPr>
        <p:spPr>
          <a:xfrm>
            <a:off x="1308920" y="3907664"/>
            <a:ext cx="3586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>
                <a:solidFill>
                  <a:srgbClr val="0F934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汇报人：熊猫办公        汇报时间</a:t>
            </a:r>
            <a:r>
              <a:rPr lang="en-US" altLang="zh-CN" sz="1400" b="1" dirty="0">
                <a:solidFill>
                  <a:srgbClr val="0F934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:201X</a:t>
            </a:r>
            <a:endParaRPr lang="zh-CN" altLang="en-US" sz="1400" b="1" dirty="0">
              <a:solidFill>
                <a:srgbClr val="0F934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587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9000"/>
    </mc:Choice>
    <mc:Fallback xmlns="">
      <p:transition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270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A_图片 5">
            <a:extLst>
              <a:ext uri="{FF2B5EF4-FFF2-40B4-BE49-F238E27FC236}">
                <a16:creationId xmlns:a16="http://schemas.microsoft.com/office/drawing/2014/main" xmlns="" id="{CB173B31-AC88-42B6-963B-D921479978E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0006" y="1866932"/>
            <a:ext cx="3279874" cy="257175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685926" y="445264"/>
            <a:ext cx="6267450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B05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同学们切入正题之前，我想问大家一个问题：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086224" y="1418809"/>
            <a:ext cx="4676775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78D00E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日常生活中我们每天都在制造垃圾，但你们知道垃圾都去哪儿了吗？</a:t>
            </a:r>
          </a:p>
        </p:txBody>
      </p:sp>
      <p:pic>
        <p:nvPicPr>
          <p:cNvPr id="7" name="PA_图片 3">
            <a:extLst>
              <a:ext uri="{FF2B5EF4-FFF2-40B4-BE49-F238E27FC236}">
                <a16:creationId xmlns:a16="http://schemas.microsoft.com/office/drawing/2014/main" xmlns="" id="{702265EE-70BD-4DAE-8CCF-93E97BD64C4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431" y="3809908"/>
            <a:ext cx="890569" cy="81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0503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3380892" y="2014219"/>
            <a:ext cx="4467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50800" dist="50800" dir="16200000">
                    <a:schemeClr val="tx1"/>
                  </a:inn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垃圾处理的现状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044700" y="1889624"/>
            <a:ext cx="1023478" cy="902793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innerShdw blurRad="88900" dist="12700" dir="16200000">
              <a:prstClr val="black">
                <a:alpha val="42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6000" dirty="0"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endParaRPr lang="zh-CN" altLang="en-US" sz="60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45E0709-1EC9-4992-BA66-945DA8355F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437" y="1706336"/>
            <a:ext cx="4351563" cy="435156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7FBCBE2-F5E8-4FDD-B87F-45A63A41A7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2" y="2714685"/>
            <a:ext cx="330653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75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536730" y="810660"/>
            <a:ext cx="4905375" cy="3295650"/>
            <a:chOff x="333530" y="810660"/>
            <a:chExt cx="4905375" cy="3295650"/>
          </a:xfrm>
        </p:grpSpPr>
        <p:sp>
          <p:nvSpPr>
            <p:cNvPr id="19" name="圆角矩形 18"/>
            <p:cNvSpPr/>
            <p:nvPr/>
          </p:nvSpPr>
          <p:spPr>
            <a:xfrm>
              <a:off x="333530" y="810660"/>
              <a:ext cx="4905375" cy="3295650"/>
            </a:xfrm>
            <a:prstGeom prst="roundRect">
              <a:avLst>
                <a:gd name="adj" fmla="val 193"/>
              </a:avLst>
            </a:prstGeom>
            <a:noFill/>
            <a:ln w="22225">
              <a:solidFill>
                <a:srgbClr val="78D00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476405" y="963998"/>
              <a:ext cx="4572000" cy="310854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城市中的人们每天会产生大量的生活垃圾(据说，上海每年的生活垃圾有5个金茂大厦的体积那么多)，而在太平洋中漂浮的规模庞大的塑料垃圾带形成了触目惊心的“第八大陆”。</a:t>
              </a:r>
            </a:p>
            <a:p>
              <a:pPr>
                <a:lnSpc>
                  <a:spcPct val="200000"/>
                </a:lnSpc>
              </a:pP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垃圾的去向，是个长久以来被忽视，却值得追问下去的问题。用智能标签追踪垃圾去向的“垃圾追踪”计划就是为了解决这个问题。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E11826A-E46E-4190-8819-75F569201C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1279" y="710293"/>
            <a:ext cx="4106635" cy="410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90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057400" y="1366579"/>
            <a:ext cx="5511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buFontTx/>
              <a:buNone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它们通常是先被送到堆放场，然后再送去填埋。 垃圾填埋的费用是非常高昂的，处理一吨垃圾的费用约为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元至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元人民币。人们大量地消耗资源，大规模生产，大量地消费，又大量地产生着废弃物。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13991" y="751002"/>
            <a:ext cx="2085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垃圾的去向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6920" y="3213100"/>
            <a:ext cx="2183945" cy="16986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644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86686" y="563038"/>
            <a:ext cx="2562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垃圾污染的危害</a:t>
            </a:r>
          </a:p>
        </p:txBody>
      </p:sp>
      <p:sp>
        <p:nvSpPr>
          <p:cNvPr id="74" name="任意多边形 73"/>
          <p:cNvSpPr/>
          <p:nvPr/>
        </p:nvSpPr>
        <p:spPr>
          <a:xfrm rot="18900000" flipH="1" flipV="1">
            <a:off x="4914421" y="1927990"/>
            <a:ext cx="1347706" cy="2699316"/>
          </a:xfrm>
          <a:custGeom>
            <a:avLst/>
            <a:gdLst>
              <a:gd name="connsiteX0" fmla="*/ 255574 w 1520778"/>
              <a:gd name="connsiteY0" fmla="*/ 2887114 h 2887114"/>
              <a:gd name="connsiteX1" fmla="*/ 1264783 w 1520778"/>
              <a:gd name="connsiteY1" fmla="*/ 2887114 h 2887114"/>
              <a:gd name="connsiteX2" fmla="*/ 1264783 w 1520778"/>
              <a:gd name="connsiteY2" fmla="*/ 2323543 h 2887114"/>
              <a:gd name="connsiteX3" fmla="*/ 1264628 w 1520778"/>
              <a:gd name="connsiteY3" fmla="*/ 2323543 h 2887114"/>
              <a:gd name="connsiteX4" fmla="*/ 1264627 w 1520778"/>
              <a:gd name="connsiteY4" fmla="*/ 898812 h 2887114"/>
              <a:gd name="connsiteX5" fmla="*/ 1272244 w 1520778"/>
              <a:gd name="connsiteY5" fmla="*/ 906947 h 2887114"/>
              <a:gd name="connsiteX6" fmla="*/ 1478137 w 1520778"/>
              <a:gd name="connsiteY6" fmla="*/ 906946 h 2887114"/>
              <a:gd name="connsiteX7" fmla="*/ 1478137 w 1520778"/>
              <a:gd name="connsiteY7" fmla="*/ 687063 h 2887114"/>
              <a:gd name="connsiteX8" fmla="*/ 1464592 w 1520778"/>
              <a:gd name="connsiteY8" fmla="*/ 672597 h 2887114"/>
              <a:gd name="connsiteX9" fmla="*/ 1457674 w 1520778"/>
              <a:gd name="connsiteY9" fmla="*/ 663080 h 2887114"/>
              <a:gd name="connsiteX10" fmla="*/ 890811 w 1520778"/>
              <a:gd name="connsiteY10" fmla="*/ 57693 h 2887114"/>
              <a:gd name="connsiteX11" fmla="*/ 760389 w 1520778"/>
              <a:gd name="connsiteY11" fmla="*/ 0 h 2887114"/>
              <a:gd name="connsiteX12" fmla="*/ 629968 w 1520778"/>
              <a:gd name="connsiteY12" fmla="*/ 57693 h 2887114"/>
              <a:gd name="connsiteX13" fmla="*/ 63103 w 1520778"/>
              <a:gd name="connsiteY13" fmla="*/ 663080 h 2887114"/>
              <a:gd name="connsiteX14" fmla="*/ 56184 w 1520778"/>
              <a:gd name="connsiteY14" fmla="*/ 672600 h 2887114"/>
              <a:gd name="connsiteX15" fmla="*/ 42642 w 1520778"/>
              <a:gd name="connsiteY15" fmla="*/ 687063 h 2887114"/>
              <a:gd name="connsiteX16" fmla="*/ 42642 w 1520778"/>
              <a:gd name="connsiteY16" fmla="*/ 906946 h 2887114"/>
              <a:gd name="connsiteX17" fmla="*/ 248534 w 1520778"/>
              <a:gd name="connsiteY17" fmla="*/ 906947 h 2887114"/>
              <a:gd name="connsiteX18" fmla="*/ 256150 w 1520778"/>
              <a:gd name="connsiteY18" fmla="*/ 898813 h 2887114"/>
              <a:gd name="connsiteX19" fmla="*/ 256150 w 1520778"/>
              <a:gd name="connsiteY19" fmla="*/ 2323543 h 2887114"/>
              <a:gd name="connsiteX20" fmla="*/ 255573 w 1520778"/>
              <a:gd name="connsiteY20" fmla="*/ 2323543 h 2887114"/>
              <a:gd name="connsiteX0-1" fmla="*/ 255574 w 1520778"/>
              <a:gd name="connsiteY0-2" fmla="*/ 2887114 h 2887114"/>
              <a:gd name="connsiteX1-3" fmla="*/ 1264783 w 1520778"/>
              <a:gd name="connsiteY1-4" fmla="*/ 2887114 h 2887114"/>
              <a:gd name="connsiteX2-5" fmla="*/ 1264783 w 1520778"/>
              <a:gd name="connsiteY2-6" fmla="*/ 2323543 h 2887114"/>
              <a:gd name="connsiteX3-7" fmla="*/ 1264628 w 1520778"/>
              <a:gd name="connsiteY3-8" fmla="*/ 2323543 h 2887114"/>
              <a:gd name="connsiteX4-9" fmla="*/ 1264627 w 1520778"/>
              <a:gd name="connsiteY4-10" fmla="*/ 898812 h 2887114"/>
              <a:gd name="connsiteX5-11" fmla="*/ 1272244 w 1520778"/>
              <a:gd name="connsiteY5-12" fmla="*/ 906947 h 2887114"/>
              <a:gd name="connsiteX6-13" fmla="*/ 1478137 w 1520778"/>
              <a:gd name="connsiteY6-14" fmla="*/ 906946 h 2887114"/>
              <a:gd name="connsiteX7-15" fmla="*/ 1478137 w 1520778"/>
              <a:gd name="connsiteY7-16" fmla="*/ 687063 h 2887114"/>
              <a:gd name="connsiteX8-17" fmla="*/ 1464592 w 1520778"/>
              <a:gd name="connsiteY8-18" fmla="*/ 672597 h 2887114"/>
              <a:gd name="connsiteX9-19" fmla="*/ 1457674 w 1520778"/>
              <a:gd name="connsiteY9-20" fmla="*/ 663080 h 2887114"/>
              <a:gd name="connsiteX10-21" fmla="*/ 890811 w 1520778"/>
              <a:gd name="connsiteY10-22" fmla="*/ 57693 h 2887114"/>
              <a:gd name="connsiteX11-23" fmla="*/ 760389 w 1520778"/>
              <a:gd name="connsiteY11-24" fmla="*/ 0 h 2887114"/>
              <a:gd name="connsiteX12-25" fmla="*/ 629968 w 1520778"/>
              <a:gd name="connsiteY12-26" fmla="*/ 57693 h 2887114"/>
              <a:gd name="connsiteX13-27" fmla="*/ 63103 w 1520778"/>
              <a:gd name="connsiteY13-28" fmla="*/ 663080 h 2887114"/>
              <a:gd name="connsiteX14-29" fmla="*/ 56184 w 1520778"/>
              <a:gd name="connsiteY14-30" fmla="*/ 672600 h 2887114"/>
              <a:gd name="connsiteX15-31" fmla="*/ 42642 w 1520778"/>
              <a:gd name="connsiteY15-32" fmla="*/ 687063 h 2887114"/>
              <a:gd name="connsiteX16-33" fmla="*/ 42642 w 1520778"/>
              <a:gd name="connsiteY16-34" fmla="*/ 906946 h 2887114"/>
              <a:gd name="connsiteX17-35" fmla="*/ 248534 w 1520778"/>
              <a:gd name="connsiteY17-36" fmla="*/ 906947 h 2887114"/>
              <a:gd name="connsiteX18-37" fmla="*/ 256150 w 1520778"/>
              <a:gd name="connsiteY18-38" fmla="*/ 2323543 h 2887114"/>
              <a:gd name="connsiteX19-39" fmla="*/ 255573 w 1520778"/>
              <a:gd name="connsiteY19-40" fmla="*/ 2323543 h 2887114"/>
              <a:gd name="connsiteX20-41" fmla="*/ 255574 w 1520778"/>
              <a:gd name="connsiteY20-42" fmla="*/ 2887114 h 2887114"/>
              <a:gd name="connsiteX0-43" fmla="*/ 248045 w 1513249"/>
              <a:gd name="connsiteY0-44" fmla="*/ 2887114 h 2887114"/>
              <a:gd name="connsiteX1-45" fmla="*/ 1257254 w 1513249"/>
              <a:gd name="connsiteY1-46" fmla="*/ 2887114 h 2887114"/>
              <a:gd name="connsiteX2-47" fmla="*/ 1257254 w 1513249"/>
              <a:gd name="connsiteY2-48" fmla="*/ 2323543 h 2887114"/>
              <a:gd name="connsiteX3-49" fmla="*/ 1257099 w 1513249"/>
              <a:gd name="connsiteY3-50" fmla="*/ 2323543 h 2887114"/>
              <a:gd name="connsiteX4-51" fmla="*/ 1257098 w 1513249"/>
              <a:gd name="connsiteY4-52" fmla="*/ 898812 h 2887114"/>
              <a:gd name="connsiteX5-53" fmla="*/ 1264715 w 1513249"/>
              <a:gd name="connsiteY5-54" fmla="*/ 906947 h 2887114"/>
              <a:gd name="connsiteX6-55" fmla="*/ 1470608 w 1513249"/>
              <a:gd name="connsiteY6-56" fmla="*/ 906946 h 2887114"/>
              <a:gd name="connsiteX7-57" fmla="*/ 1470608 w 1513249"/>
              <a:gd name="connsiteY7-58" fmla="*/ 687063 h 2887114"/>
              <a:gd name="connsiteX8-59" fmla="*/ 1457063 w 1513249"/>
              <a:gd name="connsiteY8-60" fmla="*/ 672597 h 2887114"/>
              <a:gd name="connsiteX9-61" fmla="*/ 1450145 w 1513249"/>
              <a:gd name="connsiteY9-62" fmla="*/ 663080 h 2887114"/>
              <a:gd name="connsiteX10-63" fmla="*/ 883282 w 1513249"/>
              <a:gd name="connsiteY10-64" fmla="*/ 57693 h 2887114"/>
              <a:gd name="connsiteX11-65" fmla="*/ 752860 w 1513249"/>
              <a:gd name="connsiteY11-66" fmla="*/ 0 h 2887114"/>
              <a:gd name="connsiteX12-67" fmla="*/ 622439 w 1513249"/>
              <a:gd name="connsiteY12-68" fmla="*/ 57693 h 2887114"/>
              <a:gd name="connsiteX13-69" fmla="*/ 55574 w 1513249"/>
              <a:gd name="connsiteY13-70" fmla="*/ 663080 h 2887114"/>
              <a:gd name="connsiteX14-71" fmla="*/ 48655 w 1513249"/>
              <a:gd name="connsiteY14-72" fmla="*/ 672600 h 2887114"/>
              <a:gd name="connsiteX15-73" fmla="*/ 35113 w 1513249"/>
              <a:gd name="connsiteY15-74" fmla="*/ 687063 h 2887114"/>
              <a:gd name="connsiteX16-75" fmla="*/ 35113 w 1513249"/>
              <a:gd name="connsiteY16-76" fmla="*/ 906946 h 2887114"/>
              <a:gd name="connsiteX17-77" fmla="*/ 248621 w 1513249"/>
              <a:gd name="connsiteY17-78" fmla="*/ 2323543 h 2887114"/>
              <a:gd name="connsiteX18-79" fmla="*/ 248044 w 1513249"/>
              <a:gd name="connsiteY18-80" fmla="*/ 2323543 h 2887114"/>
              <a:gd name="connsiteX19-81" fmla="*/ 248045 w 1513249"/>
              <a:gd name="connsiteY19-82" fmla="*/ 2887114 h 2887114"/>
              <a:gd name="connsiteX0-83" fmla="*/ 248045 w 1513249"/>
              <a:gd name="connsiteY0-84" fmla="*/ 2887114 h 2887114"/>
              <a:gd name="connsiteX1-85" fmla="*/ 1257254 w 1513249"/>
              <a:gd name="connsiteY1-86" fmla="*/ 2887114 h 2887114"/>
              <a:gd name="connsiteX2-87" fmla="*/ 1257254 w 1513249"/>
              <a:gd name="connsiteY2-88" fmla="*/ 2323543 h 2887114"/>
              <a:gd name="connsiteX3-89" fmla="*/ 1257099 w 1513249"/>
              <a:gd name="connsiteY3-90" fmla="*/ 2323543 h 2887114"/>
              <a:gd name="connsiteX4-91" fmla="*/ 1257098 w 1513249"/>
              <a:gd name="connsiteY4-92" fmla="*/ 898812 h 2887114"/>
              <a:gd name="connsiteX5-93" fmla="*/ 1470608 w 1513249"/>
              <a:gd name="connsiteY5-94" fmla="*/ 906946 h 2887114"/>
              <a:gd name="connsiteX6-95" fmla="*/ 1470608 w 1513249"/>
              <a:gd name="connsiteY6-96" fmla="*/ 687063 h 2887114"/>
              <a:gd name="connsiteX7-97" fmla="*/ 1457063 w 1513249"/>
              <a:gd name="connsiteY7-98" fmla="*/ 672597 h 2887114"/>
              <a:gd name="connsiteX8-99" fmla="*/ 1450145 w 1513249"/>
              <a:gd name="connsiteY8-100" fmla="*/ 663080 h 2887114"/>
              <a:gd name="connsiteX9-101" fmla="*/ 883282 w 1513249"/>
              <a:gd name="connsiteY9-102" fmla="*/ 57693 h 2887114"/>
              <a:gd name="connsiteX10-103" fmla="*/ 752860 w 1513249"/>
              <a:gd name="connsiteY10-104" fmla="*/ 0 h 2887114"/>
              <a:gd name="connsiteX11-105" fmla="*/ 622439 w 1513249"/>
              <a:gd name="connsiteY11-106" fmla="*/ 57693 h 2887114"/>
              <a:gd name="connsiteX12-107" fmla="*/ 55574 w 1513249"/>
              <a:gd name="connsiteY12-108" fmla="*/ 663080 h 2887114"/>
              <a:gd name="connsiteX13-109" fmla="*/ 48655 w 1513249"/>
              <a:gd name="connsiteY13-110" fmla="*/ 672600 h 2887114"/>
              <a:gd name="connsiteX14-111" fmla="*/ 35113 w 1513249"/>
              <a:gd name="connsiteY14-112" fmla="*/ 687063 h 2887114"/>
              <a:gd name="connsiteX15-113" fmla="*/ 35113 w 1513249"/>
              <a:gd name="connsiteY15-114" fmla="*/ 906946 h 2887114"/>
              <a:gd name="connsiteX16-115" fmla="*/ 248621 w 1513249"/>
              <a:gd name="connsiteY16-116" fmla="*/ 2323543 h 2887114"/>
              <a:gd name="connsiteX17-117" fmla="*/ 248044 w 1513249"/>
              <a:gd name="connsiteY17-118" fmla="*/ 2323543 h 2887114"/>
              <a:gd name="connsiteX18-119" fmla="*/ 248045 w 1513249"/>
              <a:gd name="connsiteY18-120" fmla="*/ 2887114 h 2887114"/>
              <a:gd name="connsiteX0-121" fmla="*/ 248045 w 1513249"/>
              <a:gd name="connsiteY0-122" fmla="*/ 2887114 h 2887114"/>
              <a:gd name="connsiteX1-123" fmla="*/ 1257254 w 1513249"/>
              <a:gd name="connsiteY1-124" fmla="*/ 2887114 h 2887114"/>
              <a:gd name="connsiteX2-125" fmla="*/ 1257254 w 1513249"/>
              <a:gd name="connsiteY2-126" fmla="*/ 2323543 h 2887114"/>
              <a:gd name="connsiteX3-127" fmla="*/ 1257099 w 1513249"/>
              <a:gd name="connsiteY3-128" fmla="*/ 2323543 h 2887114"/>
              <a:gd name="connsiteX4-129" fmla="*/ 1470608 w 1513249"/>
              <a:gd name="connsiteY4-130" fmla="*/ 906946 h 2887114"/>
              <a:gd name="connsiteX5-131" fmla="*/ 1470608 w 1513249"/>
              <a:gd name="connsiteY5-132" fmla="*/ 687063 h 2887114"/>
              <a:gd name="connsiteX6-133" fmla="*/ 1457063 w 1513249"/>
              <a:gd name="connsiteY6-134" fmla="*/ 672597 h 2887114"/>
              <a:gd name="connsiteX7-135" fmla="*/ 1450145 w 1513249"/>
              <a:gd name="connsiteY7-136" fmla="*/ 663080 h 2887114"/>
              <a:gd name="connsiteX8-137" fmla="*/ 883282 w 1513249"/>
              <a:gd name="connsiteY8-138" fmla="*/ 57693 h 2887114"/>
              <a:gd name="connsiteX9-139" fmla="*/ 752860 w 1513249"/>
              <a:gd name="connsiteY9-140" fmla="*/ 0 h 2887114"/>
              <a:gd name="connsiteX10-141" fmla="*/ 622439 w 1513249"/>
              <a:gd name="connsiteY10-142" fmla="*/ 57693 h 2887114"/>
              <a:gd name="connsiteX11-143" fmla="*/ 55574 w 1513249"/>
              <a:gd name="connsiteY11-144" fmla="*/ 663080 h 2887114"/>
              <a:gd name="connsiteX12-145" fmla="*/ 48655 w 1513249"/>
              <a:gd name="connsiteY12-146" fmla="*/ 672600 h 2887114"/>
              <a:gd name="connsiteX13-147" fmla="*/ 35113 w 1513249"/>
              <a:gd name="connsiteY13-148" fmla="*/ 687063 h 2887114"/>
              <a:gd name="connsiteX14-149" fmla="*/ 35113 w 1513249"/>
              <a:gd name="connsiteY14-150" fmla="*/ 906946 h 2887114"/>
              <a:gd name="connsiteX15-151" fmla="*/ 248621 w 1513249"/>
              <a:gd name="connsiteY15-152" fmla="*/ 2323543 h 2887114"/>
              <a:gd name="connsiteX16-153" fmla="*/ 248044 w 1513249"/>
              <a:gd name="connsiteY16-154" fmla="*/ 2323543 h 2887114"/>
              <a:gd name="connsiteX17-155" fmla="*/ 248045 w 1513249"/>
              <a:gd name="connsiteY17-156" fmla="*/ 2887114 h 2887114"/>
              <a:gd name="connsiteX0-157" fmla="*/ 212932 w 1478136"/>
              <a:gd name="connsiteY0-158" fmla="*/ 2887114 h 2887114"/>
              <a:gd name="connsiteX1-159" fmla="*/ 1222141 w 1478136"/>
              <a:gd name="connsiteY1-160" fmla="*/ 2887114 h 2887114"/>
              <a:gd name="connsiteX2-161" fmla="*/ 1222141 w 1478136"/>
              <a:gd name="connsiteY2-162" fmla="*/ 2323543 h 2887114"/>
              <a:gd name="connsiteX3-163" fmla="*/ 1221986 w 1478136"/>
              <a:gd name="connsiteY3-164" fmla="*/ 2323543 h 2887114"/>
              <a:gd name="connsiteX4-165" fmla="*/ 1435495 w 1478136"/>
              <a:gd name="connsiteY4-166" fmla="*/ 906946 h 2887114"/>
              <a:gd name="connsiteX5-167" fmla="*/ 1435495 w 1478136"/>
              <a:gd name="connsiteY5-168" fmla="*/ 687063 h 2887114"/>
              <a:gd name="connsiteX6-169" fmla="*/ 1421950 w 1478136"/>
              <a:gd name="connsiteY6-170" fmla="*/ 672597 h 2887114"/>
              <a:gd name="connsiteX7-171" fmla="*/ 1415032 w 1478136"/>
              <a:gd name="connsiteY7-172" fmla="*/ 663080 h 2887114"/>
              <a:gd name="connsiteX8-173" fmla="*/ 848169 w 1478136"/>
              <a:gd name="connsiteY8-174" fmla="*/ 57693 h 2887114"/>
              <a:gd name="connsiteX9-175" fmla="*/ 717747 w 1478136"/>
              <a:gd name="connsiteY9-176" fmla="*/ 0 h 2887114"/>
              <a:gd name="connsiteX10-177" fmla="*/ 587326 w 1478136"/>
              <a:gd name="connsiteY10-178" fmla="*/ 57693 h 2887114"/>
              <a:gd name="connsiteX11-179" fmla="*/ 20461 w 1478136"/>
              <a:gd name="connsiteY11-180" fmla="*/ 663080 h 2887114"/>
              <a:gd name="connsiteX12-181" fmla="*/ 13542 w 1478136"/>
              <a:gd name="connsiteY12-182" fmla="*/ 672600 h 2887114"/>
              <a:gd name="connsiteX13-183" fmla="*/ 0 w 1478136"/>
              <a:gd name="connsiteY13-184" fmla="*/ 906946 h 2887114"/>
              <a:gd name="connsiteX14-185" fmla="*/ 213508 w 1478136"/>
              <a:gd name="connsiteY14-186" fmla="*/ 2323543 h 2887114"/>
              <a:gd name="connsiteX15-187" fmla="*/ 212931 w 1478136"/>
              <a:gd name="connsiteY15-188" fmla="*/ 2323543 h 2887114"/>
              <a:gd name="connsiteX16-189" fmla="*/ 212932 w 1478136"/>
              <a:gd name="connsiteY16-190" fmla="*/ 2887114 h 2887114"/>
              <a:gd name="connsiteX0-191" fmla="*/ 212932 w 1478136"/>
              <a:gd name="connsiteY0-192" fmla="*/ 2887114 h 2887114"/>
              <a:gd name="connsiteX1-193" fmla="*/ 1222141 w 1478136"/>
              <a:gd name="connsiteY1-194" fmla="*/ 2887114 h 2887114"/>
              <a:gd name="connsiteX2-195" fmla="*/ 1222141 w 1478136"/>
              <a:gd name="connsiteY2-196" fmla="*/ 2323543 h 2887114"/>
              <a:gd name="connsiteX3-197" fmla="*/ 1221986 w 1478136"/>
              <a:gd name="connsiteY3-198" fmla="*/ 2323543 h 2887114"/>
              <a:gd name="connsiteX4-199" fmla="*/ 1435495 w 1478136"/>
              <a:gd name="connsiteY4-200" fmla="*/ 906946 h 2887114"/>
              <a:gd name="connsiteX5-201" fmla="*/ 1435495 w 1478136"/>
              <a:gd name="connsiteY5-202" fmla="*/ 687063 h 2887114"/>
              <a:gd name="connsiteX6-203" fmla="*/ 1421950 w 1478136"/>
              <a:gd name="connsiteY6-204" fmla="*/ 672597 h 2887114"/>
              <a:gd name="connsiteX7-205" fmla="*/ 848169 w 1478136"/>
              <a:gd name="connsiteY7-206" fmla="*/ 57693 h 2887114"/>
              <a:gd name="connsiteX8-207" fmla="*/ 717747 w 1478136"/>
              <a:gd name="connsiteY8-208" fmla="*/ 0 h 2887114"/>
              <a:gd name="connsiteX9-209" fmla="*/ 587326 w 1478136"/>
              <a:gd name="connsiteY9-210" fmla="*/ 57693 h 2887114"/>
              <a:gd name="connsiteX10-211" fmla="*/ 20461 w 1478136"/>
              <a:gd name="connsiteY10-212" fmla="*/ 663080 h 2887114"/>
              <a:gd name="connsiteX11-213" fmla="*/ 13542 w 1478136"/>
              <a:gd name="connsiteY11-214" fmla="*/ 672600 h 2887114"/>
              <a:gd name="connsiteX12-215" fmla="*/ 0 w 1478136"/>
              <a:gd name="connsiteY12-216" fmla="*/ 906946 h 2887114"/>
              <a:gd name="connsiteX13-217" fmla="*/ 213508 w 1478136"/>
              <a:gd name="connsiteY13-218" fmla="*/ 2323543 h 2887114"/>
              <a:gd name="connsiteX14-219" fmla="*/ 212931 w 1478136"/>
              <a:gd name="connsiteY14-220" fmla="*/ 2323543 h 2887114"/>
              <a:gd name="connsiteX15-221" fmla="*/ 212932 w 1478136"/>
              <a:gd name="connsiteY15-222" fmla="*/ 2887114 h 2887114"/>
              <a:gd name="connsiteX0-223" fmla="*/ 212932 w 1478136"/>
              <a:gd name="connsiteY0-224" fmla="*/ 2887114 h 2887114"/>
              <a:gd name="connsiteX1-225" fmla="*/ 1222141 w 1478136"/>
              <a:gd name="connsiteY1-226" fmla="*/ 2887114 h 2887114"/>
              <a:gd name="connsiteX2-227" fmla="*/ 1222141 w 1478136"/>
              <a:gd name="connsiteY2-228" fmla="*/ 2323543 h 2887114"/>
              <a:gd name="connsiteX3-229" fmla="*/ 1221986 w 1478136"/>
              <a:gd name="connsiteY3-230" fmla="*/ 2323543 h 2887114"/>
              <a:gd name="connsiteX4-231" fmla="*/ 1435495 w 1478136"/>
              <a:gd name="connsiteY4-232" fmla="*/ 906946 h 2887114"/>
              <a:gd name="connsiteX5-233" fmla="*/ 1435495 w 1478136"/>
              <a:gd name="connsiteY5-234" fmla="*/ 687063 h 2887114"/>
              <a:gd name="connsiteX6-235" fmla="*/ 848169 w 1478136"/>
              <a:gd name="connsiteY6-236" fmla="*/ 57693 h 2887114"/>
              <a:gd name="connsiteX7-237" fmla="*/ 717747 w 1478136"/>
              <a:gd name="connsiteY7-238" fmla="*/ 0 h 2887114"/>
              <a:gd name="connsiteX8-239" fmla="*/ 587326 w 1478136"/>
              <a:gd name="connsiteY8-240" fmla="*/ 57693 h 2887114"/>
              <a:gd name="connsiteX9-241" fmla="*/ 20461 w 1478136"/>
              <a:gd name="connsiteY9-242" fmla="*/ 663080 h 2887114"/>
              <a:gd name="connsiteX10-243" fmla="*/ 13542 w 1478136"/>
              <a:gd name="connsiteY10-244" fmla="*/ 672600 h 2887114"/>
              <a:gd name="connsiteX11-245" fmla="*/ 0 w 1478136"/>
              <a:gd name="connsiteY11-246" fmla="*/ 906946 h 2887114"/>
              <a:gd name="connsiteX12-247" fmla="*/ 213508 w 1478136"/>
              <a:gd name="connsiteY12-248" fmla="*/ 2323543 h 2887114"/>
              <a:gd name="connsiteX13-249" fmla="*/ 212931 w 1478136"/>
              <a:gd name="connsiteY13-250" fmla="*/ 2323543 h 2887114"/>
              <a:gd name="connsiteX14-251" fmla="*/ 212932 w 1478136"/>
              <a:gd name="connsiteY14-252" fmla="*/ 2887114 h 2887114"/>
              <a:gd name="connsiteX0-253" fmla="*/ 212932 w 1435495"/>
              <a:gd name="connsiteY0-254" fmla="*/ 2915686 h 2915686"/>
              <a:gd name="connsiteX1-255" fmla="*/ 1222141 w 1435495"/>
              <a:gd name="connsiteY1-256" fmla="*/ 2915686 h 2915686"/>
              <a:gd name="connsiteX2-257" fmla="*/ 1222141 w 1435495"/>
              <a:gd name="connsiteY2-258" fmla="*/ 2352115 h 2915686"/>
              <a:gd name="connsiteX3-259" fmla="*/ 1221986 w 1435495"/>
              <a:gd name="connsiteY3-260" fmla="*/ 2352115 h 2915686"/>
              <a:gd name="connsiteX4-261" fmla="*/ 1435495 w 1435495"/>
              <a:gd name="connsiteY4-262" fmla="*/ 935518 h 2915686"/>
              <a:gd name="connsiteX5-263" fmla="*/ 848169 w 1435495"/>
              <a:gd name="connsiteY5-264" fmla="*/ 86265 h 2915686"/>
              <a:gd name="connsiteX6-265" fmla="*/ 717747 w 1435495"/>
              <a:gd name="connsiteY6-266" fmla="*/ 28572 h 2915686"/>
              <a:gd name="connsiteX7-267" fmla="*/ 587326 w 1435495"/>
              <a:gd name="connsiteY7-268" fmla="*/ 86265 h 2915686"/>
              <a:gd name="connsiteX8-269" fmla="*/ 20461 w 1435495"/>
              <a:gd name="connsiteY8-270" fmla="*/ 691652 h 2915686"/>
              <a:gd name="connsiteX9-271" fmla="*/ 13542 w 1435495"/>
              <a:gd name="connsiteY9-272" fmla="*/ 701172 h 2915686"/>
              <a:gd name="connsiteX10-273" fmla="*/ 0 w 1435495"/>
              <a:gd name="connsiteY10-274" fmla="*/ 935518 h 2915686"/>
              <a:gd name="connsiteX11-275" fmla="*/ 213508 w 1435495"/>
              <a:gd name="connsiteY11-276" fmla="*/ 2352115 h 2915686"/>
              <a:gd name="connsiteX12-277" fmla="*/ 212931 w 1435495"/>
              <a:gd name="connsiteY12-278" fmla="*/ 2352115 h 2915686"/>
              <a:gd name="connsiteX13-279" fmla="*/ 212932 w 1435495"/>
              <a:gd name="connsiteY13-280" fmla="*/ 2915686 h 2915686"/>
              <a:gd name="connsiteX0-281" fmla="*/ 212932 w 1435495"/>
              <a:gd name="connsiteY0-282" fmla="*/ 2915686 h 2915686"/>
              <a:gd name="connsiteX1-283" fmla="*/ 1222141 w 1435495"/>
              <a:gd name="connsiteY1-284" fmla="*/ 2915686 h 2915686"/>
              <a:gd name="connsiteX2-285" fmla="*/ 1222141 w 1435495"/>
              <a:gd name="connsiteY2-286" fmla="*/ 2352115 h 2915686"/>
              <a:gd name="connsiteX3-287" fmla="*/ 1221986 w 1435495"/>
              <a:gd name="connsiteY3-288" fmla="*/ 2352115 h 2915686"/>
              <a:gd name="connsiteX4-289" fmla="*/ 1435495 w 1435495"/>
              <a:gd name="connsiteY4-290" fmla="*/ 935518 h 2915686"/>
              <a:gd name="connsiteX5-291" fmla="*/ 848169 w 1435495"/>
              <a:gd name="connsiteY5-292" fmla="*/ 86265 h 2915686"/>
              <a:gd name="connsiteX6-293" fmla="*/ 717747 w 1435495"/>
              <a:gd name="connsiteY6-294" fmla="*/ 28572 h 2915686"/>
              <a:gd name="connsiteX7-295" fmla="*/ 587326 w 1435495"/>
              <a:gd name="connsiteY7-296" fmla="*/ 86265 h 2915686"/>
              <a:gd name="connsiteX8-297" fmla="*/ 20461 w 1435495"/>
              <a:gd name="connsiteY8-298" fmla="*/ 691652 h 2915686"/>
              <a:gd name="connsiteX9-299" fmla="*/ 0 w 1435495"/>
              <a:gd name="connsiteY9-300" fmla="*/ 935518 h 2915686"/>
              <a:gd name="connsiteX10-301" fmla="*/ 213508 w 1435495"/>
              <a:gd name="connsiteY10-302" fmla="*/ 2352115 h 2915686"/>
              <a:gd name="connsiteX11-303" fmla="*/ 212931 w 1435495"/>
              <a:gd name="connsiteY11-304" fmla="*/ 2352115 h 2915686"/>
              <a:gd name="connsiteX12-305" fmla="*/ 212932 w 1435495"/>
              <a:gd name="connsiteY12-306" fmla="*/ 2915686 h 29156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</a:cxnLst>
            <a:rect l="l" t="t" r="r" b="b"/>
            <a:pathLst>
              <a:path w="1435495" h="2915686">
                <a:moveTo>
                  <a:pt x="212932" y="2915686"/>
                </a:moveTo>
                <a:lnTo>
                  <a:pt x="1222141" y="2915686"/>
                </a:lnTo>
                <a:lnTo>
                  <a:pt x="1222141" y="2352115"/>
                </a:lnTo>
                <a:lnTo>
                  <a:pt x="1221986" y="2352115"/>
                </a:lnTo>
                <a:cubicBezTo>
                  <a:pt x="1257545" y="2116016"/>
                  <a:pt x="1399910" y="1208265"/>
                  <a:pt x="1435495" y="935518"/>
                </a:cubicBezTo>
                <a:cubicBezTo>
                  <a:pt x="1373192" y="557876"/>
                  <a:pt x="967794" y="237423"/>
                  <a:pt x="848169" y="86265"/>
                </a:cubicBezTo>
                <a:cubicBezTo>
                  <a:pt x="728544" y="-64893"/>
                  <a:pt x="764951" y="28571"/>
                  <a:pt x="717747" y="28572"/>
                </a:cubicBezTo>
                <a:cubicBezTo>
                  <a:pt x="670544" y="28571"/>
                  <a:pt x="623340" y="47803"/>
                  <a:pt x="587326" y="86265"/>
                </a:cubicBezTo>
                <a:lnTo>
                  <a:pt x="20461" y="691652"/>
                </a:lnTo>
                <a:lnTo>
                  <a:pt x="0" y="935518"/>
                </a:lnTo>
                <a:cubicBezTo>
                  <a:pt x="35585" y="1208265"/>
                  <a:pt x="178020" y="2116016"/>
                  <a:pt x="213508" y="2352115"/>
                </a:cubicBezTo>
                <a:lnTo>
                  <a:pt x="212931" y="2352115"/>
                </a:lnTo>
                <a:cubicBezTo>
                  <a:pt x="212931" y="2539972"/>
                  <a:pt x="212932" y="2727829"/>
                  <a:pt x="212932" y="2915686"/>
                </a:cubicBezTo>
                <a:close/>
              </a:path>
            </a:pathLst>
          </a:custGeom>
          <a:gradFill flip="none" rotWithShape="1">
            <a:gsLst>
              <a:gs pos="51000">
                <a:schemeClr val="tx1">
                  <a:alpha val="10000"/>
                </a:schemeClr>
              </a:gs>
              <a:gs pos="0">
                <a:srgbClr val="3C2246">
                  <a:alpha val="33000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75" name="任意多边形 74"/>
          <p:cNvSpPr/>
          <p:nvPr/>
        </p:nvSpPr>
        <p:spPr>
          <a:xfrm rot="2700000" flipV="1">
            <a:off x="2666695" y="1926687"/>
            <a:ext cx="1347706" cy="2699316"/>
          </a:xfrm>
          <a:custGeom>
            <a:avLst/>
            <a:gdLst>
              <a:gd name="connsiteX0" fmla="*/ 255574 w 1520778"/>
              <a:gd name="connsiteY0" fmla="*/ 2887114 h 2887114"/>
              <a:gd name="connsiteX1" fmla="*/ 1264783 w 1520778"/>
              <a:gd name="connsiteY1" fmla="*/ 2887114 h 2887114"/>
              <a:gd name="connsiteX2" fmla="*/ 1264783 w 1520778"/>
              <a:gd name="connsiteY2" fmla="*/ 2323543 h 2887114"/>
              <a:gd name="connsiteX3" fmla="*/ 1264628 w 1520778"/>
              <a:gd name="connsiteY3" fmla="*/ 2323543 h 2887114"/>
              <a:gd name="connsiteX4" fmla="*/ 1264627 w 1520778"/>
              <a:gd name="connsiteY4" fmla="*/ 898812 h 2887114"/>
              <a:gd name="connsiteX5" fmla="*/ 1272244 w 1520778"/>
              <a:gd name="connsiteY5" fmla="*/ 906947 h 2887114"/>
              <a:gd name="connsiteX6" fmla="*/ 1478137 w 1520778"/>
              <a:gd name="connsiteY6" fmla="*/ 906946 h 2887114"/>
              <a:gd name="connsiteX7" fmla="*/ 1478137 w 1520778"/>
              <a:gd name="connsiteY7" fmla="*/ 687063 h 2887114"/>
              <a:gd name="connsiteX8" fmla="*/ 1464592 w 1520778"/>
              <a:gd name="connsiteY8" fmla="*/ 672597 h 2887114"/>
              <a:gd name="connsiteX9" fmla="*/ 1457674 w 1520778"/>
              <a:gd name="connsiteY9" fmla="*/ 663080 h 2887114"/>
              <a:gd name="connsiteX10" fmla="*/ 890811 w 1520778"/>
              <a:gd name="connsiteY10" fmla="*/ 57693 h 2887114"/>
              <a:gd name="connsiteX11" fmla="*/ 760389 w 1520778"/>
              <a:gd name="connsiteY11" fmla="*/ 0 h 2887114"/>
              <a:gd name="connsiteX12" fmla="*/ 629968 w 1520778"/>
              <a:gd name="connsiteY12" fmla="*/ 57693 h 2887114"/>
              <a:gd name="connsiteX13" fmla="*/ 63103 w 1520778"/>
              <a:gd name="connsiteY13" fmla="*/ 663080 h 2887114"/>
              <a:gd name="connsiteX14" fmla="*/ 56184 w 1520778"/>
              <a:gd name="connsiteY14" fmla="*/ 672600 h 2887114"/>
              <a:gd name="connsiteX15" fmla="*/ 42642 w 1520778"/>
              <a:gd name="connsiteY15" fmla="*/ 687063 h 2887114"/>
              <a:gd name="connsiteX16" fmla="*/ 42642 w 1520778"/>
              <a:gd name="connsiteY16" fmla="*/ 906946 h 2887114"/>
              <a:gd name="connsiteX17" fmla="*/ 248534 w 1520778"/>
              <a:gd name="connsiteY17" fmla="*/ 906947 h 2887114"/>
              <a:gd name="connsiteX18" fmla="*/ 256150 w 1520778"/>
              <a:gd name="connsiteY18" fmla="*/ 898813 h 2887114"/>
              <a:gd name="connsiteX19" fmla="*/ 256150 w 1520778"/>
              <a:gd name="connsiteY19" fmla="*/ 2323543 h 2887114"/>
              <a:gd name="connsiteX20" fmla="*/ 255573 w 1520778"/>
              <a:gd name="connsiteY20" fmla="*/ 2323543 h 2887114"/>
              <a:gd name="connsiteX0-1" fmla="*/ 255574 w 1520778"/>
              <a:gd name="connsiteY0-2" fmla="*/ 2887114 h 2887114"/>
              <a:gd name="connsiteX1-3" fmla="*/ 1264783 w 1520778"/>
              <a:gd name="connsiteY1-4" fmla="*/ 2887114 h 2887114"/>
              <a:gd name="connsiteX2-5" fmla="*/ 1264783 w 1520778"/>
              <a:gd name="connsiteY2-6" fmla="*/ 2323543 h 2887114"/>
              <a:gd name="connsiteX3-7" fmla="*/ 1264628 w 1520778"/>
              <a:gd name="connsiteY3-8" fmla="*/ 2323543 h 2887114"/>
              <a:gd name="connsiteX4-9" fmla="*/ 1264627 w 1520778"/>
              <a:gd name="connsiteY4-10" fmla="*/ 898812 h 2887114"/>
              <a:gd name="connsiteX5-11" fmla="*/ 1272244 w 1520778"/>
              <a:gd name="connsiteY5-12" fmla="*/ 906947 h 2887114"/>
              <a:gd name="connsiteX6-13" fmla="*/ 1478137 w 1520778"/>
              <a:gd name="connsiteY6-14" fmla="*/ 906946 h 2887114"/>
              <a:gd name="connsiteX7-15" fmla="*/ 1478137 w 1520778"/>
              <a:gd name="connsiteY7-16" fmla="*/ 687063 h 2887114"/>
              <a:gd name="connsiteX8-17" fmla="*/ 1464592 w 1520778"/>
              <a:gd name="connsiteY8-18" fmla="*/ 672597 h 2887114"/>
              <a:gd name="connsiteX9-19" fmla="*/ 1457674 w 1520778"/>
              <a:gd name="connsiteY9-20" fmla="*/ 663080 h 2887114"/>
              <a:gd name="connsiteX10-21" fmla="*/ 890811 w 1520778"/>
              <a:gd name="connsiteY10-22" fmla="*/ 57693 h 2887114"/>
              <a:gd name="connsiteX11-23" fmla="*/ 760389 w 1520778"/>
              <a:gd name="connsiteY11-24" fmla="*/ 0 h 2887114"/>
              <a:gd name="connsiteX12-25" fmla="*/ 629968 w 1520778"/>
              <a:gd name="connsiteY12-26" fmla="*/ 57693 h 2887114"/>
              <a:gd name="connsiteX13-27" fmla="*/ 63103 w 1520778"/>
              <a:gd name="connsiteY13-28" fmla="*/ 663080 h 2887114"/>
              <a:gd name="connsiteX14-29" fmla="*/ 56184 w 1520778"/>
              <a:gd name="connsiteY14-30" fmla="*/ 672600 h 2887114"/>
              <a:gd name="connsiteX15-31" fmla="*/ 42642 w 1520778"/>
              <a:gd name="connsiteY15-32" fmla="*/ 687063 h 2887114"/>
              <a:gd name="connsiteX16-33" fmla="*/ 42642 w 1520778"/>
              <a:gd name="connsiteY16-34" fmla="*/ 906946 h 2887114"/>
              <a:gd name="connsiteX17-35" fmla="*/ 248534 w 1520778"/>
              <a:gd name="connsiteY17-36" fmla="*/ 906947 h 2887114"/>
              <a:gd name="connsiteX18-37" fmla="*/ 256150 w 1520778"/>
              <a:gd name="connsiteY18-38" fmla="*/ 2323543 h 2887114"/>
              <a:gd name="connsiteX19-39" fmla="*/ 255573 w 1520778"/>
              <a:gd name="connsiteY19-40" fmla="*/ 2323543 h 2887114"/>
              <a:gd name="connsiteX20-41" fmla="*/ 255574 w 1520778"/>
              <a:gd name="connsiteY20-42" fmla="*/ 2887114 h 2887114"/>
              <a:gd name="connsiteX0-43" fmla="*/ 248045 w 1513249"/>
              <a:gd name="connsiteY0-44" fmla="*/ 2887114 h 2887114"/>
              <a:gd name="connsiteX1-45" fmla="*/ 1257254 w 1513249"/>
              <a:gd name="connsiteY1-46" fmla="*/ 2887114 h 2887114"/>
              <a:gd name="connsiteX2-47" fmla="*/ 1257254 w 1513249"/>
              <a:gd name="connsiteY2-48" fmla="*/ 2323543 h 2887114"/>
              <a:gd name="connsiteX3-49" fmla="*/ 1257099 w 1513249"/>
              <a:gd name="connsiteY3-50" fmla="*/ 2323543 h 2887114"/>
              <a:gd name="connsiteX4-51" fmla="*/ 1257098 w 1513249"/>
              <a:gd name="connsiteY4-52" fmla="*/ 898812 h 2887114"/>
              <a:gd name="connsiteX5-53" fmla="*/ 1264715 w 1513249"/>
              <a:gd name="connsiteY5-54" fmla="*/ 906947 h 2887114"/>
              <a:gd name="connsiteX6-55" fmla="*/ 1470608 w 1513249"/>
              <a:gd name="connsiteY6-56" fmla="*/ 906946 h 2887114"/>
              <a:gd name="connsiteX7-57" fmla="*/ 1470608 w 1513249"/>
              <a:gd name="connsiteY7-58" fmla="*/ 687063 h 2887114"/>
              <a:gd name="connsiteX8-59" fmla="*/ 1457063 w 1513249"/>
              <a:gd name="connsiteY8-60" fmla="*/ 672597 h 2887114"/>
              <a:gd name="connsiteX9-61" fmla="*/ 1450145 w 1513249"/>
              <a:gd name="connsiteY9-62" fmla="*/ 663080 h 2887114"/>
              <a:gd name="connsiteX10-63" fmla="*/ 883282 w 1513249"/>
              <a:gd name="connsiteY10-64" fmla="*/ 57693 h 2887114"/>
              <a:gd name="connsiteX11-65" fmla="*/ 752860 w 1513249"/>
              <a:gd name="connsiteY11-66" fmla="*/ 0 h 2887114"/>
              <a:gd name="connsiteX12-67" fmla="*/ 622439 w 1513249"/>
              <a:gd name="connsiteY12-68" fmla="*/ 57693 h 2887114"/>
              <a:gd name="connsiteX13-69" fmla="*/ 55574 w 1513249"/>
              <a:gd name="connsiteY13-70" fmla="*/ 663080 h 2887114"/>
              <a:gd name="connsiteX14-71" fmla="*/ 48655 w 1513249"/>
              <a:gd name="connsiteY14-72" fmla="*/ 672600 h 2887114"/>
              <a:gd name="connsiteX15-73" fmla="*/ 35113 w 1513249"/>
              <a:gd name="connsiteY15-74" fmla="*/ 687063 h 2887114"/>
              <a:gd name="connsiteX16-75" fmla="*/ 35113 w 1513249"/>
              <a:gd name="connsiteY16-76" fmla="*/ 906946 h 2887114"/>
              <a:gd name="connsiteX17-77" fmla="*/ 248621 w 1513249"/>
              <a:gd name="connsiteY17-78" fmla="*/ 2323543 h 2887114"/>
              <a:gd name="connsiteX18-79" fmla="*/ 248044 w 1513249"/>
              <a:gd name="connsiteY18-80" fmla="*/ 2323543 h 2887114"/>
              <a:gd name="connsiteX19-81" fmla="*/ 248045 w 1513249"/>
              <a:gd name="connsiteY19-82" fmla="*/ 2887114 h 2887114"/>
              <a:gd name="connsiteX0-83" fmla="*/ 248045 w 1513249"/>
              <a:gd name="connsiteY0-84" fmla="*/ 2887114 h 2887114"/>
              <a:gd name="connsiteX1-85" fmla="*/ 1257254 w 1513249"/>
              <a:gd name="connsiteY1-86" fmla="*/ 2887114 h 2887114"/>
              <a:gd name="connsiteX2-87" fmla="*/ 1257254 w 1513249"/>
              <a:gd name="connsiteY2-88" fmla="*/ 2323543 h 2887114"/>
              <a:gd name="connsiteX3-89" fmla="*/ 1257099 w 1513249"/>
              <a:gd name="connsiteY3-90" fmla="*/ 2323543 h 2887114"/>
              <a:gd name="connsiteX4-91" fmla="*/ 1257098 w 1513249"/>
              <a:gd name="connsiteY4-92" fmla="*/ 898812 h 2887114"/>
              <a:gd name="connsiteX5-93" fmla="*/ 1470608 w 1513249"/>
              <a:gd name="connsiteY5-94" fmla="*/ 906946 h 2887114"/>
              <a:gd name="connsiteX6-95" fmla="*/ 1470608 w 1513249"/>
              <a:gd name="connsiteY6-96" fmla="*/ 687063 h 2887114"/>
              <a:gd name="connsiteX7-97" fmla="*/ 1457063 w 1513249"/>
              <a:gd name="connsiteY7-98" fmla="*/ 672597 h 2887114"/>
              <a:gd name="connsiteX8-99" fmla="*/ 1450145 w 1513249"/>
              <a:gd name="connsiteY8-100" fmla="*/ 663080 h 2887114"/>
              <a:gd name="connsiteX9-101" fmla="*/ 883282 w 1513249"/>
              <a:gd name="connsiteY9-102" fmla="*/ 57693 h 2887114"/>
              <a:gd name="connsiteX10-103" fmla="*/ 752860 w 1513249"/>
              <a:gd name="connsiteY10-104" fmla="*/ 0 h 2887114"/>
              <a:gd name="connsiteX11-105" fmla="*/ 622439 w 1513249"/>
              <a:gd name="connsiteY11-106" fmla="*/ 57693 h 2887114"/>
              <a:gd name="connsiteX12-107" fmla="*/ 55574 w 1513249"/>
              <a:gd name="connsiteY12-108" fmla="*/ 663080 h 2887114"/>
              <a:gd name="connsiteX13-109" fmla="*/ 48655 w 1513249"/>
              <a:gd name="connsiteY13-110" fmla="*/ 672600 h 2887114"/>
              <a:gd name="connsiteX14-111" fmla="*/ 35113 w 1513249"/>
              <a:gd name="connsiteY14-112" fmla="*/ 687063 h 2887114"/>
              <a:gd name="connsiteX15-113" fmla="*/ 35113 w 1513249"/>
              <a:gd name="connsiteY15-114" fmla="*/ 906946 h 2887114"/>
              <a:gd name="connsiteX16-115" fmla="*/ 248621 w 1513249"/>
              <a:gd name="connsiteY16-116" fmla="*/ 2323543 h 2887114"/>
              <a:gd name="connsiteX17-117" fmla="*/ 248044 w 1513249"/>
              <a:gd name="connsiteY17-118" fmla="*/ 2323543 h 2887114"/>
              <a:gd name="connsiteX18-119" fmla="*/ 248045 w 1513249"/>
              <a:gd name="connsiteY18-120" fmla="*/ 2887114 h 2887114"/>
              <a:gd name="connsiteX0-121" fmla="*/ 248045 w 1513249"/>
              <a:gd name="connsiteY0-122" fmla="*/ 2887114 h 2887114"/>
              <a:gd name="connsiteX1-123" fmla="*/ 1257254 w 1513249"/>
              <a:gd name="connsiteY1-124" fmla="*/ 2887114 h 2887114"/>
              <a:gd name="connsiteX2-125" fmla="*/ 1257254 w 1513249"/>
              <a:gd name="connsiteY2-126" fmla="*/ 2323543 h 2887114"/>
              <a:gd name="connsiteX3-127" fmla="*/ 1257099 w 1513249"/>
              <a:gd name="connsiteY3-128" fmla="*/ 2323543 h 2887114"/>
              <a:gd name="connsiteX4-129" fmla="*/ 1470608 w 1513249"/>
              <a:gd name="connsiteY4-130" fmla="*/ 906946 h 2887114"/>
              <a:gd name="connsiteX5-131" fmla="*/ 1470608 w 1513249"/>
              <a:gd name="connsiteY5-132" fmla="*/ 687063 h 2887114"/>
              <a:gd name="connsiteX6-133" fmla="*/ 1457063 w 1513249"/>
              <a:gd name="connsiteY6-134" fmla="*/ 672597 h 2887114"/>
              <a:gd name="connsiteX7-135" fmla="*/ 1450145 w 1513249"/>
              <a:gd name="connsiteY7-136" fmla="*/ 663080 h 2887114"/>
              <a:gd name="connsiteX8-137" fmla="*/ 883282 w 1513249"/>
              <a:gd name="connsiteY8-138" fmla="*/ 57693 h 2887114"/>
              <a:gd name="connsiteX9-139" fmla="*/ 752860 w 1513249"/>
              <a:gd name="connsiteY9-140" fmla="*/ 0 h 2887114"/>
              <a:gd name="connsiteX10-141" fmla="*/ 622439 w 1513249"/>
              <a:gd name="connsiteY10-142" fmla="*/ 57693 h 2887114"/>
              <a:gd name="connsiteX11-143" fmla="*/ 55574 w 1513249"/>
              <a:gd name="connsiteY11-144" fmla="*/ 663080 h 2887114"/>
              <a:gd name="connsiteX12-145" fmla="*/ 48655 w 1513249"/>
              <a:gd name="connsiteY12-146" fmla="*/ 672600 h 2887114"/>
              <a:gd name="connsiteX13-147" fmla="*/ 35113 w 1513249"/>
              <a:gd name="connsiteY13-148" fmla="*/ 687063 h 2887114"/>
              <a:gd name="connsiteX14-149" fmla="*/ 35113 w 1513249"/>
              <a:gd name="connsiteY14-150" fmla="*/ 906946 h 2887114"/>
              <a:gd name="connsiteX15-151" fmla="*/ 248621 w 1513249"/>
              <a:gd name="connsiteY15-152" fmla="*/ 2323543 h 2887114"/>
              <a:gd name="connsiteX16-153" fmla="*/ 248044 w 1513249"/>
              <a:gd name="connsiteY16-154" fmla="*/ 2323543 h 2887114"/>
              <a:gd name="connsiteX17-155" fmla="*/ 248045 w 1513249"/>
              <a:gd name="connsiteY17-156" fmla="*/ 2887114 h 2887114"/>
              <a:gd name="connsiteX0-157" fmla="*/ 212932 w 1478136"/>
              <a:gd name="connsiteY0-158" fmla="*/ 2887114 h 2887114"/>
              <a:gd name="connsiteX1-159" fmla="*/ 1222141 w 1478136"/>
              <a:gd name="connsiteY1-160" fmla="*/ 2887114 h 2887114"/>
              <a:gd name="connsiteX2-161" fmla="*/ 1222141 w 1478136"/>
              <a:gd name="connsiteY2-162" fmla="*/ 2323543 h 2887114"/>
              <a:gd name="connsiteX3-163" fmla="*/ 1221986 w 1478136"/>
              <a:gd name="connsiteY3-164" fmla="*/ 2323543 h 2887114"/>
              <a:gd name="connsiteX4-165" fmla="*/ 1435495 w 1478136"/>
              <a:gd name="connsiteY4-166" fmla="*/ 906946 h 2887114"/>
              <a:gd name="connsiteX5-167" fmla="*/ 1435495 w 1478136"/>
              <a:gd name="connsiteY5-168" fmla="*/ 687063 h 2887114"/>
              <a:gd name="connsiteX6-169" fmla="*/ 1421950 w 1478136"/>
              <a:gd name="connsiteY6-170" fmla="*/ 672597 h 2887114"/>
              <a:gd name="connsiteX7-171" fmla="*/ 1415032 w 1478136"/>
              <a:gd name="connsiteY7-172" fmla="*/ 663080 h 2887114"/>
              <a:gd name="connsiteX8-173" fmla="*/ 848169 w 1478136"/>
              <a:gd name="connsiteY8-174" fmla="*/ 57693 h 2887114"/>
              <a:gd name="connsiteX9-175" fmla="*/ 717747 w 1478136"/>
              <a:gd name="connsiteY9-176" fmla="*/ 0 h 2887114"/>
              <a:gd name="connsiteX10-177" fmla="*/ 587326 w 1478136"/>
              <a:gd name="connsiteY10-178" fmla="*/ 57693 h 2887114"/>
              <a:gd name="connsiteX11-179" fmla="*/ 20461 w 1478136"/>
              <a:gd name="connsiteY11-180" fmla="*/ 663080 h 2887114"/>
              <a:gd name="connsiteX12-181" fmla="*/ 13542 w 1478136"/>
              <a:gd name="connsiteY12-182" fmla="*/ 672600 h 2887114"/>
              <a:gd name="connsiteX13-183" fmla="*/ 0 w 1478136"/>
              <a:gd name="connsiteY13-184" fmla="*/ 906946 h 2887114"/>
              <a:gd name="connsiteX14-185" fmla="*/ 213508 w 1478136"/>
              <a:gd name="connsiteY14-186" fmla="*/ 2323543 h 2887114"/>
              <a:gd name="connsiteX15-187" fmla="*/ 212931 w 1478136"/>
              <a:gd name="connsiteY15-188" fmla="*/ 2323543 h 2887114"/>
              <a:gd name="connsiteX16-189" fmla="*/ 212932 w 1478136"/>
              <a:gd name="connsiteY16-190" fmla="*/ 2887114 h 2887114"/>
              <a:gd name="connsiteX0-191" fmla="*/ 212932 w 1478136"/>
              <a:gd name="connsiteY0-192" fmla="*/ 2887114 h 2887114"/>
              <a:gd name="connsiteX1-193" fmla="*/ 1222141 w 1478136"/>
              <a:gd name="connsiteY1-194" fmla="*/ 2887114 h 2887114"/>
              <a:gd name="connsiteX2-195" fmla="*/ 1222141 w 1478136"/>
              <a:gd name="connsiteY2-196" fmla="*/ 2323543 h 2887114"/>
              <a:gd name="connsiteX3-197" fmla="*/ 1221986 w 1478136"/>
              <a:gd name="connsiteY3-198" fmla="*/ 2323543 h 2887114"/>
              <a:gd name="connsiteX4-199" fmla="*/ 1435495 w 1478136"/>
              <a:gd name="connsiteY4-200" fmla="*/ 906946 h 2887114"/>
              <a:gd name="connsiteX5-201" fmla="*/ 1435495 w 1478136"/>
              <a:gd name="connsiteY5-202" fmla="*/ 687063 h 2887114"/>
              <a:gd name="connsiteX6-203" fmla="*/ 1421950 w 1478136"/>
              <a:gd name="connsiteY6-204" fmla="*/ 672597 h 2887114"/>
              <a:gd name="connsiteX7-205" fmla="*/ 848169 w 1478136"/>
              <a:gd name="connsiteY7-206" fmla="*/ 57693 h 2887114"/>
              <a:gd name="connsiteX8-207" fmla="*/ 717747 w 1478136"/>
              <a:gd name="connsiteY8-208" fmla="*/ 0 h 2887114"/>
              <a:gd name="connsiteX9-209" fmla="*/ 587326 w 1478136"/>
              <a:gd name="connsiteY9-210" fmla="*/ 57693 h 2887114"/>
              <a:gd name="connsiteX10-211" fmla="*/ 20461 w 1478136"/>
              <a:gd name="connsiteY10-212" fmla="*/ 663080 h 2887114"/>
              <a:gd name="connsiteX11-213" fmla="*/ 13542 w 1478136"/>
              <a:gd name="connsiteY11-214" fmla="*/ 672600 h 2887114"/>
              <a:gd name="connsiteX12-215" fmla="*/ 0 w 1478136"/>
              <a:gd name="connsiteY12-216" fmla="*/ 906946 h 2887114"/>
              <a:gd name="connsiteX13-217" fmla="*/ 213508 w 1478136"/>
              <a:gd name="connsiteY13-218" fmla="*/ 2323543 h 2887114"/>
              <a:gd name="connsiteX14-219" fmla="*/ 212931 w 1478136"/>
              <a:gd name="connsiteY14-220" fmla="*/ 2323543 h 2887114"/>
              <a:gd name="connsiteX15-221" fmla="*/ 212932 w 1478136"/>
              <a:gd name="connsiteY15-222" fmla="*/ 2887114 h 2887114"/>
              <a:gd name="connsiteX0-223" fmla="*/ 212932 w 1478136"/>
              <a:gd name="connsiteY0-224" fmla="*/ 2887114 h 2887114"/>
              <a:gd name="connsiteX1-225" fmla="*/ 1222141 w 1478136"/>
              <a:gd name="connsiteY1-226" fmla="*/ 2887114 h 2887114"/>
              <a:gd name="connsiteX2-227" fmla="*/ 1222141 w 1478136"/>
              <a:gd name="connsiteY2-228" fmla="*/ 2323543 h 2887114"/>
              <a:gd name="connsiteX3-229" fmla="*/ 1221986 w 1478136"/>
              <a:gd name="connsiteY3-230" fmla="*/ 2323543 h 2887114"/>
              <a:gd name="connsiteX4-231" fmla="*/ 1435495 w 1478136"/>
              <a:gd name="connsiteY4-232" fmla="*/ 906946 h 2887114"/>
              <a:gd name="connsiteX5-233" fmla="*/ 1435495 w 1478136"/>
              <a:gd name="connsiteY5-234" fmla="*/ 687063 h 2887114"/>
              <a:gd name="connsiteX6-235" fmla="*/ 848169 w 1478136"/>
              <a:gd name="connsiteY6-236" fmla="*/ 57693 h 2887114"/>
              <a:gd name="connsiteX7-237" fmla="*/ 717747 w 1478136"/>
              <a:gd name="connsiteY7-238" fmla="*/ 0 h 2887114"/>
              <a:gd name="connsiteX8-239" fmla="*/ 587326 w 1478136"/>
              <a:gd name="connsiteY8-240" fmla="*/ 57693 h 2887114"/>
              <a:gd name="connsiteX9-241" fmla="*/ 20461 w 1478136"/>
              <a:gd name="connsiteY9-242" fmla="*/ 663080 h 2887114"/>
              <a:gd name="connsiteX10-243" fmla="*/ 13542 w 1478136"/>
              <a:gd name="connsiteY10-244" fmla="*/ 672600 h 2887114"/>
              <a:gd name="connsiteX11-245" fmla="*/ 0 w 1478136"/>
              <a:gd name="connsiteY11-246" fmla="*/ 906946 h 2887114"/>
              <a:gd name="connsiteX12-247" fmla="*/ 213508 w 1478136"/>
              <a:gd name="connsiteY12-248" fmla="*/ 2323543 h 2887114"/>
              <a:gd name="connsiteX13-249" fmla="*/ 212931 w 1478136"/>
              <a:gd name="connsiteY13-250" fmla="*/ 2323543 h 2887114"/>
              <a:gd name="connsiteX14-251" fmla="*/ 212932 w 1478136"/>
              <a:gd name="connsiteY14-252" fmla="*/ 2887114 h 2887114"/>
              <a:gd name="connsiteX0-253" fmla="*/ 212932 w 1435495"/>
              <a:gd name="connsiteY0-254" fmla="*/ 2915686 h 2915686"/>
              <a:gd name="connsiteX1-255" fmla="*/ 1222141 w 1435495"/>
              <a:gd name="connsiteY1-256" fmla="*/ 2915686 h 2915686"/>
              <a:gd name="connsiteX2-257" fmla="*/ 1222141 w 1435495"/>
              <a:gd name="connsiteY2-258" fmla="*/ 2352115 h 2915686"/>
              <a:gd name="connsiteX3-259" fmla="*/ 1221986 w 1435495"/>
              <a:gd name="connsiteY3-260" fmla="*/ 2352115 h 2915686"/>
              <a:gd name="connsiteX4-261" fmla="*/ 1435495 w 1435495"/>
              <a:gd name="connsiteY4-262" fmla="*/ 935518 h 2915686"/>
              <a:gd name="connsiteX5-263" fmla="*/ 848169 w 1435495"/>
              <a:gd name="connsiteY5-264" fmla="*/ 86265 h 2915686"/>
              <a:gd name="connsiteX6-265" fmla="*/ 717747 w 1435495"/>
              <a:gd name="connsiteY6-266" fmla="*/ 28572 h 2915686"/>
              <a:gd name="connsiteX7-267" fmla="*/ 587326 w 1435495"/>
              <a:gd name="connsiteY7-268" fmla="*/ 86265 h 2915686"/>
              <a:gd name="connsiteX8-269" fmla="*/ 20461 w 1435495"/>
              <a:gd name="connsiteY8-270" fmla="*/ 691652 h 2915686"/>
              <a:gd name="connsiteX9-271" fmla="*/ 13542 w 1435495"/>
              <a:gd name="connsiteY9-272" fmla="*/ 701172 h 2915686"/>
              <a:gd name="connsiteX10-273" fmla="*/ 0 w 1435495"/>
              <a:gd name="connsiteY10-274" fmla="*/ 935518 h 2915686"/>
              <a:gd name="connsiteX11-275" fmla="*/ 213508 w 1435495"/>
              <a:gd name="connsiteY11-276" fmla="*/ 2352115 h 2915686"/>
              <a:gd name="connsiteX12-277" fmla="*/ 212931 w 1435495"/>
              <a:gd name="connsiteY12-278" fmla="*/ 2352115 h 2915686"/>
              <a:gd name="connsiteX13-279" fmla="*/ 212932 w 1435495"/>
              <a:gd name="connsiteY13-280" fmla="*/ 2915686 h 2915686"/>
              <a:gd name="connsiteX0-281" fmla="*/ 212932 w 1435495"/>
              <a:gd name="connsiteY0-282" fmla="*/ 2915686 h 2915686"/>
              <a:gd name="connsiteX1-283" fmla="*/ 1222141 w 1435495"/>
              <a:gd name="connsiteY1-284" fmla="*/ 2915686 h 2915686"/>
              <a:gd name="connsiteX2-285" fmla="*/ 1222141 w 1435495"/>
              <a:gd name="connsiteY2-286" fmla="*/ 2352115 h 2915686"/>
              <a:gd name="connsiteX3-287" fmla="*/ 1221986 w 1435495"/>
              <a:gd name="connsiteY3-288" fmla="*/ 2352115 h 2915686"/>
              <a:gd name="connsiteX4-289" fmla="*/ 1435495 w 1435495"/>
              <a:gd name="connsiteY4-290" fmla="*/ 935518 h 2915686"/>
              <a:gd name="connsiteX5-291" fmla="*/ 848169 w 1435495"/>
              <a:gd name="connsiteY5-292" fmla="*/ 86265 h 2915686"/>
              <a:gd name="connsiteX6-293" fmla="*/ 717747 w 1435495"/>
              <a:gd name="connsiteY6-294" fmla="*/ 28572 h 2915686"/>
              <a:gd name="connsiteX7-295" fmla="*/ 587326 w 1435495"/>
              <a:gd name="connsiteY7-296" fmla="*/ 86265 h 2915686"/>
              <a:gd name="connsiteX8-297" fmla="*/ 20461 w 1435495"/>
              <a:gd name="connsiteY8-298" fmla="*/ 691652 h 2915686"/>
              <a:gd name="connsiteX9-299" fmla="*/ 0 w 1435495"/>
              <a:gd name="connsiteY9-300" fmla="*/ 935518 h 2915686"/>
              <a:gd name="connsiteX10-301" fmla="*/ 213508 w 1435495"/>
              <a:gd name="connsiteY10-302" fmla="*/ 2352115 h 2915686"/>
              <a:gd name="connsiteX11-303" fmla="*/ 212931 w 1435495"/>
              <a:gd name="connsiteY11-304" fmla="*/ 2352115 h 2915686"/>
              <a:gd name="connsiteX12-305" fmla="*/ 212932 w 1435495"/>
              <a:gd name="connsiteY12-306" fmla="*/ 2915686 h 291568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</a:cxnLst>
            <a:rect l="l" t="t" r="r" b="b"/>
            <a:pathLst>
              <a:path w="1435495" h="2915686">
                <a:moveTo>
                  <a:pt x="212932" y="2915686"/>
                </a:moveTo>
                <a:lnTo>
                  <a:pt x="1222141" y="2915686"/>
                </a:lnTo>
                <a:lnTo>
                  <a:pt x="1222141" y="2352115"/>
                </a:lnTo>
                <a:lnTo>
                  <a:pt x="1221986" y="2352115"/>
                </a:lnTo>
                <a:cubicBezTo>
                  <a:pt x="1257545" y="2116016"/>
                  <a:pt x="1399910" y="1208265"/>
                  <a:pt x="1435495" y="935518"/>
                </a:cubicBezTo>
                <a:cubicBezTo>
                  <a:pt x="1373192" y="557876"/>
                  <a:pt x="967794" y="237423"/>
                  <a:pt x="848169" y="86265"/>
                </a:cubicBezTo>
                <a:cubicBezTo>
                  <a:pt x="728544" y="-64893"/>
                  <a:pt x="764951" y="28571"/>
                  <a:pt x="717747" y="28572"/>
                </a:cubicBezTo>
                <a:cubicBezTo>
                  <a:pt x="670544" y="28571"/>
                  <a:pt x="623340" y="47803"/>
                  <a:pt x="587326" y="86265"/>
                </a:cubicBezTo>
                <a:lnTo>
                  <a:pt x="20461" y="691652"/>
                </a:lnTo>
                <a:lnTo>
                  <a:pt x="0" y="935518"/>
                </a:lnTo>
                <a:cubicBezTo>
                  <a:pt x="35585" y="1208265"/>
                  <a:pt x="178020" y="2116016"/>
                  <a:pt x="213508" y="2352115"/>
                </a:cubicBezTo>
                <a:lnTo>
                  <a:pt x="212931" y="2352115"/>
                </a:lnTo>
                <a:cubicBezTo>
                  <a:pt x="212931" y="2539972"/>
                  <a:pt x="212932" y="2727829"/>
                  <a:pt x="212932" y="2915686"/>
                </a:cubicBezTo>
                <a:close/>
              </a:path>
            </a:pathLst>
          </a:custGeom>
          <a:gradFill flip="none" rotWithShape="1">
            <a:gsLst>
              <a:gs pos="51000">
                <a:schemeClr val="tx1">
                  <a:alpha val="10000"/>
                </a:schemeClr>
              </a:gs>
              <a:gs pos="0">
                <a:srgbClr val="3C2246">
                  <a:alpha val="33000"/>
                </a:srgb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733486" y="3152587"/>
            <a:ext cx="1485513" cy="428513"/>
          </a:xfrm>
          <a:prstGeom prst="rect">
            <a:avLst/>
          </a:prstGeom>
          <a:gradFill>
            <a:gsLst>
              <a:gs pos="21000">
                <a:schemeClr val="tx1">
                  <a:alpha val="40000"/>
                </a:schemeClr>
              </a:gs>
              <a:gs pos="0">
                <a:schemeClr val="tx1">
                  <a:alpha val="63000"/>
                </a:schemeClr>
              </a:gs>
              <a:gs pos="68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77" name="任意多边形 76"/>
          <p:cNvSpPr/>
          <p:nvPr/>
        </p:nvSpPr>
        <p:spPr>
          <a:xfrm rot="2700000" flipV="1">
            <a:off x="3134862" y="1429961"/>
            <a:ext cx="1140287" cy="2936355"/>
          </a:xfrm>
          <a:custGeom>
            <a:avLst/>
            <a:gdLst>
              <a:gd name="connsiteX0" fmla="*/ 1204282 w 2055930"/>
              <a:gd name="connsiteY0" fmla="*/ 77995 h 5294232"/>
              <a:gd name="connsiteX1" fmla="*/ 1970620 w 2055930"/>
              <a:gd name="connsiteY1" fmla="*/ 896414 h 5294232"/>
              <a:gd name="connsiteX2" fmla="*/ 1979972 w 2055930"/>
              <a:gd name="connsiteY2" fmla="*/ 909280 h 5294232"/>
              <a:gd name="connsiteX3" fmla="*/ 1998283 w 2055930"/>
              <a:gd name="connsiteY3" fmla="*/ 928836 h 5294232"/>
              <a:gd name="connsiteX4" fmla="*/ 1998283 w 2055930"/>
              <a:gd name="connsiteY4" fmla="*/ 1226095 h 5294232"/>
              <a:gd name="connsiteX5" fmla="*/ 1719939 w 2055930"/>
              <a:gd name="connsiteY5" fmla="*/ 1226095 h 5294232"/>
              <a:gd name="connsiteX6" fmla="*/ 1709641 w 2055930"/>
              <a:gd name="connsiteY6" fmla="*/ 1215098 h 5294232"/>
              <a:gd name="connsiteX7" fmla="*/ 1709642 w 2055930"/>
              <a:gd name="connsiteY7" fmla="*/ 3141183 h 5294232"/>
              <a:gd name="connsiteX8" fmla="*/ 1709852 w 2055930"/>
              <a:gd name="connsiteY8" fmla="*/ 3141183 h 5294232"/>
              <a:gd name="connsiteX9" fmla="*/ 1709852 w 2055930"/>
              <a:gd name="connsiteY9" fmla="*/ 5294232 h 5294232"/>
              <a:gd name="connsiteX10" fmla="*/ 345508 w 2055930"/>
              <a:gd name="connsiteY10" fmla="*/ 3929889 h 5294232"/>
              <a:gd name="connsiteX11" fmla="*/ 345508 w 2055930"/>
              <a:gd name="connsiteY11" fmla="*/ 3141183 h 5294232"/>
              <a:gd name="connsiteX12" fmla="*/ 346288 w 2055930"/>
              <a:gd name="connsiteY12" fmla="*/ 3141183 h 5294232"/>
              <a:gd name="connsiteX13" fmla="*/ 346287 w 2055930"/>
              <a:gd name="connsiteY13" fmla="*/ 1215100 h 5294232"/>
              <a:gd name="connsiteX14" fmla="*/ 335992 w 2055930"/>
              <a:gd name="connsiteY14" fmla="*/ 1226095 h 5294232"/>
              <a:gd name="connsiteX15" fmla="*/ 57647 w 2055930"/>
              <a:gd name="connsiteY15" fmla="*/ 1226095 h 5294232"/>
              <a:gd name="connsiteX16" fmla="*/ 57647 w 2055930"/>
              <a:gd name="connsiteY16" fmla="*/ 928836 h 5294232"/>
              <a:gd name="connsiteX17" fmla="*/ 75954 w 2055930"/>
              <a:gd name="connsiteY17" fmla="*/ 909284 h 5294232"/>
              <a:gd name="connsiteX18" fmla="*/ 85309 w 2055930"/>
              <a:gd name="connsiteY18" fmla="*/ 896413 h 5294232"/>
              <a:gd name="connsiteX19" fmla="*/ 851649 w 2055930"/>
              <a:gd name="connsiteY19" fmla="*/ 77995 h 5294232"/>
              <a:gd name="connsiteX20" fmla="*/ 1027965 w 2055930"/>
              <a:gd name="connsiteY20" fmla="*/ 0 h 5294232"/>
              <a:gd name="connsiteX21" fmla="*/ 1204282 w 2055930"/>
              <a:gd name="connsiteY21" fmla="*/ 77995 h 5294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055930" h="5294232">
                <a:moveTo>
                  <a:pt x="1204282" y="77995"/>
                </a:moveTo>
                <a:lnTo>
                  <a:pt x="1970620" y="896414"/>
                </a:lnTo>
                <a:lnTo>
                  <a:pt x="1979972" y="909280"/>
                </a:lnTo>
                <a:lnTo>
                  <a:pt x="1998283" y="928836"/>
                </a:lnTo>
                <a:cubicBezTo>
                  <a:pt x="2075146" y="1010922"/>
                  <a:pt x="2075146" y="1144010"/>
                  <a:pt x="1998283" y="1226095"/>
                </a:cubicBezTo>
                <a:cubicBezTo>
                  <a:pt x="1921420" y="1308181"/>
                  <a:pt x="1796802" y="1308181"/>
                  <a:pt x="1719939" y="1226095"/>
                </a:cubicBezTo>
                <a:lnTo>
                  <a:pt x="1709641" y="1215098"/>
                </a:lnTo>
                <a:lnTo>
                  <a:pt x="1709642" y="3141183"/>
                </a:lnTo>
                <a:lnTo>
                  <a:pt x="1709852" y="3141183"/>
                </a:lnTo>
                <a:lnTo>
                  <a:pt x="1709852" y="5294232"/>
                </a:lnTo>
                <a:lnTo>
                  <a:pt x="345508" y="3929889"/>
                </a:lnTo>
                <a:lnTo>
                  <a:pt x="345508" y="3141183"/>
                </a:lnTo>
                <a:lnTo>
                  <a:pt x="346288" y="3141183"/>
                </a:lnTo>
                <a:lnTo>
                  <a:pt x="346287" y="1215100"/>
                </a:lnTo>
                <a:lnTo>
                  <a:pt x="335992" y="1226095"/>
                </a:lnTo>
                <a:cubicBezTo>
                  <a:pt x="259128" y="1308181"/>
                  <a:pt x="134510" y="1308181"/>
                  <a:pt x="57647" y="1226095"/>
                </a:cubicBezTo>
                <a:cubicBezTo>
                  <a:pt x="-19216" y="1144009"/>
                  <a:pt x="-19216" y="1010922"/>
                  <a:pt x="57647" y="928836"/>
                </a:cubicBezTo>
                <a:lnTo>
                  <a:pt x="75954" y="909284"/>
                </a:lnTo>
                <a:lnTo>
                  <a:pt x="85309" y="896413"/>
                </a:lnTo>
                <a:lnTo>
                  <a:pt x="851649" y="77995"/>
                </a:lnTo>
                <a:cubicBezTo>
                  <a:pt x="900337" y="25998"/>
                  <a:pt x="964152" y="-1"/>
                  <a:pt x="1027965" y="0"/>
                </a:cubicBezTo>
                <a:cubicBezTo>
                  <a:pt x="1091779" y="-1"/>
                  <a:pt x="1155594" y="25998"/>
                  <a:pt x="1204282" y="77995"/>
                </a:cubicBezTo>
                <a:close/>
              </a:path>
            </a:pathLst>
          </a:custGeom>
          <a:solidFill>
            <a:srgbClr val="EA610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78" name="任意多边形 77"/>
          <p:cNvSpPr/>
          <p:nvPr/>
        </p:nvSpPr>
        <p:spPr>
          <a:xfrm rot="2700000" flipH="1">
            <a:off x="4677424" y="1022010"/>
            <a:ext cx="1140287" cy="2936355"/>
          </a:xfrm>
          <a:custGeom>
            <a:avLst/>
            <a:gdLst>
              <a:gd name="connsiteX0" fmla="*/ 1204282 w 2055930"/>
              <a:gd name="connsiteY0" fmla="*/ 77995 h 5294232"/>
              <a:gd name="connsiteX1" fmla="*/ 1970620 w 2055930"/>
              <a:gd name="connsiteY1" fmla="*/ 896414 h 5294232"/>
              <a:gd name="connsiteX2" fmla="*/ 1979972 w 2055930"/>
              <a:gd name="connsiteY2" fmla="*/ 909280 h 5294232"/>
              <a:gd name="connsiteX3" fmla="*/ 1998283 w 2055930"/>
              <a:gd name="connsiteY3" fmla="*/ 928836 h 5294232"/>
              <a:gd name="connsiteX4" fmla="*/ 1998283 w 2055930"/>
              <a:gd name="connsiteY4" fmla="*/ 1226095 h 5294232"/>
              <a:gd name="connsiteX5" fmla="*/ 1719939 w 2055930"/>
              <a:gd name="connsiteY5" fmla="*/ 1226095 h 5294232"/>
              <a:gd name="connsiteX6" fmla="*/ 1709641 w 2055930"/>
              <a:gd name="connsiteY6" fmla="*/ 1215098 h 5294232"/>
              <a:gd name="connsiteX7" fmla="*/ 1709642 w 2055930"/>
              <a:gd name="connsiteY7" fmla="*/ 3141183 h 5294232"/>
              <a:gd name="connsiteX8" fmla="*/ 1709852 w 2055930"/>
              <a:gd name="connsiteY8" fmla="*/ 3141183 h 5294232"/>
              <a:gd name="connsiteX9" fmla="*/ 1709852 w 2055930"/>
              <a:gd name="connsiteY9" fmla="*/ 5294232 h 5294232"/>
              <a:gd name="connsiteX10" fmla="*/ 345508 w 2055930"/>
              <a:gd name="connsiteY10" fmla="*/ 3929889 h 5294232"/>
              <a:gd name="connsiteX11" fmla="*/ 345508 w 2055930"/>
              <a:gd name="connsiteY11" fmla="*/ 3141183 h 5294232"/>
              <a:gd name="connsiteX12" fmla="*/ 346288 w 2055930"/>
              <a:gd name="connsiteY12" fmla="*/ 3141183 h 5294232"/>
              <a:gd name="connsiteX13" fmla="*/ 346287 w 2055930"/>
              <a:gd name="connsiteY13" fmla="*/ 1215100 h 5294232"/>
              <a:gd name="connsiteX14" fmla="*/ 335992 w 2055930"/>
              <a:gd name="connsiteY14" fmla="*/ 1226095 h 5294232"/>
              <a:gd name="connsiteX15" fmla="*/ 57647 w 2055930"/>
              <a:gd name="connsiteY15" fmla="*/ 1226095 h 5294232"/>
              <a:gd name="connsiteX16" fmla="*/ 57647 w 2055930"/>
              <a:gd name="connsiteY16" fmla="*/ 928836 h 5294232"/>
              <a:gd name="connsiteX17" fmla="*/ 75954 w 2055930"/>
              <a:gd name="connsiteY17" fmla="*/ 909284 h 5294232"/>
              <a:gd name="connsiteX18" fmla="*/ 85309 w 2055930"/>
              <a:gd name="connsiteY18" fmla="*/ 896413 h 5294232"/>
              <a:gd name="connsiteX19" fmla="*/ 851649 w 2055930"/>
              <a:gd name="connsiteY19" fmla="*/ 77995 h 5294232"/>
              <a:gd name="connsiteX20" fmla="*/ 1027965 w 2055930"/>
              <a:gd name="connsiteY20" fmla="*/ 0 h 5294232"/>
              <a:gd name="connsiteX21" fmla="*/ 1204282 w 2055930"/>
              <a:gd name="connsiteY21" fmla="*/ 77995 h 5294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055930" h="5294232">
                <a:moveTo>
                  <a:pt x="1204282" y="77995"/>
                </a:moveTo>
                <a:lnTo>
                  <a:pt x="1970620" y="896414"/>
                </a:lnTo>
                <a:lnTo>
                  <a:pt x="1979972" y="909280"/>
                </a:lnTo>
                <a:lnTo>
                  <a:pt x="1998283" y="928836"/>
                </a:lnTo>
                <a:cubicBezTo>
                  <a:pt x="2075146" y="1010922"/>
                  <a:pt x="2075146" y="1144010"/>
                  <a:pt x="1998283" y="1226095"/>
                </a:cubicBezTo>
                <a:cubicBezTo>
                  <a:pt x="1921420" y="1308181"/>
                  <a:pt x="1796802" y="1308181"/>
                  <a:pt x="1719939" y="1226095"/>
                </a:cubicBezTo>
                <a:lnTo>
                  <a:pt x="1709641" y="1215098"/>
                </a:lnTo>
                <a:lnTo>
                  <a:pt x="1709642" y="3141183"/>
                </a:lnTo>
                <a:lnTo>
                  <a:pt x="1709852" y="3141183"/>
                </a:lnTo>
                <a:lnTo>
                  <a:pt x="1709852" y="5294232"/>
                </a:lnTo>
                <a:lnTo>
                  <a:pt x="345508" y="3929889"/>
                </a:lnTo>
                <a:lnTo>
                  <a:pt x="345508" y="3141183"/>
                </a:lnTo>
                <a:lnTo>
                  <a:pt x="346288" y="3141183"/>
                </a:lnTo>
                <a:lnTo>
                  <a:pt x="346287" y="1215100"/>
                </a:lnTo>
                <a:lnTo>
                  <a:pt x="335992" y="1226095"/>
                </a:lnTo>
                <a:cubicBezTo>
                  <a:pt x="259128" y="1308181"/>
                  <a:pt x="134510" y="1308181"/>
                  <a:pt x="57647" y="1226095"/>
                </a:cubicBezTo>
                <a:cubicBezTo>
                  <a:pt x="-19216" y="1144009"/>
                  <a:pt x="-19216" y="1010922"/>
                  <a:pt x="57647" y="928836"/>
                </a:cubicBezTo>
                <a:lnTo>
                  <a:pt x="75954" y="909284"/>
                </a:lnTo>
                <a:lnTo>
                  <a:pt x="85309" y="896413"/>
                </a:lnTo>
                <a:lnTo>
                  <a:pt x="851649" y="77995"/>
                </a:lnTo>
                <a:cubicBezTo>
                  <a:pt x="900337" y="25998"/>
                  <a:pt x="964152" y="-1"/>
                  <a:pt x="1027965" y="0"/>
                </a:cubicBezTo>
                <a:cubicBezTo>
                  <a:pt x="1091779" y="-1"/>
                  <a:pt x="1155594" y="25998"/>
                  <a:pt x="1204282" y="77995"/>
                </a:cubicBezTo>
                <a:close/>
              </a:path>
            </a:pathLst>
          </a:custGeom>
          <a:solidFill>
            <a:srgbClr val="0099A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79" name="矩形 78"/>
          <p:cNvSpPr/>
          <p:nvPr/>
        </p:nvSpPr>
        <p:spPr>
          <a:xfrm rot="2700000" flipH="1" flipV="1">
            <a:off x="4977860" y="2320258"/>
            <a:ext cx="752461" cy="126739"/>
          </a:xfrm>
          <a:prstGeom prst="rect">
            <a:avLst/>
          </a:prstGeom>
          <a:gradFill>
            <a:gsLst>
              <a:gs pos="63000">
                <a:srgbClr val="000000">
                  <a:alpha val="5000"/>
                </a:srgbClr>
              </a:gs>
              <a:gs pos="17000">
                <a:schemeClr val="tx1">
                  <a:alpha val="20000"/>
                </a:schemeClr>
              </a:gs>
              <a:gs pos="0">
                <a:schemeClr val="tx1">
                  <a:alpha val="44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80" name="任意多边形 79"/>
          <p:cNvSpPr/>
          <p:nvPr/>
        </p:nvSpPr>
        <p:spPr>
          <a:xfrm rot="18900000">
            <a:off x="3135232" y="1022011"/>
            <a:ext cx="1140287" cy="2936355"/>
          </a:xfrm>
          <a:custGeom>
            <a:avLst/>
            <a:gdLst>
              <a:gd name="connsiteX0" fmla="*/ 1204282 w 2055930"/>
              <a:gd name="connsiteY0" fmla="*/ 77995 h 5294232"/>
              <a:gd name="connsiteX1" fmla="*/ 1970620 w 2055930"/>
              <a:gd name="connsiteY1" fmla="*/ 896414 h 5294232"/>
              <a:gd name="connsiteX2" fmla="*/ 1979972 w 2055930"/>
              <a:gd name="connsiteY2" fmla="*/ 909280 h 5294232"/>
              <a:gd name="connsiteX3" fmla="*/ 1998283 w 2055930"/>
              <a:gd name="connsiteY3" fmla="*/ 928836 h 5294232"/>
              <a:gd name="connsiteX4" fmla="*/ 1998283 w 2055930"/>
              <a:gd name="connsiteY4" fmla="*/ 1226095 h 5294232"/>
              <a:gd name="connsiteX5" fmla="*/ 1719939 w 2055930"/>
              <a:gd name="connsiteY5" fmla="*/ 1226095 h 5294232"/>
              <a:gd name="connsiteX6" fmla="*/ 1709641 w 2055930"/>
              <a:gd name="connsiteY6" fmla="*/ 1215098 h 5294232"/>
              <a:gd name="connsiteX7" fmla="*/ 1709642 w 2055930"/>
              <a:gd name="connsiteY7" fmla="*/ 3141183 h 5294232"/>
              <a:gd name="connsiteX8" fmla="*/ 1709852 w 2055930"/>
              <a:gd name="connsiteY8" fmla="*/ 3141183 h 5294232"/>
              <a:gd name="connsiteX9" fmla="*/ 1709852 w 2055930"/>
              <a:gd name="connsiteY9" fmla="*/ 5294232 h 5294232"/>
              <a:gd name="connsiteX10" fmla="*/ 345508 w 2055930"/>
              <a:gd name="connsiteY10" fmla="*/ 3929889 h 5294232"/>
              <a:gd name="connsiteX11" fmla="*/ 345508 w 2055930"/>
              <a:gd name="connsiteY11" fmla="*/ 3141183 h 5294232"/>
              <a:gd name="connsiteX12" fmla="*/ 346288 w 2055930"/>
              <a:gd name="connsiteY12" fmla="*/ 3141183 h 5294232"/>
              <a:gd name="connsiteX13" fmla="*/ 346287 w 2055930"/>
              <a:gd name="connsiteY13" fmla="*/ 1215100 h 5294232"/>
              <a:gd name="connsiteX14" fmla="*/ 335992 w 2055930"/>
              <a:gd name="connsiteY14" fmla="*/ 1226095 h 5294232"/>
              <a:gd name="connsiteX15" fmla="*/ 57647 w 2055930"/>
              <a:gd name="connsiteY15" fmla="*/ 1226095 h 5294232"/>
              <a:gd name="connsiteX16" fmla="*/ 57647 w 2055930"/>
              <a:gd name="connsiteY16" fmla="*/ 928836 h 5294232"/>
              <a:gd name="connsiteX17" fmla="*/ 75954 w 2055930"/>
              <a:gd name="connsiteY17" fmla="*/ 909284 h 5294232"/>
              <a:gd name="connsiteX18" fmla="*/ 85309 w 2055930"/>
              <a:gd name="connsiteY18" fmla="*/ 896413 h 5294232"/>
              <a:gd name="connsiteX19" fmla="*/ 851649 w 2055930"/>
              <a:gd name="connsiteY19" fmla="*/ 77995 h 5294232"/>
              <a:gd name="connsiteX20" fmla="*/ 1027965 w 2055930"/>
              <a:gd name="connsiteY20" fmla="*/ 0 h 5294232"/>
              <a:gd name="connsiteX21" fmla="*/ 1204282 w 2055930"/>
              <a:gd name="connsiteY21" fmla="*/ 77995 h 5294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055930" h="5294232">
                <a:moveTo>
                  <a:pt x="1204282" y="77995"/>
                </a:moveTo>
                <a:lnTo>
                  <a:pt x="1970620" y="896414"/>
                </a:lnTo>
                <a:lnTo>
                  <a:pt x="1979972" y="909280"/>
                </a:lnTo>
                <a:lnTo>
                  <a:pt x="1998283" y="928836"/>
                </a:lnTo>
                <a:cubicBezTo>
                  <a:pt x="2075146" y="1010922"/>
                  <a:pt x="2075146" y="1144010"/>
                  <a:pt x="1998283" y="1226095"/>
                </a:cubicBezTo>
                <a:cubicBezTo>
                  <a:pt x="1921420" y="1308181"/>
                  <a:pt x="1796802" y="1308181"/>
                  <a:pt x="1719939" y="1226095"/>
                </a:cubicBezTo>
                <a:lnTo>
                  <a:pt x="1709641" y="1215098"/>
                </a:lnTo>
                <a:lnTo>
                  <a:pt x="1709642" y="3141183"/>
                </a:lnTo>
                <a:lnTo>
                  <a:pt x="1709852" y="3141183"/>
                </a:lnTo>
                <a:lnTo>
                  <a:pt x="1709852" y="5294232"/>
                </a:lnTo>
                <a:lnTo>
                  <a:pt x="345508" y="3929889"/>
                </a:lnTo>
                <a:lnTo>
                  <a:pt x="345508" y="3141183"/>
                </a:lnTo>
                <a:lnTo>
                  <a:pt x="346288" y="3141183"/>
                </a:lnTo>
                <a:lnTo>
                  <a:pt x="346287" y="1215100"/>
                </a:lnTo>
                <a:lnTo>
                  <a:pt x="335992" y="1226095"/>
                </a:lnTo>
                <a:cubicBezTo>
                  <a:pt x="259128" y="1308181"/>
                  <a:pt x="134510" y="1308181"/>
                  <a:pt x="57647" y="1226095"/>
                </a:cubicBezTo>
                <a:cubicBezTo>
                  <a:pt x="-19216" y="1144009"/>
                  <a:pt x="-19216" y="1010922"/>
                  <a:pt x="57647" y="928836"/>
                </a:cubicBezTo>
                <a:lnTo>
                  <a:pt x="75954" y="909284"/>
                </a:lnTo>
                <a:lnTo>
                  <a:pt x="85309" y="896413"/>
                </a:lnTo>
                <a:lnTo>
                  <a:pt x="851649" y="77995"/>
                </a:lnTo>
                <a:cubicBezTo>
                  <a:pt x="900337" y="25998"/>
                  <a:pt x="964152" y="-1"/>
                  <a:pt x="1027965" y="0"/>
                </a:cubicBezTo>
                <a:cubicBezTo>
                  <a:pt x="1091779" y="-1"/>
                  <a:pt x="1155594" y="25998"/>
                  <a:pt x="1204282" y="77995"/>
                </a:cubicBezTo>
                <a:close/>
              </a:path>
            </a:pathLst>
          </a:custGeom>
          <a:solidFill>
            <a:srgbClr val="EA5E6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81" name="任意多边形 80"/>
          <p:cNvSpPr/>
          <p:nvPr/>
        </p:nvSpPr>
        <p:spPr>
          <a:xfrm rot="18900000" flipH="1" flipV="1">
            <a:off x="4677055" y="1429961"/>
            <a:ext cx="1140287" cy="2936355"/>
          </a:xfrm>
          <a:custGeom>
            <a:avLst/>
            <a:gdLst>
              <a:gd name="connsiteX0" fmla="*/ 1204282 w 2055930"/>
              <a:gd name="connsiteY0" fmla="*/ 77995 h 5294232"/>
              <a:gd name="connsiteX1" fmla="*/ 1970620 w 2055930"/>
              <a:gd name="connsiteY1" fmla="*/ 896414 h 5294232"/>
              <a:gd name="connsiteX2" fmla="*/ 1979972 w 2055930"/>
              <a:gd name="connsiteY2" fmla="*/ 909280 h 5294232"/>
              <a:gd name="connsiteX3" fmla="*/ 1998283 w 2055930"/>
              <a:gd name="connsiteY3" fmla="*/ 928836 h 5294232"/>
              <a:gd name="connsiteX4" fmla="*/ 1998283 w 2055930"/>
              <a:gd name="connsiteY4" fmla="*/ 1226095 h 5294232"/>
              <a:gd name="connsiteX5" fmla="*/ 1719939 w 2055930"/>
              <a:gd name="connsiteY5" fmla="*/ 1226095 h 5294232"/>
              <a:gd name="connsiteX6" fmla="*/ 1709641 w 2055930"/>
              <a:gd name="connsiteY6" fmla="*/ 1215098 h 5294232"/>
              <a:gd name="connsiteX7" fmla="*/ 1709642 w 2055930"/>
              <a:gd name="connsiteY7" fmla="*/ 3141183 h 5294232"/>
              <a:gd name="connsiteX8" fmla="*/ 1709852 w 2055930"/>
              <a:gd name="connsiteY8" fmla="*/ 3141183 h 5294232"/>
              <a:gd name="connsiteX9" fmla="*/ 1709852 w 2055930"/>
              <a:gd name="connsiteY9" fmla="*/ 5294232 h 5294232"/>
              <a:gd name="connsiteX10" fmla="*/ 345508 w 2055930"/>
              <a:gd name="connsiteY10" fmla="*/ 3929889 h 5294232"/>
              <a:gd name="connsiteX11" fmla="*/ 345508 w 2055930"/>
              <a:gd name="connsiteY11" fmla="*/ 3141183 h 5294232"/>
              <a:gd name="connsiteX12" fmla="*/ 346288 w 2055930"/>
              <a:gd name="connsiteY12" fmla="*/ 3141183 h 5294232"/>
              <a:gd name="connsiteX13" fmla="*/ 346287 w 2055930"/>
              <a:gd name="connsiteY13" fmla="*/ 1215100 h 5294232"/>
              <a:gd name="connsiteX14" fmla="*/ 335992 w 2055930"/>
              <a:gd name="connsiteY14" fmla="*/ 1226095 h 5294232"/>
              <a:gd name="connsiteX15" fmla="*/ 57647 w 2055930"/>
              <a:gd name="connsiteY15" fmla="*/ 1226095 h 5294232"/>
              <a:gd name="connsiteX16" fmla="*/ 57647 w 2055930"/>
              <a:gd name="connsiteY16" fmla="*/ 928836 h 5294232"/>
              <a:gd name="connsiteX17" fmla="*/ 75954 w 2055930"/>
              <a:gd name="connsiteY17" fmla="*/ 909284 h 5294232"/>
              <a:gd name="connsiteX18" fmla="*/ 85309 w 2055930"/>
              <a:gd name="connsiteY18" fmla="*/ 896413 h 5294232"/>
              <a:gd name="connsiteX19" fmla="*/ 851649 w 2055930"/>
              <a:gd name="connsiteY19" fmla="*/ 77995 h 5294232"/>
              <a:gd name="connsiteX20" fmla="*/ 1027965 w 2055930"/>
              <a:gd name="connsiteY20" fmla="*/ 0 h 5294232"/>
              <a:gd name="connsiteX21" fmla="*/ 1204282 w 2055930"/>
              <a:gd name="connsiteY21" fmla="*/ 77995 h 5294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055930" h="5294232">
                <a:moveTo>
                  <a:pt x="1204282" y="77995"/>
                </a:moveTo>
                <a:lnTo>
                  <a:pt x="1970620" y="896414"/>
                </a:lnTo>
                <a:lnTo>
                  <a:pt x="1979972" y="909280"/>
                </a:lnTo>
                <a:lnTo>
                  <a:pt x="1998283" y="928836"/>
                </a:lnTo>
                <a:cubicBezTo>
                  <a:pt x="2075146" y="1010922"/>
                  <a:pt x="2075146" y="1144010"/>
                  <a:pt x="1998283" y="1226095"/>
                </a:cubicBezTo>
                <a:cubicBezTo>
                  <a:pt x="1921420" y="1308181"/>
                  <a:pt x="1796802" y="1308181"/>
                  <a:pt x="1719939" y="1226095"/>
                </a:cubicBezTo>
                <a:lnTo>
                  <a:pt x="1709641" y="1215098"/>
                </a:lnTo>
                <a:lnTo>
                  <a:pt x="1709642" y="3141183"/>
                </a:lnTo>
                <a:lnTo>
                  <a:pt x="1709852" y="3141183"/>
                </a:lnTo>
                <a:lnTo>
                  <a:pt x="1709852" y="5294232"/>
                </a:lnTo>
                <a:lnTo>
                  <a:pt x="345508" y="3929889"/>
                </a:lnTo>
                <a:lnTo>
                  <a:pt x="345508" y="3141183"/>
                </a:lnTo>
                <a:lnTo>
                  <a:pt x="346288" y="3141183"/>
                </a:lnTo>
                <a:lnTo>
                  <a:pt x="346287" y="1215100"/>
                </a:lnTo>
                <a:lnTo>
                  <a:pt x="335992" y="1226095"/>
                </a:lnTo>
                <a:cubicBezTo>
                  <a:pt x="259128" y="1308181"/>
                  <a:pt x="134510" y="1308181"/>
                  <a:pt x="57647" y="1226095"/>
                </a:cubicBezTo>
                <a:cubicBezTo>
                  <a:pt x="-19216" y="1144009"/>
                  <a:pt x="-19216" y="1010922"/>
                  <a:pt x="57647" y="928836"/>
                </a:cubicBezTo>
                <a:lnTo>
                  <a:pt x="75954" y="909284"/>
                </a:lnTo>
                <a:lnTo>
                  <a:pt x="85309" y="896413"/>
                </a:lnTo>
                <a:lnTo>
                  <a:pt x="851649" y="77995"/>
                </a:lnTo>
                <a:cubicBezTo>
                  <a:pt x="900337" y="25998"/>
                  <a:pt x="964152" y="-1"/>
                  <a:pt x="1027965" y="0"/>
                </a:cubicBezTo>
                <a:cubicBezTo>
                  <a:pt x="1091779" y="-1"/>
                  <a:pt x="1155594" y="25998"/>
                  <a:pt x="1204282" y="77995"/>
                </a:cubicBezTo>
                <a:close/>
              </a:path>
            </a:pathLst>
          </a:custGeom>
          <a:solidFill>
            <a:srgbClr val="FFAB3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82" name="矩形 81"/>
          <p:cNvSpPr/>
          <p:nvPr/>
        </p:nvSpPr>
        <p:spPr>
          <a:xfrm rot="2700000">
            <a:off x="3221300" y="2941435"/>
            <a:ext cx="752461" cy="126739"/>
          </a:xfrm>
          <a:prstGeom prst="rect">
            <a:avLst/>
          </a:prstGeom>
          <a:gradFill>
            <a:gsLst>
              <a:gs pos="74000">
                <a:srgbClr val="000000">
                  <a:alpha val="5000"/>
                </a:srgbClr>
              </a:gs>
              <a:gs pos="27000">
                <a:schemeClr val="tx1">
                  <a:alpha val="25000"/>
                </a:schemeClr>
              </a:gs>
              <a:gs pos="0">
                <a:schemeClr val="tx1">
                  <a:alpha val="50000"/>
                </a:schemeClr>
              </a:gs>
              <a:gs pos="100000">
                <a:schemeClr val="tx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83" name="文本框 4"/>
          <p:cNvSpPr txBox="1"/>
          <p:nvPr/>
        </p:nvSpPr>
        <p:spPr>
          <a:xfrm rot="2700000">
            <a:off x="2568929" y="1809220"/>
            <a:ext cx="1384751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严重污染大气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84" name="文本框 16"/>
          <p:cNvSpPr txBox="1"/>
          <p:nvPr/>
        </p:nvSpPr>
        <p:spPr>
          <a:xfrm rot="-2700000">
            <a:off x="2511690" y="3168214"/>
            <a:ext cx="1384751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严重污染水体</a:t>
            </a:r>
          </a:p>
        </p:txBody>
      </p:sp>
      <p:sp>
        <p:nvSpPr>
          <p:cNvPr id="85" name="文本框 19"/>
          <p:cNvSpPr txBox="1"/>
          <p:nvPr/>
        </p:nvSpPr>
        <p:spPr>
          <a:xfrm rot="18900000" flipH="1">
            <a:off x="4988243" y="1806337"/>
            <a:ext cx="1384751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生物性污染</a:t>
            </a:r>
            <a:endParaRPr lang="zh-CN" altLang="en-US" sz="1400" b="1" dirty="0"/>
          </a:p>
        </p:txBody>
      </p:sp>
      <p:sp>
        <p:nvSpPr>
          <p:cNvPr id="86" name="文本框 20"/>
          <p:cNvSpPr txBox="1"/>
          <p:nvPr/>
        </p:nvSpPr>
        <p:spPr>
          <a:xfrm rot="2700000" flipH="1">
            <a:off x="5047863" y="3153295"/>
            <a:ext cx="1384751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侵占大量土地</a:t>
            </a:r>
            <a:endParaRPr lang="zh-CN" altLang="en-US" sz="1400" b="1" dirty="0"/>
          </a:p>
        </p:txBody>
      </p:sp>
      <p:grpSp>
        <p:nvGrpSpPr>
          <p:cNvPr id="87" name="Group 4"/>
          <p:cNvGrpSpPr>
            <a:grpSpLocks noChangeAspect="1"/>
          </p:cNvGrpSpPr>
          <p:nvPr/>
        </p:nvGrpSpPr>
        <p:grpSpPr bwMode="auto">
          <a:xfrm>
            <a:off x="6500236" y="1481981"/>
            <a:ext cx="308410" cy="238480"/>
            <a:chOff x="3494" y="1896"/>
            <a:chExt cx="688" cy="532"/>
          </a:xfrm>
          <a:solidFill>
            <a:srgbClr val="00A2B3"/>
          </a:solidFill>
        </p:grpSpPr>
        <p:sp>
          <p:nvSpPr>
            <p:cNvPr id="88" name="Rectangle 5"/>
            <p:cNvSpPr>
              <a:spLocks noChangeArrowheads="1"/>
            </p:cNvSpPr>
            <p:nvPr/>
          </p:nvSpPr>
          <p:spPr bwMode="auto">
            <a:xfrm>
              <a:off x="4124" y="2007"/>
              <a:ext cx="58" cy="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89" name="Freeform 6"/>
            <p:cNvSpPr>
              <a:spLocks noEditPoints="1"/>
            </p:cNvSpPr>
            <p:nvPr/>
          </p:nvSpPr>
          <p:spPr bwMode="auto">
            <a:xfrm>
              <a:off x="3608" y="1896"/>
              <a:ext cx="459" cy="532"/>
            </a:xfrm>
            <a:custGeom>
              <a:avLst/>
              <a:gdLst>
                <a:gd name="T0" fmla="*/ 176 w 192"/>
                <a:gd name="T1" fmla="*/ 46 h 222"/>
                <a:gd name="T2" fmla="*/ 132 w 192"/>
                <a:gd name="T3" fmla="*/ 0 h 222"/>
                <a:gd name="T4" fmla="*/ 60 w 192"/>
                <a:gd name="T5" fmla="*/ 0 h 222"/>
                <a:gd name="T6" fmla="*/ 18 w 192"/>
                <a:gd name="T7" fmla="*/ 46 h 222"/>
                <a:gd name="T8" fmla="*/ 0 w 192"/>
                <a:gd name="T9" fmla="*/ 46 h 222"/>
                <a:gd name="T10" fmla="*/ 0 w 192"/>
                <a:gd name="T11" fmla="*/ 222 h 222"/>
                <a:gd name="T12" fmla="*/ 192 w 192"/>
                <a:gd name="T13" fmla="*/ 222 h 222"/>
                <a:gd name="T14" fmla="*/ 192 w 192"/>
                <a:gd name="T15" fmla="*/ 46 h 222"/>
                <a:gd name="T16" fmla="*/ 176 w 192"/>
                <a:gd name="T17" fmla="*/ 46 h 222"/>
                <a:gd name="T18" fmla="*/ 113 w 192"/>
                <a:gd name="T19" fmla="*/ 42 h 222"/>
                <a:gd name="T20" fmla="*/ 77 w 192"/>
                <a:gd name="T21" fmla="*/ 42 h 222"/>
                <a:gd name="T22" fmla="*/ 67 w 192"/>
                <a:gd name="T23" fmla="*/ 31 h 222"/>
                <a:gd name="T24" fmla="*/ 77 w 192"/>
                <a:gd name="T25" fmla="*/ 20 h 222"/>
                <a:gd name="T26" fmla="*/ 113 w 192"/>
                <a:gd name="T27" fmla="*/ 20 h 222"/>
                <a:gd name="T28" fmla="*/ 124 w 192"/>
                <a:gd name="T29" fmla="*/ 31 h 222"/>
                <a:gd name="T30" fmla="*/ 113 w 192"/>
                <a:gd name="T31" fmla="*/ 4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2" h="222">
                  <a:moveTo>
                    <a:pt x="176" y="46"/>
                  </a:moveTo>
                  <a:cubicBezTo>
                    <a:pt x="166" y="26"/>
                    <a:pt x="148" y="0"/>
                    <a:pt x="132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29" y="25"/>
                    <a:pt x="18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2" y="46"/>
                    <a:pt x="192" y="46"/>
                    <a:pt x="192" y="46"/>
                  </a:cubicBezTo>
                  <a:lnTo>
                    <a:pt x="176" y="46"/>
                  </a:lnTo>
                  <a:close/>
                  <a:moveTo>
                    <a:pt x="113" y="42"/>
                  </a:moveTo>
                  <a:cubicBezTo>
                    <a:pt x="77" y="42"/>
                    <a:pt x="77" y="42"/>
                    <a:pt x="77" y="42"/>
                  </a:cubicBezTo>
                  <a:cubicBezTo>
                    <a:pt x="72" y="42"/>
                    <a:pt x="67" y="37"/>
                    <a:pt x="67" y="31"/>
                  </a:cubicBezTo>
                  <a:cubicBezTo>
                    <a:pt x="67" y="25"/>
                    <a:pt x="72" y="20"/>
                    <a:pt x="77" y="20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9" y="20"/>
                    <a:pt x="124" y="25"/>
                    <a:pt x="124" y="31"/>
                  </a:cubicBezTo>
                  <a:cubicBezTo>
                    <a:pt x="124" y="37"/>
                    <a:pt x="119" y="42"/>
                    <a:pt x="113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90" name="Rectangle 7"/>
            <p:cNvSpPr>
              <a:spLocks noChangeArrowheads="1"/>
            </p:cNvSpPr>
            <p:nvPr/>
          </p:nvSpPr>
          <p:spPr bwMode="auto">
            <a:xfrm>
              <a:off x="3494" y="2007"/>
              <a:ext cx="57" cy="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507066" y="3150493"/>
            <a:ext cx="264312" cy="265085"/>
            <a:chOff x="458010" y="4063526"/>
            <a:chExt cx="1087437" cy="1090612"/>
          </a:xfrm>
          <a:solidFill>
            <a:srgbClr val="EA5E66"/>
          </a:solidFill>
        </p:grpSpPr>
        <p:sp>
          <p:nvSpPr>
            <p:cNvPr id="92" name="Freeform 11"/>
            <p:cNvSpPr>
              <a:spLocks noEditPoints="1"/>
            </p:cNvSpPr>
            <p:nvPr/>
          </p:nvSpPr>
          <p:spPr bwMode="auto">
            <a:xfrm>
              <a:off x="458010" y="4063526"/>
              <a:ext cx="1087437" cy="1090612"/>
            </a:xfrm>
            <a:custGeom>
              <a:avLst/>
              <a:gdLst>
                <a:gd name="T0" fmla="*/ 0 w 685"/>
                <a:gd name="T1" fmla="*/ 0 h 687"/>
                <a:gd name="T2" fmla="*/ 0 w 685"/>
                <a:gd name="T3" fmla="*/ 687 h 687"/>
                <a:gd name="T4" fmla="*/ 685 w 685"/>
                <a:gd name="T5" fmla="*/ 687 h 687"/>
                <a:gd name="T6" fmla="*/ 685 w 685"/>
                <a:gd name="T7" fmla="*/ 0 h 687"/>
                <a:gd name="T8" fmla="*/ 0 w 685"/>
                <a:gd name="T9" fmla="*/ 0 h 687"/>
                <a:gd name="T10" fmla="*/ 58 w 685"/>
                <a:gd name="T11" fmla="*/ 57 h 687"/>
                <a:gd name="T12" fmla="*/ 628 w 685"/>
                <a:gd name="T13" fmla="*/ 57 h 687"/>
                <a:gd name="T14" fmla="*/ 628 w 685"/>
                <a:gd name="T15" fmla="*/ 441 h 687"/>
                <a:gd name="T16" fmla="*/ 442 w 685"/>
                <a:gd name="T17" fmla="*/ 630 h 687"/>
                <a:gd name="T18" fmla="*/ 58 w 685"/>
                <a:gd name="T19" fmla="*/ 630 h 687"/>
                <a:gd name="T20" fmla="*/ 58 w 685"/>
                <a:gd name="T21" fmla="*/ 5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5" h="687">
                  <a:moveTo>
                    <a:pt x="0" y="0"/>
                  </a:moveTo>
                  <a:lnTo>
                    <a:pt x="0" y="687"/>
                  </a:lnTo>
                  <a:lnTo>
                    <a:pt x="685" y="687"/>
                  </a:lnTo>
                  <a:lnTo>
                    <a:pt x="685" y="0"/>
                  </a:lnTo>
                  <a:lnTo>
                    <a:pt x="0" y="0"/>
                  </a:lnTo>
                  <a:close/>
                  <a:moveTo>
                    <a:pt x="58" y="57"/>
                  </a:moveTo>
                  <a:lnTo>
                    <a:pt x="628" y="57"/>
                  </a:lnTo>
                  <a:lnTo>
                    <a:pt x="628" y="441"/>
                  </a:lnTo>
                  <a:lnTo>
                    <a:pt x="442" y="630"/>
                  </a:lnTo>
                  <a:lnTo>
                    <a:pt x="58" y="630"/>
                  </a:lnTo>
                  <a:lnTo>
                    <a:pt x="58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93" name="Rectangle 12"/>
            <p:cNvSpPr>
              <a:spLocks noChangeArrowheads="1"/>
            </p:cNvSpPr>
            <p:nvPr/>
          </p:nvSpPr>
          <p:spPr bwMode="auto">
            <a:xfrm>
              <a:off x="682625" y="4338638"/>
              <a:ext cx="636587" cy="714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94" name="Rectangle 13"/>
            <p:cNvSpPr>
              <a:spLocks noChangeArrowheads="1"/>
            </p:cNvSpPr>
            <p:nvPr/>
          </p:nvSpPr>
          <p:spPr bwMode="auto">
            <a:xfrm>
              <a:off x="682625" y="4562475"/>
              <a:ext cx="636587" cy="714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95" name="Rectangle 14"/>
            <p:cNvSpPr>
              <a:spLocks noChangeArrowheads="1"/>
            </p:cNvSpPr>
            <p:nvPr/>
          </p:nvSpPr>
          <p:spPr bwMode="auto">
            <a:xfrm>
              <a:off x="682625" y="4786313"/>
              <a:ext cx="382587" cy="714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96" name="Group 17"/>
          <p:cNvGrpSpPr>
            <a:grpSpLocks noChangeAspect="1"/>
          </p:cNvGrpSpPr>
          <p:nvPr/>
        </p:nvGrpSpPr>
        <p:grpSpPr bwMode="auto">
          <a:xfrm>
            <a:off x="1195215" y="3105123"/>
            <a:ext cx="318406" cy="341790"/>
            <a:chOff x="231" y="1205"/>
            <a:chExt cx="640" cy="687"/>
          </a:xfrm>
          <a:solidFill>
            <a:srgbClr val="FFAB3F"/>
          </a:solidFill>
        </p:grpSpPr>
        <p:sp>
          <p:nvSpPr>
            <p:cNvPr id="97" name="Freeform 18"/>
            <p:cNvSpPr/>
            <p:nvPr/>
          </p:nvSpPr>
          <p:spPr bwMode="auto">
            <a:xfrm>
              <a:off x="231" y="1205"/>
              <a:ext cx="499" cy="687"/>
            </a:xfrm>
            <a:custGeom>
              <a:avLst/>
              <a:gdLst>
                <a:gd name="T0" fmla="*/ 442 w 499"/>
                <a:gd name="T1" fmla="*/ 629 h 687"/>
                <a:gd name="T2" fmla="*/ 57 w 499"/>
                <a:gd name="T3" fmla="*/ 629 h 687"/>
                <a:gd name="T4" fmla="*/ 57 w 499"/>
                <a:gd name="T5" fmla="*/ 200 h 687"/>
                <a:gd name="T6" fmla="*/ 200 w 499"/>
                <a:gd name="T7" fmla="*/ 200 h 687"/>
                <a:gd name="T8" fmla="*/ 200 w 499"/>
                <a:gd name="T9" fmla="*/ 57 h 687"/>
                <a:gd name="T10" fmla="*/ 442 w 499"/>
                <a:gd name="T11" fmla="*/ 57 h 687"/>
                <a:gd name="T12" fmla="*/ 442 w 499"/>
                <a:gd name="T13" fmla="*/ 116 h 687"/>
                <a:gd name="T14" fmla="*/ 494 w 499"/>
                <a:gd name="T15" fmla="*/ 64 h 687"/>
                <a:gd name="T16" fmla="*/ 499 w 499"/>
                <a:gd name="T17" fmla="*/ 59 h 687"/>
                <a:gd name="T18" fmla="*/ 499 w 499"/>
                <a:gd name="T19" fmla="*/ 0 h 687"/>
                <a:gd name="T20" fmla="*/ 143 w 499"/>
                <a:gd name="T21" fmla="*/ 0 h 687"/>
                <a:gd name="T22" fmla="*/ 143 w 499"/>
                <a:gd name="T23" fmla="*/ 0 h 687"/>
                <a:gd name="T24" fmla="*/ 0 w 499"/>
                <a:gd name="T25" fmla="*/ 143 h 687"/>
                <a:gd name="T26" fmla="*/ 0 w 499"/>
                <a:gd name="T27" fmla="*/ 687 h 687"/>
                <a:gd name="T28" fmla="*/ 499 w 499"/>
                <a:gd name="T29" fmla="*/ 687 h 687"/>
                <a:gd name="T30" fmla="*/ 499 w 499"/>
                <a:gd name="T31" fmla="*/ 429 h 687"/>
                <a:gd name="T32" fmla="*/ 442 w 499"/>
                <a:gd name="T33" fmla="*/ 486 h 687"/>
                <a:gd name="T34" fmla="*/ 442 w 499"/>
                <a:gd name="T35" fmla="*/ 629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9" h="687">
                  <a:moveTo>
                    <a:pt x="442" y="629"/>
                  </a:moveTo>
                  <a:lnTo>
                    <a:pt x="57" y="629"/>
                  </a:lnTo>
                  <a:lnTo>
                    <a:pt x="57" y="200"/>
                  </a:lnTo>
                  <a:lnTo>
                    <a:pt x="200" y="200"/>
                  </a:lnTo>
                  <a:lnTo>
                    <a:pt x="200" y="57"/>
                  </a:lnTo>
                  <a:lnTo>
                    <a:pt x="442" y="57"/>
                  </a:lnTo>
                  <a:lnTo>
                    <a:pt x="442" y="116"/>
                  </a:lnTo>
                  <a:lnTo>
                    <a:pt x="494" y="64"/>
                  </a:lnTo>
                  <a:lnTo>
                    <a:pt x="499" y="59"/>
                  </a:lnTo>
                  <a:lnTo>
                    <a:pt x="499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0" y="143"/>
                  </a:lnTo>
                  <a:lnTo>
                    <a:pt x="0" y="687"/>
                  </a:lnTo>
                  <a:lnTo>
                    <a:pt x="499" y="687"/>
                  </a:lnTo>
                  <a:lnTo>
                    <a:pt x="499" y="429"/>
                  </a:lnTo>
                  <a:lnTo>
                    <a:pt x="442" y="486"/>
                  </a:lnTo>
                  <a:lnTo>
                    <a:pt x="442" y="6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98" name="Freeform 19"/>
            <p:cNvSpPr>
              <a:spLocks noEditPoints="1"/>
            </p:cNvSpPr>
            <p:nvPr/>
          </p:nvSpPr>
          <p:spPr bwMode="auto">
            <a:xfrm>
              <a:off x="436" y="1310"/>
              <a:ext cx="435" cy="431"/>
            </a:xfrm>
            <a:custGeom>
              <a:avLst/>
              <a:gdLst>
                <a:gd name="T0" fmla="*/ 50 w 435"/>
                <a:gd name="T1" fmla="*/ 279 h 431"/>
                <a:gd name="T2" fmla="*/ 50 w 435"/>
                <a:gd name="T3" fmla="*/ 279 h 431"/>
                <a:gd name="T4" fmla="*/ 50 w 435"/>
                <a:gd name="T5" fmla="*/ 279 h 431"/>
                <a:gd name="T6" fmla="*/ 50 w 435"/>
                <a:gd name="T7" fmla="*/ 279 h 431"/>
                <a:gd name="T8" fmla="*/ 0 w 435"/>
                <a:gd name="T9" fmla="*/ 431 h 431"/>
                <a:gd name="T10" fmla="*/ 155 w 435"/>
                <a:gd name="T11" fmla="*/ 381 h 431"/>
                <a:gd name="T12" fmla="*/ 155 w 435"/>
                <a:gd name="T13" fmla="*/ 381 h 431"/>
                <a:gd name="T14" fmla="*/ 155 w 435"/>
                <a:gd name="T15" fmla="*/ 381 h 431"/>
                <a:gd name="T16" fmla="*/ 155 w 435"/>
                <a:gd name="T17" fmla="*/ 381 h 431"/>
                <a:gd name="T18" fmla="*/ 435 w 435"/>
                <a:gd name="T19" fmla="*/ 102 h 431"/>
                <a:gd name="T20" fmla="*/ 330 w 435"/>
                <a:gd name="T21" fmla="*/ 0 h 431"/>
                <a:gd name="T22" fmla="*/ 50 w 435"/>
                <a:gd name="T23" fmla="*/ 279 h 431"/>
                <a:gd name="T24" fmla="*/ 50 w 435"/>
                <a:gd name="T25" fmla="*/ 279 h 431"/>
                <a:gd name="T26" fmla="*/ 141 w 435"/>
                <a:gd name="T27" fmla="*/ 360 h 431"/>
                <a:gd name="T28" fmla="*/ 38 w 435"/>
                <a:gd name="T29" fmla="*/ 396 h 431"/>
                <a:gd name="T30" fmla="*/ 72 w 435"/>
                <a:gd name="T31" fmla="*/ 291 h 431"/>
                <a:gd name="T32" fmla="*/ 141 w 435"/>
                <a:gd name="T33" fmla="*/ 360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5" h="431">
                  <a:moveTo>
                    <a:pt x="50" y="279"/>
                  </a:moveTo>
                  <a:lnTo>
                    <a:pt x="50" y="279"/>
                  </a:lnTo>
                  <a:lnTo>
                    <a:pt x="50" y="279"/>
                  </a:lnTo>
                  <a:lnTo>
                    <a:pt x="50" y="279"/>
                  </a:lnTo>
                  <a:lnTo>
                    <a:pt x="0" y="43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155" y="381"/>
                  </a:lnTo>
                  <a:lnTo>
                    <a:pt x="435" y="102"/>
                  </a:lnTo>
                  <a:lnTo>
                    <a:pt x="330" y="0"/>
                  </a:lnTo>
                  <a:lnTo>
                    <a:pt x="50" y="279"/>
                  </a:lnTo>
                  <a:lnTo>
                    <a:pt x="50" y="279"/>
                  </a:lnTo>
                  <a:close/>
                  <a:moveTo>
                    <a:pt x="141" y="360"/>
                  </a:moveTo>
                  <a:lnTo>
                    <a:pt x="38" y="396"/>
                  </a:lnTo>
                  <a:lnTo>
                    <a:pt x="72" y="291"/>
                  </a:lnTo>
                  <a:lnTo>
                    <a:pt x="141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62" tIns="34281" rIns="68562" bIns="34281" numCol="1" anchor="t" anchorCtr="0" compatLnSpc="1"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sp>
        <p:nvSpPr>
          <p:cNvPr id="99" name="Freeform 310"/>
          <p:cNvSpPr>
            <a:spLocks noEditPoints="1"/>
          </p:cNvSpPr>
          <p:nvPr/>
        </p:nvSpPr>
        <p:spPr bwMode="auto">
          <a:xfrm>
            <a:off x="1200753" y="1447616"/>
            <a:ext cx="313983" cy="309853"/>
          </a:xfrm>
          <a:custGeom>
            <a:avLst/>
            <a:gdLst>
              <a:gd name="T0" fmla="*/ 31 w 32"/>
              <a:gd name="T1" fmla="*/ 13 h 31"/>
              <a:gd name="T2" fmla="*/ 28 w 32"/>
              <a:gd name="T3" fmla="*/ 13 h 31"/>
              <a:gd name="T4" fmla="*/ 26 w 32"/>
              <a:gd name="T5" fmla="*/ 9 h 31"/>
              <a:gd name="T6" fmla="*/ 28 w 32"/>
              <a:gd name="T7" fmla="*/ 7 h 31"/>
              <a:gd name="T8" fmla="*/ 28 w 32"/>
              <a:gd name="T9" fmla="*/ 6 h 31"/>
              <a:gd name="T10" fmla="*/ 26 w 32"/>
              <a:gd name="T11" fmla="*/ 3 h 31"/>
              <a:gd name="T12" fmla="*/ 25 w 32"/>
              <a:gd name="T13" fmla="*/ 3 h 31"/>
              <a:gd name="T14" fmla="*/ 22 w 32"/>
              <a:gd name="T15" fmla="*/ 6 h 31"/>
              <a:gd name="T16" fmla="*/ 19 w 32"/>
              <a:gd name="T17" fmla="*/ 4 h 31"/>
              <a:gd name="T18" fmla="*/ 19 w 32"/>
              <a:gd name="T19" fmla="*/ 1 h 31"/>
              <a:gd name="T20" fmla="*/ 18 w 32"/>
              <a:gd name="T21" fmla="*/ 0 h 31"/>
              <a:gd name="T22" fmla="*/ 14 w 32"/>
              <a:gd name="T23" fmla="*/ 0 h 31"/>
              <a:gd name="T24" fmla="*/ 13 w 32"/>
              <a:gd name="T25" fmla="*/ 1 h 31"/>
              <a:gd name="T26" fmla="*/ 13 w 32"/>
              <a:gd name="T27" fmla="*/ 4 h 31"/>
              <a:gd name="T28" fmla="*/ 10 w 32"/>
              <a:gd name="T29" fmla="*/ 6 h 31"/>
              <a:gd name="T30" fmla="*/ 8 w 32"/>
              <a:gd name="T31" fmla="*/ 3 h 31"/>
              <a:gd name="T32" fmla="*/ 6 w 32"/>
              <a:gd name="T33" fmla="*/ 3 h 31"/>
              <a:gd name="T34" fmla="*/ 4 w 32"/>
              <a:gd name="T35" fmla="*/ 6 h 31"/>
              <a:gd name="T36" fmla="*/ 4 w 32"/>
              <a:gd name="T37" fmla="*/ 7 h 31"/>
              <a:gd name="T38" fmla="*/ 6 w 32"/>
              <a:gd name="T39" fmla="*/ 9 h 31"/>
              <a:gd name="T40" fmla="*/ 5 w 32"/>
              <a:gd name="T41" fmla="*/ 13 h 31"/>
              <a:gd name="T42" fmla="*/ 1 w 32"/>
              <a:gd name="T43" fmla="*/ 13 h 31"/>
              <a:gd name="T44" fmla="*/ 0 w 32"/>
              <a:gd name="T45" fmla="*/ 14 h 31"/>
              <a:gd name="T46" fmla="*/ 0 w 32"/>
              <a:gd name="T47" fmla="*/ 17 h 31"/>
              <a:gd name="T48" fmla="*/ 1 w 32"/>
              <a:gd name="T49" fmla="*/ 18 h 31"/>
              <a:gd name="T50" fmla="*/ 5 w 32"/>
              <a:gd name="T51" fmla="*/ 18 h 31"/>
              <a:gd name="T52" fmla="*/ 6 w 32"/>
              <a:gd name="T53" fmla="*/ 22 h 31"/>
              <a:gd name="T54" fmla="*/ 4 w 32"/>
              <a:gd name="T55" fmla="*/ 24 h 31"/>
              <a:gd name="T56" fmla="*/ 4 w 32"/>
              <a:gd name="T57" fmla="*/ 25 h 31"/>
              <a:gd name="T58" fmla="*/ 6 w 32"/>
              <a:gd name="T59" fmla="*/ 28 h 31"/>
              <a:gd name="T60" fmla="*/ 8 w 32"/>
              <a:gd name="T61" fmla="*/ 28 h 31"/>
              <a:gd name="T62" fmla="*/ 10 w 32"/>
              <a:gd name="T63" fmla="*/ 26 h 31"/>
              <a:gd name="T64" fmla="*/ 13 w 32"/>
              <a:gd name="T65" fmla="*/ 27 h 31"/>
              <a:gd name="T66" fmla="*/ 13 w 32"/>
              <a:gd name="T67" fmla="*/ 30 h 31"/>
              <a:gd name="T68" fmla="*/ 14 w 32"/>
              <a:gd name="T69" fmla="*/ 31 h 31"/>
              <a:gd name="T70" fmla="*/ 18 w 32"/>
              <a:gd name="T71" fmla="*/ 31 h 31"/>
              <a:gd name="T72" fmla="*/ 19 w 32"/>
              <a:gd name="T73" fmla="*/ 30 h 31"/>
              <a:gd name="T74" fmla="*/ 19 w 32"/>
              <a:gd name="T75" fmla="*/ 27 h 31"/>
              <a:gd name="T76" fmla="*/ 22 w 32"/>
              <a:gd name="T77" fmla="*/ 26 h 31"/>
              <a:gd name="T78" fmla="*/ 25 w 32"/>
              <a:gd name="T79" fmla="*/ 28 h 31"/>
              <a:gd name="T80" fmla="*/ 26 w 32"/>
              <a:gd name="T81" fmla="*/ 28 h 31"/>
              <a:gd name="T82" fmla="*/ 28 w 32"/>
              <a:gd name="T83" fmla="*/ 25 h 31"/>
              <a:gd name="T84" fmla="*/ 28 w 32"/>
              <a:gd name="T85" fmla="*/ 24 h 31"/>
              <a:gd name="T86" fmla="*/ 26 w 32"/>
              <a:gd name="T87" fmla="*/ 22 h 31"/>
              <a:gd name="T88" fmla="*/ 28 w 32"/>
              <a:gd name="T89" fmla="*/ 18 h 31"/>
              <a:gd name="T90" fmla="*/ 31 w 32"/>
              <a:gd name="T91" fmla="*/ 18 h 31"/>
              <a:gd name="T92" fmla="*/ 32 w 32"/>
              <a:gd name="T93" fmla="*/ 17 h 31"/>
              <a:gd name="T94" fmla="*/ 32 w 32"/>
              <a:gd name="T95" fmla="*/ 14 h 31"/>
              <a:gd name="T96" fmla="*/ 31 w 32"/>
              <a:gd name="T97" fmla="*/ 13 h 31"/>
              <a:gd name="T98" fmla="*/ 16 w 32"/>
              <a:gd name="T99" fmla="*/ 23 h 31"/>
              <a:gd name="T100" fmla="*/ 9 w 32"/>
              <a:gd name="T101" fmla="*/ 16 h 31"/>
              <a:gd name="T102" fmla="*/ 16 w 32"/>
              <a:gd name="T103" fmla="*/ 9 h 31"/>
              <a:gd name="T104" fmla="*/ 23 w 32"/>
              <a:gd name="T105" fmla="*/ 16 h 31"/>
              <a:gd name="T106" fmla="*/ 16 w 32"/>
              <a:gd name="T107" fmla="*/ 2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" h="31">
                <a:moveTo>
                  <a:pt x="31" y="13"/>
                </a:moveTo>
                <a:cubicBezTo>
                  <a:pt x="28" y="13"/>
                  <a:pt x="28" y="13"/>
                  <a:pt x="28" y="13"/>
                </a:cubicBezTo>
                <a:cubicBezTo>
                  <a:pt x="27" y="12"/>
                  <a:pt x="27" y="10"/>
                  <a:pt x="26" y="9"/>
                </a:cubicBezTo>
                <a:cubicBezTo>
                  <a:pt x="28" y="7"/>
                  <a:pt x="28" y="7"/>
                  <a:pt x="28" y="7"/>
                </a:cubicBezTo>
                <a:cubicBezTo>
                  <a:pt x="29" y="7"/>
                  <a:pt x="29" y="6"/>
                  <a:pt x="28" y="6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5" y="3"/>
                  <a:pt x="25" y="3"/>
                </a:cubicBezTo>
                <a:cubicBezTo>
                  <a:pt x="22" y="6"/>
                  <a:pt x="22" y="6"/>
                  <a:pt x="22" y="6"/>
                </a:cubicBezTo>
                <a:cubicBezTo>
                  <a:pt x="21" y="5"/>
                  <a:pt x="20" y="4"/>
                  <a:pt x="19" y="4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18" y="0"/>
                  <a:pt x="18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0"/>
                  <a:pt x="13" y="1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1" y="5"/>
                  <a:pt x="10" y="6"/>
                </a:cubicBezTo>
                <a:cubicBezTo>
                  <a:pt x="8" y="3"/>
                  <a:pt x="8" y="3"/>
                  <a:pt x="8" y="3"/>
                </a:cubicBezTo>
                <a:cubicBezTo>
                  <a:pt x="7" y="3"/>
                  <a:pt x="7" y="3"/>
                  <a:pt x="6" y="3"/>
                </a:cubicBezTo>
                <a:cubicBezTo>
                  <a:pt x="4" y="6"/>
                  <a:pt x="4" y="6"/>
                  <a:pt x="4" y="6"/>
                </a:cubicBezTo>
                <a:cubicBezTo>
                  <a:pt x="3" y="6"/>
                  <a:pt x="3" y="7"/>
                  <a:pt x="4" y="7"/>
                </a:cubicBezTo>
                <a:cubicBezTo>
                  <a:pt x="6" y="9"/>
                  <a:pt x="6" y="9"/>
                  <a:pt x="6" y="9"/>
                </a:cubicBezTo>
                <a:cubicBezTo>
                  <a:pt x="5" y="10"/>
                  <a:pt x="5" y="12"/>
                  <a:pt x="5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0" y="13"/>
                  <a:pt x="0" y="1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20"/>
                  <a:pt x="5" y="21"/>
                  <a:pt x="6" y="22"/>
                </a:cubicBezTo>
                <a:cubicBezTo>
                  <a:pt x="4" y="24"/>
                  <a:pt x="4" y="24"/>
                  <a:pt x="4" y="24"/>
                </a:cubicBezTo>
                <a:cubicBezTo>
                  <a:pt x="3" y="25"/>
                  <a:pt x="3" y="25"/>
                  <a:pt x="4" y="25"/>
                </a:cubicBezTo>
                <a:cubicBezTo>
                  <a:pt x="6" y="28"/>
                  <a:pt x="6" y="28"/>
                  <a:pt x="6" y="28"/>
                </a:cubicBezTo>
                <a:cubicBezTo>
                  <a:pt x="7" y="28"/>
                  <a:pt x="7" y="28"/>
                  <a:pt x="8" y="28"/>
                </a:cubicBezTo>
                <a:cubicBezTo>
                  <a:pt x="10" y="26"/>
                  <a:pt x="10" y="26"/>
                  <a:pt x="10" y="26"/>
                </a:cubicBezTo>
                <a:cubicBezTo>
                  <a:pt x="11" y="26"/>
                  <a:pt x="12" y="27"/>
                  <a:pt x="13" y="27"/>
                </a:cubicBezTo>
                <a:cubicBezTo>
                  <a:pt x="13" y="30"/>
                  <a:pt x="13" y="30"/>
                  <a:pt x="13" y="30"/>
                </a:cubicBezTo>
                <a:cubicBezTo>
                  <a:pt x="13" y="31"/>
                  <a:pt x="14" y="31"/>
                  <a:pt x="14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31"/>
                  <a:pt x="19" y="31"/>
                  <a:pt x="19" y="30"/>
                </a:cubicBezTo>
                <a:cubicBezTo>
                  <a:pt x="19" y="27"/>
                  <a:pt x="19" y="27"/>
                  <a:pt x="19" y="27"/>
                </a:cubicBezTo>
                <a:cubicBezTo>
                  <a:pt x="20" y="27"/>
                  <a:pt x="21" y="26"/>
                  <a:pt x="22" y="26"/>
                </a:cubicBezTo>
                <a:cubicBezTo>
                  <a:pt x="25" y="28"/>
                  <a:pt x="25" y="28"/>
                  <a:pt x="25" y="28"/>
                </a:cubicBezTo>
                <a:cubicBezTo>
                  <a:pt x="25" y="28"/>
                  <a:pt x="26" y="28"/>
                  <a:pt x="26" y="28"/>
                </a:cubicBezTo>
                <a:cubicBezTo>
                  <a:pt x="28" y="25"/>
                  <a:pt x="28" y="25"/>
                  <a:pt x="28" y="25"/>
                </a:cubicBezTo>
                <a:cubicBezTo>
                  <a:pt x="29" y="25"/>
                  <a:pt x="29" y="25"/>
                  <a:pt x="28" y="24"/>
                </a:cubicBezTo>
                <a:cubicBezTo>
                  <a:pt x="26" y="22"/>
                  <a:pt x="26" y="22"/>
                  <a:pt x="26" y="22"/>
                </a:cubicBezTo>
                <a:cubicBezTo>
                  <a:pt x="27" y="21"/>
                  <a:pt x="27" y="20"/>
                  <a:pt x="28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2" y="18"/>
                  <a:pt x="32" y="17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3"/>
                  <a:pt x="31" y="13"/>
                  <a:pt x="31" y="13"/>
                </a:cubicBezTo>
                <a:close/>
                <a:moveTo>
                  <a:pt x="16" y="23"/>
                </a:moveTo>
                <a:cubicBezTo>
                  <a:pt x="12" y="23"/>
                  <a:pt x="9" y="19"/>
                  <a:pt x="9" y="16"/>
                </a:cubicBezTo>
                <a:cubicBezTo>
                  <a:pt x="9" y="12"/>
                  <a:pt x="12" y="9"/>
                  <a:pt x="16" y="9"/>
                </a:cubicBezTo>
                <a:cubicBezTo>
                  <a:pt x="20" y="9"/>
                  <a:pt x="23" y="12"/>
                  <a:pt x="23" y="16"/>
                </a:cubicBezTo>
                <a:cubicBezTo>
                  <a:pt x="23" y="19"/>
                  <a:pt x="20" y="23"/>
                  <a:pt x="16" y="23"/>
                </a:cubicBezTo>
                <a:close/>
              </a:path>
            </a:pathLst>
          </a:custGeom>
          <a:solidFill>
            <a:srgbClr val="E99C3A"/>
          </a:solidFill>
          <a:ln>
            <a:noFill/>
          </a:ln>
        </p:spPr>
        <p:txBody>
          <a:bodyPr vert="horz" wrap="square" lIns="68562" tIns="34281" rIns="68562" bIns="34281" numCol="1" anchor="t" anchorCtr="0" compatLnSpc="1"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100" name="文本框 35"/>
          <p:cNvSpPr txBox="1"/>
          <p:nvPr/>
        </p:nvSpPr>
        <p:spPr>
          <a:xfrm>
            <a:off x="1483923" y="1470718"/>
            <a:ext cx="11200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严重污染大气</a:t>
            </a:r>
            <a:endParaRPr lang="zh-CN" altLang="en-US" sz="1100" b="1" dirty="0">
              <a:solidFill>
                <a:srgbClr val="00B050"/>
              </a:solidFill>
            </a:endParaRPr>
          </a:p>
        </p:txBody>
      </p:sp>
      <p:sp>
        <p:nvSpPr>
          <p:cNvPr id="101" name="文本框 36"/>
          <p:cNvSpPr txBox="1"/>
          <p:nvPr/>
        </p:nvSpPr>
        <p:spPr>
          <a:xfrm>
            <a:off x="1122418" y="1766504"/>
            <a:ext cx="1494281" cy="1033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垃圾露天堆放大量氨、硫化物等有害气体释放，严重污染了大气和城市的生活环境。</a:t>
            </a:r>
          </a:p>
        </p:txBody>
      </p:sp>
      <p:sp>
        <p:nvSpPr>
          <p:cNvPr id="102" name="文本框 37"/>
          <p:cNvSpPr txBox="1"/>
          <p:nvPr/>
        </p:nvSpPr>
        <p:spPr>
          <a:xfrm>
            <a:off x="1483923" y="3147595"/>
            <a:ext cx="1120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严重污染水体</a:t>
            </a:r>
          </a:p>
        </p:txBody>
      </p:sp>
      <p:sp>
        <p:nvSpPr>
          <p:cNvPr id="103" name="文本框 38"/>
          <p:cNvSpPr txBox="1"/>
          <p:nvPr/>
        </p:nvSpPr>
        <p:spPr>
          <a:xfrm>
            <a:off x="1128131" y="3443381"/>
            <a:ext cx="1475886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生物性污染。垃圾中有许多致病微生物，同时垃圾往往是蚊、蝇、蟑螂和老鼠的孳生地，这些必然危害着广大市民的身体健康。</a:t>
            </a:r>
          </a:p>
        </p:txBody>
      </p:sp>
      <p:sp>
        <p:nvSpPr>
          <p:cNvPr id="104" name="文本框 39"/>
          <p:cNvSpPr txBox="1"/>
          <p:nvPr/>
        </p:nvSpPr>
        <p:spPr>
          <a:xfrm>
            <a:off x="6787555" y="1470718"/>
            <a:ext cx="1120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生物性污染</a:t>
            </a:r>
            <a:endParaRPr lang="zh-CN" altLang="en-US" sz="1200" b="1" dirty="0">
              <a:solidFill>
                <a:srgbClr val="00B050"/>
              </a:solidFill>
            </a:endParaRPr>
          </a:p>
        </p:txBody>
      </p:sp>
      <p:sp>
        <p:nvSpPr>
          <p:cNvPr id="105" name="文本框 40"/>
          <p:cNvSpPr txBox="1"/>
          <p:nvPr/>
        </p:nvSpPr>
        <p:spPr>
          <a:xfrm>
            <a:off x="6426051" y="1766504"/>
            <a:ext cx="148160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垃圾堆积发酵产生甲烷</a:t>
            </a:r>
            <a:r>
              <a:rPr lang="en-US" altLang="zh-CN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甲烷是可燃性气体</a:t>
            </a:r>
            <a:r>
              <a:rPr lang="en-US" altLang="zh-CN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浓度达到一定量遇到明火即可发生爆炸</a:t>
            </a:r>
          </a:p>
        </p:txBody>
      </p:sp>
      <p:sp>
        <p:nvSpPr>
          <p:cNvPr id="106" name="文本框 41"/>
          <p:cNvSpPr txBox="1"/>
          <p:nvPr/>
        </p:nvSpPr>
        <p:spPr>
          <a:xfrm>
            <a:off x="6787555" y="3147595"/>
            <a:ext cx="11200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2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侵占大量土地</a:t>
            </a:r>
            <a:endParaRPr lang="zh-CN" altLang="en-US" sz="1200" b="1" dirty="0">
              <a:solidFill>
                <a:srgbClr val="00B050"/>
              </a:solidFill>
            </a:endParaRPr>
          </a:p>
        </p:txBody>
      </p:sp>
      <p:sp>
        <p:nvSpPr>
          <p:cNvPr id="107" name="文本框 42"/>
          <p:cNvSpPr txBox="1"/>
          <p:nvPr/>
        </p:nvSpPr>
        <p:spPr>
          <a:xfrm>
            <a:off x="6431764" y="3443381"/>
            <a:ext cx="1681168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侵占大量土地。据初步调查，</a:t>
            </a:r>
            <a:r>
              <a:rPr lang="en-US" altLang="zh-CN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2003</a:t>
            </a:r>
            <a:r>
              <a:rPr lang="zh-CN" altLang="en-US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年全</a:t>
            </a:r>
            <a:r>
              <a:rPr lang="en-US" altLang="zh-CN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668</a:t>
            </a:r>
            <a:r>
              <a:rPr lang="zh-CN" altLang="en-US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座城市中已有</a:t>
            </a:r>
            <a:r>
              <a:rPr lang="en-US" altLang="zh-CN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2/3</a:t>
            </a:r>
            <a:r>
              <a:rPr lang="zh-CN" altLang="en-US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被垃圾带所包围全国垃圾存占地累计</a:t>
            </a:r>
            <a:r>
              <a:rPr lang="en-US" altLang="zh-CN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105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万亩。</a:t>
            </a:r>
          </a:p>
        </p:txBody>
      </p:sp>
    </p:spTree>
    <p:extLst>
      <p:ext uri="{BB962C8B-B14F-4D97-AF65-F5344CB8AC3E}">
        <p14:creationId xmlns:p14="http://schemas.microsoft.com/office/powerpoint/2010/main" val="426452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4" grpId="0" bldLvl="0" animBg="1"/>
      <p:bldP spid="75" grpId="0" bldLvl="0" animBg="1"/>
      <p:bldP spid="76" grpId="0" bldLvl="0" animBg="1"/>
      <p:bldP spid="77" grpId="0" bldLvl="0" animBg="1"/>
      <p:bldP spid="78" grpId="0" bldLvl="0" animBg="1"/>
      <p:bldP spid="79" grpId="0" bldLvl="0" animBg="1"/>
      <p:bldP spid="80" grpId="0" bldLvl="0" animBg="1"/>
      <p:bldP spid="81" grpId="0" bldLvl="0" animBg="1"/>
      <p:bldP spid="82" grpId="0" bldLvl="0" animBg="1"/>
      <p:bldP spid="83" grpId="0" bldLvl="0" animBg="1"/>
      <p:bldP spid="84" grpId="0" bldLvl="0" animBg="1"/>
      <p:bldP spid="85" grpId="0" bldLvl="0" animBg="1"/>
      <p:bldP spid="86" grpId="0" bldLvl="0" animBg="1"/>
      <p:bldP spid="99" grpId="0" bldLvl="0" animBg="1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梯形 19"/>
          <p:cNvSpPr/>
          <p:nvPr/>
        </p:nvSpPr>
        <p:spPr>
          <a:xfrm>
            <a:off x="771692" y="2905076"/>
            <a:ext cx="2362200" cy="295275"/>
          </a:xfrm>
          <a:prstGeom prst="trapezoid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21815" y="1412737"/>
            <a:ext cx="202247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78D0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由于废旧塑料包装物（聚乙烯、聚氯乙烯、聚苯乙烯等）大多呈白色，因此造成的环境污染被称为“白色污染。</a:t>
            </a:r>
            <a:endParaRPr lang="zh-CN" altLang="en-US" sz="1050" dirty="0">
              <a:solidFill>
                <a:srgbClr val="78D00E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241471" y="1961170"/>
            <a:ext cx="2419350" cy="505610"/>
            <a:chOff x="6419850" y="2169234"/>
            <a:chExt cx="2419350" cy="505610"/>
          </a:xfrm>
        </p:grpSpPr>
        <p:sp>
          <p:nvSpPr>
            <p:cNvPr id="21" name="梯形 20"/>
            <p:cNvSpPr/>
            <p:nvPr/>
          </p:nvSpPr>
          <p:spPr>
            <a:xfrm>
              <a:off x="6419850" y="2171700"/>
              <a:ext cx="2419350" cy="295275"/>
            </a:xfrm>
            <a:prstGeom prst="trapezoid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梯形 16"/>
            <p:cNvSpPr/>
            <p:nvPr/>
          </p:nvSpPr>
          <p:spPr>
            <a:xfrm flipV="1">
              <a:off x="6503333" y="2169234"/>
              <a:ext cx="2226834" cy="505610"/>
            </a:xfrm>
            <a:prstGeom prst="trapezoid">
              <a:avLst>
                <a:gd name="adj" fmla="val 16489"/>
              </a:avLst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13758" y="2233782"/>
              <a:ext cx="18018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洋垃圾污染</a:t>
              </a:r>
            </a:p>
          </p:txBody>
        </p:sp>
      </p:grpSp>
      <p:sp>
        <p:nvSpPr>
          <p:cNvPr id="18" name="梯形 17"/>
          <p:cNvSpPr/>
          <p:nvPr/>
        </p:nvSpPr>
        <p:spPr>
          <a:xfrm flipV="1">
            <a:off x="835342" y="2907317"/>
            <a:ext cx="2226834" cy="505610"/>
          </a:xfrm>
          <a:prstGeom prst="trapezoid">
            <a:avLst>
              <a:gd name="adj" fmla="val 16489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940865" y="878403"/>
            <a:ext cx="2095500" cy="505610"/>
            <a:chOff x="371475" y="468966"/>
            <a:chExt cx="2095500" cy="505610"/>
          </a:xfrm>
        </p:grpSpPr>
        <p:sp>
          <p:nvSpPr>
            <p:cNvPr id="6" name="梯形 5"/>
            <p:cNvSpPr/>
            <p:nvPr/>
          </p:nvSpPr>
          <p:spPr>
            <a:xfrm>
              <a:off x="371475" y="476250"/>
              <a:ext cx="2095500" cy="295275"/>
            </a:xfrm>
            <a:prstGeom prst="trapezoid">
              <a:avLst/>
            </a:prstGeom>
            <a:solidFill>
              <a:srgbClr val="0070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梯形 18"/>
            <p:cNvSpPr/>
            <p:nvPr/>
          </p:nvSpPr>
          <p:spPr>
            <a:xfrm flipV="1">
              <a:off x="454175" y="468966"/>
              <a:ext cx="1927075" cy="505610"/>
            </a:xfrm>
            <a:prstGeom prst="trapezoid">
              <a:avLst>
                <a:gd name="adj" fmla="val 16489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140199" y="908770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“白色污染”</a:t>
            </a:r>
          </a:p>
          <a:p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5561" y="2530535"/>
            <a:ext cx="2513360" cy="200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78D0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zh-CN" sz="1050" dirty="0">
                <a:solidFill>
                  <a:srgbClr val="78D0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所谓”洋垃圾“大多数是混杂着大量生活垃圾的工业废料等。在发达国家，处理1吨有毒废物，需要花费400多美元，而向境外倾倒有毒废料只需花几十美元， 甚至还能带来微薄利润。为此，有些为富不仁的洋老板便不择手段向海外转移工业废料。</a:t>
            </a:r>
          </a:p>
          <a:p>
            <a:pPr>
              <a:lnSpc>
                <a:spcPct val="150000"/>
              </a:lnSpc>
            </a:pPr>
            <a:endParaRPr lang="zh-CN" altLang="en-US" sz="1050" dirty="0">
              <a:solidFill>
                <a:srgbClr val="78D00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40129" y="908770"/>
            <a:ext cx="229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垃圾污染的种类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7392" y="3434704"/>
            <a:ext cx="2108200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78D0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zh-CN" sz="1050" dirty="0">
                <a:solidFill>
                  <a:srgbClr val="78D00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废旧电池的危害主要集中在其中所含的少量的重金属上，如铅、汞、镉等。这些有毒物质通过各种途径进入人体内，长期积蓄难以排除，损害神经系统、造血功能和骨骼，甚至可以致癌。 </a:t>
            </a:r>
          </a:p>
          <a:p>
            <a:endParaRPr lang="zh-CN" altLang="en-US" sz="1050" dirty="0">
              <a:solidFill>
                <a:srgbClr val="78D00E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091771" y="2950428"/>
            <a:ext cx="19086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废旧电池污染</a:t>
            </a:r>
          </a:p>
        </p:txBody>
      </p:sp>
    </p:spTree>
    <p:extLst>
      <p:ext uri="{BB962C8B-B14F-4D97-AF65-F5344CB8AC3E}">
        <p14:creationId xmlns:p14="http://schemas.microsoft.com/office/powerpoint/2010/main" val="110824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2" grpId="0"/>
      <p:bldP spid="18" grpId="0" animBg="1"/>
      <p:bldP spid="8" grpId="0"/>
      <p:bldP spid="14" grpId="0"/>
      <p:bldP spid="7" grpId="0"/>
      <p:bldP spid="13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78769" y="2745955"/>
            <a:ext cx="24318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None/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是将固体废物直接倾倒在距离、深度都合适的海水中，利用海洋巨大的环境容量和稀释能力，使海洋环境中的污染物保持在很低的水平。根据废物倾倒后能够使海洋遭到损害的程度，将废物分为三类：第一类为绝对禁止投放的废物（黑名单）；第二类是经过特别准许后能够倾倒的废物（灰名单）；第三类是允许排放的低毒、无毒废物（白名单）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69244" y="976653"/>
            <a:ext cx="243758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None/>
            </a:pP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远洋焚烧是利用焚烧船在远海对固体废物进行焚烧，焚烧过程的各种产物直接排入海中。远洋焚烧适于处理易燃性废物，焚烧在专用的船上所设的焚烧炉内进行，焚烧销毁率达99%以上。</a:t>
            </a:r>
          </a:p>
          <a:p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029325" y="5133975"/>
            <a:ext cx="736226" cy="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4848225" y="3054350"/>
            <a:ext cx="1276350" cy="646331"/>
            <a:chOff x="5419725" y="3724275"/>
            <a:chExt cx="1276350" cy="646331"/>
          </a:xfrm>
        </p:grpSpPr>
        <p:sp>
          <p:nvSpPr>
            <p:cNvPr id="9" name="TextBox 8"/>
            <p:cNvSpPr txBox="1"/>
            <p:nvPr/>
          </p:nvSpPr>
          <p:spPr>
            <a:xfrm>
              <a:off x="5490053" y="3724275"/>
              <a:ext cx="11964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海洋倾倒</a:t>
              </a:r>
            </a:p>
            <a:p>
              <a:pPr algn="dist"/>
              <a:endParaRPr lang="zh-CN" altLang="en-US" b="1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5419725" y="4086225"/>
              <a:ext cx="1276350" cy="85725"/>
            </a:xfrm>
            <a:prstGeom prst="rect">
              <a:avLst/>
            </a:prstGeom>
            <a:solidFill>
              <a:srgbClr val="74A9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829175" y="1130300"/>
            <a:ext cx="1276350" cy="646331"/>
            <a:chOff x="5219700" y="619125"/>
            <a:chExt cx="1276350" cy="646331"/>
          </a:xfrm>
        </p:grpSpPr>
        <p:sp>
          <p:nvSpPr>
            <p:cNvPr id="10" name="TextBox 9"/>
            <p:cNvSpPr txBox="1"/>
            <p:nvPr/>
          </p:nvSpPr>
          <p:spPr>
            <a:xfrm>
              <a:off x="5225536" y="619125"/>
              <a:ext cx="12133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远洋焚烧</a:t>
              </a:r>
            </a:p>
            <a:p>
              <a:pPr algn="dist"/>
              <a:endParaRPr lang="zh-CN" altLang="en-US" b="1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5219700" y="971550"/>
              <a:ext cx="1276350" cy="857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995737" y="1646238"/>
            <a:ext cx="828675" cy="1662112"/>
            <a:chOff x="2614612" y="1862138"/>
            <a:chExt cx="828675" cy="1662112"/>
          </a:xfrm>
        </p:grpSpPr>
        <p:sp>
          <p:nvSpPr>
            <p:cNvPr id="26" name="下箭头标注 25"/>
            <p:cNvSpPr/>
            <p:nvPr/>
          </p:nvSpPr>
          <p:spPr>
            <a:xfrm rot="16200000">
              <a:off x="2228850" y="2247900"/>
              <a:ext cx="1600200" cy="828675"/>
            </a:xfrm>
            <a:prstGeom prst="downArrowCallout">
              <a:avLst>
                <a:gd name="adj1" fmla="val 38793"/>
                <a:gd name="adj2" fmla="val 25000"/>
                <a:gd name="adj3" fmla="val 25000"/>
                <a:gd name="adj4" fmla="val 64977"/>
              </a:avLst>
            </a:prstGeom>
            <a:solidFill>
              <a:srgbClr val="5B93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631817" y="2013380"/>
              <a:ext cx="553998" cy="15108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综合处理</a:t>
              </a:r>
            </a:p>
          </p:txBody>
        </p:sp>
      </p:grpSp>
      <p:sp>
        <p:nvSpPr>
          <p:cNvPr id="33" name="矩形 32"/>
          <p:cNvSpPr/>
          <p:nvPr/>
        </p:nvSpPr>
        <p:spPr>
          <a:xfrm>
            <a:off x="6276975" y="715177"/>
            <a:ext cx="2647950" cy="1552575"/>
          </a:xfrm>
          <a:prstGeom prst="rect">
            <a:avLst/>
          </a:prstGeom>
          <a:noFill/>
          <a:ln w="19050">
            <a:solidFill>
              <a:srgbClr val="00703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6276975" y="2663825"/>
            <a:ext cx="2647950" cy="1924050"/>
          </a:xfrm>
          <a:prstGeom prst="rect">
            <a:avLst/>
          </a:prstGeom>
          <a:noFill/>
          <a:ln w="19050">
            <a:solidFill>
              <a:srgbClr val="00703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0C9C7C1-0A44-4E11-9818-061FC0CBB0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16" y="1223962"/>
            <a:ext cx="3367913" cy="366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79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33" grpId="0" animBg="1"/>
      <p:bldP spid="3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3726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1398</Words>
  <Application>Microsoft Office PowerPoint</Application>
  <PresentationFormat>全屏显示(16:9)</PresentationFormat>
  <Paragraphs>132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宋体</vt:lpstr>
      <vt:lpstr>微软雅黑</vt:lpstr>
      <vt:lpstr>幼圆</vt:lpstr>
      <vt:lpstr>Arial</vt:lpstr>
      <vt:lpstr>Calibri</vt:lpstr>
      <vt:lpstr>Calibri Light</vt:lpstr>
      <vt:lpstr>Office 主题​​</vt:lpstr>
      <vt:lpstr>2_Office 主题​​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http://www.ypppt.com/</cp:keywords>
  <cp:lastModifiedBy/>
  <cp:revision>1</cp:revision>
  <dcterms:created xsi:type="dcterms:W3CDTF">2017-03-16T12:30:52Z</dcterms:created>
  <dcterms:modified xsi:type="dcterms:W3CDTF">2020-11-13T11:44:24Z</dcterms:modified>
</cp:coreProperties>
</file>