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6" r:id="rId2"/>
  </p:sldMasterIdLst>
  <p:notesMasterIdLst>
    <p:notesMasterId r:id="rId24"/>
  </p:notesMasterIdLst>
  <p:handoutMasterIdLst>
    <p:handoutMasterId r:id="rId25"/>
  </p:handoutMasterIdLst>
  <p:sldIdLst>
    <p:sldId id="398" r:id="rId3"/>
    <p:sldId id="399" r:id="rId4"/>
    <p:sldId id="400" r:id="rId5"/>
    <p:sldId id="406" r:id="rId6"/>
    <p:sldId id="404" r:id="rId7"/>
    <p:sldId id="405" r:id="rId8"/>
    <p:sldId id="407" r:id="rId9"/>
    <p:sldId id="419" r:id="rId10"/>
    <p:sldId id="411" r:id="rId11"/>
    <p:sldId id="408" r:id="rId12"/>
    <p:sldId id="409" r:id="rId13"/>
    <p:sldId id="420" r:id="rId14"/>
    <p:sldId id="410" r:id="rId15"/>
    <p:sldId id="412" r:id="rId16"/>
    <p:sldId id="413" r:id="rId17"/>
    <p:sldId id="421" r:id="rId18"/>
    <p:sldId id="416" r:id="rId19"/>
    <p:sldId id="414" r:id="rId20"/>
    <p:sldId id="417" r:id="rId21"/>
    <p:sldId id="422" r:id="rId22"/>
    <p:sldId id="423" r:id="rId23"/>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E00"/>
    <a:srgbClr val="B60C06"/>
    <a:srgbClr val="ECEEF0"/>
    <a:srgbClr val="01527F"/>
    <a:srgbClr val="011C27"/>
    <a:srgbClr val="FCF7DA"/>
    <a:srgbClr val="DF2123"/>
    <a:srgbClr val="4256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91"/>
    <p:restoredTop sz="96314" autoAdjust="0"/>
  </p:normalViewPr>
  <p:slideViewPr>
    <p:cSldViewPr snapToGrid="0" snapToObjects="1">
      <p:cViewPr varScale="1">
        <p:scale>
          <a:sx n="108" d="100"/>
          <a:sy n="108" d="100"/>
        </p:scale>
        <p:origin x="888"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96" d="100"/>
        <a:sy n="19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t>2020/9/3</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t>‹#›</a:t>
            </a:fld>
            <a:endParaRPr kumimoji="1" lang="zh-CN" altLang="en-US"/>
          </a:p>
        </p:txBody>
      </p:sp>
    </p:spTree>
    <p:extLst>
      <p:ext uri="{BB962C8B-B14F-4D97-AF65-F5344CB8AC3E}">
        <p14:creationId xmlns:p14="http://schemas.microsoft.com/office/powerpoint/2010/main"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t>2020/9/3</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t>‹#›</a:t>
            </a:fld>
            <a:endParaRPr kumimoji="1" lang="zh-CN" altLang="en-US"/>
          </a:p>
        </p:txBody>
      </p:sp>
    </p:spTree>
    <p:extLst>
      <p:ext uri="{BB962C8B-B14F-4D97-AF65-F5344CB8AC3E}">
        <p14:creationId xmlns:p14="http://schemas.microsoft.com/office/powerpoint/2010/main"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a:t>
            </a:fld>
            <a:endParaRPr lang="zh-CN" altLang="en-US"/>
          </a:p>
        </p:txBody>
      </p:sp>
    </p:spTree>
    <p:extLst>
      <p:ext uri="{BB962C8B-B14F-4D97-AF65-F5344CB8AC3E}">
        <p14:creationId xmlns:p14="http://schemas.microsoft.com/office/powerpoint/2010/main" val="3250437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10</a:t>
            </a:fld>
            <a:endParaRPr lang="zh-CN" altLang="en-US"/>
          </a:p>
        </p:txBody>
      </p:sp>
    </p:spTree>
    <p:extLst>
      <p:ext uri="{BB962C8B-B14F-4D97-AF65-F5344CB8AC3E}">
        <p14:creationId xmlns:p14="http://schemas.microsoft.com/office/powerpoint/2010/main" val="1253079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11</a:t>
            </a:fld>
            <a:endParaRPr lang="zh-CN" altLang="en-US"/>
          </a:p>
        </p:txBody>
      </p:sp>
    </p:spTree>
    <p:extLst>
      <p:ext uri="{BB962C8B-B14F-4D97-AF65-F5344CB8AC3E}">
        <p14:creationId xmlns:p14="http://schemas.microsoft.com/office/powerpoint/2010/main" val="3015136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12</a:t>
            </a:fld>
            <a:endParaRPr lang="zh-CN" altLang="en-US"/>
          </a:p>
        </p:txBody>
      </p:sp>
    </p:spTree>
    <p:extLst>
      <p:ext uri="{BB962C8B-B14F-4D97-AF65-F5344CB8AC3E}">
        <p14:creationId xmlns:p14="http://schemas.microsoft.com/office/powerpoint/2010/main" val="2543117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13</a:t>
            </a:fld>
            <a:endParaRPr lang="zh-CN" altLang="en-US"/>
          </a:p>
        </p:txBody>
      </p:sp>
    </p:spTree>
    <p:extLst>
      <p:ext uri="{BB962C8B-B14F-4D97-AF65-F5344CB8AC3E}">
        <p14:creationId xmlns:p14="http://schemas.microsoft.com/office/powerpoint/2010/main" val="1936616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14</a:t>
            </a:fld>
            <a:endParaRPr lang="zh-CN" altLang="en-US"/>
          </a:p>
        </p:txBody>
      </p:sp>
    </p:spTree>
    <p:extLst>
      <p:ext uri="{BB962C8B-B14F-4D97-AF65-F5344CB8AC3E}">
        <p14:creationId xmlns:p14="http://schemas.microsoft.com/office/powerpoint/2010/main" val="1146964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15</a:t>
            </a:fld>
            <a:endParaRPr lang="zh-CN" altLang="en-US"/>
          </a:p>
        </p:txBody>
      </p:sp>
    </p:spTree>
    <p:extLst>
      <p:ext uri="{BB962C8B-B14F-4D97-AF65-F5344CB8AC3E}">
        <p14:creationId xmlns:p14="http://schemas.microsoft.com/office/powerpoint/2010/main" val="40827630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16</a:t>
            </a:fld>
            <a:endParaRPr lang="zh-CN" altLang="en-US"/>
          </a:p>
        </p:txBody>
      </p:sp>
    </p:spTree>
    <p:extLst>
      <p:ext uri="{BB962C8B-B14F-4D97-AF65-F5344CB8AC3E}">
        <p14:creationId xmlns:p14="http://schemas.microsoft.com/office/powerpoint/2010/main" val="966128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17</a:t>
            </a:fld>
            <a:endParaRPr lang="zh-CN" altLang="en-US"/>
          </a:p>
        </p:txBody>
      </p:sp>
    </p:spTree>
    <p:extLst>
      <p:ext uri="{BB962C8B-B14F-4D97-AF65-F5344CB8AC3E}">
        <p14:creationId xmlns:p14="http://schemas.microsoft.com/office/powerpoint/2010/main" val="1349591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18</a:t>
            </a:fld>
            <a:endParaRPr lang="zh-CN" altLang="en-US"/>
          </a:p>
        </p:txBody>
      </p:sp>
    </p:spTree>
    <p:extLst>
      <p:ext uri="{BB962C8B-B14F-4D97-AF65-F5344CB8AC3E}">
        <p14:creationId xmlns:p14="http://schemas.microsoft.com/office/powerpoint/2010/main" val="2907797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19</a:t>
            </a:fld>
            <a:endParaRPr lang="zh-CN" altLang="en-US"/>
          </a:p>
        </p:txBody>
      </p:sp>
    </p:spTree>
    <p:extLst>
      <p:ext uri="{BB962C8B-B14F-4D97-AF65-F5344CB8AC3E}">
        <p14:creationId xmlns:p14="http://schemas.microsoft.com/office/powerpoint/2010/main" val="352353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a:t>
            </a:fld>
            <a:endParaRPr lang="zh-CN" altLang="en-US"/>
          </a:p>
        </p:txBody>
      </p:sp>
    </p:spTree>
    <p:extLst>
      <p:ext uri="{BB962C8B-B14F-4D97-AF65-F5344CB8AC3E}">
        <p14:creationId xmlns:p14="http://schemas.microsoft.com/office/powerpoint/2010/main" val="1908188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20</a:t>
            </a:fld>
            <a:endParaRPr lang="zh-CN" altLang="en-US"/>
          </a:p>
        </p:txBody>
      </p:sp>
    </p:spTree>
    <p:extLst>
      <p:ext uri="{BB962C8B-B14F-4D97-AF65-F5344CB8AC3E}">
        <p14:creationId xmlns:p14="http://schemas.microsoft.com/office/powerpoint/2010/main" val="27828733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7062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3</a:t>
            </a:fld>
            <a:endParaRPr lang="zh-CN" altLang="en-US"/>
          </a:p>
        </p:txBody>
      </p:sp>
    </p:spTree>
    <p:extLst>
      <p:ext uri="{BB962C8B-B14F-4D97-AF65-F5344CB8AC3E}">
        <p14:creationId xmlns:p14="http://schemas.microsoft.com/office/powerpoint/2010/main" val="2543209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4</a:t>
            </a:fld>
            <a:endParaRPr lang="zh-CN" altLang="en-US"/>
          </a:p>
        </p:txBody>
      </p:sp>
    </p:spTree>
    <p:extLst>
      <p:ext uri="{BB962C8B-B14F-4D97-AF65-F5344CB8AC3E}">
        <p14:creationId xmlns:p14="http://schemas.microsoft.com/office/powerpoint/2010/main" val="1894905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5</a:t>
            </a:fld>
            <a:endParaRPr lang="zh-CN" altLang="en-US"/>
          </a:p>
        </p:txBody>
      </p:sp>
    </p:spTree>
    <p:extLst>
      <p:ext uri="{BB962C8B-B14F-4D97-AF65-F5344CB8AC3E}">
        <p14:creationId xmlns:p14="http://schemas.microsoft.com/office/powerpoint/2010/main" val="400820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6</a:t>
            </a:fld>
            <a:endParaRPr lang="zh-CN" altLang="en-US"/>
          </a:p>
        </p:txBody>
      </p:sp>
    </p:spTree>
    <p:extLst>
      <p:ext uri="{BB962C8B-B14F-4D97-AF65-F5344CB8AC3E}">
        <p14:creationId xmlns:p14="http://schemas.microsoft.com/office/powerpoint/2010/main" val="2657341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7</a:t>
            </a:fld>
            <a:endParaRPr lang="zh-CN" altLang="en-US"/>
          </a:p>
        </p:txBody>
      </p:sp>
    </p:spTree>
    <p:extLst>
      <p:ext uri="{BB962C8B-B14F-4D97-AF65-F5344CB8AC3E}">
        <p14:creationId xmlns:p14="http://schemas.microsoft.com/office/powerpoint/2010/main" val="4155879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8</a:t>
            </a:fld>
            <a:endParaRPr lang="zh-CN" altLang="en-US"/>
          </a:p>
        </p:txBody>
      </p:sp>
    </p:spTree>
    <p:extLst>
      <p:ext uri="{BB962C8B-B14F-4D97-AF65-F5344CB8AC3E}">
        <p14:creationId xmlns:p14="http://schemas.microsoft.com/office/powerpoint/2010/main" val="354530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9</a:t>
            </a:fld>
            <a:endParaRPr lang="zh-CN" altLang="en-US"/>
          </a:p>
        </p:txBody>
      </p:sp>
    </p:spTree>
    <p:extLst>
      <p:ext uri="{BB962C8B-B14F-4D97-AF65-F5344CB8AC3E}">
        <p14:creationId xmlns:p14="http://schemas.microsoft.com/office/powerpoint/2010/main" val="696893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24363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6681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717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04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318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885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041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47152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22119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5280256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707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3056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5559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603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41530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6D903D8-D141-4CA0-B3F1-9116E25E47C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3">
            <a:extLst>
              <a:ext uri="{FF2B5EF4-FFF2-40B4-BE49-F238E27FC236}">
                <a16:creationId xmlns:a16="http://schemas.microsoft.com/office/drawing/2014/main" xmlns="" id="{EB956C1D-CA3C-4EEE-889D-AEF9A61035F2}"/>
              </a:ext>
            </a:extLst>
          </p:cNvPr>
          <p:cNvSpPr/>
          <p:nvPr userDrawn="1"/>
        </p:nvSpPr>
        <p:spPr>
          <a:xfrm>
            <a:off x="233680" y="182880"/>
            <a:ext cx="11734800" cy="640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476851"/>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g"/><Relationship Id="rId7"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g"/><Relationship Id="rId7"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9.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notesSlide" Target="../notesSlides/notesSlide17.xml"/><Relationship Id="rId2" Type="http://schemas.openxmlformats.org/officeDocument/2006/relationships/tags" Target="../tags/tag3.xml"/><Relationship Id="rId16"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image" Target="../media/image13.jp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0.jp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9" name="图片 8">
            <a:extLst>
              <a:ext uri="{FF2B5EF4-FFF2-40B4-BE49-F238E27FC236}">
                <a16:creationId xmlns:a16="http://schemas.microsoft.com/office/drawing/2014/main" xmlns="" id="{C0083AB4-65EB-4AA2-8EF5-6A34DEF8BAE0}"/>
              </a:ext>
            </a:extLst>
          </p:cNvPr>
          <p:cNvPicPr>
            <a:picLocks noChangeAspect="1"/>
          </p:cNvPicPr>
          <p:nvPr/>
        </p:nvPicPr>
        <p:blipFill>
          <a:blip r:embed="rId4"/>
          <a:srcRect/>
          <a:stretch/>
        </p:blipFill>
        <p:spPr>
          <a:xfrm flipH="1">
            <a:off x="-13385" y="2748491"/>
            <a:ext cx="4729846" cy="4729846"/>
          </a:xfrm>
          <a:prstGeom prst="rect">
            <a:avLst/>
          </a:prstGeom>
          <a:effectLst>
            <a:outerShdw blurRad="50800" dist="38100" dir="5400000" algn="t" rotWithShape="0">
              <a:prstClr val="black">
                <a:alpha val="40000"/>
              </a:prstClr>
            </a:outerShdw>
          </a:effectLst>
        </p:spPr>
      </p:pic>
      <p:pic>
        <p:nvPicPr>
          <p:cNvPr id="17" name="图片 16">
            <a:extLst>
              <a:ext uri="{FF2B5EF4-FFF2-40B4-BE49-F238E27FC236}">
                <a16:creationId xmlns:a16="http://schemas.microsoft.com/office/drawing/2014/main" xmlns="" id="{A94B5AAF-6E12-4006-A6EB-04AA66738EAD}"/>
              </a:ext>
            </a:extLst>
          </p:cNvPr>
          <p:cNvPicPr>
            <a:picLocks noChangeAspect="1"/>
          </p:cNvPicPr>
          <p:nvPr/>
        </p:nvPicPr>
        <p:blipFill>
          <a:blip r:embed="rId5"/>
          <a:stretch>
            <a:fillRect/>
          </a:stretch>
        </p:blipFill>
        <p:spPr>
          <a:xfrm>
            <a:off x="7269352" y="4822518"/>
            <a:ext cx="2204763" cy="1340447"/>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6"/>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7"/>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8"/>
          <a:stretch>
            <a:fillRect/>
          </a:stretch>
        </p:blipFill>
        <p:spPr>
          <a:xfrm flipH="1">
            <a:off x="9039177" y="3419402"/>
            <a:ext cx="3139439" cy="3523496"/>
          </a:xfrm>
          <a:prstGeom prst="rect">
            <a:avLst/>
          </a:prstGeom>
        </p:spPr>
      </p:pic>
      <p:sp>
        <p:nvSpPr>
          <p:cNvPr id="22" name="文本框 21">
            <a:extLst>
              <a:ext uri="{FF2B5EF4-FFF2-40B4-BE49-F238E27FC236}">
                <a16:creationId xmlns:a16="http://schemas.microsoft.com/office/drawing/2014/main" xmlns="" id="{9C09E17D-8ACD-4368-B79C-8BE53CB6E99B}"/>
              </a:ext>
            </a:extLst>
          </p:cNvPr>
          <p:cNvSpPr txBox="1"/>
          <p:nvPr/>
        </p:nvSpPr>
        <p:spPr>
          <a:xfrm>
            <a:off x="7435835" y="1262158"/>
            <a:ext cx="3768077" cy="1331134"/>
          </a:xfrm>
          <a:prstGeom prst="rect">
            <a:avLst/>
          </a:prstGeom>
          <a:noFill/>
        </p:spPr>
        <p:txBody>
          <a:bodyPr wrap="square" rtlCol="0">
            <a:spAutoFit/>
          </a:bodyPr>
          <a:lstStyle/>
          <a:p>
            <a:pPr algn="r">
              <a:lnSpc>
                <a:spcPct val="150000"/>
              </a:lnSpc>
            </a:pPr>
            <a:r>
              <a:rPr kumimoji="1" lang="zh-CN" altLang="en-US"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光盘行动，拒绝剩宴；</a:t>
            </a:r>
            <a:endParaRPr kumimoji="1" lang="en-US" altLang="zh-CN"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a:p>
            <a:pPr algn="r">
              <a:lnSpc>
                <a:spcPct val="150000"/>
              </a:lnSpc>
            </a:pPr>
            <a:r>
              <a:rPr kumimoji="1" lang="zh-CN" altLang="en-US"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拒绝浪费，从我做起。</a:t>
            </a:r>
          </a:p>
        </p:txBody>
      </p:sp>
      <p:sp>
        <p:nvSpPr>
          <p:cNvPr id="24" name="文本框 23">
            <a:extLst>
              <a:ext uri="{FF2B5EF4-FFF2-40B4-BE49-F238E27FC236}">
                <a16:creationId xmlns:a16="http://schemas.microsoft.com/office/drawing/2014/main" xmlns="" id="{5B3A912F-7F4D-4E7F-969A-1D9EAF272D4B}"/>
              </a:ext>
            </a:extLst>
          </p:cNvPr>
          <p:cNvSpPr txBox="1"/>
          <p:nvPr/>
        </p:nvSpPr>
        <p:spPr>
          <a:xfrm>
            <a:off x="1236029" y="3283494"/>
            <a:ext cx="2334508" cy="707886"/>
          </a:xfrm>
          <a:prstGeom prst="rect">
            <a:avLst/>
          </a:prstGeom>
          <a:noFill/>
        </p:spPr>
        <p:txBody>
          <a:bodyPr wrap="square" rtlCol="0">
            <a:spAutoFit/>
          </a:bodyPr>
          <a:lstStyle/>
          <a:p>
            <a:pPr algn="dist"/>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汇报人</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a:t>
            </a:r>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优</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品</a:t>
            </a:r>
            <a:r>
              <a:rPr kumimoji="1" lang="en-US" altLang="zh-CN"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PPT</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       </a:t>
            </a:r>
            <a:endParaRPr kumimoji="1" lang="en-US" altLang="zh-CN"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a:p>
            <a:pPr algn="dist"/>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汇报时间：</a:t>
            </a:r>
            <a:r>
              <a:rPr kumimoji="1" lang="en-US" altLang="zh-CN"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20XX</a:t>
            </a:r>
            <a:endPar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a16="http://schemas.microsoft.com/office/drawing/2014/main" xmlns="" id="{E835CF32-EE21-4FED-8CB7-EEA48A62C053}"/>
              </a:ext>
            </a:extLst>
          </p:cNvPr>
          <p:cNvSpPr txBox="1"/>
          <p:nvPr/>
        </p:nvSpPr>
        <p:spPr>
          <a:xfrm>
            <a:off x="224678" y="145656"/>
            <a:ext cx="7212027" cy="2737929"/>
          </a:xfrm>
          <a:prstGeom prst="rect">
            <a:avLst/>
          </a:prstGeom>
          <a:noFill/>
        </p:spPr>
        <p:txBody>
          <a:bodyPr wrap="square" rtlCol="0">
            <a:spAutoFit/>
          </a:bodyPr>
          <a:lstStyle/>
          <a:p>
            <a:pPr algn="ctr">
              <a:lnSpc>
                <a:spcPct val="150000"/>
              </a:lnSpc>
            </a:pPr>
            <a:r>
              <a:rPr kumimoji="1" lang="zh-CN" altLang="en-US" sz="13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节约粮食</a:t>
            </a:r>
          </a:p>
        </p:txBody>
      </p:sp>
      <p:sp>
        <p:nvSpPr>
          <p:cNvPr id="16" name="文本框 15">
            <a:extLst>
              <a:ext uri="{FF2B5EF4-FFF2-40B4-BE49-F238E27FC236}">
                <a16:creationId xmlns:a16="http://schemas.microsoft.com/office/drawing/2014/main" xmlns="" id="{21A9E046-A621-49D0-8F8F-BB56FF99B450}"/>
              </a:ext>
            </a:extLst>
          </p:cNvPr>
          <p:cNvSpPr txBox="1"/>
          <p:nvPr/>
        </p:nvSpPr>
        <p:spPr>
          <a:xfrm>
            <a:off x="4138542" y="2035482"/>
            <a:ext cx="7212027" cy="2432654"/>
          </a:xfrm>
          <a:prstGeom prst="rect">
            <a:avLst/>
          </a:prstGeom>
          <a:noFill/>
        </p:spPr>
        <p:txBody>
          <a:bodyPr wrap="square" rtlCol="0">
            <a:spAutoFit/>
          </a:bodyPr>
          <a:lstStyle/>
          <a:p>
            <a:pPr algn="dist">
              <a:lnSpc>
                <a:spcPct val="150000"/>
              </a:lnSpc>
            </a:pPr>
            <a:r>
              <a:rPr kumimoji="1" lang="zh-CN" altLang="en-US" sz="115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人人有责</a:t>
            </a:r>
          </a:p>
        </p:txBody>
      </p:sp>
    </p:spTree>
    <p:extLst>
      <p:ext uri="{BB962C8B-B14F-4D97-AF65-F5344CB8AC3E}">
        <p14:creationId xmlns:p14="http://schemas.microsoft.com/office/powerpoint/2010/main" val="2289628968"/>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anim calcmode="lin" valueType="num">
                                      <p:cBhvr>
                                        <p:cTn id="11" dur="1000" fill="hold"/>
                                        <p:tgtEl>
                                          <p:spTgt spid="15"/>
                                        </p:tgtEl>
                                        <p:attrNameLst>
                                          <p:attrName>ppt_x</p:attrName>
                                        </p:attrNameLst>
                                      </p:cBhvr>
                                      <p:tavLst>
                                        <p:tav tm="0">
                                          <p:val>
                                            <p:strVal val="#ppt_x"/>
                                          </p:val>
                                        </p:tav>
                                        <p:tav tm="100000">
                                          <p:val>
                                            <p:strVal val="#ppt_x"/>
                                          </p:val>
                                        </p:tav>
                                      </p:tavLst>
                                    </p:anim>
                                    <p:anim calcmode="lin" valueType="num">
                                      <p:cBhvr>
                                        <p:cTn id="12" dur="1000" fill="hold"/>
                                        <p:tgtEl>
                                          <p:spTgt spid="15"/>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750"/>
                                        <p:tgtEl>
                                          <p:spTgt spid="9"/>
                                        </p:tgtEl>
                                      </p:cBhvr>
                                    </p:animEffect>
                                  </p:childTnLst>
                                </p:cTn>
                              </p:par>
                            </p:childTnLst>
                          </p:cTn>
                        </p:par>
                        <p:par>
                          <p:cTn id="17" fill="hold">
                            <p:stCondLst>
                              <p:cond delay="1750"/>
                            </p:stCondLst>
                            <p:childTnLst>
                              <p:par>
                                <p:cTn id="18" presetID="2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par>
                          <p:cTn id="25" fill="hold">
                            <p:stCondLst>
                              <p:cond delay="27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par>
                          <p:cTn id="29" fill="hold">
                            <p:stCondLst>
                              <p:cond delay="3250"/>
                            </p:stCondLst>
                            <p:childTnLst>
                              <p:par>
                                <p:cTn id="30" presetID="16" presetClass="entr" presetSubtype="2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arn(inVertical)">
                                      <p:cBhvr>
                                        <p:cTn id="32" dur="500"/>
                                        <p:tgtEl>
                                          <p:spTgt spid="24"/>
                                        </p:tgtEl>
                                      </p:cBhvr>
                                    </p:animEffect>
                                  </p:childTnLst>
                                </p:cTn>
                              </p:par>
                            </p:childTnLst>
                          </p:cTn>
                        </p:par>
                        <p:par>
                          <p:cTn id="33" fill="hold">
                            <p:stCondLst>
                              <p:cond delay="3750"/>
                            </p:stCondLst>
                            <p:childTnLst>
                              <p:par>
                                <p:cTn id="34" presetID="22" presetClass="entr" presetSubtype="1"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500"/>
                                        <p:tgtEl>
                                          <p:spTgt spid="22"/>
                                        </p:tgtEl>
                                      </p:cBhvr>
                                    </p:animEffect>
                                  </p:childTnLst>
                                </p:cTn>
                              </p:par>
                              <p:par>
                                <p:cTn id="37" presetID="22" presetClass="entr" presetSubtype="2"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right)">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14"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72151" y="420939"/>
            <a:ext cx="2954655" cy="369332"/>
          </a:xfrm>
          <a:prstGeom prst="rect">
            <a:avLst/>
          </a:prstGeom>
          <a:noFill/>
        </p:spPr>
        <p:txBody>
          <a:bodyPr wrap="none" rtlCol="0">
            <a:spAutoFit/>
          </a:bodyPr>
          <a:lstStyle/>
          <a:p>
            <a:pPr algn="dist"/>
            <a:r>
              <a:rPr kumimoji="1" lang="zh-CN" altLang="en-US" dirty="0">
                <a:latin typeface="汉仪雅酷黑 75W" panose="020B0804020202020204" pitchFamily="34" charset="-122"/>
                <a:ea typeface="汉仪雅酷黑 75W" panose="020B0804020202020204" pitchFamily="34" charset="-122"/>
                <a:cs typeface="+mn-ea"/>
                <a:sym typeface="+mn-lt"/>
              </a:rPr>
              <a:t>拒绝舌尖上的浪费光盘行动</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17" name="椭圆 16">
            <a:extLst>
              <a:ext uri="{FF2B5EF4-FFF2-40B4-BE49-F238E27FC236}">
                <a16:creationId xmlns:a16="http://schemas.microsoft.com/office/drawing/2014/main" xmlns="" id="{1870A992-20FA-4033-BE4A-56E9D7B9C55F}"/>
              </a:ext>
            </a:extLst>
          </p:cNvPr>
          <p:cNvSpPr/>
          <p:nvPr/>
        </p:nvSpPr>
        <p:spPr>
          <a:xfrm>
            <a:off x="611827" y="2048553"/>
            <a:ext cx="690594" cy="692558"/>
          </a:xfrm>
          <a:prstGeom prst="ellipse">
            <a:avLst/>
          </a:prstGeom>
          <a:solidFill>
            <a:srgbClr val="F49E00"/>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bg1"/>
                </a:solidFill>
                <a:cs typeface="+mn-ea"/>
                <a:sym typeface="+mn-lt"/>
              </a:rPr>
              <a:t>1</a:t>
            </a:r>
            <a:endParaRPr lang="zh-CN" altLang="en-US" sz="4400" dirty="0">
              <a:solidFill>
                <a:schemeClr val="bg1"/>
              </a:solidFill>
              <a:cs typeface="+mn-ea"/>
              <a:sym typeface="+mn-lt"/>
            </a:endParaRPr>
          </a:p>
        </p:txBody>
      </p:sp>
      <p:sp>
        <p:nvSpPr>
          <p:cNvPr id="20" name="矩形 19">
            <a:extLst>
              <a:ext uri="{FF2B5EF4-FFF2-40B4-BE49-F238E27FC236}">
                <a16:creationId xmlns:a16="http://schemas.microsoft.com/office/drawing/2014/main" xmlns="" id="{6F6B39F0-174D-442C-931C-D53B059D1AE4}"/>
              </a:ext>
            </a:extLst>
          </p:cNvPr>
          <p:cNvSpPr/>
          <p:nvPr/>
        </p:nvSpPr>
        <p:spPr>
          <a:xfrm>
            <a:off x="1345327" y="2003253"/>
            <a:ext cx="4645329" cy="1294585"/>
          </a:xfrm>
          <a:prstGeom prst="rect">
            <a:avLst/>
          </a:prstGeom>
        </p:spPr>
        <p:txBody>
          <a:bodyPr wrap="square">
            <a:spAutoFit/>
          </a:bodyPr>
          <a:lstStyle/>
          <a:p>
            <a:pPr>
              <a:lnSpc>
                <a:spcPct val="150000"/>
              </a:lnSpc>
            </a:pPr>
            <a:r>
              <a:rPr lang="zh-CN" altLang="en-US" dirty="0">
                <a:cs typeface="+mn-ea"/>
                <a:sym typeface="+mn-lt"/>
              </a:rPr>
              <a:t>既要做“光盘行动”的实践者，也要做“光盘行动”的推动者宣传节约意识，制止浪费行为，让更多的人了解“光盘行动”，</a:t>
            </a:r>
          </a:p>
        </p:txBody>
      </p:sp>
      <p:sp>
        <p:nvSpPr>
          <p:cNvPr id="22" name="椭圆 21">
            <a:extLst>
              <a:ext uri="{FF2B5EF4-FFF2-40B4-BE49-F238E27FC236}">
                <a16:creationId xmlns:a16="http://schemas.microsoft.com/office/drawing/2014/main" xmlns="" id="{143B5E53-6BC6-4E99-82D7-44B4266BA590}"/>
              </a:ext>
            </a:extLst>
          </p:cNvPr>
          <p:cNvSpPr/>
          <p:nvPr/>
        </p:nvSpPr>
        <p:spPr>
          <a:xfrm>
            <a:off x="611827" y="3744955"/>
            <a:ext cx="690594" cy="692558"/>
          </a:xfrm>
          <a:prstGeom prst="ellipse">
            <a:avLst/>
          </a:prstGeom>
          <a:solidFill>
            <a:srgbClr val="F49E00"/>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bg1"/>
                </a:solidFill>
                <a:cs typeface="+mn-ea"/>
                <a:sym typeface="+mn-lt"/>
              </a:rPr>
              <a:t>2</a:t>
            </a:r>
            <a:endParaRPr lang="zh-CN" altLang="en-US" sz="4400" dirty="0">
              <a:solidFill>
                <a:schemeClr val="bg1"/>
              </a:solidFill>
              <a:cs typeface="+mn-ea"/>
              <a:sym typeface="+mn-lt"/>
            </a:endParaRPr>
          </a:p>
        </p:txBody>
      </p:sp>
      <p:sp>
        <p:nvSpPr>
          <p:cNvPr id="23" name="矩形 22">
            <a:extLst>
              <a:ext uri="{FF2B5EF4-FFF2-40B4-BE49-F238E27FC236}">
                <a16:creationId xmlns:a16="http://schemas.microsoft.com/office/drawing/2014/main" xmlns="" id="{A6445852-BFE7-49A0-AC59-AD5C21D7752D}"/>
              </a:ext>
            </a:extLst>
          </p:cNvPr>
          <p:cNvSpPr/>
          <p:nvPr/>
        </p:nvSpPr>
        <p:spPr>
          <a:xfrm>
            <a:off x="1413310" y="3744955"/>
            <a:ext cx="4534440" cy="1710084"/>
          </a:xfrm>
          <a:prstGeom prst="rect">
            <a:avLst/>
          </a:prstGeom>
        </p:spPr>
        <p:txBody>
          <a:bodyPr wrap="square">
            <a:spAutoFit/>
          </a:bodyPr>
          <a:lstStyle/>
          <a:p>
            <a:pPr>
              <a:lnSpc>
                <a:spcPct val="150000"/>
              </a:lnSpc>
              <a:defRPr/>
            </a:pPr>
            <a:r>
              <a:rPr lang="zh-CN" altLang="en-US" dirty="0">
                <a:cs typeface="+mn-ea"/>
                <a:sym typeface="+mn-lt"/>
              </a:rPr>
              <a:t>参与“光盘行动”，用省下来的钱，多做好事，多做公益。  时刻谨记“增产不忘节约，消费不能浪费”。吃光盘中餐，以饭后“光”为荣，做好新一代“粮民”。</a:t>
            </a:r>
            <a:endParaRPr lang="en-US" altLang="zh-CN" dirty="0">
              <a:solidFill>
                <a:schemeClr val="accent4">
                  <a:lumMod val="40000"/>
                  <a:lumOff val="60000"/>
                </a:schemeClr>
              </a:solidFill>
              <a:cs typeface="+mn-ea"/>
              <a:sym typeface="+mn-lt"/>
            </a:endParaRPr>
          </a:p>
        </p:txBody>
      </p:sp>
      <p:pic>
        <p:nvPicPr>
          <p:cNvPr id="24" name="图片 23">
            <a:extLst>
              <a:ext uri="{FF2B5EF4-FFF2-40B4-BE49-F238E27FC236}">
                <a16:creationId xmlns:a16="http://schemas.microsoft.com/office/drawing/2014/main" xmlns="" id="{5D84039F-E474-44B8-A8A7-4991579E64A7}"/>
              </a:ext>
            </a:extLst>
          </p:cNvPr>
          <p:cNvPicPr>
            <a:picLocks noChangeAspect="1"/>
          </p:cNvPicPr>
          <p:nvPr/>
        </p:nvPicPr>
        <p:blipFill>
          <a:blip r:embed="rId4"/>
          <a:srcRect/>
          <a:stretch/>
        </p:blipFill>
        <p:spPr>
          <a:xfrm>
            <a:off x="6201346" y="2048553"/>
            <a:ext cx="5138876" cy="3425917"/>
          </a:xfrm>
          <a:prstGeom prst="rect">
            <a:avLst/>
          </a:prstGeom>
        </p:spPr>
      </p:pic>
    </p:spTree>
    <p:extLst>
      <p:ext uri="{BB962C8B-B14F-4D97-AF65-F5344CB8AC3E}">
        <p14:creationId xmlns:p14="http://schemas.microsoft.com/office/powerpoint/2010/main" val="956718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p:bldP spid="22" grpId="0" animBg="1"/>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72151" y="420939"/>
            <a:ext cx="2954655" cy="369332"/>
          </a:xfrm>
          <a:prstGeom prst="rect">
            <a:avLst/>
          </a:prstGeom>
          <a:noFill/>
        </p:spPr>
        <p:txBody>
          <a:bodyPr wrap="none" rtlCol="0">
            <a:spAutoFit/>
          </a:bodyPr>
          <a:lstStyle/>
          <a:p>
            <a:pPr algn="dist"/>
            <a:r>
              <a:rPr kumimoji="1" lang="zh-CN" altLang="en-US" dirty="0">
                <a:latin typeface="汉仪雅酷黑 75W" panose="020B0804020202020204" pitchFamily="34" charset="-122"/>
                <a:ea typeface="汉仪雅酷黑 75W" panose="020B0804020202020204" pitchFamily="34" charset="-122"/>
                <a:cs typeface="+mn-ea"/>
                <a:sym typeface="+mn-lt"/>
              </a:rPr>
              <a:t>拒绝舌尖上的浪费光盘行动</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grpSp>
        <p:nvGrpSpPr>
          <p:cNvPr id="18" name="组合 17">
            <a:extLst>
              <a:ext uri="{FF2B5EF4-FFF2-40B4-BE49-F238E27FC236}">
                <a16:creationId xmlns:a16="http://schemas.microsoft.com/office/drawing/2014/main" xmlns="" id="{D09A3EBA-8E93-4DA2-A0A8-2345609FCB59}"/>
              </a:ext>
            </a:extLst>
          </p:cNvPr>
          <p:cNvGrpSpPr/>
          <p:nvPr/>
        </p:nvGrpSpPr>
        <p:grpSpPr>
          <a:xfrm>
            <a:off x="1011556" y="2446985"/>
            <a:ext cx="3304359" cy="2973669"/>
            <a:chOff x="1011556" y="2446985"/>
            <a:chExt cx="3304359" cy="2973669"/>
          </a:xfrm>
        </p:grpSpPr>
        <p:sp>
          <p:nvSpPr>
            <p:cNvPr id="13" name="矩形 12">
              <a:extLst>
                <a:ext uri="{FF2B5EF4-FFF2-40B4-BE49-F238E27FC236}">
                  <a16:creationId xmlns:a16="http://schemas.microsoft.com/office/drawing/2014/main" xmlns="" id="{1C32CD83-D4BD-4F0D-9494-E83F28552FAA}"/>
                </a:ext>
              </a:extLst>
            </p:cNvPr>
            <p:cNvSpPr/>
            <p:nvPr/>
          </p:nvSpPr>
          <p:spPr>
            <a:xfrm>
              <a:off x="1186439" y="2446985"/>
              <a:ext cx="2622316" cy="658167"/>
            </a:xfrm>
            <a:prstGeom prst="rect">
              <a:avLst/>
            </a:prstGeom>
            <a:solidFill>
              <a:srgbClr val="F49E00"/>
            </a:solidFill>
            <a:ln>
              <a:solidFill>
                <a:srgbClr val="F49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3" name="文本框 2">
              <a:extLst>
                <a:ext uri="{FF2B5EF4-FFF2-40B4-BE49-F238E27FC236}">
                  <a16:creationId xmlns:a16="http://schemas.microsoft.com/office/drawing/2014/main" xmlns="" id="{CA1F2AE1-81C7-47D1-BFA3-ABDD1491C902}"/>
                </a:ext>
              </a:extLst>
            </p:cNvPr>
            <p:cNvSpPr txBox="1"/>
            <p:nvPr/>
          </p:nvSpPr>
          <p:spPr>
            <a:xfrm>
              <a:off x="1011556" y="3295072"/>
              <a:ext cx="3304359" cy="2125582"/>
            </a:xfrm>
            <a:prstGeom prst="rect">
              <a:avLst/>
            </a:prstGeom>
            <a:noFill/>
          </p:spPr>
          <p:txBody>
            <a:bodyPr wrap="square" rtlCol="0">
              <a:spAutoFit/>
            </a:bodyPr>
            <a:lstStyle/>
            <a:p>
              <a:pPr>
                <a:lnSpc>
                  <a:spcPct val="150000"/>
                </a:lnSpc>
              </a:pPr>
              <a:r>
                <a:rPr lang="zh-CN" altLang="en-US" dirty="0">
                  <a:solidFill>
                    <a:schemeClr val="tx1">
                      <a:lumMod val="85000"/>
                      <a:lumOff val="15000"/>
                    </a:schemeClr>
                  </a:solidFill>
                  <a:cs typeface="+mn-ea"/>
                  <a:sym typeface="+mn-lt"/>
                </a:rPr>
                <a:t>有一种节约叫光盘，有一种公益叫光盘，有一种习惯叫光盘。有利于弘扬中华民族传统美德。节约粮食</a:t>
              </a:r>
              <a:r>
                <a:rPr lang="en-US" altLang="zh-CN" dirty="0">
                  <a:solidFill>
                    <a:schemeClr val="tx1">
                      <a:lumMod val="85000"/>
                      <a:lumOff val="15000"/>
                    </a:schemeClr>
                  </a:solidFill>
                  <a:cs typeface="+mn-ea"/>
                  <a:sym typeface="+mn-lt"/>
                </a:rPr>
                <a:t>,</a:t>
              </a:r>
              <a:r>
                <a:rPr lang="zh-CN" altLang="en-US" dirty="0">
                  <a:solidFill>
                    <a:schemeClr val="tx1">
                      <a:lumMod val="85000"/>
                      <a:lumOff val="15000"/>
                    </a:schemeClr>
                  </a:solidFill>
                  <a:cs typeface="+mn-ea"/>
                  <a:sym typeface="+mn-lt"/>
                </a:rPr>
                <a:t>是中华民族的传统。</a:t>
              </a:r>
            </a:p>
            <a:p>
              <a:pPr>
                <a:lnSpc>
                  <a:spcPct val="150000"/>
                </a:lnSpc>
              </a:pPr>
              <a:r>
                <a:rPr lang="zh-CN" altLang="en-US" dirty="0">
                  <a:solidFill>
                    <a:schemeClr val="tx1">
                      <a:lumMod val="85000"/>
                      <a:lumOff val="15000"/>
                    </a:schemeClr>
                  </a:solidFill>
                  <a:cs typeface="+mn-ea"/>
                  <a:sym typeface="+mn-lt"/>
                </a:rPr>
                <a:t>有利于节约粮食，减少浪费 。</a:t>
              </a:r>
            </a:p>
          </p:txBody>
        </p:sp>
        <p:sp>
          <p:nvSpPr>
            <p:cNvPr id="9" name="文本框 8">
              <a:extLst>
                <a:ext uri="{FF2B5EF4-FFF2-40B4-BE49-F238E27FC236}">
                  <a16:creationId xmlns:a16="http://schemas.microsoft.com/office/drawing/2014/main" xmlns="" id="{D6FEA29C-09F2-4386-B2A3-8A664AC30237}"/>
                </a:ext>
              </a:extLst>
            </p:cNvPr>
            <p:cNvSpPr txBox="1"/>
            <p:nvPr/>
          </p:nvSpPr>
          <p:spPr>
            <a:xfrm>
              <a:off x="1315765" y="2540837"/>
              <a:ext cx="2492990" cy="400110"/>
            </a:xfrm>
            <a:prstGeom prst="rect">
              <a:avLst/>
            </a:prstGeom>
            <a:noFill/>
          </p:spPr>
          <p:txBody>
            <a:bodyPr wrap="none" rtlCol="0">
              <a:spAutoFit/>
            </a:bodyPr>
            <a:lstStyle/>
            <a:p>
              <a:r>
                <a:rPr kumimoji="1" lang="zh-CN" altLang="en-US" sz="2000" dirty="0">
                  <a:solidFill>
                    <a:schemeClr val="bg1"/>
                  </a:solidFill>
                  <a:cs typeface="+mn-ea"/>
                  <a:sym typeface="+mn-lt"/>
                </a:rPr>
                <a:t>光盘行动介绍（一）</a:t>
              </a:r>
            </a:p>
          </p:txBody>
        </p:sp>
      </p:grpSp>
      <p:grpSp>
        <p:nvGrpSpPr>
          <p:cNvPr id="19" name="组合 18">
            <a:extLst>
              <a:ext uri="{FF2B5EF4-FFF2-40B4-BE49-F238E27FC236}">
                <a16:creationId xmlns:a16="http://schemas.microsoft.com/office/drawing/2014/main" xmlns="" id="{3E101846-72DC-47E0-8EE7-B6C609D9FA8C}"/>
              </a:ext>
            </a:extLst>
          </p:cNvPr>
          <p:cNvGrpSpPr/>
          <p:nvPr/>
        </p:nvGrpSpPr>
        <p:grpSpPr>
          <a:xfrm>
            <a:off x="7915789" y="2446985"/>
            <a:ext cx="3180212" cy="2967605"/>
            <a:chOff x="7915789" y="2446985"/>
            <a:chExt cx="3180212" cy="2967605"/>
          </a:xfrm>
        </p:grpSpPr>
        <p:sp>
          <p:nvSpPr>
            <p:cNvPr id="15" name="矩形 14">
              <a:extLst>
                <a:ext uri="{FF2B5EF4-FFF2-40B4-BE49-F238E27FC236}">
                  <a16:creationId xmlns:a16="http://schemas.microsoft.com/office/drawing/2014/main" xmlns="" id="{58F915A4-4315-4AA8-A2FB-E3FF32C5E408}"/>
                </a:ext>
              </a:extLst>
            </p:cNvPr>
            <p:cNvSpPr/>
            <p:nvPr/>
          </p:nvSpPr>
          <p:spPr>
            <a:xfrm>
              <a:off x="8132479" y="2446985"/>
              <a:ext cx="2622316" cy="658167"/>
            </a:xfrm>
            <a:prstGeom prst="rect">
              <a:avLst/>
            </a:prstGeom>
            <a:solidFill>
              <a:srgbClr val="F49E00"/>
            </a:solidFill>
            <a:ln>
              <a:solidFill>
                <a:srgbClr val="F49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7" name="文本框 6">
              <a:extLst>
                <a:ext uri="{FF2B5EF4-FFF2-40B4-BE49-F238E27FC236}">
                  <a16:creationId xmlns:a16="http://schemas.microsoft.com/office/drawing/2014/main" xmlns="" id="{5F070BAB-C726-4275-9421-801CC6991D9C}"/>
                </a:ext>
              </a:extLst>
            </p:cNvPr>
            <p:cNvSpPr txBox="1"/>
            <p:nvPr/>
          </p:nvSpPr>
          <p:spPr>
            <a:xfrm>
              <a:off x="7915789" y="3289008"/>
              <a:ext cx="3180212" cy="2125582"/>
            </a:xfrm>
            <a:prstGeom prst="rect">
              <a:avLst/>
            </a:prstGeom>
            <a:noFill/>
          </p:spPr>
          <p:txBody>
            <a:bodyPr wrap="square" rtlCol="0">
              <a:spAutoFit/>
            </a:bodyPr>
            <a:lstStyle/>
            <a:p>
              <a:pPr>
                <a:lnSpc>
                  <a:spcPct val="150000"/>
                </a:lnSpc>
              </a:pPr>
              <a:r>
                <a:rPr lang="zh-CN" altLang="en-US" dirty="0">
                  <a:solidFill>
                    <a:schemeClr val="tx1">
                      <a:lumMod val="85000"/>
                      <a:lumOff val="15000"/>
                    </a:schemeClr>
                  </a:solidFill>
                  <a:cs typeface="+mn-ea"/>
                  <a:sym typeface="+mn-lt"/>
                </a:rPr>
                <a:t>有利于发扬艰苦奋斗精神，激发奋发进取的斗志。有利于提高全社会节约意识，在全社会形成勤俭节约的良好社会风尚，促进精神文明建设。</a:t>
              </a:r>
            </a:p>
          </p:txBody>
        </p:sp>
        <p:sp>
          <p:nvSpPr>
            <p:cNvPr id="11" name="文本框 10">
              <a:extLst>
                <a:ext uri="{FF2B5EF4-FFF2-40B4-BE49-F238E27FC236}">
                  <a16:creationId xmlns:a16="http://schemas.microsoft.com/office/drawing/2014/main" xmlns="" id="{D9753789-8B16-4862-9045-A6F0D0FF5339}"/>
                </a:ext>
              </a:extLst>
            </p:cNvPr>
            <p:cNvSpPr txBox="1"/>
            <p:nvPr/>
          </p:nvSpPr>
          <p:spPr>
            <a:xfrm>
              <a:off x="8256995" y="2540838"/>
              <a:ext cx="2497800" cy="400110"/>
            </a:xfrm>
            <a:prstGeom prst="rect">
              <a:avLst/>
            </a:prstGeom>
            <a:noFill/>
          </p:spPr>
          <p:txBody>
            <a:bodyPr wrap="none" rtlCol="0">
              <a:spAutoFit/>
            </a:bodyPr>
            <a:lstStyle/>
            <a:p>
              <a:r>
                <a:rPr kumimoji="1" lang="zh-CN" altLang="en-US" sz="2000" dirty="0">
                  <a:solidFill>
                    <a:schemeClr val="bg1"/>
                  </a:solidFill>
                  <a:cs typeface="+mn-ea"/>
                  <a:sym typeface="+mn-lt"/>
                </a:rPr>
                <a:t>光盘行动介绍（二）</a:t>
              </a:r>
            </a:p>
          </p:txBody>
        </p:sp>
      </p:grpSp>
      <p:pic>
        <p:nvPicPr>
          <p:cNvPr id="17" name="图片 16">
            <a:extLst>
              <a:ext uri="{FF2B5EF4-FFF2-40B4-BE49-F238E27FC236}">
                <a16:creationId xmlns:a16="http://schemas.microsoft.com/office/drawing/2014/main" xmlns="" id="{02D59E5C-5609-4232-9F7E-0DFFFEB2BA53}"/>
              </a:ext>
            </a:extLst>
          </p:cNvPr>
          <p:cNvPicPr>
            <a:picLocks noChangeAspect="1"/>
          </p:cNvPicPr>
          <p:nvPr/>
        </p:nvPicPr>
        <p:blipFill rotWithShape="1">
          <a:blip r:embed="rId4"/>
          <a:srcRect l="42229"/>
          <a:stretch/>
        </p:blipFill>
        <p:spPr>
          <a:xfrm>
            <a:off x="4650612" y="1993982"/>
            <a:ext cx="2890775" cy="3752848"/>
          </a:xfrm>
          <a:prstGeom prst="rect">
            <a:avLst/>
          </a:prstGeom>
        </p:spPr>
      </p:pic>
    </p:spTree>
    <p:extLst>
      <p:ext uri="{BB962C8B-B14F-4D97-AF65-F5344CB8AC3E}">
        <p14:creationId xmlns:p14="http://schemas.microsoft.com/office/powerpoint/2010/main" val="4007143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4"/>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5"/>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6"/>
          <a:stretch>
            <a:fillRect/>
          </a:stretch>
        </p:blipFill>
        <p:spPr>
          <a:xfrm flipH="1">
            <a:off x="9039177" y="3419402"/>
            <a:ext cx="3139439" cy="3523496"/>
          </a:xfrm>
          <a:prstGeom prst="rect">
            <a:avLst/>
          </a:prstGeom>
        </p:spPr>
      </p:pic>
      <p:pic>
        <p:nvPicPr>
          <p:cNvPr id="43" name="图片 42">
            <a:extLst>
              <a:ext uri="{FF2B5EF4-FFF2-40B4-BE49-F238E27FC236}">
                <a16:creationId xmlns:a16="http://schemas.microsoft.com/office/drawing/2014/main" xmlns="" id="{970F34D3-699A-4F95-8D99-6822C2832D36}"/>
              </a:ext>
            </a:extLst>
          </p:cNvPr>
          <p:cNvPicPr>
            <a:picLocks noChangeAspect="1"/>
          </p:cNvPicPr>
          <p:nvPr/>
        </p:nvPicPr>
        <p:blipFill>
          <a:blip r:embed="rId7"/>
          <a:srcRect/>
          <a:stretch/>
        </p:blipFill>
        <p:spPr>
          <a:xfrm flipH="1">
            <a:off x="-15480" y="2758852"/>
            <a:ext cx="4844596" cy="4844596"/>
          </a:xfrm>
          <a:prstGeom prst="rect">
            <a:avLst/>
          </a:prstGeom>
        </p:spPr>
      </p:pic>
      <p:grpSp>
        <p:nvGrpSpPr>
          <p:cNvPr id="53" name="组合 52">
            <a:extLst>
              <a:ext uri="{FF2B5EF4-FFF2-40B4-BE49-F238E27FC236}">
                <a16:creationId xmlns:a16="http://schemas.microsoft.com/office/drawing/2014/main" xmlns="" id="{DB7EA09E-1342-4F02-831E-3B0E4F417D4D}"/>
              </a:ext>
            </a:extLst>
          </p:cNvPr>
          <p:cNvGrpSpPr/>
          <p:nvPr/>
        </p:nvGrpSpPr>
        <p:grpSpPr>
          <a:xfrm>
            <a:off x="7837173" y="1327662"/>
            <a:ext cx="1976885" cy="2215991"/>
            <a:chOff x="3930840" y="1973851"/>
            <a:chExt cx="1453960" cy="1687725"/>
          </a:xfrm>
          <a:solidFill>
            <a:srgbClr val="F49E00"/>
          </a:solidFill>
        </p:grpSpPr>
        <p:sp>
          <p:nvSpPr>
            <p:cNvPr id="54" name="正五边形 209">
              <a:extLst>
                <a:ext uri="{FF2B5EF4-FFF2-40B4-BE49-F238E27FC236}">
                  <a16:creationId xmlns:a16="http://schemas.microsoft.com/office/drawing/2014/main" xmlns="" id="{5DD531CF-2795-4CDC-AFA8-CD085859A839}"/>
                </a:ext>
              </a:extLst>
            </p:cNvPr>
            <p:cNvSpPr/>
            <p:nvPr/>
          </p:nvSpPr>
          <p:spPr>
            <a:xfrm>
              <a:off x="3930840" y="2255752"/>
              <a:ext cx="1453960" cy="138472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55" name="文本框 54">
              <a:extLst>
                <a:ext uri="{FF2B5EF4-FFF2-40B4-BE49-F238E27FC236}">
                  <a16:creationId xmlns:a16="http://schemas.microsoft.com/office/drawing/2014/main" xmlns="" id="{7A6958CF-4C05-4358-89DD-305AE99B74BA}"/>
                </a:ext>
              </a:extLst>
            </p:cNvPr>
            <p:cNvSpPr txBox="1"/>
            <p:nvPr/>
          </p:nvSpPr>
          <p:spPr>
            <a:xfrm>
              <a:off x="4256665" y="1973851"/>
              <a:ext cx="787793" cy="1687725"/>
            </a:xfrm>
            <a:prstGeom prst="rect">
              <a:avLst/>
            </a:prstGeom>
            <a:noFill/>
          </p:spPr>
          <p:txBody>
            <a:bodyPr wrap="none" rtlCol="0">
              <a:spAutoFit/>
            </a:bodyPr>
            <a:lstStyle/>
            <a:p>
              <a:r>
                <a:rPr lang="en-US" altLang="zh-CN"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rPr>
                <a:t>3</a:t>
              </a:r>
              <a:endParaRPr lang="zh-CN" altLang="en-US"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sp>
        <p:nvSpPr>
          <p:cNvPr id="56" name="文本框 55">
            <a:extLst>
              <a:ext uri="{FF2B5EF4-FFF2-40B4-BE49-F238E27FC236}">
                <a16:creationId xmlns:a16="http://schemas.microsoft.com/office/drawing/2014/main" xmlns="" id="{ACDDC0CD-B1F1-41A6-B13F-895BB459191A}"/>
              </a:ext>
            </a:extLst>
          </p:cNvPr>
          <p:cNvSpPr txBox="1"/>
          <p:nvPr/>
        </p:nvSpPr>
        <p:spPr>
          <a:xfrm>
            <a:off x="434588" y="1190762"/>
            <a:ext cx="6524988" cy="3136180"/>
          </a:xfrm>
          <a:prstGeom prst="rect">
            <a:avLst/>
          </a:prstGeom>
          <a:noFill/>
        </p:spPr>
        <p:txBody>
          <a:bodyPr wrap="square" rtlCol="0">
            <a:spAutoFit/>
          </a:bodyPr>
          <a:lstStyle/>
          <a:p>
            <a:pPr>
              <a:lnSpc>
                <a:spcPct val="130000"/>
              </a:lnSpc>
            </a:pPr>
            <a:r>
              <a:rPr kumimoji="1" lang="zh-CN" altLang="en-US"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拒绝“剩”宴倡导“光盘”</a:t>
            </a:r>
            <a:endParaRPr kumimoji="1" lang="en-US" altLang="zh-CN"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cxnSp>
        <p:nvCxnSpPr>
          <p:cNvPr id="57" name="直接连接符 56">
            <a:extLst>
              <a:ext uri="{FF2B5EF4-FFF2-40B4-BE49-F238E27FC236}">
                <a16:creationId xmlns:a16="http://schemas.microsoft.com/office/drawing/2014/main" xmlns="" id="{F21FC73C-A242-41A8-B611-60CB773E271A}"/>
              </a:ext>
            </a:extLst>
          </p:cNvPr>
          <p:cNvCxnSpPr>
            <a:cxnSpLocks/>
          </p:cNvCxnSpPr>
          <p:nvPr/>
        </p:nvCxnSpPr>
        <p:spPr>
          <a:xfrm flipH="1">
            <a:off x="7143050" y="3695126"/>
            <a:ext cx="3519913" cy="0"/>
          </a:xfrm>
          <a:prstGeom prst="line">
            <a:avLst/>
          </a:prstGeom>
          <a:ln>
            <a:solidFill>
              <a:srgbClr val="F49E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xmlns="" id="{85A46FA6-70F8-41D2-A5B9-7BBB7B3AD94B}"/>
              </a:ext>
            </a:extLst>
          </p:cNvPr>
          <p:cNvPicPr>
            <a:picLocks noChangeAspect="1"/>
          </p:cNvPicPr>
          <p:nvPr/>
        </p:nvPicPr>
        <p:blipFill>
          <a:blip r:embed="rId8"/>
          <a:stretch>
            <a:fillRect/>
          </a:stretch>
        </p:blipFill>
        <p:spPr>
          <a:xfrm>
            <a:off x="7269352" y="4822518"/>
            <a:ext cx="2204763" cy="1340447"/>
          </a:xfrm>
          <a:prstGeom prst="rect">
            <a:avLst/>
          </a:prstGeom>
        </p:spPr>
      </p:pic>
    </p:spTree>
    <p:extLst>
      <p:ext uri="{BB962C8B-B14F-4D97-AF65-F5344CB8AC3E}">
        <p14:creationId xmlns:p14="http://schemas.microsoft.com/office/powerpoint/2010/main" val="24052750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600" fill="hold"/>
                                        <p:tgtEl>
                                          <p:spTgt spid="53"/>
                                        </p:tgtEl>
                                        <p:attrNameLst>
                                          <p:attrName>ppt_w</p:attrName>
                                        </p:attrNameLst>
                                      </p:cBhvr>
                                      <p:tavLst>
                                        <p:tav tm="0">
                                          <p:val>
                                            <p:fltVal val="0"/>
                                          </p:val>
                                        </p:tav>
                                        <p:tav tm="100000">
                                          <p:val>
                                            <p:strVal val="#ppt_w"/>
                                          </p:val>
                                        </p:tav>
                                      </p:tavLst>
                                    </p:anim>
                                    <p:anim calcmode="lin" valueType="num">
                                      <p:cBhvr>
                                        <p:cTn id="32" dur="600" fill="hold"/>
                                        <p:tgtEl>
                                          <p:spTgt spid="53"/>
                                        </p:tgtEl>
                                        <p:attrNameLst>
                                          <p:attrName>ppt_h</p:attrName>
                                        </p:attrNameLst>
                                      </p:cBhvr>
                                      <p:tavLst>
                                        <p:tav tm="0">
                                          <p:val>
                                            <p:fltVal val="0"/>
                                          </p:val>
                                        </p:tav>
                                        <p:tav tm="100000">
                                          <p:val>
                                            <p:strVal val="#ppt_h"/>
                                          </p:val>
                                        </p:tav>
                                      </p:tavLst>
                                    </p:anim>
                                    <p:anim calcmode="lin" valueType="num">
                                      <p:cBhvr>
                                        <p:cTn id="33" dur="600" fill="hold"/>
                                        <p:tgtEl>
                                          <p:spTgt spid="53"/>
                                        </p:tgtEl>
                                        <p:attrNameLst>
                                          <p:attrName>style.rotation</p:attrName>
                                        </p:attrNameLst>
                                      </p:cBhvr>
                                      <p:tavLst>
                                        <p:tav tm="0">
                                          <p:val>
                                            <p:fltVal val="90"/>
                                          </p:val>
                                        </p:tav>
                                        <p:tav tm="100000">
                                          <p:val>
                                            <p:fltVal val="0"/>
                                          </p:val>
                                        </p:tav>
                                      </p:tavLst>
                                    </p:anim>
                                    <p:animEffect transition="in" filter="fade">
                                      <p:cBhvr>
                                        <p:cTn id="34" dur="600"/>
                                        <p:tgtEl>
                                          <p:spTgt spid="53"/>
                                        </p:tgtEl>
                                      </p:cBhvr>
                                    </p:animEffect>
                                  </p:childTnLst>
                                </p:cTn>
                              </p:par>
                            </p:childTnLst>
                          </p:cTn>
                        </p:par>
                        <p:par>
                          <p:cTn id="35" fill="hold">
                            <p:stCondLst>
                              <p:cond delay="3600"/>
                            </p:stCondLst>
                            <p:childTnLst>
                              <p:par>
                                <p:cTn id="36" presetID="22" presetClass="entr" presetSubtype="4"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down)">
                                      <p:cBhvr>
                                        <p:cTn id="38" dur="500"/>
                                        <p:tgtEl>
                                          <p:spTgt spid="57"/>
                                        </p:tgtEl>
                                      </p:cBhvr>
                                    </p:animEffect>
                                  </p:childTnLst>
                                </p:cTn>
                              </p:par>
                            </p:childTnLst>
                          </p:cTn>
                        </p:par>
                        <p:par>
                          <p:cTn id="39" fill="hold">
                            <p:stCondLst>
                              <p:cond delay="4100"/>
                            </p:stCondLst>
                            <p:childTnLst>
                              <p:par>
                                <p:cTn id="40" presetID="26" presetClass="entr" presetSubtype="0" fill="hold" grpId="0" nodeType="afterEffect">
                                  <p:stCondLst>
                                    <p:cond delay="0"/>
                                  </p:stCondLst>
                                  <p:iterate type="wd">
                                    <p:tmPct val="10000"/>
                                  </p:iterate>
                                  <p:childTnLst>
                                    <p:set>
                                      <p:cBhvr>
                                        <p:cTn id="41" dur="1" fill="hold">
                                          <p:stCondLst>
                                            <p:cond delay="0"/>
                                          </p:stCondLst>
                                        </p:cTn>
                                        <p:tgtEl>
                                          <p:spTgt spid="56"/>
                                        </p:tgtEl>
                                        <p:attrNameLst>
                                          <p:attrName>style.visibility</p:attrName>
                                        </p:attrNameLst>
                                      </p:cBhvr>
                                      <p:to>
                                        <p:strVal val="visible"/>
                                      </p:to>
                                    </p:set>
                                    <p:animEffect transition="in" filter="wipe(down)">
                                      <p:cBhvr>
                                        <p:cTn id="42" dur="377">
                                          <p:stCondLst>
                                            <p:cond delay="0"/>
                                          </p:stCondLst>
                                        </p:cTn>
                                        <p:tgtEl>
                                          <p:spTgt spid="56"/>
                                        </p:tgtEl>
                                      </p:cBhvr>
                                    </p:animEffect>
                                    <p:anim calcmode="lin" valueType="num">
                                      <p:cBhvr>
                                        <p:cTn id="43" dur="1184"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44" dur="4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45" dur="432" tmFilter="0, 0; 0.125,0.2665; 0.25,0.4; 0.375,0.465; 0.5,0.5;  0.625,0.535; 0.75,0.6; 0.875,0.7335; 1,1">
                                          <p:stCondLst>
                                            <p:cond delay="432"/>
                                          </p:stCondLst>
                                        </p:cTn>
                                        <p:tgtEl>
                                          <p:spTgt spid="56"/>
                                        </p:tgtEl>
                                        <p:attrNameLst>
                                          <p:attrName>ppt_y</p:attrName>
                                        </p:attrNameLst>
                                      </p:cBhvr>
                                      <p:tavLst>
                                        <p:tav tm="0" fmla="#ppt_y-sin(pi*$)/9">
                                          <p:val>
                                            <p:fltVal val="0"/>
                                          </p:val>
                                        </p:tav>
                                        <p:tav tm="100000">
                                          <p:val>
                                            <p:fltVal val="1"/>
                                          </p:val>
                                        </p:tav>
                                      </p:tavLst>
                                    </p:anim>
                                    <p:anim calcmode="lin" valueType="num">
                                      <p:cBhvr>
                                        <p:cTn id="46" dur="216" tmFilter="0, 0; 0.125,0.2665; 0.25,0.4; 0.375,0.465; 0.5,0.5;  0.625,0.535; 0.75,0.6; 0.875,0.7335; 1,1">
                                          <p:stCondLst>
                                            <p:cond delay="861"/>
                                          </p:stCondLst>
                                        </p:cTn>
                                        <p:tgtEl>
                                          <p:spTgt spid="56"/>
                                        </p:tgtEl>
                                        <p:attrNameLst>
                                          <p:attrName>ppt_y</p:attrName>
                                        </p:attrNameLst>
                                      </p:cBhvr>
                                      <p:tavLst>
                                        <p:tav tm="0" fmla="#ppt_y-sin(pi*$)/27">
                                          <p:val>
                                            <p:fltVal val="0"/>
                                          </p:val>
                                        </p:tav>
                                        <p:tav tm="100000">
                                          <p:val>
                                            <p:fltVal val="1"/>
                                          </p:val>
                                        </p:tav>
                                      </p:tavLst>
                                    </p:anim>
                                    <p:anim calcmode="lin" valueType="num">
                                      <p:cBhvr>
                                        <p:cTn id="47" dur="107" tmFilter="0, 0; 0.125,0.2665; 0.25,0.4; 0.375,0.465; 0.5,0.5;  0.625,0.535; 0.75,0.6; 0.875,0.7335; 1,1">
                                          <p:stCondLst>
                                            <p:cond delay="1076"/>
                                          </p:stCondLst>
                                        </p:cTn>
                                        <p:tgtEl>
                                          <p:spTgt spid="56"/>
                                        </p:tgtEl>
                                        <p:attrNameLst>
                                          <p:attrName>ppt_y</p:attrName>
                                        </p:attrNameLst>
                                      </p:cBhvr>
                                      <p:tavLst>
                                        <p:tav tm="0" fmla="#ppt_y-sin(pi*$)/81">
                                          <p:val>
                                            <p:fltVal val="0"/>
                                          </p:val>
                                        </p:tav>
                                        <p:tav tm="100000">
                                          <p:val>
                                            <p:fltVal val="1"/>
                                          </p:val>
                                        </p:tav>
                                      </p:tavLst>
                                    </p:anim>
                                    <p:animScale>
                                      <p:cBhvr>
                                        <p:cTn id="48" dur="17">
                                          <p:stCondLst>
                                            <p:cond delay="422"/>
                                          </p:stCondLst>
                                        </p:cTn>
                                        <p:tgtEl>
                                          <p:spTgt spid="56"/>
                                        </p:tgtEl>
                                      </p:cBhvr>
                                      <p:to x="100000" y="60000"/>
                                    </p:animScale>
                                    <p:animScale>
                                      <p:cBhvr>
                                        <p:cTn id="49" dur="108" decel="50000">
                                          <p:stCondLst>
                                            <p:cond delay="439"/>
                                          </p:stCondLst>
                                        </p:cTn>
                                        <p:tgtEl>
                                          <p:spTgt spid="56"/>
                                        </p:tgtEl>
                                      </p:cBhvr>
                                      <p:to x="100000" y="100000"/>
                                    </p:animScale>
                                    <p:animScale>
                                      <p:cBhvr>
                                        <p:cTn id="50" dur="17">
                                          <p:stCondLst>
                                            <p:cond delay="853"/>
                                          </p:stCondLst>
                                        </p:cTn>
                                        <p:tgtEl>
                                          <p:spTgt spid="56"/>
                                        </p:tgtEl>
                                      </p:cBhvr>
                                      <p:to x="100000" y="80000"/>
                                    </p:animScale>
                                    <p:animScale>
                                      <p:cBhvr>
                                        <p:cTn id="51" dur="108" decel="50000">
                                          <p:stCondLst>
                                            <p:cond delay="870"/>
                                          </p:stCondLst>
                                        </p:cTn>
                                        <p:tgtEl>
                                          <p:spTgt spid="56"/>
                                        </p:tgtEl>
                                      </p:cBhvr>
                                      <p:to x="100000" y="100000"/>
                                    </p:animScale>
                                    <p:animScale>
                                      <p:cBhvr>
                                        <p:cTn id="52" dur="17">
                                          <p:stCondLst>
                                            <p:cond delay="1067"/>
                                          </p:stCondLst>
                                        </p:cTn>
                                        <p:tgtEl>
                                          <p:spTgt spid="56"/>
                                        </p:tgtEl>
                                      </p:cBhvr>
                                      <p:to x="100000" y="90000"/>
                                    </p:animScale>
                                    <p:animScale>
                                      <p:cBhvr>
                                        <p:cTn id="53" dur="108" decel="50000">
                                          <p:stCondLst>
                                            <p:cond delay="1084"/>
                                          </p:stCondLst>
                                        </p:cTn>
                                        <p:tgtEl>
                                          <p:spTgt spid="56"/>
                                        </p:tgtEl>
                                      </p:cBhvr>
                                      <p:to x="100000" y="100000"/>
                                    </p:animScale>
                                    <p:animScale>
                                      <p:cBhvr>
                                        <p:cTn id="54" dur="17">
                                          <p:stCondLst>
                                            <p:cond delay="1175"/>
                                          </p:stCondLst>
                                        </p:cTn>
                                        <p:tgtEl>
                                          <p:spTgt spid="56"/>
                                        </p:tgtEl>
                                      </p:cBhvr>
                                      <p:to x="100000" y="95000"/>
                                    </p:animScale>
                                    <p:animScale>
                                      <p:cBhvr>
                                        <p:cTn id="55" dur="108" decel="50000">
                                          <p:stCondLst>
                                            <p:cond delay="1192"/>
                                          </p:stCondLst>
                                        </p:cTn>
                                        <p:tgtEl>
                                          <p:spTgt spid="5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拒绝“剩”宴，倡导“光盘”</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4" name="矩形 3">
            <a:extLst>
              <a:ext uri="{FF2B5EF4-FFF2-40B4-BE49-F238E27FC236}">
                <a16:creationId xmlns:a16="http://schemas.microsoft.com/office/drawing/2014/main" xmlns="" id="{1DCB6FFC-C7F4-401B-A2B8-DDAC332280A5}"/>
              </a:ext>
            </a:extLst>
          </p:cNvPr>
          <p:cNvSpPr/>
          <p:nvPr/>
        </p:nvSpPr>
        <p:spPr>
          <a:xfrm>
            <a:off x="6516551" y="2648274"/>
            <a:ext cx="4791912" cy="2956579"/>
          </a:xfrm>
          <a:prstGeom prst="rect">
            <a:avLst/>
          </a:prstGeom>
        </p:spPr>
        <p:txBody>
          <a:bodyPr wrap="square">
            <a:spAutoFit/>
          </a:bodyPr>
          <a:lstStyle/>
          <a:p>
            <a:pPr algn="just">
              <a:lnSpc>
                <a:spcPct val="150000"/>
              </a:lnSpc>
            </a:pPr>
            <a:r>
              <a:rPr kumimoji="1" lang="zh-CN" altLang="en-US" dirty="0">
                <a:cs typeface="+mn-ea"/>
                <a:sym typeface="+mn-lt"/>
              </a:rPr>
              <a:t>如今的我们，生活条件大大改善，可能没有在意一碗汤的倾倒、一粒米的掉落</a:t>
            </a:r>
            <a:r>
              <a:rPr kumimoji="1" lang="en-US" altLang="zh-CN" dirty="0">
                <a:cs typeface="+mn-ea"/>
                <a:sym typeface="+mn-lt"/>
              </a:rPr>
              <a:t>……</a:t>
            </a:r>
            <a:r>
              <a:rPr kumimoji="1" lang="zh-CN" altLang="en-US" dirty="0">
                <a:cs typeface="+mn-ea"/>
                <a:sym typeface="+mn-lt"/>
              </a:rPr>
              <a:t>然而，一滴水，一甘霖，滋润一方天地；一粒米，一箪食，养育一方百姓</a:t>
            </a:r>
            <a:r>
              <a:rPr kumimoji="1" lang="en-US" altLang="zh-CN" dirty="0">
                <a:cs typeface="+mn-ea"/>
                <a:sym typeface="+mn-lt"/>
              </a:rPr>
              <a:t>……</a:t>
            </a:r>
            <a:r>
              <a:rPr kumimoji="1" lang="zh-CN" altLang="en-US" dirty="0">
                <a:cs typeface="+mn-ea"/>
                <a:sym typeface="+mn-lt"/>
              </a:rPr>
              <a:t>当我们低头看向盘中餐的时候，可否想想辛苦劳作为我们提供食物的人，想想那些依然在为生计而奔波的人，这样，你还可以毫不在意地倒掉碗里的饭菜吗？</a:t>
            </a:r>
          </a:p>
        </p:txBody>
      </p:sp>
      <p:cxnSp>
        <p:nvCxnSpPr>
          <p:cNvPr id="6" name="直接连接符 5">
            <a:extLst>
              <a:ext uri="{FF2B5EF4-FFF2-40B4-BE49-F238E27FC236}">
                <a16:creationId xmlns:a16="http://schemas.microsoft.com/office/drawing/2014/main" xmlns="" id="{7498DBCC-75F2-4ECE-ABC7-D9D52273AF17}"/>
              </a:ext>
            </a:extLst>
          </p:cNvPr>
          <p:cNvCxnSpPr>
            <a:cxnSpLocks/>
          </p:cNvCxnSpPr>
          <p:nvPr/>
        </p:nvCxnSpPr>
        <p:spPr>
          <a:xfrm>
            <a:off x="6136302" y="1769269"/>
            <a:ext cx="0" cy="4365313"/>
          </a:xfrm>
          <a:prstGeom prst="line">
            <a:avLst/>
          </a:prstGeom>
          <a:ln w="19050">
            <a:solidFill>
              <a:srgbClr val="F49E00"/>
            </a:solidFill>
            <a:prstDash val="dash"/>
          </a:ln>
        </p:spPr>
        <p:style>
          <a:lnRef idx="1">
            <a:schemeClr val="accent1"/>
          </a:lnRef>
          <a:fillRef idx="0">
            <a:schemeClr val="accent1"/>
          </a:fillRef>
          <a:effectRef idx="0">
            <a:schemeClr val="accent1"/>
          </a:effectRef>
          <a:fontRef idx="minor">
            <a:schemeClr val="tx1"/>
          </a:fontRef>
        </p:style>
      </p:cxnSp>
      <p:sp>
        <p:nvSpPr>
          <p:cNvPr id="7" name="圆角矩形 31">
            <a:extLst>
              <a:ext uri="{FF2B5EF4-FFF2-40B4-BE49-F238E27FC236}">
                <a16:creationId xmlns:a16="http://schemas.microsoft.com/office/drawing/2014/main" xmlns="" id="{230061D2-B386-4EA6-BF27-888DD91B48BB}"/>
              </a:ext>
            </a:extLst>
          </p:cNvPr>
          <p:cNvSpPr/>
          <p:nvPr/>
        </p:nvSpPr>
        <p:spPr>
          <a:xfrm>
            <a:off x="6516550" y="1769269"/>
            <a:ext cx="4791912" cy="722129"/>
          </a:xfrm>
          <a:prstGeom prst="roundRect">
            <a:avLst>
              <a:gd name="adj" fmla="val 0"/>
            </a:avLst>
          </a:prstGeom>
          <a:solidFill>
            <a:srgbClr val="F49E00"/>
          </a:solidFill>
          <a:ln w="12700" cap="flat" cmpd="sng" algn="ctr">
            <a:solidFill>
              <a:srgbClr val="F49E00"/>
            </a:solidFill>
            <a:prstDash val="solid"/>
          </a:ln>
          <a:effectLst/>
        </p:spPr>
        <p:txBody>
          <a:bodyPr rtlCol="0" anchor="ctr"/>
          <a:lstStyle/>
          <a:p>
            <a:pPr algn="ctr"/>
            <a:r>
              <a:rPr lang="zh-CN" altLang="en-US" dirty="0">
                <a:solidFill>
                  <a:schemeClr val="bg1"/>
                </a:solidFill>
                <a:cs typeface="+mn-ea"/>
                <a:sym typeface="+mn-lt"/>
              </a:rPr>
              <a:t>拒绝舌尖上的浪费，光盘一族你我同行!</a:t>
            </a:r>
            <a:endParaRPr lang="en-US" altLang="zh-CN" dirty="0">
              <a:solidFill>
                <a:schemeClr val="bg1"/>
              </a:solidFill>
              <a:cs typeface="+mn-ea"/>
              <a:sym typeface="+mn-lt"/>
            </a:endParaRPr>
          </a:p>
          <a:p>
            <a:pPr algn="ctr"/>
            <a:r>
              <a:rPr lang="zh-CN" altLang="en-US" dirty="0">
                <a:solidFill>
                  <a:schemeClr val="bg1"/>
                </a:solidFill>
                <a:cs typeface="+mn-ea"/>
                <a:sym typeface="+mn-lt"/>
              </a:rPr>
              <a:t>拒绝“剩”宴，倡导“光盘”! </a:t>
            </a:r>
          </a:p>
        </p:txBody>
      </p:sp>
      <p:pic>
        <p:nvPicPr>
          <p:cNvPr id="8" name="图片 7">
            <a:extLst>
              <a:ext uri="{FF2B5EF4-FFF2-40B4-BE49-F238E27FC236}">
                <a16:creationId xmlns:a16="http://schemas.microsoft.com/office/drawing/2014/main" xmlns="" id="{2F33189B-54C0-46D7-B08A-93F8D1503952}"/>
              </a:ext>
            </a:extLst>
          </p:cNvPr>
          <p:cNvPicPr>
            <a:picLocks noChangeAspect="1"/>
          </p:cNvPicPr>
          <p:nvPr/>
        </p:nvPicPr>
        <p:blipFill>
          <a:blip r:embed="rId4"/>
          <a:srcRect/>
          <a:stretch/>
        </p:blipFill>
        <p:spPr>
          <a:xfrm>
            <a:off x="543598" y="1769269"/>
            <a:ext cx="5367528" cy="4251082"/>
          </a:xfrm>
          <a:prstGeom prst="rect">
            <a:avLst/>
          </a:prstGeom>
        </p:spPr>
      </p:pic>
    </p:spTree>
    <p:extLst>
      <p:ext uri="{BB962C8B-B14F-4D97-AF65-F5344CB8AC3E}">
        <p14:creationId xmlns:p14="http://schemas.microsoft.com/office/powerpoint/2010/main" val="15685730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500"/>
                                        <p:tgtEl>
                                          <p:spTgt spid="7"/>
                                        </p:tgtEl>
                                      </p:cBhvr>
                                    </p:animEffect>
                                  </p:childTnLst>
                                </p:cTn>
                              </p:par>
                              <p:par>
                                <p:cTn id="16" presetID="53" presetClass="entr" presetSubtype="16" fill="hold" grpId="1"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500" fill="hold"/>
                                        <p:tgtEl>
                                          <p:spTgt spid="7"/>
                                        </p:tgtEl>
                                        <p:attrNameLst>
                                          <p:attrName>ppt_w</p:attrName>
                                        </p:attrNameLst>
                                      </p:cBhvr>
                                      <p:tavLst>
                                        <p:tav tm="0">
                                          <p:val>
                                            <p:fltVal val="0"/>
                                          </p:val>
                                        </p:tav>
                                        <p:tav tm="100000">
                                          <p:val>
                                            <p:strVal val="#ppt_w"/>
                                          </p:val>
                                        </p:tav>
                                      </p:tavLst>
                                    </p:anim>
                                    <p:anim calcmode="lin" valueType="num">
                                      <p:cBhvr>
                                        <p:cTn id="19" dur="1500" fill="hold"/>
                                        <p:tgtEl>
                                          <p:spTgt spid="7"/>
                                        </p:tgtEl>
                                        <p:attrNameLst>
                                          <p:attrName>ppt_h</p:attrName>
                                        </p:attrNameLst>
                                      </p:cBhvr>
                                      <p:tavLst>
                                        <p:tav tm="0">
                                          <p:val>
                                            <p:fltVal val="0"/>
                                          </p:val>
                                        </p:tav>
                                        <p:tav tm="100000">
                                          <p:val>
                                            <p:strVal val="#ppt_h"/>
                                          </p:val>
                                        </p:tav>
                                      </p:tavLst>
                                    </p:anim>
                                    <p:animEffect transition="in" filter="fade">
                                      <p:cBhvr>
                                        <p:cTn id="20" dur="1500"/>
                                        <p:tgtEl>
                                          <p:spTgt spid="7"/>
                                        </p:tgtEl>
                                      </p:cBhvr>
                                    </p:animEffect>
                                  </p:childTnLst>
                                </p:cTn>
                              </p:par>
                              <p:par>
                                <p:cTn id="21" presetID="35" presetClass="path" presetSubtype="0" accel="50000" decel="50000" fill="hold" grpId="2" nodeType="withEffect">
                                  <p:stCondLst>
                                    <p:cond delay="0"/>
                                  </p:stCondLst>
                                  <p:childTnLst>
                                    <p:animMotion origin="layout" path="M 4.16667E-7 1.85185E-6 L -0.10456 1.85185E-6 " pathEditMode="relative" rAng="0" ptsTypes="AA">
                                      <p:cBhvr>
                                        <p:cTn id="22" dur="1500" spd="-100000" fill="hold"/>
                                        <p:tgtEl>
                                          <p:spTgt spid="7"/>
                                        </p:tgtEl>
                                        <p:attrNameLst>
                                          <p:attrName>ppt_x</p:attrName>
                                          <p:attrName>ppt_y</p:attrName>
                                        </p:attrNameLst>
                                      </p:cBhvr>
                                      <p:rCtr x="-5234" y="0"/>
                                    </p:animMotion>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7" grpId="1" animBg="1"/>
      <p:bldP spid="7"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拒绝“剩”宴，倡导“光盘”</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pic>
        <p:nvPicPr>
          <p:cNvPr id="13" name="图片 12">
            <a:extLst>
              <a:ext uri="{FF2B5EF4-FFF2-40B4-BE49-F238E27FC236}">
                <a16:creationId xmlns:a16="http://schemas.microsoft.com/office/drawing/2014/main" xmlns="" id="{C40BFF0D-7B93-48CD-95C5-9C6093DB92E8}"/>
              </a:ext>
            </a:extLst>
          </p:cNvPr>
          <p:cNvPicPr>
            <a:picLocks noChangeAspect="1"/>
          </p:cNvPicPr>
          <p:nvPr/>
        </p:nvPicPr>
        <p:blipFill>
          <a:blip r:embed="rId4"/>
          <a:srcRect/>
          <a:stretch/>
        </p:blipFill>
        <p:spPr>
          <a:xfrm>
            <a:off x="5922378" y="1929703"/>
            <a:ext cx="5421523" cy="3950014"/>
          </a:xfrm>
          <a:prstGeom prst="rect">
            <a:avLst/>
          </a:prstGeom>
        </p:spPr>
      </p:pic>
      <p:grpSp>
        <p:nvGrpSpPr>
          <p:cNvPr id="17" name="组合 16">
            <a:extLst>
              <a:ext uri="{FF2B5EF4-FFF2-40B4-BE49-F238E27FC236}">
                <a16:creationId xmlns:a16="http://schemas.microsoft.com/office/drawing/2014/main" xmlns="" id="{32F4C4A0-1A88-43E9-99F4-04B48AE60FB8}"/>
              </a:ext>
            </a:extLst>
          </p:cNvPr>
          <p:cNvGrpSpPr/>
          <p:nvPr/>
        </p:nvGrpSpPr>
        <p:grpSpPr>
          <a:xfrm>
            <a:off x="628661" y="1760380"/>
            <a:ext cx="4467904" cy="873889"/>
            <a:chOff x="628661" y="1760380"/>
            <a:chExt cx="4467904" cy="873889"/>
          </a:xfrm>
        </p:grpSpPr>
        <p:sp>
          <p:nvSpPr>
            <p:cNvPr id="11" name="文本框 10">
              <a:extLst>
                <a:ext uri="{FF2B5EF4-FFF2-40B4-BE49-F238E27FC236}">
                  <a16:creationId xmlns:a16="http://schemas.microsoft.com/office/drawing/2014/main" xmlns="" id="{BD43D428-E489-490C-95D6-79ECF0279900}"/>
                </a:ext>
              </a:extLst>
            </p:cNvPr>
            <p:cNvSpPr txBox="1"/>
            <p:nvPr/>
          </p:nvSpPr>
          <p:spPr>
            <a:xfrm>
              <a:off x="1475877" y="1771102"/>
              <a:ext cx="3620688" cy="830997"/>
            </a:xfrm>
            <a:prstGeom prst="rect">
              <a:avLst/>
            </a:prstGeom>
            <a:noFill/>
          </p:spPr>
          <p:txBody>
            <a:bodyPr wrap="square" rtlCol="0">
              <a:spAutoFit/>
            </a:bodyPr>
            <a:lstStyle/>
            <a:p>
              <a:pPr algn="just"/>
              <a:r>
                <a:rPr kumimoji="1" lang="zh-CN" altLang="en-US" sz="2400" dirty="0">
                  <a:cs typeface="+mn-ea"/>
                  <a:sym typeface="+mn-lt"/>
                </a:rPr>
                <a:t>让我们一起加入光盘行动</a:t>
              </a:r>
              <a:endParaRPr kumimoji="1" lang="en-US" altLang="zh-CN" sz="2400" dirty="0">
                <a:cs typeface="+mn-ea"/>
                <a:sym typeface="+mn-lt"/>
              </a:endParaRPr>
            </a:p>
            <a:p>
              <a:pPr algn="just"/>
              <a:r>
                <a:rPr kumimoji="1" lang="zh-CN" altLang="en-US" sz="2400" dirty="0">
                  <a:cs typeface="+mn-ea"/>
                  <a:sym typeface="+mn-lt"/>
                </a:rPr>
                <a:t>拒绝舌尖上的浪费吧！</a:t>
              </a:r>
            </a:p>
          </p:txBody>
        </p:sp>
        <p:pic>
          <p:nvPicPr>
            <p:cNvPr id="14" name="图片 13">
              <a:extLst>
                <a:ext uri="{FF2B5EF4-FFF2-40B4-BE49-F238E27FC236}">
                  <a16:creationId xmlns:a16="http://schemas.microsoft.com/office/drawing/2014/main" xmlns="" id="{8CBBD122-ED4F-4BFF-8178-55631AABD9C9}"/>
                </a:ext>
              </a:extLst>
            </p:cNvPr>
            <p:cNvPicPr>
              <a:picLocks noChangeAspect="1"/>
            </p:cNvPicPr>
            <p:nvPr/>
          </p:nvPicPr>
          <p:blipFill>
            <a:blip r:embed="rId5"/>
            <a:stretch>
              <a:fillRect/>
            </a:stretch>
          </p:blipFill>
          <p:spPr>
            <a:xfrm>
              <a:off x="628661" y="1760380"/>
              <a:ext cx="845699" cy="873889"/>
            </a:xfrm>
            <a:prstGeom prst="rect">
              <a:avLst/>
            </a:prstGeom>
          </p:spPr>
        </p:pic>
      </p:grpSp>
      <p:sp>
        <p:nvSpPr>
          <p:cNvPr id="16" name="文本框 15">
            <a:extLst>
              <a:ext uri="{FF2B5EF4-FFF2-40B4-BE49-F238E27FC236}">
                <a16:creationId xmlns:a16="http://schemas.microsoft.com/office/drawing/2014/main" xmlns="" id="{363DD806-BA20-4B79-9E7D-1CFB13DED709}"/>
              </a:ext>
            </a:extLst>
          </p:cNvPr>
          <p:cNvSpPr txBox="1"/>
          <p:nvPr/>
        </p:nvSpPr>
        <p:spPr>
          <a:xfrm>
            <a:off x="631064" y="2645881"/>
            <a:ext cx="5022761" cy="337695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1600" dirty="0">
                <a:solidFill>
                  <a:schemeClr val="tx1">
                    <a:lumMod val="85000"/>
                    <a:lumOff val="15000"/>
                  </a:schemeClr>
                </a:solidFill>
                <a:cs typeface="+mn-ea"/>
                <a:sym typeface="+mn-lt"/>
              </a:rPr>
              <a:t>光盘行动由一个热心公益的人发起，光盘行动的宗旨：餐厅不多点、食堂不多打、厨房不多做。养成生活中珍惜粮食、厉行节约反对浪费的习惯，而不要只是一场行动。</a:t>
            </a:r>
            <a:endParaRPr kumimoji="1" lang="en-US" altLang="zh-CN" sz="1600" dirty="0">
              <a:solidFill>
                <a:schemeClr val="tx1">
                  <a:lumMod val="85000"/>
                  <a:lumOff val="15000"/>
                </a:schemeClr>
              </a:solidFill>
              <a:cs typeface="+mn-ea"/>
              <a:sym typeface="+mn-lt"/>
            </a:endParaRPr>
          </a:p>
          <a:p>
            <a:pPr marL="285750" indent="-285750">
              <a:lnSpc>
                <a:spcPct val="150000"/>
              </a:lnSpc>
              <a:buFont typeface="Arial" panose="020B0604020202020204" pitchFamily="34" charset="0"/>
              <a:buChar char="•"/>
            </a:pPr>
            <a:r>
              <a:rPr kumimoji="1" lang="zh-CN" altLang="en-US" sz="1600" dirty="0">
                <a:solidFill>
                  <a:schemeClr val="tx1">
                    <a:lumMod val="85000"/>
                    <a:lumOff val="15000"/>
                  </a:schemeClr>
                </a:solidFill>
                <a:cs typeface="+mn-ea"/>
                <a:sym typeface="+mn-lt"/>
              </a:rPr>
              <a:t>不只是在餐厅吃饭打包，而是按需点菜，在食堂按需打饭，在家按需做饭。</a:t>
            </a:r>
            <a:endParaRPr kumimoji="1" lang="en-US" altLang="zh-CN" sz="1600" dirty="0">
              <a:solidFill>
                <a:schemeClr val="tx1">
                  <a:lumMod val="85000"/>
                  <a:lumOff val="15000"/>
                </a:schemeClr>
              </a:solidFill>
              <a:cs typeface="+mn-ea"/>
              <a:sym typeface="+mn-lt"/>
            </a:endParaRPr>
          </a:p>
          <a:p>
            <a:pPr marL="285750" indent="-285750">
              <a:lnSpc>
                <a:spcPct val="150000"/>
              </a:lnSpc>
              <a:buFont typeface="Arial" panose="020B0604020202020204" pitchFamily="34" charset="0"/>
              <a:buChar char="•"/>
            </a:pPr>
            <a:r>
              <a:rPr kumimoji="1" lang="zh-CN" altLang="en-US" sz="1600" dirty="0">
                <a:solidFill>
                  <a:schemeClr val="tx1">
                    <a:lumMod val="85000"/>
                    <a:lumOff val="15000"/>
                  </a:schemeClr>
                </a:solidFill>
                <a:cs typeface="+mn-ea"/>
                <a:sym typeface="+mn-lt"/>
              </a:rPr>
              <a:t>正在发起的“光盘行动”，试图提醒与告诫人们：饥饿距离我们并不遥远，而即便时至今日，珍惜粮食，节约粮食仍是需要遵守的古老美德之一。</a:t>
            </a:r>
          </a:p>
        </p:txBody>
      </p:sp>
    </p:spTree>
    <p:extLst>
      <p:ext uri="{BB962C8B-B14F-4D97-AF65-F5344CB8AC3E}">
        <p14:creationId xmlns:p14="http://schemas.microsoft.com/office/powerpoint/2010/main" val="1334971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拒绝“剩”宴，倡导“光盘”</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7" name="文本框 6">
            <a:extLst>
              <a:ext uri="{FF2B5EF4-FFF2-40B4-BE49-F238E27FC236}">
                <a16:creationId xmlns:a16="http://schemas.microsoft.com/office/drawing/2014/main" xmlns="" id="{20F9390C-C3B6-40DB-A750-92DBB2771A78}"/>
              </a:ext>
            </a:extLst>
          </p:cNvPr>
          <p:cNvSpPr txBox="1"/>
          <p:nvPr/>
        </p:nvSpPr>
        <p:spPr>
          <a:xfrm>
            <a:off x="5627399" y="3648174"/>
            <a:ext cx="5582692" cy="2541080"/>
          </a:xfrm>
          <a:prstGeom prst="rect">
            <a:avLst/>
          </a:prstGeom>
          <a:solidFill>
            <a:srgbClr val="F49E00"/>
          </a:solidFill>
          <a:ln>
            <a:solidFill>
              <a:srgbClr val="F49E00"/>
            </a:solidFill>
          </a:ln>
        </p:spPr>
        <p:txBody>
          <a:bodyPr wrap="square" rtlCol="0">
            <a:spAutoFit/>
          </a:bodyPr>
          <a:lstStyle/>
          <a:p>
            <a:pPr marL="285750" indent="-285750">
              <a:lnSpc>
                <a:spcPct val="150000"/>
              </a:lnSpc>
              <a:buFont typeface="Wingdings" panose="05000000000000000000" pitchFamily="2" charset="2"/>
              <a:buChar char="u"/>
            </a:pPr>
            <a:r>
              <a:rPr kumimoji="1" lang="en-US" altLang="zh-CN" dirty="0">
                <a:solidFill>
                  <a:schemeClr val="bg1"/>
                </a:solidFill>
                <a:cs typeface="+mn-ea"/>
                <a:sym typeface="+mn-lt"/>
              </a:rPr>
              <a:t>30</a:t>
            </a:r>
            <a:r>
              <a:rPr kumimoji="1" lang="zh-CN" altLang="en-US" dirty="0">
                <a:solidFill>
                  <a:schemeClr val="bg1"/>
                </a:solidFill>
                <a:cs typeface="+mn-ea"/>
                <a:sym typeface="+mn-lt"/>
              </a:rPr>
              <a:t>多年前，饥饿感还与中国人的生活息息相关。不少偏远山区的居民，食物依旧单调，粮食依旧匮乏。微博行动微博行动人们真的需要拒绝一种“舌尖上的浪费”。</a:t>
            </a:r>
            <a:endParaRPr kumimoji="1" lang="en-US" altLang="zh-CN" dirty="0">
              <a:solidFill>
                <a:schemeClr val="bg1"/>
              </a:solidFill>
              <a:cs typeface="+mn-ea"/>
              <a:sym typeface="+mn-lt"/>
            </a:endParaRPr>
          </a:p>
          <a:p>
            <a:pPr marL="285750" indent="-285750">
              <a:lnSpc>
                <a:spcPct val="150000"/>
              </a:lnSpc>
              <a:buFont typeface="Wingdings" panose="05000000000000000000" pitchFamily="2" charset="2"/>
              <a:buChar char="u"/>
            </a:pPr>
            <a:r>
              <a:rPr kumimoji="1" lang="zh-CN" altLang="en-US" dirty="0">
                <a:solidFill>
                  <a:schemeClr val="bg1"/>
                </a:solidFill>
                <a:cs typeface="+mn-ea"/>
                <a:sym typeface="+mn-lt"/>
              </a:rPr>
              <a:t>普通公民铺张浪费的饮食习惯必须要改正，而制度，更需要为制止过度的公款吃喝树立起“防火墙”。</a:t>
            </a:r>
          </a:p>
        </p:txBody>
      </p:sp>
      <p:grpSp>
        <p:nvGrpSpPr>
          <p:cNvPr id="12" name="组合 11">
            <a:extLst>
              <a:ext uri="{FF2B5EF4-FFF2-40B4-BE49-F238E27FC236}">
                <a16:creationId xmlns:a16="http://schemas.microsoft.com/office/drawing/2014/main" xmlns="" id="{65DF653A-4CFE-40BD-9BFD-5530BB16DAF3}"/>
              </a:ext>
            </a:extLst>
          </p:cNvPr>
          <p:cNvGrpSpPr/>
          <p:nvPr/>
        </p:nvGrpSpPr>
        <p:grpSpPr>
          <a:xfrm>
            <a:off x="618511" y="1485457"/>
            <a:ext cx="10591580" cy="1979222"/>
            <a:chOff x="618511" y="1485457"/>
            <a:chExt cx="10591580" cy="1979222"/>
          </a:xfrm>
        </p:grpSpPr>
        <p:sp>
          <p:nvSpPr>
            <p:cNvPr id="3" name="文本框 2">
              <a:extLst>
                <a:ext uri="{FF2B5EF4-FFF2-40B4-BE49-F238E27FC236}">
                  <a16:creationId xmlns:a16="http://schemas.microsoft.com/office/drawing/2014/main" xmlns="" id="{E7B611C8-2EDF-4736-BAB5-613ECB347371}"/>
                </a:ext>
              </a:extLst>
            </p:cNvPr>
            <p:cNvSpPr txBox="1"/>
            <p:nvPr/>
          </p:nvSpPr>
          <p:spPr>
            <a:xfrm>
              <a:off x="618511" y="1485457"/>
              <a:ext cx="7356445" cy="1675459"/>
            </a:xfrm>
            <a:prstGeom prst="rect">
              <a:avLst/>
            </a:prstGeom>
            <a:noFill/>
          </p:spPr>
          <p:txBody>
            <a:bodyPr wrap="square" rtlCol="0">
              <a:spAutoFit/>
            </a:bodyPr>
            <a:lstStyle/>
            <a:p>
              <a:pPr>
                <a:lnSpc>
                  <a:spcPct val="200000"/>
                </a:lnSpc>
              </a:pPr>
              <a:r>
                <a:rPr kumimoji="1" lang="zh-CN" altLang="en-US" dirty="0">
                  <a:cs typeface="+mn-ea"/>
                  <a:sym typeface="+mn-lt"/>
                </a:rPr>
                <a:t>人们真的需要拒绝一种“舌尖上的浪费”。调查结果显示，中国消费者每年仅餐饮浪费的食物蛋白和脂肪就分别达</a:t>
              </a:r>
              <a:r>
                <a:rPr kumimoji="1" lang="en-US" altLang="zh-CN" dirty="0">
                  <a:cs typeface="+mn-ea"/>
                  <a:sym typeface="+mn-lt"/>
                </a:rPr>
                <a:t>800</a:t>
              </a:r>
              <a:r>
                <a:rPr kumimoji="1" lang="zh-CN" altLang="en-US" dirty="0">
                  <a:cs typeface="+mn-ea"/>
                  <a:sym typeface="+mn-lt"/>
                </a:rPr>
                <a:t>万吨和</a:t>
              </a:r>
              <a:r>
                <a:rPr kumimoji="1" lang="en-US" altLang="zh-CN" dirty="0">
                  <a:cs typeface="+mn-ea"/>
                  <a:sym typeface="+mn-lt"/>
                </a:rPr>
                <a:t>300</a:t>
              </a:r>
              <a:r>
                <a:rPr kumimoji="1" lang="zh-CN" altLang="en-US" dirty="0">
                  <a:cs typeface="+mn-ea"/>
                  <a:sym typeface="+mn-lt"/>
                </a:rPr>
                <a:t>万吨，最少倒掉了约</a:t>
              </a:r>
              <a:r>
                <a:rPr kumimoji="1" lang="en-US" altLang="zh-CN" dirty="0">
                  <a:cs typeface="+mn-ea"/>
                  <a:sym typeface="+mn-lt"/>
                </a:rPr>
                <a:t>2</a:t>
              </a:r>
              <a:r>
                <a:rPr kumimoji="1" lang="zh-CN" altLang="en-US" dirty="0">
                  <a:cs typeface="+mn-ea"/>
                  <a:sym typeface="+mn-lt"/>
                </a:rPr>
                <a:t>亿人一年的口粮。随意倒掉的剩菜剩饭，很可能是</a:t>
              </a:r>
              <a:r>
                <a:rPr kumimoji="1" lang="en-US" altLang="zh-CN" dirty="0">
                  <a:cs typeface="+mn-ea"/>
                  <a:sym typeface="+mn-lt"/>
                </a:rPr>
                <a:t>2</a:t>
              </a:r>
              <a:r>
                <a:rPr kumimoji="1" lang="zh-CN" altLang="en-US" dirty="0">
                  <a:cs typeface="+mn-ea"/>
                  <a:sym typeface="+mn-lt"/>
                </a:rPr>
                <a:t>亿人的口粮。</a:t>
              </a:r>
            </a:p>
          </p:txBody>
        </p:sp>
        <p:pic>
          <p:nvPicPr>
            <p:cNvPr id="9" name="图片 8">
              <a:extLst>
                <a:ext uri="{FF2B5EF4-FFF2-40B4-BE49-F238E27FC236}">
                  <a16:creationId xmlns:a16="http://schemas.microsoft.com/office/drawing/2014/main" xmlns="" id="{748E8DE0-6F51-4ECE-B4F1-8231A7D95228}"/>
                </a:ext>
              </a:extLst>
            </p:cNvPr>
            <p:cNvPicPr>
              <a:picLocks noChangeAspect="1"/>
            </p:cNvPicPr>
            <p:nvPr/>
          </p:nvPicPr>
          <p:blipFill>
            <a:blip r:embed="rId4"/>
            <a:stretch>
              <a:fillRect/>
            </a:stretch>
          </p:blipFill>
          <p:spPr>
            <a:xfrm>
              <a:off x="8166113" y="1485457"/>
              <a:ext cx="3043978" cy="1979222"/>
            </a:xfrm>
            <a:prstGeom prst="rect">
              <a:avLst/>
            </a:prstGeom>
          </p:spPr>
        </p:pic>
      </p:grpSp>
      <p:pic>
        <p:nvPicPr>
          <p:cNvPr id="11" name="图片 10">
            <a:extLst>
              <a:ext uri="{FF2B5EF4-FFF2-40B4-BE49-F238E27FC236}">
                <a16:creationId xmlns:a16="http://schemas.microsoft.com/office/drawing/2014/main" xmlns="" id="{3EB16B56-75F5-4557-84D2-081FAF82FA56}"/>
              </a:ext>
            </a:extLst>
          </p:cNvPr>
          <p:cNvPicPr>
            <a:picLocks noChangeAspect="1"/>
          </p:cNvPicPr>
          <p:nvPr/>
        </p:nvPicPr>
        <p:blipFill>
          <a:blip r:embed="rId5"/>
          <a:srcRect/>
          <a:stretch/>
        </p:blipFill>
        <p:spPr>
          <a:xfrm>
            <a:off x="618511" y="3620250"/>
            <a:ext cx="4786865" cy="2544352"/>
          </a:xfrm>
          <a:prstGeom prst="rect">
            <a:avLst/>
          </a:prstGeom>
        </p:spPr>
      </p:pic>
    </p:spTree>
    <p:extLst>
      <p:ext uri="{BB962C8B-B14F-4D97-AF65-F5344CB8AC3E}">
        <p14:creationId xmlns:p14="http://schemas.microsoft.com/office/powerpoint/2010/main" val="1908357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4"/>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5"/>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6"/>
          <a:stretch>
            <a:fillRect/>
          </a:stretch>
        </p:blipFill>
        <p:spPr>
          <a:xfrm flipH="1">
            <a:off x="9039177" y="3419402"/>
            <a:ext cx="3139439" cy="3523496"/>
          </a:xfrm>
          <a:prstGeom prst="rect">
            <a:avLst/>
          </a:prstGeom>
        </p:spPr>
      </p:pic>
      <p:pic>
        <p:nvPicPr>
          <p:cNvPr id="43" name="图片 42">
            <a:extLst>
              <a:ext uri="{FF2B5EF4-FFF2-40B4-BE49-F238E27FC236}">
                <a16:creationId xmlns:a16="http://schemas.microsoft.com/office/drawing/2014/main" xmlns="" id="{970F34D3-699A-4F95-8D99-6822C2832D36}"/>
              </a:ext>
            </a:extLst>
          </p:cNvPr>
          <p:cNvPicPr>
            <a:picLocks noChangeAspect="1"/>
          </p:cNvPicPr>
          <p:nvPr/>
        </p:nvPicPr>
        <p:blipFill>
          <a:blip r:embed="rId7"/>
          <a:srcRect/>
          <a:stretch/>
        </p:blipFill>
        <p:spPr>
          <a:xfrm flipH="1">
            <a:off x="-15480" y="2758852"/>
            <a:ext cx="4844596" cy="4844596"/>
          </a:xfrm>
          <a:prstGeom prst="rect">
            <a:avLst/>
          </a:prstGeom>
        </p:spPr>
      </p:pic>
      <p:grpSp>
        <p:nvGrpSpPr>
          <p:cNvPr id="53" name="组合 52">
            <a:extLst>
              <a:ext uri="{FF2B5EF4-FFF2-40B4-BE49-F238E27FC236}">
                <a16:creationId xmlns:a16="http://schemas.microsoft.com/office/drawing/2014/main" xmlns="" id="{DB7EA09E-1342-4F02-831E-3B0E4F417D4D}"/>
              </a:ext>
            </a:extLst>
          </p:cNvPr>
          <p:cNvGrpSpPr/>
          <p:nvPr/>
        </p:nvGrpSpPr>
        <p:grpSpPr>
          <a:xfrm>
            <a:off x="7837173" y="1327662"/>
            <a:ext cx="1976885" cy="2215991"/>
            <a:chOff x="3930840" y="1973851"/>
            <a:chExt cx="1453960" cy="1687725"/>
          </a:xfrm>
          <a:solidFill>
            <a:srgbClr val="F49E00"/>
          </a:solidFill>
        </p:grpSpPr>
        <p:sp>
          <p:nvSpPr>
            <p:cNvPr id="54" name="正五边形 209">
              <a:extLst>
                <a:ext uri="{FF2B5EF4-FFF2-40B4-BE49-F238E27FC236}">
                  <a16:creationId xmlns:a16="http://schemas.microsoft.com/office/drawing/2014/main" xmlns="" id="{5DD531CF-2795-4CDC-AFA8-CD085859A839}"/>
                </a:ext>
              </a:extLst>
            </p:cNvPr>
            <p:cNvSpPr/>
            <p:nvPr/>
          </p:nvSpPr>
          <p:spPr>
            <a:xfrm>
              <a:off x="3930840" y="2255752"/>
              <a:ext cx="1453960" cy="138472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55" name="文本框 54">
              <a:extLst>
                <a:ext uri="{FF2B5EF4-FFF2-40B4-BE49-F238E27FC236}">
                  <a16:creationId xmlns:a16="http://schemas.microsoft.com/office/drawing/2014/main" xmlns="" id="{7A6958CF-4C05-4358-89DD-305AE99B74BA}"/>
                </a:ext>
              </a:extLst>
            </p:cNvPr>
            <p:cNvSpPr txBox="1"/>
            <p:nvPr/>
          </p:nvSpPr>
          <p:spPr>
            <a:xfrm>
              <a:off x="4256665" y="1973851"/>
              <a:ext cx="787793" cy="1687725"/>
            </a:xfrm>
            <a:prstGeom prst="rect">
              <a:avLst/>
            </a:prstGeom>
            <a:noFill/>
          </p:spPr>
          <p:txBody>
            <a:bodyPr wrap="none" rtlCol="0">
              <a:spAutoFit/>
            </a:bodyPr>
            <a:lstStyle/>
            <a:p>
              <a:r>
                <a:rPr lang="en-US" altLang="zh-CN"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rPr>
                <a:t>4</a:t>
              </a:r>
              <a:endParaRPr lang="zh-CN" altLang="en-US"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sp>
        <p:nvSpPr>
          <p:cNvPr id="56" name="文本框 55">
            <a:extLst>
              <a:ext uri="{FF2B5EF4-FFF2-40B4-BE49-F238E27FC236}">
                <a16:creationId xmlns:a16="http://schemas.microsoft.com/office/drawing/2014/main" xmlns="" id="{ACDDC0CD-B1F1-41A6-B13F-895BB459191A}"/>
              </a:ext>
            </a:extLst>
          </p:cNvPr>
          <p:cNvSpPr txBox="1"/>
          <p:nvPr/>
        </p:nvSpPr>
        <p:spPr>
          <a:xfrm>
            <a:off x="90931" y="1190762"/>
            <a:ext cx="7044379" cy="3136180"/>
          </a:xfrm>
          <a:prstGeom prst="rect">
            <a:avLst/>
          </a:prstGeom>
          <a:noFill/>
        </p:spPr>
        <p:txBody>
          <a:bodyPr wrap="square" rtlCol="0">
            <a:spAutoFit/>
          </a:bodyPr>
          <a:lstStyle/>
          <a:p>
            <a:pPr marL="457200">
              <a:lnSpc>
                <a:spcPct val="130000"/>
              </a:lnSpc>
            </a:pPr>
            <a:r>
              <a:rPr kumimoji="1" lang="zh-CN" altLang="en-US"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加入光盘行动节约从我做起</a:t>
            </a:r>
            <a:endParaRPr kumimoji="1" lang="en-US" altLang="zh-CN"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cxnSp>
        <p:nvCxnSpPr>
          <p:cNvPr id="57" name="直接连接符 56">
            <a:extLst>
              <a:ext uri="{FF2B5EF4-FFF2-40B4-BE49-F238E27FC236}">
                <a16:creationId xmlns:a16="http://schemas.microsoft.com/office/drawing/2014/main" xmlns="" id="{F21FC73C-A242-41A8-B611-60CB773E271A}"/>
              </a:ext>
            </a:extLst>
          </p:cNvPr>
          <p:cNvCxnSpPr>
            <a:cxnSpLocks/>
          </p:cNvCxnSpPr>
          <p:nvPr/>
        </p:nvCxnSpPr>
        <p:spPr>
          <a:xfrm flipH="1">
            <a:off x="7143050" y="3695126"/>
            <a:ext cx="3519913" cy="0"/>
          </a:xfrm>
          <a:prstGeom prst="line">
            <a:avLst/>
          </a:prstGeom>
          <a:ln>
            <a:solidFill>
              <a:srgbClr val="F49E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xmlns="" id="{85A46FA6-70F8-41D2-A5B9-7BBB7B3AD94B}"/>
              </a:ext>
            </a:extLst>
          </p:cNvPr>
          <p:cNvPicPr>
            <a:picLocks noChangeAspect="1"/>
          </p:cNvPicPr>
          <p:nvPr/>
        </p:nvPicPr>
        <p:blipFill>
          <a:blip r:embed="rId8"/>
          <a:stretch>
            <a:fillRect/>
          </a:stretch>
        </p:blipFill>
        <p:spPr>
          <a:xfrm>
            <a:off x="7269352" y="4822518"/>
            <a:ext cx="2204763" cy="1340447"/>
          </a:xfrm>
          <a:prstGeom prst="rect">
            <a:avLst/>
          </a:prstGeom>
        </p:spPr>
      </p:pic>
    </p:spTree>
    <p:extLst>
      <p:ext uri="{BB962C8B-B14F-4D97-AF65-F5344CB8AC3E}">
        <p14:creationId xmlns:p14="http://schemas.microsoft.com/office/powerpoint/2010/main" val="179471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600" fill="hold"/>
                                        <p:tgtEl>
                                          <p:spTgt spid="53"/>
                                        </p:tgtEl>
                                        <p:attrNameLst>
                                          <p:attrName>ppt_w</p:attrName>
                                        </p:attrNameLst>
                                      </p:cBhvr>
                                      <p:tavLst>
                                        <p:tav tm="0">
                                          <p:val>
                                            <p:fltVal val="0"/>
                                          </p:val>
                                        </p:tav>
                                        <p:tav tm="100000">
                                          <p:val>
                                            <p:strVal val="#ppt_w"/>
                                          </p:val>
                                        </p:tav>
                                      </p:tavLst>
                                    </p:anim>
                                    <p:anim calcmode="lin" valueType="num">
                                      <p:cBhvr>
                                        <p:cTn id="32" dur="600" fill="hold"/>
                                        <p:tgtEl>
                                          <p:spTgt spid="53"/>
                                        </p:tgtEl>
                                        <p:attrNameLst>
                                          <p:attrName>ppt_h</p:attrName>
                                        </p:attrNameLst>
                                      </p:cBhvr>
                                      <p:tavLst>
                                        <p:tav tm="0">
                                          <p:val>
                                            <p:fltVal val="0"/>
                                          </p:val>
                                        </p:tav>
                                        <p:tav tm="100000">
                                          <p:val>
                                            <p:strVal val="#ppt_h"/>
                                          </p:val>
                                        </p:tav>
                                      </p:tavLst>
                                    </p:anim>
                                    <p:anim calcmode="lin" valueType="num">
                                      <p:cBhvr>
                                        <p:cTn id="33" dur="600" fill="hold"/>
                                        <p:tgtEl>
                                          <p:spTgt spid="53"/>
                                        </p:tgtEl>
                                        <p:attrNameLst>
                                          <p:attrName>style.rotation</p:attrName>
                                        </p:attrNameLst>
                                      </p:cBhvr>
                                      <p:tavLst>
                                        <p:tav tm="0">
                                          <p:val>
                                            <p:fltVal val="90"/>
                                          </p:val>
                                        </p:tav>
                                        <p:tav tm="100000">
                                          <p:val>
                                            <p:fltVal val="0"/>
                                          </p:val>
                                        </p:tav>
                                      </p:tavLst>
                                    </p:anim>
                                    <p:animEffect transition="in" filter="fade">
                                      <p:cBhvr>
                                        <p:cTn id="34" dur="600"/>
                                        <p:tgtEl>
                                          <p:spTgt spid="53"/>
                                        </p:tgtEl>
                                      </p:cBhvr>
                                    </p:animEffect>
                                  </p:childTnLst>
                                </p:cTn>
                              </p:par>
                            </p:childTnLst>
                          </p:cTn>
                        </p:par>
                        <p:par>
                          <p:cTn id="35" fill="hold">
                            <p:stCondLst>
                              <p:cond delay="3600"/>
                            </p:stCondLst>
                            <p:childTnLst>
                              <p:par>
                                <p:cTn id="36" presetID="22" presetClass="entr" presetSubtype="4"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down)">
                                      <p:cBhvr>
                                        <p:cTn id="38" dur="500"/>
                                        <p:tgtEl>
                                          <p:spTgt spid="57"/>
                                        </p:tgtEl>
                                      </p:cBhvr>
                                    </p:animEffect>
                                  </p:childTnLst>
                                </p:cTn>
                              </p:par>
                            </p:childTnLst>
                          </p:cTn>
                        </p:par>
                        <p:par>
                          <p:cTn id="39" fill="hold">
                            <p:stCondLst>
                              <p:cond delay="4100"/>
                            </p:stCondLst>
                            <p:childTnLst>
                              <p:par>
                                <p:cTn id="40" presetID="26" presetClass="entr" presetSubtype="0" fill="hold" grpId="0" nodeType="afterEffect">
                                  <p:stCondLst>
                                    <p:cond delay="0"/>
                                  </p:stCondLst>
                                  <p:iterate type="wd">
                                    <p:tmPct val="10000"/>
                                  </p:iterate>
                                  <p:childTnLst>
                                    <p:set>
                                      <p:cBhvr>
                                        <p:cTn id="41" dur="1" fill="hold">
                                          <p:stCondLst>
                                            <p:cond delay="0"/>
                                          </p:stCondLst>
                                        </p:cTn>
                                        <p:tgtEl>
                                          <p:spTgt spid="56"/>
                                        </p:tgtEl>
                                        <p:attrNameLst>
                                          <p:attrName>style.visibility</p:attrName>
                                        </p:attrNameLst>
                                      </p:cBhvr>
                                      <p:to>
                                        <p:strVal val="visible"/>
                                      </p:to>
                                    </p:set>
                                    <p:animEffect transition="in" filter="wipe(down)">
                                      <p:cBhvr>
                                        <p:cTn id="42" dur="377">
                                          <p:stCondLst>
                                            <p:cond delay="0"/>
                                          </p:stCondLst>
                                        </p:cTn>
                                        <p:tgtEl>
                                          <p:spTgt spid="56"/>
                                        </p:tgtEl>
                                      </p:cBhvr>
                                    </p:animEffect>
                                    <p:anim calcmode="lin" valueType="num">
                                      <p:cBhvr>
                                        <p:cTn id="43" dur="1184"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44" dur="4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45" dur="432" tmFilter="0, 0; 0.125,0.2665; 0.25,0.4; 0.375,0.465; 0.5,0.5;  0.625,0.535; 0.75,0.6; 0.875,0.7335; 1,1">
                                          <p:stCondLst>
                                            <p:cond delay="432"/>
                                          </p:stCondLst>
                                        </p:cTn>
                                        <p:tgtEl>
                                          <p:spTgt spid="56"/>
                                        </p:tgtEl>
                                        <p:attrNameLst>
                                          <p:attrName>ppt_y</p:attrName>
                                        </p:attrNameLst>
                                      </p:cBhvr>
                                      <p:tavLst>
                                        <p:tav tm="0" fmla="#ppt_y-sin(pi*$)/9">
                                          <p:val>
                                            <p:fltVal val="0"/>
                                          </p:val>
                                        </p:tav>
                                        <p:tav tm="100000">
                                          <p:val>
                                            <p:fltVal val="1"/>
                                          </p:val>
                                        </p:tav>
                                      </p:tavLst>
                                    </p:anim>
                                    <p:anim calcmode="lin" valueType="num">
                                      <p:cBhvr>
                                        <p:cTn id="46" dur="216" tmFilter="0, 0; 0.125,0.2665; 0.25,0.4; 0.375,0.465; 0.5,0.5;  0.625,0.535; 0.75,0.6; 0.875,0.7335; 1,1">
                                          <p:stCondLst>
                                            <p:cond delay="861"/>
                                          </p:stCondLst>
                                        </p:cTn>
                                        <p:tgtEl>
                                          <p:spTgt spid="56"/>
                                        </p:tgtEl>
                                        <p:attrNameLst>
                                          <p:attrName>ppt_y</p:attrName>
                                        </p:attrNameLst>
                                      </p:cBhvr>
                                      <p:tavLst>
                                        <p:tav tm="0" fmla="#ppt_y-sin(pi*$)/27">
                                          <p:val>
                                            <p:fltVal val="0"/>
                                          </p:val>
                                        </p:tav>
                                        <p:tav tm="100000">
                                          <p:val>
                                            <p:fltVal val="1"/>
                                          </p:val>
                                        </p:tav>
                                      </p:tavLst>
                                    </p:anim>
                                    <p:anim calcmode="lin" valueType="num">
                                      <p:cBhvr>
                                        <p:cTn id="47" dur="107" tmFilter="0, 0; 0.125,0.2665; 0.25,0.4; 0.375,0.465; 0.5,0.5;  0.625,0.535; 0.75,0.6; 0.875,0.7335; 1,1">
                                          <p:stCondLst>
                                            <p:cond delay="1076"/>
                                          </p:stCondLst>
                                        </p:cTn>
                                        <p:tgtEl>
                                          <p:spTgt spid="56"/>
                                        </p:tgtEl>
                                        <p:attrNameLst>
                                          <p:attrName>ppt_y</p:attrName>
                                        </p:attrNameLst>
                                      </p:cBhvr>
                                      <p:tavLst>
                                        <p:tav tm="0" fmla="#ppt_y-sin(pi*$)/81">
                                          <p:val>
                                            <p:fltVal val="0"/>
                                          </p:val>
                                        </p:tav>
                                        <p:tav tm="100000">
                                          <p:val>
                                            <p:fltVal val="1"/>
                                          </p:val>
                                        </p:tav>
                                      </p:tavLst>
                                    </p:anim>
                                    <p:animScale>
                                      <p:cBhvr>
                                        <p:cTn id="48" dur="17">
                                          <p:stCondLst>
                                            <p:cond delay="422"/>
                                          </p:stCondLst>
                                        </p:cTn>
                                        <p:tgtEl>
                                          <p:spTgt spid="56"/>
                                        </p:tgtEl>
                                      </p:cBhvr>
                                      <p:to x="100000" y="60000"/>
                                    </p:animScale>
                                    <p:animScale>
                                      <p:cBhvr>
                                        <p:cTn id="49" dur="108" decel="50000">
                                          <p:stCondLst>
                                            <p:cond delay="439"/>
                                          </p:stCondLst>
                                        </p:cTn>
                                        <p:tgtEl>
                                          <p:spTgt spid="56"/>
                                        </p:tgtEl>
                                      </p:cBhvr>
                                      <p:to x="100000" y="100000"/>
                                    </p:animScale>
                                    <p:animScale>
                                      <p:cBhvr>
                                        <p:cTn id="50" dur="17">
                                          <p:stCondLst>
                                            <p:cond delay="853"/>
                                          </p:stCondLst>
                                        </p:cTn>
                                        <p:tgtEl>
                                          <p:spTgt spid="56"/>
                                        </p:tgtEl>
                                      </p:cBhvr>
                                      <p:to x="100000" y="80000"/>
                                    </p:animScale>
                                    <p:animScale>
                                      <p:cBhvr>
                                        <p:cTn id="51" dur="108" decel="50000">
                                          <p:stCondLst>
                                            <p:cond delay="870"/>
                                          </p:stCondLst>
                                        </p:cTn>
                                        <p:tgtEl>
                                          <p:spTgt spid="56"/>
                                        </p:tgtEl>
                                      </p:cBhvr>
                                      <p:to x="100000" y="100000"/>
                                    </p:animScale>
                                    <p:animScale>
                                      <p:cBhvr>
                                        <p:cTn id="52" dur="17">
                                          <p:stCondLst>
                                            <p:cond delay="1067"/>
                                          </p:stCondLst>
                                        </p:cTn>
                                        <p:tgtEl>
                                          <p:spTgt spid="56"/>
                                        </p:tgtEl>
                                      </p:cBhvr>
                                      <p:to x="100000" y="90000"/>
                                    </p:animScale>
                                    <p:animScale>
                                      <p:cBhvr>
                                        <p:cTn id="53" dur="108" decel="50000">
                                          <p:stCondLst>
                                            <p:cond delay="1084"/>
                                          </p:stCondLst>
                                        </p:cTn>
                                        <p:tgtEl>
                                          <p:spTgt spid="56"/>
                                        </p:tgtEl>
                                      </p:cBhvr>
                                      <p:to x="100000" y="100000"/>
                                    </p:animScale>
                                    <p:animScale>
                                      <p:cBhvr>
                                        <p:cTn id="54" dur="17">
                                          <p:stCondLst>
                                            <p:cond delay="1175"/>
                                          </p:stCondLst>
                                        </p:cTn>
                                        <p:tgtEl>
                                          <p:spTgt spid="56"/>
                                        </p:tgtEl>
                                      </p:cBhvr>
                                      <p:to x="100000" y="95000"/>
                                    </p:animScale>
                                    <p:animScale>
                                      <p:cBhvr>
                                        <p:cTn id="55" dur="108" decel="50000">
                                          <p:stCondLst>
                                            <p:cond delay="1192"/>
                                          </p:stCondLst>
                                        </p:cTn>
                                        <p:tgtEl>
                                          <p:spTgt spid="5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18"/>
          <a:stretch>
            <a:fillRect/>
          </a:stretch>
        </p:blipFill>
        <p:spPr>
          <a:xfrm rot="19752227">
            <a:off x="178307" y="-311777"/>
            <a:ext cx="1223774" cy="1834765"/>
          </a:xfrm>
          <a:prstGeom prst="rect">
            <a:avLst/>
          </a:prstGeom>
        </p:spPr>
      </p:pic>
      <p:grpSp>
        <p:nvGrpSpPr>
          <p:cNvPr id="4" name="组合 3">
            <a:extLst>
              <a:ext uri="{FF2B5EF4-FFF2-40B4-BE49-F238E27FC236}">
                <a16:creationId xmlns:a16="http://schemas.microsoft.com/office/drawing/2014/main" xmlns="" id="{70DEA109-757D-4A7D-9480-6E934997B9B1}"/>
              </a:ext>
            </a:extLst>
          </p:cNvPr>
          <p:cNvGrpSpPr/>
          <p:nvPr/>
        </p:nvGrpSpPr>
        <p:grpSpPr>
          <a:xfrm>
            <a:off x="539823" y="1314337"/>
            <a:ext cx="6791880" cy="1448103"/>
            <a:chOff x="3879537" y="1638920"/>
            <a:chExt cx="6791880" cy="1448103"/>
          </a:xfrm>
        </p:grpSpPr>
        <p:sp>
          <p:nvSpPr>
            <p:cNvPr id="6" name="内容占位符 2">
              <a:extLst>
                <a:ext uri="{FF2B5EF4-FFF2-40B4-BE49-F238E27FC236}">
                  <a16:creationId xmlns:a16="http://schemas.microsoft.com/office/drawing/2014/main" xmlns="" id="{39707C0E-162D-47D4-8531-C21F14181448}"/>
                </a:ext>
              </a:extLst>
            </p:cNvPr>
            <p:cNvSpPr txBox="1">
              <a:spLocks/>
            </p:cNvSpPr>
            <p:nvPr/>
          </p:nvSpPr>
          <p:spPr>
            <a:xfrm>
              <a:off x="5040776" y="2165342"/>
              <a:ext cx="5309802" cy="569449"/>
            </a:xfrm>
            <a:prstGeom prst="rect">
              <a:avLst/>
            </a:prstGeom>
            <a:ln>
              <a:noFill/>
            </a:ln>
          </p:spPr>
          <p:txBody>
            <a:bodyPr/>
            <a:lstStyle>
              <a:lvl1pPr marL="174625" indent="-174625" algn="l" rtl="0" eaLnBrk="0" fontAlgn="base" hangingPunct="0">
                <a:lnSpc>
                  <a:spcPct val="130000"/>
                </a:lnSpc>
                <a:spcBef>
                  <a:spcPct val="30000"/>
                </a:spcBef>
                <a:spcAft>
                  <a:spcPct val="0"/>
                </a:spcAft>
                <a:buFont typeface="Arial" charset="0"/>
                <a:buChar char="&gt;"/>
                <a:defRPr sz="1400">
                  <a:solidFill>
                    <a:schemeClr val="tx1"/>
                  </a:solidFill>
                  <a:latin typeface="+mn-lt"/>
                  <a:ea typeface="+mn-ea"/>
                  <a:cs typeface="+mn-cs"/>
                </a:defRPr>
              </a:lvl1pPr>
              <a:lvl2pPr marL="828675" indent="-285750" algn="l" rtl="0" eaLnBrk="0" fontAlgn="base" hangingPunct="0">
                <a:lnSpc>
                  <a:spcPct val="130000"/>
                </a:lnSpc>
                <a:spcBef>
                  <a:spcPct val="20000"/>
                </a:spcBef>
                <a:spcAft>
                  <a:spcPct val="0"/>
                </a:spcAft>
                <a:buFont typeface="Wingdings" pitchFamily="2" charset="2"/>
                <a:buChar char="–"/>
                <a:defRPr sz="2400">
                  <a:solidFill>
                    <a:schemeClr val="tx1"/>
                  </a:solidFill>
                  <a:latin typeface="+mn-lt"/>
                  <a:ea typeface="+mn-ea"/>
                </a:defRPr>
              </a:lvl2pPr>
              <a:lvl3pPr marL="1236663" indent="-228600" algn="l" rtl="0" eaLnBrk="0" fontAlgn="base" hangingPunct="0">
                <a:lnSpc>
                  <a:spcPct val="130000"/>
                </a:lnSpc>
                <a:spcBef>
                  <a:spcPct val="20000"/>
                </a:spcBef>
                <a:spcAft>
                  <a:spcPct val="0"/>
                </a:spcAft>
                <a:buChar char="•"/>
                <a:defRPr sz="2000">
                  <a:solidFill>
                    <a:schemeClr val="tx1"/>
                  </a:solidFill>
                  <a:latin typeface="+mn-lt"/>
                  <a:ea typeface="+mn-ea"/>
                </a:defRPr>
              </a:lvl3pPr>
              <a:lvl4pPr marL="1644650" indent="-228600" algn="l" rtl="0" eaLnBrk="0" fontAlgn="base" hangingPunct="0">
                <a:lnSpc>
                  <a:spcPct val="130000"/>
                </a:lnSpc>
                <a:spcBef>
                  <a:spcPct val="20000"/>
                </a:spcBef>
                <a:spcAft>
                  <a:spcPct val="0"/>
                </a:spcAft>
                <a:buChar char="–"/>
                <a:defRPr sz="2000">
                  <a:solidFill>
                    <a:schemeClr val="tx1"/>
                  </a:solidFill>
                  <a:latin typeface="+mn-lt"/>
                  <a:ea typeface="+mn-ea"/>
                </a:defRPr>
              </a:lvl4pPr>
              <a:lvl5pPr marL="2057400" indent="-228600" algn="l" rtl="0" eaLnBrk="0" fontAlgn="base" hangingPunct="0">
                <a:lnSpc>
                  <a:spcPct val="130000"/>
                </a:lnSpc>
                <a:spcBef>
                  <a:spcPct val="20000"/>
                </a:spcBef>
                <a:spcAft>
                  <a:spcPct val="0"/>
                </a:spcAft>
                <a:buChar char="»"/>
                <a:defRPr sz="1600">
                  <a:solidFill>
                    <a:schemeClr val="tx1"/>
                  </a:solidFill>
                  <a:latin typeface="+mn-lt"/>
                  <a:ea typeface="+mn-ea"/>
                </a:defRPr>
              </a:lvl5pPr>
              <a:lvl6pPr marL="2514600" indent="-228600" algn="l" rtl="0" eaLnBrk="0" fontAlgn="base" hangingPunct="0">
                <a:lnSpc>
                  <a:spcPct val="130000"/>
                </a:lnSpc>
                <a:spcBef>
                  <a:spcPct val="20000"/>
                </a:spcBef>
                <a:spcAft>
                  <a:spcPct val="0"/>
                </a:spcAft>
                <a:buChar char="»"/>
                <a:defRPr sz="1600">
                  <a:solidFill>
                    <a:schemeClr val="tx1"/>
                  </a:solidFill>
                  <a:latin typeface="+mn-lt"/>
                  <a:ea typeface="+mn-ea"/>
                </a:defRPr>
              </a:lvl6pPr>
              <a:lvl7pPr marL="2971800" indent="-228600" algn="l" rtl="0" eaLnBrk="0" fontAlgn="base" hangingPunct="0">
                <a:lnSpc>
                  <a:spcPct val="130000"/>
                </a:lnSpc>
                <a:spcBef>
                  <a:spcPct val="20000"/>
                </a:spcBef>
                <a:spcAft>
                  <a:spcPct val="0"/>
                </a:spcAft>
                <a:buChar char="»"/>
                <a:defRPr sz="1600">
                  <a:solidFill>
                    <a:schemeClr val="tx1"/>
                  </a:solidFill>
                  <a:latin typeface="+mn-lt"/>
                  <a:ea typeface="+mn-ea"/>
                </a:defRPr>
              </a:lvl7pPr>
              <a:lvl8pPr marL="3429000" indent="-228600" algn="l" rtl="0" eaLnBrk="0" fontAlgn="base" hangingPunct="0">
                <a:lnSpc>
                  <a:spcPct val="130000"/>
                </a:lnSpc>
                <a:spcBef>
                  <a:spcPct val="20000"/>
                </a:spcBef>
                <a:spcAft>
                  <a:spcPct val="0"/>
                </a:spcAft>
                <a:buChar char="»"/>
                <a:defRPr sz="1600">
                  <a:solidFill>
                    <a:schemeClr val="tx1"/>
                  </a:solidFill>
                  <a:latin typeface="+mn-lt"/>
                  <a:ea typeface="+mn-ea"/>
                </a:defRPr>
              </a:lvl8pPr>
              <a:lvl9pPr marL="3886200" indent="-228600" algn="l" rtl="0" eaLnBrk="0" fontAlgn="base" hangingPunct="0">
                <a:lnSpc>
                  <a:spcPct val="130000"/>
                </a:lnSpc>
                <a:spcBef>
                  <a:spcPct val="20000"/>
                </a:spcBef>
                <a:spcAft>
                  <a:spcPct val="0"/>
                </a:spcAft>
                <a:buChar char="»"/>
                <a:defRPr sz="1600">
                  <a:solidFill>
                    <a:schemeClr val="tx1"/>
                  </a:solidFill>
                  <a:latin typeface="+mn-lt"/>
                  <a:ea typeface="+mn-ea"/>
                </a:defRPr>
              </a:lvl9pPr>
            </a:lstStyle>
            <a:p>
              <a:pPr marL="0" indent="0">
                <a:lnSpc>
                  <a:spcPct val="100000"/>
                </a:lnSpc>
                <a:buNone/>
              </a:pPr>
              <a:r>
                <a:rPr kumimoji="1" lang="zh-CN" altLang="en-US" sz="1800" dirty="0">
                  <a:cs typeface="+mn-ea"/>
                  <a:sym typeface="+mn-lt"/>
                </a:rPr>
                <a:t>“光盘行动”的发起团队并非一个公益组织，成员来 自金融、广告、保险等不同的行业。他们用</a:t>
              </a:r>
              <a:r>
                <a:rPr kumimoji="1" lang="en" altLang="zh-CN" sz="1800" dirty="0">
                  <a:cs typeface="+mn-ea"/>
                  <a:sym typeface="+mn-lt"/>
                </a:rPr>
                <a:t>IN_33</a:t>
              </a:r>
              <a:r>
                <a:rPr kumimoji="1" lang="zh-CN" altLang="en-US" sz="1800" dirty="0">
                  <a:cs typeface="+mn-ea"/>
                  <a:sym typeface="+mn-lt"/>
                </a:rPr>
                <a:t>来称呼这个团队。</a:t>
              </a:r>
            </a:p>
          </p:txBody>
        </p:sp>
        <p:grpSp>
          <p:nvGrpSpPr>
            <p:cNvPr id="7" name="组合 6">
              <a:extLst>
                <a:ext uri="{FF2B5EF4-FFF2-40B4-BE49-F238E27FC236}">
                  <a16:creationId xmlns:a16="http://schemas.microsoft.com/office/drawing/2014/main" xmlns="" id="{5AD7FF03-7004-46F8-BEB3-BBF901181A3B}"/>
                </a:ext>
              </a:extLst>
            </p:cNvPr>
            <p:cNvGrpSpPr/>
            <p:nvPr/>
          </p:nvGrpSpPr>
          <p:grpSpPr>
            <a:xfrm>
              <a:off x="3879537" y="1638920"/>
              <a:ext cx="6791880" cy="1448103"/>
              <a:chOff x="3879537" y="1638920"/>
              <a:chExt cx="6791880" cy="1448103"/>
            </a:xfrm>
          </p:grpSpPr>
          <p:grpSp>
            <p:nvGrpSpPr>
              <p:cNvPr id="8" name="PA-1022118">
                <a:extLst>
                  <a:ext uri="{FF2B5EF4-FFF2-40B4-BE49-F238E27FC236}">
                    <a16:creationId xmlns:a16="http://schemas.microsoft.com/office/drawing/2014/main" xmlns="" id="{1224790D-83B3-45C4-B73A-D97504EEEE2B}"/>
                  </a:ext>
                </a:extLst>
              </p:cNvPr>
              <p:cNvGrpSpPr/>
              <p:nvPr>
                <p:custDataLst>
                  <p:tags r:id="rId11"/>
                </p:custDataLst>
              </p:nvPr>
            </p:nvGrpSpPr>
            <p:grpSpPr>
              <a:xfrm>
                <a:off x="3879537" y="2145349"/>
                <a:ext cx="6791880" cy="941674"/>
                <a:chOff x="1143130" y="1416158"/>
                <a:chExt cx="9389244" cy="1301791"/>
              </a:xfrm>
            </p:grpSpPr>
            <p:sp>
              <p:nvSpPr>
                <p:cNvPr id="10" name="PA-1022244">
                  <a:extLst>
                    <a:ext uri="{FF2B5EF4-FFF2-40B4-BE49-F238E27FC236}">
                      <a16:creationId xmlns:a16="http://schemas.microsoft.com/office/drawing/2014/main" xmlns="" id="{C25686A0-36E0-41EE-AC00-72FACC267BD1}"/>
                    </a:ext>
                  </a:extLst>
                </p:cNvPr>
                <p:cNvSpPr>
                  <a:spLocks noChangeShapeType="1"/>
                </p:cNvSpPr>
                <p:nvPr>
                  <p:custDataLst>
                    <p:tags r:id="rId12"/>
                  </p:custDataLst>
                </p:nvPr>
              </p:nvSpPr>
              <p:spPr bwMode="auto">
                <a:xfrm flipH="1">
                  <a:off x="1905110" y="2057438"/>
                  <a:ext cx="609583" cy="0"/>
                </a:xfrm>
                <a:prstGeom prst="line">
                  <a:avLst/>
                </a:prstGeom>
                <a:noFill/>
                <a:ln w="38100" cap="flat">
                  <a:solidFill>
                    <a:srgbClr val="F49E00"/>
                  </a:solidFill>
                  <a:prstDash val="solid"/>
                  <a:miter lim="800000"/>
                </a:ln>
              </p:spPr>
              <p:txBody>
                <a:bodyPr vert="horz" wrap="square" lIns="91440" tIns="45720" rIns="91440" bIns="45720" numCol="1" anchor="t" anchorCtr="0" compatLnSpc="1"/>
                <a:lstStyle/>
                <a:p>
                  <a:pPr marL="0" marR="0" lvl="0" indent="0" defTabSz="4572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sp>
              <p:nvSpPr>
                <p:cNvPr id="11" name="PA_圆角矩形 12">
                  <a:extLst>
                    <a:ext uri="{FF2B5EF4-FFF2-40B4-BE49-F238E27FC236}">
                      <a16:creationId xmlns:a16="http://schemas.microsoft.com/office/drawing/2014/main" xmlns="" id="{22082B58-16A1-4B75-ADEC-180FCC06BD7B}"/>
                    </a:ext>
                  </a:extLst>
                </p:cNvPr>
                <p:cNvSpPr>
                  <a:spLocks noChangeAspect="1"/>
                </p:cNvSpPr>
                <p:nvPr>
                  <p:custDataLst>
                    <p:tags r:id="rId13"/>
                  </p:custDataLst>
                </p:nvPr>
              </p:nvSpPr>
              <p:spPr>
                <a:xfrm>
                  <a:off x="1143130" y="1676446"/>
                  <a:ext cx="761980" cy="761980"/>
                </a:xfrm>
                <a:prstGeom prst="roundRect">
                  <a:avLst>
                    <a:gd name="adj" fmla="val 50000"/>
                  </a:avLst>
                </a:prstGeom>
                <a:solidFill>
                  <a:schemeClr val="bg1"/>
                </a:solidFill>
                <a:ln w="63500" cap="flat" cmpd="sng" algn="ctr">
                  <a:solidFill>
                    <a:srgbClr val="F49E00"/>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effectLst/>
                      <a:uLnTx/>
                      <a:uFillTx/>
                      <a:latin typeface="Adobe Arabic"/>
                      <a:ea typeface="微软雅黑"/>
                      <a:cs typeface="+mn-ea"/>
                      <a:sym typeface="+mn-lt"/>
                    </a:rPr>
                    <a:t>1</a:t>
                  </a:r>
                  <a:endParaRPr kumimoji="0" lang="zh-CN" altLang="en-US" sz="2400" b="1" i="0" u="none" strike="noStrike" kern="0" cap="none" spc="0" normalizeH="0" baseline="0" noProof="0" dirty="0">
                    <a:ln>
                      <a:noFill/>
                    </a:ln>
                    <a:effectLst/>
                    <a:uLnTx/>
                    <a:uFillTx/>
                    <a:latin typeface="Adobe Arabic"/>
                    <a:ea typeface="微软雅黑"/>
                    <a:cs typeface="+mn-ea"/>
                    <a:sym typeface="+mn-lt"/>
                  </a:endParaRPr>
                </a:p>
              </p:txBody>
            </p:sp>
            <p:sp>
              <p:nvSpPr>
                <p:cNvPr id="12" name="PA-圆角矩形 38">
                  <a:extLst>
                    <a:ext uri="{FF2B5EF4-FFF2-40B4-BE49-F238E27FC236}">
                      <a16:creationId xmlns:a16="http://schemas.microsoft.com/office/drawing/2014/main" xmlns="" id="{A1B94EC4-F52A-41FA-ABAD-2A017A99EC8D}"/>
                    </a:ext>
                  </a:extLst>
                </p:cNvPr>
                <p:cNvSpPr/>
                <p:nvPr>
                  <p:custDataLst>
                    <p:tags r:id="rId14"/>
                  </p:custDataLst>
                </p:nvPr>
              </p:nvSpPr>
              <p:spPr>
                <a:xfrm rot="16200000">
                  <a:off x="5785228" y="-2029197"/>
                  <a:ext cx="1301791" cy="8192501"/>
                </a:xfrm>
                <a:prstGeom prst="roundRect">
                  <a:avLst>
                    <a:gd name="adj" fmla="val 50000"/>
                  </a:avLst>
                </a:prstGeom>
                <a:noFill/>
                <a:ln w="12700" cap="flat" cmpd="sng" algn="ctr">
                  <a:solidFill>
                    <a:srgbClr val="F49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1" i="0" u="none" strike="noStrike" kern="0" cap="none" spc="0" normalizeH="0" baseline="0" noProof="0" dirty="0">
                    <a:ln>
                      <a:noFill/>
                    </a:ln>
                    <a:effectLst/>
                    <a:uLnTx/>
                    <a:uFillTx/>
                    <a:latin typeface="Adobe Arabic"/>
                    <a:ea typeface="微软雅黑"/>
                    <a:cs typeface="+mn-ea"/>
                    <a:sym typeface="+mn-lt"/>
                  </a:endParaRPr>
                </a:p>
              </p:txBody>
            </p:sp>
            <p:sp>
              <p:nvSpPr>
                <p:cNvPr id="13" name="PA-椭圆 31">
                  <a:extLst>
                    <a:ext uri="{FF2B5EF4-FFF2-40B4-BE49-F238E27FC236}">
                      <a16:creationId xmlns:a16="http://schemas.microsoft.com/office/drawing/2014/main" xmlns="" id="{D20AA644-5CAB-4B58-ADFE-2D37B7327EE5}"/>
                    </a:ext>
                  </a:extLst>
                </p:cNvPr>
                <p:cNvSpPr/>
                <p:nvPr>
                  <p:custDataLst>
                    <p:tags r:id="rId15"/>
                  </p:custDataLst>
                </p:nvPr>
              </p:nvSpPr>
              <p:spPr bwMode="auto">
                <a:xfrm>
                  <a:off x="2467964" y="1981237"/>
                  <a:ext cx="152395" cy="152395"/>
                </a:xfrm>
                <a:prstGeom prst="ellipse">
                  <a:avLst/>
                </a:prstGeom>
                <a:solidFill>
                  <a:schemeClr val="bg1"/>
                </a:solidFill>
                <a:ln w="9525" cap="flat" cmpd="sng" algn="ctr">
                  <a:solidFill>
                    <a:srgbClr val="F49E00"/>
                  </a:solidFill>
                  <a:prstDash val="solid"/>
                  <a:round/>
                  <a:headEnd type="none" w="med" len="med"/>
                  <a:tailEnd type="none" w="med" len="med"/>
                </a:ln>
                <a:effectLst>
                  <a:outerShdw dist="17961" dir="2700000" algn="ctr" rotWithShape="0">
                    <a:sysClr val="windowText" lastClr="000000">
                      <a:gamma/>
                      <a:shade val="60000"/>
                      <a:invGamma/>
                    </a:sys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grpSp>
          <p:sp>
            <p:nvSpPr>
              <p:cNvPr id="9" name="矩形 8">
                <a:extLst>
                  <a:ext uri="{FF2B5EF4-FFF2-40B4-BE49-F238E27FC236}">
                    <a16:creationId xmlns:a16="http://schemas.microsoft.com/office/drawing/2014/main" xmlns="" id="{B40B114E-1FFD-4382-B923-52DA15FBD71B}"/>
                  </a:ext>
                </a:extLst>
              </p:cNvPr>
              <p:cNvSpPr/>
              <p:nvPr/>
            </p:nvSpPr>
            <p:spPr>
              <a:xfrm>
                <a:off x="4980386" y="1638920"/>
                <a:ext cx="4185761" cy="461665"/>
              </a:xfrm>
              <a:prstGeom prst="rect">
                <a:avLst/>
              </a:prstGeom>
              <a:ln>
                <a:noFill/>
              </a:ln>
            </p:spPr>
            <p:txBody>
              <a:bodyPr wrap="none">
                <a:spAutoFit/>
              </a:bodyPr>
              <a:lstStyle/>
              <a:p>
                <a:pPr algn="dist"/>
                <a:r>
                  <a:rPr kumimoji="1" lang="zh-CN" altLang="en-US" sz="24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2400" dirty="0">
                  <a:latin typeface="汉仪雅酷黑 75W" panose="020B0804020202020204" pitchFamily="34" charset="-122"/>
                  <a:ea typeface="汉仪雅酷黑 75W" panose="020B0804020202020204" pitchFamily="34" charset="-122"/>
                  <a:cs typeface="+mn-ea"/>
                  <a:sym typeface="+mn-lt"/>
                </a:endParaRPr>
              </a:p>
            </p:txBody>
          </p:sp>
        </p:grpSp>
      </p:grpSp>
      <p:grpSp>
        <p:nvGrpSpPr>
          <p:cNvPr id="14" name="组合 13">
            <a:extLst>
              <a:ext uri="{FF2B5EF4-FFF2-40B4-BE49-F238E27FC236}">
                <a16:creationId xmlns:a16="http://schemas.microsoft.com/office/drawing/2014/main" xmlns="" id="{EDE698CD-8892-4FF6-8195-A5BDB59B70F8}"/>
              </a:ext>
            </a:extLst>
          </p:cNvPr>
          <p:cNvGrpSpPr/>
          <p:nvPr/>
        </p:nvGrpSpPr>
        <p:grpSpPr>
          <a:xfrm>
            <a:off x="539824" y="4581719"/>
            <a:ext cx="6791879" cy="1452432"/>
            <a:chOff x="3879538" y="4628853"/>
            <a:chExt cx="6791879" cy="1452432"/>
          </a:xfrm>
        </p:grpSpPr>
        <p:sp>
          <p:nvSpPr>
            <p:cNvPr id="15" name="矩形 14">
              <a:extLst>
                <a:ext uri="{FF2B5EF4-FFF2-40B4-BE49-F238E27FC236}">
                  <a16:creationId xmlns:a16="http://schemas.microsoft.com/office/drawing/2014/main" xmlns="" id="{1AD88C03-261F-4634-89B9-568A2E31726B}"/>
                </a:ext>
              </a:extLst>
            </p:cNvPr>
            <p:cNvSpPr/>
            <p:nvPr/>
          </p:nvSpPr>
          <p:spPr>
            <a:xfrm>
              <a:off x="4993842" y="5157955"/>
              <a:ext cx="5356737" cy="923330"/>
            </a:xfrm>
            <a:prstGeom prst="rect">
              <a:avLst/>
            </a:prstGeom>
            <a:ln>
              <a:noFill/>
            </a:ln>
          </p:spPr>
          <p:txBody>
            <a:bodyPr wrap="square">
              <a:spAutoFit/>
            </a:bodyPr>
            <a:lstStyle/>
            <a:p>
              <a:r>
                <a:rPr kumimoji="1" lang="zh-CN" altLang="en-US" sz="1800" dirty="0">
                  <a:cs typeface="+mn-ea"/>
                  <a:sym typeface="+mn-lt"/>
                </a:rPr>
                <a:t>要完善制度，使公务消费不敢浪费，整个形成“不想浪费、不愿浪费、不能浪费和不敢浪费”的社会氛围、制度体系和行业结构。</a:t>
              </a:r>
            </a:p>
          </p:txBody>
        </p:sp>
        <p:grpSp>
          <p:nvGrpSpPr>
            <p:cNvPr id="16" name="PA-1022118">
              <a:extLst>
                <a:ext uri="{FF2B5EF4-FFF2-40B4-BE49-F238E27FC236}">
                  <a16:creationId xmlns:a16="http://schemas.microsoft.com/office/drawing/2014/main" xmlns="" id="{8F238868-951E-48F2-8147-A5108778F24B}"/>
                </a:ext>
              </a:extLst>
            </p:cNvPr>
            <p:cNvGrpSpPr/>
            <p:nvPr>
              <p:custDataLst>
                <p:tags r:id="rId6"/>
              </p:custDataLst>
            </p:nvPr>
          </p:nvGrpSpPr>
          <p:grpSpPr>
            <a:xfrm>
              <a:off x="3879538" y="5112998"/>
              <a:ext cx="6791879" cy="968287"/>
              <a:chOff x="1143130" y="1600248"/>
              <a:chExt cx="9389243" cy="1338582"/>
            </a:xfrm>
          </p:grpSpPr>
          <p:sp>
            <p:nvSpPr>
              <p:cNvPr id="18" name="PA-1022244">
                <a:extLst>
                  <a:ext uri="{FF2B5EF4-FFF2-40B4-BE49-F238E27FC236}">
                    <a16:creationId xmlns:a16="http://schemas.microsoft.com/office/drawing/2014/main" xmlns="" id="{59726711-8435-4143-AEBB-32031F92C1CB}"/>
                  </a:ext>
                </a:extLst>
              </p:cNvPr>
              <p:cNvSpPr>
                <a:spLocks noChangeShapeType="1"/>
              </p:cNvSpPr>
              <p:nvPr>
                <p:custDataLst>
                  <p:tags r:id="rId7"/>
                </p:custDataLst>
              </p:nvPr>
            </p:nvSpPr>
            <p:spPr bwMode="auto">
              <a:xfrm flipH="1">
                <a:off x="1905110" y="2057438"/>
                <a:ext cx="609583" cy="0"/>
              </a:xfrm>
              <a:prstGeom prst="line">
                <a:avLst/>
              </a:prstGeom>
              <a:noFill/>
              <a:ln w="38100" cap="flat">
                <a:solidFill>
                  <a:srgbClr val="F49E00"/>
                </a:solidFill>
                <a:prstDash val="solid"/>
                <a:miter lim="800000"/>
              </a:ln>
            </p:spPr>
            <p:txBody>
              <a:bodyPr vert="horz" wrap="square" lIns="91440" tIns="45720" rIns="91440" bIns="45720" numCol="1" anchor="t" anchorCtr="0" compatLnSpc="1"/>
              <a:lstStyle/>
              <a:p>
                <a:pPr marL="0" marR="0" lvl="0" indent="0" defTabSz="4572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sp>
            <p:nvSpPr>
              <p:cNvPr id="19" name="PA_圆角矩形 12">
                <a:extLst>
                  <a:ext uri="{FF2B5EF4-FFF2-40B4-BE49-F238E27FC236}">
                    <a16:creationId xmlns:a16="http://schemas.microsoft.com/office/drawing/2014/main" xmlns="" id="{310D38D6-6805-4A4A-B4BD-99FA3F75E0DC}"/>
                  </a:ext>
                </a:extLst>
              </p:cNvPr>
              <p:cNvSpPr>
                <a:spLocks noChangeAspect="1"/>
              </p:cNvSpPr>
              <p:nvPr>
                <p:custDataLst>
                  <p:tags r:id="rId8"/>
                </p:custDataLst>
              </p:nvPr>
            </p:nvSpPr>
            <p:spPr>
              <a:xfrm>
                <a:off x="1143130" y="1676446"/>
                <a:ext cx="761980" cy="761980"/>
              </a:xfrm>
              <a:prstGeom prst="roundRect">
                <a:avLst>
                  <a:gd name="adj" fmla="val 50000"/>
                </a:avLst>
              </a:prstGeom>
              <a:solidFill>
                <a:schemeClr val="bg1"/>
              </a:solidFill>
              <a:ln w="63500" cap="flat" cmpd="sng" algn="ctr">
                <a:solidFill>
                  <a:srgbClr val="F49E00"/>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effectLst/>
                    <a:uLnTx/>
                    <a:uFillTx/>
                    <a:latin typeface="Adobe Arabic"/>
                    <a:ea typeface="微软雅黑"/>
                    <a:cs typeface="+mn-ea"/>
                    <a:sym typeface="+mn-lt"/>
                  </a:rPr>
                  <a:t>3</a:t>
                </a:r>
                <a:endParaRPr kumimoji="0" lang="zh-CN" altLang="en-US" sz="2400" b="1" i="0" u="none" strike="noStrike" kern="0" cap="none" spc="0" normalizeH="0" baseline="0" noProof="0" dirty="0">
                  <a:ln>
                    <a:noFill/>
                  </a:ln>
                  <a:effectLst/>
                  <a:uLnTx/>
                  <a:uFillTx/>
                  <a:latin typeface="Adobe Arabic"/>
                  <a:ea typeface="微软雅黑"/>
                  <a:cs typeface="+mn-ea"/>
                  <a:sym typeface="+mn-lt"/>
                </a:endParaRPr>
              </a:p>
            </p:txBody>
          </p:sp>
          <p:sp>
            <p:nvSpPr>
              <p:cNvPr id="20" name="PA-圆角矩形 38">
                <a:extLst>
                  <a:ext uri="{FF2B5EF4-FFF2-40B4-BE49-F238E27FC236}">
                    <a16:creationId xmlns:a16="http://schemas.microsoft.com/office/drawing/2014/main" xmlns="" id="{EFC462D8-9CF0-4A92-AF32-F97314D070B5}"/>
                  </a:ext>
                </a:extLst>
              </p:cNvPr>
              <p:cNvSpPr/>
              <p:nvPr>
                <p:custDataLst>
                  <p:tags r:id="rId9"/>
                </p:custDataLst>
              </p:nvPr>
            </p:nvSpPr>
            <p:spPr>
              <a:xfrm rot="16200000">
                <a:off x="5766832" y="-1826712"/>
                <a:ext cx="1338582" cy="8192501"/>
              </a:xfrm>
              <a:prstGeom prst="roundRect">
                <a:avLst>
                  <a:gd name="adj" fmla="val 50000"/>
                </a:avLst>
              </a:prstGeom>
              <a:noFill/>
              <a:ln w="12700" cap="flat" cmpd="sng" algn="ctr">
                <a:solidFill>
                  <a:srgbClr val="F49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1" i="0" u="none" strike="noStrike" kern="0" cap="none" spc="0" normalizeH="0" baseline="0" noProof="0" dirty="0">
                  <a:ln>
                    <a:noFill/>
                  </a:ln>
                  <a:effectLst/>
                  <a:uLnTx/>
                  <a:uFillTx/>
                  <a:latin typeface="Adobe Arabic"/>
                  <a:ea typeface="微软雅黑"/>
                  <a:cs typeface="+mn-ea"/>
                  <a:sym typeface="+mn-lt"/>
                </a:endParaRPr>
              </a:p>
            </p:txBody>
          </p:sp>
          <p:sp>
            <p:nvSpPr>
              <p:cNvPr id="21" name="PA-椭圆 31">
                <a:extLst>
                  <a:ext uri="{FF2B5EF4-FFF2-40B4-BE49-F238E27FC236}">
                    <a16:creationId xmlns:a16="http://schemas.microsoft.com/office/drawing/2014/main" xmlns="" id="{1C91941B-2616-4DB7-B15C-651CD8AD2176}"/>
                  </a:ext>
                </a:extLst>
              </p:cNvPr>
              <p:cNvSpPr/>
              <p:nvPr>
                <p:custDataLst>
                  <p:tags r:id="rId10"/>
                </p:custDataLst>
              </p:nvPr>
            </p:nvSpPr>
            <p:spPr bwMode="auto">
              <a:xfrm>
                <a:off x="2467964" y="1981237"/>
                <a:ext cx="152395" cy="152395"/>
              </a:xfrm>
              <a:prstGeom prst="ellipse">
                <a:avLst/>
              </a:prstGeom>
              <a:solidFill>
                <a:schemeClr val="bg1"/>
              </a:solidFill>
              <a:ln w="9525" cap="flat" cmpd="sng" algn="ctr">
                <a:solidFill>
                  <a:srgbClr val="F49E00"/>
                </a:solidFill>
                <a:prstDash val="solid"/>
                <a:round/>
                <a:headEnd type="none" w="med" len="med"/>
                <a:tailEnd type="none" w="med" len="med"/>
              </a:ln>
              <a:effectLst>
                <a:outerShdw dist="17961" dir="2700000" algn="ctr" rotWithShape="0">
                  <a:sysClr val="windowText" lastClr="000000">
                    <a:gamma/>
                    <a:shade val="60000"/>
                    <a:invGamma/>
                  </a:sys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grpSp>
        <p:sp>
          <p:nvSpPr>
            <p:cNvPr id="17" name="矩形 16">
              <a:extLst>
                <a:ext uri="{FF2B5EF4-FFF2-40B4-BE49-F238E27FC236}">
                  <a16:creationId xmlns:a16="http://schemas.microsoft.com/office/drawing/2014/main" xmlns="" id="{32B9CE23-D6AB-466E-A7CB-511FE98AA157}"/>
                </a:ext>
              </a:extLst>
            </p:cNvPr>
            <p:cNvSpPr/>
            <p:nvPr/>
          </p:nvSpPr>
          <p:spPr>
            <a:xfrm>
              <a:off x="4980385" y="4628853"/>
              <a:ext cx="4185761" cy="461665"/>
            </a:xfrm>
            <a:prstGeom prst="rect">
              <a:avLst/>
            </a:prstGeom>
            <a:ln>
              <a:noFill/>
            </a:ln>
          </p:spPr>
          <p:txBody>
            <a:bodyPr wrap="none">
              <a:spAutoFit/>
            </a:bodyPr>
            <a:lstStyle/>
            <a:p>
              <a:pPr algn="dist"/>
              <a:r>
                <a:rPr kumimoji="1" lang="zh-CN" altLang="en-US" sz="24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2400" dirty="0">
                <a:latin typeface="汉仪雅酷黑 75W" panose="020B0804020202020204" pitchFamily="34" charset="-122"/>
                <a:ea typeface="汉仪雅酷黑 75W" panose="020B0804020202020204" pitchFamily="34" charset="-122"/>
                <a:cs typeface="+mn-ea"/>
                <a:sym typeface="+mn-lt"/>
              </a:endParaRPr>
            </a:p>
          </p:txBody>
        </p:sp>
      </p:grpSp>
      <p:grpSp>
        <p:nvGrpSpPr>
          <p:cNvPr id="22" name="组合 21">
            <a:extLst>
              <a:ext uri="{FF2B5EF4-FFF2-40B4-BE49-F238E27FC236}">
                <a16:creationId xmlns:a16="http://schemas.microsoft.com/office/drawing/2014/main" xmlns="" id="{1BAFB608-C231-41C3-A80C-A23059D248B6}"/>
              </a:ext>
            </a:extLst>
          </p:cNvPr>
          <p:cNvGrpSpPr/>
          <p:nvPr/>
        </p:nvGrpSpPr>
        <p:grpSpPr>
          <a:xfrm>
            <a:off x="539824" y="2919104"/>
            <a:ext cx="6791880" cy="1479094"/>
            <a:chOff x="3879538" y="3221080"/>
            <a:chExt cx="6791880" cy="1479094"/>
          </a:xfrm>
        </p:grpSpPr>
        <p:grpSp>
          <p:nvGrpSpPr>
            <p:cNvPr id="23" name="PA-1022118">
              <a:extLst>
                <a:ext uri="{FF2B5EF4-FFF2-40B4-BE49-F238E27FC236}">
                  <a16:creationId xmlns:a16="http://schemas.microsoft.com/office/drawing/2014/main" xmlns="" id="{1B5106F4-E39E-4AD1-AA08-1054C0BECC5F}"/>
                </a:ext>
              </a:extLst>
            </p:cNvPr>
            <p:cNvGrpSpPr/>
            <p:nvPr>
              <p:custDataLst>
                <p:tags r:id="rId1"/>
              </p:custDataLst>
            </p:nvPr>
          </p:nvGrpSpPr>
          <p:grpSpPr>
            <a:xfrm>
              <a:off x="3879538" y="3732081"/>
              <a:ext cx="6791880" cy="923329"/>
              <a:chOff x="1143130" y="1600247"/>
              <a:chExt cx="9389244" cy="1276431"/>
            </a:xfrm>
          </p:grpSpPr>
          <p:sp>
            <p:nvSpPr>
              <p:cNvPr id="26" name="PA-1022244">
                <a:extLst>
                  <a:ext uri="{FF2B5EF4-FFF2-40B4-BE49-F238E27FC236}">
                    <a16:creationId xmlns:a16="http://schemas.microsoft.com/office/drawing/2014/main" xmlns="" id="{3982D924-F736-4AA5-AB26-F5B02A2714BA}"/>
                  </a:ext>
                </a:extLst>
              </p:cNvPr>
              <p:cNvSpPr>
                <a:spLocks noChangeShapeType="1"/>
              </p:cNvSpPr>
              <p:nvPr>
                <p:custDataLst>
                  <p:tags r:id="rId2"/>
                </p:custDataLst>
              </p:nvPr>
            </p:nvSpPr>
            <p:spPr bwMode="auto">
              <a:xfrm flipH="1">
                <a:off x="1905110" y="2057438"/>
                <a:ext cx="609583" cy="0"/>
              </a:xfrm>
              <a:prstGeom prst="line">
                <a:avLst/>
              </a:prstGeom>
              <a:noFill/>
              <a:ln w="38100" cap="flat">
                <a:solidFill>
                  <a:srgbClr val="F49E00"/>
                </a:solidFill>
                <a:prstDash val="solid"/>
                <a:miter lim="800000"/>
              </a:ln>
            </p:spPr>
            <p:txBody>
              <a:bodyPr vert="horz" wrap="square" lIns="91440" tIns="45720" rIns="91440" bIns="45720" numCol="1" anchor="t" anchorCtr="0" compatLnSpc="1"/>
              <a:lstStyle/>
              <a:p>
                <a:pPr marL="0" marR="0" lvl="0" indent="0" defTabSz="4572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sp>
            <p:nvSpPr>
              <p:cNvPr id="27" name="PA_圆角矩形 12">
                <a:extLst>
                  <a:ext uri="{FF2B5EF4-FFF2-40B4-BE49-F238E27FC236}">
                    <a16:creationId xmlns:a16="http://schemas.microsoft.com/office/drawing/2014/main" xmlns="" id="{07624E74-4F19-4BDE-84DA-90E4A574649B}"/>
                  </a:ext>
                </a:extLst>
              </p:cNvPr>
              <p:cNvSpPr>
                <a:spLocks noChangeAspect="1"/>
              </p:cNvSpPr>
              <p:nvPr>
                <p:custDataLst>
                  <p:tags r:id="rId3"/>
                </p:custDataLst>
              </p:nvPr>
            </p:nvSpPr>
            <p:spPr>
              <a:xfrm>
                <a:off x="1143130" y="1676446"/>
                <a:ext cx="761980" cy="761980"/>
              </a:xfrm>
              <a:prstGeom prst="roundRect">
                <a:avLst>
                  <a:gd name="adj" fmla="val 50000"/>
                </a:avLst>
              </a:prstGeom>
              <a:solidFill>
                <a:schemeClr val="bg1"/>
              </a:solidFill>
              <a:ln w="63500" cap="flat" cmpd="sng" algn="ctr">
                <a:solidFill>
                  <a:srgbClr val="F49E00"/>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effectLst/>
                    <a:uLnTx/>
                    <a:uFillTx/>
                    <a:latin typeface="Adobe Arabic"/>
                    <a:ea typeface="微软雅黑"/>
                    <a:cs typeface="+mn-ea"/>
                    <a:sym typeface="+mn-lt"/>
                  </a:rPr>
                  <a:t>2</a:t>
                </a:r>
                <a:endParaRPr kumimoji="0" lang="zh-CN" altLang="en-US" sz="2400" b="1" i="0" u="none" strike="noStrike" kern="0" cap="none" spc="0" normalizeH="0" baseline="0" noProof="0" dirty="0">
                  <a:ln>
                    <a:noFill/>
                  </a:ln>
                  <a:effectLst/>
                  <a:uLnTx/>
                  <a:uFillTx/>
                  <a:latin typeface="Adobe Arabic"/>
                  <a:ea typeface="微软雅黑"/>
                  <a:cs typeface="+mn-ea"/>
                  <a:sym typeface="+mn-lt"/>
                </a:endParaRPr>
              </a:p>
            </p:txBody>
          </p:sp>
          <p:sp>
            <p:nvSpPr>
              <p:cNvPr id="28" name="PA-圆角矩形 38">
                <a:extLst>
                  <a:ext uri="{FF2B5EF4-FFF2-40B4-BE49-F238E27FC236}">
                    <a16:creationId xmlns:a16="http://schemas.microsoft.com/office/drawing/2014/main" xmlns="" id="{725B3E19-3D66-42E2-82AA-431621D6337A}"/>
                  </a:ext>
                </a:extLst>
              </p:cNvPr>
              <p:cNvSpPr/>
              <p:nvPr>
                <p:custDataLst>
                  <p:tags r:id="rId4"/>
                </p:custDataLst>
              </p:nvPr>
            </p:nvSpPr>
            <p:spPr>
              <a:xfrm rot="16200000">
                <a:off x="5797908" y="-1857788"/>
                <a:ext cx="1276431" cy="8192501"/>
              </a:xfrm>
              <a:prstGeom prst="roundRect">
                <a:avLst>
                  <a:gd name="adj" fmla="val 50000"/>
                </a:avLst>
              </a:prstGeom>
              <a:noFill/>
              <a:ln w="12700" cap="flat" cmpd="sng" algn="ctr">
                <a:solidFill>
                  <a:srgbClr val="F49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1" i="0" u="none" strike="noStrike" kern="0" cap="none" spc="0" normalizeH="0" baseline="0" noProof="0" dirty="0">
                  <a:ln>
                    <a:noFill/>
                  </a:ln>
                  <a:effectLst/>
                  <a:uLnTx/>
                  <a:uFillTx/>
                  <a:latin typeface="Adobe Arabic"/>
                  <a:ea typeface="微软雅黑"/>
                  <a:cs typeface="+mn-ea"/>
                  <a:sym typeface="+mn-lt"/>
                </a:endParaRPr>
              </a:p>
            </p:txBody>
          </p:sp>
          <p:sp>
            <p:nvSpPr>
              <p:cNvPr id="29" name="PA-椭圆 31">
                <a:extLst>
                  <a:ext uri="{FF2B5EF4-FFF2-40B4-BE49-F238E27FC236}">
                    <a16:creationId xmlns:a16="http://schemas.microsoft.com/office/drawing/2014/main" xmlns="" id="{AAE3CE70-734D-4D3E-99F6-736ADE023C58}"/>
                  </a:ext>
                </a:extLst>
              </p:cNvPr>
              <p:cNvSpPr/>
              <p:nvPr>
                <p:custDataLst>
                  <p:tags r:id="rId5"/>
                </p:custDataLst>
              </p:nvPr>
            </p:nvSpPr>
            <p:spPr bwMode="auto">
              <a:xfrm>
                <a:off x="2467964" y="1981237"/>
                <a:ext cx="152395" cy="152395"/>
              </a:xfrm>
              <a:prstGeom prst="ellipse">
                <a:avLst/>
              </a:prstGeom>
              <a:solidFill>
                <a:schemeClr val="bg1"/>
              </a:solidFill>
              <a:ln w="9525" cap="flat" cmpd="sng" algn="ctr">
                <a:solidFill>
                  <a:srgbClr val="F49E00"/>
                </a:solidFill>
                <a:prstDash val="solid"/>
                <a:round/>
                <a:headEnd type="none" w="med" len="med"/>
                <a:tailEnd type="none" w="med" len="med"/>
              </a:ln>
              <a:effectLst>
                <a:outerShdw dist="17961" dir="2700000" algn="ctr" rotWithShape="0">
                  <a:sysClr val="windowText" lastClr="000000">
                    <a:gamma/>
                    <a:shade val="60000"/>
                    <a:invGamma/>
                  </a:sys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a:ln>
                    <a:noFill/>
                  </a:ln>
                  <a:effectLst/>
                  <a:uLnTx/>
                  <a:uFillTx/>
                  <a:latin typeface="Adobe Arabic"/>
                  <a:ea typeface="微软雅黑"/>
                  <a:cs typeface="+mn-ea"/>
                  <a:sym typeface="+mn-lt"/>
                </a:endParaRPr>
              </a:p>
            </p:txBody>
          </p:sp>
        </p:grpSp>
        <p:sp>
          <p:nvSpPr>
            <p:cNvPr id="24" name="矩形 23">
              <a:extLst>
                <a:ext uri="{FF2B5EF4-FFF2-40B4-BE49-F238E27FC236}">
                  <a16:creationId xmlns:a16="http://schemas.microsoft.com/office/drawing/2014/main" xmlns="" id="{018E5CC9-E14E-402C-93EC-8D2062504D4E}"/>
                </a:ext>
              </a:extLst>
            </p:cNvPr>
            <p:cNvSpPr/>
            <p:nvPr/>
          </p:nvSpPr>
          <p:spPr>
            <a:xfrm>
              <a:off x="4993842" y="3221080"/>
              <a:ext cx="4185761" cy="461665"/>
            </a:xfrm>
            <a:prstGeom prst="rect">
              <a:avLst/>
            </a:prstGeom>
            <a:ln>
              <a:noFill/>
            </a:ln>
          </p:spPr>
          <p:txBody>
            <a:bodyPr wrap="none">
              <a:spAutoFit/>
            </a:bodyPr>
            <a:lstStyle/>
            <a:p>
              <a:pPr algn="dist"/>
              <a:r>
                <a:rPr kumimoji="1" lang="zh-CN" altLang="en-US" sz="24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2400" dirty="0">
                <a:latin typeface="汉仪雅酷黑 75W" panose="020B0804020202020204" pitchFamily="34" charset="-122"/>
                <a:ea typeface="汉仪雅酷黑 75W" panose="020B0804020202020204" pitchFamily="34" charset="-122"/>
                <a:cs typeface="+mn-ea"/>
                <a:sym typeface="+mn-lt"/>
              </a:endParaRPr>
            </a:p>
          </p:txBody>
        </p:sp>
        <p:sp>
          <p:nvSpPr>
            <p:cNvPr id="25" name="矩形 24">
              <a:extLst>
                <a:ext uri="{FF2B5EF4-FFF2-40B4-BE49-F238E27FC236}">
                  <a16:creationId xmlns:a16="http://schemas.microsoft.com/office/drawing/2014/main" xmlns="" id="{0A27247B-B810-4362-9969-B2F9DE0FFE5A}"/>
                </a:ext>
              </a:extLst>
            </p:cNvPr>
            <p:cNvSpPr/>
            <p:nvPr/>
          </p:nvSpPr>
          <p:spPr>
            <a:xfrm>
              <a:off x="5083825" y="3776844"/>
              <a:ext cx="5266754" cy="923330"/>
            </a:xfrm>
            <a:prstGeom prst="rect">
              <a:avLst/>
            </a:prstGeom>
            <a:ln>
              <a:noFill/>
            </a:ln>
          </p:spPr>
          <p:txBody>
            <a:bodyPr wrap="square">
              <a:spAutoFit/>
            </a:bodyPr>
            <a:lstStyle/>
            <a:p>
              <a:pPr marL="0" indent="0">
                <a:lnSpc>
                  <a:spcPct val="100000"/>
                </a:lnSpc>
                <a:buNone/>
              </a:pPr>
              <a:r>
                <a:rPr kumimoji="1" lang="en-US" altLang="zh-CN" sz="1800" dirty="0">
                  <a:cs typeface="+mn-ea"/>
                  <a:sym typeface="+mn-lt"/>
                </a:rPr>
                <a:t>2013</a:t>
              </a:r>
              <a:r>
                <a:rPr kumimoji="1" lang="zh-CN" altLang="en-US" sz="1800" dirty="0">
                  <a:cs typeface="+mn-ea"/>
                  <a:sym typeface="+mn-lt"/>
                </a:rPr>
                <a:t>年</a:t>
              </a:r>
              <a:r>
                <a:rPr kumimoji="1" lang="en-US" altLang="zh-CN" sz="1800" dirty="0">
                  <a:cs typeface="+mn-ea"/>
                  <a:sym typeface="+mn-lt"/>
                </a:rPr>
                <a:t>1</a:t>
              </a:r>
              <a:r>
                <a:rPr kumimoji="1" lang="zh-CN" altLang="en-US" sz="1800" dirty="0">
                  <a:cs typeface="+mn-ea"/>
                  <a:sym typeface="+mn-lt"/>
                </a:rPr>
                <a:t>月初，</a:t>
              </a:r>
              <a:r>
                <a:rPr kumimoji="1" lang="en" altLang="zh-CN" sz="1800" dirty="0">
                  <a:cs typeface="+mn-ea"/>
                  <a:sym typeface="+mn-lt"/>
                </a:rPr>
                <a:t>IN_33</a:t>
              </a:r>
              <a:r>
                <a:rPr kumimoji="1" lang="zh-CN" altLang="en-US" sz="1800" dirty="0">
                  <a:cs typeface="+mn-ea"/>
                  <a:sym typeface="+mn-lt"/>
                </a:rPr>
                <a:t>中的三个成员生发出号召“从我做起，今天不剩饭”的想法，得到多人响应。</a:t>
              </a:r>
              <a:r>
                <a:rPr kumimoji="1" lang="en-US" altLang="zh-CN" sz="1800" dirty="0">
                  <a:cs typeface="+mn-ea"/>
                  <a:sym typeface="+mn-lt"/>
                </a:rPr>
                <a:t>1</a:t>
              </a:r>
              <a:r>
                <a:rPr kumimoji="1" lang="zh-CN" altLang="en-US" sz="1800" dirty="0">
                  <a:cs typeface="+mn-ea"/>
                  <a:sym typeface="+mn-lt"/>
                </a:rPr>
                <a:t>月</a:t>
              </a:r>
              <a:r>
                <a:rPr kumimoji="1" lang="en-US" altLang="zh-CN" sz="1800" dirty="0">
                  <a:cs typeface="+mn-ea"/>
                  <a:sym typeface="+mn-lt"/>
                </a:rPr>
                <a:t>10</a:t>
              </a:r>
              <a:r>
                <a:rPr kumimoji="1" lang="zh-CN" altLang="en-US" sz="1800" dirty="0">
                  <a:cs typeface="+mn-ea"/>
                  <a:sym typeface="+mn-lt"/>
                </a:rPr>
                <a:t>日，提议设“光盘节”吧。“光盘”成为代号。</a:t>
              </a:r>
            </a:p>
          </p:txBody>
        </p:sp>
      </p:grpSp>
      <p:pic>
        <p:nvPicPr>
          <p:cNvPr id="30" name="图片 29">
            <a:extLst>
              <a:ext uri="{FF2B5EF4-FFF2-40B4-BE49-F238E27FC236}">
                <a16:creationId xmlns:a16="http://schemas.microsoft.com/office/drawing/2014/main" xmlns="" id="{A48A7D3A-CD18-4DD8-BE19-4E1FE4D234F4}"/>
              </a:ext>
            </a:extLst>
          </p:cNvPr>
          <p:cNvPicPr>
            <a:picLocks noChangeAspect="1"/>
          </p:cNvPicPr>
          <p:nvPr/>
        </p:nvPicPr>
        <p:blipFill>
          <a:blip r:embed="rId19"/>
          <a:srcRect/>
          <a:stretch/>
        </p:blipFill>
        <p:spPr>
          <a:xfrm>
            <a:off x="7627257" y="1706910"/>
            <a:ext cx="4024920" cy="4335110"/>
          </a:xfrm>
          <a:prstGeom prst="rect">
            <a:avLst/>
          </a:prstGeom>
          <a:ln>
            <a:solidFill>
              <a:srgbClr val="F49E00"/>
            </a:solidFill>
          </a:ln>
        </p:spPr>
      </p:pic>
    </p:spTree>
    <p:extLst>
      <p:ext uri="{BB962C8B-B14F-4D97-AF65-F5344CB8AC3E}">
        <p14:creationId xmlns:p14="http://schemas.microsoft.com/office/powerpoint/2010/main" val="262606846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barn(inVertical)">
                                      <p:cBhvr>
                                        <p:cTn id="11" dur="500"/>
                                        <p:tgtEl>
                                          <p:spTgt spid="22"/>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3" name="文本框 2">
            <a:extLst>
              <a:ext uri="{FF2B5EF4-FFF2-40B4-BE49-F238E27FC236}">
                <a16:creationId xmlns:a16="http://schemas.microsoft.com/office/drawing/2014/main" xmlns="" id="{46BD1E5E-19D4-4885-84D8-B443F6FCA827}"/>
              </a:ext>
            </a:extLst>
          </p:cNvPr>
          <p:cNvSpPr txBox="1"/>
          <p:nvPr/>
        </p:nvSpPr>
        <p:spPr>
          <a:xfrm>
            <a:off x="4997003" y="1904998"/>
            <a:ext cx="6568226" cy="1304203"/>
          </a:xfrm>
          <a:prstGeom prst="rect">
            <a:avLst/>
          </a:prstGeom>
          <a:noFill/>
        </p:spPr>
        <p:txBody>
          <a:bodyPr wrap="square" rtlCol="0">
            <a:spAutoFit/>
          </a:bodyPr>
          <a:lstStyle/>
          <a:p>
            <a:pPr>
              <a:lnSpc>
                <a:spcPct val="150000"/>
              </a:lnSpc>
            </a:pPr>
            <a:r>
              <a:rPr kumimoji="1" lang="en-US" altLang="zh-CN" dirty="0">
                <a:cs typeface="+mn-ea"/>
                <a:sym typeface="+mn-lt"/>
              </a:rPr>
              <a:t>2020</a:t>
            </a:r>
            <a:r>
              <a:rPr kumimoji="1" lang="zh-CN" altLang="en-US" dirty="0">
                <a:cs typeface="+mn-ea"/>
                <a:sym typeface="+mn-lt"/>
              </a:rPr>
              <a:t>年</a:t>
            </a:r>
            <a:r>
              <a:rPr kumimoji="1" lang="en-US" altLang="zh-CN" dirty="0">
                <a:cs typeface="+mn-ea"/>
                <a:sym typeface="+mn-lt"/>
              </a:rPr>
              <a:t>8</a:t>
            </a:r>
            <a:r>
              <a:rPr kumimoji="1" lang="zh-CN" altLang="en-US" dirty="0">
                <a:cs typeface="+mn-ea"/>
                <a:sym typeface="+mn-lt"/>
              </a:rPr>
              <a:t>月</a:t>
            </a:r>
            <a:r>
              <a:rPr kumimoji="1" lang="en-US" altLang="zh-CN" dirty="0">
                <a:cs typeface="+mn-ea"/>
                <a:sym typeface="+mn-lt"/>
              </a:rPr>
              <a:t>11</a:t>
            </a:r>
            <a:r>
              <a:rPr kumimoji="1" lang="zh-CN" altLang="en-US" dirty="0">
                <a:cs typeface="+mn-ea"/>
                <a:sym typeface="+mn-lt"/>
              </a:rPr>
              <a:t>日，中共中央总书记、国家主席、中央军委主席习近平对制止餐饮浪费行为作出重要指示。他指出，餐饮浪费现象，触目惊心、令人痛心</a:t>
            </a:r>
          </a:p>
        </p:txBody>
      </p:sp>
      <p:sp>
        <p:nvSpPr>
          <p:cNvPr id="7" name="文本框 6">
            <a:extLst>
              <a:ext uri="{FF2B5EF4-FFF2-40B4-BE49-F238E27FC236}">
                <a16:creationId xmlns:a16="http://schemas.microsoft.com/office/drawing/2014/main" xmlns="" id="{EAFA8F9D-B52A-459D-8575-1CAE54358C31}"/>
              </a:ext>
            </a:extLst>
          </p:cNvPr>
          <p:cNvSpPr txBox="1"/>
          <p:nvPr/>
        </p:nvSpPr>
        <p:spPr>
          <a:xfrm>
            <a:off x="770123" y="4024349"/>
            <a:ext cx="5262780" cy="1710084"/>
          </a:xfrm>
          <a:prstGeom prst="rect">
            <a:avLst/>
          </a:prstGeom>
          <a:noFill/>
        </p:spPr>
        <p:txBody>
          <a:bodyPr wrap="square" rtlCol="0">
            <a:spAutoFit/>
          </a:bodyPr>
          <a:lstStyle/>
          <a:p>
            <a:pPr>
              <a:lnSpc>
                <a:spcPct val="150000"/>
              </a:lnSpc>
            </a:pPr>
            <a:r>
              <a:rPr kumimoji="1" lang="zh-CN" altLang="en-US" dirty="0">
                <a:cs typeface="+mn-ea"/>
                <a:sym typeface="+mn-lt"/>
              </a:rPr>
              <a:t>“谁知盘中餐，粒粒皆辛苦。”尽管我国粮食生产连年丰收，对粮食安全还是始终要有危机意识，今年全球新冠肺炎疫情所带来的影响更是给我们敲响了警钟。</a:t>
            </a:r>
          </a:p>
        </p:txBody>
      </p:sp>
      <p:grpSp>
        <p:nvGrpSpPr>
          <p:cNvPr id="16" name="组合 15">
            <a:extLst>
              <a:ext uri="{FF2B5EF4-FFF2-40B4-BE49-F238E27FC236}">
                <a16:creationId xmlns:a16="http://schemas.microsoft.com/office/drawing/2014/main" xmlns="" id="{F1BE9741-ED22-43D1-9A4C-E77B97FD6834}"/>
              </a:ext>
            </a:extLst>
          </p:cNvPr>
          <p:cNvGrpSpPr/>
          <p:nvPr/>
        </p:nvGrpSpPr>
        <p:grpSpPr>
          <a:xfrm>
            <a:off x="842413" y="1969519"/>
            <a:ext cx="3783730" cy="1624403"/>
            <a:chOff x="842413" y="1969519"/>
            <a:chExt cx="3783730" cy="1624403"/>
          </a:xfrm>
        </p:grpSpPr>
        <p:sp>
          <p:nvSpPr>
            <p:cNvPr id="9" name="文本框 8">
              <a:extLst>
                <a:ext uri="{FF2B5EF4-FFF2-40B4-BE49-F238E27FC236}">
                  <a16:creationId xmlns:a16="http://schemas.microsoft.com/office/drawing/2014/main" xmlns="" id="{07E6EA64-A1E9-4126-8499-95FCBA8F5E64}"/>
                </a:ext>
              </a:extLst>
            </p:cNvPr>
            <p:cNvSpPr txBox="1"/>
            <p:nvPr/>
          </p:nvSpPr>
          <p:spPr>
            <a:xfrm>
              <a:off x="846851" y="1969519"/>
              <a:ext cx="1826141" cy="769441"/>
            </a:xfrm>
            <a:prstGeom prst="rect">
              <a:avLst/>
            </a:prstGeom>
            <a:solidFill>
              <a:srgbClr val="F49E00"/>
            </a:solidFill>
          </p:spPr>
          <p:txBody>
            <a:bodyPr wrap="none" rtlCol="0">
              <a:spAutoFit/>
            </a:bodyPr>
            <a:lstStyle/>
            <a:p>
              <a:pPr>
                <a:lnSpc>
                  <a:spcPct val="150000"/>
                </a:lnSpc>
              </a:pPr>
              <a:r>
                <a:rPr kumimoji="1" lang="zh-CN" altLang="en-US" sz="3200" dirty="0">
                  <a:solidFill>
                    <a:schemeClr val="bg1"/>
                  </a:solidFill>
                  <a:cs typeface="+mn-ea"/>
                  <a:sym typeface="+mn-lt"/>
                </a:rPr>
                <a:t>不想浪费</a:t>
              </a:r>
              <a:endParaRPr kumimoji="1" lang="en-US" altLang="zh-CN" sz="3200" dirty="0">
                <a:solidFill>
                  <a:schemeClr val="bg1"/>
                </a:solidFill>
                <a:cs typeface="+mn-ea"/>
                <a:sym typeface="+mn-lt"/>
              </a:endParaRPr>
            </a:p>
          </p:txBody>
        </p:sp>
        <p:sp>
          <p:nvSpPr>
            <p:cNvPr id="11" name="文本框 10">
              <a:extLst>
                <a:ext uri="{FF2B5EF4-FFF2-40B4-BE49-F238E27FC236}">
                  <a16:creationId xmlns:a16="http://schemas.microsoft.com/office/drawing/2014/main" xmlns="" id="{D26C1B27-9064-4E09-B4F2-C8A29BEE9BA2}"/>
                </a:ext>
              </a:extLst>
            </p:cNvPr>
            <p:cNvSpPr txBox="1"/>
            <p:nvPr/>
          </p:nvSpPr>
          <p:spPr>
            <a:xfrm>
              <a:off x="842413" y="2816883"/>
              <a:ext cx="1826141" cy="769441"/>
            </a:xfrm>
            <a:prstGeom prst="rect">
              <a:avLst/>
            </a:prstGeom>
            <a:solidFill>
              <a:srgbClr val="F49E00"/>
            </a:solidFill>
          </p:spPr>
          <p:txBody>
            <a:bodyPr wrap="none" rtlCol="0">
              <a:spAutoFit/>
            </a:bodyPr>
            <a:lstStyle/>
            <a:p>
              <a:pPr>
                <a:lnSpc>
                  <a:spcPct val="150000"/>
                </a:lnSpc>
              </a:pPr>
              <a:r>
                <a:rPr kumimoji="1" lang="zh-CN" altLang="en-US" sz="3200" dirty="0">
                  <a:solidFill>
                    <a:schemeClr val="bg1"/>
                  </a:solidFill>
                  <a:cs typeface="+mn-ea"/>
                  <a:sym typeface="+mn-lt"/>
                </a:rPr>
                <a:t>不愿浪费</a:t>
              </a:r>
              <a:endParaRPr kumimoji="1" lang="en-US" altLang="zh-CN" sz="3200" dirty="0">
                <a:solidFill>
                  <a:schemeClr val="bg1"/>
                </a:solidFill>
                <a:cs typeface="+mn-ea"/>
                <a:sym typeface="+mn-lt"/>
              </a:endParaRPr>
            </a:p>
          </p:txBody>
        </p:sp>
        <p:sp>
          <p:nvSpPr>
            <p:cNvPr id="13" name="文本框 12">
              <a:extLst>
                <a:ext uri="{FF2B5EF4-FFF2-40B4-BE49-F238E27FC236}">
                  <a16:creationId xmlns:a16="http://schemas.microsoft.com/office/drawing/2014/main" xmlns="" id="{FC0AA6AE-F313-42A9-BDEA-DB184AA4CDF4}"/>
                </a:ext>
              </a:extLst>
            </p:cNvPr>
            <p:cNvSpPr txBox="1"/>
            <p:nvPr/>
          </p:nvSpPr>
          <p:spPr>
            <a:xfrm>
              <a:off x="2800002" y="1977116"/>
              <a:ext cx="1826141" cy="769441"/>
            </a:xfrm>
            <a:prstGeom prst="rect">
              <a:avLst/>
            </a:prstGeom>
            <a:solidFill>
              <a:srgbClr val="F49E00"/>
            </a:solidFill>
          </p:spPr>
          <p:txBody>
            <a:bodyPr wrap="none" rtlCol="0">
              <a:spAutoFit/>
            </a:bodyPr>
            <a:lstStyle/>
            <a:p>
              <a:pPr>
                <a:lnSpc>
                  <a:spcPct val="150000"/>
                </a:lnSpc>
              </a:pPr>
              <a:r>
                <a:rPr kumimoji="1" lang="zh-CN" altLang="en-US" sz="3200" dirty="0">
                  <a:solidFill>
                    <a:schemeClr val="bg1"/>
                  </a:solidFill>
                  <a:cs typeface="+mn-ea"/>
                  <a:sym typeface="+mn-lt"/>
                </a:rPr>
                <a:t>不能浪费</a:t>
              </a:r>
              <a:endParaRPr kumimoji="1" lang="en-US" altLang="zh-CN" sz="3200" dirty="0">
                <a:solidFill>
                  <a:schemeClr val="bg1"/>
                </a:solidFill>
                <a:cs typeface="+mn-ea"/>
                <a:sym typeface="+mn-lt"/>
              </a:endParaRPr>
            </a:p>
          </p:txBody>
        </p:sp>
        <p:sp>
          <p:nvSpPr>
            <p:cNvPr id="15" name="文本框 14">
              <a:extLst>
                <a:ext uri="{FF2B5EF4-FFF2-40B4-BE49-F238E27FC236}">
                  <a16:creationId xmlns:a16="http://schemas.microsoft.com/office/drawing/2014/main" xmlns="" id="{F3F7C9AF-5714-4CF1-9CF3-4EAF058E849A}"/>
                </a:ext>
              </a:extLst>
            </p:cNvPr>
            <p:cNvSpPr txBox="1"/>
            <p:nvPr/>
          </p:nvSpPr>
          <p:spPr>
            <a:xfrm>
              <a:off x="2791416" y="2824481"/>
              <a:ext cx="1826141" cy="769441"/>
            </a:xfrm>
            <a:prstGeom prst="rect">
              <a:avLst/>
            </a:prstGeom>
            <a:solidFill>
              <a:srgbClr val="F49E00"/>
            </a:solidFill>
          </p:spPr>
          <p:txBody>
            <a:bodyPr wrap="none" rtlCol="0">
              <a:spAutoFit/>
            </a:bodyPr>
            <a:lstStyle/>
            <a:p>
              <a:pPr>
                <a:lnSpc>
                  <a:spcPct val="150000"/>
                </a:lnSpc>
              </a:pPr>
              <a:r>
                <a:rPr kumimoji="1" lang="zh-CN" altLang="en-US" sz="3200" dirty="0">
                  <a:solidFill>
                    <a:schemeClr val="bg1"/>
                  </a:solidFill>
                  <a:cs typeface="+mn-ea"/>
                  <a:sym typeface="+mn-lt"/>
                </a:rPr>
                <a:t>不敢浪费</a:t>
              </a:r>
            </a:p>
          </p:txBody>
        </p:sp>
      </p:grpSp>
      <p:pic>
        <p:nvPicPr>
          <p:cNvPr id="18" name="图片 17">
            <a:extLst>
              <a:ext uri="{FF2B5EF4-FFF2-40B4-BE49-F238E27FC236}">
                <a16:creationId xmlns:a16="http://schemas.microsoft.com/office/drawing/2014/main" xmlns="" id="{AFB1452B-B0D4-43EE-821A-B2CD40FB99B5}"/>
              </a:ext>
            </a:extLst>
          </p:cNvPr>
          <p:cNvPicPr>
            <a:picLocks noChangeAspect="1"/>
          </p:cNvPicPr>
          <p:nvPr/>
        </p:nvPicPr>
        <p:blipFill rotWithShape="1">
          <a:blip r:embed="rId4"/>
          <a:srcRect t="11211" b="23668"/>
          <a:stretch/>
        </p:blipFill>
        <p:spPr>
          <a:xfrm>
            <a:off x="6096000" y="3586324"/>
            <a:ext cx="5412239" cy="2349660"/>
          </a:xfrm>
          <a:prstGeom prst="rect">
            <a:avLst/>
          </a:prstGeom>
          <a:ln>
            <a:noFill/>
          </a:ln>
          <a:effectLst>
            <a:softEdge rad="112500"/>
          </a:effectLst>
        </p:spPr>
      </p:pic>
    </p:spTree>
    <p:extLst>
      <p:ext uri="{BB962C8B-B14F-4D97-AF65-F5344CB8AC3E}">
        <p14:creationId xmlns:p14="http://schemas.microsoft.com/office/powerpoint/2010/main" val="3222485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256735" y="420939"/>
            <a:ext cx="3185487" cy="369332"/>
          </a:xfrm>
          <a:prstGeom prst="rect">
            <a:avLst/>
          </a:prstGeom>
          <a:noFill/>
        </p:spPr>
        <p:txBody>
          <a:bodyPr wrap="none" rtlCol="0">
            <a:spAutoFit/>
          </a:bodyPr>
          <a:lstStyle/>
          <a:p>
            <a:pPr algn="dist"/>
            <a:r>
              <a:rPr kumimoji="1" lang="zh-CN" altLang="en-US" sz="18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1800"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grpSp>
        <p:nvGrpSpPr>
          <p:cNvPr id="4" name="组合 3">
            <a:extLst>
              <a:ext uri="{FF2B5EF4-FFF2-40B4-BE49-F238E27FC236}">
                <a16:creationId xmlns:a16="http://schemas.microsoft.com/office/drawing/2014/main" xmlns="" id="{8ABA6F5A-3906-4196-AEEC-C3CFB96B55BE}"/>
              </a:ext>
            </a:extLst>
          </p:cNvPr>
          <p:cNvGrpSpPr/>
          <p:nvPr/>
        </p:nvGrpSpPr>
        <p:grpSpPr>
          <a:xfrm>
            <a:off x="532436" y="1106358"/>
            <a:ext cx="11075504" cy="4720475"/>
            <a:chOff x="532436" y="1106358"/>
            <a:chExt cx="11075504" cy="4720475"/>
          </a:xfrm>
        </p:grpSpPr>
        <p:sp>
          <p:nvSpPr>
            <p:cNvPr id="6" name="椭圆 5">
              <a:extLst>
                <a:ext uri="{FF2B5EF4-FFF2-40B4-BE49-F238E27FC236}">
                  <a16:creationId xmlns:a16="http://schemas.microsoft.com/office/drawing/2014/main" xmlns="" id="{3D8D04BD-BD4B-4179-9644-DD19D4439DEA}"/>
                </a:ext>
              </a:extLst>
            </p:cNvPr>
            <p:cNvSpPr/>
            <p:nvPr/>
          </p:nvSpPr>
          <p:spPr>
            <a:xfrm>
              <a:off x="3908417" y="1306413"/>
              <a:ext cx="4301011" cy="4301011"/>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cs typeface="+mn-ea"/>
                <a:sym typeface="+mn-lt"/>
              </a:endParaRPr>
            </a:p>
          </p:txBody>
        </p:sp>
        <p:sp>
          <p:nvSpPr>
            <p:cNvPr id="7" name="文本框 6">
              <a:extLst>
                <a:ext uri="{FF2B5EF4-FFF2-40B4-BE49-F238E27FC236}">
                  <a16:creationId xmlns:a16="http://schemas.microsoft.com/office/drawing/2014/main" xmlns="" id="{17C30EBC-F57B-4C3F-BFBB-E7F540F230E7}"/>
                </a:ext>
              </a:extLst>
            </p:cNvPr>
            <p:cNvSpPr txBox="1"/>
            <p:nvPr/>
          </p:nvSpPr>
          <p:spPr>
            <a:xfrm>
              <a:off x="8373711" y="1982741"/>
              <a:ext cx="2949545" cy="3139321"/>
            </a:xfrm>
            <a:prstGeom prst="rect">
              <a:avLst/>
            </a:prstGeom>
            <a:noFill/>
          </p:spPr>
          <p:txBody>
            <a:bodyPr wrap="square" rtlCol="0">
              <a:spAutoFit/>
            </a:bodyPr>
            <a:lstStyle/>
            <a:p>
              <a:r>
                <a:rPr kumimoji="1" lang="zh-CN" altLang="en-US" dirty="0">
                  <a:cs typeface="+mn-ea"/>
                  <a:sym typeface="+mn-lt"/>
                </a:rPr>
                <a:t>吃光盘子中的食物，得到从中央到民众的支持，成为</a:t>
              </a:r>
              <a:r>
                <a:rPr kumimoji="1" lang="en-US" altLang="zh-CN" dirty="0">
                  <a:cs typeface="+mn-ea"/>
                  <a:sym typeface="+mn-lt"/>
                </a:rPr>
                <a:t>2013</a:t>
              </a:r>
              <a:r>
                <a:rPr kumimoji="1" lang="zh-CN" altLang="en-US" dirty="0">
                  <a:cs typeface="+mn-ea"/>
                  <a:sym typeface="+mn-lt"/>
                </a:rPr>
                <a:t>年十大新闻热词、网络热度词汇，最知名公益品牌之一。</a:t>
              </a:r>
              <a:r>
                <a:rPr kumimoji="1" lang="zh-CN" altLang="en-US" dirty="0">
                  <a:solidFill>
                    <a:schemeClr val="tx1">
                      <a:lumMod val="85000"/>
                      <a:lumOff val="15000"/>
                    </a:schemeClr>
                  </a:solidFill>
                  <a:cs typeface="+mn-ea"/>
                  <a:sym typeface="+mn-lt"/>
                </a:rPr>
                <a:t>公益组织的志愿者倡议市民在饭店就餐打包剩饭，“光盘”离开</a:t>
              </a:r>
              <a:r>
                <a:rPr kumimoji="1" lang="en-US" altLang="zh-CN" dirty="0">
                  <a:solidFill>
                    <a:schemeClr val="tx1">
                      <a:lumMod val="85000"/>
                      <a:lumOff val="15000"/>
                    </a:schemeClr>
                  </a:solidFill>
                  <a:cs typeface="+mn-ea"/>
                  <a:sym typeface="+mn-lt"/>
                </a:rPr>
                <a:t>  </a:t>
              </a:r>
              <a:r>
                <a:rPr kumimoji="1" lang="zh-CN" altLang="en-US" dirty="0">
                  <a:solidFill>
                    <a:schemeClr val="tx1">
                      <a:lumMod val="85000"/>
                      <a:lumOff val="15000"/>
                    </a:schemeClr>
                  </a:solidFill>
                  <a:cs typeface="+mn-ea"/>
                  <a:sym typeface="+mn-lt"/>
                </a:rPr>
                <a:t>，形成人人节约粮食的好风气。他们将继续在不同城市开展这个公益活动。</a:t>
              </a:r>
            </a:p>
            <a:p>
              <a:endParaRPr kumimoji="1" lang="zh-CN" altLang="en-US" dirty="0">
                <a:cs typeface="+mn-ea"/>
                <a:sym typeface="+mn-lt"/>
              </a:endParaRPr>
            </a:p>
          </p:txBody>
        </p:sp>
        <p:sp>
          <p:nvSpPr>
            <p:cNvPr id="8" name="文本框 7">
              <a:extLst>
                <a:ext uri="{FF2B5EF4-FFF2-40B4-BE49-F238E27FC236}">
                  <a16:creationId xmlns:a16="http://schemas.microsoft.com/office/drawing/2014/main" xmlns="" id="{F058398D-88B5-4DA9-89EA-F82481D326E7}"/>
                </a:ext>
              </a:extLst>
            </p:cNvPr>
            <p:cNvSpPr txBox="1"/>
            <p:nvPr/>
          </p:nvSpPr>
          <p:spPr>
            <a:xfrm>
              <a:off x="532436" y="1982741"/>
              <a:ext cx="2983420" cy="2582630"/>
            </a:xfrm>
            <a:prstGeom prst="rect">
              <a:avLst/>
            </a:prstGeom>
            <a:noFill/>
          </p:spPr>
          <p:txBody>
            <a:bodyPr wrap="square" rtlCol="0">
              <a:spAutoFit/>
            </a:bodyPr>
            <a:lstStyle/>
            <a:p>
              <a:pPr>
                <a:lnSpc>
                  <a:spcPct val="130000"/>
                </a:lnSpc>
              </a:pPr>
              <a:r>
                <a:rPr kumimoji="1" lang="zh-CN" altLang="en-US" dirty="0">
                  <a:cs typeface="+mn-ea"/>
                  <a:sym typeface="+mn-lt"/>
                </a:rPr>
                <a:t>饥饿距离我们并不遥远，而即便时至今日，珍惜粮食，节约粮食仍是需要遵守的古老美德之一。</a:t>
              </a:r>
            </a:p>
            <a:p>
              <a:pPr>
                <a:lnSpc>
                  <a:spcPct val="130000"/>
                </a:lnSpc>
              </a:pPr>
              <a:r>
                <a:rPr kumimoji="1" lang="zh-CN" altLang="en-US" dirty="0">
                  <a:cs typeface="+mn-ea"/>
                  <a:sym typeface="+mn-lt"/>
                </a:rPr>
                <a:t>“光盘行动”倡导厉行节约，反对铺张浪费，带动大家珍惜粮食、</a:t>
              </a:r>
            </a:p>
          </p:txBody>
        </p:sp>
        <p:cxnSp>
          <p:nvCxnSpPr>
            <p:cNvPr id="9" name="直线连接符 5">
              <a:extLst>
                <a:ext uri="{FF2B5EF4-FFF2-40B4-BE49-F238E27FC236}">
                  <a16:creationId xmlns:a16="http://schemas.microsoft.com/office/drawing/2014/main" xmlns="" id="{CD166267-41D7-4FB3-8174-E1B1A117BF23}"/>
                </a:ext>
              </a:extLst>
            </p:cNvPr>
            <p:cNvCxnSpPr>
              <a:cxnSpLocks/>
            </p:cNvCxnSpPr>
            <p:nvPr/>
          </p:nvCxnSpPr>
          <p:spPr>
            <a:xfrm>
              <a:off x="625032" y="5826833"/>
              <a:ext cx="4168588" cy="0"/>
            </a:xfrm>
            <a:prstGeom prst="line">
              <a:avLst/>
            </a:prstGeom>
            <a:ln w="12700">
              <a:solidFill>
                <a:srgbClr val="F49E00"/>
              </a:solidFill>
            </a:ln>
          </p:spPr>
          <p:style>
            <a:lnRef idx="1">
              <a:schemeClr val="accent1"/>
            </a:lnRef>
            <a:fillRef idx="0">
              <a:schemeClr val="accent1"/>
            </a:fillRef>
            <a:effectRef idx="0">
              <a:schemeClr val="accent1"/>
            </a:effectRef>
            <a:fontRef idx="minor">
              <a:schemeClr val="tx1"/>
            </a:fontRef>
          </p:style>
        </p:cxnSp>
        <p:cxnSp>
          <p:nvCxnSpPr>
            <p:cNvPr id="10" name="直线连接符 6">
              <a:extLst>
                <a:ext uri="{FF2B5EF4-FFF2-40B4-BE49-F238E27FC236}">
                  <a16:creationId xmlns:a16="http://schemas.microsoft.com/office/drawing/2014/main" xmlns="" id="{A35FF648-0F3C-4C7A-9AF4-1C4E9FD8DCFE}"/>
                </a:ext>
              </a:extLst>
            </p:cNvPr>
            <p:cNvCxnSpPr>
              <a:cxnSpLocks/>
            </p:cNvCxnSpPr>
            <p:nvPr/>
          </p:nvCxnSpPr>
          <p:spPr>
            <a:xfrm>
              <a:off x="7422303" y="1618130"/>
              <a:ext cx="4185637" cy="0"/>
            </a:xfrm>
            <a:prstGeom prst="line">
              <a:avLst/>
            </a:prstGeom>
            <a:ln w="12700">
              <a:solidFill>
                <a:srgbClr val="F49E00"/>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xmlns="" id="{770A2B68-4D93-4242-9A3A-29FC6C5E6B55}"/>
                </a:ext>
              </a:extLst>
            </p:cNvPr>
            <p:cNvSpPr txBox="1"/>
            <p:nvPr/>
          </p:nvSpPr>
          <p:spPr>
            <a:xfrm>
              <a:off x="532436" y="5321614"/>
              <a:ext cx="3518912" cy="400110"/>
            </a:xfrm>
            <a:prstGeom prst="rect">
              <a:avLst/>
            </a:prstGeom>
            <a:noFill/>
          </p:spPr>
          <p:txBody>
            <a:bodyPr wrap="none" rtlCol="0">
              <a:spAutoFit/>
            </a:bodyPr>
            <a:lstStyle/>
            <a:p>
              <a:pPr algn="dist"/>
              <a:r>
                <a:rPr kumimoji="1" lang="zh-CN" altLang="en-US" sz="20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2000" dirty="0">
                <a:latin typeface="汉仪雅酷黑 75W" panose="020B0804020202020204" pitchFamily="34" charset="-122"/>
                <a:ea typeface="汉仪雅酷黑 75W" panose="020B0804020202020204" pitchFamily="34" charset="-122"/>
                <a:cs typeface="+mn-ea"/>
                <a:sym typeface="+mn-lt"/>
              </a:endParaRPr>
            </a:p>
          </p:txBody>
        </p:sp>
        <p:sp>
          <p:nvSpPr>
            <p:cNvPr id="12" name="文本框 11">
              <a:extLst>
                <a:ext uri="{FF2B5EF4-FFF2-40B4-BE49-F238E27FC236}">
                  <a16:creationId xmlns:a16="http://schemas.microsoft.com/office/drawing/2014/main" xmlns="" id="{4C944632-D9D7-439A-9316-3E215EC0711E}"/>
                </a:ext>
              </a:extLst>
            </p:cNvPr>
            <p:cNvSpPr txBox="1"/>
            <p:nvPr/>
          </p:nvSpPr>
          <p:spPr>
            <a:xfrm>
              <a:off x="8089028" y="1106358"/>
              <a:ext cx="3518912" cy="400110"/>
            </a:xfrm>
            <a:prstGeom prst="rect">
              <a:avLst/>
            </a:prstGeom>
            <a:noFill/>
          </p:spPr>
          <p:txBody>
            <a:bodyPr wrap="none" rtlCol="0">
              <a:spAutoFit/>
            </a:bodyPr>
            <a:lstStyle/>
            <a:p>
              <a:pPr algn="dist"/>
              <a:r>
                <a:rPr kumimoji="1" lang="zh-CN" altLang="en-US" sz="2000" dirty="0">
                  <a:latin typeface="汉仪雅酷黑 75W" panose="020B0804020202020204" pitchFamily="34" charset="-122"/>
                  <a:ea typeface="汉仪雅酷黑 75W" panose="020B0804020202020204" pitchFamily="34" charset="-122"/>
                  <a:cs typeface="+mn-ea"/>
                  <a:sym typeface="+mn-lt"/>
                </a:rPr>
                <a:t>加入光盘行动，节约从我做起</a:t>
              </a:r>
              <a:endParaRPr kumimoji="1" lang="en-US" altLang="zh-CN" sz="2000" dirty="0">
                <a:latin typeface="汉仪雅酷黑 75W" panose="020B0804020202020204" pitchFamily="34" charset="-122"/>
                <a:ea typeface="汉仪雅酷黑 75W" panose="020B0804020202020204" pitchFamily="34" charset="-122"/>
                <a:cs typeface="+mn-ea"/>
                <a:sym typeface="+mn-lt"/>
              </a:endParaRPr>
            </a:p>
          </p:txBody>
        </p:sp>
      </p:grpSp>
    </p:spTree>
    <p:extLst>
      <p:ext uri="{BB962C8B-B14F-4D97-AF65-F5344CB8AC3E}">
        <p14:creationId xmlns:p14="http://schemas.microsoft.com/office/powerpoint/2010/main" val="30393225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4"/>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5"/>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6"/>
          <a:stretch>
            <a:fillRect/>
          </a:stretch>
        </p:blipFill>
        <p:spPr>
          <a:xfrm flipH="1">
            <a:off x="9039177" y="3419402"/>
            <a:ext cx="3139439" cy="3523496"/>
          </a:xfrm>
          <a:prstGeom prst="rect">
            <a:avLst/>
          </a:prstGeom>
        </p:spPr>
      </p:pic>
      <p:pic>
        <p:nvPicPr>
          <p:cNvPr id="43" name="图片 42">
            <a:extLst>
              <a:ext uri="{FF2B5EF4-FFF2-40B4-BE49-F238E27FC236}">
                <a16:creationId xmlns:a16="http://schemas.microsoft.com/office/drawing/2014/main" xmlns="" id="{970F34D3-699A-4F95-8D99-6822C2832D36}"/>
              </a:ext>
            </a:extLst>
          </p:cNvPr>
          <p:cNvPicPr>
            <a:picLocks noChangeAspect="1"/>
          </p:cNvPicPr>
          <p:nvPr/>
        </p:nvPicPr>
        <p:blipFill>
          <a:blip r:embed="rId7"/>
          <a:srcRect/>
          <a:stretch/>
        </p:blipFill>
        <p:spPr>
          <a:xfrm>
            <a:off x="-470915" y="2922190"/>
            <a:ext cx="5658128" cy="3773970"/>
          </a:xfrm>
          <a:prstGeom prst="rect">
            <a:avLst/>
          </a:prstGeom>
        </p:spPr>
      </p:pic>
      <p:grpSp>
        <p:nvGrpSpPr>
          <p:cNvPr id="12" name="组合 11">
            <a:extLst>
              <a:ext uri="{FF2B5EF4-FFF2-40B4-BE49-F238E27FC236}">
                <a16:creationId xmlns:a16="http://schemas.microsoft.com/office/drawing/2014/main" xmlns="" id="{9FD031BF-1E66-4F0D-9C8D-9FFC6F66FEC7}"/>
              </a:ext>
            </a:extLst>
          </p:cNvPr>
          <p:cNvGrpSpPr/>
          <p:nvPr/>
        </p:nvGrpSpPr>
        <p:grpSpPr>
          <a:xfrm>
            <a:off x="5888141" y="1118517"/>
            <a:ext cx="4364767" cy="572186"/>
            <a:chOff x="1682750" y="1250950"/>
            <a:chExt cx="3148012" cy="307975"/>
          </a:xfrm>
          <a:solidFill>
            <a:srgbClr val="F49E00"/>
          </a:solidFill>
        </p:grpSpPr>
        <p:sp>
          <p:nvSpPr>
            <p:cNvPr id="14" name="Freeform 9">
              <a:extLst>
                <a:ext uri="{FF2B5EF4-FFF2-40B4-BE49-F238E27FC236}">
                  <a16:creationId xmlns:a16="http://schemas.microsoft.com/office/drawing/2014/main" xmlns="" id="{A697BB59-C08C-4E4A-9064-E54B942ABB95}"/>
                </a:ext>
              </a:extLst>
            </p:cNvPr>
            <p:cNvSpPr>
              <a:spLocks/>
            </p:cNvSpPr>
            <p:nvPr/>
          </p:nvSpPr>
          <p:spPr bwMode="auto">
            <a:xfrm>
              <a:off x="1682750" y="1250950"/>
              <a:ext cx="3148012" cy="307975"/>
            </a:xfrm>
            <a:custGeom>
              <a:avLst/>
              <a:gdLst>
                <a:gd name="T0" fmla="*/ 64 w 1983"/>
                <a:gd name="T1" fmla="*/ 194 h 194"/>
                <a:gd name="T2" fmla="*/ 0 w 1983"/>
                <a:gd name="T3" fmla="*/ 97 h 194"/>
                <a:gd name="T4" fmla="*/ 64 w 1983"/>
                <a:gd name="T5" fmla="*/ 0 h 194"/>
                <a:gd name="T6" fmla="*/ 1918 w 1983"/>
                <a:gd name="T7" fmla="*/ 0 h 194"/>
                <a:gd name="T8" fmla="*/ 1983 w 1983"/>
                <a:gd name="T9" fmla="*/ 97 h 194"/>
                <a:gd name="T10" fmla="*/ 1918 w 1983"/>
                <a:gd name="T11" fmla="*/ 194 h 194"/>
                <a:gd name="T12" fmla="*/ 64 w 1983"/>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3" h="194">
                  <a:moveTo>
                    <a:pt x="64" y="194"/>
                  </a:moveTo>
                  <a:lnTo>
                    <a:pt x="0" y="97"/>
                  </a:lnTo>
                  <a:lnTo>
                    <a:pt x="64" y="0"/>
                  </a:lnTo>
                  <a:lnTo>
                    <a:pt x="1918" y="0"/>
                  </a:lnTo>
                  <a:lnTo>
                    <a:pt x="1983" y="97"/>
                  </a:lnTo>
                  <a:lnTo>
                    <a:pt x="1918" y="194"/>
                  </a:lnTo>
                  <a:lnTo>
                    <a:pt x="64" y="194"/>
                  </a:lnTo>
                  <a:close/>
                </a:path>
              </a:pathLst>
            </a:custGeom>
            <a:grpFill/>
            <a:ln w="12700">
              <a:miter lim="400000"/>
            </a:ln>
          </p:spPr>
          <p:txBody>
            <a:bodyPr lIns="24617" tIns="24617" rIns="24617" bIns="24617" anchor="ctr"/>
            <a:lstStyle/>
            <a:p>
              <a:pPr defTabSz="400022"/>
              <a:endParaRPr lang="zh-CN" altLang="en-US" sz="1554">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16" name="Rectangle 19">
              <a:extLst>
                <a:ext uri="{FF2B5EF4-FFF2-40B4-BE49-F238E27FC236}">
                  <a16:creationId xmlns:a16="http://schemas.microsoft.com/office/drawing/2014/main" xmlns="" id="{6EB8893A-1057-4E6A-AB3F-3CEC50AB6DE6}"/>
                </a:ext>
              </a:extLst>
            </p:cNvPr>
            <p:cNvSpPr>
              <a:spLocks noChangeArrowheads="1"/>
            </p:cNvSpPr>
            <p:nvPr/>
          </p:nvSpPr>
          <p:spPr bwMode="auto">
            <a:xfrm>
              <a:off x="1803348" y="1298500"/>
              <a:ext cx="2885720" cy="1987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en-US"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增产不忘节约，消费不能浪费</a:t>
              </a:r>
              <a:endParaRPr lang="en-US" altLang="zh-CN"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grpSp>
      <p:grpSp>
        <p:nvGrpSpPr>
          <p:cNvPr id="31" name="组合 30">
            <a:extLst>
              <a:ext uri="{FF2B5EF4-FFF2-40B4-BE49-F238E27FC236}">
                <a16:creationId xmlns:a16="http://schemas.microsoft.com/office/drawing/2014/main" xmlns="" id="{44D53352-8C5C-44BC-89FD-5AABA9F5E023}"/>
              </a:ext>
            </a:extLst>
          </p:cNvPr>
          <p:cNvGrpSpPr/>
          <p:nvPr/>
        </p:nvGrpSpPr>
        <p:grpSpPr>
          <a:xfrm>
            <a:off x="4860555" y="2145596"/>
            <a:ext cx="888302" cy="829081"/>
            <a:chOff x="2084388" y="1758950"/>
            <a:chExt cx="350837" cy="333375"/>
          </a:xfrm>
          <a:solidFill>
            <a:srgbClr val="F49E00"/>
          </a:solidFill>
        </p:grpSpPr>
        <p:sp>
          <p:nvSpPr>
            <p:cNvPr id="32" name="Freeform 27">
              <a:extLst>
                <a:ext uri="{FF2B5EF4-FFF2-40B4-BE49-F238E27FC236}">
                  <a16:creationId xmlns:a16="http://schemas.microsoft.com/office/drawing/2014/main" xmlns="" id="{22FF6EAD-AEBB-4D2A-8FDC-C28B43B6FBF5}"/>
                </a:ext>
              </a:extLst>
            </p:cNvPr>
            <p:cNvSpPr>
              <a:spLocks/>
            </p:cNvSpPr>
            <p:nvPr/>
          </p:nvSpPr>
          <p:spPr bwMode="auto">
            <a:xfrm>
              <a:off x="2084388" y="1758950"/>
              <a:ext cx="350837" cy="333375"/>
            </a:xfrm>
            <a:custGeom>
              <a:avLst/>
              <a:gdLst>
                <a:gd name="T0" fmla="*/ 42 w 221"/>
                <a:gd name="T1" fmla="*/ 210 h 210"/>
                <a:gd name="T2" fmla="*/ 0 w 221"/>
                <a:gd name="T3" fmla="*/ 81 h 210"/>
                <a:gd name="T4" fmla="*/ 110 w 221"/>
                <a:gd name="T5" fmla="*/ 0 h 210"/>
                <a:gd name="T6" fmla="*/ 221 w 221"/>
                <a:gd name="T7" fmla="*/ 81 h 210"/>
                <a:gd name="T8" fmla="*/ 178 w 221"/>
                <a:gd name="T9" fmla="*/ 210 h 210"/>
                <a:gd name="T10" fmla="*/ 42 w 221"/>
                <a:gd name="T11" fmla="*/ 210 h 210"/>
              </a:gdLst>
              <a:ahLst/>
              <a:cxnLst>
                <a:cxn ang="0">
                  <a:pos x="T0" y="T1"/>
                </a:cxn>
                <a:cxn ang="0">
                  <a:pos x="T2" y="T3"/>
                </a:cxn>
                <a:cxn ang="0">
                  <a:pos x="T4" y="T5"/>
                </a:cxn>
                <a:cxn ang="0">
                  <a:pos x="T6" y="T7"/>
                </a:cxn>
                <a:cxn ang="0">
                  <a:pos x="T8" y="T9"/>
                </a:cxn>
                <a:cxn ang="0">
                  <a:pos x="T10" y="T11"/>
                </a:cxn>
              </a:cxnLst>
              <a:rect l="0" t="0" r="r" b="b"/>
              <a:pathLst>
                <a:path w="221" h="210">
                  <a:moveTo>
                    <a:pt x="42" y="210"/>
                  </a:moveTo>
                  <a:lnTo>
                    <a:pt x="0" y="81"/>
                  </a:lnTo>
                  <a:lnTo>
                    <a:pt x="110" y="0"/>
                  </a:lnTo>
                  <a:lnTo>
                    <a:pt x="221" y="81"/>
                  </a:lnTo>
                  <a:lnTo>
                    <a:pt x="178" y="210"/>
                  </a:lnTo>
                  <a:lnTo>
                    <a:pt x="42" y="210"/>
                  </a:lnTo>
                  <a:close/>
                </a:path>
              </a:pathLst>
            </a:custGeom>
            <a:grpFill/>
            <a:ln w="12700">
              <a:miter lim="400000"/>
            </a:ln>
          </p:spPr>
          <p:txBody>
            <a:bodyPr lIns="24617" tIns="24617" rIns="24617" bIns="24617" anchor="ctr"/>
            <a:lstStyle/>
            <a:p>
              <a:pPr defTabSz="400022"/>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33" name="Freeform 33">
              <a:extLst>
                <a:ext uri="{FF2B5EF4-FFF2-40B4-BE49-F238E27FC236}">
                  <a16:creationId xmlns:a16="http://schemas.microsoft.com/office/drawing/2014/main" xmlns="" id="{7AA8AEED-F416-4C8B-9156-39C956DE432C}"/>
                </a:ext>
              </a:extLst>
            </p:cNvPr>
            <p:cNvSpPr>
              <a:spLocks/>
            </p:cNvSpPr>
            <p:nvPr/>
          </p:nvSpPr>
          <p:spPr bwMode="auto">
            <a:xfrm>
              <a:off x="2197100" y="1838325"/>
              <a:ext cx="120650" cy="192088"/>
            </a:xfrm>
            <a:custGeom>
              <a:avLst/>
              <a:gdLst>
                <a:gd name="T0" fmla="*/ 0 w 76"/>
                <a:gd name="T1" fmla="*/ 121 h 121"/>
                <a:gd name="T2" fmla="*/ 0 w 76"/>
                <a:gd name="T3" fmla="*/ 98 h 121"/>
                <a:gd name="T4" fmla="*/ 7 w 76"/>
                <a:gd name="T5" fmla="*/ 90 h 121"/>
                <a:gd name="T6" fmla="*/ 15 w 76"/>
                <a:gd name="T7" fmla="*/ 81 h 121"/>
                <a:gd name="T8" fmla="*/ 36 w 76"/>
                <a:gd name="T9" fmla="*/ 61 h 121"/>
                <a:gd name="T10" fmla="*/ 44 w 76"/>
                <a:gd name="T11" fmla="*/ 52 h 121"/>
                <a:gd name="T12" fmla="*/ 49 w 76"/>
                <a:gd name="T13" fmla="*/ 45 h 121"/>
                <a:gd name="T14" fmla="*/ 50 w 76"/>
                <a:gd name="T15" fmla="*/ 37 h 121"/>
                <a:gd name="T16" fmla="*/ 49 w 76"/>
                <a:gd name="T17" fmla="*/ 31 h 121"/>
                <a:gd name="T18" fmla="*/ 47 w 76"/>
                <a:gd name="T19" fmla="*/ 27 h 121"/>
                <a:gd name="T20" fmla="*/ 44 w 76"/>
                <a:gd name="T21" fmla="*/ 24 h 121"/>
                <a:gd name="T22" fmla="*/ 36 w 76"/>
                <a:gd name="T23" fmla="*/ 23 h 121"/>
                <a:gd name="T24" fmla="*/ 33 w 76"/>
                <a:gd name="T25" fmla="*/ 24 h 121"/>
                <a:gd name="T26" fmla="*/ 28 w 76"/>
                <a:gd name="T27" fmla="*/ 27 h 121"/>
                <a:gd name="T28" fmla="*/ 23 w 76"/>
                <a:gd name="T29" fmla="*/ 35 h 121"/>
                <a:gd name="T30" fmla="*/ 0 w 76"/>
                <a:gd name="T31" fmla="*/ 44 h 121"/>
                <a:gd name="T32" fmla="*/ 0 w 76"/>
                <a:gd name="T33" fmla="*/ 35 h 121"/>
                <a:gd name="T34" fmla="*/ 3 w 76"/>
                <a:gd name="T35" fmla="*/ 26 h 121"/>
                <a:gd name="T36" fmla="*/ 5 w 76"/>
                <a:gd name="T37" fmla="*/ 19 h 121"/>
                <a:gd name="T38" fmla="*/ 8 w 76"/>
                <a:gd name="T39" fmla="*/ 14 h 121"/>
                <a:gd name="T40" fmla="*/ 20 w 76"/>
                <a:gd name="T41" fmla="*/ 5 h 121"/>
                <a:gd name="T42" fmla="*/ 28 w 76"/>
                <a:gd name="T43" fmla="*/ 2 h 121"/>
                <a:gd name="T44" fmla="*/ 37 w 76"/>
                <a:gd name="T45" fmla="*/ 0 h 121"/>
                <a:gd name="T46" fmla="*/ 54 w 76"/>
                <a:gd name="T47" fmla="*/ 3 h 121"/>
                <a:gd name="T48" fmla="*/ 60 w 76"/>
                <a:gd name="T49" fmla="*/ 8 h 121"/>
                <a:gd name="T50" fmla="*/ 66 w 76"/>
                <a:gd name="T51" fmla="*/ 13 h 121"/>
                <a:gd name="T52" fmla="*/ 71 w 76"/>
                <a:gd name="T53" fmla="*/ 24 h 121"/>
                <a:gd name="T54" fmla="*/ 75 w 76"/>
                <a:gd name="T55" fmla="*/ 35 h 121"/>
                <a:gd name="T56" fmla="*/ 73 w 76"/>
                <a:gd name="T57" fmla="*/ 47 h 121"/>
                <a:gd name="T58" fmla="*/ 71 w 76"/>
                <a:gd name="T59" fmla="*/ 53 h 121"/>
                <a:gd name="T60" fmla="*/ 68 w 76"/>
                <a:gd name="T61" fmla="*/ 60 h 121"/>
                <a:gd name="T62" fmla="*/ 44 w 76"/>
                <a:gd name="T63" fmla="*/ 82 h 121"/>
                <a:gd name="T64" fmla="*/ 36 w 76"/>
                <a:gd name="T65" fmla="*/ 92 h 121"/>
                <a:gd name="T66" fmla="*/ 76 w 76"/>
                <a:gd name="T67" fmla="*/ 10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21">
                  <a:moveTo>
                    <a:pt x="76" y="121"/>
                  </a:moveTo>
                  <a:lnTo>
                    <a:pt x="0" y="121"/>
                  </a:lnTo>
                  <a:lnTo>
                    <a:pt x="0" y="98"/>
                  </a:lnTo>
                  <a:lnTo>
                    <a:pt x="0" y="98"/>
                  </a:lnTo>
                  <a:lnTo>
                    <a:pt x="7" y="90"/>
                  </a:lnTo>
                  <a:lnTo>
                    <a:pt x="7" y="90"/>
                  </a:lnTo>
                  <a:lnTo>
                    <a:pt x="15" y="81"/>
                  </a:lnTo>
                  <a:lnTo>
                    <a:pt x="15" y="81"/>
                  </a:lnTo>
                  <a:lnTo>
                    <a:pt x="26" y="69"/>
                  </a:lnTo>
                  <a:lnTo>
                    <a:pt x="36" y="61"/>
                  </a:lnTo>
                  <a:lnTo>
                    <a:pt x="36" y="61"/>
                  </a:lnTo>
                  <a:lnTo>
                    <a:pt x="44" y="52"/>
                  </a:lnTo>
                  <a:lnTo>
                    <a:pt x="44" y="52"/>
                  </a:lnTo>
                  <a:lnTo>
                    <a:pt x="49" y="45"/>
                  </a:lnTo>
                  <a:lnTo>
                    <a:pt x="49" y="45"/>
                  </a:lnTo>
                  <a:lnTo>
                    <a:pt x="50" y="37"/>
                  </a:lnTo>
                  <a:lnTo>
                    <a:pt x="50" y="37"/>
                  </a:lnTo>
                  <a:lnTo>
                    <a:pt x="49" y="31"/>
                  </a:lnTo>
                  <a:lnTo>
                    <a:pt x="49" y="31"/>
                  </a:lnTo>
                  <a:lnTo>
                    <a:pt x="47" y="27"/>
                  </a:lnTo>
                  <a:lnTo>
                    <a:pt x="44" y="24"/>
                  </a:lnTo>
                  <a:lnTo>
                    <a:pt x="44" y="24"/>
                  </a:lnTo>
                  <a:lnTo>
                    <a:pt x="41" y="24"/>
                  </a:lnTo>
                  <a:lnTo>
                    <a:pt x="36" y="23"/>
                  </a:lnTo>
                  <a:lnTo>
                    <a:pt x="36" y="23"/>
                  </a:lnTo>
                  <a:lnTo>
                    <a:pt x="33" y="24"/>
                  </a:lnTo>
                  <a:lnTo>
                    <a:pt x="28" y="27"/>
                  </a:lnTo>
                  <a:lnTo>
                    <a:pt x="28" y="27"/>
                  </a:lnTo>
                  <a:lnTo>
                    <a:pt x="24" y="31"/>
                  </a:lnTo>
                  <a:lnTo>
                    <a:pt x="23" y="35"/>
                  </a:lnTo>
                  <a:lnTo>
                    <a:pt x="23" y="44"/>
                  </a:lnTo>
                  <a:lnTo>
                    <a:pt x="0" y="44"/>
                  </a:lnTo>
                  <a:lnTo>
                    <a:pt x="0" y="44"/>
                  </a:lnTo>
                  <a:lnTo>
                    <a:pt x="0" y="35"/>
                  </a:lnTo>
                  <a:lnTo>
                    <a:pt x="0" y="35"/>
                  </a:lnTo>
                  <a:lnTo>
                    <a:pt x="3" y="26"/>
                  </a:lnTo>
                  <a:lnTo>
                    <a:pt x="3" y="26"/>
                  </a:lnTo>
                  <a:lnTo>
                    <a:pt x="5" y="19"/>
                  </a:lnTo>
                  <a:lnTo>
                    <a:pt x="8" y="14"/>
                  </a:lnTo>
                  <a:lnTo>
                    <a:pt x="8" y="14"/>
                  </a:lnTo>
                  <a:lnTo>
                    <a:pt x="13" y="8"/>
                  </a:lnTo>
                  <a:lnTo>
                    <a:pt x="20" y="5"/>
                  </a:lnTo>
                  <a:lnTo>
                    <a:pt x="20" y="5"/>
                  </a:lnTo>
                  <a:lnTo>
                    <a:pt x="28" y="2"/>
                  </a:lnTo>
                  <a:lnTo>
                    <a:pt x="37" y="0"/>
                  </a:lnTo>
                  <a:lnTo>
                    <a:pt x="37" y="0"/>
                  </a:lnTo>
                  <a:lnTo>
                    <a:pt x="47" y="2"/>
                  </a:lnTo>
                  <a:lnTo>
                    <a:pt x="54" y="3"/>
                  </a:lnTo>
                  <a:lnTo>
                    <a:pt x="54" y="3"/>
                  </a:lnTo>
                  <a:lnTo>
                    <a:pt x="60" y="8"/>
                  </a:lnTo>
                  <a:lnTo>
                    <a:pt x="66" y="13"/>
                  </a:lnTo>
                  <a:lnTo>
                    <a:pt x="66" y="13"/>
                  </a:lnTo>
                  <a:lnTo>
                    <a:pt x="70" y="19"/>
                  </a:lnTo>
                  <a:lnTo>
                    <a:pt x="71" y="24"/>
                  </a:lnTo>
                  <a:lnTo>
                    <a:pt x="71" y="24"/>
                  </a:lnTo>
                  <a:lnTo>
                    <a:pt x="75" y="35"/>
                  </a:lnTo>
                  <a:lnTo>
                    <a:pt x="75" y="35"/>
                  </a:lnTo>
                  <a:lnTo>
                    <a:pt x="73" y="47"/>
                  </a:lnTo>
                  <a:lnTo>
                    <a:pt x="73" y="47"/>
                  </a:lnTo>
                  <a:lnTo>
                    <a:pt x="71" y="53"/>
                  </a:lnTo>
                  <a:lnTo>
                    <a:pt x="68" y="60"/>
                  </a:lnTo>
                  <a:lnTo>
                    <a:pt x="68" y="60"/>
                  </a:lnTo>
                  <a:lnTo>
                    <a:pt x="57" y="71"/>
                  </a:lnTo>
                  <a:lnTo>
                    <a:pt x="44" y="82"/>
                  </a:lnTo>
                  <a:lnTo>
                    <a:pt x="44" y="82"/>
                  </a:lnTo>
                  <a:lnTo>
                    <a:pt x="36" y="92"/>
                  </a:lnTo>
                  <a:lnTo>
                    <a:pt x="28" y="100"/>
                  </a:lnTo>
                  <a:lnTo>
                    <a:pt x="76" y="100"/>
                  </a:lnTo>
                  <a:lnTo>
                    <a:pt x="76" y="121"/>
                  </a:lnTo>
                  <a:close/>
                </a:path>
              </a:pathLst>
            </a:custGeom>
            <a:solidFill>
              <a:schemeClr val="bg1"/>
            </a:solidFill>
            <a:ln>
              <a:noFill/>
            </a:ln>
          </p:spPr>
          <p:txBody>
            <a:bodyPr vert="horz" wrap="square" lIns="118443" tIns="59222" rIns="118443" bIns="59222" numCol="1" anchor="t" anchorCtr="0" compatLnSpc="1">
              <a:prstTxWarp prst="textNoShape">
                <a:avLst/>
              </a:prstTxWarp>
            </a:bodyPr>
            <a:lstStyle/>
            <a:p>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grpSp>
        <p:nvGrpSpPr>
          <p:cNvPr id="34" name="组合 33">
            <a:extLst>
              <a:ext uri="{FF2B5EF4-FFF2-40B4-BE49-F238E27FC236}">
                <a16:creationId xmlns:a16="http://schemas.microsoft.com/office/drawing/2014/main" xmlns="" id="{8DDC2BA2-FC6B-4C00-9DCE-44D02A9E08B3}"/>
              </a:ext>
            </a:extLst>
          </p:cNvPr>
          <p:cNvGrpSpPr/>
          <p:nvPr/>
        </p:nvGrpSpPr>
        <p:grpSpPr>
          <a:xfrm>
            <a:off x="4860555" y="3307735"/>
            <a:ext cx="880264" cy="829081"/>
            <a:chOff x="2695575" y="2592388"/>
            <a:chExt cx="347662" cy="333375"/>
          </a:xfrm>
          <a:solidFill>
            <a:srgbClr val="F49E00"/>
          </a:solidFill>
        </p:grpSpPr>
        <p:sp>
          <p:nvSpPr>
            <p:cNvPr id="35" name="Freeform 28">
              <a:extLst>
                <a:ext uri="{FF2B5EF4-FFF2-40B4-BE49-F238E27FC236}">
                  <a16:creationId xmlns:a16="http://schemas.microsoft.com/office/drawing/2014/main" xmlns="" id="{DE46D20D-7365-4209-86B2-479F31F9898B}"/>
                </a:ext>
              </a:extLst>
            </p:cNvPr>
            <p:cNvSpPr>
              <a:spLocks/>
            </p:cNvSpPr>
            <p:nvPr/>
          </p:nvSpPr>
          <p:spPr bwMode="auto">
            <a:xfrm>
              <a:off x="2695575" y="2592388"/>
              <a:ext cx="347662" cy="333375"/>
            </a:xfrm>
            <a:custGeom>
              <a:avLst/>
              <a:gdLst>
                <a:gd name="T0" fmla="*/ 42 w 219"/>
                <a:gd name="T1" fmla="*/ 210 h 210"/>
                <a:gd name="T2" fmla="*/ 0 w 219"/>
                <a:gd name="T3" fmla="*/ 81 h 210"/>
                <a:gd name="T4" fmla="*/ 109 w 219"/>
                <a:gd name="T5" fmla="*/ 0 h 210"/>
                <a:gd name="T6" fmla="*/ 219 w 219"/>
                <a:gd name="T7" fmla="*/ 81 h 210"/>
                <a:gd name="T8" fmla="*/ 177 w 219"/>
                <a:gd name="T9" fmla="*/ 210 h 210"/>
                <a:gd name="T10" fmla="*/ 42 w 219"/>
                <a:gd name="T11" fmla="*/ 210 h 210"/>
              </a:gdLst>
              <a:ahLst/>
              <a:cxnLst>
                <a:cxn ang="0">
                  <a:pos x="T0" y="T1"/>
                </a:cxn>
                <a:cxn ang="0">
                  <a:pos x="T2" y="T3"/>
                </a:cxn>
                <a:cxn ang="0">
                  <a:pos x="T4" y="T5"/>
                </a:cxn>
                <a:cxn ang="0">
                  <a:pos x="T6" y="T7"/>
                </a:cxn>
                <a:cxn ang="0">
                  <a:pos x="T8" y="T9"/>
                </a:cxn>
                <a:cxn ang="0">
                  <a:pos x="T10" y="T11"/>
                </a:cxn>
              </a:cxnLst>
              <a:rect l="0" t="0" r="r" b="b"/>
              <a:pathLst>
                <a:path w="219" h="210">
                  <a:moveTo>
                    <a:pt x="42" y="210"/>
                  </a:moveTo>
                  <a:lnTo>
                    <a:pt x="0" y="81"/>
                  </a:lnTo>
                  <a:lnTo>
                    <a:pt x="109" y="0"/>
                  </a:lnTo>
                  <a:lnTo>
                    <a:pt x="219" y="81"/>
                  </a:lnTo>
                  <a:lnTo>
                    <a:pt x="177" y="210"/>
                  </a:lnTo>
                  <a:lnTo>
                    <a:pt x="42" y="210"/>
                  </a:lnTo>
                  <a:close/>
                </a:path>
              </a:pathLst>
            </a:custGeom>
            <a:grpFill/>
            <a:ln w="12700">
              <a:miter lim="400000"/>
            </a:ln>
          </p:spPr>
          <p:txBody>
            <a:bodyPr lIns="24617" tIns="24617" rIns="24617" bIns="24617" anchor="ctr"/>
            <a:lstStyle/>
            <a:p>
              <a:pPr defTabSz="400022"/>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36" name="Freeform 34">
              <a:extLst>
                <a:ext uri="{FF2B5EF4-FFF2-40B4-BE49-F238E27FC236}">
                  <a16:creationId xmlns:a16="http://schemas.microsoft.com/office/drawing/2014/main" xmlns="" id="{B750955C-5E88-47C4-A0FC-4E7B6EA0C0A7}"/>
                </a:ext>
              </a:extLst>
            </p:cNvPr>
            <p:cNvSpPr>
              <a:spLocks/>
            </p:cNvSpPr>
            <p:nvPr/>
          </p:nvSpPr>
          <p:spPr bwMode="auto">
            <a:xfrm>
              <a:off x="2808288" y="2687638"/>
              <a:ext cx="122237" cy="193675"/>
            </a:xfrm>
            <a:custGeom>
              <a:avLst/>
              <a:gdLst>
                <a:gd name="T0" fmla="*/ 1 w 77"/>
                <a:gd name="T1" fmla="*/ 38 h 122"/>
                <a:gd name="T2" fmla="*/ 1 w 77"/>
                <a:gd name="T3" fmla="*/ 29 h 122"/>
                <a:gd name="T4" fmla="*/ 6 w 77"/>
                <a:gd name="T5" fmla="*/ 16 h 122"/>
                <a:gd name="T6" fmla="*/ 11 w 77"/>
                <a:gd name="T7" fmla="*/ 9 h 122"/>
                <a:gd name="T8" fmla="*/ 17 w 77"/>
                <a:gd name="T9" fmla="*/ 4 h 122"/>
                <a:gd name="T10" fmla="*/ 37 w 77"/>
                <a:gd name="T11" fmla="*/ 0 h 122"/>
                <a:gd name="T12" fmla="*/ 45 w 77"/>
                <a:gd name="T13" fmla="*/ 1 h 122"/>
                <a:gd name="T14" fmla="*/ 55 w 77"/>
                <a:gd name="T15" fmla="*/ 3 h 122"/>
                <a:gd name="T16" fmla="*/ 66 w 77"/>
                <a:gd name="T17" fmla="*/ 11 h 122"/>
                <a:gd name="T18" fmla="*/ 71 w 77"/>
                <a:gd name="T19" fmla="*/ 17 h 122"/>
                <a:gd name="T20" fmla="*/ 72 w 77"/>
                <a:gd name="T21" fmla="*/ 22 h 122"/>
                <a:gd name="T22" fmla="*/ 74 w 77"/>
                <a:gd name="T23" fmla="*/ 32 h 122"/>
                <a:gd name="T24" fmla="*/ 71 w 77"/>
                <a:gd name="T25" fmla="*/ 45 h 122"/>
                <a:gd name="T26" fmla="*/ 67 w 77"/>
                <a:gd name="T27" fmla="*/ 50 h 122"/>
                <a:gd name="T28" fmla="*/ 61 w 77"/>
                <a:gd name="T29" fmla="*/ 56 h 122"/>
                <a:gd name="T30" fmla="*/ 67 w 77"/>
                <a:gd name="T31" fmla="*/ 61 h 122"/>
                <a:gd name="T32" fmla="*/ 72 w 77"/>
                <a:gd name="T33" fmla="*/ 66 h 122"/>
                <a:gd name="T34" fmla="*/ 76 w 77"/>
                <a:gd name="T35" fmla="*/ 71 h 122"/>
                <a:gd name="T36" fmla="*/ 77 w 77"/>
                <a:gd name="T37" fmla="*/ 87 h 122"/>
                <a:gd name="T38" fmla="*/ 76 w 77"/>
                <a:gd name="T39" fmla="*/ 96 h 122"/>
                <a:gd name="T40" fmla="*/ 72 w 77"/>
                <a:gd name="T41" fmla="*/ 106 h 122"/>
                <a:gd name="T42" fmla="*/ 59 w 77"/>
                <a:gd name="T43" fmla="*/ 117 h 122"/>
                <a:gd name="T44" fmla="*/ 51 w 77"/>
                <a:gd name="T45" fmla="*/ 121 h 122"/>
                <a:gd name="T46" fmla="*/ 43 w 77"/>
                <a:gd name="T47" fmla="*/ 122 h 122"/>
                <a:gd name="T48" fmla="*/ 26 w 77"/>
                <a:gd name="T49" fmla="*/ 121 h 122"/>
                <a:gd name="T50" fmla="*/ 17 w 77"/>
                <a:gd name="T51" fmla="*/ 117 h 122"/>
                <a:gd name="T52" fmla="*/ 11 w 77"/>
                <a:gd name="T53" fmla="*/ 113 h 122"/>
                <a:gd name="T54" fmla="*/ 3 w 77"/>
                <a:gd name="T55" fmla="*/ 100 h 122"/>
                <a:gd name="T56" fmla="*/ 0 w 77"/>
                <a:gd name="T57" fmla="*/ 93 h 122"/>
                <a:gd name="T58" fmla="*/ 0 w 77"/>
                <a:gd name="T59" fmla="*/ 79 h 122"/>
                <a:gd name="T60" fmla="*/ 21 w 77"/>
                <a:gd name="T61" fmla="*/ 79 h 122"/>
                <a:gd name="T62" fmla="*/ 22 w 77"/>
                <a:gd name="T63" fmla="*/ 84 h 122"/>
                <a:gd name="T64" fmla="*/ 24 w 77"/>
                <a:gd name="T65" fmla="*/ 90 h 122"/>
                <a:gd name="T66" fmla="*/ 27 w 77"/>
                <a:gd name="T67" fmla="*/ 96 h 122"/>
                <a:gd name="T68" fmla="*/ 32 w 77"/>
                <a:gd name="T69" fmla="*/ 100 h 122"/>
                <a:gd name="T70" fmla="*/ 37 w 77"/>
                <a:gd name="T71" fmla="*/ 100 h 122"/>
                <a:gd name="T72" fmla="*/ 45 w 77"/>
                <a:gd name="T73" fmla="*/ 100 h 122"/>
                <a:gd name="T74" fmla="*/ 51 w 77"/>
                <a:gd name="T75" fmla="*/ 95 h 122"/>
                <a:gd name="T76" fmla="*/ 55 w 77"/>
                <a:gd name="T77" fmla="*/ 87 h 122"/>
                <a:gd name="T78" fmla="*/ 55 w 77"/>
                <a:gd name="T79" fmla="*/ 82 h 122"/>
                <a:gd name="T80" fmla="*/ 53 w 77"/>
                <a:gd name="T81" fmla="*/ 79 h 122"/>
                <a:gd name="T82" fmla="*/ 45 w 77"/>
                <a:gd name="T83" fmla="*/ 71 h 122"/>
                <a:gd name="T84" fmla="*/ 42 w 77"/>
                <a:gd name="T85" fmla="*/ 69 h 122"/>
                <a:gd name="T86" fmla="*/ 29 w 77"/>
                <a:gd name="T87" fmla="*/ 67 h 122"/>
                <a:gd name="T88" fmla="*/ 29 w 77"/>
                <a:gd name="T89" fmla="*/ 48 h 122"/>
                <a:gd name="T90" fmla="*/ 35 w 77"/>
                <a:gd name="T91" fmla="*/ 48 h 122"/>
                <a:gd name="T92" fmla="*/ 42 w 77"/>
                <a:gd name="T93" fmla="*/ 46 h 122"/>
                <a:gd name="T94" fmla="*/ 48 w 77"/>
                <a:gd name="T95" fmla="*/ 42 h 122"/>
                <a:gd name="T96" fmla="*/ 50 w 77"/>
                <a:gd name="T97" fmla="*/ 38 h 122"/>
                <a:gd name="T98" fmla="*/ 51 w 77"/>
                <a:gd name="T99" fmla="*/ 33 h 122"/>
                <a:gd name="T100" fmla="*/ 50 w 77"/>
                <a:gd name="T101" fmla="*/ 27 h 122"/>
                <a:gd name="T102" fmla="*/ 45 w 77"/>
                <a:gd name="T103" fmla="*/ 22 h 122"/>
                <a:gd name="T104" fmla="*/ 38 w 77"/>
                <a:gd name="T105" fmla="*/ 21 h 122"/>
                <a:gd name="T106" fmla="*/ 32 w 77"/>
                <a:gd name="T107" fmla="*/ 22 h 122"/>
                <a:gd name="T108" fmla="*/ 26 w 77"/>
                <a:gd name="T109" fmla="*/ 27 h 122"/>
                <a:gd name="T110" fmla="*/ 24 w 77"/>
                <a:gd name="T111" fmla="*/ 30 h 122"/>
                <a:gd name="T112" fmla="*/ 22 w 77"/>
                <a:gd name="T113" fmla="*/ 3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 h="122">
                  <a:moveTo>
                    <a:pt x="1" y="38"/>
                  </a:moveTo>
                  <a:lnTo>
                    <a:pt x="1" y="38"/>
                  </a:lnTo>
                  <a:lnTo>
                    <a:pt x="1" y="29"/>
                  </a:lnTo>
                  <a:lnTo>
                    <a:pt x="1" y="29"/>
                  </a:lnTo>
                  <a:lnTo>
                    <a:pt x="3" y="24"/>
                  </a:lnTo>
                  <a:lnTo>
                    <a:pt x="6" y="16"/>
                  </a:lnTo>
                  <a:lnTo>
                    <a:pt x="6" y="16"/>
                  </a:lnTo>
                  <a:lnTo>
                    <a:pt x="11" y="9"/>
                  </a:lnTo>
                  <a:lnTo>
                    <a:pt x="17" y="4"/>
                  </a:lnTo>
                  <a:lnTo>
                    <a:pt x="17" y="4"/>
                  </a:lnTo>
                  <a:lnTo>
                    <a:pt x="27" y="1"/>
                  </a:lnTo>
                  <a:lnTo>
                    <a:pt x="37" y="0"/>
                  </a:lnTo>
                  <a:lnTo>
                    <a:pt x="37" y="0"/>
                  </a:lnTo>
                  <a:lnTo>
                    <a:pt x="45" y="1"/>
                  </a:lnTo>
                  <a:lnTo>
                    <a:pt x="55" y="3"/>
                  </a:lnTo>
                  <a:lnTo>
                    <a:pt x="55" y="3"/>
                  </a:lnTo>
                  <a:lnTo>
                    <a:pt x="61" y="8"/>
                  </a:lnTo>
                  <a:lnTo>
                    <a:pt x="66" y="11"/>
                  </a:lnTo>
                  <a:lnTo>
                    <a:pt x="66" y="11"/>
                  </a:lnTo>
                  <a:lnTo>
                    <a:pt x="71" y="17"/>
                  </a:lnTo>
                  <a:lnTo>
                    <a:pt x="72" y="22"/>
                  </a:lnTo>
                  <a:lnTo>
                    <a:pt x="72" y="22"/>
                  </a:lnTo>
                  <a:lnTo>
                    <a:pt x="74" y="32"/>
                  </a:lnTo>
                  <a:lnTo>
                    <a:pt x="74" y="32"/>
                  </a:lnTo>
                  <a:lnTo>
                    <a:pt x="72" y="38"/>
                  </a:lnTo>
                  <a:lnTo>
                    <a:pt x="71" y="45"/>
                  </a:lnTo>
                  <a:lnTo>
                    <a:pt x="71" y="45"/>
                  </a:lnTo>
                  <a:lnTo>
                    <a:pt x="67" y="50"/>
                  </a:lnTo>
                  <a:lnTo>
                    <a:pt x="64" y="53"/>
                  </a:lnTo>
                  <a:lnTo>
                    <a:pt x="61" y="56"/>
                  </a:lnTo>
                  <a:lnTo>
                    <a:pt x="61" y="56"/>
                  </a:lnTo>
                  <a:lnTo>
                    <a:pt x="67" y="61"/>
                  </a:lnTo>
                  <a:lnTo>
                    <a:pt x="67" y="61"/>
                  </a:lnTo>
                  <a:lnTo>
                    <a:pt x="72" y="66"/>
                  </a:lnTo>
                  <a:lnTo>
                    <a:pt x="76" y="71"/>
                  </a:lnTo>
                  <a:lnTo>
                    <a:pt x="76" y="71"/>
                  </a:lnTo>
                  <a:lnTo>
                    <a:pt x="77" y="77"/>
                  </a:lnTo>
                  <a:lnTo>
                    <a:pt x="77" y="87"/>
                  </a:lnTo>
                  <a:lnTo>
                    <a:pt x="77" y="87"/>
                  </a:lnTo>
                  <a:lnTo>
                    <a:pt x="76" y="96"/>
                  </a:lnTo>
                  <a:lnTo>
                    <a:pt x="72" y="106"/>
                  </a:lnTo>
                  <a:lnTo>
                    <a:pt x="72" y="106"/>
                  </a:lnTo>
                  <a:lnTo>
                    <a:pt x="67" y="113"/>
                  </a:lnTo>
                  <a:lnTo>
                    <a:pt x="59" y="117"/>
                  </a:lnTo>
                  <a:lnTo>
                    <a:pt x="59" y="117"/>
                  </a:lnTo>
                  <a:lnTo>
                    <a:pt x="51" y="121"/>
                  </a:lnTo>
                  <a:lnTo>
                    <a:pt x="43" y="122"/>
                  </a:lnTo>
                  <a:lnTo>
                    <a:pt x="43" y="122"/>
                  </a:lnTo>
                  <a:lnTo>
                    <a:pt x="34" y="122"/>
                  </a:lnTo>
                  <a:lnTo>
                    <a:pt x="26" y="121"/>
                  </a:lnTo>
                  <a:lnTo>
                    <a:pt x="26" y="121"/>
                  </a:lnTo>
                  <a:lnTo>
                    <a:pt x="17" y="117"/>
                  </a:lnTo>
                  <a:lnTo>
                    <a:pt x="11" y="113"/>
                  </a:lnTo>
                  <a:lnTo>
                    <a:pt x="11" y="113"/>
                  </a:lnTo>
                  <a:lnTo>
                    <a:pt x="6" y="108"/>
                  </a:lnTo>
                  <a:lnTo>
                    <a:pt x="3" y="100"/>
                  </a:lnTo>
                  <a:lnTo>
                    <a:pt x="3" y="100"/>
                  </a:lnTo>
                  <a:lnTo>
                    <a:pt x="0" y="93"/>
                  </a:lnTo>
                  <a:lnTo>
                    <a:pt x="0" y="87"/>
                  </a:lnTo>
                  <a:lnTo>
                    <a:pt x="0" y="79"/>
                  </a:lnTo>
                  <a:lnTo>
                    <a:pt x="21" y="79"/>
                  </a:lnTo>
                  <a:lnTo>
                    <a:pt x="21" y="79"/>
                  </a:lnTo>
                  <a:lnTo>
                    <a:pt x="22" y="84"/>
                  </a:lnTo>
                  <a:lnTo>
                    <a:pt x="22" y="84"/>
                  </a:lnTo>
                  <a:lnTo>
                    <a:pt x="24" y="90"/>
                  </a:lnTo>
                  <a:lnTo>
                    <a:pt x="24" y="90"/>
                  </a:lnTo>
                  <a:lnTo>
                    <a:pt x="26" y="95"/>
                  </a:lnTo>
                  <a:lnTo>
                    <a:pt x="27" y="96"/>
                  </a:lnTo>
                  <a:lnTo>
                    <a:pt x="27" y="96"/>
                  </a:lnTo>
                  <a:lnTo>
                    <a:pt x="32" y="100"/>
                  </a:lnTo>
                  <a:lnTo>
                    <a:pt x="37" y="100"/>
                  </a:lnTo>
                  <a:lnTo>
                    <a:pt x="37" y="100"/>
                  </a:lnTo>
                  <a:lnTo>
                    <a:pt x="45" y="100"/>
                  </a:lnTo>
                  <a:lnTo>
                    <a:pt x="45" y="100"/>
                  </a:lnTo>
                  <a:lnTo>
                    <a:pt x="51" y="95"/>
                  </a:lnTo>
                  <a:lnTo>
                    <a:pt x="51" y="95"/>
                  </a:lnTo>
                  <a:lnTo>
                    <a:pt x="53" y="92"/>
                  </a:lnTo>
                  <a:lnTo>
                    <a:pt x="55" y="87"/>
                  </a:lnTo>
                  <a:lnTo>
                    <a:pt x="55" y="87"/>
                  </a:lnTo>
                  <a:lnTo>
                    <a:pt x="55" y="82"/>
                  </a:lnTo>
                  <a:lnTo>
                    <a:pt x="53" y="79"/>
                  </a:lnTo>
                  <a:lnTo>
                    <a:pt x="53" y="79"/>
                  </a:lnTo>
                  <a:lnTo>
                    <a:pt x="50" y="74"/>
                  </a:lnTo>
                  <a:lnTo>
                    <a:pt x="45" y="71"/>
                  </a:lnTo>
                  <a:lnTo>
                    <a:pt x="45" y="71"/>
                  </a:lnTo>
                  <a:lnTo>
                    <a:pt x="42" y="69"/>
                  </a:lnTo>
                  <a:lnTo>
                    <a:pt x="37" y="67"/>
                  </a:lnTo>
                  <a:lnTo>
                    <a:pt x="29" y="67"/>
                  </a:lnTo>
                  <a:lnTo>
                    <a:pt x="29" y="48"/>
                  </a:lnTo>
                  <a:lnTo>
                    <a:pt x="29" y="48"/>
                  </a:lnTo>
                  <a:lnTo>
                    <a:pt x="35" y="48"/>
                  </a:lnTo>
                  <a:lnTo>
                    <a:pt x="35" y="48"/>
                  </a:lnTo>
                  <a:lnTo>
                    <a:pt x="42" y="46"/>
                  </a:lnTo>
                  <a:lnTo>
                    <a:pt x="42" y="46"/>
                  </a:lnTo>
                  <a:lnTo>
                    <a:pt x="45" y="45"/>
                  </a:lnTo>
                  <a:lnTo>
                    <a:pt x="48" y="42"/>
                  </a:lnTo>
                  <a:lnTo>
                    <a:pt x="48" y="42"/>
                  </a:lnTo>
                  <a:lnTo>
                    <a:pt x="50" y="38"/>
                  </a:lnTo>
                  <a:lnTo>
                    <a:pt x="51" y="33"/>
                  </a:lnTo>
                  <a:lnTo>
                    <a:pt x="51" y="33"/>
                  </a:lnTo>
                  <a:lnTo>
                    <a:pt x="50" y="27"/>
                  </a:lnTo>
                  <a:lnTo>
                    <a:pt x="50" y="27"/>
                  </a:lnTo>
                  <a:lnTo>
                    <a:pt x="48" y="25"/>
                  </a:lnTo>
                  <a:lnTo>
                    <a:pt x="45" y="22"/>
                  </a:lnTo>
                  <a:lnTo>
                    <a:pt x="45" y="22"/>
                  </a:lnTo>
                  <a:lnTo>
                    <a:pt x="38" y="21"/>
                  </a:lnTo>
                  <a:lnTo>
                    <a:pt x="38" y="21"/>
                  </a:lnTo>
                  <a:lnTo>
                    <a:pt x="32" y="22"/>
                  </a:lnTo>
                  <a:lnTo>
                    <a:pt x="32" y="22"/>
                  </a:lnTo>
                  <a:lnTo>
                    <a:pt x="26" y="27"/>
                  </a:lnTo>
                  <a:lnTo>
                    <a:pt x="26" y="27"/>
                  </a:lnTo>
                  <a:lnTo>
                    <a:pt x="24" y="30"/>
                  </a:lnTo>
                  <a:lnTo>
                    <a:pt x="24" y="33"/>
                  </a:lnTo>
                  <a:lnTo>
                    <a:pt x="22" y="38"/>
                  </a:lnTo>
                  <a:lnTo>
                    <a:pt x="1" y="38"/>
                  </a:lnTo>
                  <a:close/>
                </a:path>
              </a:pathLst>
            </a:custGeom>
            <a:solidFill>
              <a:schemeClr val="bg1"/>
            </a:solidFill>
            <a:ln>
              <a:noFill/>
            </a:ln>
          </p:spPr>
          <p:txBody>
            <a:bodyPr vert="horz" wrap="square" lIns="118443" tIns="59222" rIns="118443" bIns="59222" numCol="1" anchor="t" anchorCtr="0" compatLnSpc="1">
              <a:prstTxWarp prst="textNoShape">
                <a:avLst/>
              </a:prstTxWarp>
            </a:bodyPr>
            <a:lstStyle/>
            <a:p>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grpSp>
        <p:nvGrpSpPr>
          <p:cNvPr id="37" name="组合 36">
            <a:extLst>
              <a:ext uri="{FF2B5EF4-FFF2-40B4-BE49-F238E27FC236}">
                <a16:creationId xmlns:a16="http://schemas.microsoft.com/office/drawing/2014/main" xmlns="" id="{A7442B01-C72E-4993-9C78-613AF2414BA3}"/>
              </a:ext>
            </a:extLst>
          </p:cNvPr>
          <p:cNvGrpSpPr/>
          <p:nvPr/>
        </p:nvGrpSpPr>
        <p:grpSpPr>
          <a:xfrm>
            <a:off x="4906634" y="4508220"/>
            <a:ext cx="880264" cy="829081"/>
            <a:chOff x="2716213" y="3579813"/>
            <a:chExt cx="347662" cy="333375"/>
          </a:xfrm>
          <a:solidFill>
            <a:srgbClr val="F49E00"/>
          </a:solidFill>
        </p:grpSpPr>
        <p:sp>
          <p:nvSpPr>
            <p:cNvPr id="38" name="Freeform 29">
              <a:extLst>
                <a:ext uri="{FF2B5EF4-FFF2-40B4-BE49-F238E27FC236}">
                  <a16:creationId xmlns:a16="http://schemas.microsoft.com/office/drawing/2014/main" xmlns="" id="{33F692C0-5B45-423D-AE26-D6F5A7A3264A}"/>
                </a:ext>
              </a:extLst>
            </p:cNvPr>
            <p:cNvSpPr>
              <a:spLocks/>
            </p:cNvSpPr>
            <p:nvPr/>
          </p:nvSpPr>
          <p:spPr bwMode="auto">
            <a:xfrm>
              <a:off x="2716213" y="3579813"/>
              <a:ext cx="347662" cy="333375"/>
            </a:xfrm>
            <a:custGeom>
              <a:avLst/>
              <a:gdLst>
                <a:gd name="T0" fmla="*/ 42 w 219"/>
                <a:gd name="T1" fmla="*/ 210 h 210"/>
                <a:gd name="T2" fmla="*/ 0 w 219"/>
                <a:gd name="T3" fmla="*/ 80 h 210"/>
                <a:gd name="T4" fmla="*/ 109 w 219"/>
                <a:gd name="T5" fmla="*/ 0 h 210"/>
                <a:gd name="T6" fmla="*/ 219 w 219"/>
                <a:gd name="T7" fmla="*/ 80 h 210"/>
                <a:gd name="T8" fmla="*/ 177 w 219"/>
                <a:gd name="T9" fmla="*/ 210 h 210"/>
                <a:gd name="T10" fmla="*/ 42 w 219"/>
                <a:gd name="T11" fmla="*/ 210 h 210"/>
              </a:gdLst>
              <a:ahLst/>
              <a:cxnLst>
                <a:cxn ang="0">
                  <a:pos x="T0" y="T1"/>
                </a:cxn>
                <a:cxn ang="0">
                  <a:pos x="T2" y="T3"/>
                </a:cxn>
                <a:cxn ang="0">
                  <a:pos x="T4" y="T5"/>
                </a:cxn>
                <a:cxn ang="0">
                  <a:pos x="T6" y="T7"/>
                </a:cxn>
                <a:cxn ang="0">
                  <a:pos x="T8" y="T9"/>
                </a:cxn>
                <a:cxn ang="0">
                  <a:pos x="T10" y="T11"/>
                </a:cxn>
              </a:cxnLst>
              <a:rect l="0" t="0" r="r" b="b"/>
              <a:pathLst>
                <a:path w="219" h="210">
                  <a:moveTo>
                    <a:pt x="42" y="210"/>
                  </a:moveTo>
                  <a:lnTo>
                    <a:pt x="0" y="80"/>
                  </a:lnTo>
                  <a:lnTo>
                    <a:pt x="109" y="0"/>
                  </a:lnTo>
                  <a:lnTo>
                    <a:pt x="219" y="80"/>
                  </a:lnTo>
                  <a:lnTo>
                    <a:pt x="177" y="210"/>
                  </a:lnTo>
                  <a:lnTo>
                    <a:pt x="42" y="210"/>
                  </a:lnTo>
                  <a:close/>
                </a:path>
              </a:pathLst>
            </a:custGeom>
            <a:grpFill/>
            <a:ln w="12700">
              <a:miter lim="400000"/>
            </a:ln>
          </p:spPr>
          <p:txBody>
            <a:bodyPr lIns="24617" tIns="24617" rIns="24617" bIns="24617" anchor="ctr"/>
            <a:lstStyle/>
            <a:p>
              <a:pPr defTabSz="400022"/>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39" name="Freeform 35">
              <a:extLst>
                <a:ext uri="{FF2B5EF4-FFF2-40B4-BE49-F238E27FC236}">
                  <a16:creationId xmlns:a16="http://schemas.microsoft.com/office/drawing/2014/main" xmlns="" id="{CA426B02-C958-4DB4-851B-E59B90C582C4}"/>
                </a:ext>
              </a:extLst>
            </p:cNvPr>
            <p:cNvSpPr>
              <a:spLocks noEditPoints="1"/>
            </p:cNvSpPr>
            <p:nvPr/>
          </p:nvSpPr>
          <p:spPr bwMode="auto">
            <a:xfrm>
              <a:off x="2813050" y="3668713"/>
              <a:ext cx="122237" cy="192088"/>
            </a:xfrm>
            <a:custGeom>
              <a:avLst/>
              <a:gdLst>
                <a:gd name="T0" fmla="*/ 68 w 77"/>
                <a:gd name="T1" fmla="*/ 121 h 121"/>
                <a:gd name="T2" fmla="*/ 45 w 77"/>
                <a:gd name="T3" fmla="*/ 121 h 121"/>
                <a:gd name="T4" fmla="*/ 45 w 77"/>
                <a:gd name="T5" fmla="*/ 102 h 121"/>
                <a:gd name="T6" fmla="*/ 0 w 77"/>
                <a:gd name="T7" fmla="*/ 102 h 121"/>
                <a:gd name="T8" fmla="*/ 0 w 77"/>
                <a:gd name="T9" fmla="*/ 79 h 121"/>
                <a:gd name="T10" fmla="*/ 48 w 77"/>
                <a:gd name="T11" fmla="*/ 0 h 121"/>
                <a:gd name="T12" fmla="*/ 68 w 77"/>
                <a:gd name="T13" fmla="*/ 0 h 121"/>
                <a:gd name="T14" fmla="*/ 68 w 77"/>
                <a:gd name="T15" fmla="*/ 79 h 121"/>
                <a:gd name="T16" fmla="*/ 77 w 77"/>
                <a:gd name="T17" fmla="*/ 79 h 121"/>
                <a:gd name="T18" fmla="*/ 77 w 77"/>
                <a:gd name="T19" fmla="*/ 102 h 121"/>
                <a:gd name="T20" fmla="*/ 68 w 77"/>
                <a:gd name="T21" fmla="*/ 102 h 121"/>
                <a:gd name="T22" fmla="*/ 68 w 77"/>
                <a:gd name="T23" fmla="*/ 121 h 121"/>
                <a:gd name="T24" fmla="*/ 45 w 77"/>
                <a:gd name="T25" fmla="*/ 44 h 121"/>
                <a:gd name="T26" fmla="*/ 23 w 77"/>
                <a:gd name="T27" fmla="*/ 79 h 121"/>
                <a:gd name="T28" fmla="*/ 45 w 77"/>
                <a:gd name="T29" fmla="*/ 79 h 121"/>
                <a:gd name="T30" fmla="*/ 45 w 77"/>
                <a:gd name="T31" fmla="*/ 4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21">
                  <a:moveTo>
                    <a:pt x="68" y="121"/>
                  </a:moveTo>
                  <a:lnTo>
                    <a:pt x="45" y="121"/>
                  </a:lnTo>
                  <a:lnTo>
                    <a:pt x="45" y="102"/>
                  </a:lnTo>
                  <a:lnTo>
                    <a:pt x="0" y="102"/>
                  </a:lnTo>
                  <a:lnTo>
                    <a:pt x="0" y="79"/>
                  </a:lnTo>
                  <a:lnTo>
                    <a:pt x="48" y="0"/>
                  </a:lnTo>
                  <a:lnTo>
                    <a:pt x="68" y="0"/>
                  </a:lnTo>
                  <a:lnTo>
                    <a:pt x="68" y="79"/>
                  </a:lnTo>
                  <a:lnTo>
                    <a:pt x="77" y="79"/>
                  </a:lnTo>
                  <a:lnTo>
                    <a:pt x="77" y="102"/>
                  </a:lnTo>
                  <a:lnTo>
                    <a:pt x="68" y="102"/>
                  </a:lnTo>
                  <a:lnTo>
                    <a:pt x="68" y="121"/>
                  </a:lnTo>
                  <a:close/>
                  <a:moveTo>
                    <a:pt x="45" y="44"/>
                  </a:moveTo>
                  <a:lnTo>
                    <a:pt x="23" y="79"/>
                  </a:lnTo>
                  <a:lnTo>
                    <a:pt x="45" y="79"/>
                  </a:lnTo>
                  <a:lnTo>
                    <a:pt x="45" y="44"/>
                  </a:lnTo>
                  <a:close/>
                </a:path>
              </a:pathLst>
            </a:custGeom>
            <a:solidFill>
              <a:schemeClr val="bg1"/>
            </a:solidFill>
            <a:ln>
              <a:noFill/>
            </a:ln>
          </p:spPr>
          <p:txBody>
            <a:bodyPr vert="horz" wrap="square" lIns="118443" tIns="59222" rIns="118443" bIns="59222" numCol="1" anchor="t" anchorCtr="0" compatLnSpc="1">
              <a:prstTxWarp prst="textNoShape">
                <a:avLst/>
              </a:prstTxWarp>
            </a:bodyPr>
            <a:lstStyle/>
            <a:p>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grpSp>
        <p:nvGrpSpPr>
          <p:cNvPr id="40" name="组合 39">
            <a:extLst>
              <a:ext uri="{FF2B5EF4-FFF2-40B4-BE49-F238E27FC236}">
                <a16:creationId xmlns:a16="http://schemas.microsoft.com/office/drawing/2014/main" xmlns="" id="{CC85A2E2-457E-430C-BAB3-5E1B2E27B997}"/>
              </a:ext>
            </a:extLst>
          </p:cNvPr>
          <p:cNvGrpSpPr/>
          <p:nvPr/>
        </p:nvGrpSpPr>
        <p:grpSpPr>
          <a:xfrm>
            <a:off x="4860555" y="1038388"/>
            <a:ext cx="797573" cy="740662"/>
            <a:chOff x="1104900" y="1438275"/>
            <a:chExt cx="349250" cy="330200"/>
          </a:xfrm>
          <a:solidFill>
            <a:srgbClr val="F49E00"/>
          </a:solidFill>
        </p:grpSpPr>
        <p:sp>
          <p:nvSpPr>
            <p:cNvPr id="41" name="Freeform 26">
              <a:extLst>
                <a:ext uri="{FF2B5EF4-FFF2-40B4-BE49-F238E27FC236}">
                  <a16:creationId xmlns:a16="http://schemas.microsoft.com/office/drawing/2014/main" xmlns="" id="{E7DA8A7B-78B3-4C0C-AAB3-00ABB7249EC2}"/>
                </a:ext>
              </a:extLst>
            </p:cNvPr>
            <p:cNvSpPr>
              <a:spLocks/>
            </p:cNvSpPr>
            <p:nvPr/>
          </p:nvSpPr>
          <p:spPr bwMode="auto">
            <a:xfrm>
              <a:off x="1104900" y="1438275"/>
              <a:ext cx="349250" cy="330200"/>
            </a:xfrm>
            <a:custGeom>
              <a:avLst/>
              <a:gdLst>
                <a:gd name="T0" fmla="*/ 42 w 220"/>
                <a:gd name="T1" fmla="*/ 208 h 208"/>
                <a:gd name="T2" fmla="*/ 0 w 220"/>
                <a:gd name="T3" fmla="*/ 79 h 208"/>
                <a:gd name="T4" fmla="*/ 110 w 220"/>
                <a:gd name="T5" fmla="*/ 0 h 208"/>
                <a:gd name="T6" fmla="*/ 220 w 220"/>
                <a:gd name="T7" fmla="*/ 79 h 208"/>
                <a:gd name="T8" fmla="*/ 178 w 220"/>
                <a:gd name="T9" fmla="*/ 208 h 208"/>
                <a:gd name="T10" fmla="*/ 42 w 220"/>
                <a:gd name="T11" fmla="*/ 208 h 208"/>
              </a:gdLst>
              <a:ahLst/>
              <a:cxnLst>
                <a:cxn ang="0">
                  <a:pos x="T0" y="T1"/>
                </a:cxn>
                <a:cxn ang="0">
                  <a:pos x="T2" y="T3"/>
                </a:cxn>
                <a:cxn ang="0">
                  <a:pos x="T4" y="T5"/>
                </a:cxn>
                <a:cxn ang="0">
                  <a:pos x="T6" y="T7"/>
                </a:cxn>
                <a:cxn ang="0">
                  <a:pos x="T8" y="T9"/>
                </a:cxn>
                <a:cxn ang="0">
                  <a:pos x="T10" y="T11"/>
                </a:cxn>
              </a:cxnLst>
              <a:rect l="0" t="0" r="r" b="b"/>
              <a:pathLst>
                <a:path w="220" h="208">
                  <a:moveTo>
                    <a:pt x="42" y="208"/>
                  </a:moveTo>
                  <a:lnTo>
                    <a:pt x="0" y="79"/>
                  </a:lnTo>
                  <a:lnTo>
                    <a:pt x="110" y="0"/>
                  </a:lnTo>
                  <a:lnTo>
                    <a:pt x="220" y="79"/>
                  </a:lnTo>
                  <a:lnTo>
                    <a:pt x="178" y="208"/>
                  </a:lnTo>
                  <a:lnTo>
                    <a:pt x="42" y="208"/>
                  </a:lnTo>
                  <a:close/>
                </a:path>
              </a:pathLst>
            </a:custGeom>
            <a:grpFill/>
            <a:ln w="12700">
              <a:miter lim="400000"/>
            </a:ln>
          </p:spPr>
          <p:txBody>
            <a:bodyPr lIns="24617" tIns="24617" rIns="24617" bIns="24617" anchor="ctr"/>
            <a:lstStyle/>
            <a:p>
              <a:pPr defTabSz="400022"/>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42" name="Freeform 32">
              <a:extLst>
                <a:ext uri="{FF2B5EF4-FFF2-40B4-BE49-F238E27FC236}">
                  <a16:creationId xmlns:a16="http://schemas.microsoft.com/office/drawing/2014/main" xmlns="" id="{739543B9-3B88-4B50-832E-74C4B85B5CA8}"/>
                </a:ext>
              </a:extLst>
            </p:cNvPr>
            <p:cNvSpPr>
              <a:spLocks/>
            </p:cNvSpPr>
            <p:nvPr/>
          </p:nvSpPr>
          <p:spPr bwMode="auto">
            <a:xfrm>
              <a:off x="1233488" y="1533525"/>
              <a:ext cx="68262" cy="188913"/>
            </a:xfrm>
            <a:custGeom>
              <a:avLst/>
              <a:gdLst>
                <a:gd name="T0" fmla="*/ 21 w 43"/>
                <a:gd name="T1" fmla="*/ 29 h 119"/>
                <a:gd name="T2" fmla="*/ 0 w 43"/>
                <a:gd name="T3" fmla="*/ 29 h 119"/>
                <a:gd name="T4" fmla="*/ 0 w 43"/>
                <a:gd name="T5" fmla="*/ 8 h 119"/>
                <a:gd name="T6" fmla="*/ 8 w 43"/>
                <a:gd name="T7" fmla="*/ 8 h 119"/>
                <a:gd name="T8" fmla="*/ 8 w 43"/>
                <a:gd name="T9" fmla="*/ 8 h 119"/>
                <a:gd name="T10" fmla="*/ 14 w 43"/>
                <a:gd name="T11" fmla="*/ 8 h 119"/>
                <a:gd name="T12" fmla="*/ 14 w 43"/>
                <a:gd name="T13" fmla="*/ 8 h 119"/>
                <a:gd name="T14" fmla="*/ 19 w 43"/>
                <a:gd name="T15" fmla="*/ 6 h 119"/>
                <a:gd name="T16" fmla="*/ 19 w 43"/>
                <a:gd name="T17" fmla="*/ 6 h 119"/>
                <a:gd name="T18" fmla="*/ 22 w 43"/>
                <a:gd name="T19" fmla="*/ 3 h 119"/>
                <a:gd name="T20" fmla="*/ 24 w 43"/>
                <a:gd name="T21" fmla="*/ 0 h 119"/>
                <a:gd name="T22" fmla="*/ 43 w 43"/>
                <a:gd name="T23" fmla="*/ 0 h 119"/>
                <a:gd name="T24" fmla="*/ 43 w 43"/>
                <a:gd name="T25" fmla="*/ 119 h 119"/>
                <a:gd name="T26" fmla="*/ 21 w 43"/>
                <a:gd name="T27" fmla="*/ 119 h 119"/>
                <a:gd name="T28" fmla="*/ 21 w 43"/>
                <a:gd name="T2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9">
                  <a:moveTo>
                    <a:pt x="21" y="29"/>
                  </a:moveTo>
                  <a:lnTo>
                    <a:pt x="0" y="29"/>
                  </a:lnTo>
                  <a:lnTo>
                    <a:pt x="0" y="8"/>
                  </a:lnTo>
                  <a:lnTo>
                    <a:pt x="8" y="8"/>
                  </a:lnTo>
                  <a:lnTo>
                    <a:pt x="8" y="8"/>
                  </a:lnTo>
                  <a:lnTo>
                    <a:pt x="14" y="8"/>
                  </a:lnTo>
                  <a:lnTo>
                    <a:pt x="14" y="8"/>
                  </a:lnTo>
                  <a:lnTo>
                    <a:pt x="19" y="6"/>
                  </a:lnTo>
                  <a:lnTo>
                    <a:pt x="19" y="6"/>
                  </a:lnTo>
                  <a:lnTo>
                    <a:pt x="22" y="3"/>
                  </a:lnTo>
                  <a:lnTo>
                    <a:pt x="24" y="0"/>
                  </a:lnTo>
                  <a:lnTo>
                    <a:pt x="43" y="0"/>
                  </a:lnTo>
                  <a:lnTo>
                    <a:pt x="43" y="119"/>
                  </a:lnTo>
                  <a:lnTo>
                    <a:pt x="21" y="119"/>
                  </a:lnTo>
                  <a:lnTo>
                    <a:pt x="21" y="29"/>
                  </a:lnTo>
                  <a:close/>
                </a:path>
              </a:pathLst>
            </a:custGeom>
            <a:solidFill>
              <a:schemeClr val="bg1"/>
            </a:solidFill>
            <a:ln>
              <a:noFill/>
            </a:ln>
          </p:spPr>
          <p:txBody>
            <a:bodyPr vert="horz" wrap="square" lIns="118443" tIns="59222" rIns="118443" bIns="59222" numCol="1" anchor="t" anchorCtr="0" compatLnSpc="1">
              <a:prstTxWarp prst="textNoShape">
                <a:avLst/>
              </a:prstTxWarp>
            </a:bodyPr>
            <a:lstStyle/>
            <a:p>
              <a:endParaRPr lang="zh-CN" altLang="en-US" sz="4000">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grpSp>
        <p:nvGrpSpPr>
          <p:cNvPr id="44" name="组合 43">
            <a:extLst>
              <a:ext uri="{FF2B5EF4-FFF2-40B4-BE49-F238E27FC236}">
                <a16:creationId xmlns:a16="http://schemas.microsoft.com/office/drawing/2014/main" xmlns="" id="{AB15AA2F-A9AE-47E8-891D-E28C95A9A318}"/>
              </a:ext>
            </a:extLst>
          </p:cNvPr>
          <p:cNvGrpSpPr/>
          <p:nvPr/>
        </p:nvGrpSpPr>
        <p:grpSpPr>
          <a:xfrm>
            <a:off x="5931135" y="2199148"/>
            <a:ext cx="4364768" cy="572186"/>
            <a:chOff x="1682750" y="1250950"/>
            <a:chExt cx="3148012" cy="307975"/>
          </a:xfrm>
          <a:solidFill>
            <a:srgbClr val="F49E00"/>
          </a:solidFill>
        </p:grpSpPr>
        <p:sp>
          <p:nvSpPr>
            <p:cNvPr id="45" name="Freeform 9">
              <a:extLst>
                <a:ext uri="{FF2B5EF4-FFF2-40B4-BE49-F238E27FC236}">
                  <a16:creationId xmlns:a16="http://schemas.microsoft.com/office/drawing/2014/main" xmlns="" id="{C7709C5E-7B7E-404C-B966-1A392F3D18DA}"/>
                </a:ext>
              </a:extLst>
            </p:cNvPr>
            <p:cNvSpPr>
              <a:spLocks/>
            </p:cNvSpPr>
            <p:nvPr/>
          </p:nvSpPr>
          <p:spPr bwMode="auto">
            <a:xfrm>
              <a:off x="1682750" y="1250950"/>
              <a:ext cx="3148012" cy="307975"/>
            </a:xfrm>
            <a:custGeom>
              <a:avLst/>
              <a:gdLst>
                <a:gd name="T0" fmla="*/ 64 w 1983"/>
                <a:gd name="T1" fmla="*/ 194 h 194"/>
                <a:gd name="T2" fmla="*/ 0 w 1983"/>
                <a:gd name="T3" fmla="*/ 97 h 194"/>
                <a:gd name="T4" fmla="*/ 64 w 1983"/>
                <a:gd name="T5" fmla="*/ 0 h 194"/>
                <a:gd name="T6" fmla="*/ 1918 w 1983"/>
                <a:gd name="T7" fmla="*/ 0 h 194"/>
                <a:gd name="T8" fmla="*/ 1983 w 1983"/>
                <a:gd name="T9" fmla="*/ 97 h 194"/>
                <a:gd name="T10" fmla="*/ 1918 w 1983"/>
                <a:gd name="T11" fmla="*/ 194 h 194"/>
                <a:gd name="T12" fmla="*/ 64 w 1983"/>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3" h="194">
                  <a:moveTo>
                    <a:pt x="64" y="194"/>
                  </a:moveTo>
                  <a:lnTo>
                    <a:pt x="0" y="97"/>
                  </a:lnTo>
                  <a:lnTo>
                    <a:pt x="64" y="0"/>
                  </a:lnTo>
                  <a:lnTo>
                    <a:pt x="1918" y="0"/>
                  </a:lnTo>
                  <a:lnTo>
                    <a:pt x="1983" y="97"/>
                  </a:lnTo>
                  <a:lnTo>
                    <a:pt x="1918" y="194"/>
                  </a:lnTo>
                  <a:lnTo>
                    <a:pt x="64" y="194"/>
                  </a:lnTo>
                  <a:close/>
                </a:path>
              </a:pathLst>
            </a:custGeom>
            <a:grpFill/>
            <a:ln w="12700">
              <a:miter lim="400000"/>
            </a:ln>
          </p:spPr>
          <p:txBody>
            <a:bodyPr lIns="24617" tIns="24617" rIns="24617" bIns="24617" anchor="ctr"/>
            <a:lstStyle/>
            <a:p>
              <a:pPr defTabSz="400022"/>
              <a:endParaRPr lang="zh-CN" altLang="en-US" sz="1554">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46" name="Rectangle 19">
              <a:extLst>
                <a:ext uri="{FF2B5EF4-FFF2-40B4-BE49-F238E27FC236}">
                  <a16:creationId xmlns:a16="http://schemas.microsoft.com/office/drawing/2014/main" xmlns="" id="{FA718A7F-F7BB-4C72-B3D7-C6F7A08BAF7B}"/>
                </a:ext>
              </a:extLst>
            </p:cNvPr>
            <p:cNvSpPr>
              <a:spLocks noChangeArrowheads="1"/>
            </p:cNvSpPr>
            <p:nvPr/>
          </p:nvSpPr>
          <p:spPr bwMode="auto">
            <a:xfrm>
              <a:off x="1803348" y="1298500"/>
              <a:ext cx="2663741" cy="1987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kumimoji="1" lang="zh-CN" altLang="en-US"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拒绝舌尖上的浪费光盘行动</a:t>
              </a:r>
              <a:endParaRPr lang="en-US" altLang="zh-CN"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grpSp>
      <p:grpSp>
        <p:nvGrpSpPr>
          <p:cNvPr id="47" name="组合 46">
            <a:extLst>
              <a:ext uri="{FF2B5EF4-FFF2-40B4-BE49-F238E27FC236}">
                <a16:creationId xmlns:a16="http://schemas.microsoft.com/office/drawing/2014/main" xmlns="" id="{C1A34839-433D-4F41-9773-104EBB38F8FC}"/>
              </a:ext>
            </a:extLst>
          </p:cNvPr>
          <p:cNvGrpSpPr/>
          <p:nvPr/>
        </p:nvGrpSpPr>
        <p:grpSpPr>
          <a:xfrm>
            <a:off x="5997345" y="3475309"/>
            <a:ext cx="4364767" cy="572186"/>
            <a:chOff x="1682750" y="1250950"/>
            <a:chExt cx="3148012" cy="307975"/>
          </a:xfrm>
          <a:solidFill>
            <a:srgbClr val="F49E00"/>
          </a:solidFill>
        </p:grpSpPr>
        <p:sp>
          <p:nvSpPr>
            <p:cNvPr id="48" name="Freeform 9">
              <a:extLst>
                <a:ext uri="{FF2B5EF4-FFF2-40B4-BE49-F238E27FC236}">
                  <a16:creationId xmlns:a16="http://schemas.microsoft.com/office/drawing/2014/main" xmlns="" id="{F45B063E-C7DF-4CDB-BD52-BDD1291B37DE}"/>
                </a:ext>
              </a:extLst>
            </p:cNvPr>
            <p:cNvSpPr>
              <a:spLocks/>
            </p:cNvSpPr>
            <p:nvPr/>
          </p:nvSpPr>
          <p:spPr bwMode="auto">
            <a:xfrm>
              <a:off x="1682750" y="1250950"/>
              <a:ext cx="3148012" cy="307975"/>
            </a:xfrm>
            <a:custGeom>
              <a:avLst/>
              <a:gdLst>
                <a:gd name="T0" fmla="*/ 64 w 1983"/>
                <a:gd name="T1" fmla="*/ 194 h 194"/>
                <a:gd name="T2" fmla="*/ 0 w 1983"/>
                <a:gd name="T3" fmla="*/ 97 h 194"/>
                <a:gd name="T4" fmla="*/ 64 w 1983"/>
                <a:gd name="T5" fmla="*/ 0 h 194"/>
                <a:gd name="T6" fmla="*/ 1918 w 1983"/>
                <a:gd name="T7" fmla="*/ 0 h 194"/>
                <a:gd name="T8" fmla="*/ 1983 w 1983"/>
                <a:gd name="T9" fmla="*/ 97 h 194"/>
                <a:gd name="T10" fmla="*/ 1918 w 1983"/>
                <a:gd name="T11" fmla="*/ 194 h 194"/>
                <a:gd name="T12" fmla="*/ 64 w 1983"/>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3" h="194">
                  <a:moveTo>
                    <a:pt x="64" y="194"/>
                  </a:moveTo>
                  <a:lnTo>
                    <a:pt x="0" y="97"/>
                  </a:lnTo>
                  <a:lnTo>
                    <a:pt x="64" y="0"/>
                  </a:lnTo>
                  <a:lnTo>
                    <a:pt x="1918" y="0"/>
                  </a:lnTo>
                  <a:lnTo>
                    <a:pt x="1983" y="97"/>
                  </a:lnTo>
                  <a:lnTo>
                    <a:pt x="1918" y="194"/>
                  </a:lnTo>
                  <a:lnTo>
                    <a:pt x="64" y="194"/>
                  </a:lnTo>
                  <a:close/>
                </a:path>
              </a:pathLst>
            </a:custGeom>
            <a:grpFill/>
            <a:ln w="12700">
              <a:miter lim="400000"/>
            </a:ln>
          </p:spPr>
          <p:txBody>
            <a:bodyPr lIns="24617" tIns="24617" rIns="24617" bIns="24617" anchor="ctr"/>
            <a:lstStyle/>
            <a:p>
              <a:pPr defTabSz="400022"/>
              <a:endParaRPr lang="zh-CN" altLang="en-US" sz="1554">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49" name="Rectangle 19">
              <a:extLst>
                <a:ext uri="{FF2B5EF4-FFF2-40B4-BE49-F238E27FC236}">
                  <a16:creationId xmlns:a16="http://schemas.microsoft.com/office/drawing/2014/main" xmlns="" id="{A90C8B49-7B36-4059-B76E-B399E78C8B7F}"/>
                </a:ext>
              </a:extLst>
            </p:cNvPr>
            <p:cNvSpPr>
              <a:spLocks noChangeArrowheads="1"/>
            </p:cNvSpPr>
            <p:nvPr/>
          </p:nvSpPr>
          <p:spPr bwMode="auto">
            <a:xfrm>
              <a:off x="1803348" y="1298500"/>
              <a:ext cx="2885720" cy="1987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kumimoji="1" lang="zh-CN" altLang="en-US"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拒绝“剩”宴，倡导“光盘”</a:t>
              </a:r>
              <a:endParaRPr kumimoji="1" lang="en-US" altLang="zh-CN"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grpSp>
      <p:grpSp>
        <p:nvGrpSpPr>
          <p:cNvPr id="50" name="组合 49">
            <a:extLst>
              <a:ext uri="{FF2B5EF4-FFF2-40B4-BE49-F238E27FC236}">
                <a16:creationId xmlns:a16="http://schemas.microsoft.com/office/drawing/2014/main" xmlns="" id="{3759CC2C-5343-42AA-9D6B-EC738BD40131}"/>
              </a:ext>
            </a:extLst>
          </p:cNvPr>
          <p:cNvGrpSpPr/>
          <p:nvPr/>
        </p:nvGrpSpPr>
        <p:grpSpPr>
          <a:xfrm>
            <a:off x="5754723" y="4657891"/>
            <a:ext cx="4594778" cy="572186"/>
            <a:chOff x="1516858" y="1250950"/>
            <a:chExt cx="3313904" cy="307975"/>
          </a:xfrm>
          <a:solidFill>
            <a:srgbClr val="F49E00"/>
          </a:solidFill>
        </p:grpSpPr>
        <p:sp>
          <p:nvSpPr>
            <p:cNvPr id="51" name="Freeform 9">
              <a:extLst>
                <a:ext uri="{FF2B5EF4-FFF2-40B4-BE49-F238E27FC236}">
                  <a16:creationId xmlns:a16="http://schemas.microsoft.com/office/drawing/2014/main" xmlns="" id="{9F8B53F6-B5A6-4E98-913F-224E52F97108}"/>
                </a:ext>
              </a:extLst>
            </p:cNvPr>
            <p:cNvSpPr>
              <a:spLocks/>
            </p:cNvSpPr>
            <p:nvPr/>
          </p:nvSpPr>
          <p:spPr bwMode="auto">
            <a:xfrm>
              <a:off x="1682750" y="1250950"/>
              <a:ext cx="3148012" cy="307975"/>
            </a:xfrm>
            <a:custGeom>
              <a:avLst/>
              <a:gdLst>
                <a:gd name="T0" fmla="*/ 64 w 1983"/>
                <a:gd name="T1" fmla="*/ 194 h 194"/>
                <a:gd name="T2" fmla="*/ 0 w 1983"/>
                <a:gd name="T3" fmla="*/ 97 h 194"/>
                <a:gd name="T4" fmla="*/ 64 w 1983"/>
                <a:gd name="T5" fmla="*/ 0 h 194"/>
                <a:gd name="T6" fmla="*/ 1918 w 1983"/>
                <a:gd name="T7" fmla="*/ 0 h 194"/>
                <a:gd name="T8" fmla="*/ 1983 w 1983"/>
                <a:gd name="T9" fmla="*/ 97 h 194"/>
                <a:gd name="T10" fmla="*/ 1918 w 1983"/>
                <a:gd name="T11" fmla="*/ 194 h 194"/>
                <a:gd name="T12" fmla="*/ 64 w 1983"/>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983" h="194">
                  <a:moveTo>
                    <a:pt x="64" y="194"/>
                  </a:moveTo>
                  <a:lnTo>
                    <a:pt x="0" y="97"/>
                  </a:lnTo>
                  <a:lnTo>
                    <a:pt x="64" y="0"/>
                  </a:lnTo>
                  <a:lnTo>
                    <a:pt x="1918" y="0"/>
                  </a:lnTo>
                  <a:lnTo>
                    <a:pt x="1983" y="97"/>
                  </a:lnTo>
                  <a:lnTo>
                    <a:pt x="1918" y="194"/>
                  </a:lnTo>
                  <a:lnTo>
                    <a:pt x="64" y="194"/>
                  </a:lnTo>
                  <a:close/>
                </a:path>
              </a:pathLst>
            </a:custGeom>
            <a:grpFill/>
            <a:ln w="12700">
              <a:miter lim="400000"/>
            </a:ln>
          </p:spPr>
          <p:txBody>
            <a:bodyPr lIns="24617" tIns="24617" rIns="24617" bIns="24617" anchor="ctr"/>
            <a:lstStyle/>
            <a:p>
              <a:pPr defTabSz="400022"/>
              <a:endParaRPr lang="zh-CN" altLang="en-US" sz="1554">
                <a:solidFill>
                  <a:schemeClr val="bg1">
                    <a:lumMod val="95000"/>
                  </a:schemeClr>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52" name="Rectangle 19">
              <a:extLst>
                <a:ext uri="{FF2B5EF4-FFF2-40B4-BE49-F238E27FC236}">
                  <a16:creationId xmlns:a16="http://schemas.microsoft.com/office/drawing/2014/main" xmlns="" id="{A4C84D2A-AA29-46E3-AFD5-1A21110CC1A7}"/>
                </a:ext>
              </a:extLst>
            </p:cNvPr>
            <p:cNvSpPr>
              <a:spLocks noChangeArrowheads="1"/>
            </p:cNvSpPr>
            <p:nvPr/>
          </p:nvSpPr>
          <p:spPr bwMode="auto">
            <a:xfrm>
              <a:off x="1516858" y="1298500"/>
              <a:ext cx="3218688" cy="1987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marL="457200"/>
              <a:r>
                <a:rPr kumimoji="1" lang="zh-CN" altLang="en-US"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加入光盘行动，节约从我做起</a:t>
              </a:r>
              <a:endParaRPr kumimoji="1" lang="en-US" altLang="zh-CN" sz="24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grpSp>
      <p:sp>
        <p:nvSpPr>
          <p:cNvPr id="53" name="文本框 52">
            <a:extLst>
              <a:ext uri="{FF2B5EF4-FFF2-40B4-BE49-F238E27FC236}">
                <a16:creationId xmlns:a16="http://schemas.microsoft.com/office/drawing/2014/main" xmlns="" id="{45F754F3-120A-4DFF-A992-39580DE21A75}"/>
              </a:ext>
            </a:extLst>
          </p:cNvPr>
          <p:cNvSpPr txBox="1"/>
          <p:nvPr/>
        </p:nvSpPr>
        <p:spPr>
          <a:xfrm>
            <a:off x="-1198130" y="73850"/>
            <a:ext cx="7212027" cy="2432654"/>
          </a:xfrm>
          <a:prstGeom prst="rect">
            <a:avLst/>
          </a:prstGeom>
          <a:noFill/>
        </p:spPr>
        <p:txBody>
          <a:bodyPr wrap="square" rtlCol="0">
            <a:spAutoFit/>
          </a:bodyPr>
          <a:lstStyle/>
          <a:p>
            <a:pPr algn="ctr">
              <a:lnSpc>
                <a:spcPct val="150000"/>
              </a:lnSpc>
            </a:pPr>
            <a:r>
              <a:rPr kumimoji="1" lang="zh-CN" altLang="en-US" sz="115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目录</a:t>
            </a:r>
          </a:p>
        </p:txBody>
      </p:sp>
    </p:spTree>
    <p:extLst>
      <p:ext uri="{BB962C8B-B14F-4D97-AF65-F5344CB8AC3E}">
        <p14:creationId xmlns:p14="http://schemas.microsoft.com/office/powerpoint/2010/main" val="16036135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3500"/>
                            </p:stCondLst>
                            <p:childTnLst>
                              <p:par>
                                <p:cTn id="33" presetID="2" presetClass="entr" presetSubtype="2"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500" fill="hold"/>
                                        <p:tgtEl>
                                          <p:spTgt spid="44"/>
                                        </p:tgtEl>
                                        <p:attrNameLst>
                                          <p:attrName>ppt_x</p:attrName>
                                        </p:attrNameLst>
                                      </p:cBhvr>
                                      <p:tavLst>
                                        <p:tav tm="0">
                                          <p:val>
                                            <p:strVal val="1+#ppt_w/2"/>
                                          </p:val>
                                        </p:tav>
                                        <p:tav tm="100000">
                                          <p:val>
                                            <p:strVal val="#ppt_x"/>
                                          </p:val>
                                        </p:tav>
                                      </p:tavLst>
                                    </p:anim>
                                    <p:anim calcmode="lin" valueType="num">
                                      <p:cBhvr additive="base">
                                        <p:cTn id="45" dur="500" fill="hold"/>
                                        <p:tgtEl>
                                          <p:spTgt spid="44"/>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par>
                          <p:cTn id="50" fill="hold">
                            <p:stCondLst>
                              <p:cond delay="5500"/>
                            </p:stCondLst>
                            <p:childTnLst>
                              <p:par>
                                <p:cTn id="51" presetID="2" presetClass="entr" presetSubtype="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1+#ppt_w/2"/>
                                          </p:val>
                                        </p:tav>
                                        <p:tav tm="100000">
                                          <p:val>
                                            <p:strVal val="#ppt_x"/>
                                          </p:val>
                                        </p:tav>
                                      </p:tavLst>
                                    </p:anim>
                                    <p:anim calcmode="lin" valueType="num">
                                      <p:cBhvr additive="base">
                                        <p:cTn id="54" dur="500" fill="hold"/>
                                        <p:tgtEl>
                                          <p:spTgt spid="47"/>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par>
                          <p:cTn id="59" fill="hold">
                            <p:stCondLst>
                              <p:cond delay="6500"/>
                            </p:stCondLst>
                            <p:childTnLst>
                              <p:par>
                                <p:cTn id="60" presetID="2" presetClass="entr" presetSubtype="2" fill="hold"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500" fill="hold"/>
                                        <p:tgtEl>
                                          <p:spTgt spid="50"/>
                                        </p:tgtEl>
                                        <p:attrNameLst>
                                          <p:attrName>ppt_x</p:attrName>
                                        </p:attrNameLst>
                                      </p:cBhvr>
                                      <p:tavLst>
                                        <p:tav tm="0">
                                          <p:val>
                                            <p:strVal val="1+#ppt_w/2"/>
                                          </p:val>
                                        </p:tav>
                                        <p:tav tm="100000">
                                          <p:val>
                                            <p:strVal val="#ppt_x"/>
                                          </p:val>
                                        </p:tav>
                                      </p:tavLst>
                                    </p:anim>
                                    <p:anim calcmode="lin" valueType="num">
                                      <p:cBhvr additive="base">
                                        <p:cTn id="63"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9" name="图片 8">
            <a:extLst>
              <a:ext uri="{FF2B5EF4-FFF2-40B4-BE49-F238E27FC236}">
                <a16:creationId xmlns:a16="http://schemas.microsoft.com/office/drawing/2014/main" xmlns="" id="{C0083AB4-65EB-4AA2-8EF5-6A34DEF8BAE0}"/>
              </a:ext>
            </a:extLst>
          </p:cNvPr>
          <p:cNvPicPr>
            <a:picLocks noChangeAspect="1"/>
          </p:cNvPicPr>
          <p:nvPr/>
        </p:nvPicPr>
        <p:blipFill>
          <a:blip r:embed="rId4"/>
          <a:srcRect/>
          <a:stretch/>
        </p:blipFill>
        <p:spPr>
          <a:xfrm flipH="1">
            <a:off x="-13385" y="2748491"/>
            <a:ext cx="4729846" cy="4729846"/>
          </a:xfrm>
          <a:prstGeom prst="rect">
            <a:avLst/>
          </a:prstGeom>
          <a:effectLst>
            <a:outerShdw blurRad="50800" dist="38100" dir="5400000" algn="t" rotWithShape="0">
              <a:prstClr val="black">
                <a:alpha val="40000"/>
              </a:prstClr>
            </a:outerShdw>
          </a:effectLst>
        </p:spPr>
      </p:pic>
      <p:pic>
        <p:nvPicPr>
          <p:cNvPr id="17" name="图片 16">
            <a:extLst>
              <a:ext uri="{FF2B5EF4-FFF2-40B4-BE49-F238E27FC236}">
                <a16:creationId xmlns:a16="http://schemas.microsoft.com/office/drawing/2014/main" xmlns="" id="{A94B5AAF-6E12-4006-A6EB-04AA66738EAD}"/>
              </a:ext>
            </a:extLst>
          </p:cNvPr>
          <p:cNvPicPr>
            <a:picLocks noChangeAspect="1"/>
          </p:cNvPicPr>
          <p:nvPr/>
        </p:nvPicPr>
        <p:blipFill>
          <a:blip r:embed="rId5"/>
          <a:stretch>
            <a:fillRect/>
          </a:stretch>
        </p:blipFill>
        <p:spPr>
          <a:xfrm>
            <a:off x="7269352" y="4822518"/>
            <a:ext cx="2204763" cy="1340447"/>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6"/>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7"/>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8"/>
          <a:stretch>
            <a:fillRect/>
          </a:stretch>
        </p:blipFill>
        <p:spPr>
          <a:xfrm flipH="1">
            <a:off x="9039177" y="3419402"/>
            <a:ext cx="3139439" cy="3523496"/>
          </a:xfrm>
          <a:prstGeom prst="rect">
            <a:avLst/>
          </a:prstGeom>
        </p:spPr>
      </p:pic>
      <p:sp>
        <p:nvSpPr>
          <p:cNvPr id="22" name="文本框 21">
            <a:extLst>
              <a:ext uri="{FF2B5EF4-FFF2-40B4-BE49-F238E27FC236}">
                <a16:creationId xmlns:a16="http://schemas.microsoft.com/office/drawing/2014/main" xmlns="" id="{9C09E17D-8ACD-4368-B79C-8BE53CB6E99B}"/>
              </a:ext>
            </a:extLst>
          </p:cNvPr>
          <p:cNvSpPr txBox="1"/>
          <p:nvPr/>
        </p:nvSpPr>
        <p:spPr>
          <a:xfrm>
            <a:off x="7435835" y="1262158"/>
            <a:ext cx="3768077" cy="1331134"/>
          </a:xfrm>
          <a:prstGeom prst="rect">
            <a:avLst/>
          </a:prstGeom>
          <a:noFill/>
        </p:spPr>
        <p:txBody>
          <a:bodyPr wrap="square" rtlCol="0">
            <a:spAutoFit/>
          </a:bodyPr>
          <a:lstStyle/>
          <a:p>
            <a:pPr algn="r">
              <a:lnSpc>
                <a:spcPct val="150000"/>
              </a:lnSpc>
            </a:pPr>
            <a:r>
              <a:rPr kumimoji="1" lang="zh-CN" altLang="en-US"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光盘行动，拒绝剩宴；</a:t>
            </a:r>
            <a:endParaRPr kumimoji="1" lang="en-US" altLang="zh-CN"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a:p>
            <a:pPr algn="r">
              <a:lnSpc>
                <a:spcPct val="150000"/>
              </a:lnSpc>
            </a:pPr>
            <a:r>
              <a:rPr kumimoji="1" lang="zh-CN" altLang="en-US" sz="28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拒绝浪费，从我做起。</a:t>
            </a:r>
          </a:p>
        </p:txBody>
      </p:sp>
      <p:sp>
        <p:nvSpPr>
          <p:cNvPr id="24" name="文本框 23">
            <a:extLst>
              <a:ext uri="{FF2B5EF4-FFF2-40B4-BE49-F238E27FC236}">
                <a16:creationId xmlns:a16="http://schemas.microsoft.com/office/drawing/2014/main" xmlns="" id="{5B3A912F-7F4D-4E7F-969A-1D9EAF272D4B}"/>
              </a:ext>
            </a:extLst>
          </p:cNvPr>
          <p:cNvSpPr txBox="1"/>
          <p:nvPr/>
        </p:nvSpPr>
        <p:spPr>
          <a:xfrm>
            <a:off x="1236029" y="3283494"/>
            <a:ext cx="2334508" cy="707886"/>
          </a:xfrm>
          <a:prstGeom prst="rect">
            <a:avLst/>
          </a:prstGeom>
          <a:noFill/>
        </p:spPr>
        <p:txBody>
          <a:bodyPr wrap="square" rtlCol="0">
            <a:spAutoFit/>
          </a:bodyPr>
          <a:lstStyle/>
          <a:p>
            <a:pPr algn="dist"/>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汇报人</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a:t>
            </a:r>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优</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品</a:t>
            </a:r>
            <a:r>
              <a:rPr kumimoji="1" lang="en-US" altLang="zh-CN"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PPT</a:t>
            </a:r>
            <a:r>
              <a:rPr kumimoji="1" lang="zh-CN" altLang="en-US" sz="2000" dirty="0" smtClean="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       </a:t>
            </a:r>
            <a:endParaRPr kumimoji="1" lang="en-US" altLang="zh-CN"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a:p>
            <a:pPr algn="dist"/>
            <a:r>
              <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汇报时间：</a:t>
            </a:r>
            <a:r>
              <a:rPr kumimoji="1" lang="en-US" altLang="zh-CN"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rPr>
              <a:t>20XX</a:t>
            </a:r>
            <a:endParaRPr kumimoji="1" lang="zh-CN" altLang="en-US" sz="2000" dirty="0">
              <a:solidFill>
                <a:schemeClr val="bg1"/>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a16="http://schemas.microsoft.com/office/drawing/2014/main" xmlns="" id="{E835CF32-EE21-4FED-8CB7-EEA48A62C053}"/>
              </a:ext>
            </a:extLst>
          </p:cNvPr>
          <p:cNvSpPr txBox="1"/>
          <p:nvPr/>
        </p:nvSpPr>
        <p:spPr>
          <a:xfrm>
            <a:off x="224678" y="145656"/>
            <a:ext cx="7212027" cy="2737929"/>
          </a:xfrm>
          <a:prstGeom prst="rect">
            <a:avLst/>
          </a:prstGeom>
          <a:noFill/>
        </p:spPr>
        <p:txBody>
          <a:bodyPr wrap="square" rtlCol="0">
            <a:spAutoFit/>
          </a:bodyPr>
          <a:lstStyle/>
          <a:p>
            <a:pPr algn="ctr">
              <a:lnSpc>
                <a:spcPct val="150000"/>
              </a:lnSpc>
            </a:pPr>
            <a:r>
              <a:rPr kumimoji="1" lang="zh-CN" altLang="en-US" sz="13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节约粮食</a:t>
            </a:r>
          </a:p>
        </p:txBody>
      </p:sp>
      <p:sp>
        <p:nvSpPr>
          <p:cNvPr id="16" name="文本框 15">
            <a:extLst>
              <a:ext uri="{FF2B5EF4-FFF2-40B4-BE49-F238E27FC236}">
                <a16:creationId xmlns:a16="http://schemas.microsoft.com/office/drawing/2014/main" xmlns="" id="{21A9E046-A621-49D0-8F8F-BB56FF99B450}"/>
              </a:ext>
            </a:extLst>
          </p:cNvPr>
          <p:cNvSpPr txBox="1"/>
          <p:nvPr/>
        </p:nvSpPr>
        <p:spPr>
          <a:xfrm>
            <a:off x="4138542" y="2035482"/>
            <a:ext cx="7212027" cy="2432654"/>
          </a:xfrm>
          <a:prstGeom prst="rect">
            <a:avLst/>
          </a:prstGeom>
          <a:noFill/>
        </p:spPr>
        <p:txBody>
          <a:bodyPr wrap="square" rtlCol="0">
            <a:spAutoFit/>
          </a:bodyPr>
          <a:lstStyle/>
          <a:p>
            <a:pPr algn="dist">
              <a:lnSpc>
                <a:spcPct val="150000"/>
              </a:lnSpc>
            </a:pPr>
            <a:r>
              <a:rPr kumimoji="1" lang="zh-CN" altLang="en-US" sz="115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人人有责</a:t>
            </a:r>
          </a:p>
        </p:txBody>
      </p:sp>
    </p:spTree>
    <p:extLst>
      <p:ext uri="{BB962C8B-B14F-4D97-AF65-F5344CB8AC3E}">
        <p14:creationId xmlns:p14="http://schemas.microsoft.com/office/powerpoint/2010/main" val="3599720127"/>
      </p:ext>
    </p:extLst>
  </p:cSld>
  <p:clrMapOvr>
    <a:masterClrMapping/>
  </p:clrMapOvr>
  <mc:AlternateContent xmlns:mc="http://schemas.openxmlformats.org/markup-compatibility/2006" xmlns:p14="http://schemas.microsoft.com/office/powerpoint/2010/main">
    <mc:Choice Requires="p14">
      <p:transition p14:dur="1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anim calcmode="lin" valueType="num">
                                      <p:cBhvr>
                                        <p:cTn id="11" dur="1000" fill="hold"/>
                                        <p:tgtEl>
                                          <p:spTgt spid="15"/>
                                        </p:tgtEl>
                                        <p:attrNameLst>
                                          <p:attrName>ppt_x</p:attrName>
                                        </p:attrNameLst>
                                      </p:cBhvr>
                                      <p:tavLst>
                                        <p:tav tm="0">
                                          <p:val>
                                            <p:strVal val="#ppt_x"/>
                                          </p:val>
                                        </p:tav>
                                        <p:tav tm="100000">
                                          <p:val>
                                            <p:strVal val="#ppt_x"/>
                                          </p:val>
                                        </p:tav>
                                      </p:tavLst>
                                    </p:anim>
                                    <p:anim calcmode="lin" valueType="num">
                                      <p:cBhvr>
                                        <p:cTn id="12" dur="1000" fill="hold"/>
                                        <p:tgtEl>
                                          <p:spTgt spid="15"/>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750"/>
                                        <p:tgtEl>
                                          <p:spTgt spid="9"/>
                                        </p:tgtEl>
                                      </p:cBhvr>
                                    </p:animEffect>
                                  </p:childTnLst>
                                </p:cTn>
                              </p:par>
                            </p:childTnLst>
                          </p:cTn>
                        </p:par>
                        <p:par>
                          <p:cTn id="17" fill="hold">
                            <p:stCondLst>
                              <p:cond delay="1750"/>
                            </p:stCondLst>
                            <p:childTnLst>
                              <p:par>
                                <p:cTn id="18" presetID="2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par>
                          <p:cTn id="25" fill="hold">
                            <p:stCondLst>
                              <p:cond delay="27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par>
                          <p:cTn id="29" fill="hold">
                            <p:stCondLst>
                              <p:cond delay="3250"/>
                            </p:stCondLst>
                            <p:childTnLst>
                              <p:par>
                                <p:cTn id="30" presetID="16" presetClass="entr" presetSubtype="2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arn(inVertical)">
                                      <p:cBhvr>
                                        <p:cTn id="32" dur="500"/>
                                        <p:tgtEl>
                                          <p:spTgt spid="24"/>
                                        </p:tgtEl>
                                      </p:cBhvr>
                                    </p:animEffect>
                                  </p:childTnLst>
                                </p:cTn>
                              </p:par>
                            </p:childTnLst>
                          </p:cTn>
                        </p:par>
                        <p:par>
                          <p:cTn id="33" fill="hold">
                            <p:stCondLst>
                              <p:cond delay="3750"/>
                            </p:stCondLst>
                            <p:childTnLst>
                              <p:par>
                                <p:cTn id="34" presetID="22" presetClass="entr" presetSubtype="1"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500"/>
                                        <p:tgtEl>
                                          <p:spTgt spid="22"/>
                                        </p:tgtEl>
                                      </p:cBhvr>
                                    </p:animEffect>
                                  </p:childTnLst>
                                </p:cTn>
                              </p:par>
                              <p:par>
                                <p:cTn id="37" presetID="22" presetClass="entr" presetSubtype="2"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right)">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14"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85109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4"/>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5"/>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6"/>
          <a:stretch>
            <a:fillRect/>
          </a:stretch>
        </p:blipFill>
        <p:spPr>
          <a:xfrm flipH="1">
            <a:off x="9039177" y="3419402"/>
            <a:ext cx="3139439" cy="3523496"/>
          </a:xfrm>
          <a:prstGeom prst="rect">
            <a:avLst/>
          </a:prstGeom>
        </p:spPr>
      </p:pic>
      <p:pic>
        <p:nvPicPr>
          <p:cNvPr id="43" name="图片 42">
            <a:extLst>
              <a:ext uri="{FF2B5EF4-FFF2-40B4-BE49-F238E27FC236}">
                <a16:creationId xmlns:a16="http://schemas.microsoft.com/office/drawing/2014/main" xmlns="" id="{970F34D3-699A-4F95-8D99-6822C2832D36}"/>
              </a:ext>
            </a:extLst>
          </p:cNvPr>
          <p:cNvPicPr>
            <a:picLocks noChangeAspect="1"/>
          </p:cNvPicPr>
          <p:nvPr/>
        </p:nvPicPr>
        <p:blipFill>
          <a:blip r:embed="rId7"/>
          <a:srcRect/>
          <a:stretch/>
        </p:blipFill>
        <p:spPr>
          <a:xfrm flipH="1">
            <a:off x="-15480" y="2758852"/>
            <a:ext cx="4844596" cy="4844596"/>
          </a:xfrm>
          <a:prstGeom prst="rect">
            <a:avLst/>
          </a:prstGeom>
        </p:spPr>
      </p:pic>
      <p:grpSp>
        <p:nvGrpSpPr>
          <p:cNvPr id="53" name="组合 52">
            <a:extLst>
              <a:ext uri="{FF2B5EF4-FFF2-40B4-BE49-F238E27FC236}">
                <a16:creationId xmlns:a16="http://schemas.microsoft.com/office/drawing/2014/main" xmlns="" id="{DB7EA09E-1342-4F02-831E-3B0E4F417D4D}"/>
              </a:ext>
            </a:extLst>
          </p:cNvPr>
          <p:cNvGrpSpPr/>
          <p:nvPr/>
        </p:nvGrpSpPr>
        <p:grpSpPr>
          <a:xfrm>
            <a:off x="7837173" y="1327662"/>
            <a:ext cx="1976885" cy="2215991"/>
            <a:chOff x="3930840" y="1973851"/>
            <a:chExt cx="1453960" cy="1687725"/>
          </a:xfrm>
          <a:solidFill>
            <a:srgbClr val="F49E00"/>
          </a:solidFill>
        </p:grpSpPr>
        <p:sp>
          <p:nvSpPr>
            <p:cNvPr id="54" name="正五边形 209">
              <a:extLst>
                <a:ext uri="{FF2B5EF4-FFF2-40B4-BE49-F238E27FC236}">
                  <a16:creationId xmlns:a16="http://schemas.microsoft.com/office/drawing/2014/main" xmlns="" id="{5DD531CF-2795-4CDC-AFA8-CD085859A839}"/>
                </a:ext>
              </a:extLst>
            </p:cNvPr>
            <p:cNvSpPr/>
            <p:nvPr/>
          </p:nvSpPr>
          <p:spPr>
            <a:xfrm>
              <a:off x="3930840" y="2255752"/>
              <a:ext cx="1453960" cy="138472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55" name="文本框 54">
              <a:extLst>
                <a:ext uri="{FF2B5EF4-FFF2-40B4-BE49-F238E27FC236}">
                  <a16:creationId xmlns:a16="http://schemas.microsoft.com/office/drawing/2014/main" xmlns="" id="{7A6958CF-4C05-4358-89DD-305AE99B74BA}"/>
                </a:ext>
              </a:extLst>
            </p:cNvPr>
            <p:cNvSpPr txBox="1"/>
            <p:nvPr/>
          </p:nvSpPr>
          <p:spPr>
            <a:xfrm>
              <a:off x="4256665" y="1973851"/>
              <a:ext cx="787793" cy="1687725"/>
            </a:xfrm>
            <a:prstGeom prst="rect">
              <a:avLst/>
            </a:prstGeom>
            <a:noFill/>
          </p:spPr>
          <p:txBody>
            <a:bodyPr wrap="none" rtlCol="0">
              <a:spAutoFit/>
            </a:bodyPr>
            <a:lstStyle/>
            <a:p>
              <a:r>
                <a:rPr lang="en-US" altLang="zh-CN"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rPr>
                <a:t>1</a:t>
              </a:r>
              <a:endParaRPr lang="zh-CN" altLang="en-US"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sp>
        <p:nvSpPr>
          <p:cNvPr id="56" name="文本框 55">
            <a:extLst>
              <a:ext uri="{FF2B5EF4-FFF2-40B4-BE49-F238E27FC236}">
                <a16:creationId xmlns:a16="http://schemas.microsoft.com/office/drawing/2014/main" xmlns="" id="{ACDDC0CD-B1F1-41A6-B13F-895BB459191A}"/>
              </a:ext>
            </a:extLst>
          </p:cNvPr>
          <p:cNvSpPr txBox="1"/>
          <p:nvPr/>
        </p:nvSpPr>
        <p:spPr>
          <a:xfrm>
            <a:off x="479145" y="1055534"/>
            <a:ext cx="6524988" cy="3136180"/>
          </a:xfrm>
          <a:prstGeom prst="rect">
            <a:avLst/>
          </a:prstGeom>
          <a:noFill/>
        </p:spPr>
        <p:txBody>
          <a:bodyPr wrap="square" rtlCol="0">
            <a:spAutoFit/>
          </a:bodyPr>
          <a:lstStyle/>
          <a:p>
            <a:pPr algn="dist">
              <a:lnSpc>
                <a:spcPct val="130000"/>
              </a:lnSpc>
            </a:pPr>
            <a:r>
              <a:rPr lang="zh-CN" altLang="en-US"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增产不忘节约</a:t>
            </a:r>
            <a:endParaRPr lang="en-US" altLang="zh-CN"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a:p>
            <a:pPr algn="dist">
              <a:lnSpc>
                <a:spcPct val="130000"/>
              </a:lnSpc>
            </a:pPr>
            <a:r>
              <a:rPr lang="zh-CN" altLang="en-US"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消费不能浪费</a:t>
            </a:r>
            <a:endParaRPr lang="en-US" altLang="zh-CN"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cxnSp>
        <p:nvCxnSpPr>
          <p:cNvPr id="57" name="直接连接符 56">
            <a:extLst>
              <a:ext uri="{FF2B5EF4-FFF2-40B4-BE49-F238E27FC236}">
                <a16:creationId xmlns:a16="http://schemas.microsoft.com/office/drawing/2014/main" xmlns="" id="{F21FC73C-A242-41A8-B611-60CB773E271A}"/>
              </a:ext>
            </a:extLst>
          </p:cNvPr>
          <p:cNvCxnSpPr>
            <a:cxnSpLocks/>
          </p:cNvCxnSpPr>
          <p:nvPr/>
        </p:nvCxnSpPr>
        <p:spPr>
          <a:xfrm flipH="1">
            <a:off x="7143050" y="3695126"/>
            <a:ext cx="3519913" cy="0"/>
          </a:xfrm>
          <a:prstGeom prst="line">
            <a:avLst/>
          </a:prstGeom>
          <a:ln>
            <a:solidFill>
              <a:srgbClr val="F49E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xmlns="" id="{85A46FA6-70F8-41D2-A5B9-7BBB7B3AD94B}"/>
              </a:ext>
            </a:extLst>
          </p:cNvPr>
          <p:cNvPicPr>
            <a:picLocks noChangeAspect="1"/>
          </p:cNvPicPr>
          <p:nvPr/>
        </p:nvPicPr>
        <p:blipFill>
          <a:blip r:embed="rId8"/>
          <a:stretch>
            <a:fillRect/>
          </a:stretch>
        </p:blipFill>
        <p:spPr>
          <a:xfrm>
            <a:off x="7269352" y="4822518"/>
            <a:ext cx="2204763" cy="1340447"/>
          </a:xfrm>
          <a:prstGeom prst="rect">
            <a:avLst/>
          </a:prstGeom>
        </p:spPr>
      </p:pic>
    </p:spTree>
    <p:extLst>
      <p:ext uri="{BB962C8B-B14F-4D97-AF65-F5344CB8AC3E}">
        <p14:creationId xmlns:p14="http://schemas.microsoft.com/office/powerpoint/2010/main" val="2220730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600" fill="hold"/>
                                        <p:tgtEl>
                                          <p:spTgt spid="53"/>
                                        </p:tgtEl>
                                        <p:attrNameLst>
                                          <p:attrName>ppt_w</p:attrName>
                                        </p:attrNameLst>
                                      </p:cBhvr>
                                      <p:tavLst>
                                        <p:tav tm="0">
                                          <p:val>
                                            <p:fltVal val="0"/>
                                          </p:val>
                                        </p:tav>
                                        <p:tav tm="100000">
                                          <p:val>
                                            <p:strVal val="#ppt_w"/>
                                          </p:val>
                                        </p:tav>
                                      </p:tavLst>
                                    </p:anim>
                                    <p:anim calcmode="lin" valueType="num">
                                      <p:cBhvr>
                                        <p:cTn id="32" dur="600" fill="hold"/>
                                        <p:tgtEl>
                                          <p:spTgt spid="53"/>
                                        </p:tgtEl>
                                        <p:attrNameLst>
                                          <p:attrName>ppt_h</p:attrName>
                                        </p:attrNameLst>
                                      </p:cBhvr>
                                      <p:tavLst>
                                        <p:tav tm="0">
                                          <p:val>
                                            <p:fltVal val="0"/>
                                          </p:val>
                                        </p:tav>
                                        <p:tav tm="100000">
                                          <p:val>
                                            <p:strVal val="#ppt_h"/>
                                          </p:val>
                                        </p:tav>
                                      </p:tavLst>
                                    </p:anim>
                                    <p:anim calcmode="lin" valueType="num">
                                      <p:cBhvr>
                                        <p:cTn id="33" dur="600" fill="hold"/>
                                        <p:tgtEl>
                                          <p:spTgt spid="53"/>
                                        </p:tgtEl>
                                        <p:attrNameLst>
                                          <p:attrName>style.rotation</p:attrName>
                                        </p:attrNameLst>
                                      </p:cBhvr>
                                      <p:tavLst>
                                        <p:tav tm="0">
                                          <p:val>
                                            <p:fltVal val="90"/>
                                          </p:val>
                                        </p:tav>
                                        <p:tav tm="100000">
                                          <p:val>
                                            <p:fltVal val="0"/>
                                          </p:val>
                                        </p:tav>
                                      </p:tavLst>
                                    </p:anim>
                                    <p:animEffect transition="in" filter="fade">
                                      <p:cBhvr>
                                        <p:cTn id="34" dur="600"/>
                                        <p:tgtEl>
                                          <p:spTgt spid="53"/>
                                        </p:tgtEl>
                                      </p:cBhvr>
                                    </p:animEffect>
                                  </p:childTnLst>
                                </p:cTn>
                              </p:par>
                            </p:childTnLst>
                          </p:cTn>
                        </p:par>
                        <p:par>
                          <p:cTn id="35" fill="hold">
                            <p:stCondLst>
                              <p:cond delay="3600"/>
                            </p:stCondLst>
                            <p:childTnLst>
                              <p:par>
                                <p:cTn id="36" presetID="22" presetClass="entr" presetSubtype="4"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down)">
                                      <p:cBhvr>
                                        <p:cTn id="38" dur="500"/>
                                        <p:tgtEl>
                                          <p:spTgt spid="57"/>
                                        </p:tgtEl>
                                      </p:cBhvr>
                                    </p:animEffect>
                                  </p:childTnLst>
                                </p:cTn>
                              </p:par>
                            </p:childTnLst>
                          </p:cTn>
                        </p:par>
                        <p:par>
                          <p:cTn id="39" fill="hold">
                            <p:stCondLst>
                              <p:cond delay="4100"/>
                            </p:stCondLst>
                            <p:childTnLst>
                              <p:par>
                                <p:cTn id="40" presetID="26" presetClass="entr" presetSubtype="0" fill="hold" grpId="0" nodeType="afterEffect">
                                  <p:stCondLst>
                                    <p:cond delay="0"/>
                                  </p:stCondLst>
                                  <p:iterate type="wd">
                                    <p:tmPct val="10000"/>
                                  </p:iterate>
                                  <p:childTnLst>
                                    <p:set>
                                      <p:cBhvr>
                                        <p:cTn id="41" dur="1" fill="hold">
                                          <p:stCondLst>
                                            <p:cond delay="0"/>
                                          </p:stCondLst>
                                        </p:cTn>
                                        <p:tgtEl>
                                          <p:spTgt spid="56"/>
                                        </p:tgtEl>
                                        <p:attrNameLst>
                                          <p:attrName>style.visibility</p:attrName>
                                        </p:attrNameLst>
                                      </p:cBhvr>
                                      <p:to>
                                        <p:strVal val="visible"/>
                                      </p:to>
                                    </p:set>
                                    <p:animEffect transition="in" filter="wipe(down)">
                                      <p:cBhvr>
                                        <p:cTn id="42" dur="377">
                                          <p:stCondLst>
                                            <p:cond delay="0"/>
                                          </p:stCondLst>
                                        </p:cTn>
                                        <p:tgtEl>
                                          <p:spTgt spid="56"/>
                                        </p:tgtEl>
                                      </p:cBhvr>
                                    </p:animEffect>
                                    <p:anim calcmode="lin" valueType="num">
                                      <p:cBhvr>
                                        <p:cTn id="43" dur="1184"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44" dur="4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45" dur="432" tmFilter="0, 0; 0.125,0.2665; 0.25,0.4; 0.375,0.465; 0.5,0.5;  0.625,0.535; 0.75,0.6; 0.875,0.7335; 1,1">
                                          <p:stCondLst>
                                            <p:cond delay="432"/>
                                          </p:stCondLst>
                                        </p:cTn>
                                        <p:tgtEl>
                                          <p:spTgt spid="56"/>
                                        </p:tgtEl>
                                        <p:attrNameLst>
                                          <p:attrName>ppt_y</p:attrName>
                                        </p:attrNameLst>
                                      </p:cBhvr>
                                      <p:tavLst>
                                        <p:tav tm="0" fmla="#ppt_y-sin(pi*$)/9">
                                          <p:val>
                                            <p:fltVal val="0"/>
                                          </p:val>
                                        </p:tav>
                                        <p:tav tm="100000">
                                          <p:val>
                                            <p:fltVal val="1"/>
                                          </p:val>
                                        </p:tav>
                                      </p:tavLst>
                                    </p:anim>
                                    <p:anim calcmode="lin" valueType="num">
                                      <p:cBhvr>
                                        <p:cTn id="46" dur="216" tmFilter="0, 0; 0.125,0.2665; 0.25,0.4; 0.375,0.465; 0.5,0.5;  0.625,0.535; 0.75,0.6; 0.875,0.7335; 1,1">
                                          <p:stCondLst>
                                            <p:cond delay="861"/>
                                          </p:stCondLst>
                                        </p:cTn>
                                        <p:tgtEl>
                                          <p:spTgt spid="56"/>
                                        </p:tgtEl>
                                        <p:attrNameLst>
                                          <p:attrName>ppt_y</p:attrName>
                                        </p:attrNameLst>
                                      </p:cBhvr>
                                      <p:tavLst>
                                        <p:tav tm="0" fmla="#ppt_y-sin(pi*$)/27">
                                          <p:val>
                                            <p:fltVal val="0"/>
                                          </p:val>
                                        </p:tav>
                                        <p:tav tm="100000">
                                          <p:val>
                                            <p:fltVal val="1"/>
                                          </p:val>
                                        </p:tav>
                                      </p:tavLst>
                                    </p:anim>
                                    <p:anim calcmode="lin" valueType="num">
                                      <p:cBhvr>
                                        <p:cTn id="47" dur="107" tmFilter="0, 0; 0.125,0.2665; 0.25,0.4; 0.375,0.465; 0.5,0.5;  0.625,0.535; 0.75,0.6; 0.875,0.7335; 1,1">
                                          <p:stCondLst>
                                            <p:cond delay="1076"/>
                                          </p:stCondLst>
                                        </p:cTn>
                                        <p:tgtEl>
                                          <p:spTgt spid="56"/>
                                        </p:tgtEl>
                                        <p:attrNameLst>
                                          <p:attrName>ppt_y</p:attrName>
                                        </p:attrNameLst>
                                      </p:cBhvr>
                                      <p:tavLst>
                                        <p:tav tm="0" fmla="#ppt_y-sin(pi*$)/81">
                                          <p:val>
                                            <p:fltVal val="0"/>
                                          </p:val>
                                        </p:tav>
                                        <p:tav tm="100000">
                                          <p:val>
                                            <p:fltVal val="1"/>
                                          </p:val>
                                        </p:tav>
                                      </p:tavLst>
                                    </p:anim>
                                    <p:animScale>
                                      <p:cBhvr>
                                        <p:cTn id="48" dur="17">
                                          <p:stCondLst>
                                            <p:cond delay="422"/>
                                          </p:stCondLst>
                                        </p:cTn>
                                        <p:tgtEl>
                                          <p:spTgt spid="56"/>
                                        </p:tgtEl>
                                      </p:cBhvr>
                                      <p:to x="100000" y="60000"/>
                                    </p:animScale>
                                    <p:animScale>
                                      <p:cBhvr>
                                        <p:cTn id="49" dur="108" decel="50000">
                                          <p:stCondLst>
                                            <p:cond delay="439"/>
                                          </p:stCondLst>
                                        </p:cTn>
                                        <p:tgtEl>
                                          <p:spTgt spid="56"/>
                                        </p:tgtEl>
                                      </p:cBhvr>
                                      <p:to x="100000" y="100000"/>
                                    </p:animScale>
                                    <p:animScale>
                                      <p:cBhvr>
                                        <p:cTn id="50" dur="17">
                                          <p:stCondLst>
                                            <p:cond delay="853"/>
                                          </p:stCondLst>
                                        </p:cTn>
                                        <p:tgtEl>
                                          <p:spTgt spid="56"/>
                                        </p:tgtEl>
                                      </p:cBhvr>
                                      <p:to x="100000" y="80000"/>
                                    </p:animScale>
                                    <p:animScale>
                                      <p:cBhvr>
                                        <p:cTn id="51" dur="108" decel="50000">
                                          <p:stCondLst>
                                            <p:cond delay="870"/>
                                          </p:stCondLst>
                                        </p:cTn>
                                        <p:tgtEl>
                                          <p:spTgt spid="56"/>
                                        </p:tgtEl>
                                      </p:cBhvr>
                                      <p:to x="100000" y="100000"/>
                                    </p:animScale>
                                    <p:animScale>
                                      <p:cBhvr>
                                        <p:cTn id="52" dur="17">
                                          <p:stCondLst>
                                            <p:cond delay="1067"/>
                                          </p:stCondLst>
                                        </p:cTn>
                                        <p:tgtEl>
                                          <p:spTgt spid="56"/>
                                        </p:tgtEl>
                                      </p:cBhvr>
                                      <p:to x="100000" y="90000"/>
                                    </p:animScale>
                                    <p:animScale>
                                      <p:cBhvr>
                                        <p:cTn id="53" dur="108" decel="50000">
                                          <p:stCondLst>
                                            <p:cond delay="1084"/>
                                          </p:stCondLst>
                                        </p:cTn>
                                        <p:tgtEl>
                                          <p:spTgt spid="56"/>
                                        </p:tgtEl>
                                      </p:cBhvr>
                                      <p:to x="100000" y="100000"/>
                                    </p:animScale>
                                    <p:animScale>
                                      <p:cBhvr>
                                        <p:cTn id="54" dur="17">
                                          <p:stCondLst>
                                            <p:cond delay="1175"/>
                                          </p:stCondLst>
                                        </p:cTn>
                                        <p:tgtEl>
                                          <p:spTgt spid="56"/>
                                        </p:tgtEl>
                                      </p:cBhvr>
                                      <p:to x="100000" y="95000"/>
                                    </p:animScale>
                                    <p:animScale>
                                      <p:cBhvr>
                                        <p:cTn id="55" dur="108" decel="50000">
                                          <p:stCondLst>
                                            <p:cond delay="1192"/>
                                          </p:stCondLst>
                                        </p:cTn>
                                        <p:tgtEl>
                                          <p:spTgt spid="5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37686" y="420939"/>
            <a:ext cx="3023585" cy="369332"/>
          </a:xfrm>
          <a:prstGeom prst="rect">
            <a:avLst/>
          </a:prstGeom>
          <a:noFill/>
        </p:spPr>
        <p:txBody>
          <a:bodyPr wrap="none" rtlCol="0">
            <a:spAutoFit/>
          </a:bodyPr>
          <a:lstStyle/>
          <a:p>
            <a:r>
              <a:rPr lang="zh-CN" altLang="en-US" dirty="0">
                <a:latin typeface="汉仪雅酷黑 75W" panose="020B0804020202020204" pitchFamily="34" charset="-122"/>
                <a:ea typeface="汉仪雅酷黑 75W" panose="020B0804020202020204" pitchFamily="34" charset="-122"/>
                <a:cs typeface="+mn-ea"/>
                <a:sym typeface="+mn-lt"/>
              </a:rPr>
              <a:t>增产不忘节约</a:t>
            </a:r>
            <a:r>
              <a:rPr lang="en-US" altLang="zh-CN" dirty="0">
                <a:latin typeface="汉仪雅酷黑 75W" panose="020B0804020202020204" pitchFamily="34" charset="-122"/>
                <a:ea typeface="汉仪雅酷黑 75W" panose="020B0804020202020204" pitchFamily="34" charset="-122"/>
                <a:cs typeface="+mn-ea"/>
                <a:sym typeface="+mn-lt"/>
              </a:rPr>
              <a:t>,</a:t>
            </a:r>
            <a:r>
              <a:rPr lang="zh-CN" altLang="en-US" dirty="0">
                <a:latin typeface="汉仪雅酷黑 75W" panose="020B0804020202020204" pitchFamily="34" charset="-122"/>
                <a:ea typeface="汉仪雅酷黑 75W" panose="020B0804020202020204" pitchFamily="34" charset="-122"/>
                <a:cs typeface="+mn-ea"/>
                <a:sym typeface="+mn-lt"/>
              </a:rPr>
              <a:t>消费不能浪费</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pic>
        <p:nvPicPr>
          <p:cNvPr id="4" name="Picture 2">
            <a:extLst>
              <a:ext uri="{FF2B5EF4-FFF2-40B4-BE49-F238E27FC236}">
                <a16:creationId xmlns:a16="http://schemas.microsoft.com/office/drawing/2014/main" xmlns="" id="{5B7DABB4-BD71-44DD-9F8F-D52037DE511C}"/>
              </a:ext>
            </a:extLst>
          </p:cNvPr>
          <p:cNvPicPr>
            <a:picLocks noChangeAspect="1" noChangeArrowheads="1"/>
          </p:cNvPicPr>
          <p:nvPr/>
        </p:nvPicPr>
        <p:blipFill>
          <a:blip r:embed="rId4"/>
          <a:srcRect/>
          <a:stretch/>
        </p:blipFill>
        <p:spPr bwMode="auto">
          <a:xfrm>
            <a:off x="1126517" y="1170524"/>
            <a:ext cx="5860110" cy="3906739"/>
          </a:xfrm>
          <a:prstGeom prst="rect">
            <a:avLst/>
          </a:prstGeom>
          <a:blipFill>
            <a:blip r:embed="rId5"/>
            <a:stretch>
              <a:fillRect l="-40000" t="-33000" r="-24000"/>
            </a:stretch>
          </a:blipFill>
        </p:spPr>
      </p:pic>
      <p:sp>
        <p:nvSpPr>
          <p:cNvPr id="11" name="矩形 10">
            <a:extLst>
              <a:ext uri="{FF2B5EF4-FFF2-40B4-BE49-F238E27FC236}">
                <a16:creationId xmlns:a16="http://schemas.microsoft.com/office/drawing/2014/main" xmlns="" id="{B3536702-B7D9-4AD6-8466-0CEDD4D3641B}"/>
              </a:ext>
            </a:extLst>
          </p:cNvPr>
          <p:cNvSpPr/>
          <p:nvPr/>
        </p:nvSpPr>
        <p:spPr bwMode="auto">
          <a:xfrm>
            <a:off x="7317947" y="1170524"/>
            <a:ext cx="2921147" cy="947642"/>
          </a:xfrm>
          <a:prstGeom prst="rect">
            <a:avLst/>
          </a:prstGeom>
          <a:solidFill>
            <a:srgbClr val="F49E00"/>
          </a:solidFill>
          <a:ln w="12700">
            <a:miter lim="400000"/>
          </a:ln>
        </p:spPr>
        <p:txBody>
          <a:bodyPr lIns="0" tIns="0" rIns="0" bIns="0" anchor="ctr"/>
          <a:lstStyle/>
          <a:p>
            <a:pPr algn="ctr"/>
            <a:r>
              <a:rPr kumimoji="1" lang="zh-CN" altLang="en-US" sz="2800" dirty="0">
                <a:solidFill>
                  <a:schemeClr val="bg1"/>
                </a:solidFill>
                <a:effectLst>
                  <a:outerShdw blurRad="38100" dist="38100" dir="2700000" algn="tl">
                    <a:srgbClr val="000000">
                      <a:alpha val="43137"/>
                    </a:srgbClr>
                  </a:outerShdw>
                </a:effectLst>
                <a:latin typeface="汉仪雅酷黑 75W" panose="020B0804020202020204" pitchFamily="34" charset="-122"/>
                <a:ea typeface="汉仪雅酷黑 75W" panose="020B0804020202020204" pitchFamily="34" charset="-122"/>
                <a:cs typeface="+mn-ea"/>
                <a:sym typeface="+mn-lt"/>
              </a:rPr>
              <a:t>宣传公益节约</a:t>
            </a:r>
          </a:p>
        </p:txBody>
      </p:sp>
      <p:sp>
        <p:nvSpPr>
          <p:cNvPr id="13" name="TextBox 28">
            <a:extLst>
              <a:ext uri="{FF2B5EF4-FFF2-40B4-BE49-F238E27FC236}">
                <a16:creationId xmlns:a16="http://schemas.microsoft.com/office/drawing/2014/main" xmlns="" id="{E27E382B-C5A2-4783-812C-E0525F500197}"/>
              </a:ext>
            </a:extLst>
          </p:cNvPr>
          <p:cNvSpPr txBox="1"/>
          <p:nvPr/>
        </p:nvSpPr>
        <p:spPr>
          <a:xfrm>
            <a:off x="1126516" y="5167028"/>
            <a:ext cx="9112579" cy="1141338"/>
          </a:xfrm>
          <a:prstGeom prst="rect">
            <a:avLst/>
          </a:prstGeom>
          <a:noFill/>
        </p:spPr>
        <p:txBody>
          <a:bodyPr wrap="square" rtlCol="0">
            <a:spAutoFit/>
          </a:bodyPr>
          <a:lstStyle/>
          <a:p>
            <a:pPr>
              <a:lnSpc>
                <a:spcPct val="150000"/>
              </a:lnSpc>
            </a:pPr>
            <a:r>
              <a:rPr lang="zh-CN" altLang="en-US" sz="2400" dirty="0">
                <a:cs typeface="+mn-ea"/>
                <a:sym typeface="+mn-lt"/>
              </a:rPr>
              <a:t>小小的餐桌上它承载的不仅是人类的生生不息更传承着一种餐桌文化</a:t>
            </a:r>
            <a:endParaRPr kumimoji="1" lang="zh-CN" altLang="en-US" sz="2400" dirty="0">
              <a:cs typeface="+mn-ea"/>
              <a:sym typeface="+mn-lt"/>
            </a:endParaRPr>
          </a:p>
        </p:txBody>
      </p:sp>
      <p:pic>
        <p:nvPicPr>
          <p:cNvPr id="14" name="图片 13">
            <a:extLst>
              <a:ext uri="{FF2B5EF4-FFF2-40B4-BE49-F238E27FC236}">
                <a16:creationId xmlns:a16="http://schemas.microsoft.com/office/drawing/2014/main" xmlns="" id="{85BF174F-ABC5-49FC-9F39-9243769609D8}"/>
              </a:ext>
            </a:extLst>
          </p:cNvPr>
          <p:cNvPicPr>
            <a:picLocks noChangeAspect="1"/>
          </p:cNvPicPr>
          <p:nvPr/>
        </p:nvPicPr>
        <p:blipFill rotWithShape="1">
          <a:blip r:embed="rId6"/>
          <a:srcRect r="19262"/>
          <a:stretch/>
        </p:blipFill>
        <p:spPr>
          <a:xfrm rot="16200000">
            <a:off x="7371595" y="2209763"/>
            <a:ext cx="2813853" cy="2921147"/>
          </a:xfrm>
          <a:prstGeom prst="rect">
            <a:avLst/>
          </a:prstGeom>
        </p:spPr>
      </p:pic>
    </p:spTree>
    <p:extLst>
      <p:ext uri="{BB962C8B-B14F-4D97-AF65-F5344CB8AC3E}">
        <p14:creationId xmlns:p14="http://schemas.microsoft.com/office/powerpoint/2010/main" val="59370793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37686" y="420939"/>
            <a:ext cx="3023585" cy="369332"/>
          </a:xfrm>
          <a:prstGeom prst="rect">
            <a:avLst/>
          </a:prstGeom>
          <a:noFill/>
        </p:spPr>
        <p:txBody>
          <a:bodyPr wrap="none" rtlCol="0">
            <a:spAutoFit/>
          </a:bodyPr>
          <a:lstStyle/>
          <a:p>
            <a:r>
              <a:rPr lang="zh-CN" altLang="en-US" dirty="0">
                <a:latin typeface="汉仪雅酷黑 75W" panose="020B0804020202020204" pitchFamily="34" charset="-122"/>
                <a:ea typeface="汉仪雅酷黑 75W" panose="020B0804020202020204" pitchFamily="34" charset="-122"/>
                <a:cs typeface="+mn-ea"/>
                <a:sym typeface="+mn-lt"/>
              </a:rPr>
              <a:t>增产不忘节约</a:t>
            </a:r>
            <a:r>
              <a:rPr lang="en-US" altLang="zh-CN" dirty="0">
                <a:latin typeface="汉仪雅酷黑 75W" panose="020B0804020202020204" pitchFamily="34" charset="-122"/>
                <a:ea typeface="汉仪雅酷黑 75W" panose="020B0804020202020204" pitchFamily="34" charset="-122"/>
                <a:cs typeface="+mn-ea"/>
                <a:sym typeface="+mn-lt"/>
              </a:rPr>
              <a:t>,</a:t>
            </a:r>
            <a:r>
              <a:rPr lang="zh-CN" altLang="en-US" dirty="0">
                <a:latin typeface="汉仪雅酷黑 75W" panose="020B0804020202020204" pitchFamily="34" charset="-122"/>
                <a:ea typeface="汉仪雅酷黑 75W" panose="020B0804020202020204" pitchFamily="34" charset="-122"/>
                <a:cs typeface="+mn-ea"/>
                <a:sym typeface="+mn-lt"/>
              </a:rPr>
              <a:t>消费不能浪费</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12" name="Rectangle 12">
            <a:extLst>
              <a:ext uri="{FF2B5EF4-FFF2-40B4-BE49-F238E27FC236}">
                <a16:creationId xmlns:a16="http://schemas.microsoft.com/office/drawing/2014/main" xmlns="" id="{3A557CDB-E44C-48E9-939B-1B12FF916922}"/>
              </a:ext>
            </a:extLst>
          </p:cNvPr>
          <p:cNvSpPr/>
          <p:nvPr/>
        </p:nvSpPr>
        <p:spPr bwMode="auto">
          <a:xfrm>
            <a:off x="2805255" y="1295263"/>
            <a:ext cx="8728591" cy="3751290"/>
          </a:xfrm>
          <a:prstGeom prst="rect">
            <a:avLst/>
          </a:prstGeom>
          <a:blipFill dpi="0" rotWithShape="1">
            <a:blip r:embed="rId4"/>
            <a:srcRect/>
            <a:stretch>
              <a:fillRect t="-10000" b="-36000"/>
            </a:stretch>
          </a:bli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21227">
              <a:defRPr/>
            </a:pPr>
            <a:endParaRPr lang="en-US" dirty="0">
              <a:latin typeface="微软雅黑" pitchFamily="34" charset="-122"/>
              <a:ea typeface="微软雅黑" pitchFamily="34" charset="-122"/>
            </a:endParaRPr>
          </a:p>
        </p:txBody>
      </p:sp>
      <p:grpSp>
        <p:nvGrpSpPr>
          <p:cNvPr id="13" name="Group 9">
            <a:extLst>
              <a:ext uri="{FF2B5EF4-FFF2-40B4-BE49-F238E27FC236}">
                <a16:creationId xmlns:a16="http://schemas.microsoft.com/office/drawing/2014/main" xmlns="" id="{6B2BCC89-95A6-4EE4-87DF-2BFB293A195F}"/>
              </a:ext>
            </a:extLst>
          </p:cNvPr>
          <p:cNvGrpSpPr>
            <a:grpSpLocks/>
          </p:cNvGrpSpPr>
          <p:nvPr/>
        </p:nvGrpSpPr>
        <p:grpSpPr bwMode="auto">
          <a:xfrm>
            <a:off x="658154" y="1295263"/>
            <a:ext cx="2315390" cy="3751296"/>
            <a:chOff x="-165139" y="-1113942"/>
            <a:chExt cx="2339870" cy="4146549"/>
          </a:xfrm>
          <a:solidFill>
            <a:srgbClr val="F49E00"/>
          </a:solidFill>
        </p:grpSpPr>
        <p:grpSp>
          <p:nvGrpSpPr>
            <p:cNvPr id="14" name="Group 41">
              <a:extLst>
                <a:ext uri="{FF2B5EF4-FFF2-40B4-BE49-F238E27FC236}">
                  <a16:creationId xmlns:a16="http://schemas.microsoft.com/office/drawing/2014/main" xmlns="" id="{26C18C5B-41D4-49C0-879E-57256E632779}"/>
                </a:ext>
              </a:extLst>
            </p:cNvPr>
            <p:cNvGrpSpPr/>
            <p:nvPr/>
          </p:nvGrpSpPr>
          <p:grpSpPr>
            <a:xfrm>
              <a:off x="-165139" y="-1113942"/>
              <a:ext cx="2169802" cy="4146549"/>
              <a:chOff x="2973520" y="-595480"/>
              <a:chExt cx="2981049" cy="4146549"/>
            </a:xfrm>
            <a:grpFill/>
          </p:grpSpPr>
          <p:sp>
            <p:nvSpPr>
              <p:cNvPr id="16" name="Rectangle 12">
                <a:extLst>
                  <a:ext uri="{FF2B5EF4-FFF2-40B4-BE49-F238E27FC236}">
                    <a16:creationId xmlns:a16="http://schemas.microsoft.com/office/drawing/2014/main" xmlns="" id="{55AAE1BE-FA60-4ED1-98DA-D86C81583650}"/>
                  </a:ext>
                </a:extLst>
              </p:cNvPr>
              <p:cNvSpPr/>
              <p:nvPr/>
            </p:nvSpPr>
            <p:spPr>
              <a:xfrm>
                <a:off x="2973520" y="-595480"/>
                <a:ext cx="2981049" cy="4146549"/>
              </a:xfrm>
              <a:prstGeom prst="rect">
                <a:avLst/>
              </a:prstGeom>
              <a:grpFill/>
              <a:ln>
                <a:solidFill>
                  <a:srgbClr val="F49E00"/>
                </a:solid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21227">
                  <a:defRPr/>
                </a:pPr>
                <a:endParaRPr lang="en-US" dirty="0">
                  <a:solidFill>
                    <a:schemeClr val="tx2"/>
                  </a:solidFill>
                  <a:latin typeface="微软雅黑" pitchFamily="34" charset="-122"/>
                  <a:ea typeface="微软雅黑" pitchFamily="34" charset="-122"/>
                </a:endParaRPr>
              </a:p>
            </p:txBody>
          </p:sp>
          <p:sp>
            <p:nvSpPr>
              <p:cNvPr id="17" name="TextBox 7">
                <a:extLst>
                  <a:ext uri="{FF2B5EF4-FFF2-40B4-BE49-F238E27FC236}">
                    <a16:creationId xmlns:a16="http://schemas.microsoft.com/office/drawing/2014/main" xmlns="" id="{743D9C49-9E44-4A1A-BBB9-69F6B28B7855}"/>
                  </a:ext>
                </a:extLst>
              </p:cNvPr>
              <p:cNvSpPr txBox="1"/>
              <p:nvPr/>
            </p:nvSpPr>
            <p:spPr>
              <a:xfrm>
                <a:off x="3156845" y="-579165"/>
                <a:ext cx="2400387" cy="4130234"/>
              </a:xfrm>
              <a:prstGeom prst="rect">
                <a:avLst/>
              </a:prstGeom>
              <a:grpFill/>
              <a:ln>
                <a:solidFill>
                  <a:srgbClr val="F49E00"/>
                </a:solidFill>
              </a:ln>
            </p:spPr>
            <p:txBody>
              <a:bodyPr wrap="square">
                <a:spAutoFit/>
              </a:bodyPr>
              <a:lstStyle/>
              <a:p>
                <a:pPr>
                  <a:lnSpc>
                    <a:spcPct val="150000"/>
                  </a:lnSpc>
                </a:pPr>
                <a:r>
                  <a:rPr lang="zh-CN" altLang="en-US" sz="2000" dirty="0">
                    <a:solidFill>
                      <a:schemeClr val="bg1"/>
                    </a:solidFill>
                    <a:cs typeface="+mn-ea"/>
                    <a:sym typeface="+mn-lt"/>
                  </a:rPr>
                  <a:t>有一种节约叫</a:t>
                </a:r>
                <a:r>
                  <a:rPr lang="zh-CN" altLang="en-US" sz="2000" b="1" dirty="0">
                    <a:solidFill>
                      <a:schemeClr val="bg1"/>
                    </a:solidFill>
                    <a:cs typeface="+mn-ea"/>
                    <a:sym typeface="+mn-lt"/>
                  </a:rPr>
                  <a:t>光盘</a:t>
                </a:r>
                <a:endParaRPr lang="en-US" altLang="zh-CN" sz="2000" b="1" dirty="0">
                  <a:solidFill>
                    <a:schemeClr val="bg1"/>
                  </a:solidFill>
                  <a:cs typeface="+mn-ea"/>
                  <a:sym typeface="+mn-lt"/>
                </a:endParaRPr>
              </a:p>
              <a:p>
                <a:pPr>
                  <a:lnSpc>
                    <a:spcPct val="150000"/>
                  </a:lnSpc>
                </a:pPr>
                <a:r>
                  <a:rPr lang="zh-CN" altLang="en-US" sz="2000" dirty="0">
                    <a:solidFill>
                      <a:schemeClr val="bg1"/>
                    </a:solidFill>
                    <a:cs typeface="+mn-ea"/>
                    <a:sym typeface="+mn-lt"/>
                  </a:rPr>
                  <a:t>有一种公益叫</a:t>
                </a:r>
                <a:r>
                  <a:rPr lang="zh-CN" altLang="en-US" sz="2000" b="1" dirty="0">
                    <a:solidFill>
                      <a:schemeClr val="bg1"/>
                    </a:solidFill>
                    <a:cs typeface="+mn-ea"/>
                    <a:sym typeface="+mn-lt"/>
                  </a:rPr>
                  <a:t>光盘</a:t>
                </a:r>
                <a:endParaRPr lang="zh-CN" altLang="en-US" sz="2000" dirty="0">
                  <a:solidFill>
                    <a:schemeClr val="bg1"/>
                  </a:solidFill>
                  <a:cs typeface="+mn-ea"/>
                  <a:sym typeface="+mn-lt"/>
                </a:endParaRPr>
              </a:p>
              <a:p>
                <a:pPr>
                  <a:lnSpc>
                    <a:spcPct val="150000"/>
                  </a:lnSpc>
                </a:pPr>
                <a:r>
                  <a:rPr lang="zh-CN" altLang="en-US" sz="2000" dirty="0">
                    <a:solidFill>
                      <a:schemeClr val="bg1"/>
                    </a:solidFill>
                    <a:cs typeface="+mn-ea"/>
                    <a:sym typeface="+mn-lt"/>
                  </a:rPr>
                  <a:t>有一种习惯叫</a:t>
                </a:r>
                <a:r>
                  <a:rPr lang="zh-CN" altLang="en-US" sz="2000" b="1" dirty="0">
                    <a:solidFill>
                      <a:schemeClr val="bg1"/>
                    </a:solidFill>
                    <a:cs typeface="+mn-ea"/>
                    <a:sym typeface="+mn-lt"/>
                  </a:rPr>
                  <a:t>光盘</a:t>
                </a:r>
                <a:endParaRPr lang="zh-CN" altLang="en-US" sz="2000" dirty="0">
                  <a:solidFill>
                    <a:schemeClr val="bg1"/>
                  </a:solidFill>
                  <a:cs typeface="+mn-ea"/>
                  <a:sym typeface="+mn-lt"/>
                </a:endParaRPr>
              </a:p>
              <a:p>
                <a:pPr>
                  <a:lnSpc>
                    <a:spcPct val="150000"/>
                  </a:lnSpc>
                </a:pPr>
                <a:r>
                  <a:rPr lang="zh-CN" altLang="en-US" sz="2000" dirty="0">
                    <a:solidFill>
                      <a:schemeClr val="bg1"/>
                    </a:solidFill>
                    <a:cs typeface="+mn-ea"/>
                    <a:sym typeface="+mn-lt"/>
                  </a:rPr>
                  <a:t>吃多吃少，</a:t>
                </a:r>
                <a:r>
                  <a:rPr lang="zh-CN" altLang="en-US" sz="2000" b="1" dirty="0">
                    <a:solidFill>
                      <a:schemeClr val="bg1"/>
                    </a:solidFill>
                    <a:cs typeface="+mn-ea"/>
                    <a:sym typeface="+mn-lt"/>
                  </a:rPr>
                  <a:t>光盘</a:t>
                </a:r>
                <a:r>
                  <a:rPr lang="zh-CN" altLang="en-US" sz="2000" dirty="0">
                    <a:solidFill>
                      <a:schemeClr val="bg1"/>
                    </a:solidFill>
                    <a:cs typeface="+mn-ea"/>
                    <a:sym typeface="+mn-lt"/>
                  </a:rPr>
                  <a:t>最好</a:t>
                </a:r>
              </a:p>
            </p:txBody>
          </p:sp>
        </p:grpSp>
        <p:sp>
          <p:nvSpPr>
            <p:cNvPr id="15" name="Isosceles Triangle 11">
              <a:extLst>
                <a:ext uri="{FF2B5EF4-FFF2-40B4-BE49-F238E27FC236}">
                  <a16:creationId xmlns:a16="http://schemas.microsoft.com/office/drawing/2014/main" xmlns="" id="{45488A54-DBB3-4290-83E5-2C17B2B1C7DA}"/>
                </a:ext>
              </a:extLst>
            </p:cNvPr>
            <p:cNvSpPr/>
            <p:nvPr/>
          </p:nvSpPr>
          <p:spPr>
            <a:xfrm rot="5400000">
              <a:off x="1846806" y="662629"/>
              <a:ext cx="460598" cy="195253"/>
            </a:xfrm>
            <a:prstGeom prst="triangle">
              <a:avLst/>
            </a:prstGeom>
            <a:grpFill/>
            <a:ln>
              <a:solidFill>
                <a:srgbClr val="F49E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latin typeface="微软雅黑" pitchFamily="34" charset="-122"/>
                <a:ea typeface="微软雅黑" pitchFamily="34" charset="-122"/>
              </a:endParaRPr>
            </a:p>
          </p:txBody>
        </p:sp>
      </p:grpSp>
      <p:sp>
        <p:nvSpPr>
          <p:cNvPr id="19" name="TextBox 9">
            <a:extLst>
              <a:ext uri="{FF2B5EF4-FFF2-40B4-BE49-F238E27FC236}">
                <a16:creationId xmlns:a16="http://schemas.microsoft.com/office/drawing/2014/main" xmlns="" id="{8C4CD2CD-9B0E-420D-ADE6-29C2011D0CE0}"/>
              </a:ext>
            </a:extLst>
          </p:cNvPr>
          <p:cNvSpPr txBox="1"/>
          <p:nvPr/>
        </p:nvSpPr>
        <p:spPr>
          <a:xfrm>
            <a:off x="658154" y="5398044"/>
            <a:ext cx="10875692" cy="613117"/>
          </a:xfrm>
          <a:prstGeom prst="rect">
            <a:avLst/>
          </a:prstGeom>
          <a:noFill/>
        </p:spPr>
        <p:txBody>
          <a:bodyPr wrap="square" lIns="0" tIns="0" rIns="0" bIns="0">
            <a:spAutoFit/>
          </a:bodyPr>
          <a:lstStyle/>
          <a:p>
            <a:pPr>
              <a:lnSpc>
                <a:spcPct val="130000"/>
              </a:lnSpc>
            </a:pPr>
            <a:r>
              <a:rPr kumimoji="1" lang="zh-CN" altLang="en-US" sz="1600" dirty="0">
                <a:cs typeface="+mn-ea"/>
                <a:sym typeface="+mn-lt"/>
              </a:rPr>
              <a:t>餐桌文明是人类文明的缩影。“一粥一饭，当思来之不易；半丝半缕，恒念物力维艰。”“光盘行动”唤起了人们爱惜粮食、反对浪费的责任，弘扬了中华民族勤俭节约的优良传统，也培养了新的生活观、消费观，值得大力提倡和践行。</a:t>
            </a:r>
          </a:p>
        </p:txBody>
      </p:sp>
      <p:cxnSp>
        <p:nvCxnSpPr>
          <p:cNvPr id="20" name="Straight Connector 20">
            <a:extLst>
              <a:ext uri="{FF2B5EF4-FFF2-40B4-BE49-F238E27FC236}">
                <a16:creationId xmlns:a16="http://schemas.microsoft.com/office/drawing/2014/main" xmlns="" id="{07ACE2D9-3DF5-4669-9F2B-0070718D4EE5}"/>
              </a:ext>
            </a:extLst>
          </p:cNvPr>
          <p:cNvCxnSpPr>
            <a:cxnSpLocks/>
          </p:cNvCxnSpPr>
          <p:nvPr/>
        </p:nvCxnSpPr>
        <p:spPr>
          <a:xfrm>
            <a:off x="658154" y="5222301"/>
            <a:ext cx="10875692" cy="0"/>
          </a:xfrm>
          <a:prstGeom prst="line">
            <a:avLst/>
          </a:prstGeom>
          <a:ln w="25400">
            <a:solidFill>
              <a:srgbClr val="F49E00"/>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87889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6"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Right)">
                                      <p:cBhvr>
                                        <p:cTn id="12" dur="500"/>
                                        <p:tgtEl>
                                          <p:spTgt spid="12"/>
                                        </p:tgtEl>
                                      </p:cBhvr>
                                    </p:animEffect>
                                  </p:childTnLst>
                                </p:cTn>
                              </p:par>
                            </p:childTnLst>
                          </p:cTn>
                        </p:par>
                        <p:par>
                          <p:cTn id="13" fill="hold">
                            <p:stCondLst>
                              <p:cond delay="1000"/>
                            </p:stCondLst>
                            <p:childTnLst>
                              <p:par>
                                <p:cTn id="14" presetID="18" presetClass="entr" presetSubtype="3"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strips(upRight)">
                                      <p:cBhvr>
                                        <p:cTn id="16" dur="500"/>
                                        <p:tgtEl>
                                          <p:spTgt spid="2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37686" y="420939"/>
            <a:ext cx="3023585" cy="369332"/>
          </a:xfrm>
          <a:prstGeom prst="rect">
            <a:avLst/>
          </a:prstGeom>
          <a:noFill/>
        </p:spPr>
        <p:txBody>
          <a:bodyPr wrap="none" rtlCol="0">
            <a:spAutoFit/>
          </a:bodyPr>
          <a:lstStyle/>
          <a:p>
            <a:r>
              <a:rPr lang="zh-CN" altLang="en-US" dirty="0">
                <a:latin typeface="汉仪雅酷黑 75W" panose="020B0804020202020204" pitchFamily="34" charset="-122"/>
                <a:ea typeface="汉仪雅酷黑 75W" panose="020B0804020202020204" pitchFamily="34" charset="-122"/>
                <a:cs typeface="+mn-ea"/>
                <a:sym typeface="+mn-lt"/>
              </a:rPr>
              <a:t>增产不忘节约</a:t>
            </a:r>
            <a:r>
              <a:rPr lang="en-US" altLang="zh-CN" dirty="0">
                <a:latin typeface="汉仪雅酷黑 75W" panose="020B0804020202020204" pitchFamily="34" charset="-122"/>
                <a:ea typeface="汉仪雅酷黑 75W" panose="020B0804020202020204" pitchFamily="34" charset="-122"/>
                <a:cs typeface="+mn-ea"/>
                <a:sym typeface="+mn-lt"/>
              </a:rPr>
              <a:t>,</a:t>
            </a:r>
            <a:r>
              <a:rPr lang="zh-CN" altLang="en-US" dirty="0">
                <a:latin typeface="汉仪雅酷黑 75W" panose="020B0804020202020204" pitchFamily="34" charset="-122"/>
                <a:ea typeface="汉仪雅酷黑 75W" panose="020B0804020202020204" pitchFamily="34" charset="-122"/>
                <a:cs typeface="+mn-ea"/>
                <a:sym typeface="+mn-lt"/>
              </a:rPr>
              <a:t>消费不能浪费</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3" name="文本框 2">
            <a:extLst>
              <a:ext uri="{FF2B5EF4-FFF2-40B4-BE49-F238E27FC236}">
                <a16:creationId xmlns:a16="http://schemas.microsoft.com/office/drawing/2014/main" xmlns="" id="{091625F9-0C0F-45FB-A375-D5B7B8FF6CCE}"/>
              </a:ext>
            </a:extLst>
          </p:cNvPr>
          <p:cNvSpPr txBox="1"/>
          <p:nvPr/>
        </p:nvSpPr>
        <p:spPr>
          <a:xfrm>
            <a:off x="821802" y="2711646"/>
            <a:ext cx="5646490" cy="2946063"/>
          </a:xfrm>
          <a:prstGeom prst="rect">
            <a:avLst/>
          </a:prstGeom>
          <a:noFill/>
        </p:spPr>
        <p:txBody>
          <a:bodyPr wrap="square" rtlCol="0">
            <a:spAutoFit/>
          </a:bodyPr>
          <a:lstStyle/>
          <a:p>
            <a:pPr>
              <a:lnSpc>
                <a:spcPct val="150000"/>
              </a:lnSpc>
            </a:pPr>
            <a:endParaRPr kumimoji="1" lang="en-US" altLang="zh-CN" dirty="0">
              <a:cs typeface="+mn-ea"/>
              <a:sym typeface="+mn-lt"/>
            </a:endParaRPr>
          </a:p>
          <a:p>
            <a:pPr>
              <a:lnSpc>
                <a:spcPct val="150000"/>
              </a:lnSpc>
            </a:pPr>
            <a:r>
              <a:rPr kumimoji="1" lang="zh-CN" altLang="en-US" dirty="0">
                <a:cs typeface="+mn-ea"/>
                <a:sym typeface="+mn-lt"/>
              </a:rPr>
              <a:t>“光盘行动”是</a:t>
            </a:r>
            <a:r>
              <a:rPr kumimoji="1" lang="en-US" altLang="zh-CN" dirty="0">
                <a:cs typeface="+mn-ea"/>
                <a:sym typeface="+mn-lt"/>
              </a:rPr>
              <a:t>2013</a:t>
            </a:r>
            <a:r>
              <a:rPr kumimoji="1" lang="zh-CN" altLang="en-US" dirty="0">
                <a:cs typeface="+mn-ea"/>
                <a:sym typeface="+mn-lt"/>
              </a:rPr>
              <a:t>年</a:t>
            </a:r>
            <a:r>
              <a:rPr kumimoji="1" lang="en-US" altLang="zh-CN" dirty="0">
                <a:cs typeface="+mn-ea"/>
                <a:sym typeface="+mn-lt"/>
              </a:rPr>
              <a:t>1</a:t>
            </a:r>
            <a:r>
              <a:rPr kumimoji="1" lang="zh-CN" altLang="en-US" dirty="0">
                <a:cs typeface="+mn-ea"/>
                <a:sym typeface="+mn-lt"/>
              </a:rPr>
              <a:t>月</a:t>
            </a:r>
            <a:r>
              <a:rPr kumimoji="1" lang="en-US" altLang="zh-CN" dirty="0">
                <a:cs typeface="+mn-ea"/>
                <a:sym typeface="+mn-lt"/>
              </a:rPr>
              <a:t>16</a:t>
            </a:r>
            <a:r>
              <a:rPr kumimoji="1" lang="zh-CN" altLang="en-US" dirty="0">
                <a:cs typeface="+mn-ea"/>
                <a:sym typeface="+mn-lt"/>
              </a:rPr>
              <a:t>日由北京一个名为“</a:t>
            </a:r>
            <a:r>
              <a:rPr kumimoji="1" lang="en" altLang="zh-CN" dirty="0">
                <a:cs typeface="+mn-ea"/>
                <a:sym typeface="+mn-lt"/>
              </a:rPr>
              <a:t>IN_33”</a:t>
            </a:r>
            <a:r>
              <a:rPr kumimoji="1" lang="zh-CN" altLang="en-US" dirty="0">
                <a:cs typeface="+mn-ea"/>
                <a:sym typeface="+mn-lt"/>
              </a:rPr>
              <a:t>的团体发起的公益活动。活动得到许多网民的支持以及演艺界人士、餐饮企业的参与。</a:t>
            </a:r>
            <a:endParaRPr kumimoji="1" lang="en-US" altLang="zh-CN" dirty="0">
              <a:cs typeface="+mn-ea"/>
              <a:sym typeface="+mn-lt"/>
            </a:endParaRPr>
          </a:p>
          <a:p>
            <a:pPr>
              <a:lnSpc>
                <a:spcPct val="150000"/>
              </a:lnSpc>
            </a:pPr>
            <a:endParaRPr kumimoji="1" lang="en-US" altLang="zh-CN" dirty="0">
              <a:cs typeface="+mn-ea"/>
              <a:sym typeface="+mn-lt"/>
            </a:endParaRPr>
          </a:p>
          <a:p>
            <a:pPr>
              <a:lnSpc>
                <a:spcPct val="150000"/>
              </a:lnSpc>
            </a:pPr>
            <a:r>
              <a:rPr kumimoji="1" lang="zh-CN" altLang="en-US" dirty="0">
                <a:cs typeface="+mn-ea"/>
                <a:sym typeface="+mn-lt"/>
              </a:rPr>
              <a:t>“光盘行动”倡导厉行节约，反对铺张浪费，带动大家珍惜粮食，吃光盘子中的食物。</a:t>
            </a:r>
          </a:p>
        </p:txBody>
      </p:sp>
      <p:sp>
        <p:nvSpPr>
          <p:cNvPr id="7" name="文本框 6">
            <a:extLst>
              <a:ext uri="{FF2B5EF4-FFF2-40B4-BE49-F238E27FC236}">
                <a16:creationId xmlns:a16="http://schemas.microsoft.com/office/drawing/2014/main" xmlns="" id="{15417716-AAE7-40F0-BEBE-47D16738EEA2}"/>
              </a:ext>
            </a:extLst>
          </p:cNvPr>
          <p:cNvSpPr txBox="1"/>
          <p:nvPr/>
        </p:nvSpPr>
        <p:spPr>
          <a:xfrm>
            <a:off x="821802" y="1820985"/>
            <a:ext cx="3416320" cy="523220"/>
          </a:xfrm>
          <a:prstGeom prst="rect">
            <a:avLst/>
          </a:prstGeom>
          <a:solidFill>
            <a:srgbClr val="F49E00"/>
          </a:solidFill>
          <a:ln>
            <a:solidFill>
              <a:srgbClr val="F49E00"/>
            </a:solidFill>
          </a:ln>
        </p:spPr>
        <p:txBody>
          <a:bodyPr wrap="none" rtlCol="0">
            <a:spAutoFit/>
          </a:bodyPr>
          <a:lstStyle/>
          <a:p>
            <a:r>
              <a:rPr kumimoji="1" lang="zh-CN" altLang="en-US" sz="2800" dirty="0">
                <a:solidFill>
                  <a:schemeClr val="bg1"/>
                </a:solidFill>
                <a:cs typeface="+mn-ea"/>
                <a:sym typeface="+mn-lt"/>
              </a:rPr>
              <a:t>什么是光盘行动呢？</a:t>
            </a:r>
            <a:endParaRPr kumimoji="1" lang="en-US" altLang="zh-CN" sz="2800" dirty="0">
              <a:solidFill>
                <a:schemeClr val="bg1"/>
              </a:solidFill>
              <a:cs typeface="+mn-ea"/>
              <a:sym typeface="+mn-lt"/>
            </a:endParaRPr>
          </a:p>
        </p:txBody>
      </p:sp>
      <p:pic>
        <p:nvPicPr>
          <p:cNvPr id="9" name="图片 8">
            <a:extLst>
              <a:ext uri="{FF2B5EF4-FFF2-40B4-BE49-F238E27FC236}">
                <a16:creationId xmlns:a16="http://schemas.microsoft.com/office/drawing/2014/main" xmlns="" id="{67E7EA31-164E-4048-871E-2CBFA4C5ADD8}"/>
              </a:ext>
            </a:extLst>
          </p:cNvPr>
          <p:cNvPicPr>
            <a:picLocks noChangeAspect="1"/>
          </p:cNvPicPr>
          <p:nvPr/>
        </p:nvPicPr>
        <p:blipFill>
          <a:blip r:embed="rId4"/>
          <a:stretch>
            <a:fillRect/>
          </a:stretch>
        </p:blipFill>
        <p:spPr>
          <a:xfrm>
            <a:off x="6961166" y="1819400"/>
            <a:ext cx="4587434" cy="4059951"/>
          </a:xfrm>
          <a:prstGeom prst="rect">
            <a:avLst/>
          </a:prstGeom>
        </p:spPr>
      </p:pic>
      <p:cxnSp>
        <p:nvCxnSpPr>
          <p:cNvPr id="11" name="直接连接符 10">
            <a:extLst>
              <a:ext uri="{FF2B5EF4-FFF2-40B4-BE49-F238E27FC236}">
                <a16:creationId xmlns:a16="http://schemas.microsoft.com/office/drawing/2014/main" xmlns="" id="{E3A492F1-8F1E-4098-B381-1F423776DCCB}"/>
              </a:ext>
            </a:extLst>
          </p:cNvPr>
          <p:cNvCxnSpPr/>
          <p:nvPr/>
        </p:nvCxnSpPr>
        <p:spPr>
          <a:xfrm>
            <a:off x="821802" y="2711646"/>
            <a:ext cx="5370654" cy="0"/>
          </a:xfrm>
          <a:prstGeom prst="line">
            <a:avLst/>
          </a:prstGeom>
          <a:ln w="28575">
            <a:solidFill>
              <a:srgbClr val="F49E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13255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37686" y="420939"/>
            <a:ext cx="3023585" cy="369332"/>
          </a:xfrm>
          <a:prstGeom prst="rect">
            <a:avLst/>
          </a:prstGeom>
          <a:noFill/>
        </p:spPr>
        <p:txBody>
          <a:bodyPr wrap="none" rtlCol="0">
            <a:spAutoFit/>
          </a:bodyPr>
          <a:lstStyle/>
          <a:p>
            <a:r>
              <a:rPr lang="zh-CN" altLang="en-US" dirty="0">
                <a:latin typeface="汉仪雅酷黑 75W" panose="020B0804020202020204" pitchFamily="34" charset="-122"/>
                <a:ea typeface="汉仪雅酷黑 75W" panose="020B0804020202020204" pitchFamily="34" charset="-122"/>
                <a:cs typeface="+mn-ea"/>
                <a:sym typeface="+mn-lt"/>
              </a:rPr>
              <a:t>增产不忘节约</a:t>
            </a:r>
            <a:r>
              <a:rPr lang="en-US" altLang="zh-CN" dirty="0">
                <a:latin typeface="汉仪雅酷黑 75W" panose="020B0804020202020204" pitchFamily="34" charset="-122"/>
                <a:ea typeface="汉仪雅酷黑 75W" panose="020B0804020202020204" pitchFamily="34" charset="-122"/>
                <a:cs typeface="+mn-ea"/>
                <a:sym typeface="+mn-lt"/>
              </a:rPr>
              <a:t>,</a:t>
            </a:r>
            <a:r>
              <a:rPr lang="zh-CN" altLang="en-US" dirty="0">
                <a:latin typeface="汉仪雅酷黑 75W" panose="020B0804020202020204" pitchFamily="34" charset="-122"/>
                <a:ea typeface="汉仪雅酷黑 75W" panose="020B0804020202020204" pitchFamily="34" charset="-122"/>
                <a:cs typeface="+mn-ea"/>
                <a:sym typeface="+mn-lt"/>
              </a:rPr>
              <a:t>消费不能浪费</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8" name="Rectangle 5">
            <a:extLst>
              <a:ext uri="{FF2B5EF4-FFF2-40B4-BE49-F238E27FC236}">
                <a16:creationId xmlns:a16="http://schemas.microsoft.com/office/drawing/2014/main" xmlns="" id="{F97A82D2-98E9-46F5-BCC1-5B11AE57960A}"/>
              </a:ext>
            </a:extLst>
          </p:cNvPr>
          <p:cNvSpPr>
            <a:spLocks noChangeArrowheads="1"/>
          </p:cNvSpPr>
          <p:nvPr/>
        </p:nvSpPr>
        <p:spPr bwMode="auto">
          <a:xfrm>
            <a:off x="482600" y="1271588"/>
            <a:ext cx="2495550" cy="4751387"/>
          </a:xfrm>
          <a:prstGeom prst="rect">
            <a:avLst/>
          </a:prstGeom>
          <a:blipFill dpi="0" rotWithShape="1">
            <a:blip r:embed="rId4"/>
            <a:srcRect/>
            <a:stretch>
              <a:fillRect l="-112000" t="-1000" r="-95000" b="-12000"/>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6">
            <a:extLst>
              <a:ext uri="{FF2B5EF4-FFF2-40B4-BE49-F238E27FC236}">
                <a16:creationId xmlns:a16="http://schemas.microsoft.com/office/drawing/2014/main" xmlns="" id="{C92EE898-230C-4774-9A14-F7B640A42731}"/>
              </a:ext>
            </a:extLst>
          </p:cNvPr>
          <p:cNvSpPr>
            <a:spLocks noChangeArrowheads="1"/>
          </p:cNvSpPr>
          <p:nvPr/>
        </p:nvSpPr>
        <p:spPr bwMode="auto">
          <a:xfrm>
            <a:off x="3063875" y="1271588"/>
            <a:ext cx="2495550" cy="2312987"/>
          </a:xfrm>
          <a:prstGeom prst="rect">
            <a:avLst/>
          </a:prstGeom>
          <a:blipFill dpi="0" rotWithShape="1">
            <a:blip r:embed="rId5"/>
            <a:srcRect/>
            <a:stretch>
              <a:fillRect l="-70000" t="-2000" r="-59000" b="-12000"/>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Rectangle 7">
            <a:extLst>
              <a:ext uri="{FF2B5EF4-FFF2-40B4-BE49-F238E27FC236}">
                <a16:creationId xmlns:a16="http://schemas.microsoft.com/office/drawing/2014/main" xmlns="" id="{AFDDF2EC-E8C3-464B-9EF5-32B77399DA84}"/>
              </a:ext>
            </a:extLst>
          </p:cNvPr>
          <p:cNvSpPr>
            <a:spLocks noChangeArrowheads="1"/>
          </p:cNvSpPr>
          <p:nvPr/>
        </p:nvSpPr>
        <p:spPr bwMode="auto">
          <a:xfrm>
            <a:off x="3063875" y="3723836"/>
            <a:ext cx="2495550" cy="2312987"/>
          </a:xfrm>
          <a:prstGeom prst="rect">
            <a:avLst/>
          </a:prstGeom>
          <a:blipFill>
            <a:blip r:embed="rId6"/>
            <a:stretch>
              <a:fillRect l="-70000" t="-2000" r="-59000" b="-12000"/>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TextBox 83">
            <a:extLst>
              <a:ext uri="{FF2B5EF4-FFF2-40B4-BE49-F238E27FC236}">
                <a16:creationId xmlns:a16="http://schemas.microsoft.com/office/drawing/2014/main" xmlns="" id="{A532C273-F9F4-43CB-9318-67F935B3F038}"/>
              </a:ext>
            </a:extLst>
          </p:cNvPr>
          <p:cNvSpPr txBox="1"/>
          <p:nvPr/>
        </p:nvSpPr>
        <p:spPr>
          <a:xfrm>
            <a:off x="5951984" y="3915921"/>
            <a:ext cx="5529435" cy="2120902"/>
          </a:xfrm>
          <a:prstGeom prst="rect">
            <a:avLst/>
          </a:prstGeom>
          <a:noFill/>
        </p:spPr>
        <p:txBody>
          <a:bodyPr wrap="square" rtlCol="0">
            <a:spAutoFit/>
          </a:bodyPr>
          <a:lstStyle>
            <a:defPPr>
              <a:defRPr lang="zh-CN"/>
            </a:defPPr>
            <a:lvl1pPr>
              <a:lnSpc>
                <a:spcPct val="130000"/>
              </a:lnSpc>
              <a:defRPr sz="1400">
                <a:solidFill>
                  <a:schemeClr val="tx2"/>
                </a:solidFill>
                <a:latin typeface="微软雅黑" pitchFamily="34" charset="-122"/>
                <a:ea typeface="微软雅黑" pitchFamily="34" charset="-122"/>
                <a:cs typeface="Lato Light"/>
              </a:defRPr>
            </a:lvl1pPr>
          </a:lstStyle>
          <a:p>
            <a:pPr>
              <a:lnSpc>
                <a:spcPct val="150000"/>
              </a:lnSpc>
            </a:pPr>
            <a:r>
              <a:rPr lang="zh-CN" altLang="en-US" sz="1800" dirty="0">
                <a:solidFill>
                  <a:schemeClr val="tx1"/>
                </a:solidFill>
                <a:cs typeface="+mn-ea"/>
                <a:sym typeface="+mn-lt"/>
              </a:rPr>
              <a:t>每年消费者仅餐饮方面浪费蛋白质和脂肪</a:t>
            </a:r>
          </a:p>
          <a:p>
            <a:pPr>
              <a:lnSpc>
                <a:spcPct val="150000"/>
              </a:lnSpc>
            </a:pPr>
            <a:r>
              <a:rPr lang="zh-CN" altLang="en-US" sz="1800" dirty="0">
                <a:solidFill>
                  <a:schemeClr val="tx1"/>
                </a:solidFill>
                <a:cs typeface="+mn-ea"/>
                <a:sym typeface="+mn-lt"/>
              </a:rPr>
              <a:t>就分别达</a:t>
            </a:r>
            <a:r>
              <a:rPr lang="en-US" altLang="zh-CN" sz="1800" dirty="0">
                <a:solidFill>
                  <a:schemeClr val="tx1"/>
                </a:solidFill>
                <a:cs typeface="+mn-ea"/>
                <a:sym typeface="+mn-lt"/>
              </a:rPr>
              <a:t>800</a:t>
            </a:r>
            <a:r>
              <a:rPr lang="zh-CN" altLang="en-US" sz="1800" dirty="0">
                <a:solidFill>
                  <a:schemeClr val="tx1"/>
                </a:solidFill>
                <a:cs typeface="+mn-ea"/>
                <a:sym typeface="+mn-lt"/>
              </a:rPr>
              <a:t>万吨和</a:t>
            </a:r>
            <a:r>
              <a:rPr lang="en-US" altLang="zh-CN" sz="1800" dirty="0">
                <a:solidFill>
                  <a:schemeClr val="tx1"/>
                </a:solidFill>
                <a:cs typeface="+mn-ea"/>
                <a:sym typeface="+mn-lt"/>
              </a:rPr>
              <a:t>300</a:t>
            </a:r>
            <a:r>
              <a:rPr lang="zh-CN" altLang="en-US" sz="1800" dirty="0">
                <a:solidFill>
                  <a:schemeClr val="tx1"/>
                </a:solidFill>
                <a:cs typeface="+mn-ea"/>
                <a:sym typeface="+mn-lt"/>
              </a:rPr>
              <a:t>万吨</a:t>
            </a:r>
          </a:p>
          <a:p>
            <a:pPr>
              <a:lnSpc>
                <a:spcPct val="150000"/>
              </a:lnSpc>
            </a:pPr>
            <a:r>
              <a:rPr lang="zh-CN" altLang="en-US" sz="1800" dirty="0">
                <a:solidFill>
                  <a:schemeClr val="tx1"/>
                </a:solidFill>
                <a:cs typeface="+mn-ea"/>
                <a:sym typeface="+mn-lt"/>
              </a:rPr>
              <a:t>最少倒掉了约</a:t>
            </a:r>
            <a:r>
              <a:rPr lang="en-US" altLang="zh-CN" sz="1800" dirty="0">
                <a:solidFill>
                  <a:schemeClr val="tx1"/>
                </a:solidFill>
                <a:cs typeface="+mn-ea"/>
                <a:sym typeface="+mn-lt"/>
              </a:rPr>
              <a:t>2</a:t>
            </a:r>
            <a:r>
              <a:rPr lang="zh-CN" altLang="en-US" sz="1800" dirty="0">
                <a:solidFill>
                  <a:schemeClr val="tx1"/>
                </a:solidFill>
                <a:cs typeface="+mn-ea"/>
                <a:sym typeface="+mn-lt"/>
              </a:rPr>
              <a:t>亿人的口粮</a:t>
            </a:r>
          </a:p>
          <a:p>
            <a:pPr>
              <a:lnSpc>
                <a:spcPct val="150000"/>
              </a:lnSpc>
            </a:pPr>
            <a:r>
              <a:rPr lang="zh-CN" altLang="en-US" sz="1800" dirty="0">
                <a:solidFill>
                  <a:schemeClr val="tx1"/>
                </a:solidFill>
                <a:cs typeface="+mn-ea"/>
                <a:sym typeface="+mn-lt"/>
              </a:rPr>
              <a:t>全球平均每年</a:t>
            </a:r>
          </a:p>
          <a:p>
            <a:pPr>
              <a:lnSpc>
                <a:spcPct val="150000"/>
              </a:lnSpc>
            </a:pPr>
            <a:r>
              <a:rPr lang="zh-CN" altLang="en-US" sz="1800" dirty="0">
                <a:solidFill>
                  <a:schemeClr val="tx1"/>
                </a:solidFill>
                <a:cs typeface="+mn-ea"/>
                <a:sym typeface="+mn-lt"/>
              </a:rPr>
              <a:t>因饥饿死亡的人数达</a:t>
            </a:r>
            <a:r>
              <a:rPr lang="en-US" altLang="zh-CN" sz="1800" dirty="0">
                <a:solidFill>
                  <a:schemeClr val="tx1"/>
                </a:solidFill>
                <a:cs typeface="+mn-ea"/>
                <a:sym typeface="+mn-lt"/>
              </a:rPr>
              <a:t>1000</a:t>
            </a:r>
            <a:r>
              <a:rPr lang="zh-CN" altLang="en-US" sz="1800" dirty="0">
                <a:solidFill>
                  <a:schemeClr val="tx1"/>
                </a:solidFill>
                <a:cs typeface="+mn-ea"/>
                <a:sym typeface="+mn-lt"/>
              </a:rPr>
              <a:t>万</a:t>
            </a:r>
          </a:p>
        </p:txBody>
      </p:sp>
      <p:grpSp>
        <p:nvGrpSpPr>
          <p:cNvPr id="14" name="组合 13">
            <a:extLst>
              <a:ext uri="{FF2B5EF4-FFF2-40B4-BE49-F238E27FC236}">
                <a16:creationId xmlns:a16="http://schemas.microsoft.com/office/drawing/2014/main" xmlns="" id="{5F33B02E-5016-45C6-BA93-E6728A3B49DB}"/>
              </a:ext>
            </a:extLst>
          </p:cNvPr>
          <p:cNvGrpSpPr/>
          <p:nvPr/>
        </p:nvGrpSpPr>
        <p:grpSpPr>
          <a:xfrm>
            <a:off x="5973266" y="1271588"/>
            <a:ext cx="4417876" cy="645244"/>
            <a:chOff x="5973266" y="1271588"/>
            <a:chExt cx="4417876" cy="645244"/>
          </a:xfrm>
        </p:grpSpPr>
        <p:sp>
          <p:nvSpPr>
            <p:cNvPr id="15" name="Title 20">
              <a:extLst>
                <a:ext uri="{FF2B5EF4-FFF2-40B4-BE49-F238E27FC236}">
                  <a16:creationId xmlns:a16="http://schemas.microsoft.com/office/drawing/2014/main" xmlns="" id="{944667D1-55C6-4D6A-A6AC-7B118B4C9225}"/>
                </a:ext>
              </a:extLst>
            </p:cNvPr>
            <p:cNvSpPr txBox="1">
              <a:spLocks/>
            </p:cNvSpPr>
            <p:nvPr/>
          </p:nvSpPr>
          <p:spPr>
            <a:xfrm>
              <a:off x="5973266" y="1271588"/>
              <a:ext cx="4417876" cy="430887"/>
            </a:xfrm>
            <a:prstGeom prst="rect">
              <a:avLst/>
            </a:prstGeom>
          </p:spPr>
          <p:txBody>
            <a:bodyPr wrap="none" lIns="0" tIns="0" rIns="0" bIns="0" anchor="ctr">
              <a:spAutoFit/>
            </a:bodyPr>
            <a:lstStyle>
              <a:defPPr>
                <a:defRPr lang="zh-CN"/>
              </a:defPPr>
              <a:lvl1pPr defTabSz="1021227">
                <a:defRPr sz="2800" b="1">
                  <a:latin typeface="微软雅黑" pitchFamily="34" charset="-122"/>
                  <a:ea typeface="微软雅黑" pitchFamily="34" charset="-122"/>
                </a:defRPr>
              </a:lvl1pPr>
            </a:lstStyle>
            <a:p>
              <a:r>
                <a:rPr lang="zh-CN" altLang="en-US" dirty="0">
                  <a:latin typeface="汉仪雅酷黑 75W" panose="020B0804020202020204" pitchFamily="34" charset="-122"/>
                  <a:ea typeface="汉仪雅酷黑 75W" panose="020B0804020202020204" pitchFamily="34" charset="-122"/>
                  <a:cs typeface="+mn-ea"/>
                  <a:sym typeface="+mn-lt"/>
                </a:rPr>
                <a:t>增产不忘节约</a:t>
              </a:r>
              <a:r>
                <a:rPr lang="en-US" altLang="zh-CN" dirty="0">
                  <a:latin typeface="汉仪雅酷黑 75W" panose="020B0804020202020204" pitchFamily="34" charset="-122"/>
                  <a:ea typeface="汉仪雅酷黑 75W" panose="020B0804020202020204" pitchFamily="34" charset="-122"/>
                  <a:cs typeface="+mn-ea"/>
                  <a:sym typeface="+mn-lt"/>
                </a:rPr>
                <a:t>,</a:t>
              </a:r>
              <a:r>
                <a:rPr lang="zh-CN" altLang="en-US" dirty="0">
                  <a:latin typeface="汉仪雅酷黑 75W" panose="020B0804020202020204" pitchFamily="34" charset="-122"/>
                  <a:ea typeface="汉仪雅酷黑 75W" panose="020B0804020202020204" pitchFamily="34" charset="-122"/>
                  <a:cs typeface="+mn-ea"/>
                  <a:sym typeface="+mn-lt"/>
                </a:rPr>
                <a:t>消费不能浪费</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sp>
          <p:nvSpPr>
            <p:cNvPr id="18" name="矩形 17">
              <a:extLst>
                <a:ext uri="{FF2B5EF4-FFF2-40B4-BE49-F238E27FC236}">
                  <a16:creationId xmlns:a16="http://schemas.microsoft.com/office/drawing/2014/main" xmlns="" id="{66CC8480-67DE-4C22-A6D3-1DA995C57341}"/>
                </a:ext>
              </a:extLst>
            </p:cNvPr>
            <p:cNvSpPr/>
            <p:nvPr/>
          </p:nvSpPr>
          <p:spPr>
            <a:xfrm>
              <a:off x="6028932" y="1844824"/>
              <a:ext cx="4362210" cy="72008"/>
            </a:xfrm>
            <a:prstGeom prst="rect">
              <a:avLst/>
            </a:prstGeom>
            <a:solidFill>
              <a:srgbClr val="F49E00"/>
            </a:solidFill>
            <a:ln>
              <a:solidFill>
                <a:srgbClr val="F49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83">
            <a:extLst>
              <a:ext uri="{FF2B5EF4-FFF2-40B4-BE49-F238E27FC236}">
                <a16:creationId xmlns:a16="http://schemas.microsoft.com/office/drawing/2014/main" xmlns="" id="{36DBCCEF-0051-4422-9CC6-1AB8A7E6453E}"/>
              </a:ext>
            </a:extLst>
          </p:cNvPr>
          <p:cNvSpPr txBox="1"/>
          <p:nvPr/>
        </p:nvSpPr>
        <p:spPr>
          <a:xfrm>
            <a:off x="5951983" y="2125998"/>
            <a:ext cx="5529435" cy="1705403"/>
          </a:xfrm>
          <a:prstGeom prst="rect">
            <a:avLst/>
          </a:prstGeom>
          <a:noFill/>
        </p:spPr>
        <p:txBody>
          <a:bodyPr wrap="square" rtlCol="0">
            <a:spAutoFit/>
          </a:bodyPr>
          <a:lstStyle>
            <a:defPPr>
              <a:defRPr lang="zh-CN"/>
            </a:defPPr>
            <a:lvl1pPr>
              <a:lnSpc>
                <a:spcPct val="130000"/>
              </a:lnSpc>
              <a:defRPr sz="1400">
                <a:solidFill>
                  <a:schemeClr val="tx2"/>
                </a:solidFill>
                <a:latin typeface="微软雅黑" pitchFamily="34" charset="-122"/>
                <a:ea typeface="微软雅黑" pitchFamily="34" charset="-122"/>
                <a:cs typeface="Lato Light"/>
              </a:defRPr>
            </a:lvl1pPr>
          </a:lstStyle>
          <a:p>
            <a:pPr>
              <a:lnSpc>
                <a:spcPct val="150000"/>
              </a:lnSpc>
            </a:pPr>
            <a:r>
              <a:rPr lang="zh-CN" altLang="en-US" sz="1800" dirty="0">
                <a:solidFill>
                  <a:schemeClr val="tx1"/>
                </a:solidFill>
                <a:cs typeface="+mn-ea"/>
                <a:sym typeface="+mn-lt"/>
              </a:rPr>
              <a:t>每</a:t>
            </a:r>
            <a:r>
              <a:rPr lang="en-US" altLang="zh-CN" sz="1800" dirty="0">
                <a:solidFill>
                  <a:schemeClr val="tx1"/>
                </a:solidFill>
                <a:cs typeface="+mn-ea"/>
                <a:sym typeface="+mn-lt"/>
              </a:rPr>
              <a:t>6</a:t>
            </a:r>
            <a:r>
              <a:rPr lang="zh-CN" altLang="en-US" sz="1800" dirty="0">
                <a:solidFill>
                  <a:schemeClr val="tx1"/>
                </a:solidFill>
                <a:cs typeface="+mn-ea"/>
                <a:sym typeface="+mn-lt"/>
              </a:rPr>
              <a:t>秒钟就有</a:t>
            </a:r>
            <a:r>
              <a:rPr lang="en-US" altLang="zh-CN" sz="1800" dirty="0">
                <a:solidFill>
                  <a:schemeClr val="tx1"/>
                </a:solidFill>
                <a:cs typeface="+mn-ea"/>
                <a:sym typeface="+mn-lt"/>
              </a:rPr>
              <a:t>1</a:t>
            </a:r>
            <a:r>
              <a:rPr lang="zh-CN" altLang="en-US" sz="1800" dirty="0">
                <a:solidFill>
                  <a:schemeClr val="tx1"/>
                </a:solidFill>
                <a:cs typeface="+mn-ea"/>
                <a:sym typeface="+mn-lt"/>
              </a:rPr>
              <a:t>名儿童因饥饿而死亡</a:t>
            </a:r>
            <a:r>
              <a:rPr lang="en-US" altLang="zh-CN" sz="1800" dirty="0">
                <a:solidFill>
                  <a:schemeClr val="tx1"/>
                </a:solidFill>
                <a:cs typeface="+mn-ea"/>
                <a:sym typeface="+mn-lt"/>
              </a:rPr>
              <a:t>!</a:t>
            </a:r>
            <a:r>
              <a:rPr lang="zh-CN" altLang="en-US" sz="1800" dirty="0">
                <a:solidFill>
                  <a:schemeClr val="tx1"/>
                </a:solidFill>
                <a:cs typeface="+mn-ea"/>
                <a:sym typeface="+mn-lt"/>
              </a:rPr>
              <a:t>如果我们每天的食物减少浪费</a:t>
            </a:r>
            <a:r>
              <a:rPr lang="en-US" altLang="zh-CN" sz="1800" dirty="0">
                <a:solidFill>
                  <a:schemeClr val="tx1"/>
                </a:solidFill>
                <a:cs typeface="+mn-ea"/>
                <a:sym typeface="+mn-lt"/>
              </a:rPr>
              <a:t>5%</a:t>
            </a:r>
            <a:r>
              <a:rPr lang="zh-CN" altLang="en-US" sz="1800" dirty="0">
                <a:solidFill>
                  <a:schemeClr val="tx1"/>
                </a:solidFill>
                <a:cs typeface="+mn-ea"/>
                <a:sym typeface="+mn-lt"/>
              </a:rPr>
              <a:t>就可救活超过</a:t>
            </a:r>
            <a:r>
              <a:rPr lang="en-US" altLang="zh-CN" sz="1800" dirty="0">
                <a:solidFill>
                  <a:schemeClr val="tx1"/>
                </a:solidFill>
                <a:cs typeface="+mn-ea"/>
                <a:sym typeface="+mn-lt"/>
              </a:rPr>
              <a:t>400</a:t>
            </a:r>
            <a:r>
              <a:rPr lang="zh-CN" altLang="en-US" sz="1800" dirty="0">
                <a:solidFill>
                  <a:schemeClr val="tx1"/>
                </a:solidFill>
                <a:cs typeface="+mn-ea"/>
                <a:sym typeface="+mn-lt"/>
              </a:rPr>
              <a:t>万的饥民</a:t>
            </a:r>
            <a:r>
              <a:rPr lang="en-US" altLang="zh-CN" sz="1800" dirty="0">
                <a:solidFill>
                  <a:schemeClr val="tx1"/>
                </a:solidFill>
                <a:cs typeface="+mn-ea"/>
                <a:sym typeface="+mn-lt"/>
              </a:rPr>
              <a:t>!</a:t>
            </a:r>
            <a:r>
              <a:rPr lang="zh-CN" altLang="en-US" sz="1800" dirty="0">
                <a:solidFill>
                  <a:schemeClr val="tx1"/>
                </a:solidFill>
                <a:cs typeface="+mn-ea"/>
                <a:sym typeface="+mn-lt"/>
              </a:rPr>
              <a:t>当你在挑剔甚至倒掉饭菜的时候世界上还有很多人忍受着饥饿的痛苦</a:t>
            </a:r>
          </a:p>
        </p:txBody>
      </p:sp>
    </p:spTree>
    <p:extLst>
      <p:ext uri="{BB962C8B-B14F-4D97-AF65-F5344CB8AC3E}">
        <p14:creationId xmlns:p14="http://schemas.microsoft.com/office/powerpoint/2010/main" val="326950556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1+#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14DD35A-5D56-4615-903C-A2A77896BE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7" y="0"/>
            <a:ext cx="12188425" cy="6929120"/>
          </a:xfrm>
          <a:prstGeom prst="rect">
            <a:avLst/>
          </a:prstGeom>
        </p:spPr>
      </p:pic>
      <p:pic>
        <p:nvPicPr>
          <p:cNvPr id="19" name="图片 18">
            <a:extLst>
              <a:ext uri="{FF2B5EF4-FFF2-40B4-BE49-F238E27FC236}">
                <a16:creationId xmlns:a16="http://schemas.microsoft.com/office/drawing/2014/main" xmlns="" id="{DD3A9708-9E78-4081-9015-8B65D90AE49B}"/>
              </a:ext>
            </a:extLst>
          </p:cNvPr>
          <p:cNvPicPr>
            <a:picLocks noChangeAspect="1"/>
          </p:cNvPicPr>
          <p:nvPr/>
        </p:nvPicPr>
        <p:blipFill>
          <a:blip r:embed="rId4"/>
          <a:stretch>
            <a:fillRect/>
          </a:stretch>
        </p:blipFill>
        <p:spPr>
          <a:xfrm>
            <a:off x="10464800" y="968357"/>
            <a:ext cx="1727200" cy="1226611"/>
          </a:xfrm>
          <a:prstGeom prst="rect">
            <a:avLst/>
          </a:prstGeom>
        </p:spPr>
      </p:pic>
      <p:pic>
        <p:nvPicPr>
          <p:cNvPr id="15" name="图片 14">
            <a:extLst>
              <a:ext uri="{FF2B5EF4-FFF2-40B4-BE49-F238E27FC236}">
                <a16:creationId xmlns:a16="http://schemas.microsoft.com/office/drawing/2014/main" xmlns="" id="{0966B315-AAAD-442B-BD40-9CC251C27651}"/>
              </a:ext>
            </a:extLst>
          </p:cNvPr>
          <p:cNvPicPr>
            <a:picLocks noChangeAspect="1"/>
          </p:cNvPicPr>
          <p:nvPr/>
        </p:nvPicPr>
        <p:blipFill>
          <a:blip r:embed="rId5"/>
          <a:stretch>
            <a:fillRect/>
          </a:stretch>
        </p:blipFill>
        <p:spPr>
          <a:xfrm flipH="1">
            <a:off x="0" y="6188459"/>
            <a:ext cx="12192000" cy="740662"/>
          </a:xfrm>
          <a:prstGeom prst="rect">
            <a:avLst/>
          </a:prstGeom>
        </p:spPr>
      </p:pic>
      <p:pic>
        <p:nvPicPr>
          <p:cNvPr id="11" name="图片 10">
            <a:extLst>
              <a:ext uri="{FF2B5EF4-FFF2-40B4-BE49-F238E27FC236}">
                <a16:creationId xmlns:a16="http://schemas.microsoft.com/office/drawing/2014/main" xmlns="" id="{1295962E-9DFE-4861-A94B-E5DEB98E31B6}"/>
              </a:ext>
            </a:extLst>
          </p:cNvPr>
          <p:cNvPicPr>
            <a:picLocks noChangeAspect="1"/>
          </p:cNvPicPr>
          <p:nvPr/>
        </p:nvPicPr>
        <p:blipFill>
          <a:blip r:embed="rId6"/>
          <a:stretch>
            <a:fillRect/>
          </a:stretch>
        </p:blipFill>
        <p:spPr>
          <a:xfrm flipH="1">
            <a:off x="9039177" y="3419402"/>
            <a:ext cx="3139439" cy="3523496"/>
          </a:xfrm>
          <a:prstGeom prst="rect">
            <a:avLst/>
          </a:prstGeom>
        </p:spPr>
      </p:pic>
      <p:pic>
        <p:nvPicPr>
          <p:cNvPr id="43" name="图片 42">
            <a:extLst>
              <a:ext uri="{FF2B5EF4-FFF2-40B4-BE49-F238E27FC236}">
                <a16:creationId xmlns:a16="http://schemas.microsoft.com/office/drawing/2014/main" xmlns="" id="{970F34D3-699A-4F95-8D99-6822C2832D36}"/>
              </a:ext>
            </a:extLst>
          </p:cNvPr>
          <p:cNvPicPr>
            <a:picLocks noChangeAspect="1"/>
          </p:cNvPicPr>
          <p:nvPr/>
        </p:nvPicPr>
        <p:blipFill>
          <a:blip r:embed="rId7"/>
          <a:srcRect/>
          <a:stretch/>
        </p:blipFill>
        <p:spPr>
          <a:xfrm flipH="1">
            <a:off x="-15480" y="2758852"/>
            <a:ext cx="4844596" cy="4844596"/>
          </a:xfrm>
          <a:prstGeom prst="rect">
            <a:avLst/>
          </a:prstGeom>
        </p:spPr>
      </p:pic>
      <p:grpSp>
        <p:nvGrpSpPr>
          <p:cNvPr id="53" name="组合 52">
            <a:extLst>
              <a:ext uri="{FF2B5EF4-FFF2-40B4-BE49-F238E27FC236}">
                <a16:creationId xmlns:a16="http://schemas.microsoft.com/office/drawing/2014/main" xmlns="" id="{DB7EA09E-1342-4F02-831E-3B0E4F417D4D}"/>
              </a:ext>
            </a:extLst>
          </p:cNvPr>
          <p:cNvGrpSpPr/>
          <p:nvPr/>
        </p:nvGrpSpPr>
        <p:grpSpPr>
          <a:xfrm>
            <a:off x="7837173" y="1327662"/>
            <a:ext cx="1976885" cy="2215991"/>
            <a:chOff x="3930840" y="1973851"/>
            <a:chExt cx="1453960" cy="1687725"/>
          </a:xfrm>
          <a:solidFill>
            <a:srgbClr val="F49E00"/>
          </a:solidFill>
        </p:grpSpPr>
        <p:sp>
          <p:nvSpPr>
            <p:cNvPr id="54" name="正五边形 209">
              <a:extLst>
                <a:ext uri="{FF2B5EF4-FFF2-40B4-BE49-F238E27FC236}">
                  <a16:creationId xmlns:a16="http://schemas.microsoft.com/office/drawing/2014/main" xmlns="" id="{5DD531CF-2795-4CDC-AFA8-CD085859A839}"/>
                </a:ext>
              </a:extLst>
            </p:cNvPr>
            <p:cNvSpPr/>
            <p:nvPr/>
          </p:nvSpPr>
          <p:spPr>
            <a:xfrm>
              <a:off x="3930840" y="2255752"/>
              <a:ext cx="1453960" cy="138472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sp>
          <p:nvSpPr>
            <p:cNvPr id="55" name="文本框 54">
              <a:extLst>
                <a:ext uri="{FF2B5EF4-FFF2-40B4-BE49-F238E27FC236}">
                  <a16:creationId xmlns:a16="http://schemas.microsoft.com/office/drawing/2014/main" xmlns="" id="{7A6958CF-4C05-4358-89DD-305AE99B74BA}"/>
                </a:ext>
              </a:extLst>
            </p:cNvPr>
            <p:cNvSpPr txBox="1"/>
            <p:nvPr/>
          </p:nvSpPr>
          <p:spPr>
            <a:xfrm>
              <a:off x="4256665" y="1973851"/>
              <a:ext cx="787793" cy="1687725"/>
            </a:xfrm>
            <a:prstGeom prst="rect">
              <a:avLst/>
            </a:prstGeom>
            <a:noFill/>
          </p:spPr>
          <p:txBody>
            <a:bodyPr wrap="none" rtlCol="0">
              <a:spAutoFit/>
            </a:bodyPr>
            <a:lstStyle/>
            <a:p>
              <a:r>
                <a:rPr lang="en-US" altLang="zh-CN"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rPr>
                <a:t>2</a:t>
              </a:r>
              <a:endParaRPr lang="zh-CN" altLang="en-US" sz="13800" b="1"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endParaRPr>
            </a:p>
          </p:txBody>
        </p:sp>
      </p:grpSp>
      <p:sp>
        <p:nvSpPr>
          <p:cNvPr id="56" name="文本框 55">
            <a:extLst>
              <a:ext uri="{FF2B5EF4-FFF2-40B4-BE49-F238E27FC236}">
                <a16:creationId xmlns:a16="http://schemas.microsoft.com/office/drawing/2014/main" xmlns="" id="{ACDDC0CD-B1F1-41A6-B13F-895BB459191A}"/>
              </a:ext>
            </a:extLst>
          </p:cNvPr>
          <p:cNvSpPr txBox="1"/>
          <p:nvPr/>
        </p:nvSpPr>
        <p:spPr>
          <a:xfrm>
            <a:off x="479145" y="1581662"/>
            <a:ext cx="6524988" cy="2554545"/>
          </a:xfrm>
          <a:prstGeom prst="rect">
            <a:avLst/>
          </a:prstGeom>
          <a:noFill/>
        </p:spPr>
        <p:txBody>
          <a:bodyPr wrap="square" rtlCol="0">
            <a:spAutoFit/>
          </a:bodyPr>
          <a:lstStyle/>
          <a:p>
            <a:r>
              <a:rPr kumimoji="1" lang="zh-CN" altLang="en-US"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rPr>
              <a:t>拒绝舌尖上的浪费光盘行动</a:t>
            </a:r>
            <a:endParaRPr lang="en-US" altLang="zh-CN" sz="8000" dirty="0">
              <a:solidFill>
                <a:schemeClr val="bg1"/>
              </a:solidFill>
              <a:effectLst>
                <a:outerShdw blurRad="38100" dist="38100" dir="2700000" algn="tl">
                  <a:srgbClr val="000000">
                    <a:alpha val="43137"/>
                  </a:srgbClr>
                </a:outerShdw>
              </a:effectLst>
              <a:latin typeface="汉仪海韵体简" panose="02010600000101010101" pitchFamily="2" charset="-122"/>
              <a:ea typeface="汉仪海韵体简" panose="02010600000101010101" pitchFamily="2" charset="-122"/>
              <a:cs typeface="+mn-ea"/>
              <a:sym typeface="+mn-lt"/>
            </a:endParaRPr>
          </a:p>
        </p:txBody>
      </p:sp>
      <p:cxnSp>
        <p:nvCxnSpPr>
          <p:cNvPr id="57" name="直接连接符 56">
            <a:extLst>
              <a:ext uri="{FF2B5EF4-FFF2-40B4-BE49-F238E27FC236}">
                <a16:creationId xmlns:a16="http://schemas.microsoft.com/office/drawing/2014/main" xmlns="" id="{F21FC73C-A242-41A8-B611-60CB773E271A}"/>
              </a:ext>
            </a:extLst>
          </p:cNvPr>
          <p:cNvCxnSpPr>
            <a:cxnSpLocks/>
          </p:cNvCxnSpPr>
          <p:nvPr/>
        </p:nvCxnSpPr>
        <p:spPr>
          <a:xfrm flipH="1">
            <a:off x="7143050" y="3695126"/>
            <a:ext cx="3519913" cy="0"/>
          </a:xfrm>
          <a:prstGeom prst="line">
            <a:avLst/>
          </a:prstGeom>
          <a:ln>
            <a:solidFill>
              <a:srgbClr val="F49E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xmlns="" id="{85A46FA6-70F8-41D2-A5B9-7BBB7B3AD94B}"/>
              </a:ext>
            </a:extLst>
          </p:cNvPr>
          <p:cNvPicPr>
            <a:picLocks noChangeAspect="1"/>
          </p:cNvPicPr>
          <p:nvPr/>
        </p:nvPicPr>
        <p:blipFill>
          <a:blip r:embed="rId8"/>
          <a:stretch>
            <a:fillRect/>
          </a:stretch>
        </p:blipFill>
        <p:spPr>
          <a:xfrm>
            <a:off x="7269352" y="4822518"/>
            <a:ext cx="2204763" cy="1340447"/>
          </a:xfrm>
          <a:prstGeom prst="rect">
            <a:avLst/>
          </a:prstGeom>
        </p:spPr>
      </p:pic>
    </p:spTree>
    <p:extLst>
      <p:ext uri="{BB962C8B-B14F-4D97-AF65-F5344CB8AC3E}">
        <p14:creationId xmlns:p14="http://schemas.microsoft.com/office/powerpoint/2010/main" val="1005840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600" fill="hold"/>
                                        <p:tgtEl>
                                          <p:spTgt spid="53"/>
                                        </p:tgtEl>
                                        <p:attrNameLst>
                                          <p:attrName>ppt_w</p:attrName>
                                        </p:attrNameLst>
                                      </p:cBhvr>
                                      <p:tavLst>
                                        <p:tav tm="0">
                                          <p:val>
                                            <p:fltVal val="0"/>
                                          </p:val>
                                        </p:tav>
                                        <p:tav tm="100000">
                                          <p:val>
                                            <p:strVal val="#ppt_w"/>
                                          </p:val>
                                        </p:tav>
                                      </p:tavLst>
                                    </p:anim>
                                    <p:anim calcmode="lin" valueType="num">
                                      <p:cBhvr>
                                        <p:cTn id="32" dur="600" fill="hold"/>
                                        <p:tgtEl>
                                          <p:spTgt spid="53"/>
                                        </p:tgtEl>
                                        <p:attrNameLst>
                                          <p:attrName>ppt_h</p:attrName>
                                        </p:attrNameLst>
                                      </p:cBhvr>
                                      <p:tavLst>
                                        <p:tav tm="0">
                                          <p:val>
                                            <p:fltVal val="0"/>
                                          </p:val>
                                        </p:tav>
                                        <p:tav tm="100000">
                                          <p:val>
                                            <p:strVal val="#ppt_h"/>
                                          </p:val>
                                        </p:tav>
                                      </p:tavLst>
                                    </p:anim>
                                    <p:anim calcmode="lin" valueType="num">
                                      <p:cBhvr>
                                        <p:cTn id="33" dur="600" fill="hold"/>
                                        <p:tgtEl>
                                          <p:spTgt spid="53"/>
                                        </p:tgtEl>
                                        <p:attrNameLst>
                                          <p:attrName>style.rotation</p:attrName>
                                        </p:attrNameLst>
                                      </p:cBhvr>
                                      <p:tavLst>
                                        <p:tav tm="0">
                                          <p:val>
                                            <p:fltVal val="90"/>
                                          </p:val>
                                        </p:tav>
                                        <p:tav tm="100000">
                                          <p:val>
                                            <p:fltVal val="0"/>
                                          </p:val>
                                        </p:tav>
                                      </p:tavLst>
                                    </p:anim>
                                    <p:animEffect transition="in" filter="fade">
                                      <p:cBhvr>
                                        <p:cTn id="34" dur="600"/>
                                        <p:tgtEl>
                                          <p:spTgt spid="53"/>
                                        </p:tgtEl>
                                      </p:cBhvr>
                                    </p:animEffect>
                                  </p:childTnLst>
                                </p:cTn>
                              </p:par>
                            </p:childTnLst>
                          </p:cTn>
                        </p:par>
                        <p:par>
                          <p:cTn id="35" fill="hold">
                            <p:stCondLst>
                              <p:cond delay="3600"/>
                            </p:stCondLst>
                            <p:childTnLst>
                              <p:par>
                                <p:cTn id="36" presetID="22" presetClass="entr" presetSubtype="4"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down)">
                                      <p:cBhvr>
                                        <p:cTn id="38" dur="500"/>
                                        <p:tgtEl>
                                          <p:spTgt spid="57"/>
                                        </p:tgtEl>
                                      </p:cBhvr>
                                    </p:animEffect>
                                  </p:childTnLst>
                                </p:cTn>
                              </p:par>
                            </p:childTnLst>
                          </p:cTn>
                        </p:par>
                        <p:par>
                          <p:cTn id="39" fill="hold">
                            <p:stCondLst>
                              <p:cond delay="4100"/>
                            </p:stCondLst>
                            <p:childTnLst>
                              <p:par>
                                <p:cTn id="40" presetID="26" presetClass="entr" presetSubtype="0" fill="hold" grpId="0" nodeType="afterEffect">
                                  <p:stCondLst>
                                    <p:cond delay="0"/>
                                  </p:stCondLst>
                                  <p:iterate type="wd">
                                    <p:tmPct val="10000"/>
                                  </p:iterate>
                                  <p:childTnLst>
                                    <p:set>
                                      <p:cBhvr>
                                        <p:cTn id="41" dur="1" fill="hold">
                                          <p:stCondLst>
                                            <p:cond delay="0"/>
                                          </p:stCondLst>
                                        </p:cTn>
                                        <p:tgtEl>
                                          <p:spTgt spid="56"/>
                                        </p:tgtEl>
                                        <p:attrNameLst>
                                          <p:attrName>style.visibility</p:attrName>
                                        </p:attrNameLst>
                                      </p:cBhvr>
                                      <p:to>
                                        <p:strVal val="visible"/>
                                      </p:to>
                                    </p:set>
                                    <p:animEffect transition="in" filter="wipe(down)">
                                      <p:cBhvr>
                                        <p:cTn id="42" dur="377">
                                          <p:stCondLst>
                                            <p:cond delay="0"/>
                                          </p:stCondLst>
                                        </p:cTn>
                                        <p:tgtEl>
                                          <p:spTgt spid="56"/>
                                        </p:tgtEl>
                                      </p:cBhvr>
                                    </p:animEffect>
                                    <p:anim calcmode="lin" valueType="num">
                                      <p:cBhvr>
                                        <p:cTn id="43" dur="1184"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44" dur="4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45" dur="432" tmFilter="0, 0; 0.125,0.2665; 0.25,0.4; 0.375,0.465; 0.5,0.5;  0.625,0.535; 0.75,0.6; 0.875,0.7335; 1,1">
                                          <p:stCondLst>
                                            <p:cond delay="432"/>
                                          </p:stCondLst>
                                        </p:cTn>
                                        <p:tgtEl>
                                          <p:spTgt spid="56"/>
                                        </p:tgtEl>
                                        <p:attrNameLst>
                                          <p:attrName>ppt_y</p:attrName>
                                        </p:attrNameLst>
                                      </p:cBhvr>
                                      <p:tavLst>
                                        <p:tav tm="0" fmla="#ppt_y-sin(pi*$)/9">
                                          <p:val>
                                            <p:fltVal val="0"/>
                                          </p:val>
                                        </p:tav>
                                        <p:tav tm="100000">
                                          <p:val>
                                            <p:fltVal val="1"/>
                                          </p:val>
                                        </p:tav>
                                      </p:tavLst>
                                    </p:anim>
                                    <p:anim calcmode="lin" valueType="num">
                                      <p:cBhvr>
                                        <p:cTn id="46" dur="216" tmFilter="0, 0; 0.125,0.2665; 0.25,0.4; 0.375,0.465; 0.5,0.5;  0.625,0.535; 0.75,0.6; 0.875,0.7335; 1,1">
                                          <p:stCondLst>
                                            <p:cond delay="861"/>
                                          </p:stCondLst>
                                        </p:cTn>
                                        <p:tgtEl>
                                          <p:spTgt spid="56"/>
                                        </p:tgtEl>
                                        <p:attrNameLst>
                                          <p:attrName>ppt_y</p:attrName>
                                        </p:attrNameLst>
                                      </p:cBhvr>
                                      <p:tavLst>
                                        <p:tav tm="0" fmla="#ppt_y-sin(pi*$)/27">
                                          <p:val>
                                            <p:fltVal val="0"/>
                                          </p:val>
                                        </p:tav>
                                        <p:tav tm="100000">
                                          <p:val>
                                            <p:fltVal val="1"/>
                                          </p:val>
                                        </p:tav>
                                      </p:tavLst>
                                    </p:anim>
                                    <p:anim calcmode="lin" valueType="num">
                                      <p:cBhvr>
                                        <p:cTn id="47" dur="107" tmFilter="0, 0; 0.125,0.2665; 0.25,0.4; 0.375,0.465; 0.5,0.5;  0.625,0.535; 0.75,0.6; 0.875,0.7335; 1,1">
                                          <p:stCondLst>
                                            <p:cond delay="1076"/>
                                          </p:stCondLst>
                                        </p:cTn>
                                        <p:tgtEl>
                                          <p:spTgt spid="56"/>
                                        </p:tgtEl>
                                        <p:attrNameLst>
                                          <p:attrName>ppt_y</p:attrName>
                                        </p:attrNameLst>
                                      </p:cBhvr>
                                      <p:tavLst>
                                        <p:tav tm="0" fmla="#ppt_y-sin(pi*$)/81">
                                          <p:val>
                                            <p:fltVal val="0"/>
                                          </p:val>
                                        </p:tav>
                                        <p:tav tm="100000">
                                          <p:val>
                                            <p:fltVal val="1"/>
                                          </p:val>
                                        </p:tav>
                                      </p:tavLst>
                                    </p:anim>
                                    <p:animScale>
                                      <p:cBhvr>
                                        <p:cTn id="48" dur="17">
                                          <p:stCondLst>
                                            <p:cond delay="422"/>
                                          </p:stCondLst>
                                        </p:cTn>
                                        <p:tgtEl>
                                          <p:spTgt spid="56"/>
                                        </p:tgtEl>
                                      </p:cBhvr>
                                      <p:to x="100000" y="60000"/>
                                    </p:animScale>
                                    <p:animScale>
                                      <p:cBhvr>
                                        <p:cTn id="49" dur="108" decel="50000">
                                          <p:stCondLst>
                                            <p:cond delay="439"/>
                                          </p:stCondLst>
                                        </p:cTn>
                                        <p:tgtEl>
                                          <p:spTgt spid="56"/>
                                        </p:tgtEl>
                                      </p:cBhvr>
                                      <p:to x="100000" y="100000"/>
                                    </p:animScale>
                                    <p:animScale>
                                      <p:cBhvr>
                                        <p:cTn id="50" dur="17">
                                          <p:stCondLst>
                                            <p:cond delay="853"/>
                                          </p:stCondLst>
                                        </p:cTn>
                                        <p:tgtEl>
                                          <p:spTgt spid="56"/>
                                        </p:tgtEl>
                                      </p:cBhvr>
                                      <p:to x="100000" y="80000"/>
                                    </p:animScale>
                                    <p:animScale>
                                      <p:cBhvr>
                                        <p:cTn id="51" dur="108" decel="50000">
                                          <p:stCondLst>
                                            <p:cond delay="870"/>
                                          </p:stCondLst>
                                        </p:cTn>
                                        <p:tgtEl>
                                          <p:spTgt spid="56"/>
                                        </p:tgtEl>
                                      </p:cBhvr>
                                      <p:to x="100000" y="100000"/>
                                    </p:animScale>
                                    <p:animScale>
                                      <p:cBhvr>
                                        <p:cTn id="52" dur="17">
                                          <p:stCondLst>
                                            <p:cond delay="1067"/>
                                          </p:stCondLst>
                                        </p:cTn>
                                        <p:tgtEl>
                                          <p:spTgt spid="56"/>
                                        </p:tgtEl>
                                      </p:cBhvr>
                                      <p:to x="100000" y="90000"/>
                                    </p:animScale>
                                    <p:animScale>
                                      <p:cBhvr>
                                        <p:cTn id="53" dur="108" decel="50000">
                                          <p:stCondLst>
                                            <p:cond delay="1084"/>
                                          </p:stCondLst>
                                        </p:cTn>
                                        <p:tgtEl>
                                          <p:spTgt spid="56"/>
                                        </p:tgtEl>
                                      </p:cBhvr>
                                      <p:to x="100000" y="100000"/>
                                    </p:animScale>
                                    <p:animScale>
                                      <p:cBhvr>
                                        <p:cTn id="54" dur="17">
                                          <p:stCondLst>
                                            <p:cond delay="1175"/>
                                          </p:stCondLst>
                                        </p:cTn>
                                        <p:tgtEl>
                                          <p:spTgt spid="56"/>
                                        </p:tgtEl>
                                      </p:cBhvr>
                                      <p:to x="100000" y="95000"/>
                                    </p:animScale>
                                    <p:animScale>
                                      <p:cBhvr>
                                        <p:cTn id="55" dur="108" decel="50000">
                                          <p:stCondLst>
                                            <p:cond delay="1192"/>
                                          </p:stCondLst>
                                        </p:cTn>
                                        <p:tgtEl>
                                          <p:spTgt spid="5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83AB4C7-0761-2B48-808D-477C1BC69BA6}"/>
              </a:ext>
            </a:extLst>
          </p:cNvPr>
          <p:cNvSpPr txBox="1"/>
          <p:nvPr/>
        </p:nvSpPr>
        <p:spPr>
          <a:xfrm>
            <a:off x="1372151" y="420939"/>
            <a:ext cx="2954655" cy="369332"/>
          </a:xfrm>
          <a:prstGeom prst="rect">
            <a:avLst/>
          </a:prstGeom>
          <a:noFill/>
        </p:spPr>
        <p:txBody>
          <a:bodyPr wrap="none" rtlCol="0">
            <a:spAutoFit/>
          </a:bodyPr>
          <a:lstStyle/>
          <a:p>
            <a:pPr algn="dist"/>
            <a:r>
              <a:rPr kumimoji="1" lang="zh-CN" altLang="en-US" dirty="0">
                <a:latin typeface="汉仪雅酷黑 75W" panose="020B0804020202020204" pitchFamily="34" charset="-122"/>
                <a:ea typeface="汉仪雅酷黑 75W" panose="020B0804020202020204" pitchFamily="34" charset="-122"/>
                <a:cs typeface="+mn-ea"/>
                <a:sym typeface="+mn-lt"/>
              </a:rPr>
              <a:t>拒绝舌尖上的浪费光盘行动</a:t>
            </a:r>
            <a:endParaRPr lang="en-US" altLang="zh-CN" dirty="0">
              <a:latin typeface="汉仪雅酷黑 75W" panose="020B0804020202020204" pitchFamily="34" charset="-122"/>
              <a:ea typeface="汉仪雅酷黑 75W" panose="020B0804020202020204" pitchFamily="34" charset="-122"/>
              <a:cs typeface="+mn-ea"/>
              <a:sym typeface="+mn-lt"/>
            </a:endParaRPr>
          </a:p>
        </p:txBody>
      </p:sp>
      <p:pic>
        <p:nvPicPr>
          <p:cNvPr id="5" name="图片 4">
            <a:extLst>
              <a:ext uri="{FF2B5EF4-FFF2-40B4-BE49-F238E27FC236}">
                <a16:creationId xmlns:a16="http://schemas.microsoft.com/office/drawing/2014/main" xmlns="" id="{0CA37FFE-4EEF-473F-ADE7-C37F056501D0}"/>
              </a:ext>
            </a:extLst>
          </p:cNvPr>
          <p:cNvPicPr>
            <a:picLocks noChangeAspect="1"/>
          </p:cNvPicPr>
          <p:nvPr/>
        </p:nvPicPr>
        <p:blipFill>
          <a:blip r:embed="rId3"/>
          <a:stretch>
            <a:fillRect/>
          </a:stretch>
        </p:blipFill>
        <p:spPr>
          <a:xfrm rot="19752227">
            <a:off x="178307" y="-311777"/>
            <a:ext cx="1223774" cy="1834765"/>
          </a:xfrm>
          <a:prstGeom prst="rect">
            <a:avLst/>
          </a:prstGeom>
        </p:spPr>
      </p:pic>
      <p:sp>
        <p:nvSpPr>
          <p:cNvPr id="4" name="Freeform 5">
            <a:extLst>
              <a:ext uri="{FF2B5EF4-FFF2-40B4-BE49-F238E27FC236}">
                <a16:creationId xmlns:a16="http://schemas.microsoft.com/office/drawing/2014/main" xmlns="" id="{F06D286B-FEC3-4F5D-A5EF-BABAFF628E60}"/>
              </a:ext>
            </a:extLst>
          </p:cNvPr>
          <p:cNvSpPr>
            <a:spLocks/>
          </p:cNvSpPr>
          <p:nvPr/>
        </p:nvSpPr>
        <p:spPr bwMode="auto">
          <a:xfrm>
            <a:off x="6145947" y="1215055"/>
            <a:ext cx="2193925" cy="3781424"/>
          </a:xfrm>
          <a:custGeom>
            <a:avLst/>
            <a:gdLst>
              <a:gd name="T0" fmla="*/ 1382 w 1382"/>
              <a:gd name="T1" fmla="*/ 2382 h 2382"/>
              <a:gd name="T2" fmla="*/ 0 w 1382"/>
              <a:gd name="T3" fmla="*/ 2209 h 2382"/>
              <a:gd name="T4" fmla="*/ 0 w 1382"/>
              <a:gd name="T5" fmla="*/ 174 h 2382"/>
              <a:gd name="T6" fmla="*/ 1382 w 1382"/>
              <a:gd name="T7" fmla="*/ 0 h 2382"/>
              <a:gd name="T8" fmla="*/ 1382 w 1382"/>
              <a:gd name="T9" fmla="*/ 2382 h 2382"/>
            </a:gdLst>
            <a:ahLst/>
            <a:cxnLst>
              <a:cxn ang="0">
                <a:pos x="T0" y="T1"/>
              </a:cxn>
              <a:cxn ang="0">
                <a:pos x="T2" y="T3"/>
              </a:cxn>
              <a:cxn ang="0">
                <a:pos x="T4" y="T5"/>
              </a:cxn>
              <a:cxn ang="0">
                <a:pos x="T6" y="T7"/>
              </a:cxn>
              <a:cxn ang="0">
                <a:pos x="T8" y="T9"/>
              </a:cxn>
            </a:cxnLst>
            <a:rect l="0" t="0" r="r" b="b"/>
            <a:pathLst>
              <a:path w="1382" h="2382">
                <a:moveTo>
                  <a:pt x="1382" y="2382"/>
                </a:moveTo>
                <a:lnTo>
                  <a:pt x="0" y="2209"/>
                </a:lnTo>
                <a:lnTo>
                  <a:pt x="0" y="174"/>
                </a:lnTo>
                <a:lnTo>
                  <a:pt x="1382" y="0"/>
                </a:lnTo>
                <a:lnTo>
                  <a:pt x="1382" y="2382"/>
                </a:lnTo>
                <a:close/>
              </a:path>
            </a:pathLst>
          </a:custGeom>
          <a:blipFill>
            <a:blip r:embed="rId4"/>
            <a:stretch>
              <a:fillRect l="-70000" t="-2000" r="-59000" b="-12000"/>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a:extLst>
              <a:ext uri="{FF2B5EF4-FFF2-40B4-BE49-F238E27FC236}">
                <a16:creationId xmlns:a16="http://schemas.microsoft.com/office/drawing/2014/main" xmlns="" id="{687344E7-6D5E-4C20-B0B3-64437A6E2EFF}"/>
              </a:ext>
            </a:extLst>
          </p:cNvPr>
          <p:cNvSpPr>
            <a:spLocks/>
          </p:cNvSpPr>
          <p:nvPr/>
        </p:nvSpPr>
        <p:spPr bwMode="auto">
          <a:xfrm>
            <a:off x="8344634" y="1215055"/>
            <a:ext cx="2193925" cy="3781424"/>
          </a:xfrm>
          <a:custGeom>
            <a:avLst/>
            <a:gdLst>
              <a:gd name="T0" fmla="*/ 0 w 1382"/>
              <a:gd name="T1" fmla="*/ 2382 h 2382"/>
              <a:gd name="T2" fmla="*/ 1382 w 1382"/>
              <a:gd name="T3" fmla="*/ 2209 h 2382"/>
              <a:gd name="T4" fmla="*/ 1382 w 1382"/>
              <a:gd name="T5" fmla="*/ 174 h 2382"/>
              <a:gd name="T6" fmla="*/ 0 w 1382"/>
              <a:gd name="T7" fmla="*/ 0 h 2382"/>
              <a:gd name="T8" fmla="*/ 0 w 1382"/>
              <a:gd name="T9" fmla="*/ 2382 h 2382"/>
            </a:gdLst>
            <a:ahLst/>
            <a:cxnLst>
              <a:cxn ang="0">
                <a:pos x="T0" y="T1"/>
              </a:cxn>
              <a:cxn ang="0">
                <a:pos x="T2" y="T3"/>
              </a:cxn>
              <a:cxn ang="0">
                <a:pos x="T4" y="T5"/>
              </a:cxn>
              <a:cxn ang="0">
                <a:pos x="T6" y="T7"/>
              </a:cxn>
              <a:cxn ang="0">
                <a:pos x="T8" y="T9"/>
              </a:cxn>
            </a:cxnLst>
            <a:rect l="0" t="0" r="r" b="b"/>
            <a:pathLst>
              <a:path w="1382" h="2382">
                <a:moveTo>
                  <a:pt x="0" y="2382"/>
                </a:moveTo>
                <a:lnTo>
                  <a:pt x="1382" y="2209"/>
                </a:lnTo>
                <a:lnTo>
                  <a:pt x="1382" y="174"/>
                </a:lnTo>
                <a:lnTo>
                  <a:pt x="0" y="0"/>
                </a:lnTo>
                <a:lnTo>
                  <a:pt x="0" y="2382"/>
                </a:lnTo>
                <a:close/>
              </a:path>
            </a:pathLst>
          </a:custGeom>
          <a:solidFill>
            <a:srgbClr val="F49E00"/>
          </a:solidFill>
          <a:ln>
            <a:solidFill>
              <a:srgbClr val="F49E00"/>
            </a:solid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a:extLst>
              <a:ext uri="{FF2B5EF4-FFF2-40B4-BE49-F238E27FC236}">
                <a16:creationId xmlns:a16="http://schemas.microsoft.com/office/drawing/2014/main" xmlns="" id="{363C0228-D520-49AC-BC62-AE186499ED27}"/>
              </a:ext>
            </a:extLst>
          </p:cNvPr>
          <p:cNvSpPr>
            <a:spLocks/>
          </p:cNvSpPr>
          <p:nvPr/>
        </p:nvSpPr>
        <p:spPr bwMode="auto">
          <a:xfrm>
            <a:off x="1506565" y="1215055"/>
            <a:ext cx="2193925" cy="3781424"/>
          </a:xfrm>
          <a:custGeom>
            <a:avLst/>
            <a:gdLst>
              <a:gd name="T0" fmla="*/ 1382 w 1382"/>
              <a:gd name="T1" fmla="*/ 2382 h 2382"/>
              <a:gd name="T2" fmla="*/ 0 w 1382"/>
              <a:gd name="T3" fmla="*/ 2209 h 2382"/>
              <a:gd name="T4" fmla="*/ 0 w 1382"/>
              <a:gd name="T5" fmla="*/ 174 h 2382"/>
              <a:gd name="T6" fmla="*/ 1382 w 1382"/>
              <a:gd name="T7" fmla="*/ 0 h 2382"/>
              <a:gd name="T8" fmla="*/ 1382 w 1382"/>
              <a:gd name="T9" fmla="*/ 2382 h 2382"/>
            </a:gdLst>
            <a:ahLst/>
            <a:cxnLst>
              <a:cxn ang="0">
                <a:pos x="T0" y="T1"/>
              </a:cxn>
              <a:cxn ang="0">
                <a:pos x="T2" y="T3"/>
              </a:cxn>
              <a:cxn ang="0">
                <a:pos x="T4" y="T5"/>
              </a:cxn>
              <a:cxn ang="0">
                <a:pos x="T6" y="T7"/>
              </a:cxn>
              <a:cxn ang="0">
                <a:pos x="T8" y="T9"/>
              </a:cxn>
            </a:cxnLst>
            <a:rect l="0" t="0" r="r" b="b"/>
            <a:pathLst>
              <a:path w="1382" h="2382">
                <a:moveTo>
                  <a:pt x="1382" y="2382"/>
                </a:moveTo>
                <a:lnTo>
                  <a:pt x="0" y="2209"/>
                </a:lnTo>
                <a:lnTo>
                  <a:pt x="0" y="174"/>
                </a:lnTo>
                <a:lnTo>
                  <a:pt x="1382" y="0"/>
                </a:lnTo>
                <a:lnTo>
                  <a:pt x="1382" y="2382"/>
                </a:lnTo>
                <a:close/>
              </a:path>
            </a:pathLst>
          </a:custGeom>
          <a:blipFill dpi="0" rotWithShape="1">
            <a:blip r:embed="rId5"/>
            <a:srcRect/>
            <a:stretch>
              <a:fillRect l="-112000" t="-2000" r="-23000" b="-12000"/>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a:extLst>
              <a:ext uri="{FF2B5EF4-FFF2-40B4-BE49-F238E27FC236}">
                <a16:creationId xmlns:a16="http://schemas.microsoft.com/office/drawing/2014/main" xmlns="" id="{C9A0DF5C-64A2-4855-A74C-A586A6B964D9}"/>
              </a:ext>
            </a:extLst>
          </p:cNvPr>
          <p:cNvSpPr>
            <a:spLocks/>
          </p:cNvSpPr>
          <p:nvPr/>
        </p:nvSpPr>
        <p:spPr bwMode="auto">
          <a:xfrm>
            <a:off x="3705253" y="1215055"/>
            <a:ext cx="2193925" cy="3781424"/>
          </a:xfrm>
          <a:custGeom>
            <a:avLst/>
            <a:gdLst>
              <a:gd name="T0" fmla="*/ 0 w 1382"/>
              <a:gd name="T1" fmla="*/ 2382 h 2382"/>
              <a:gd name="T2" fmla="*/ 1382 w 1382"/>
              <a:gd name="T3" fmla="*/ 2209 h 2382"/>
              <a:gd name="T4" fmla="*/ 1382 w 1382"/>
              <a:gd name="T5" fmla="*/ 174 h 2382"/>
              <a:gd name="T6" fmla="*/ 0 w 1382"/>
              <a:gd name="T7" fmla="*/ 0 h 2382"/>
              <a:gd name="T8" fmla="*/ 0 w 1382"/>
              <a:gd name="T9" fmla="*/ 2382 h 2382"/>
            </a:gdLst>
            <a:ahLst/>
            <a:cxnLst>
              <a:cxn ang="0">
                <a:pos x="T0" y="T1"/>
              </a:cxn>
              <a:cxn ang="0">
                <a:pos x="T2" y="T3"/>
              </a:cxn>
              <a:cxn ang="0">
                <a:pos x="T4" y="T5"/>
              </a:cxn>
              <a:cxn ang="0">
                <a:pos x="T6" y="T7"/>
              </a:cxn>
              <a:cxn ang="0">
                <a:pos x="T8" y="T9"/>
              </a:cxn>
            </a:cxnLst>
            <a:rect l="0" t="0" r="r" b="b"/>
            <a:pathLst>
              <a:path w="1382" h="2382">
                <a:moveTo>
                  <a:pt x="0" y="2382"/>
                </a:moveTo>
                <a:lnTo>
                  <a:pt x="1382" y="2209"/>
                </a:lnTo>
                <a:lnTo>
                  <a:pt x="1382" y="174"/>
                </a:lnTo>
                <a:lnTo>
                  <a:pt x="0" y="0"/>
                </a:lnTo>
                <a:lnTo>
                  <a:pt x="0" y="2382"/>
                </a:lnTo>
                <a:close/>
              </a:path>
            </a:pathLst>
          </a:custGeom>
          <a:solidFill>
            <a:srgbClr val="F49E00"/>
          </a:solidFill>
          <a:ln>
            <a:solidFill>
              <a:srgbClr val="F49E00"/>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a:extLst>
              <a:ext uri="{FF2B5EF4-FFF2-40B4-BE49-F238E27FC236}">
                <a16:creationId xmlns:a16="http://schemas.microsoft.com/office/drawing/2014/main" xmlns="" id="{D4E6B852-914B-4C34-8EAE-E650B6732F10}"/>
              </a:ext>
            </a:extLst>
          </p:cNvPr>
          <p:cNvGrpSpPr/>
          <p:nvPr/>
        </p:nvGrpSpPr>
        <p:grpSpPr>
          <a:xfrm>
            <a:off x="3844373" y="1874255"/>
            <a:ext cx="1978692" cy="2727749"/>
            <a:chOff x="3869847" y="2071976"/>
            <a:chExt cx="1978692" cy="2727749"/>
          </a:xfrm>
        </p:grpSpPr>
        <p:sp>
          <p:nvSpPr>
            <p:cNvPr id="10" name="TextBox 83">
              <a:extLst>
                <a:ext uri="{FF2B5EF4-FFF2-40B4-BE49-F238E27FC236}">
                  <a16:creationId xmlns:a16="http://schemas.microsoft.com/office/drawing/2014/main" xmlns="" id="{75308B40-1783-4809-9B6F-7FD46C8ACA0E}"/>
                </a:ext>
              </a:extLst>
            </p:cNvPr>
            <p:cNvSpPr txBox="1"/>
            <p:nvPr/>
          </p:nvSpPr>
          <p:spPr>
            <a:xfrm>
              <a:off x="3869847" y="2904206"/>
              <a:ext cx="1978692" cy="1895519"/>
            </a:xfrm>
            <a:prstGeom prst="rect">
              <a:avLst/>
            </a:prstGeom>
            <a:noFill/>
          </p:spPr>
          <p:txBody>
            <a:bodyPr wrap="square" rtlCol="0">
              <a:spAutoFit/>
            </a:bodyPr>
            <a:lstStyle>
              <a:defPPr>
                <a:defRPr lang="zh-CN"/>
              </a:defPPr>
              <a:lvl1pPr>
                <a:lnSpc>
                  <a:spcPct val="130000"/>
                </a:lnSpc>
                <a:defRPr sz="1400">
                  <a:solidFill>
                    <a:schemeClr val="tx2"/>
                  </a:solidFill>
                  <a:latin typeface="微软雅黑" pitchFamily="34" charset="-122"/>
                  <a:ea typeface="微软雅黑" pitchFamily="34" charset="-122"/>
                  <a:cs typeface="Lato Light"/>
                </a:defRPr>
              </a:lvl1pPr>
            </a:lstStyle>
            <a:p>
              <a:pPr>
                <a:lnSpc>
                  <a:spcPct val="150000"/>
                </a:lnSpc>
              </a:pPr>
              <a:r>
                <a:rPr kumimoji="1" lang="zh-CN" altLang="en-US" sz="1600" dirty="0">
                  <a:solidFill>
                    <a:schemeClr val="bg1"/>
                  </a:solidFill>
                  <a:cs typeface="+mn-ea"/>
                  <a:sym typeface="+mn-lt"/>
                </a:rPr>
                <a:t>勤俭节约一直是中华民族的传统美德</a:t>
              </a:r>
            </a:p>
            <a:p>
              <a:pPr>
                <a:lnSpc>
                  <a:spcPct val="150000"/>
                </a:lnSpc>
              </a:pPr>
              <a:r>
                <a:rPr kumimoji="1" lang="zh-CN" altLang="en-US" sz="1600" dirty="0">
                  <a:solidFill>
                    <a:schemeClr val="bg1"/>
                  </a:solidFill>
                  <a:cs typeface="+mn-ea"/>
                  <a:sym typeface="+mn-lt"/>
                </a:rPr>
                <a:t>我们都更应该以身作则，继承传统美德</a:t>
              </a:r>
            </a:p>
          </p:txBody>
        </p:sp>
        <p:sp>
          <p:nvSpPr>
            <p:cNvPr id="11" name="Title 20">
              <a:extLst>
                <a:ext uri="{FF2B5EF4-FFF2-40B4-BE49-F238E27FC236}">
                  <a16:creationId xmlns:a16="http://schemas.microsoft.com/office/drawing/2014/main" xmlns="" id="{2856BE1C-9F2C-40D0-B195-30C2A77C8ECE}"/>
                </a:ext>
              </a:extLst>
            </p:cNvPr>
            <p:cNvSpPr txBox="1">
              <a:spLocks/>
            </p:cNvSpPr>
            <p:nvPr/>
          </p:nvSpPr>
          <p:spPr>
            <a:xfrm>
              <a:off x="3930007" y="2071976"/>
              <a:ext cx="1436291" cy="430887"/>
            </a:xfrm>
            <a:prstGeom prst="rect">
              <a:avLst/>
            </a:prstGeom>
          </p:spPr>
          <p:txBody>
            <a:bodyPr wrap="none" lIns="0" tIns="0" rIns="0" bIns="0" anchor="ctr">
              <a:spAutoFit/>
            </a:bodyPr>
            <a:lstStyle>
              <a:defPPr>
                <a:defRPr lang="zh-CN"/>
              </a:defPPr>
              <a:lvl1pPr defTabSz="1021227">
                <a:defRPr sz="2800" b="1">
                  <a:latin typeface="微软雅黑" pitchFamily="34" charset="-122"/>
                  <a:ea typeface="微软雅黑" pitchFamily="34" charset="-122"/>
                </a:defRPr>
              </a:lvl1pPr>
            </a:lstStyle>
            <a:p>
              <a:r>
                <a:rPr kumimoji="1" lang="zh-CN" altLang="en-US" sz="2800" dirty="0">
                  <a:solidFill>
                    <a:schemeClr val="bg1"/>
                  </a:solidFill>
                  <a:cs typeface="+mn-ea"/>
                  <a:sym typeface="+mn-lt"/>
                </a:rPr>
                <a:t>我们倡议</a:t>
              </a:r>
            </a:p>
          </p:txBody>
        </p:sp>
        <p:sp>
          <p:nvSpPr>
            <p:cNvPr id="12" name="矩形 11">
              <a:extLst>
                <a:ext uri="{FF2B5EF4-FFF2-40B4-BE49-F238E27FC236}">
                  <a16:creationId xmlns:a16="http://schemas.microsoft.com/office/drawing/2014/main" xmlns="" id="{8ACE0279-C7E2-49D9-86DB-AD47CAC21308}"/>
                </a:ext>
              </a:extLst>
            </p:cNvPr>
            <p:cNvSpPr/>
            <p:nvPr/>
          </p:nvSpPr>
          <p:spPr>
            <a:xfrm>
              <a:off x="3930007" y="2636912"/>
              <a:ext cx="1630361"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a:extLst>
              <a:ext uri="{FF2B5EF4-FFF2-40B4-BE49-F238E27FC236}">
                <a16:creationId xmlns:a16="http://schemas.microsoft.com/office/drawing/2014/main" xmlns="" id="{1D660CF8-52BA-4A65-81A3-0FF2894AF9E0}"/>
              </a:ext>
            </a:extLst>
          </p:cNvPr>
          <p:cNvGrpSpPr/>
          <p:nvPr/>
        </p:nvGrpSpPr>
        <p:grpSpPr>
          <a:xfrm>
            <a:off x="8543943" y="1874255"/>
            <a:ext cx="1978692" cy="2727749"/>
            <a:chOff x="8309948" y="2071976"/>
            <a:chExt cx="1978692" cy="2727749"/>
          </a:xfrm>
        </p:grpSpPr>
        <p:sp>
          <p:nvSpPr>
            <p:cNvPr id="14" name="TextBox 83">
              <a:extLst>
                <a:ext uri="{FF2B5EF4-FFF2-40B4-BE49-F238E27FC236}">
                  <a16:creationId xmlns:a16="http://schemas.microsoft.com/office/drawing/2014/main" xmlns="" id="{A3E876C0-2C48-4CF4-96A4-17CE32E9C564}"/>
                </a:ext>
              </a:extLst>
            </p:cNvPr>
            <p:cNvSpPr txBox="1"/>
            <p:nvPr/>
          </p:nvSpPr>
          <p:spPr>
            <a:xfrm>
              <a:off x="8309948" y="2904206"/>
              <a:ext cx="1978692" cy="1895519"/>
            </a:xfrm>
            <a:prstGeom prst="rect">
              <a:avLst/>
            </a:prstGeom>
            <a:noFill/>
          </p:spPr>
          <p:txBody>
            <a:bodyPr wrap="square" rtlCol="0">
              <a:spAutoFit/>
            </a:bodyPr>
            <a:lstStyle>
              <a:defPPr>
                <a:defRPr lang="zh-CN"/>
              </a:defPPr>
              <a:lvl1pPr>
                <a:lnSpc>
                  <a:spcPct val="130000"/>
                </a:lnSpc>
                <a:defRPr sz="1400">
                  <a:solidFill>
                    <a:schemeClr val="tx2"/>
                  </a:solidFill>
                  <a:latin typeface="微软雅黑" pitchFamily="34" charset="-122"/>
                  <a:ea typeface="微软雅黑" pitchFamily="34" charset="-122"/>
                  <a:cs typeface="Lato Light"/>
                </a:defRPr>
              </a:lvl1pPr>
            </a:lstStyle>
            <a:p>
              <a:pPr>
                <a:lnSpc>
                  <a:spcPct val="150000"/>
                </a:lnSpc>
              </a:pPr>
              <a:r>
                <a:rPr kumimoji="1" lang="zh-CN" altLang="en-US" sz="1600" dirty="0">
                  <a:solidFill>
                    <a:schemeClr val="bg1"/>
                  </a:solidFill>
                  <a:cs typeface="+mn-ea"/>
                  <a:sym typeface="+mn-lt"/>
                </a:rPr>
                <a:t>勤俭节约一直是中华民族的传统美德</a:t>
              </a:r>
            </a:p>
            <a:p>
              <a:pPr>
                <a:lnSpc>
                  <a:spcPct val="150000"/>
                </a:lnSpc>
              </a:pPr>
              <a:r>
                <a:rPr kumimoji="1" lang="zh-CN" altLang="en-US" sz="1600" dirty="0">
                  <a:solidFill>
                    <a:schemeClr val="bg1"/>
                  </a:solidFill>
                  <a:cs typeface="+mn-ea"/>
                  <a:sym typeface="+mn-lt"/>
                </a:rPr>
                <a:t>我们都更应该以身作则，继承传统美德</a:t>
              </a:r>
            </a:p>
          </p:txBody>
        </p:sp>
        <p:sp>
          <p:nvSpPr>
            <p:cNvPr id="15" name="Title 20">
              <a:extLst>
                <a:ext uri="{FF2B5EF4-FFF2-40B4-BE49-F238E27FC236}">
                  <a16:creationId xmlns:a16="http://schemas.microsoft.com/office/drawing/2014/main" xmlns="" id="{2F2F61E6-18FE-4AEC-829A-B4773394634C}"/>
                </a:ext>
              </a:extLst>
            </p:cNvPr>
            <p:cNvSpPr txBox="1">
              <a:spLocks/>
            </p:cNvSpPr>
            <p:nvPr/>
          </p:nvSpPr>
          <p:spPr>
            <a:xfrm>
              <a:off x="8370108" y="2071976"/>
              <a:ext cx="1436291" cy="430887"/>
            </a:xfrm>
            <a:prstGeom prst="rect">
              <a:avLst/>
            </a:prstGeom>
          </p:spPr>
          <p:txBody>
            <a:bodyPr wrap="none" lIns="0" tIns="0" rIns="0" bIns="0" anchor="ctr">
              <a:spAutoFit/>
            </a:bodyPr>
            <a:lstStyle>
              <a:defPPr>
                <a:defRPr lang="zh-CN"/>
              </a:defPPr>
              <a:lvl1pPr defTabSz="1021227">
                <a:defRPr sz="2800" b="1">
                  <a:latin typeface="微软雅黑" pitchFamily="34" charset="-122"/>
                  <a:ea typeface="微软雅黑" pitchFamily="34" charset="-122"/>
                </a:defRPr>
              </a:lvl1pPr>
            </a:lstStyle>
            <a:p>
              <a:r>
                <a:rPr kumimoji="1" lang="zh-CN" altLang="en-US" sz="2800" dirty="0">
                  <a:solidFill>
                    <a:schemeClr val="bg1"/>
                  </a:solidFill>
                  <a:cs typeface="+mn-ea"/>
                  <a:sym typeface="+mn-lt"/>
                </a:rPr>
                <a:t>我们倡议</a:t>
              </a:r>
            </a:p>
          </p:txBody>
        </p:sp>
        <p:sp>
          <p:nvSpPr>
            <p:cNvPr id="16" name="矩形 15">
              <a:extLst>
                <a:ext uri="{FF2B5EF4-FFF2-40B4-BE49-F238E27FC236}">
                  <a16:creationId xmlns:a16="http://schemas.microsoft.com/office/drawing/2014/main" xmlns="" id="{979C1B50-640A-4F10-8129-C6CA87608474}"/>
                </a:ext>
              </a:extLst>
            </p:cNvPr>
            <p:cNvSpPr/>
            <p:nvPr/>
          </p:nvSpPr>
          <p:spPr>
            <a:xfrm>
              <a:off x="8370108" y="2636912"/>
              <a:ext cx="1630361"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7" name="TextBox 83">
            <a:extLst>
              <a:ext uri="{FF2B5EF4-FFF2-40B4-BE49-F238E27FC236}">
                <a16:creationId xmlns:a16="http://schemas.microsoft.com/office/drawing/2014/main" xmlns="" id="{4EB59568-B3F0-4BB8-B395-AE00CFE076AB}"/>
              </a:ext>
            </a:extLst>
          </p:cNvPr>
          <p:cNvSpPr txBox="1"/>
          <p:nvPr/>
        </p:nvSpPr>
        <p:spPr>
          <a:xfrm>
            <a:off x="1141801" y="5125923"/>
            <a:ext cx="9908398" cy="1289905"/>
          </a:xfrm>
          <a:prstGeom prst="rect">
            <a:avLst/>
          </a:prstGeom>
          <a:noFill/>
        </p:spPr>
        <p:txBody>
          <a:bodyPr wrap="square" rtlCol="0">
            <a:spAutoFit/>
          </a:bodyPr>
          <a:lstStyle>
            <a:defPPr>
              <a:defRPr lang="zh-CN"/>
            </a:defPPr>
            <a:lvl1pPr>
              <a:lnSpc>
                <a:spcPct val="130000"/>
              </a:lnSpc>
              <a:defRPr sz="1400">
                <a:solidFill>
                  <a:schemeClr val="tx2"/>
                </a:solidFill>
                <a:latin typeface="微软雅黑" pitchFamily="34" charset="-122"/>
                <a:ea typeface="微软雅黑" pitchFamily="34" charset="-122"/>
                <a:cs typeface="Lato Light"/>
              </a:defRPr>
            </a:lvl1pPr>
          </a:lstStyle>
          <a:p>
            <a:pPr>
              <a:lnSpc>
                <a:spcPct val="150000"/>
              </a:lnSpc>
            </a:pPr>
            <a:r>
              <a:rPr kumimoji="1" lang="zh-CN" altLang="en-US" sz="1800" dirty="0">
                <a:solidFill>
                  <a:schemeClr val="tx1"/>
                </a:solidFill>
                <a:cs typeface="+mn-ea"/>
                <a:sym typeface="+mn-lt"/>
              </a:rPr>
              <a:t>树立节约光荣、浪费可耻的思想观念，不奢侈、不攀比，厉行节约，反对浪费。从自身做起，从细节做起，做“光盘行动”的实践者。争做“光盘”达人，适当点餐，拒绝攀比，以“光盘”为荣，以“剩餐”为耻，实在吃不了的，就打包带走。</a:t>
            </a:r>
          </a:p>
        </p:txBody>
      </p:sp>
    </p:spTree>
    <p:extLst>
      <p:ext uri="{BB962C8B-B14F-4D97-AF65-F5344CB8AC3E}">
        <p14:creationId xmlns:p14="http://schemas.microsoft.com/office/powerpoint/2010/main" val="25324691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2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62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2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62000">
                                          <p:cBhvr additive="base">
                                            <p:cTn id="11" dur="1000" fill="hold"/>
                                            <p:tgtEl>
                                              <p:spTgt spid="8"/>
                                            </p:tgtEl>
                                            <p:attrNameLst>
                                              <p:attrName>ppt_x</p:attrName>
                                            </p:attrNameLst>
                                          </p:cBhvr>
                                          <p:tavLst>
                                            <p:tav tm="0">
                                              <p:val>
                                                <p:strVal val="1+#ppt_w/2"/>
                                              </p:val>
                                            </p:tav>
                                            <p:tav tm="100000">
                                              <p:val>
                                                <p:strVal val="#ppt_x"/>
                                              </p:val>
                                            </p:tav>
                                          </p:tavLst>
                                        </p:anim>
                                        <p:anim calcmode="lin" valueType="num" p14:bounceEnd="62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62000">
                                          <p:cBhvr additive="base">
                                            <p:cTn id="15" dur="1000" fill="hold"/>
                                            <p:tgtEl>
                                              <p:spTgt spid="4"/>
                                            </p:tgtEl>
                                            <p:attrNameLst>
                                              <p:attrName>ppt_x</p:attrName>
                                            </p:attrNameLst>
                                          </p:cBhvr>
                                          <p:tavLst>
                                            <p:tav tm="0">
                                              <p:val>
                                                <p:strVal val="0-#ppt_w/2"/>
                                              </p:val>
                                            </p:tav>
                                            <p:tav tm="100000">
                                              <p:val>
                                                <p:strVal val="#ppt_x"/>
                                              </p:val>
                                            </p:tav>
                                          </p:tavLst>
                                        </p:anim>
                                        <p:anim calcmode="lin" valueType="num" p14:bounceEnd="62000">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2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62000">
                                          <p:cBhvr additive="base">
                                            <p:cTn id="19" dur="1000" fill="hold"/>
                                            <p:tgtEl>
                                              <p:spTgt spid="6"/>
                                            </p:tgtEl>
                                            <p:attrNameLst>
                                              <p:attrName>ppt_x</p:attrName>
                                            </p:attrNameLst>
                                          </p:cBhvr>
                                          <p:tavLst>
                                            <p:tav tm="0">
                                              <p:val>
                                                <p:strVal val="1+#ppt_w/2"/>
                                              </p:val>
                                            </p:tav>
                                            <p:tav tm="100000">
                                              <p:val>
                                                <p:strVal val="#ppt_x"/>
                                              </p:val>
                                            </p:tav>
                                          </p:tavLst>
                                        </p:anim>
                                        <p:anim calcmode="lin" valueType="num" p14:bounceEnd="62000">
                                          <p:cBhvr additive="base">
                                            <p:cTn id="20" dur="10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42" presetClass="entr" presetSubtype="0"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42" presetClass="entr" presetSubtype="0"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q1p1ccm">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4672</TotalTime>
  <Words>1564</Words>
  <Application>Microsoft Office PowerPoint</Application>
  <PresentationFormat>宽屏</PresentationFormat>
  <Paragraphs>133</Paragraphs>
  <Slides>21</Slides>
  <Notes>21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Meiryo</vt:lpstr>
      <vt:lpstr>DengXian</vt:lpstr>
      <vt:lpstr>汉仪海韵体简</vt:lpstr>
      <vt:lpstr>汉仪雅酷黑 75W</vt:lpstr>
      <vt:lpstr>华文行楷</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660</cp:revision>
  <dcterms:created xsi:type="dcterms:W3CDTF">2018-06-17T04:53:58Z</dcterms:created>
  <dcterms:modified xsi:type="dcterms:W3CDTF">2020-09-03T00:26:49Z</dcterms:modified>
</cp:coreProperties>
</file>