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media/image11.jpg" ContentType="image/png"/>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0" r:id="rId2"/>
  </p:sldMasterIdLst>
  <p:notesMasterIdLst>
    <p:notesMasterId r:id="rId27"/>
  </p:notesMasterIdLst>
  <p:sldIdLst>
    <p:sldId id="346" r:id="rId3"/>
    <p:sldId id="334" r:id="rId4"/>
    <p:sldId id="331" r:id="rId5"/>
    <p:sldId id="332" r:id="rId6"/>
    <p:sldId id="333" r:id="rId7"/>
    <p:sldId id="317" r:id="rId8"/>
    <p:sldId id="294" r:id="rId9"/>
    <p:sldId id="296" r:id="rId10"/>
    <p:sldId id="305" r:id="rId11"/>
    <p:sldId id="318" r:id="rId12"/>
    <p:sldId id="319" r:id="rId13"/>
    <p:sldId id="320" r:id="rId14"/>
    <p:sldId id="321" r:id="rId15"/>
    <p:sldId id="322" r:id="rId16"/>
    <p:sldId id="323" r:id="rId17"/>
    <p:sldId id="324" r:id="rId18"/>
    <p:sldId id="325" r:id="rId19"/>
    <p:sldId id="326" r:id="rId20"/>
    <p:sldId id="327" r:id="rId21"/>
    <p:sldId id="335" r:id="rId22"/>
    <p:sldId id="336" r:id="rId23"/>
    <p:sldId id="337" r:id="rId24"/>
    <p:sldId id="347" r:id="rId25"/>
    <p:sldId id="348" r:id="rId26"/>
  </p:sldIdLst>
  <p:sldSz cx="12192000" cy="6858000"/>
  <p:notesSz cx="6858000" cy="9144000"/>
  <p:custDataLst>
    <p:tags r:id="rId28"/>
  </p:custDataLst>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微软雅黑 Light" panose="020B0502040204020203" pitchFamily="34"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微软雅黑 Light" panose="020B0502040204020203" pitchFamily="34"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微软雅黑 Light" panose="020B0502040204020203" pitchFamily="34"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微软雅黑 Light" panose="020B0502040204020203" pitchFamily="34"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微软雅黑 Light" panose="020B0502040204020203" pitchFamily="34" charset="-122"/>
        <a:cs typeface="+mn-cs"/>
      </a:defRPr>
    </a:lvl5pPr>
    <a:lvl6pPr marL="2286000" algn="l" defTabSz="914400" rtl="0" eaLnBrk="1" latinLnBrk="0" hangingPunct="1">
      <a:defRPr kern="1200">
        <a:solidFill>
          <a:schemeClr val="tx1"/>
        </a:solidFill>
        <a:latin typeface="Arial" panose="020B0604020202020204" pitchFamily="34" charset="0"/>
        <a:ea typeface="微软雅黑 Light" panose="020B0502040204020203" pitchFamily="34" charset="-122"/>
        <a:cs typeface="+mn-cs"/>
      </a:defRPr>
    </a:lvl6pPr>
    <a:lvl7pPr marL="2743200" algn="l" defTabSz="914400" rtl="0" eaLnBrk="1" latinLnBrk="0" hangingPunct="1">
      <a:defRPr kern="1200">
        <a:solidFill>
          <a:schemeClr val="tx1"/>
        </a:solidFill>
        <a:latin typeface="Arial" panose="020B0604020202020204" pitchFamily="34" charset="0"/>
        <a:ea typeface="微软雅黑 Light" panose="020B0502040204020203" pitchFamily="34" charset="-122"/>
        <a:cs typeface="+mn-cs"/>
      </a:defRPr>
    </a:lvl7pPr>
    <a:lvl8pPr marL="3200400" algn="l" defTabSz="914400" rtl="0" eaLnBrk="1" latinLnBrk="0" hangingPunct="1">
      <a:defRPr kern="1200">
        <a:solidFill>
          <a:schemeClr val="tx1"/>
        </a:solidFill>
        <a:latin typeface="Arial" panose="020B0604020202020204" pitchFamily="34" charset="0"/>
        <a:ea typeface="微软雅黑 Light" panose="020B0502040204020203" pitchFamily="34" charset="-122"/>
        <a:cs typeface="+mn-cs"/>
      </a:defRPr>
    </a:lvl8pPr>
    <a:lvl9pPr marL="3657600" algn="l" defTabSz="914400" rtl="0" eaLnBrk="1" latinLnBrk="0" hangingPunct="1">
      <a:defRPr kern="1200">
        <a:solidFill>
          <a:schemeClr val="tx1"/>
        </a:solidFill>
        <a:latin typeface="Arial" panose="020B0604020202020204" pitchFamily="34" charset="0"/>
        <a:ea typeface="微软雅黑 Light" panose="020B0502040204020203" pitchFamily="34" charset="-122"/>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E6988"/>
    <a:srgbClr val="2D2264"/>
    <a:srgbClr val="332272"/>
    <a:srgbClr val="B21877"/>
    <a:srgbClr val="FDC006"/>
    <a:srgbClr val="003F72"/>
    <a:srgbClr val="CC9900"/>
    <a:srgbClr val="996633"/>
    <a:srgbClr val="E6A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263" autoAdjust="0"/>
    <p:restoredTop sz="96314" autoAdjust="0"/>
  </p:normalViewPr>
  <p:slideViewPr>
    <p:cSldViewPr snapToGrid="0">
      <p:cViewPr varScale="1">
        <p:scale>
          <a:sx n="108" d="100"/>
          <a:sy n="108" d="100"/>
        </p:scale>
        <p:origin x="756" y="114"/>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smtClean="0">
                <a:latin typeface="+mn-lt"/>
                <a:ea typeface="+mn-ea"/>
              </a:defRPr>
            </a:lvl1pPr>
          </a:lstStyle>
          <a:p>
            <a:pPr>
              <a:defRPr/>
            </a:pPr>
            <a:fld id="{86C39834-993C-4B51-8E5A-2F8CF242AC7E}" type="datetimeFigureOut">
              <a:rPr lang="zh-CN" altLang="en-US"/>
              <a:pPr>
                <a:defRPr/>
              </a:pPr>
              <a:t>2020/8/25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smtClean="0">
                <a:latin typeface="+mn-lt"/>
                <a:ea typeface="+mn-ea"/>
              </a:defRPr>
            </a:lvl1pPr>
          </a:lstStyle>
          <a:p>
            <a:pPr>
              <a:defRPr/>
            </a:pPr>
            <a:fld id="{6B6478C8-D6E9-4B2A-A222-8B15D712B265}" type="slidenum">
              <a:rPr lang="zh-CN" altLang="en-US"/>
              <a:pPr>
                <a:defRPr/>
              </a:pPr>
              <a:t>‹#›</a:t>
            </a:fld>
            <a:endParaRPr lang="zh-CN" altLang="en-US"/>
          </a:p>
        </p:txBody>
      </p:sp>
    </p:spTree>
    <p:extLst>
      <p:ext uri="{BB962C8B-B14F-4D97-AF65-F5344CB8AC3E}">
        <p14:creationId xmlns:p14="http://schemas.microsoft.com/office/powerpoint/2010/main" val="38765494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6F6889C3-1136-4975-B345-78F1D5727E19}" type="slidenum">
              <a:rPr lang="zh-CN" altLang="en-US">
                <a:latin typeface="Calibri" panose="020F0502020204030204" pitchFamily="34" charset="0"/>
                <a:ea typeface="宋体" panose="02010600030101010101" pitchFamily="2" charset="-122"/>
              </a:rPr>
              <a:pPr fontAlgn="base">
                <a:spcBef>
                  <a:spcPct val="0"/>
                </a:spcBef>
                <a:spcAft>
                  <a:spcPct val="0"/>
                </a:spcAft>
              </a:pPr>
              <a:t>1</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5628956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163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72487BD7-EBC9-42D9-B79D-07274A02A415}" type="slidenum">
              <a:rPr lang="zh-CN" altLang="en-US">
                <a:latin typeface="Calibri" panose="020F0502020204030204" pitchFamily="34" charset="0"/>
                <a:ea typeface="宋体" panose="02010600030101010101" pitchFamily="2" charset="-122"/>
              </a:rPr>
              <a:pPr fontAlgn="base">
                <a:spcBef>
                  <a:spcPct val="0"/>
                </a:spcBef>
                <a:spcAft>
                  <a:spcPct val="0"/>
                </a:spcAft>
              </a:pPr>
              <a:t>10</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2917457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184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7B8ED0E5-AD35-4E9D-87E4-4DA4F7971129}" type="slidenum">
              <a:rPr lang="zh-CN" altLang="en-US">
                <a:latin typeface="Calibri" panose="020F0502020204030204" pitchFamily="34" charset="0"/>
                <a:ea typeface="宋体" panose="02010600030101010101" pitchFamily="2" charset="-122"/>
              </a:rPr>
              <a:pPr fontAlgn="base">
                <a:spcBef>
                  <a:spcPct val="0"/>
                </a:spcBef>
                <a:spcAft>
                  <a:spcPct val="0"/>
                </a:spcAft>
              </a:pPr>
              <a:t>11</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8973978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dirty="0"/>
          </a:p>
        </p:txBody>
      </p:sp>
      <p:sp>
        <p:nvSpPr>
          <p:cNvPr id="204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6D6F1E05-9CE2-47D6-9AB2-392EB4E7921F}" type="slidenum">
              <a:rPr lang="zh-CN" altLang="en-US">
                <a:latin typeface="Calibri" panose="020F0502020204030204" pitchFamily="34" charset="0"/>
                <a:ea typeface="宋体" panose="02010600030101010101" pitchFamily="2" charset="-122"/>
              </a:rPr>
              <a:pPr fontAlgn="base">
                <a:spcBef>
                  <a:spcPct val="0"/>
                </a:spcBef>
                <a:spcAft>
                  <a:spcPct val="0"/>
                </a:spcAft>
              </a:pPr>
              <a:t>12</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169822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dirty="0"/>
          </a:p>
        </p:txBody>
      </p:sp>
      <p:sp>
        <p:nvSpPr>
          <p:cNvPr id="225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8E128C5A-898C-4156-87F8-BA1D069161B6}" type="slidenum">
              <a:rPr lang="zh-CN" altLang="en-US">
                <a:latin typeface="Calibri" panose="020F0502020204030204" pitchFamily="34" charset="0"/>
                <a:ea typeface="宋体" panose="02010600030101010101" pitchFamily="2" charset="-122"/>
              </a:rPr>
              <a:pPr fontAlgn="base">
                <a:spcBef>
                  <a:spcPct val="0"/>
                </a:spcBef>
                <a:spcAft>
                  <a:spcPct val="0"/>
                </a:spcAft>
              </a:pPr>
              <a:t>13</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5857296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dirty="0"/>
          </a:p>
        </p:txBody>
      </p:sp>
      <p:sp>
        <p:nvSpPr>
          <p:cNvPr id="245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C998BCF4-EA6E-4E8D-97A3-3E2F98B4162F}" type="slidenum">
              <a:rPr lang="zh-CN" altLang="en-US">
                <a:latin typeface="Calibri" panose="020F0502020204030204" pitchFamily="34" charset="0"/>
                <a:ea typeface="宋体" panose="02010600030101010101" pitchFamily="2" charset="-122"/>
              </a:rPr>
              <a:pPr fontAlgn="base">
                <a:spcBef>
                  <a:spcPct val="0"/>
                </a:spcBef>
                <a:spcAft>
                  <a:spcPct val="0"/>
                </a:spcAft>
              </a:pPr>
              <a:t>14</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1663194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266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DA6DE363-CF06-4D33-814A-AE62FABD5C9A}" type="slidenum">
              <a:rPr lang="zh-CN" altLang="en-US">
                <a:latin typeface="Calibri" panose="020F0502020204030204" pitchFamily="34" charset="0"/>
                <a:ea typeface="宋体" panose="02010600030101010101" pitchFamily="2" charset="-122"/>
              </a:rPr>
              <a:pPr fontAlgn="base">
                <a:spcBef>
                  <a:spcPct val="0"/>
                </a:spcBef>
                <a:spcAft>
                  <a:spcPct val="0"/>
                </a:spcAft>
              </a:pPr>
              <a:t>15</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5566546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286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2ECF414E-2BAB-49C1-A686-714EE6B2876D}" type="slidenum">
              <a:rPr lang="zh-CN" altLang="en-US">
                <a:latin typeface="Calibri" panose="020F0502020204030204" pitchFamily="34" charset="0"/>
                <a:ea typeface="宋体" panose="02010600030101010101" pitchFamily="2" charset="-122"/>
              </a:rPr>
              <a:pPr fontAlgn="base">
                <a:spcBef>
                  <a:spcPct val="0"/>
                </a:spcBef>
                <a:spcAft>
                  <a:spcPct val="0"/>
                </a:spcAft>
              </a:pPr>
              <a:t>16</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6569016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dirty="0"/>
          </a:p>
        </p:txBody>
      </p:sp>
      <p:sp>
        <p:nvSpPr>
          <p:cNvPr id="307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07F61370-F5AA-49D8-ABCE-99E969F90A84}" type="slidenum">
              <a:rPr lang="zh-CN" altLang="en-US">
                <a:latin typeface="Calibri" panose="020F0502020204030204" pitchFamily="34" charset="0"/>
                <a:ea typeface="宋体" panose="02010600030101010101" pitchFamily="2" charset="-122"/>
              </a:rPr>
              <a:pPr fontAlgn="base">
                <a:spcBef>
                  <a:spcPct val="0"/>
                </a:spcBef>
                <a:spcAft>
                  <a:spcPct val="0"/>
                </a:spcAft>
              </a:pPr>
              <a:t>17</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4883994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dirty="0"/>
          </a:p>
        </p:txBody>
      </p:sp>
      <p:sp>
        <p:nvSpPr>
          <p:cNvPr id="327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2E53C518-0678-4F0B-BF80-BA7E8767744C}" type="slidenum">
              <a:rPr lang="zh-CN" altLang="en-US">
                <a:latin typeface="Calibri" panose="020F0502020204030204" pitchFamily="34" charset="0"/>
                <a:ea typeface="宋体" panose="02010600030101010101" pitchFamily="2" charset="-122"/>
              </a:rPr>
              <a:pPr fontAlgn="base">
                <a:spcBef>
                  <a:spcPct val="0"/>
                </a:spcBef>
                <a:spcAft>
                  <a:spcPct val="0"/>
                </a:spcAft>
              </a:pPr>
              <a:t>18</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9125015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dirty="0"/>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C3400F4B-572A-4AED-BC86-7BB91EA90BF1}" type="slidenum">
              <a:rPr lang="zh-CN" altLang="en-US">
                <a:latin typeface="Calibri" panose="020F0502020204030204" pitchFamily="34" charset="0"/>
                <a:ea typeface="宋体" panose="02010600030101010101" pitchFamily="2" charset="-122"/>
              </a:rPr>
              <a:pPr fontAlgn="base">
                <a:spcBef>
                  <a:spcPct val="0"/>
                </a:spcBef>
                <a:spcAft>
                  <a:spcPct val="0"/>
                </a:spcAft>
              </a:pPr>
              <a:t>19</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0055783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81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8A36A598-D331-4F0C-83AF-729E151F563C}" type="slidenum">
              <a:rPr lang="zh-CN" altLang="en-US">
                <a:latin typeface="Calibri" panose="020F0502020204030204" pitchFamily="34" charset="0"/>
                <a:ea typeface="宋体" panose="02010600030101010101" pitchFamily="2" charset="-122"/>
              </a:rPr>
              <a:pPr fontAlgn="base">
                <a:spcBef>
                  <a:spcPct val="0"/>
                </a:spcBef>
                <a:spcAft>
                  <a:spcPct val="0"/>
                </a:spcAft>
              </a:pPr>
              <a:t>2</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7880999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81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8A36A598-D331-4F0C-83AF-729E151F563C}" type="slidenum">
              <a:rPr lang="zh-CN" altLang="en-US">
                <a:latin typeface="Calibri" panose="020F0502020204030204" pitchFamily="34" charset="0"/>
                <a:ea typeface="宋体" panose="02010600030101010101" pitchFamily="2" charset="-122"/>
              </a:rPr>
              <a:pPr fontAlgn="base">
                <a:spcBef>
                  <a:spcPct val="0"/>
                </a:spcBef>
                <a:spcAft>
                  <a:spcPct val="0"/>
                </a:spcAft>
              </a:pPr>
              <a:t>20</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0826179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21</a:t>
            </a:fld>
            <a:endParaRPr lang="zh-CN" altLang="en-US"/>
          </a:p>
        </p:txBody>
      </p:sp>
    </p:spTree>
    <p:extLst>
      <p:ext uri="{BB962C8B-B14F-4D97-AF65-F5344CB8AC3E}">
        <p14:creationId xmlns:p14="http://schemas.microsoft.com/office/powerpoint/2010/main" val="31830035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22</a:t>
            </a:fld>
            <a:endParaRPr lang="zh-CN" altLang="en-US"/>
          </a:p>
        </p:txBody>
      </p:sp>
    </p:spTree>
    <p:extLst>
      <p:ext uri="{BB962C8B-B14F-4D97-AF65-F5344CB8AC3E}">
        <p14:creationId xmlns:p14="http://schemas.microsoft.com/office/powerpoint/2010/main" val="1477804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6F6889C3-1136-4975-B345-78F1D5727E19}" type="slidenum">
              <a:rPr lang="zh-CN" altLang="en-US">
                <a:latin typeface="Calibri" panose="020F0502020204030204" pitchFamily="34" charset="0"/>
                <a:ea typeface="宋体" panose="02010600030101010101" pitchFamily="2" charset="-122"/>
              </a:rPr>
              <a:pPr fontAlgn="base">
                <a:spcBef>
                  <a:spcPct val="0"/>
                </a:spcBef>
                <a:spcAft>
                  <a:spcPct val="0"/>
                </a:spcAft>
              </a:pPr>
              <a:t>23</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6687199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8807279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DBB0C9-B4B5-4981-8185-40C817E1AF74}" type="slidenum">
              <a:rPr lang="zh-CN" altLang="en-US" smtClean="0"/>
              <a:t>3</a:t>
            </a:fld>
            <a:endParaRPr lang="zh-CN" altLang="en-US"/>
          </a:p>
        </p:txBody>
      </p:sp>
    </p:spTree>
    <p:extLst>
      <p:ext uri="{BB962C8B-B14F-4D97-AF65-F5344CB8AC3E}">
        <p14:creationId xmlns:p14="http://schemas.microsoft.com/office/powerpoint/2010/main" val="11133514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DBB0C9-B4B5-4981-8185-40C817E1AF74}" type="slidenum">
              <a:rPr lang="zh-CN" altLang="en-US" smtClean="0"/>
              <a:t>4</a:t>
            </a:fld>
            <a:endParaRPr lang="zh-CN" altLang="en-US"/>
          </a:p>
        </p:txBody>
      </p:sp>
    </p:spTree>
    <p:extLst>
      <p:ext uri="{BB962C8B-B14F-4D97-AF65-F5344CB8AC3E}">
        <p14:creationId xmlns:p14="http://schemas.microsoft.com/office/powerpoint/2010/main" val="19272236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DBB0C9-B4B5-4981-8185-40C817E1AF74}" type="slidenum">
              <a:rPr lang="zh-CN" altLang="en-US" smtClean="0"/>
              <a:t>5</a:t>
            </a:fld>
            <a:endParaRPr lang="zh-CN" altLang="en-US"/>
          </a:p>
        </p:txBody>
      </p:sp>
    </p:spTree>
    <p:extLst>
      <p:ext uri="{BB962C8B-B14F-4D97-AF65-F5344CB8AC3E}">
        <p14:creationId xmlns:p14="http://schemas.microsoft.com/office/powerpoint/2010/main" val="6672407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81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8A36A598-D331-4F0C-83AF-729E151F563C}" type="slidenum">
              <a:rPr lang="zh-CN" altLang="en-US">
                <a:latin typeface="Calibri" panose="020F0502020204030204" pitchFamily="34" charset="0"/>
                <a:ea typeface="宋体" panose="02010600030101010101" pitchFamily="2" charset="-122"/>
              </a:rPr>
              <a:pPr fontAlgn="base">
                <a:spcBef>
                  <a:spcPct val="0"/>
                </a:spcBef>
                <a:spcAft>
                  <a:spcPct val="0"/>
                </a:spcAft>
              </a:pPr>
              <a:t>6</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8287046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102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C3121601-724C-41F5-B0E2-4159F806B547}" type="slidenum">
              <a:rPr lang="zh-CN" altLang="en-US">
                <a:latin typeface="Calibri" panose="020F0502020204030204" pitchFamily="34" charset="0"/>
                <a:ea typeface="宋体" panose="02010600030101010101" pitchFamily="2" charset="-122"/>
              </a:rPr>
              <a:pPr fontAlgn="base">
                <a:spcBef>
                  <a:spcPct val="0"/>
                </a:spcBef>
                <a:spcAft>
                  <a:spcPct val="0"/>
                </a:spcAft>
              </a:pPr>
              <a:t>7</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295484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2F6D94E9-DAA3-4A9E-AC05-4A69B021E389}" type="slidenum">
              <a:rPr lang="zh-CN" altLang="en-US">
                <a:latin typeface="Calibri" panose="020F0502020204030204" pitchFamily="34" charset="0"/>
                <a:ea typeface="宋体" panose="02010600030101010101" pitchFamily="2" charset="-122"/>
              </a:rPr>
              <a:pPr fontAlgn="base">
                <a:spcBef>
                  <a:spcPct val="0"/>
                </a:spcBef>
                <a:spcAft>
                  <a:spcPct val="0"/>
                </a:spcAft>
              </a:pPr>
              <a:t>8</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7100352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dirty="0"/>
          </a:p>
        </p:txBody>
      </p:sp>
      <p:sp>
        <p:nvSpPr>
          <p:cNvPr id="143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2324A736-37D6-48B2-8DD2-66D66FC74406}" type="slidenum">
              <a:rPr lang="zh-CN" altLang="en-US">
                <a:latin typeface="Calibri" panose="020F0502020204030204" pitchFamily="34" charset="0"/>
                <a:ea typeface="宋体" panose="02010600030101010101" pitchFamily="2" charset="-122"/>
              </a:rPr>
              <a:pPr fontAlgn="base">
                <a:spcBef>
                  <a:spcPct val="0"/>
                </a:spcBef>
                <a:spcAft>
                  <a:spcPct val="0"/>
                </a:spcAft>
              </a:pPr>
              <a:t>9</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2000712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22743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2020/8/25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661769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2020/8/25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655688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2020/8/25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431624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2020/8/25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561810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97576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2020/8/25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892266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2020/8/25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522658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2020/8/25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12826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2020/8/25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408521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2020/8/25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504599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2020/8/25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709564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2020/8/25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4246394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smtClean="0">
                <a:solidFill>
                  <a:schemeClr val="tx1">
                    <a:tint val="75000"/>
                  </a:schemeClr>
                </a:solidFill>
                <a:latin typeface="+mn-lt"/>
                <a:ea typeface="+mn-ea"/>
              </a:defRPr>
            </a:lvl1pPr>
          </a:lstStyle>
          <a:p>
            <a:pPr>
              <a:defRPr/>
            </a:pPr>
            <a:fld id="{93E17565-136F-4581-898D-011EB763DB2C}" type="datetimeFigureOut">
              <a:rPr lang="zh-CN" altLang="en-US"/>
              <a:pPr>
                <a:defRPr/>
              </a:pPr>
              <a:t>2020/8/25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75000"/>
                  </a:schemeClr>
                </a:solidFill>
                <a:latin typeface="+mn-lt"/>
                <a:ea typeface="+mn-ea"/>
              </a:defRPr>
            </a:lvl1pPr>
          </a:lstStyle>
          <a:p>
            <a:pPr>
              <a:defRPr/>
            </a:pPr>
            <a:fld id="{D7F151C8-D426-4469-B7E8-6DA7F67540D0}"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panose="020B0604020202020204" pitchFamily="34" charset="0"/>
          <a:ea typeface="微软雅黑 Light" panose="020B0502040204020203" pitchFamily="34" charset="-122"/>
        </a:defRPr>
      </a:lvl2pPr>
      <a:lvl3pPr algn="l" rtl="0" fontAlgn="base">
        <a:lnSpc>
          <a:spcPct val="90000"/>
        </a:lnSpc>
        <a:spcBef>
          <a:spcPct val="0"/>
        </a:spcBef>
        <a:spcAft>
          <a:spcPct val="0"/>
        </a:spcAft>
        <a:defRPr sz="4400">
          <a:solidFill>
            <a:schemeClr val="tx1"/>
          </a:solidFill>
          <a:latin typeface="Arial" panose="020B0604020202020204" pitchFamily="34" charset="0"/>
          <a:ea typeface="微软雅黑 Light" panose="020B0502040204020203" pitchFamily="34" charset="-122"/>
        </a:defRPr>
      </a:lvl3pPr>
      <a:lvl4pPr algn="l" rtl="0" fontAlgn="base">
        <a:lnSpc>
          <a:spcPct val="90000"/>
        </a:lnSpc>
        <a:spcBef>
          <a:spcPct val="0"/>
        </a:spcBef>
        <a:spcAft>
          <a:spcPct val="0"/>
        </a:spcAft>
        <a:defRPr sz="4400">
          <a:solidFill>
            <a:schemeClr val="tx1"/>
          </a:solidFill>
          <a:latin typeface="Arial" panose="020B0604020202020204" pitchFamily="34" charset="0"/>
          <a:ea typeface="微软雅黑 Light" panose="020B0502040204020203" pitchFamily="34" charset="-122"/>
        </a:defRPr>
      </a:lvl4pPr>
      <a:lvl5pPr algn="l" rtl="0" fontAlgn="base">
        <a:lnSpc>
          <a:spcPct val="90000"/>
        </a:lnSpc>
        <a:spcBef>
          <a:spcPct val="0"/>
        </a:spcBef>
        <a:spcAft>
          <a:spcPct val="0"/>
        </a:spcAft>
        <a:defRPr sz="4400">
          <a:solidFill>
            <a:schemeClr val="tx1"/>
          </a:solidFill>
          <a:latin typeface="Arial" panose="020B0604020202020204" pitchFamily="34" charset="0"/>
          <a:ea typeface="微软雅黑 Light" panose="020B0502040204020203"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Light" panose="020B0502040204020203"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Light" panose="020B0502040204020203"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Light" panose="020B0502040204020203"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Light" panose="020B0502040204020203"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spcBef>
                <a:spcPts val="0"/>
              </a:spcBef>
              <a:spcAft>
                <a:spcPts val="0"/>
              </a:spcAft>
            </a:pPr>
            <a:fld id="{16E5758D-A3C3-4E88-8AC0-22500507BD7E}" type="datetimeFigureOut">
              <a:rPr lang="zh-CN" altLang="en-US" smtClean="0">
                <a:solidFill>
                  <a:prstClr val="black">
                    <a:tint val="75000"/>
                  </a:prstClr>
                </a:solidFill>
                <a:latin typeface="Calibri" panose="020F0502020204030204"/>
                <a:ea typeface="宋体" panose="02010600030101010101" pitchFamily="2" charset="-122"/>
              </a:rPr>
              <a:pPr eaLnBrk="1" fontAlgn="auto" hangingPunct="1">
                <a:spcBef>
                  <a:spcPts val="0"/>
                </a:spcBef>
                <a:spcAft>
                  <a:spcPts val="0"/>
                </a:spcAft>
              </a:pPr>
              <a:t>2020/8/25</a:t>
            </a:fld>
            <a:endParaRPr lang="zh-CN" altLang="en-US">
              <a:solidFill>
                <a:prstClr val="black">
                  <a:tint val="75000"/>
                </a:prstClr>
              </a:solidFill>
              <a:latin typeface="Calibri" panose="020F0502020204030204"/>
              <a:ea typeface="宋体" panose="02010600030101010101" pitchFamily="2" charset="-122"/>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spcBef>
                <a:spcPts val="0"/>
              </a:spcBef>
              <a:spcAft>
                <a:spcPts val="0"/>
              </a:spcAft>
            </a:pPr>
            <a:endParaRPr lang="zh-CN" altLang="en-US">
              <a:solidFill>
                <a:prstClr val="black">
                  <a:tint val="75000"/>
                </a:prstClr>
              </a:solidFill>
              <a:latin typeface="Calibri" panose="020F0502020204030204"/>
              <a:ea typeface="宋体" panose="02010600030101010101" pitchFamily="2" charset="-122"/>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spcBef>
                <a:spcPts val="0"/>
              </a:spcBef>
              <a:spcAft>
                <a:spcPts val="0"/>
              </a:spcAft>
            </a:pPr>
            <a:fld id="{AA4E786F-588D-4932-A7B2-AE3451FA4ACA}" type="slidenum">
              <a:rPr lang="zh-CN" altLang="en-US" smtClean="0">
                <a:solidFill>
                  <a:prstClr val="black">
                    <a:tint val="75000"/>
                  </a:prstClr>
                </a:solidFill>
                <a:latin typeface="Calibri" panose="020F0502020204030204"/>
                <a:ea typeface="宋体" panose="02010600030101010101" pitchFamily="2" charset="-122"/>
              </a:rPr>
              <a:pPr eaLnBrk="1" fontAlgn="auto" hangingPunct="1">
                <a:spcBef>
                  <a:spcPts val="0"/>
                </a:spcBef>
                <a:spcAft>
                  <a:spcPts val="0"/>
                </a:spcAft>
              </a:pPr>
              <a:t>‹#›</a:t>
            </a:fld>
            <a:endParaRPr lang="zh-CN" altLang="en-US">
              <a:solidFill>
                <a:prstClr val="black">
                  <a:tint val="75000"/>
                </a:prstClr>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036873703"/>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26.png"/><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33.png"/><Relationship Id="rId4" Type="http://schemas.openxmlformats.org/officeDocument/2006/relationships/image" Target="../media/image32.png"/></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42.png"/><Relationship Id="rId4" Type="http://schemas.openxmlformats.org/officeDocument/2006/relationships/image" Target="../media/image41.png"/></Relationships>
</file>

<file path=ppt/slides/_rels/slide2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4.xml"/><Relationship Id="rId1" Type="http://schemas.openxmlformats.org/officeDocument/2006/relationships/slideLayout" Target="../slideLayouts/slideLayout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7"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2.jpg"/><Relationship Id="rId5" Type="http://schemas.openxmlformats.org/officeDocument/2006/relationships/image" Target="../media/image11.jpg"/><Relationship Id="rId4" Type="http://schemas.openxmlformats.org/officeDocument/2006/relationships/image" Target="../media/image10.jp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 name="文本框 235"/>
          <p:cNvSpPr txBox="1">
            <a:spLocks noChangeArrowheads="1"/>
          </p:cNvSpPr>
          <p:nvPr/>
        </p:nvSpPr>
        <p:spPr bwMode="auto">
          <a:xfrm>
            <a:off x="6810829" y="4470623"/>
            <a:ext cx="523714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eaLnBrk="1" hangingPunct="1"/>
            <a:r>
              <a:rPr lang="zh-CN" altLang="en-US" sz="2000" dirty="0">
                <a:blipFill dpi="0" rotWithShape="1">
                  <a:blip r:embed="rId3"/>
                  <a:srcRect/>
                  <a:stretch>
                    <a:fillRect/>
                  </a:stretch>
                </a:blipFill>
                <a:latin typeface="MS Mincho" panose="02020609040205080304" pitchFamily="49" charset="-128"/>
                <a:ea typeface="MS Mincho" panose="02020609040205080304" pitchFamily="49" charset="-128"/>
              </a:rPr>
              <a:t>汇报人</a:t>
            </a:r>
            <a:r>
              <a:rPr lang="zh-CN" altLang="en-US" sz="2000" dirty="0" smtClean="0">
                <a:blipFill dpi="0" rotWithShape="1">
                  <a:blip r:embed="rId3"/>
                  <a:srcRect/>
                  <a:stretch>
                    <a:fillRect/>
                  </a:stretch>
                </a:blipFill>
                <a:latin typeface="MS Mincho" panose="02020609040205080304" pitchFamily="49" charset="-128"/>
                <a:ea typeface="MS Mincho" panose="02020609040205080304" pitchFamily="49" charset="-128"/>
              </a:rPr>
              <a:t>：</a:t>
            </a:r>
            <a:r>
              <a:rPr lang="zh-CN" altLang="en-US" sz="2000" dirty="0">
                <a:blipFill dpi="0" rotWithShape="1">
                  <a:blip r:embed="rId3"/>
                  <a:srcRect/>
                  <a:stretch>
                    <a:fillRect/>
                  </a:stretch>
                </a:blipFill>
                <a:latin typeface="MS Mincho" panose="02020609040205080304" pitchFamily="49" charset="-128"/>
                <a:ea typeface="MS Mincho" panose="02020609040205080304" pitchFamily="49" charset="-128"/>
              </a:rPr>
              <a:t>优</a:t>
            </a:r>
            <a:r>
              <a:rPr lang="zh-CN" altLang="en-US" sz="2000" dirty="0" smtClean="0">
                <a:blipFill dpi="0" rotWithShape="1">
                  <a:blip r:embed="rId3"/>
                  <a:srcRect/>
                  <a:stretch>
                    <a:fillRect/>
                  </a:stretch>
                </a:blipFill>
                <a:latin typeface="MS Mincho" panose="02020609040205080304" pitchFamily="49" charset="-128"/>
                <a:ea typeface="MS Mincho" panose="02020609040205080304" pitchFamily="49" charset="-128"/>
              </a:rPr>
              <a:t>品</a:t>
            </a:r>
            <a:r>
              <a:rPr lang="en-US" altLang="zh-CN" sz="2000" dirty="0" smtClean="0">
                <a:blipFill dpi="0" rotWithShape="1">
                  <a:blip r:embed="rId3"/>
                  <a:srcRect/>
                  <a:stretch>
                    <a:fillRect/>
                  </a:stretch>
                </a:blipFill>
                <a:latin typeface="MS Mincho" panose="02020609040205080304" pitchFamily="49" charset="-128"/>
                <a:ea typeface="MS Mincho" panose="02020609040205080304" pitchFamily="49" charset="-128"/>
              </a:rPr>
              <a:t>PPT</a:t>
            </a:r>
            <a:r>
              <a:rPr lang="zh-CN" altLang="en-US" sz="2000" dirty="0" smtClean="0">
                <a:blipFill dpi="0" rotWithShape="1">
                  <a:blip r:embed="rId3"/>
                  <a:srcRect/>
                  <a:stretch>
                    <a:fillRect/>
                  </a:stretch>
                </a:blipFill>
                <a:latin typeface="MS Mincho" panose="02020609040205080304" pitchFamily="49" charset="-128"/>
                <a:ea typeface="MS Mincho" panose="02020609040205080304" pitchFamily="49" charset="-128"/>
              </a:rPr>
              <a:t>  </a:t>
            </a:r>
            <a:r>
              <a:rPr lang="zh-CN" altLang="en-US" sz="2000" dirty="0">
                <a:blipFill dpi="0" rotWithShape="1">
                  <a:blip r:embed="rId3"/>
                  <a:srcRect/>
                  <a:stretch>
                    <a:fillRect/>
                  </a:stretch>
                </a:blipFill>
                <a:latin typeface="MS Mincho" panose="02020609040205080304" pitchFamily="49" charset="-128"/>
                <a:ea typeface="MS Mincho" panose="02020609040205080304" pitchFamily="49" charset="-128"/>
              </a:rPr>
              <a:t>日期：</a:t>
            </a:r>
            <a:r>
              <a:rPr lang="en-US" altLang="zh-CN" sz="2000" dirty="0">
                <a:blipFill dpi="0" rotWithShape="1">
                  <a:blip r:embed="rId3"/>
                  <a:srcRect/>
                  <a:stretch>
                    <a:fillRect/>
                  </a:stretch>
                </a:blipFill>
                <a:latin typeface="MS Mincho" panose="02020609040205080304" pitchFamily="49" charset="-128"/>
                <a:ea typeface="MS Mincho" panose="02020609040205080304" pitchFamily="49" charset="-128"/>
              </a:rPr>
              <a:t>XX</a:t>
            </a:r>
            <a:r>
              <a:rPr lang="zh-CN" altLang="en-US" sz="2000" dirty="0">
                <a:blipFill dpi="0" rotWithShape="1">
                  <a:blip r:embed="rId3"/>
                  <a:srcRect/>
                  <a:stretch>
                    <a:fillRect/>
                  </a:stretch>
                </a:blipFill>
                <a:latin typeface="MS Mincho" panose="02020609040205080304" pitchFamily="49" charset="-128"/>
                <a:ea typeface="MS Mincho" panose="02020609040205080304" pitchFamily="49" charset="-128"/>
              </a:rPr>
              <a:t>年</a:t>
            </a:r>
            <a:r>
              <a:rPr lang="en-US" altLang="zh-CN" sz="2000" dirty="0">
                <a:blipFill dpi="0" rotWithShape="1">
                  <a:blip r:embed="rId3"/>
                  <a:srcRect/>
                  <a:stretch>
                    <a:fillRect/>
                  </a:stretch>
                </a:blipFill>
                <a:latin typeface="MS Mincho" panose="02020609040205080304" pitchFamily="49" charset="-128"/>
                <a:ea typeface="MS Mincho" panose="02020609040205080304" pitchFamily="49" charset="-128"/>
              </a:rPr>
              <a:t>XX</a:t>
            </a:r>
            <a:r>
              <a:rPr lang="zh-CN" altLang="en-US" sz="2000" dirty="0">
                <a:blipFill dpi="0" rotWithShape="1">
                  <a:blip r:embed="rId3"/>
                  <a:srcRect/>
                  <a:stretch>
                    <a:fillRect/>
                  </a:stretch>
                </a:blipFill>
                <a:latin typeface="MS Mincho" panose="02020609040205080304" pitchFamily="49" charset="-128"/>
                <a:ea typeface="MS Mincho" panose="02020609040205080304" pitchFamily="49" charset="-128"/>
              </a:rPr>
              <a:t>月</a:t>
            </a:r>
            <a:r>
              <a:rPr lang="en-US" altLang="zh-CN" sz="2000" dirty="0">
                <a:blipFill dpi="0" rotWithShape="1">
                  <a:blip r:embed="rId3"/>
                  <a:srcRect/>
                  <a:stretch>
                    <a:fillRect/>
                  </a:stretch>
                </a:blipFill>
                <a:latin typeface="MS Mincho" panose="02020609040205080304" pitchFamily="49" charset="-128"/>
                <a:ea typeface="MS Mincho" panose="02020609040205080304" pitchFamily="49" charset="-128"/>
              </a:rPr>
              <a:t>XX</a:t>
            </a:r>
            <a:r>
              <a:rPr lang="zh-CN" altLang="en-US" sz="2000" dirty="0">
                <a:blipFill dpi="0" rotWithShape="1">
                  <a:blip r:embed="rId3"/>
                  <a:srcRect/>
                  <a:stretch>
                    <a:fillRect/>
                  </a:stretch>
                </a:blipFill>
                <a:latin typeface="MS Mincho" panose="02020609040205080304" pitchFamily="49" charset="-128"/>
                <a:ea typeface="MS Mincho" panose="02020609040205080304" pitchFamily="49" charset="-128"/>
              </a:rPr>
              <a:t>日</a:t>
            </a:r>
          </a:p>
        </p:txBody>
      </p:sp>
      <p:sp>
        <p:nvSpPr>
          <p:cNvPr id="237" name="文本框 236"/>
          <p:cNvSpPr txBox="1"/>
          <p:nvPr/>
        </p:nvSpPr>
        <p:spPr>
          <a:xfrm>
            <a:off x="6416976" y="1986984"/>
            <a:ext cx="1610183" cy="2215991"/>
          </a:xfrm>
          <a:prstGeom prst="rect">
            <a:avLst/>
          </a:prstGeom>
          <a:noFill/>
        </p:spPr>
        <p:txBody>
          <a:bodyPr>
            <a:spAutoFit/>
          </a:bodyPr>
          <a:lstStyle/>
          <a:p>
            <a:pPr algn="ctr" eaLnBrk="1" fontAlgn="auto" hangingPunct="1">
              <a:spcBef>
                <a:spcPts val="0"/>
              </a:spcBef>
              <a:spcAft>
                <a:spcPts val="0"/>
              </a:spcAft>
              <a:defRPr/>
            </a:pPr>
            <a:r>
              <a:rPr lang="zh-CN" altLang="en-US" sz="13800" dirty="0">
                <a:blipFill dpi="0" rotWithShape="1">
                  <a:blip r:embed="rId4"/>
                  <a:srcRect/>
                  <a:stretch>
                    <a:fillRect/>
                  </a:stretch>
                </a:blipFill>
                <a:latin typeface="方正苏新诗柳楷简体" panose="02000000000000000000" pitchFamily="2" charset="-122"/>
                <a:ea typeface="方正苏新诗柳楷简体" panose="02000000000000000000" pitchFamily="2" charset="-122"/>
              </a:rPr>
              <a:t>成</a:t>
            </a:r>
          </a:p>
        </p:txBody>
      </p:sp>
      <p:sp>
        <p:nvSpPr>
          <p:cNvPr id="238" name="文本框 237"/>
          <p:cNvSpPr txBox="1"/>
          <p:nvPr/>
        </p:nvSpPr>
        <p:spPr>
          <a:xfrm>
            <a:off x="7666807" y="2529872"/>
            <a:ext cx="1496834" cy="1569660"/>
          </a:xfrm>
          <a:prstGeom prst="rect">
            <a:avLst/>
          </a:prstGeom>
          <a:noFill/>
        </p:spPr>
        <p:txBody>
          <a:bodyPr>
            <a:spAutoFit/>
          </a:bodyPr>
          <a:lstStyle/>
          <a:p>
            <a:pPr algn="ctr" eaLnBrk="1" fontAlgn="auto" hangingPunct="1">
              <a:spcBef>
                <a:spcPts val="0"/>
              </a:spcBef>
              <a:spcAft>
                <a:spcPts val="0"/>
              </a:spcAft>
              <a:defRPr/>
            </a:pPr>
            <a:r>
              <a:rPr lang="zh-CN" altLang="en-US" sz="9600" dirty="0">
                <a:blipFill dpi="0" rotWithShape="1">
                  <a:blip r:embed="rId4"/>
                  <a:srcRect/>
                  <a:stretch>
                    <a:fillRect/>
                  </a:stretch>
                </a:blipFill>
                <a:latin typeface="方正苏新诗柳楷简体" panose="02000000000000000000" pitchFamily="2" charset="-122"/>
                <a:ea typeface="方正苏新诗柳楷简体" panose="02000000000000000000" pitchFamily="2" charset="-122"/>
              </a:rPr>
              <a:t>都</a:t>
            </a:r>
          </a:p>
        </p:txBody>
      </p:sp>
      <p:sp>
        <p:nvSpPr>
          <p:cNvPr id="239" name="文本框 238"/>
          <p:cNvSpPr txBox="1"/>
          <p:nvPr/>
        </p:nvSpPr>
        <p:spPr>
          <a:xfrm>
            <a:off x="8682057" y="2086462"/>
            <a:ext cx="1496834" cy="1611963"/>
          </a:xfrm>
          <a:prstGeom prst="rect">
            <a:avLst/>
          </a:prstGeom>
          <a:noFill/>
        </p:spPr>
        <p:txBody>
          <a:bodyPr>
            <a:spAutoFit/>
          </a:bodyPr>
          <a:lstStyle/>
          <a:p>
            <a:pPr algn="ctr" eaLnBrk="1" fontAlgn="auto" hangingPunct="1">
              <a:spcBef>
                <a:spcPts val="0"/>
              </a:spcBef>
              <a:spcAft>
                <a:spcPts val="0"/>
              </a:spcAft>
              <a:defRPr/>
            </a:pPr>
            <a:r>
              <a:rPr lang="zh-CN" altLang="en-US" sz="9600" dirty="0">
                <a:blipFill dpi="0" rotWithShape="1">
                  <a:blip r:embed="rId4"/>
                  <a:srcRect/>
                  <a:stretch>
                    <a:fillRect/>
                  </a:stretch>
                </a:blipFill>
                <a:latin typeface="方正苏新诗柳楷简体" panose="02000000000000000000" pitchFamily="2" charset="-122"/>
                <a:ea typeface="方正苏新诗柳楷简体" panose="02000000000000000000" pitchFamily="2" charset="-122"/>
              </a:rPr>
              <a:t>印</a:t>
            </a:r>
          </a:p>
        </p:txBody>
      </p:sp>
      <p:sp>
        <p:nvSpPr>
          <p:cNvPr id="240" name="文本框 239"/>
          <p:cNvSpPr txBox="1"/>
          <p:nvPr/>
        </p:nvSpPr>
        <p:spPr>
          <a:xfrm>
            <a:off x="9755712" y="2315771"/>
            <a:ext cx="1496834" cy="1611964"/>
          </a:xfrm>
          <a:prstGeom prst="rect">
            <a:avLst/>
          </a:prstGeom>
          <a:noFill/>
        </p:spPr>
        <p:txBody>
          <a:bodyPr>
            <a:spAutoFit/>
          </a:bodyPr>
          <a:lstStyle/>
          <a:p>
            <a:pPr algn="ctr" eaLnBrk="1" fontAlgn="auto" hangingPunct="1">
              <a:spcBef>
                <a:spcPts val="0"/>
              </a:spcBef>
              <a:spcAft>
                <a:spcPts val="0"/>
              </a:spcAft>
              <a:defRPr/>
            </a:pPr>
            <a:r>
              <a:rPr lang="zh-CN" altLang="en-US" sz="9600" dirty="0">
                <a:blipFill dpi="0" rotWithShape="1">
                  <a:blip r:embed="rId4"/>
                  <a:srcRect/>
                  <a:stretch>
                    <a:fillRect/>
                  </a:stretch>
                </a:blipFill>
                <a:latin typeface="方正苏新诗柳楷简体" panose="02000000000000000000" pitchFamily="2" charset="-122"/>
                <a:ea typeface="方正苏新诗柳楷简体" panose="02000000000000000000" pitchFamily="2" charset="-122"/>
              </a:rPr>
              <a:t>象</a:t>
            </a:r>
          </a:p>
        </p:txBody>
      </p:sp>
      <p:sp>
        <p:nvSpPr>
          <p:cNvPr id="13" name="Freeform 5"/>
          <p:cNvSpPr>
            <a:spLocks/>
          </p:cNvSpPr>
          <p:nvPr/>
        </p:nvSpPr>
        <p:spPr bwMode="auto">
          <a:xfrm flipH="1">
            <a:off x="9413446" y="207123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blipFill dpi="0" rotWithShape="1">
                <a:blip r:embed="rId5">
                  <a:extLst>
                    <a:ext uri="{28A0092B-C50C-407E-A947-70E740481C1C}">
                      <a14:useLocalDpi xmlns:a14="http://schemas.microsoft.com/office/drawing/2010/main" val="0"/>
                    </a:ext>
                  </a:extLst>
                </a:blip>
                <a:srcRect/>
                <a:stretch>
                  <a:fillRect/>
                </a:stretch>
              </a:blipFill>
            </a:endParaRPr>
          </a:p>
        </p:txBody>
      </p:sp>
      <p:grpSp>
        <p:nvGrpSpPr>
          <p:cNvPr id="25" name="Group 4"/>
          <p:cNvGrpSpPr>
            <a:grpSpLocks noChangeAspect="1"/>
          </p:cNvGrpSpPr>
          <p:nvPr/>
        </p:nvGrpSpPr>
        <p:grpSpPr bwMode="auto">
          <a:xfrm flipH="1">
            <a:off x="7844016" y="2272409"/>
            <a:ext cx="922682" cy="321045"/>
            <a:chOff x="3092" y="656"/>
            <a:chExt cx="1802" cy="627"/>
          </a:xfrm>
          <a:solidFill>
            <a:srgbClr val="C00000"/>
          </a:solidFill>
        </p:grpSpPr>
        <p:sp>
          <p:nvSpPr>
            <p:cNvPr id="26" name="Freeform 5"/>
            <p:cNvSpPr>
              <a:spLocks/>
            </p:cNvSpPr>
            <p:nvPr/>
          </p:nvSpPr>
          <p:spPr bwMode="auto">
            <a:xfrm>
              <a:off x="3802" y="94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blipFill dpi="0" rotWithShape="1">
                  <a:blip r:embed="rId5">
                    <a:extLst>
                      <a:ext uri="{28A0092B-C50C-407E-A947-70E740481C1C}">
                        <a14:useLocalDpi xmlns:a14="http://schemas.microsoft.com/office/drawing/2010/main" val="0"/>
                      </a:ext>
                    </a:extLst>
                  </a:blip>
                  <a:srcRect/>
                  <a:stretch>
                    <a:fillRect/>
                  </a:stretch>
                </a:blipFill>
              </a:endParaRPr>
            </a:p>
          </p:txBody>
        </p:sp>
        <p:sp>
          <p:nvSpPr>
            <p:cNvPr id="27" name="Freeform 6"/>
            <p:cNvSpPr>
              <a:spLocks noEditPoints="1"/>
            </p:cNvSpPr>
            <p:nvPr/>
          </p:nvSpPr>
          <p:spPr bwMode="auto">
            <a:xfrm>
              <a:off x="3404" y="656"/>
              <a:ext cx="1490" cy="525"/>
            </a:xfrm>
            <a:custGeom>
              <a:avLst/>
              <a:gdLst>
                <a:gd name="T0" fmla="*/ 241 w 382"/>
                <a:gd name="T1" fmla="*/ 91 h 133"/>
                <a:gd name="T2" fmla="*/ 193 w 382"/>
                <a:gd name="T3" fmla="*/ 50 h 133"/>
                <a:gd name="T4" fmla="*/ 215 w 382"/>
                <a:gd name="T5" fmla="*/ 70 h 133"/>
                <a:gd name="T6" fmla="*/ 229 w 382"/>
                <a:gd name="T7" fmla="*/ 42 h 133"/>
                <a:gd name="T8" fmla="*/ 219 w 382"/>
                <a:gd name="T9" fmla="*/ 23 h 133"/>
                <a:gd name="T10" fmla="*/ 172 w 382"/>
                <a:gd name="T11" fmla="*/ 18 h 133"/>
                <a:gd name="T12" fmla="*/ 130 w 382"/>
                <a:gd name="T13" fmla="*/ 32 h 133"/>
                <a:gd name="T14" fmla="*/ 143 w 382"/>
                <a:gd name="T15" fmla="*/ 22 h 133"/>
                <a:gd name="T16" fmla="*/ 103 w 382"/>
                <a:gd name="T17" fmla="*/ 18 h 133"/>
                <a:gd name="T18" fmla="*/ 72 w 382"/>
                <a:gd name="T19" fmla="*/ 18 h 133"/>
                <a:gd name="T20" fmla="*/ 46 w 382"/>
                <a:gd name="T21" fmla="*/ 35 h 133"/>
                <a:gd name="T22" fmla="*/ 15 w 382"/>
                <a:gd name="T23" fmla="*/ 68 h 133"/>
                <a:gd name="T24" fmla="*/ 14 w 382"/>
                <a:gd name="T25" fmla="*/ 108 h 133"/>
                <a:gd name="T26" fmla="*/ 57 w 382"/>
                <a:gd name="T27" fmla="*/ 121 h 133"/>
                <a:gd name="T28" fmla="*/ 140 w 382"/>
                <a:gd name="T29" fmla="*/ 123 h 133"/>
                <a:gd name="T30" fmla="*/ 168 w 382"/>
                <a:gd name="T31" fmla="*/ 119 h 133"/>
                <a:gd name="T32" fmla="*/ 75 w 382"/>
                <a:gd name="T33" fmla="*/ 122 h 133"/>
                <a:gd name="T34" fmla="*/ 51 w 382"/>
                <a:gd name="T35" fmla="*/ 117 h 133"/>
                <a:gd name="T36" fmla="*/ 23 w 382"/>
                <a:gd name="T37" fmla="*/ 124 h 133"/>
                <a:gd name="T38" fmla="*/ 4 w 382"/>
                <a:gd name="T39" fmla="*/ 96 h 133"/>
                <a:gd name="T40" fmla="*/ 19 w 382"/>
                <a:gd name="T41" fmla="*/ 59 h 133"/>
                <a:gd name="T42" fmla="*/ 35 w 382"/>
                <a:gd name="T43" fmla="*/ 36 h 133"/>
                <a:gd name="T44" fmla="*/ 69 w 382"/>
                <a:gd name="T45" fmla="*/ 18 h 133"/>
                <a:gd name="T46" fmla="*/ 95 w 382"/>
                <a:gd name="T47" fmla="*/ 19 h 133"/>
                <a:gd name="T48" fmla="*/ 141 w 382"/>
                <a:gd name="T49" fmla="*/ 16 h 133"/>
                <a:gd name="T50" fmla="*/ 119 w 382"/>
                <a:gd name="T51" fmla="*/ 24 h 133"/>
                <a:gd name="T52" fmla="*/ 158 w 382"/>
                <a:gd name="T53" fmla="*/ 15 h 133"/>
                <a:gd name="T54" fmla="*/ 166 w 382"/>
                <a:gd name="T55" fmla="*/ 36 h 133"/>
                <a:gd name="T56" fmla="*/ 158 w 382"/>
                <a:gd name="T57" fmla="*/ 48 h 133"/>
                <a:gd name="T58" fmla="*/ 158 w 382"/>
                <a:gd name="T59" fmla="*/ 67 h 133"/>
                <a:gd name="T60" fmla="*/ 142 w 382"/>
                <a:gd name="T61" fmla="*/ 77 h 133"/>
                <a:gd name="T62" fmla="*/ 123 w 382"/>
                <a:gd name="T63" fmla="*/ 37 h 133"/>
                <a:gd name="T64" fmla="*/ 123 w 382"/>
                <a:gd name="T65" fmla="*/ 61 h 133"/>
                <a:gd name="T66" fmla="*/ 102 w 382"/>
                <a:gd name="T67" fmla="*/ 72 h 133"/>
                <a:gd name="T68" fmla="*/ 79 w 382"/>
                <a:gd name="T69" fmla="*/ 69 h 133"/>
                <a:gd name="T70" fmla="*/ 49 w 382"/>
                <a:gd name="T71" fmla="*/ 90 h 133"/>
                <a:gd name="T72" fmla="*/ 128 w 382"/>
                <a:gd name="T73" fmla="*/ 117 h 133"/>
                <a:gd name="T74" fmla="*/ 127 w 382"/>
                <a:gd name="T75" fmla="*/ 114 h 133"/>
                <a:gd name="T76" fmla="*/ 50 w 382"/>
                <a:gd name="T77" fmla="*/ 67 h 133"/>
                <a:gd name="T78" fmla="*/ 74 w 382"/>
                <a:gd name="T79" fmla="*/ 70 h 133"/>
                <a:gd name="T80" fmla="*/ 102 w 382"/>
                <a:gd name="T81" fmla="*/ 74 h 133"/>
                <a:gd name="T82" fmla="*/ 125 w 382"/>
                <a:gd name="T83" fmla="*/ 59 h 133"/>
                <a:gd name="T84" fmla="*/ 123 w 382"/>
                <a:gd name="T85" fmla="*/ 40 h 133"/>
                <a:gd name="T86" fmla="*/ 159 w 382"/>
                <a:gd name="T87" fmla="*/ 77 h 133"/>
                <a:gd name="T88" fmla="*/ 200 w 382"/>
                <a:gd name="T89" fmla="*/ 103 h 133"/>
                <a:gd name="T90" fmla="*/ 230 w 382"/>
                <a:gd name="T91" fmla="*/ 104 h 133"/>
                <a:gd name="T92" fmla="*/ 259 w 382"/>
                <a:gd name="T93" fmla="*/ 106 h 133"/>
                <a:gd name="T94" fmla="*/ 382 w 382"/>
                <a:gd name="T95" fmla="*/ 97 h 133"/>
                <a:gd name="T96" fmla="*/ 315 w 382"/>
                <a:gd name="T97" fmla="*/ 97 h 133"/>
                <a:gd name="T98" fmla="*/ 244 w 382"/>
                <a:gd name="T99" fmla="*/ 113 h 133"/>
                <a:gd name="T100" fmla="*/ 219 w 382"/>
                <a:gd name="T101" fmla="*/ 109 h 133"/>
                <a:gd name="T102" fmla="*/ 189 w 382"/>
                <a:gd name="T103" fmla="*/ 92 h 133"/>
                <a:gd name="T104" fmla="*/ 161 w 382"/>
                <a:gd name="T105" fmla="*/ 66 h 133"/>
                <a:gd name="T106" fmla="*/ 156 w 382"/>
                <a:gd name="T107" fmla="*/ 41 h 133"/>
                <a:gd name="T108" fmla="*/ 174 w 382"/>
                <a:gd name="T109" fmla="*/ 31 h 133"/>
                <a:gd name="T110" fmla="*/ 211 w 382"/>
                <a:gd name="T111" fmla="*/ 26 h 133"/>
                <a:gd name="T112" fmla="*/ 220 w 382"/>
                <a:gd name="T113" fmla="*/ 43 h 133"/>
                <a:gd name="T114" fmla="*/ 226 w 382"/>
                <a:gd name="T115" fmla="*/ 64 h 133"/>
                <a:gd name="T116" fmla="*/ 194 w 382"/>
                <a:gd name="T117" fmla="*/ 58 h 133"/>
                <a:gd name="T118" fmla="*/ 200 w 382"/>
                <a:gd name="T119" fmla="*/ 86 h 133"/>
                <a:gd name="T120" fmla="*/ 359 w 382"/>
                <a:gd name="T121" fmla="*/ 9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2" h="133">
                  <a:moveTo>
                    <a:pt x="331" y="89"/>
                  </a:moveTo>
                  <a:cubicBezTo>
                    <a:pt x="322" y="89"/>
                    <a:pt x="313" y="89"/>
                    <a:pt x="304" y="90"/>
                  </a:cubicBezTo>
                  <a:cubicBezTo>
                    <a:pt x="300" y="90"/>
                    <a:pt x="296" y="90"/>
                    <a:pt x="292" y="90"/>
                  </a:cubicBezTo>
                  <a:cubicBezTo>
                    <a:pt x="281" y="91"/>
                    <a:pt x="270" y="92"/>
                    <a:pt x="259" y="92"/>
                  </a:cubicBezTo>
                  <a:cubicBezTo>
                    <a:pt x="253" y="92"/>
                    <a:pt x="247" y="91"/>
                    <a:pt x="241" y="91"/>
                  </a:cubicBezTo>
                  <a:cubicBezTo>
                    <a:pt x="224" y="89"/>
                    <a:pt x="212" y="87"/>
                    <a:pt x="201" y="83"/>
                  </a:cubicBezTo>
                  <a:cubicBezTo>
                    <a:pt x="191" y="79"/>
                    <a:pt x="179" y="74"/>
                    <a:pt x="177" y="64"/>
                  </a:cubicBezTo>
                  <a:cubicBezTo>
                    <a:pt x="176" y="59"/>
                    <a:pt x="178" y="53"/>
                    <a:pt x="183" y="50"/>
                  </a:cubicBezTo>
                  <a:cubicBezTo>
                    <a:pt x="185" y="49"/>
                    <a:pt x="189" y="47"/>
                    <a:pt x="191" y="48"/>
                  </a:cubicBezTo>
                  <a:cubicBezTo>
                    <a:pt x="192" y="48"/>
                    <a:pt x="193" y="49"/>
                    <a:pt x="193" y="50"/>
                  </a:cubicBezTo>
                  <a:cubicBezTo>
                    <a:pt x="194" y="52"/>
                    <a:pt x="193" y="55"/>
                    <a:pt x="192" y="57"/>
                  </a:cubicBezTo>
                  <a:cubicBezTo>
                    <a:pt x="191" y="59"/>
                    <a:pt x="191" y="61"/>
                    <a:pt x="191" y="62"/>
                  </a:cubicBezTo>
                  <a:cubicBezTo>
                    <a:pt x="190" y="67"/>
                    <a:pt x="192" y="71"/>
                    <a:pt x="195" y="74"/>
                  </a:cubicBezTo>
                  <a:cubicBezTo>
                    <a:pt x="198" y="77"/>
                    <a:pt x="202" y="78"/>
                    <a:pt x="207" y="77"/>
                  </a:cubicBezTo>
                  <a:cubicBezTo>
                    <a:pt x="211" y="76"/>
                    <a:pt x="215" y="73"/>
                    <a:pt x="215" y="70"/>
                  </a:cubicBezTo>
                  <a:cubicBezTo>
                    <a:pt x="216" y="65"/>
                    <a:pt x="220" y="65"/>
                    <a:pt x="226" y="66"/>
                  </a:cubicBezTo>
                  <a:cubicBezTo>
                    <a:pt x="230" y="67"/>
                    <a:pt x="235" y="67"/>
                    <a:pt x="238" y="65"/>
                  </a:cubicBezTo>
                  <a:cubicBezTo>
                    <a:pt x="242" y="61"/>
                    <a:pt x="244" y="56"/>
                    <a:pt x="243" y="52"/>
                  </a:cubicBezTo>
                  <a:cubicBezTo>
                    <a:pt x="242" y="47"/>
                    <a:pt x="238" y="44"/>
                    <a:pt x="234" y="43"/>
                  </a:cubicBezTo>
                  <a:cubicBezTo>
                    <a:pt x="233" y="42"/>
                    <a:pt x="231" y="42"/>
                    <a:pt x="229" y="42"/>
                  </a:cubicBezTo>
                  <a:cubicBezTo>
                    <a:pt x="227" y="42"/>
                    <a:pt x="223" y="43"/>
                    <a:pt x="222" y="42"/>
                  </a:cubicBezTo>
                  <a:cubicBezTo>
                    <a:pt x="221" y="41"/>
                    <a:pt x="222" y="39"/>
                    <a:pt x="223" y="37"/>
                  </a:cubicBezTo>
                  <a:cubicBezTo>
                    <a:pt x="224" y="34"/>
                    <a:pt x="224" y="34"/>
                    <a:pt x="224" y="34"/>
                  </a:cubicBezTo>
                  <a:cubicBezTo>
                    <a:pt x="225" y="31"/>
                    <a:pt x="225" y="29"/>
                    <a:pt x="224" y="27"/>
                  </a:cubicBezTo>
                  <a:cubicBezTo>
                    <a:pt x="223" y="25"/>
                    <a:pt x="222" y="24"/>
                    <a:pt x="219" y="23"/>
                  </a:cubicBezTo>
                  <a:cubicBezTo>
                    <a:pt x="216" y="22"/>
                    <a:pt x="213" y="23"/>
                    <a:pt x="211" y="24"/>
                  </a:cubicBezTo>
                  <a:cubicBezTo>
                    <a:pt x="207" y="24"/>
                    <a:pt x="204" y="25"/>
                    <a:pt x="201" y="22"/>
                  </a:cubicBezTo>
                  <a:cubicBezTo>
                    <a:pt x="200" y="21"/>
                    <a:pt x="199" y="20"/>
                    <a:pt x="198" y="19"/>
                  </a:cubicBezTo>
                  <a:cubicBezTo>
                    <a:pt x="196" y="15"/>
                    <a:pt x="193" y="12"/>
                    <a:pt x="188" y="11"/>
                  </a:cubicBezTo>
                  <a:cubicBezTo>
                    <a:pt x="181" y="11"/>
                    <a:pt x="176" y="14"/>
                    <a:pt x="172" y="18"/>
                  </a:cubicBezTo>
                  <a:cubicBezTo>
                    <a:pt x="168" y="14"/>
                    <a:pt x="162" y="12"/>
                    <a:pt x="158" y="12"/>
                  </a:cubicBezTo>
                  <a:cubicBezTo>
                    <a:pt x="155" y="13"/>
                    <a:pt x="152" y="14"/>
                    <a:pt x="150" y="16"/>
                  </a:cubicBezTo>
                  <a:cubicBezTo>
                    <a:pt x="148" y="19"/>
                    <a:pt x="147" y="21"/>
                    <a:pt x="146" y="24"/>
                  </a:cubicBezTo>
                  <a:cubicBezTo>
                    <a:pt x="145" y="26"/>
                    <a:pt x="144" y="29"/>
                    <a:pt x="142" y="31"/>
                  </a:cubicBezTo>
                  <a:cubicBezTo>
                    <a:pt x="140" y="33"/>
                    <a:pt x="136" y="34"/>
                    <a:pt x="130" y="32"/>
                  </a:cubicBezTo>
                  <a:cubicBezTo>
                    <a:pt x="127" y="31"/>
                    <a:pt x="121" y="28"/>
                    <a:pt x="121" y="24"/>
                  </a:cubicBezTo>
                  <a:cubicBezTo>
                    <a:pt x="121" y="22"/>
                    <a:pt x="123" y="20"/>
                    <a:pt x="124" y="20"/>
                  </a:cubicBezTo>
                  <a:cubicBezTo>
                    <a:pt x="125" y="20"/>
                    <a:pt x="125" y="20"/>
                    <a:pt x="125" y="21"/>
                  </a:cubicBezTo>
                  <a:cubicBezTo>
                    <a:pt x="126" y="23"/>
                    <a:pt x="128" y="28"/>
                    <a:pt x="134" y="29"/>
                  </a:cubicBezTo>
                  <a:cubicBezTo>
                    <a:pt x="138" y="30"/>
                    <a:pt x="142" y="27"/>
                    <a:pt x="143" y="22"/>
                  </a:cubicBezTo>
                  <a:cubicBezTo>
                    <a:pt x="143" y="20"/>
                    <a:pt x="144" y="17"/>
                    <a:pt x="143" y="15"/>
                  </a:cubicBezTo>
                  <a:cubicBezTo>
                    <a:pt x="141" y="8"/>
                    <a:pt x="132" y="0"/>
                    <a:pt x="125" y="0"/>
                  </a:cubicBezTo>
                  <a:cubicBezTo>
                    <a:pt x="119" y="0"/>
                    <a:pt x="113" y="1"/>
                    <a:pt x="110" y="7"/>
                  </a:cubicBezTo>
                  <a:cubicBezTo>
                    <a:pt x="109" y="10"/>
                    <a:pt x="109" y="10"/>
                    <a:pt x="109" y="10"/>
                  </a:cubicBezTo>
                  <a:cubicBezTo>
                    <a:pt x="108" y="13"/>
                    <a:pt x="106" y="17"/>
                    <a:pt x="103" y="18"/>
                  </a:cubicBezTo>
                  <a:cubicBezTo>
                    <a:pt x="101" y="18"/>
                    <a:pt x="99" y="17"/>
                    <a:pt x="96" y="16"/>
                  </a:cubicBezTo>
                  <a:cubicBezTo>
                    <a:pt x="93" y="15"/>
                    <a:pt x="90" y="14"/>
                    <a:pt x="87" y="15"/>
                  </a:cubicBezTo>
                  <a:cubicBezTo>
                    <a:pt x="85" y="15"/>
                    <a:pt x="83" y="17"/>
                    <a:pt x="81" y="18"/>
                  </a:cubicBezTo>
                  <a:cubicBezTo>
                    <a:pt x="79" y="20"/>
                    <a:pt x="76" y="22"/>
                    <a:pt x="74" y="21"/>
                  </a:cubicBezTo>
                  <a:cubicBezTo>
                    <a:pt x="73" y="21"/>
                    <a:pt x="72" y="19"/>
                    <a:pt x="72" y="18"/>
                  </a:cubicBezTo>
                  <a:cubicBezTo>
                    <a:pt x="71" y="17"/>
                    <a:pt x="71" y="17"/>
                    <a:pt x="71" y="17"/>
                  </a:cubicBezTo>
                  <a:cubicBezTo>
                    <a:pt x="68" y="11"/>
                    <a:pt x="61" y="7"/>
                    <a:pt x="54" y="9"/>
                  </a:cubicBezTo>
                  <a:cubicBezTo>
                    <a:pt x="50" y="11"/>
                    <a:pt x="48" y="15"/>
                    <a:pt x="47" y="22"/>
                  </a:cubicBezTo>
                  <a:cubicBezTo>
                    <a:pt x="47" y="23"/>
                    <a:pt x="48" y="24"/>
                    <a:pt x="48" y="26"/>
                  </a:cubicBezTo>
                  <a:cubicBezTo>
                    <a:pt x="48" y="29"/>
                    <a:pt x="49" y="33"/>
                    <a:pt x="46" y="35"/>
                  </a:cubicBezTo>
                  <a:cubicBezTo>
                    <a:pt x="44" y="37"/>
                    <a:pt x="40" y="35"/>
                    <a:pt x="36" y="33"/>
                  </a:cubicBezTo>
                  <a:cubicBezTo>
                    <a:pt x="33" y="32"/>
                    <a:pt x="33" y="32"/>
                    <a:pt x="33" y="32"/>
                  </a:cubicBezTo>
                  <a:cubicBezTo>
                    <a:pt x="25" y="29"/>
                    <a:pt x="19" y="31"/>
                    <a:pt x="15" y="36"/>
                  </a:cubicBezTo>
                  <a:cubicBezTo>
                    <a:pt x="12" y="42"/>
                    <a:pt x="12" y="52"/>
                    <a:pt x="17" y="57"/>
                  </a:cubicBezTo>
                  <a:cubicBezTo>
                    <a:pt x="14" y="60"/>
                    <a:pt x="14" y="63"/>
                    <a:pt x="15" y="68"/>
                  </a:cubicBezTo>
                  <a:cubicBezTo>
                    <a:pt x="15" y="70"/>
                    <a:pt x="15" y="72"/>
                    <a:pt x="14" y="74"/>
                  </a:cubicBezTo>
                  <a:cubicBezTo>
                    <a:pt x="13" y="75"/>
                    <a:pt x="12" y="76"/>
                    <a:pt x="10" y="77"/>
                  </a:cubicBezTo>
                  <a:cubicBezTo>
                    <a:pt x="9" y="77"/>
                    <a:pt x="7" y="78"/>
                    <a:pt x="6" y="79"/>
                  </a:cubicBezTo>
                  <a:cubicBezTo>
                    <a:pt x="1" y="83"/>
                    <a:pt x="0" y="91"/>
                    <a:pt x="2" y="97"/>
                  </a:cubicBezTo>
                  <a:cubicBezTo>
                    <a:pt x="4" y="102"/>
                    <a:pt x="8" y="106"/>
                    <a:pt x="14" y="108"/>
                  </a:cubicBezTo>
                  <a:cubicBezTo>
                    <a:pt x="15" y="108"/>
                    <a:pt x="17" y="109"/>
                    <a:pt x="19" y="109"/>
                  </a:cubicBezTo>
                  <a:cubicBezTo>
                    <a:pt x="17" y="115"/>
                    <a:pt x="18" y="121"/>
                    <a:pt x="20" y="125"/>
                  </a:cubicBezTo>
                  <a:cubicBezTo>
                    <a:pt x="24" y="131"/>
                    <a:pt x="31" y="133"/>
                    <a:pt x="38" y="132"/>
                  </a:cubicBezTo>
                  <a:cubicBezTo>
                    <a:pt x="45" y="131"/>
                    <a:pt x="52" y="126"/>
                    <a:pt x="54" y="119"/>
                  </a:cubicBezTo>
                  <a:cubicBezTo>
                    <a:pt x="55" y="119"/>
                    <a:pt x="56" y="120"/>
                    <a:pt x="57" y="121"/>
                  </a:cubicBezTo>
                  <a:cubicBezTo>
                    <a:pt x="61" y="123"/>
                    <a:pt x="65" y="126"/>
                    <a:pt x="72" y="125"/>
                  </a:cubicBezTo>
                  <a:cubicBezTo>
                    <a:pt x="75" y="125"/>
                    <a:pt x="75" y="125"/>
                    <a:pt x="75" y="125"/>
                  </a:cubicBezTo>
                  <a:cubicBezTo>
                    <a:pt x="79" y="124"/>
                    <a:pt x="82" y="124"/>
                    <a:pt x="86" y="125"/>
                  </a:cubicBezTo>
                  <a:cubicBezTo>
                    <a:pt x="102" y="131"/>
                    <a:pt x="118" y="128"/>
                    <a:pt x="133" y="125"/>
                  </a:cubicBezTo>
                  <a:cubicBezTo>
                    <a:pt x="140" y="123"/>
                    <a:pt x="140" y="123"/>
                    <a:pt x="140" y="123"/>
                  </a:cubicBezTo>
                  <a:cubicBezTo>
                    <a:pt x="146" y="122"/>
                    <a:pt x="152" y="121"/>
                    <a:pt x="158" y="120"/>
                  </a:cubicBezTo>
                  <a:cubicBezTo>
                    <a:pt x="160" y="120"/>
                    <a:pt x="162" y="120"/>
                    <a:pt x="163" y="120"/>
                  </a:cubicBezTo>
                  <a:cubicBezTo>
                    <a:pt x="166" y="120"/>
                    <a:pt x="169" y="120"/>
                    <a:pt x="172" y="119"/>
                  </a:cubicBezTo>
                  <a:cubicBezTo>
                    <a:pt x="173" y="119"/>
                    <a:pt x="175" y="120"/>
                    <a:pt x="174" y="119"/>
                  </a:cubicBezTo>
                  <a:cubicBezTo>
                    <a:pt x="173" y="119"/>
                    <a:pt x="168" y="119"/>
                    <a:pt x="168" y="119"/>
                  </a:cubicBezTo>
                  <a:cubicBezTo>
                    <a:pt x="159" y="118"/>
                    <a:pt x="150" y="119"/>
                    <a:pt x="142" y="121"/>
                  </a:cubicBezTo>
                  <a:cubicBezTo>
                    <a:pt x="139" y="121"/>
                    <a:pt x="137" y="122"/>
                    <a:pt x="134" y="122"/>
                  </a:cubicBezTo>
                  <a:cubicBezTo>
                    <a:pt x="122" y="124"/>
                    <a:pt x="110" y="127"/>
                    <a:pt x="97" y="125"/>
                  </a:cubicBezTo>
                  <a:cubicBezTo>
                    <a:pt x="94" y="125"/>
                    <a:pt x="90" y="124"/>
                    <a:pt x="87" y="123"/>
                  </a:cubicBezTo>
                  <a:cubicBezTo>
                    <a:pt x="83" y="121"/>
                    <a:pt x="79" y="122"/>
                    <a:pt x="75" y="122"/>
                  </a:cubicBezTo>
                  <a:cubicBezTo>
                    <a:pt x="71" y="123"/>
                    <a:pt x="71" y="123"/>
                    <a:pt x="71" y="123"/>
                  </a:cubicBezTo>
                  <a:cubicBezTo>
                    <a:pt x="66" y="123"/>
                    <a:pt x="63" y="121"/>
                    <a:pt x="59" y="118"/>
                  </a:cubicBezTo>
                  <a:cubicBezTo>
                    <a:pt x="57" y="117"/>
                    <a:pt x="55" y="116"/>
                    <a:pt x="54" y="115"/>
                  </a:cubicBezTo>
                  <a:cubicBezTo>
                    <a:pt x="53" y="115"/>
                    <a:pt x="52" y="115"/>
                    <a:pt x="52" y="115"/>
                  </a:cubicBezTo>
                  <a:cubicBezTo>
                    <a:pt x="51" y="115"/>
                    <a:pt x="51" y="117"/>
                    <a:pt x="51" y="117"/>
                  </a:cubicBezTo>
                  <a:cubicBezTo>
                    <a:pt x="51" y="118"/>
                    <a:pt x="51" y="119"/>
                    <a:pt x="51" y="119"/>
                  </a:cubicBezTo>
                  <a:cubicBezTo>
                    <a:pt x="50" y="121"/>
                    <a:pt x="50" y="122"/>
                    <a:pt x="49" y="123"/>
                  </a:cubicBezTo>
                  <a:cubicBezTo>
                    <a:pt x="47" y="125"/>
                    <a:pt x="45" y="127"/>
                    <a:pt x="42" y="128"/>
                  </a:cubicBezTo>
                  <a:cubicBezTo>
                    <a:pt x="41" y="129"/>
                    <a:pt x="39" y="129"/>
                    <a:pt x="38" y="129"/>
                  </a:cubicBezTo>
                  <a:cubicBezTo>
                    <a:pt x="31" y="131"/>
                    <a:pt x="26" y="129"/>
                    <a:pt x="23" y="124"/>
                  </a:cubicBezTo>
                  <a:cubicBezTo>
                    <a:pt x="21" y="121"/>
                    <a:pt x="20" y="117"/>
                    <a:pt x="21" y="114"/>
                  </a:cubicBezTo>
                  <a:cubicBezTo>
                    <a:pt x="21" y="112"/>
                    <a:pt x="22" y="110"/>
                    <a:pt x="22" y="108"/>
                  </a:cubicBezTo>
                  <a:cubicBezTo>
                    <a:pt x="22" y="107"/>
                    <a:pt x="21" y="106"/>
                    <a:pt x="19" y="106"/>
                  </a:cubicBezTo>
                  <a:cubicBezTo>
                    <a:pt x="18" y="106"/>
                    <a:pt x="16" y="106"/>
                    <a:pt x="15" y="105"/>
                  </a:cubicBezTo>
                  <a:cubicBezTo>
                    <a:pt x="10" y="104"/>
                    <a:pt x="6" y="100"/>
                    <a:pt x="4" y="96"/>
                  </a:cubicBezTo>
                  <a:cubicBezTo>
                    <a:pt x="3" y="91"/>
                    <a:pt x="4" y="84"/>
                    <a:pt x="8" y="81"/>
                  </a:cubicBezTo>
                  <a:cubicBezTo>
                    <a:pt x="9" y="80"/>
                    <a:pt x="10" y="80"/>
                    <a:pt x="11" y="79"/>
                  </a:cubicBezTo>
                  <a:cubicBezTo>
                    <a:pt x="13" y="78"/>
                    <a:pt x="15" y="77"/>
                    <a:pt x="16" y="76"/>
                  </a:cubicBezTo>
                  <a:cubicBezTo>
                    <a:pt x="18" y="73"/>
                    <a:pt x="18" y="70"/>
                    <a:pt x="17" y="67"/>
                  </a:cubicBezTo>
                  <a:cubicBezTo>
                    <a:pt x="17" y="65"/>
                    <a:pt x="17" y="61"/>
                    <a:pt x="19" y="59"/>
                  </a:cubicBezTo>
                  <a:cubicBezTo>
                    <a:pt x="22" y="57"/>
                    <a:pt x="17" y="54"/>
                    <a:pt x="16" y="52"/>
                  </a:cubicBezTo>
                  <a:cubicBezTo>
                    <a:pt x="15" y="49"/>
                    <a:pt x="15" y="46"/>
                    <a:pt x="16" y="43"/>
                  </a:cubicBezTo>
                  <a:cubicBezTo>
                    <a:pt x="16" y="41"/>
                    <a:pt x="17" y="39"/>
                    <a:pt x="18" y="38"/>
                  </a:cubicBezTo>
                  <a:cubicBezTo>
                    <a:pt x="21" y="33"/>
                    <a:pt x="26" y="32"/>
                    <a:pt x="33" y="35"/>
                  </a:cubicBezTo>
                  <a:cubicBezTo>
                    <a:pt x="35" y="36"/>
                    <a:pt x="35" y="36"/>
                    <a:pt x="35" y="36"/>
                  </a:cubicBezTo>
                  <a:cubicBezTo>
                    <a:pt x="39" y="37"/>
                    <a:pt x="44" y="40"/>
                    <a:pt x="48" y="37"/>
                  </a:cubicBezTo>
                  <a:cubicBezTo>
                    <a:pt x="51" y="34"/>
                    <a:pt x="51" y="29"/>
                    <a:pt x="50" y="25"/>
                  </a:cubicBezTo>
                  <a:cubicBezTo>
                    <a:pt x="50" y="24"/>
                    <a:pt x="50" y="23"/>
                    <a:pt x="50" y="22"/>
                  </a:cubicBezTo>
                  <a:cubicBezTo>
                    <a:pt x="50" y="18"/>
                    <a:pt x="51" y="13"/>
                    <a:pt x="55" y="12"/>
                  </a:cubicBezTo>
                  <a:cubicBezTo>
                    <a:pt x="60" y="10"/>
                    <a:pt x="66" y="14"/>
                    <a:pt x="69" y="18"/>
                  </a:cubicBezTo>
                  <a:cubicBezTo>
                    <a:pt x="69" y="19"/>
                    <a:pt x="69" y="19"/>
                    <a:pt x="69" y="19"/>
                  </a:cubicBezTo>
                  <a:cubicBezTo>
                    <a:pt x="70" y="21"/>
                    <a:pt x="71" y="23"/>
                    <a:pt x="73" y="23"/>
                  </a:cubicBezTo>
                  <a:cubicBezTo>
                    <a:pt x="76" y="25"/>
                    <a:pt x="80" y="22"/>
                    <a:pt x="83" y="20"/>
                  </a:cubicBezTo>
                  <a:cubicBezTo>
                    <a:pt x="85" y="19"/>
                    <a:pt x="86" y="18"/>
                    <a:pt x="88" y="17"/>
                  </a:cubicBezTo>
                  <a:cubicBezTo>
                    <a:pt x="90" y="17"/>
                    <a:pt x="92" y="18"/>
                    <a:pt x="95" y="19"/>
                  </a:cubicBezTo>
                  <a:cubicBezTo>
                    <a:pt x="98" y="20"/>
                    <a:pt x="101" y="21"/>
                    <a:pt x="104" y="20"/>
                  </a:cubicBezTo>
                  <a:cubicBezTo>
                    <a:pt x="108" y="19"/>
                    <a:pt x="110" y="14"/>
                    <a:pt x="111" y="11"/>
                  </a:cubicBezTo>
                  <a:cubicBezTo>
                    <a:pt x="112" y="8"/>
                    <a:pt x="112" y="8"/>
                    <a:pt x="112" y="8"/>
                  </a:cubicBezTo>
                  <a:cubicBezTo>
                    <a:pt x="115" y="4"/>
                    <a:pt x="118" y="2"/>
                    <a:pt x="125" y="2"/>
                  </a:cubicBezTo>
                  <a:cubicBezTo>
                    <a:pt x="131" y="2"/>
                    <a:pt x="139" y="10"/>
                    <a:pt x="141" y="16"/>
                  </a:cubicBezTo>
                  <a:cubicBezTo>
                    <a:pt x="141" y="18"/>
                    <a:pt x="141" y="20"/>
                    <a:pt x="141" y="21"/>
                  </a:cubicBezTo>
                  <a:cubicBezTo>
                    <a:pt x="140" y="24"/>
                    <a:pt x="137" y="27"/>
                    <a:pt x="134" y="27"/>
                  </a:cubicBezTo>
                  <a:cubicBezTo>
                    <a:pt x="131" y="26"/>
                    <a:pt x="129" y="24"/>
                    <a:pt x="128" y="20"/>
                  </a:cubicBezTo>
                  <a:cubicBezTo>
                    <a:pt x="127" y="17"/>
                    <a:pt x="125" y="17"/>
                    <a:pt x="124" y="17"/>
                  </a:cubicBezTo>
                  <a:cubicBezTo>
                    <a:pt x="121" y="17"/>
                    <a:pt x="119" y="21"/>
                    <a:pt x="119" y="24"/>
                  </a:cubicBezTo>
                  <a:cubicBezTo>
                    <a:pt x="118" y="29"/>
                    <a:pt x="124" y="33"/>
                    <a:pt x="130" y="34"/>
                  </a:cubicBezTo>
                  <a:cubicBezTo>
                    <a:pt x="136" y="36"/>
                    <a:pt x="141" y="36"/>
                    <a:pt x="144" y="33"/>
                  </a:cubicBezTo>
                  <a:cubicBezTo>
                    <a:pt x="147" y="30"/>
                    <a:pt x="148" y="27"/>
                    <a:pt x="149" y="25"/>
                  </a:cubicBezTo>
                  <a:cubicBezTo>
                    <a:pt x="149" y="22"/>
                    <a:pt x="150" y="20"/>
                    <a:pt x="152" y="18"/>
                  </a:cubicBezTo>
                  <a:cubicBezTo>
                    <a:pt x="153" y="16"/>
                    <a:pt x="156" y="15"/>
                    <a:pt x="158" y="15"/>
                  </a:cubicBezTo>
                  <a:cubicBezTo>
                    <a:pt x="162" y="15"/>
                    <a:pt x="167" y="17"/>
                    <a:pt x="170" y="20"/>
                  </a:cubicBezTo>
                  <a:cubicBezTo>
                    <a:pt x="170" y="20"/>
                    <a:pt x="171" y="20"/>
                    <a:pt x="171" y="20"/>
                  </a:cubicBezTo>
                  <a:cubicBezTo>
                    <a:pt x="171" y="21"/>
                    <a:pt x="171" y="21"/>
                    <a:pt x="172" y="22"/>
                  </a:cubicBezTo>
                  <a:cubicBezTo>
                    <a:pt x="173" y="25"/>
                    <a:pt x="172" y="28"/>
                    <a:pt x="172" y="30"/>
                  </a:cubicBezTo>
                  <a:cubicBezTo>
                    <a:pt x="170" y="36"/>
                    <a:pt x="168" y="37"/>
                    <a:pt x="166" y="36"/>
                  </a:cubicBezTo>
                  <a:cubicBezTo>
                    <a:pt x="165" y="36"/>
                    <a:pt x="164" y="36"/>
                    <a:pt x="163" y="35"/>
                  </a:cubicBezTo>
                  <a:cubicBezTo>
                    <a:pt x="161" y="34"/>
                    <a:pt x="158" y="33"/>
                    <a:pt x="156" y="34"/>
                  </a:cubicBezTo>
                  <a:cubicBezTo>
                    <a:pt x="155" y="35"/>
                    <a:pt x="154" y="35"/>
                    <a:pt x="154" y="37"/>
                  </a:cubicBezTo>
                  <a:cubicBezTo>
                    <a:pt x="153" y="39"/>
                    <a:pt x="153" y="41"/>
                    <a:pt x="154" y="42"/>
                  </a:cubicBezTo>
                  <a:cubicBezTo>
                    <a:pt x="155" y="44"/>
                    <a:pt x="156" y="46"/>
                    <a:pt x="158" y="48"/>
                  </a:cubicBezTo>
                  <a:cubicBezTo>
                    <a:pt x="160" y="50"/>
                    <a:pt x="160" y="50"/>
                    <a:pt x="160" y="50"/>
                  </a:cubicBezTo>
                  <a:cubicBezTo>
                    <a:pt x="162" y="51"/>
                    <a:pt x="164" y="54"/>
                    <a:pt x="165" y="56"/>
                  </a:cubicBezTo>
                  <a:cubicBezTo>
                    <a:pt x="165" y="58"/>
                    <a:pt x="163" y="59"/>
                    <a:pt x="162" y="61"/>
                  </a:cubicBezTo>
                  <a:cubicBezTo>
                    <a:pt x="160" y="62"/>
                    <a:pt x="159" y="63"/>
                    <a:pt x="158" y="65"/>
                  </a:cubicBezTo>
                  <a:cubicBezTo>
                    <a:pt x="158" y="66"/>
                    <a:pt x="158" y="67"/>
                    <a:pt x="158" y="67"/>
                  </a:cubicBezTo>
                  <a:cubicBezTo>
                    <a:pt x="158" y="68"/>
                    <a:pt x="158" y="69"/>
                    <a:pt x="158" y="70"/>
                  </a:cubicBezTo>
                  <a:cubicBezTo>
                    <a:pt x="157" y="74"/>
                    <a:pt x="157" y="74"/>
                    <a:pt x="157" y="74"/>
                  </a:cubicBezTo>
                  <a:cubicBezTo>
                    <a:pt x="157" y="74"/>
                    <a:pt x="157" y="74"/>
                    <a:pt x="157" y="74"/>
                  </a:cubicBezTo>
                  <a:cubicBezTo>
                    <a:pt x="156" y="78"/>
                    <a:pt x="154" y="80"/>
                    <a:pt x="151" y="80"/>
                  </a:cubicBezTo>
                  <a:cubicBezTo>
                    <a:pt x="148" y="80"/>
                    <a:pt x="144" y="79"/>
                    <a:pt x="142" y="77"/>
                  </a:cubicBezTo>
                  <a:cubicBezTo>
                    <a:pt x="141" y="76"/>
                    <a:pt x="139" y="74"/>
                    <a:pt x="139" y="71"/>
                  </a:cubicBezTo>
                  <a:cubicBezTo>
                    <a:pt x="139" y="68"/>
                    <a:pt x="140" y="65"/>
                    <a:pt x="142" y="63"/>
                  </a:cubicBezTo>
                  <a:cubicBezTo>
                    <a:pt x="142" y="62"/>
                    <a:pt x="143" y="61"/>
                    <a:pt x="145" y="61"/>
                  </a:cubicBezTo>
                  <a:cubicBezTo>
                    <a:pt x="147" y="60"/>
                    <a:pt x="148" y="60"/>
                    <a:pt x="147" y="57"/>
                  </a:cubicBezTo>
                  <a:cubicBezTo>
                    <a:pt x="146" y="46"/>
                    <a:pt x="137" y="39"/>
                    <a:pt x="123" y="37"/>
                  </a:cubicBezTo>
                  <a:cubicBezTo>
                    <a:pt x="115" y="37"/>
                    <a:pt x="108" y="39"/>
                    <a:pt x="103" y="44"/>
                  </a:cubicBezTo>
                  <a:cubicBezTo>
                    <a:pt x="101" y="47"/>
                    <a:pt x="100" y="49"/>
                    <a:pt x="100" y="51"/>
                  </a:cubicBezTo>
                  <a:cubicBezTo>
                    <a:pt x="100" y="53"/>
                    <a:pt x="102" y="55"/>
                    <a:pt x="104" y="56"/>
                  </a:cubicBezTo>
                  <a:cubicBezTo>
                    <a:pt x="107" y="57"/>
                    <a:pt x="110" y="57"/>
                    <a:pt x="113" y="58"/>
                  </a:cubicBezTo>
                  <a:cubicBezTo>
                    <a:pt x="117" y="58"/>
                    <a:pt x="121" y="59"/>
                    <a:pt x="123" y="61"/>
                  </a:cubicBezTo>
                  <a:cubicBezTo>
                    <a:pt x="125" y="62"/>
                    <a:pt x="126" y="64"/>
                    <a:pt x="126" y="66"/>
                  </a:cubicBezTo>
                  <a:cubicBezTo>
                    <a:pt x="125" y="69"/>
                    <a:pt x="123" y="72"/>
                    <a:pt x="120" y="73"/>
                  </a:cubicBezTo>
                  <a:cubicBezTo>
                    <a:pt x="118" y="75"/>
                    <a:pt x="115" y="75"/>
                    <a:pt x="112" y="74"/>
                  </a:cubicBezTo>
                  <a:cubicBezTo>
                    <a:pt x="109" y="73"/>
                    <a:pt x="109" y="73"/>
                    <a:pt x="109" y="73"/>
                  </a:cubicBezTo>
                  <a:cubicBezTo>
                    <a:pt x="107" y="72"/>
                    <a:pt x="104" y="71"/>
                    <a:pt x="102" y="72"/>
                  </a:cubicBezTo>
                  <a:cubicBezTo>
                    <a:pt x="96" y="72"/>
                    <a:pt x="95" y="76"/>
                    <a:pt x="94" y="79"/>
                  </a:cubicBezTo>
                  <a:cubicBezTo>
                    <a:pt x="93" y="81"/>
                    <a:pt x="93" y="83"/>
                    <a:pt x="91" y="84"/>
                  </a:cubicBezTo>
                  <a:cubicBezTo>
                    <a:pt x="88" y="88"/>
                    <a:pt x="81" y="89"/>
                    <a:pt x="77" y="86"/>
                  </a:cubicBezTo>
                  <a:cubicBezTo>
                    <a:pt x="72" y="82"/>
                    <a:pt x="73" y="76"/>
                    <a:pt x="77" y="72"/>
                  </a:cubicBezTo>
                  <a:cubicBezTo>
                    <a:pt x="79" y="69"/>
                    <a:pt x="79" y="69"/>
                    <a:pt x="79" y="69"/>
                  </a:cubicBezTo>
                  <a:cubicBezTo>
                    <a:pt x="82" y="66"/>
                    <a:pt x="85" y="63"/>
                    <a:pt x="85" y="59"/>
                  </a:cubicBezTo>
                  <a:cubicBezTo>
                    <a:pt x="85" y="57"/>
                    <a:pt x="84" y="56"/>
                    <a:pt x="82" y="54"/>
                  </a:cubicBezTo>
                  <a:cubicBezTo>
                    <a:pt x="77" y="50"/>
                    <a:pt x="69" y="50"/>
                    <a:pt x="63" y="52"/>
                  </a:cubicBezTo>
                  <a:cubicBezTo>
                    <a:pt x="56" y="54"/>
                    <a:pt x="51" y="59"/>
                    <a:pt x="48" y="66"/>
                  </a:cubicBezTo>
                  <a:cubicBezTo>
                    <a:pt x="45" y="74"/>
                    <a:pt x="45" y="83"/>
                    <a:pt x="49" y="90"/>
                  </a:cubicBezTo>
                  <a:cubicBezTo>
                    <a:pt x="58" y="104"/>
                    <a:pt x="75" y="109"/>
                    <a:pt x="88" y="112"/>
                  </a:cubicBezTo>
                  <a:cubicBezTo>
                    <a:pt x="94" y="113"/>
                    <a:pt x="94" y="113"/>
                    <a:pt x="94" y="113"/>
                  </a:cubicBezTo>
                  <a:cubicBezTo>
                    <a:pt x="100" y="114"/>
                    <a:pt x="100" y="114"/>
                    <a:pt x="100" y="114"/>
                  </a:cubicBezTo>
                  <a:cubicBezTo>
                    <a:pt x="109" y="116"/>
                    <a:pt x="117" y="117"/>
                    <a:pt x="127" y="117"/>
                  </a:cubicBezTo>
                  <a:cubicBezTo>
                    <a:pt x="128" y="117"/>
                    <a:pt x="128" y="117"/>
                    <a:pt x="128" y="117"/>
                  </a:cubicBezTo>
                  <a:cubicBezTo>
                    <a:pt x="144" y="117"/>
                    <a:pt x="162" y="115"/>
                    <a:pt x="178" y="117"/>
                  </a:cubicBezTo>
                  <a:cubicBezTo>
                    <a:pt x="183" y="117"/>
                    <a:pt x="192" y="118"/>
                    <a:pt x="193" y="119"/>
                  </a:cubicBezTo>
                  <a:cubicBezTo>
                    <a:pt x="190" y="117"/>
                    <a:pt x="183" y="116"/>
                    <a:pt x="178" y="116"/>
                  </a:cubicBezTo>
                  <a:cubicBezTo>
                    <a:pt x="161" y="113"/>
                    <a:pt x="144" y="114"/>
                    <a:pt x="128" y="114"/>
                  </a:cubicBezTo>
                  <a:cubicBezTo>
                    <a:pt x="127" y="114"/>
                    <a:pt x="127" y="114"/>
                    <a:pt x="127" y="114"/>
                  </a:cubicBezTo>
                  <a:cubicBezTo>
                    <a:pt x="118" y="114"/>
                    <a:pt x="109" y="114"/>
                    <a:pt x="101" y="112"/>
                  </a:cubicBezTo>
                  <a:cubicBezTo>
                    <a:pt x="95" y="111"/>
                    <a:pt x="95" y="111"/>
                    <a:pt x="95" y="111"/>
                  </a:cubicBezTo>
                  <a:cubicBezTo>
                    <a:pt x="88" y="109"/>
                    <a:pt x="88" y="109"/>
                    <a:pt x="88" y="109"/>
                  </a:cubicBezTo>
                  <a:cubicBezTo>
                    <a:pt x="75" y="106"/>
                    <a:pt x="59" y="102"/>
                    <a:pt x="51" y="88"/>
                  </a:cubicBezTo>
                  <a:cubicBezTo>
                    <a:pt x="48" y="82"/>
                    <a:pt x="48" y="74"/>
                    <a:pt x="50" y="67"/>
                  </a:cubicBezTo>
                  <a:cubicBezTo>
                    <a:pt x="53" y="61"/>
                    <a:pt x="58" y="56"/>
                    <a:pt x="64" y="54"/>
                  </a:cubicBezTo>
                  <a:cubicBezTo>
                    <a:pt x="69" y="52"/>
                    <a:pt x="77" y="53"/>
                    <a:pt x="80" y="56"/>
                  </a:cubicBezTo>
                  <a:cubicBezTo>
                    <a:pt x="82" y="57"/>
                    <a:pt x="82" y="58"/>
                    <a:pt x="82" y="59"/>
                  </a:cubicBezTo>
                  <a:cubicBezTo>
                    <a:pt x="82" y="62"/>
                    <a:pt x="80" y="65"/>
                    <a:pt x="77" y="67"/>
                  </a:cubicBezTo>
                  <a:cubicBezTo>
                    <a:pt x="74" y="70"/>
                    <a:pt x="74" y="70"/>
                    <a:pt x="74" y="70"/>
                  </a:cubicBezTo>
                  <a:cubicBezTo>
                    <a:pt x="71" y="75"/>
                    <a:pt x="69" y="83"/>
                    <a:pt x="75" y="87"/>
                  </a:cubicBezTo>
                  <a:cubicBezTo>
                    <a:pt x="80" y="92"/>
                    <a:pt x="88" y="91"/>
                    <a:pt x="93" y="86"/>
                  </a:cubicBezTo>
                  <a:cubicBezTo>
                    <a:pt x="95" y="84"/>
                    <a:pt x="96" y="82"/>
                    <a:pt x="96" y="80"/>
                  </a:cubicBezTo>
                  <a:cubicBezTo>
                    <a:pt x="97" y="77"/>
                    <a:pt x="98" y="75"/>
                    <a:pt x="102" y="74"/>
                  </a:cubicBezTo>
                  <a:cubicBezTo>
                    <a:pt x="102" y="74"/>
                    <a:pt x="102" y="74"/>
                    <a:pt x="102" y="74"/>
                  </a:cubicBezTo>
                  <a:cubicBezTo>
                    <a:pt x="104" y="74"/>
                    <a:pt x="106" y="75"/>
                    <a:pt x="108" y="76"/>
                  </a:cubicBezTo>
                  <a:cubicBezTo>
                    <a:pt x="111" y="77"/>
                    <a:pt x="111" y="77"/>
                    <a:pt x="111" y="77"/>
                  </a:cubicBezTo>
                  <a:cubicBezTo>
                    <a:pt x="115" y="77"/>
                    <a:pt x="118" y="78"/>
                    <a:pt x="122" y="76"/>
                  </a:cubicBezTo>
                  <a:cubicBezTo>
                    <a:pt x="125" y="73"/>
                    <a:pt x="128" y="70"/>
                    <a:pt x="128" y="66"/>
                  </a:cubicBezTo>
                  <a:cubicBezTo>
                    <a:pt x="128" y="63"/>
                    <a:pt x="127" y="61"/>
                    <a:pt x="125" y="59"/>
                  </a:cubicBezTo>
                  <a:cubicBezTo>
                    <a:pt x="122" y="56"/>
                    <a:pt x="117" y="56"/>
                    <a:pt x="113" y="55"/>
                  </a:cubicBezTo>
                  <a:cubicBezTo>
                    <a:pt x="110" y="55"/>
                    <a:pt x="108" y="55"/>
                    <a:pt x="105" y="53"/>
                  </a:cubicBezTo>
                  <a:cubicBezTo>
                    <a:pt x="104" y="53"/>
                    <a:pt x="103" y="52"/>
                    <a:pt x="103" y="51"/>
                  </a:cubicBezTo>
                  <a:cubicBezTo>
                    <a:pt x="102" y="50"/>
                    <a:pt x="103" y="48"/>
                    <a:pt x="105" y="46"/>
                  </a:cubicBezTo>
                  <a:cubicBezTo>
                    <a:pt x="109" y="41"/>
                    <a:pt x="116" y="39"/>
                    <a:pt x="123" y="40"/>
                  </a:cubicBezTo>
                  <a:cubicBezTo>
                    <a:pt x="136" y="41"/>
                    <a:pt x="144" y="48"/>
                    <a:pt x="145" y="58"/>
                  </a:cubicBezTo>
                  <a:cubicBezTo>
                    <a:pt x="139" y="60"/>
                    <a:pt x="137" y="64"/>
                    <a:pt x="137" y="71"/>
                  </a:cubicBezTo>
                  <a:cubicBezTo>
                    <a:pt x="137" y="74"/>
                    <a:pt x="138" y="77"/>
                    <a:pt x="140" y="79"/>
                  </a:cubicBezTo>
                  <a:cubicBezTo>
                    <a:pt x="143" y="82"/>
                    <a:pt x="147" y="83"/>
                    <a:pt x="151" y="83"/>
                  </a:cubicBezTo>
                  <a:cubicBezTo>
                    <a:pt x="155" y="82"/>
                    <a:pt x="157" y="81"/>
                    <a:pt x="159" y="77"/>
                  </a:cubicBezTo>
                  <a:cubicBezTo>
                    <a:pt x="162" y="82"/>
                    <a:pt x="167" y="86"/>
                    <a:pt x="170" y="87"/>
                  </a:cubicBezTo>
                  <a:cubicBezTo>
                    <a:pt x="174" y="90"/>
                    <a:pt x="178" y="92"/>
                    <a:pt x="184" y="94"/>
                  </a:cubicBezTo>
                  <a:cubicBezTo>
                    <a:pt x="188" y="95"/>
                    <a:pt x="188" y="95"/>
                    <a:pt x="188" y="95"/>
                  </a:cubicBezTo>
                  <a:cubicBezTo>
                    <a:pt x="192" y="95"/>
                    <a:pt x="195" y="96"/>
                    <a:pt x="197" y="98"/>
                  </a:cubicBezTo>
                  <a:cubicBezTo>
                    <a:pt x="199" y="99"/>
                    <a:pt x="199" y="101"/>
                    <a:pt x="200" y="103"/>
                  </a:cubicBezTo>
                  <a:cubicBezTo>
                    <a:pt x="200" y="106"/>
                    <a:pt x="200" y="106"/>
                    <a:pt x="200" y="106"/>
                  </a:cubicBezTo>
                  <a:cubicBezTo>
                    <a:pt x="202" y="109"/>
                    <a:pt x="204" y="112"/>
                    <a:pt x="208" y="113"/>
                  </a:cubicBezTo>
                  <a:cubicBezTo>
                    <a:pt x="212" y="114"/>
                    <a:pt x="217" y="114"/>
                    <a:pt x="220" y="112"/>
                  </a:cubicBezTo>
                  <a:cubicBezTo>
                    <a:pt x="222" y="111"/>
                    <a:pt x="223" y="109"/>
                    <a:pt x="224" y="108"/>
                  </a:cubicBezTo>
                  <a:cubicBezTo>
                    <a:pt x="226" y="106"/>
                    <a:pt x="228" y="104"/>
                    <a:pt x="230" y="104"/>
                  </a:cubicBezTo>
                  <a:cubicBezTo>
                    <a:pt x="232" y="104"/>
                    <a:pt x="234" y="104"/>
                    <a:pt x="236" y="106"/>
                  </a:cubicBezTo>
                  <a:cubicBezTo>
                    <a:pt x="237" y="107"/>
                    <a:pt x="237" y="108"/>
                    <a:pt x="238" y="109"/>
                  </a:cubicBezTo>
                  <a:cubicBezTo>
                    <a:pt x="239" y="111"/>
                    <a:pt x="240" y="114"/>
                    <a:pt x="242" y="115"/>
                  </a:cubicBezTo>
                  <a:cubicBezTo>
                    <a:pt x="245" y="116"/>
                    <a:pt x="247" y="116"/>
                    <a:pt x="249" y="116"/>
                  </a:cubicBezTo>
                  <a:cubicBezTo>
                    <a:pt x="253" y="114"/>
                    <a:pt x="257" y="110"/>
                    <a:pt x="259" y="106"/>
                  </a:cubicBezTo>
                  <a:cubicBezTo>
                    <a:pt x="261" y="101"/>
                    <a:pt x="265" y="100"/>
                    <a:pt x="273" y="101"/>
                  </a:cubicBezTo>
                  <a:cubicBezTo>
                    <a:pt x="278" y="101"/>
                    <a:pt x="283" y="102"/>
                    <a:pt x="289" y="102"/>
                  </a:cubicBezTo>
                  <a:cubicBezTo>
                    <a:pt x="298" y="102"/>
                    <a:pt x="307" y="100"/>
                    <a:pt x="316" y="99"/>
                  </a:cubicBezTo>
                  <a:cubicBezTo>
                    <a:pt x="322" y="98"/>
                    <a:pt x="329" y="97"/>
                    <a:pt x="335" y="97"/>
                  </a:cubicBezTo>
                  <a:cubicBezTo>
                    <a:pt x="351" y="95"/>
                    <a:pt x="366" y="95"/>
                    <a:pt x="382" y="97"/>
                  </a:cubicBezTo>
                  <a:cubicBezTo>
                    <a:pt x="376" y="95"/>
                    <a:pt x="373" y="94"/>
                    <a:pt x="369" y="94"/>
                  </a:cubicBezTo>
                  <a:cubicBezTo>
                    <a:pt x="361" y="92"/>
                    <a:pt x="354" y="91"/>
                    <a:pt x="346" y="90"/>
                  </a:cubicBezTo>
                  <a:cubicBezTo>
                    <a:pt x="341" y="90"/>
                    <a:pt x="336" y="89"/>
                    <a:pt x="331" y="89"/>
                  </a:cubicBezTo>
                  <a:close/>
                  <a:moveTo>
                    <a:pt x="335" y="94"/>
                  </a:moveTo>
                  <a:cubicBezTo>
                    <a:pt x="329" y="94"/>
                    <a:pt x="322" y="96"/>
                    <a:pt x="315" y="97"/>
                  </a:cubicBezTo>
                  <a:cubicBezTo>
                    <a:pt x="307" y="98"/>
                    <a:pt x="298" y="99"/>
                    <a:pt x="289" y="99"/>
                  </a:cubicBezTo>
                  <a:cubicBezTo>
                    <a:pt x="283" y="99"/>
                    <a:pt x="278" y="99"/>
                    <a:pt x="273" y="98"/>
                  </a:cubicBezTo>
                  <a:cubicBezTo>
                    <a:pt x="265" y="97"/>
                    <a:pt x="259" y="99"/>
                    <a:pt x="256" y="105"/>
                  </a:cubicBezTo>
                  <a:cubicBezTo>
                    <a:pt x="255" y="107"/>
                    <a:pt x="252" y="112"/>
                    <a:pt x="248" y="113"/>
                  </a:cubicBezTo>
                  <a:cubicBezTo>
                    <a:pt x="247" y="114"/>
                    <a:pt x="245" y="113"/>
                    <a:pt x="244" y="113"/>
                  </a:cubicBezTo>
                  <a:cubicBezTo>
                    <a:pt x="242" y="112"/>
                    <a:pt x="241" y="110"/>
                    <a:pt x="240" y="108"/>
                  </a:cubicBezTo>
                  <a:cubicBezTo>
                    <a:pt x="240" y="107"/>
                    <a:pt x="239" y="105"/>
                    <a:pt x="238" y="104"/>
                  </a:cubicBezTo>
                  <a:cubicBezTo>
                    <a:pt x="236" y="102"/>
                    <a:pt x="233" y="101"/>
                    <a:pt x="230" y="102"/>
                  </a:cubicBezTo>
                  <a:cubicBezTo>
                    <a:pt x="226" y="102"/>
                    <a:pt x="224" y="104"/>
                    <a:pt x="222" y="106"/>
                  </a:cubicBezTo>
                  <a:cubicBezTo>
                    <a:pt x="221" y="108"/>
                    <a:pt x="220" y="109"/>
                    <a:pt x="219" y="109"/>
                  </a:cubicBezTo>
                  <a:cubicBezTo>
                    <a:pt x="216" y="111"/>
                    <a:pt x="212" y="112"/>
                    <a:pt x="209" y="111"/>
                  </a:cubicBezTo>
                  <a:cubicBezTo>
                    <a:pt x="206" y="110"/>
                    <a:pt x="204" y="108"/>
                    <a:pt x="203" y="105"/>
                  </a:cubicBezTo>
                  <a:cubicBezTo>
                    <a:pt x="202" y="103"/>
                    <a:pt x="202" y="103"/>
                    <a:pt x="202" y="103"/>
                  </a:cubicBezTo>
                  <a:cubicBezTo>
                    <a:pt x="202" y="100"/>
                    <a:pt x="201" y="98"/>
                    <a:pt x="199" y="96"/>
                  </a:cubicBezTo>
                  <a:cubicBezTo>
                    <a:pt x="196" y="93"/>
                    <a:pt x="192" y="93"/>
                    <a:pt x="189" y="92"/>
                  </a:cubicBezTo>
                  <a:cubicBezTo>
                    <a:pt x="185" y="91"/>
                    <a:pt x="185" y="91"/>
                    <a:pt x="185" y="91"/>
                  </a:cubicBezTo>
                  <a:cubicBezTo>
                    <a:pt x="179" y="90"/>
                    <a:pt x="175" y="88"/>
                    <a:pt x="171" y="85"/>
                  </a:cubicBezTo>
                  <a:cubicBezTo>
                    <a:pt x="165" y="81"/>
                    <a:pt x="161" y="77"/>
                    <a:pt x="160" y="74"/>
                  </a:cubicBezTo>
                  <a:cubicBezTo>
                    <a:pt x="160" y="71"/>
                    <a:pt x="160" y="71"/>
                    <a:pt x="160" y="71"/>
                  </a:cubicBezTo>
                  <a:cubicBezTo>
                    <a:pt x="160" y="69"/>
                    <a:pt x="160" y="67"/>
                    <a:pt x="161" y="66"/>
                  </a:cubicBezTo>
                  <a:cubicBezTo>
                    <a:pt x="161" y="65"/>
                    <a:pt x="162" y="63"/>
                    <a:pt x="163" y="62"/>
                  </a:cubicBezTo>
                  <a:cubicBezTo>
                    <a:pt x="165" y="61"/>
                    <a:pt x="167" y="59"/>
                    <a:pt x="167" y="56"/>
                  </a:cubicBezTo>
                  <a:cubicBezTo>
                    <a:pt x="167" y="52"/>
                    <a:pt x="164" y="50"/>
                    <a:pt x="162" y="48"/>
                  </a:cubicBezTo>
                  <a:cubicBezTo>
                    <a:pt x="160" y="46"/>
                    <a:pt x="160" y="46"/>
                    <a:pt x="160" y="46"/>
                  </a:cubicBezTo>
                  <a:cubicBezTo>
                    <a:pt x="159" y="45"/>
                    <a:pt x="157" y="43"/>
                    <a:pt x="156" y="41"/>
                  </a:cubicBezTo>
                  <a:cubicBezTo>
                    <a:pt x="156" y="40"/>
                    <a:pt x="155" y="39"/>
                    <a:pt x="156" y="38"/>
                  </a:cubicBezTo>
                  <a:cubicBezTo>
                    <a:pt x="156" y="37"/>
                    <a:pt x="156" y="37"/>
                    <a:pt x="157" y="37"/>
                  </a:cubicBezTo>
                  <a:cubicBezTo>
                    <a:pt x="158" y="36"/>
                    <a:pt x="160" y="37"/>
                    <a:pt x="162" y="38"/>
                  </a:cubicBezTo>
                  <a:cubicBezTo>
                    <a:pt x="163" y="38"/>
                    <a:pt x="164" y="39"/>
                    <a:pt x="165" y="39"/>
                  </a:cubicBezTo>
                  <a:cubicBezTo>
                    <a:pt x="170" y="40"/>
                    <a:pt x="173" y="37"/>
                    <a:pt x="174" y="31"/>
                  </a:cubicBezTo>
                  <a:cubicBezTo>
                    <a:pt x="175" y="28"/>
                    <a:pt x="175" y="23"/>
                    <a:pt x="173" y="20"/>
                  </a:cubicBezTo>
                  <a:cubicBezTo>
                    <a:pt x="177" y="16"/>
                    <a:pt x="182" y="13"/>
                    <a:pt x="187" y="14"/>
                  </a:cubicBezTo>
                  <a:cubicBezTo>
                    <a:pt x="191" y="14"/>
                    <a:pt x="194" y="17"/>
                    <a:pt x="196" y="20"/>
                  </a:cubicBezTo>
                  <a:cubicBezTo>
                    <a:pt x="197" y="21"/>
                    <a:pt x="198" y="23"/>
                    <a:pt x="199" y="24"/>
                  </a:cubicBezTo>
                  <a:cubicBezTo>
                    <a:pt x="203" y="28"/>
                    <a:pt x="207" y="27"/>
                    <a:pt x="211" y="26"/>
                  </a:cubicBezTo>
                  <a:cubicBezTo>
                    <a:pt x="214" y="25"/>
                    <a:pt x="216" y="25"/>
                    <a:pt x="219" y="26"/>
                  </a:cubicBezTo>
                  <a:cubicBezTo>
                    <a:pt x="220" y="26"/>
                    <a:pt x="221" y="27"/>
                    <a:pt x="222" y="28"/>
                  </a:cubicBezTo>
                  <a:cubicBezTo>
                    <a:pt x="223" y="29"/>
                    <a:pt x="223" y="31"/>
                    <a:pt x="222" y="33"/>
                  </a:cubicBezTo>
                  <a:cubicBezTo>
                    <a:pt x="221" y="36"/>
                    <a:pt x="221" y="36"/>
                    <a:pt x="221" y="36"/>
                  </a:cubicBezTo>
                  <a:cubicBezTo>
                    <a:pt x="220" y="38"/>
                    <a:pt x="218" y="41"/>
                    <a:pt x="220" y="43"/>
                  </a:cubicBezTo>
                  <a:cubicBezTo>
                    <a:pt x="222" y="45"/>
                    <a:pt x="225" y="45"/>
                    <a:pt x="229" y="45"/>
                  </a:cubicBezTo>
                  <a:cubicBezTo>
                    <a:pt x="231" y="45"/>
                    <a:pt x="232" y="45"/>
                    <a:pt x="233" y="45"/>
                  </a:cubicBezTo>
                  <a:cubicBezTo>
                    <a:pt x="237" y="46"/>
                    <a:pt x="239" y="49"/>
                    <a:pt x="240" y="52"/>
                  </a:cubicBezTo>
                  <a:cubicBezTo>
                    <a:pt x="241" y="56"/>
                    <a:pt x="240" y="60"/>
                    <a:pt x="237" y="63"/>
                  </a:cubicBezTo>
                  <a:cubicBezTo>
                    <a:pt x="234" y="65"/>
                    <a:pt x="230" y="64"/>
                    <a:pt x="226" y="64"/>
                  </a:cubicBezTo>
                  <a:cubicBezTo>
                    <a:pt x="221" y="63"/>
                    <a:pt x="215" y="62"/>
                    <a:pt x="213" y="69"/>
                  </a:cubicBezTo>
                  <a:cubicBezTo>
                    <a:pt x="212" y="73"/>
                    <a:pt x="209" y="74"/>
                    <a:pt x="206" y="75"/>
                  </a:cubicBezTo>
                  <a:cubicBezTo>
                    <a:pt x="203" y="75"/>
                    <a:pt x="199" y="74"/>
                    <a:pt x="197" y="72"/>
                  </a:cubicBezTo>
                  <a:cubicBezTo>
                    <a:pt x="194" y="70"/>
                    <a:pt x="193" y="66"/>
                    <a:pt x="193" y="63"/>
                  </a:cubicBezTo>
                  <a:cubicBezTo>
                    <a:pt x="193" y="61"/>
                    <a:pt x="194" y="60"/>
                    <a:pt x="194" y="58"/>
                  </a:cubicBezTo>
                  <a:cubicBezTo>
                    <a:pt x="195" y="55"/>
                    <a:pt x="197" y="52"/>
                    <a:pt x="196" y="49"/>
                  </a:cubicBezTo>
                  <a:cubicBezTo>
                    <a:pt x="195" y="47"/>
                    <a:pt x="194" y="46"/>
                    <a:pt x="192" y="45"/>
                  </a:cubicBezTo>
                  <a:cubicBezTo>
                    <a:pt x="189" y="44"/>
                    <a:pt x="184" y="47"/>
                    <a:pt x="181" y="48"/>
                  </a:cubicBezTo>
                  <a:cubicBezTo>
                    <a:pt x="176" y="52"/>
                    <a:pt x="173" y="58"/>
                    <a:pt x="174" y="64"/>
                  </a:cubicBezTo>
                  <a:cubicBezTo>
                    <a:pt x="177" y="76"/>
                    <a:pt x="189" y="81"/>
                    <a:pt x="200" y="86"/>
                  </a:cubicBezTo>
                  <a:cubicBezTo>
                    <a:pt x="212" y="89"/>
                    <a:pt x="224" y="92"/>
                    <a:pt x="240" y="93"/>
                  </a:cubicBezTo>
                  <a:cubicBezTo>
                    <a:pt x="247" y="94"/>
                    <a:pt x="253" y="94"/>
                    <a:pt x="259" y="94"/>
                  </a:cubicBezTo>
                  <a:cubicBezTo>
                    <a:pt x="270" y="94"/>
                    <a:pt x="281" y="93"/>
                    <a:pt x="292" y="93"/>
                  </a:cubicBezTo>
                  <a:cubicBezTo>
                    <a:pt x="305" y="92"/>
                    <a:pt x="318" y="91"/>
                    <a:pt x="331" y="92"/>
                  </a:cubicBezTo>
                  <a:cubicBezTo>
                    <a:pt x="340" y="92"/>
                    <a:pt x="350" y="93"/>
                    <a:pt x="359" y="94"/>
                  </a:cubicBezTo>
                  <a:cubicBezTo>
                    <a:pt x="351" y="93"/>
                    <a:pt x="343" y="93"/>
                    <a:pt x="335"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blipFill dpi="0" rotWithShape="1">
                  <a:blip r:embed="rId5">
                    <a:extLst>
                      <a:ext uri="{28A0092B-C50C-407E-A947-70E740481C1C}">
                        <a14:useLocalDpi xmlns:a14="http://schemas.microsoft.com/office/drawing/2010/main" val="0"/>
                      </a:ext>
                    </a:extLst>
                  </a:blip>
                  <a:srcRect/>
                  <a:stretch>
                    <a:fillRect/>
                  </a:stretch>
                </a:blipFill>
              </a:endParaRPr>
            </a:p>
          </p:txBody>
        </p:sp>
        <p:sp>
          <p:nvSpPr>
            <p:cNvPr id="28" name="Freeform 7"/>
            <p:cNvSpPr>
              <a:spLocks noEditPoints="1"/>
            </p:cNvSpPr>
            <p:nvPr/>
          </p:nvSpPr>
          <p:spPr bwMode="auto">
            <a:xfrm>
              <a:off x="3092" y="952"/>
              <a:ext cx="807" cy="331"/>
            </a:xfrm>
            <a:custGeom>
              <a:avLst/>
              <a:gdLst>
                <a:gd name="T0" fmla="*/ 197 w 207"/>
                <a:gd name="T1" fmla="*/ 77 h 84"/>
                <a:gd name="T2" fmla="*/ 162 w 207"/>
                <a:gd name="T3" fmla="*/ 77 h 84"/>
                <a:gd name="T4" fmla="*/ 118 w 207"/>
                <a:gd name="T5" fmla="*/ 77 h 84"/>
                <a:gd name="T6" fmla="*/ 101 w 207"/>
                <a:gd name="T7" fmla="*/ 76 h 84"/>
                <a:gd name="T8" fmla="*/ 85 w 207"/>
                <a:gd name="T9" fmla="*/ 75 h 84"/>
                <a:gd name="T10" fmla="*/ 53 w 207"/>
                <a:gd name="T11" fmla="*/ 58 h 84"/>
                <a:gd name="T12" fmla="*/ 51 w 207"/>
                <a:gd name="T13" fmla="*/ 57 h 84"/>
                <a:gd name="T14" fmla="*/ 25 w 207"/>
                <a:gd name="T15" fmla="*/ 48 h 84"/>
                <a:gd name="T16" fmla="*/ 32 w 207"/>
                <a:gd name="T17" fmla="*/ 31 h 84"/>
                <a:gd name="T18" fmla="*/ 41 w 207"/>
                <a:gd name="T19" fmla="*/ 25 h 84"/>
                <a:gd name="T20" fmla="*/ 50 w 207"/>
                <a:gd name="T21" fmla="*/ 23 h 84"/>
                <a:gd name="T22" fmla="*/ 39 w 207"/>
                <a:gd name="T23" fmla="*/ 1 h 84"/>
                <a:gd name="T24" fmla="*/ 18 w 207"/>
                <a:gd name="T25" fmla="*/ 15 h 84"/>
                <a:gd name="T26" fmla="*/ 6 w 207"/>
                <a:gd name="T27" fmla="*/ 19 h 84"/>
                <a:gd name="T28" fmla="*/ 0 w 207"/>
                <a:gd name="T29" fmla="*/ 31 h 84"/>
                <a:gd name="T30" fmla="*/ 0 w 207"/>
                <a:gd name="T31" fmla="*/ 44 h 84"/>
                <a:gd name="T32" fmla="*/ 6 w 207"/>
                <a:gd name="T33" fmla="*/ 54 h 84"/>
                <a:gd name="T34" fmla="*/ 11 w 207"/>
                <a:gd name="T35" fmla="*/ 58 h 84"/>
                <a:gd name="T36" fmla="*/ 7 w 207"/>
                <a:gd name="T37" fmla="*/ 70 h 84"/>
                <a:gd name="T38" fmla="*/ 29 w 207"/>
                <a:gd name="T39" fmla="*/ 72 h 84"/>
                <a:gd name="T40" fmla="*/ 45 w 207"/>
                <a:gd name="T41" fmla="*/ 71 h 84"/>
                <a:gd name="T42" fmla="*/ 83 w 207"/>
                <a:gd name="T43" fmla="*/ 82 h 84"/>
                <a:gd name="T44" fmla="*/ 145 w 207"/>
                <a:gd name="T45" fmla="*/ 84 h 84"/>
                <a:gd name="T46" fmla="*/ 200 w 207"/>
                <a:gd name="T47" fmla="*/ 78 h 84"/>
                <a:gd name="T48" fmla="*/ 175 w 207"/>
                <a:gd name="T49" fmla="*/ 80 h 84"/>
                <a:gd name="T50" fmla="*/ 151 w 207"/>
                <a:gd name="T51" fmla="*/ 81 h 84"/>
                <a:gd name="T52" fmla="*/ 92 w 207"/>
                <a:gd name="T53" fmla="*/ 80 h 84"/>
                <a:gd name="T54" fmla="*/ 48 w 207"/>
                <a:gd name="T55" fmla="*/ 70 h 84"/>
                <a:gd name="T56" fmla="*/ 35 w 207"/>
                <a:gd name="T57" fmla="*/ 66 h 84"/>
                <a:gd name="T58" fmla="*/ 28 w 207"/>
                <a:gd name="T59" fmla="*/ 70 h 84"/>
                <a:gd name="T60" fmla="*/ 21 w 207"/>
                <a:gd name="T61" fmla="*/ 73 h 84"/>
                <a:gd name="T62" fmla="*/ 9 w 207"/>
                <a:gd name="T63" fmla="*/ 69 h 84"/>
                <a:gd name="T64" fmla="*/ 13 w 207"/>
                <a:gd name="T65" fmla="*/ 60 h 84"/>
                <a:gd name="T66" fmla="*/ 17 w 207"/>
                <a:gd name="T67" fmla="*/ 52 h 84"/>
                <a:gd name="T68" fmla="*/ 12 w 207"/>
                <a:gd name="T69" fmla="*/ 53 h 84"/>
                <a:gd name="T70" fmla="*/ 3 w 207"/>
                <a:gd name="T71" fmla="*/ 44 h 84"/>
                <a:gd name="T72" fmla="*/ 9 w 207"/>
                <a:gd name="T73" fmla="*/ 35 h 84"/>
                <a:gd name="T74" fmla="*/ 2 w 207"/>
                <a:gd name="T75" fmla="*/ 31 h 84"/>
                <a:gd name="T76" fmla="*/ 16 w 207"/>
                <a:gd name="T77" fmla="*/ 23 h 84"/>
                <a:gd name="T78" fmla="*/ 18 w 207"/>
                <a:gd name="T79" fmla="*/ 23 h 84"/>
                <a:gd name="T80" fmla="*/ 27 w 207"/>
                <a:gd name="T81" fmla="*/ 5 h 84"/>
                <a:gd name="T82" fmla="*/ 48 w 207"/>
                <a:gd name="T83" fmla="*/ 15 h 84"/>
                <a:gd name="T84" fmla="*/ 42 w 207"/>
                <a:gd name="T85" fmla="*/ 22 h 84"/>
                <a:gd name="T86" fmla="*/ 32 w 207"/>
                <a:gd name="T87" fmla="*/ 25 h 84"/>
                <a:gd name="T88" fmla="*/ 27 w 207"/>
                <a:gd name="T89" fmla="*/ 29 h 84"/>
                <a:gd name="T90" fmla="*/ 22 w 207"/>
                <a:gd name="T91" fmla="*/ 49 h 84"/>
                <a:gd name="T92" fmla="*/ 36 w 207"/>
                <a:gd name="T93" fmla="*/ 60 h 84"/>
                <a:gd name="T94" fmla="*/ 76 w 207"/>
                <a:gd name="T95" fmla="*/ 76 h 84"/>
                <a:gd name="T96" fmla="*/ 96 w 207"/>
                <a:gd name="T97" fmla="*/ 79 h 84"/>
                <a:gd name="T98" fmla="*/ 108 w 207"/>
                <a:gd name="T99" fmla="*/ 79 h 84"/>
                <a:gd name="T100" fmla="*/ 174 w 207"/>
                <a:gd name="T101" fmla="*/ 79 h 84"/>
                <a:gd name="T102" fmla="*/ 175 w 207"/>
                <a:gd name="T103" fmla="*/ 8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7" h="84">
                  <a:moveTo>
                    <a:pt x="207" y="76"/>
                  </a:moveTo>
                  <a:cubicBezTo>
                    <a:pt x="202" y="77"/>
                    <a:pt x="199" y="77"/>
                    <a:pt x="197" y="77"/>
                  </a:cubicBezTo>
                  <a:cubicBezTo>
                    <a:pt x="191" y="77"/>
                    <a:pt x="186" y="77"/>
                    <a:pt x="180" y="77"/>
                  </a:cubicBezTo>
                  <a:cubicBezTo>
                    <a:pt x="174" y="77"/>
                    <a:pt x="168" y="77"/>
                    <a:pt x="162" y="77"/>
                  </a:cubicBezTo>
                  <a:cubicBezTo>
                    <a:pt x="151" y="77"/>
                    <a:pt x="139" y="77"/>
                    <a:pt x="127" y="77"/>
                  </a:cubicBezTo>
                  <a:cubicBezTo>
                    <a:pt x="124" y="78"/>
                    <a:pt x="121" y="78"/>
                    <a:pt x="118" y="77"/>
                  </a:cubicBezTo>
                  <a:cubicBezTo>
                    <a:pt x="114" y="77"/>
                    <a:pt x="111" y="77"/>
                    <a:pt x="108" y="77"/>
                  </a:cubicBezTo>
                  <a:cubicBezTo>
                    <a:pt x="101" y="76"/>
                    <a:pt x="101" y="76"/>
                    <a:pt x="101" y="76"/>
                  </a:cubicBezTo>
                  <a:cubicBezTo>
                    <a:pt x="96" y="76"/>
                    <a:pt x="96" y="76"/>
                    <a:pt x="96" y="76"/>
                  </a:cubicBezTo>
                  <a:cubicBezTo>
                    <a:pt x="92" y="76"/>
                    <a:pt x="89" y="76"/>
                    <a:pt x="85" y="75"/>
                  </a:cubicBezTo>
                  <a:cubicBezTo>
                    <a:pt x="82" y="75"/>
                    <a:pt x="79" y="74"/>
                    <a:pt x="76" y="74"/>
                  </a:cubicBezTo>
                  <a:cubicBezTo>
                    <a:pt x="64" y="71"/>
                    <a:pt x="57" y="66"/>
                    <a:pt x="53" y="58"/>
                  </a:cubicBezTo>
                  <a:cubicBezTo>
                    <a:pt x="53" y="58"/>
                    <a:pt x="53" y="57"/>
                    <a:pt x="52" y="57"/>
                  </a:cubicBezTo>
                  <a:cubicBezTo>
                    <a:pt x="52" y="57"/>
                    <a:pt x="52" y="57"/>
                    <a:pt x="51" y="57"/>
                  </a:cubicBezTo>
                  <a:cubicBezTo>
                    <a:pt x="47" y="59"/>
                    <a:pt x="42" y="60"/>
                    <a:pt x="37" y="58"/>
                  </a:cubicBezTo>
                  <a:cubicBezTo>
                    <a:pt x="31" y="56"/>
                    <a:pt x="27" y="53"/>
                    <a:pt x="25" y="48"/>
                  </a:cubicBezTo>
                  <a:cubicBezTo>
                    <a:pt x="22" y="42"/>
                    <a:pt x="24" y="34"/>
                    <a:pt x="28" y="31"/>
                  </a:cubicBezTo>
                  <a:cubicBezTo>
                    <a:pt x="30" y="30"/>
                    <a:pt x="31" y="31"/>
                    <a:pt x="32" y="31"/>
                  </a:cubicBezTo>
                  <a:cubicBezTo>
                    <a:pt x="35" y="31"/>
                    <a:pt x="34" y="28"/>
                    <a:pt x="35" y="26"/>
                  </a:cubicBezTo>
                  <a:cubicBezTo>
                    <a:pt x="36" y="24"/>
                    <a:pt x="38" y="24"/>
                    <a:pt x="41" y="25"/>
                  </a:cubicBezTo>
                  <a:cubicBezTo>
                    <a:pt x="42" y="25"/>
                    <a:pt x="42" y="25"/>
                    <a:pt x="42" y="25"/>
                  </a:cubicBezTo>
                  <a:cubicBezTo>
                    <a:pt x="44" y="25"/>
                    <a:pt x="48" y="26"/>
                    <a:pt x="50" y="23"/>
                  </a:cubicBezTo>
                  <a:cubicBezTo>
                    <a:pt x="52" y="20"/>
                    <a:pt x="51" y="15"/>
                    <a:pt x="51" y="14"/>
                  </a:cubicBezTo>
                  <a:cubicBezTo>
                    <a:pt x="49" y="8"/>
                    <a:pt x="45" y="3"/>
                    <a:pt x="39" y="1"/>
                  </a:cubicBezTo>
                  <a:cubicBezTo>
                    <a:pt x="35" y="0"/>
                    <a:pt x="30" y="0"/>
                    <a:pt x="26" y="2"/>
                  </a:cubicBezTo>
                  <a:cubicBezTo>
                    <a:pt x="20" y="5"/>
                    <a:pt x="19" y="10"/>
                    <a:pt x="18" y="15"/>
                  </a:cubicBezTo>
                  <a:cubicBezTo>
                    <a:pt x="18" y="17"/>
                    <a:pt x="17" y="18"/>
                    <a:pt x="17" y="20"/>
                  </a:cubicBezTo>
                  <a:cubicBezTo>
                    <a:pt x="13" y="17"/>
                    <a:pt x="9" y="17"/>
                    <a:pt x="6" y="19"/>
                  </a:cubicBezTo>
                  <a:cubicBezTo>
                    <a:pt x="2" y="21"/>
                    <a:pt x="0" y="25"/>
                    <a:pt x="0" y="29"/>
                  </a:cubicBezTo>
                  <a:cubicBezTo>
                    <a:pt x="0" y="30"/>
                    <a:pt x="0" y="31"/>
                    <a:pt x="0" y="31"/>
                  </a:cubicBezTo>
                  <a:cubicBezTo>
                    <a:pt x="1" y="34"/>
                    <a:pt x="2" y="35"/>
                    <a:pt x="5" y="36"/>
                  </a:cubicBezTo>
                  <a:cubicBezTo>
                    <a:pt x="2" y="38"/>
                    <a:pt x="1" y="41"/>
                    <a:pt x="0" y="44"/>
                  </a:cubicBezTo>
                  <a:cubicBezTo>
                    <a:pt x="0" y="44"/>
                    <a:pt x="0" y="44"/>
                    <a:pt x="0" y="44"/>
                  </a:cubicBezTo>
                  <a:cubicBezTo>
                    <a:pt x="0" y="48"/>
                    <a:pt x="3" y="52"/>
                    <a:pt x="6" y="54"/>
                  </a:cubicBezTo>
                  <a:cubicBezTo>
                    <a:pt x="9" y="55"/>
                    <a:pt x="12" y="56"/>
                    <a:pt x="14" y="55"/>
                  </a:cubicBezTo>
                  <a:cubicBezTo>
                    <a:pt x="13" y="56"/>
                    <a:pt x="12" y="57"/>
                    <a:pt x="11" y="58"/>
                  </a:cubicBezTo>
                  <a:cubicBezTo>
                    <a:pt x="10" y="60"/>
                    <a:pt x="9" y="61"/>
                    <a:pt x="8" y="62"/>
                  </a:cubicBezTo>
                  <a:cubicBezTo>
                    <a:pt x="6" y="64"/>
                    <a:pt x="6" y="67"/>
                    <a:pt x="7" y="70"/>
                  </a:cubicBezTo>
                  <a:cubicBezTo>
                    <a:pt x="7" y="72"/>
                    <a:pt x="9" y="74"/>
                    <a:pt x="11" y="75"/>
                  </a:cubicBezTo>
                  <a:cubicBezTo>
                    <a:pt x="17" y="78"/>
                    <a:pt x="24" y="75"/>
                    <a:pt x="29" y="72"/>
                  </a:cubicBezTo>
                  <a:cubicBezTo>
                    <a:pt x="31" y="70"/>
                    <a:pt x="34" y="69"/>
                    <a:pt x="36" y="69"/>
                  </a:cubicBezTo>
                  <a:cubicBezTo>
                    <a:pt x="39" y="68"/>
                    <a:pt x="42" y="70"/>
                    <a:pt x="45" y="71"/>
                  </a:cubicBezTo>
                  <a:cubicBezTo>
                    <a:pt x="46" y="72"/>
                    <a:pt x="46" y="72"/>
                    <a:pt x="46" y="72"/>
                  </a:cubicBezTo>
                  <a:cubicBezTo>
                    <a:pt x="57" y="77"/>
                    <a:pt x="70" y="80"/>
                    <a:pt x="83" y="82"/>
                  </a:cubicBezTo>
                  <a:cubicBezTo>
                    <a:pt x="92" y="82"/>
                    <a:pt x="92" y="82"/>
                    <a:pt x="92" y="82"/>
                  </a:cubicBezTo>
                  <a:cubicBezTo>
                    <a:pt x="108" y="84"/>
                    <a:pt x="126" y="84"/>
                    <a:pt x="145" y="84"/>
                  </a:cubicBezTo>
                  <a:cubicBezTo>
                    <a:pt x="151" y="84"/>
                    <a:pt x="157" y="83"/>
                    <a:pt x="163" y="83"/>
                  </a:cubicBezTo>
                  <a:cubicBezTo>
                    <a:pt x="176" y="82"/>
                    <a:pt x="184" y="81"/>
                    <a:pt x="200" y="78"/>
                  </a:cubicBezTo>
                  <a:cubicBezTo>
                    <a:pt x="201" y="78"/>
                    <a:pt x="205" y="77"/>
                    <a:pt x="207" y="76"/>
                  </a:cubicBezTo>
                  <a:close/>
                  <a:moveTo>
                    <a:pt x="175" y="80"/>
                  </a:moveTo>
                  <a:cubicBezTo>
                    <a:pt x="175" y="80"/>
                    <a:pt x="174" y="80"/>
                    <a:pt x="174" y="80"/>
                  </a:cubicBezTo>
                  <a:cubicBezTo>
                    <a:pt x="166" y="80"/>
                    <a:pt x="159" y="81"/>
                    <a:pt x="151" y="81"/>
                  </a:cubicBezTo>
                  <a:cubicBezTo>
                    <a:pt x="149" y="81"/>
                    <a:pt x="147" y="81"/>
                    <a:pt x="145" y="81"/>
                  </a:cubicBezTo>
                  <a:cubicBezTo>
                    <a:pt x="126" y="82"/>
                    <a:pt x="108" y="81"/>
                    <a:pt x="92" y="80"/>
                  </a:cubicBezTo>
                  <a:cubicBezTo>
                    <a:pt x="83" y="79"/>
                    <a:pt x="83" y="79"/>
                    <a:pt x="83" y="79"/>
                  </a:cubicBezTo>
                  <a:cubicBezTo>
                    <a:pt x="70" y="78"/>
                    <a:pt x="58" y="75"/>
                    <a:pt x="48" y="70"/>
                  </a:cubicBezTo>
                  <a:cubicBezTo>
                    <a:pt x="46" y="69"/>
                    <a:pt x="46" y="69"/>
                    <a:pt x="46" y="69"/>
                  </a:cubicBezTo>
                  <a:cubicBezTo>
                    <a:pt x="43" y="67"/>
                    <a:pt x="39" y="66"/>
                    <a:pt x="35" y="66"/>
                  </a:cubicBezTo>
                  <a:cubicBezTo>
                    <a:pt x="33" y="66"/>
                    <a:pt x="31" y="68"/>
                    <a:pt x="29" y="69"/>
                  </a:cubicBezTo>
                  <a:cubicBezTo>
                    <a:pt x="28" y="70"/>
                    <a:pt x="28" y="70"/>
                    <a:pt x="28" y="70"/>
                  </a:cubicBezTo>
                  <a:cubicBezTo>
                    <a:pt x="27" y="70"/>
                    <a:pt x="27" y="70"/>
                    <a:pt x="27" y="70"/>
                  </a:cubicBezTo>
                  <a:cubicBezTo>
                    <a:pt x="25" y="71"/>
                    <a:pt x="23" y="72"/>
                    <a:pt x="21" y="73"/>
                  </a:cubicBezTo>
                  <a:cubicBezTo>
                    <a:pt x="18" y="74"/>
                    <a:pt x="15" y="74"/>
                    <a:pt x="13" y="73"/>
                  </a:cubicBezTo>
                  <a:cubicBezTo>
                    <a:pt x="11" y="72"/>
                    <a:pt x="10" y="71"/>
                    <a:pt x="9" y="69"/>
                  </a:cubicBezTo>
                  <a:cubicBezTo>
                    <a:pt x="9" y="67"/>
                    <a:pt x="9" y="65"/>
                    <a:pt x="10" y="64"/>
                  </a:cubicBezTo>
                  <a:cubicBezTo>
                    <a:pt x="11" y="62"/>
                    <a:pt x="12" y="61"/>
                    <a:pt x="13" y="60"/>
                  </a:cubicBezTo>
                  <a:cubicBezTo>
                    <a:pt x="14" y="59"/>
                    <a:pt x="16" y="57"/>
                    <a:pt x="17" y="56"/>
                  </a:cubicBezTo>
                  <a:cubicBezTo>
                    <a:pt x="17" y="55"/>
                    <a:pt x="19" y="53"/>
                    <a:pt x="17" y="52"/>
                  </a:cubicBezTo>
                  <a:cubicBezTo>
                    <a:pt x="16" y="51"/>
                    <a:pt x="16" y="51"/>
                    <a:pt x="15" y="52"/>
                  </a:cubicBezTo>
                  <a:cubicBezTo>
                    <a:pt x="14" y="52"/>
                    <a:pt x="13" y="53"/>
                    <a:pt x="12" y="53"/>
                  </a:cubicBezTo>
                  <a:cubicBezTo>
                    <a:pt x="11" y="53"/>
                    <a:pt x="9" y="53"/>
                    <a:pt x="8" y="52"/>
                  </a:cubicBezTo>
                  <a:cubicBezTo>
                    <a:pt x="5" y="50"/>
                    <a:pt x="3" y="47"/>
                    <a:pt x="3" y="44"/>
                  </a:cubicBezTo>
                  <a:cubicBezTo>
                    <a:pt x="3" y="40"/>
                    <a:pt x="6" y="38"/>
                    <a:pt x="8" y="37"/>
                  </a:cubicBezTo>
                  <a:cubicBezTo>
                    <a:pt x="9" y="36"/>
                    <a:pt x="9" y="36"/>
                    <a:pt x="9" y="35"/>
                  </a:cubicBezTo>
                  <a:cubicBezTo>
                    <a:pt x="9" y="35"/>
                    <a:pt x="8" y="34"/>
                    <a:pt x="8" y="34"/>
                  </a:cubicBezTo>
                  <a:cubicBezTo>
                    <a:pt x="5" y="34"/>
                    <a:pt x="3" y="33"/>
                    <a:pt x="2" y="31"/>
                  </a:cubicBezTo>
                  <a:cubicBezTo>
                    <a:pt x="2" y="27"/>
                    <a:pt x="4" y="23"/>
                    <a:pt x="7" y="21"/>
                  </a:cubicBezTo>
                  <a:cubicBezTo>
                    <a:pt x="9" y="20"/>
                    <a:pt x="13" y="19"/>
                    <a:pt x="16" y="23"/>
                  </a:cubicBezTo>
                  <a:cubicBezTo>
                    <a:pt x="17" y="23"/>
                    <a:pt x="17" y="24"/>
                    <a:pt x="17" y="23"/>
                  </a:cubicBezTo>
                  <a:cubicBezTo>
                    <a:pt x="18" y="23"/>
                    <a:pt x="18" y="23"/>
                    <a:pt x="18" y="23"/>
                  </a:cubicBezTo>
                  <a:cubicBezTo>
                    <a:pt x="19" y="20"/>
                    <a:pt x="20" y="18"/>
                    <a:pt x="20" y="16"/>
                  </a:cubicBezTo>
                  <a:cubicBezTo>
                    <a:pt x="22" y="11"/>
                    <a:pt x="22" y="7"/>
                    <a:pt x="27" y="5"/>
                  </a:cubicBezTo>
                  <a:cubicBezTo>
                    <a:pt x="31" y="3"/>
                    <a:pt x="35" y="3"/>
                    <a:pt x="38" y="4"/>
                  </a:cubicBezTo>
                  <a:cubicBezTo>
                    <a:pt x="43" y="5"/>
                    <a:pt x="47" y="9"/>
                    <a:pt x="48" y="15"/>
                  </a:cubicBezTo>
                  <a:cubicBezTo>
                    <a:pt x="49" y="17"/>
                    <a:pt x="49" y="20"/>
                    <a:pt x="48" y="21"/>
                  </a:cubicBezTo>
                  <a:cubicBezTo>
                    <a:pt x="47" y="23"/>
                    <a:pt x="44" y="23"/>
                    <a:pt x="42" y="22"/>
                  </a:cubicBezTo>
                  <a:cubicBezTo>
                    <a:pt x="41" y="22"/>
                    <a:pt x="41" y="22"/>
                    <a:pt x="41" y="22"/>
                  </a:cubicBezTo>
                  <a:cubicBezTo>
                    <a:pt x="38" y="22"/>
                    <a:pt x="34" y="21"/>
                    <a:pt x="32" y="25"/>
                  </a:cubicBezTo>
                  <a:cubicBezTo>
                    <a:pt x="32" y="26"/>
                    <a:pt x="31" y="27"/>
                    <a:pt x="31" y="28"/>
                  </a:cubicBezTo>
                  <a:cubicBezTo>
                    <a:pt x="30" y="28"/>
                    <a:pt x="28" y="29"/>
                    <a:pt x="27" y="29"/>
                  </a:cubicBezTo>
                  <a:cubicBezTo>
                    <a:pt x="22" y="32"/>
                    <a:pt x="19" y="40"/>
                    <a:pt x="22" y="47"/>
                  </a:cubicBezTo>
                  <a:cubicBezTo>
                    <a:pt x="22" y="48"/>
                    <a:pt x="22" y="48"/>
                    <a:pt x="22" y="49"/>
                  </a:cubicBezTo>
                  <a:cubicBezTo>
                    <a:pt x="22" y="49"/>
                    <a:pt x="22" y="49"/>
                    <a:pt x="22" y="49"/>
                  </a:cubicBezTo>
                  <a:cubicBezTo>
                    <a:pt x="25" y="54"/>
                    <a:pt x="30" y="59"/>
                    <a:pt x="36" y="60"/>
                  </a:cubicBezTo>
                  <a:cubicBezTo>
                    <a:pt x="41" y="62"/>
                    <a:pt x="47" y="62"/>
                    <a:pt x="51" y="60"/>
                  </a:cubicBezTo>
                  <a:cubicBezTo>
                    <a:pt x="55" y="68"/>
                    <a:pt x="64" y="73"/>
                    <a:pt x="76" y="76"/>
                  </a:cubicBezTo>
                  <a:cubicBezTo>
                    <a:pt x="79" y="77"/>
                    <a:pt x="81" y="77"/>
                    <a:pt x="85" y="78"/>
                  </a:cubicBezTo>
                  <a:cubicBezTo>
                    <a:pt x="88" y="78"/>
                    <a:pt x="92" y="78"/>
                    <a:pt x="96" y="79"/>
                  </a:cubicBezTo>
                  <a:cubicBezTo>
                    <a:pt x="101" y="79"/>
                    <a:pt x="101" y="79"/>
                    <a:pt x="101" y="79"/>
                  </a:cubicBezTo>
                  <a:cubicBezTo>
                    <a:pt x="108" y="79"/>
                    <a:pt x="108" y="79"/>
                    <a:pt x="108" y="79"/>
                  </a:cubicBezTo>
                  <a:cubicBezTo>
                    <a:pt x="121" y="80"/>
                    <a:pt x="134" y="80"/>
                    <a:pt x="147" y="80"/>
                  </a:cubicBezTo>
                  <a:cubicBezTo>
                    <a:pt x="156" y="79"/>
                    <a:pt x="165" y="79"/>
                    <a:pt x="174" y="79"/>
                  </a:cubicBezTo>
                  <a:cubicBezTo>
                    <a:pt x="177" y="79"/>
                    <a:pt x="180" y="79"/>
                    <a:pt x="182" y="79"/>
                  </a:cubicBezTo>
                  <a:cubicBezTo>
                    <a:pt x="180" y="79"/>
                    <a:pt x="177" y="80"/>
                    <a:pt x="175"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blipFill dpi="0" rotWithShape="1">
                  <a:blip r:embed="rId5">
                    <a:extLst>
                      <a:ext uri="{28A0092B-C50C-407E-A947-70E740481C1C}">
                        <a14:useLocalDpi xmlns:a14="http://schemas.microsoft.com/office/drawing/2010/main" val="0"/>
                      </a:ext>
                    </a:extLst>
                  </a:blip>
                  <a:srcRect/>
                  <a:stretch>
                    <a:fillRect/>
                  </a:stretch>
                </a:blipFill>
              </a:endParaRPr>
            </a:p>
          </p:txBody>
        </p:sp>
      </p:grpSp>
      <p:sp>
        <p:nvSpPr>
          <p:cNvPr id="5" name="椭圆 4"/>
          <p:cNvSpPr/>
          <p:nvPr/>
        </p:nvSpPr>
        <p:spPr>
          <a:xfrm>
            <a:off x="6505181" y="4022568"/>
            <a:ext cx="305648" cy="30564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mn-ea"/>
              </a:rPr>
              <a:t>大</a:t>
            </a:r>
          </a:p>
        </p:txBody>
      </p:sp>
      <p:sp>
        <p:nvSpPr>
          <p:cNvPr id="183" name="椭圆 182"/>
          <p:cNvSpPr/>
          <p:nvPr/>
        </p:nvSpPr>
        <p:spPr>
          <a:xfrm>
            <a:off x="6880407" y="4023209"/>
            <a:ext cx="305648" cy="30564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mn-ea"/>
              </a:rPr>
              <a:t>美</a:t>
            </a:r>
          </a:p>
        </p:txBody>
      </p:sp>
      <p:sp>
        <p:nvSpPr>
          <p:cNvPr id="184" name="椭圆 183"/>
          <p:cNvSpPr/>
          <p:nvPr/>
        </p:nvSpPr>
        <p:spPr>
          <a:xfrm>
            <a:off x="7259970" y="4023209"/>
            <a:ext cx="305648" cy="30564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mn-ea"/>
              </a:rPr>
              <a:t>成</a:t>
            </a:r>
          </a:p>
        </p:txBody>
      </p:sp>
      <p:sp>
        <p:nvSpPr>
          <p:cNvPr id="185" name="椭圆 184"/>
          <p:cNvSpPr/>
          <p:nvPr/>
        </p:nvSpPr>
        <p:spPr>
          <a:xfrm>
            <a:off x="7639533" y="4023209"/>
            <a:ext cx="305648" cy="30564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mn-ea"/>
              </a:rPr>
              <a:t>都</a:t>
            </a:r>
          </a:p>
        </p:txBody>
      </p:sp>
      <p:sp>
        <p:nvSpPr>
          <p:cNvPr id="186" name="文本框 185"/>
          <p:cNvSpPr txBox="1"/>
          <p:nvPr/>
        </p:nvSpPr>
        <p:spPr bwMode="auto">
          <a:xfrm>
            <a:off x="8102476" y="3985287"/>
            <a:ext cx="3744044" cy="378886"/>
          </a:xfrm>
          <a:prstGeom prst="rect">
            <a:avLst/>
          </a:prstGeom>
          <a:noFill/>
        </p:spPr>
        <p:txBody>
          <a:bodyPr wrap="square">
            <a:spAutoFit/>
          </a:bodyPr>
          <a:lstStyle/>
          <a:p>
            <a:pPr eaLnBrk="1" fontAlgn="auto" hangingPunct="1">
              <a:lnSpc>
                <a:spcPct val="150000"/>
              </a:lnSpc>
              <a:spcBef>
                <a:spcPts val="0"/>
              </a:spcBef>
              <a:spcAft>
                <a:spcPts val="0"/>
              </a:spcAft>
              <a:defRPr/>
            </a:pPr>
            <a:r>
              <a:rPr lang="zh-CN" altLang="en-US" sz="1400" dirty="0">
                <a:solidFill>
                  <a:schemeClr val="tx1">
                    <a:lumMod val="95000"/>
                    <a:lumOff val="5000"/>
                  </a:schemeClr>
                </a:solidFill>
                <a:latin typeface="+mn-ea"/>
              </a:rPr>
              <a:t>成都，简称蓉，四川省省会，特大城市</a:t>
            </a:r>
          </a:p>
        </p:txBody>
      </p:sp>
      <p:sp>
        <p:nvSpPr>
          <p:cNvPr id="20" name="KSO_Shape"/>
          <p:cNvSpPr>
            <a:spLocks/>
          </p:cNvSpPr>
          <p:nvPr/>
        </p:nvSpPr>
        <p:spPr bwMode="auto">
          <a:xfrm>
            <a:off x="594467" y="862765"/>
            <a:ext cx="5593773" cy="4903874"/>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pattFill prst="ltUpDiag">
            <a:fgClr>
              <a:schemeClr val="bg1">
                <a:lumMod val="50000"/>
              </a:schemeClr>
            </a:fgClr>
            <a:bgClr>
              <a:schemeClr val="bg1"/>
            </a:bgClr>
          </a:pattFill>
          <a:ln w="9525">
            <a:noFill/>
            <a:round/>
            <a:headEnd/>
            <a:tailEnd/>
          </a:ln>
          <a:extLst/>
        </p:spPr>
        <p:txBody>
          <a:bodyPr/>
          <a:lstStyle/>
          <a:p>
            <a:endParaRPr lang="zh-CN" altLang="en-US">
              <a:latin typeface="Arial" charset="0"/>
              <a:ea typeface="宋体" charset="-122"/>
            </a:endParaRPr>
          </a:p>
        </p:txBody>
      </p:sp>
      <p:sp>
        <p:nvSpPr>
          <p:cNvPr id="21" name="KSO_Shape"/>
          <p:cNvSpPr>
            <a:spLocks/>
          </p:cNvSpPr>
          <p:nvPr/>
        </p:nvSpPr>
        <p:spPr bwMode="auto">
          <a:xfrm>
            <a:off x="724237" y="866469"/>
            <a:ext cx="5593773" cy="4903874"/>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blipFill>
            <a:blip r:embed="rId6"/>
            <a:stretch>
              <a:fillRect/>
            </a:stretch>
          </a:blip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Tree>
    <p:extLst>
      <p:ext uri="{BB962C8B-B14F-4D97-AF65-F5344CB8AC3E}">
        <p14:creationId xmlns:p14="http://schemas.microsoft.com/office/powerpoint/2010/main" val="412684986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5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3" presetClass="entr" presetSubtype="36" fill="hold" grpId="0" nodeType="afterEffect">
                                  <p:stCondLst>
                                    <p:cond delay="0"/>
                                  </p:stCondLst>
                                  <p:childTnLst>
                                    <p:set>
                                      <p:cBhvr>
                                        <p:cTn id="15" dur="1" fill="hold">
                                          <p:stCondLst>
                                            <p:cond delay="0"/>
                                          </p:stCondLst>
                                        </p:cTn>
                                        <p:tgtEl>
                                          <p:spTgt spid="237"/>
                                        </p:tgtEl>
                                        <p:attrNameLst>
                                          <p:attrName>style.visibility</p:attrName>
                                        </p:attrNameLst>
                                      </p:cBhvr>
                                      <p:to>
                                        <p:strVal val="visible"/>
                                      </p:to>
                                    </p:set>
                                    <p:anim calcmode="lin" valueType="num">
                                      <p:cBhvr>
                                        <p:cTn id="16" dur="750" fill="hold"/>
                                        <p:tgtEl>
                                          <p:spTgt spid="237"/>
                                        </p:tgtEl>
                                        <p:attrNameLst>
                                          <p:attrName>ppt_w</p:attrName>
                                        </p:attrNameLst>
                                      </p:cBhvr>
                                      <p:tavLst>
                                        <p:tav tm="0">
                                          <p:val>
                                            <p:strVal val="(6*min(max(#ppt_w*#ppt_h,.3),1)-7.4)/-.7*#ppt_w"/>
                                          </p:val>
                                        </p:tav>
                                        <p:tav tm="100000">
                                          <p:val>
                                            <p:strVal val="#ppt_w"/>
                                          </p:val>
                                        </p:tav>
                                      </p:tavLst>
                                    </p:anim>
                                    <p:anim calcmode="lin" valueType="num">
                                      <p:cBhvr>
                                        <p:cTn id="17" dur="750" fill="hold"/>
                                        <p:tgtEl>
                                          <p:spTgt spid="237"/>
                                        </p:tgtEl>
                                        <p:attrNameLst>
                                          <p:attrName>ppt_h</p:attrName>
                                        </p:attrNameLst>
                                      </p:cBhvr>
                                      <p:tavLst>
                                        <p:tav tm="0">
                                          <p:val>
                                            <p:strVal val="(6*min(max(#ppt_w*#ppt_h,.3),1)-7.4)/-.7*#ppt_h"/>
                                          </p:val>
                                        </p:tav>
                                        <p:tav tm="100000">
                                          <p:val>
                                            <p:strVal val="#ppt_h"/>
                                          </p:val>
                                        </p:tav>
                                      </p:tavLst>
                                    </p:anim>
                                    <p:anim calcmode="lin" valueType="num">
                                      <p:cBhvr>
                                        <p:cTn id="18" dur="750" fill="hold"/>
                                        <p:tgtEl>
                                          <p:spTgt spid="237"/>
                                        </p:tgtEl>
                                        <p:attrNameLst>
                                          <p:attrName>ppt_x</p:attrName>
                                        </p:attrNameLst>
                                      </p:cBhvr>
                                      <p:tavLst>
                                        <p:tav tm="0">
                                          <p:val>
                                            <p:fltVal val="0.5"/>
                                          </p:val>
                                        </p:tav>
                                        <p:tav tm="100000">
                                          <p:val>
                                            <p:strVal val="#ppt_x"/>
                                          </p:val>
                                        </p:tav>
                                      </p:tavLst>
                                    </p:anim>
                                    <p:anim calcmode="lin" valueType="num">
                                      <p:cBhvr>
                                        <p:cTn id="19" dur="750" fill="hold"/>
                                        <p:tgtEl>
                                          <p:spTgt spid="237"/>
                                        </p:tgtEl>
                                        <p:attrNameLst>
                                          <p:attrName>ppt_y</p:attrName>
                                        </p:attrNameLst>
                                      </p:cBhvr>
                                      <p:tavLst>
                                        <p:tav tm="0">
                                          <p:val>
                                            <p:strVal val="1+(6*min(max(#ppt_w*#ppt_h,.3),1)-7.4)/-.7*#ppt_h/2"/>
                                          </p:val>
                                        </p:tav>
                                        <p:tav tm="100000">
                                          <p:val>
                                            <p:strVal val="#ppt_y"/>
                                          </p:val>
                                        </p:tav>
                                      </p:tavLst>
                                    </p:anim>
                                  </p:childTnLst>
                                </p:cTn>
                              </p:par>
                              <p:par>
                                <p:cTn id="20" presetID="23" presetClass="entr" presetSubtype="36" fill="hold" grpId="0" nodeType="withEffect">
                                  <p:stCondLst>
                                    <p:cond delay="150"/>
                                  </p:stCondLst>
                                  <p:childTnLst>
                                    <p:set>
                                      <p:cBhvr>
                                        <p:cTn id="21" dur="1" fill="hold">
                                          <p:stCondLst>
                                            <p:cond delay="0"/>
                                          </p:stCondLst>
                                        </p:cTn>
                                        <p:tgtEl>
                                          <p:spTgt spid="238"/>
                                        </p:tgtEl>
                                        <p:attrNameLst>
                                          <p:attrName>style.visibility</p:attrName>
                                        </p:attrNameLst>
                                      </p:cBhvr>
                                      <p:to>
                                        <p:strVal val="visible"/>
                                      </p:to>
                                    </p:set>
                                    <p:anim calcmode="lin" valueType="num">
                                      <p:cBhvr>
                                        <p:cTn id="22" dur="750" fill="hold"/>
                                        <p:tgtEl>
                                          <p:spTgt spid="238"/>
                                        </p:tgtEl>
                                        <p:attrNameLst>
                                          <p:attrName>ppt_w</p:attrName>
                                        </p:attrNameLst>
                                      </p:cBhvr>
                                      <p:tavLst>
                                        <p:tav tm="0">
                                          <p:val>
                                            <p:strVal val="(6*min(max(#ppt_w*#ppt_h,.3),1)-7.4)/-.7*#ppt_w"/>
                                          </p:val>
                                        </p:tav>
                                        <p:tav tm="100000">
                                          <p:val>
                                            <p:strVal val="#ppt_w"/>
                                          </p:val>
                                        </p:tav>
                                      </p:tavLst>
                                    </p:anim>
                                    <p:anim calcmode="lin" valueType="num">
                                      <p:cBhvr>
                                        <p:cTn id="23" dur="750" fill="hold"/>
                                        <p:tgtEl>
                                          <p:spTgt spid="238"/>
                                        </p:tgtEl>
                                        <p:attrNameLst>
                                          <p:attrName>ppt_h</p:attrName>
                                        </p:attrNameLst>
                                      </p:cBhvr>
                                      <p:tavLst>
                                        <p:tav tm="0">
                                          <p:val>
                                            <p:strVal val="(6*min(max(#ppt_w*#ppt_h,.3),1)-7.4)/-.7*#ppt_h"/>
                                          </p:val>
                                        </p:tav>
                                        <p:tav tm="100000">
                                          <p:val>
                                            <p:strVal val="#ppt_h"/>
                                          </p:val>
                                        </p:tav>
                                      </p:tavLst>
                                    </p:anim>
                                    <p:anim calcmode="lin" valueType="num">
                                      <p:cBhvr>
                                        <p:cTn id="24" dur="750" fill="hold"/>
                                        <p:tgtEl>
                                          <p:spTgt spid="238"/>
                                        </p:tgtEl>
                                        <p:attrNameLst>
                                          <p:attrName>ppt_x</p:attrName>
                                        </p:attrNameLst>
                                      </p:cBhvr>
                                      <p:tavLst>
                                        <p:tav tm="0">
                                          <p:val>
                                            <p:fltVal val="0.5"/>
                                          </p:val>
                                        </p:tav>
                                        <p:tav tm="100000">
                                          <p:val>
                                            <p:strVal val="#ppt_x"/>
                                          </p:val>
                                        </p:tav>
                                      </p:tavLst>
                                    </p:anim>
                                    <p:anim calcmode="lin" valueType="num">
                                      <p:cBhvr>
                                        <p:cTn id="25" dur="750" fill="hold"/>
                                        <p:tgtEl>
                                          <p:spTgt spid="238"/>
                                        </p:tgtEl>
                                        <p:attrNameLst>
                                          <p:attrName>ppt_y</p:attrName>
                                        </p:attrNameLst>
                                      </p:cBhvr>
                                      <p:tavLst>
                                        <p:tav tm="0">
                                          <p:val>
                                            <p:strVal val="1+(6*min(max(#ppt_w*#ppt_h,.3),1)-7.4)/-.7*#ppt_h/2"/>
                                          </p:val>
                                        </p:tav>
                                        <p:tav tm="100000">
                                          <p:val>
                                            <p:strVal val="#ppt_y"/>
                                          </p:val>
                                        </p:tav>
                                      </p:tavLst>
                                    </p:anim>
                                  </p:childTnLst>
                                </p:cTn>
                              </p:par>
                              <p:par>
                                <p:cTn id="26" presetID="23" presetClass="entr" presetSubtype="36" fill="hold" grpId="0" nodeType="withEffect">
                                  <p:stCondLst>
                                    <p:cond delay="300"/>
                                  </p:stCondLst>
                                  <p:childTnLst>
                                    <p:set>
                                      <p:cBhvr>
                                        <p:cTn id="27" dur="1" fill="hold">
                                          <p:stCondLst>
                                            <p:cond delay="0"/>
                                          </p:stCondLst>
                                        </p:cTn>
                                        <p:tgtEl>
                                          <p:spTgt spid="239"/>
                                        </p:tgtEl>
                                        <p:attrNameLst>
                                          <p:attrName>style.visibility</p:attrName>
                                        </p:attrNameLst>
                                      </p:cBhvr>
                                      <p:to>
                                        <p:strVal val="visible"/>
                                      </p:to>
                                    </p:set>
                                    <p:anim calcmode="lin" valueType="num">
                                      <p:cBhvr>
                                        <p:cTn id="28" dur="750" fill="hold"/>
                                        <p:tgtEl>
                                          <p:spTgt spid="239"/>
                                        </p:tgtEl>
                                        <p:attrNameLst>
                                          <p:attrName>ppt_w</p:attrName>
                                        </p:attrNameLst>
                                      </p:cBhvr>
                                      <p:tavLst>
                                        <p:tav tm="0">
                                          <p:val>
                                            <p:strVal val="(6*min(max(#ppt_w*#ppt_h,.3),1)-7.4)/-.7*#ppt_w"/>
                                          </p:val>
                                        </p:tav>
                                        <p:tav tm="100000">
                                          <p:val>
                                            <p:strVal val="#ppt_w"/>
                                          </p:val>
                                        </p:tav>
                                      </p:tavLst>
                                    </p:anim>
                                    <p:anim calcmode="lin" valueType="num">
                                      <p:cBhvr>
                                        <p:cTn id="29" dur="750" fill="hold"/>
                                        <p:tgtEl>
                                          <p:spTgt spid="239"/>
                                        </p:tgtEl>
                                        <p:attrNameLst>
                                          <p:attrName>ppt_h</p:attrName>
                                        </p:attrNameLst>
                                      </p:cBhvr>
                                      <p:tavLst>
                                        <p:tav tm="0">
                                          <p:val>
                                            <p:strVal val="(6*min(max(#ppt_w*#ppt_h,.3),1)-7.4)/-.7*#ppt_h"/>
                                          </p:val>
                                        </p:tav>
                                        <p:tav tm="100000">
                                          <p:val>
                                            <p:strVal val="#ppt_h"/>
                                          </p:val>
                                        </p:tav>
                                      </p:tavLst>
                                    </p:anim>
                                    <p:anim calcmode="lin" valueType="num">
                                      <p:cBhvr>
                                        <p:cTn id="30" dur="750" fill="hold"/>
                                        <p:tgtEl>
                                          <p:spTgt spid="239"/>
                                        </p:tgtEl>
                                        <p:attrNameLst>
                                          <p:attrName>ppt_x</p:attrName>
                                        </p:attrNameLst>
                                      </p:cBhvr>
                                      <p:tavLst>
                                        <p:tav tm="0">
                                          <p:val>
                                            <p:fltVal val="0.5"/>
                                          </p:val>
                                        </p:tav>
                                        <p:tav tm="100000">
                                          <p:val>
                                            <p:strVal val="#ppt_x"/>
                                          </p:val>
                                        </p:tav>
                                      </p:tavLst>
                                    </p:anim>
                                    <p:anim calcmode="lin" valueType="num">
                                      <p:cBhvr>
                                        <p:cTn id="31" dur="750" fill="hold"/>
                                        <p:tgtEl>
                                          <p:spTgt spid="239"/>
                                        </p:tgtEl>
                                        <p:attrNameLst>
                                          <p:attrName>ppt_y</p:attrName>
                                        </p:attrNameLst>
                                      </p:cBhvr>
                                      <p:tavLst>
                                        <p:tav tm="0">
                                          <p:val>
                                            <p:strVal val="1+(6*min(max(#ppt_w*#ppt_h,.3),1)-7.4)/-.7*#ppt_h/2"/>
                                          </p:val>
                                        </p:tav>
                                        <p:tav tm="100000">
                                          <p:val>
                                            <p:strVal val="#ppt_y"/>
                                          </p:val>
                                        </p:tav>
                                      </p:tavLst>
                                    </p:anim>
                                  </p:childTnLst>
                                </p:cTn>
                              </p:par>
                              <p:par>
                                <p:cTn id="32" presetID="23" presetClass="entr" presetSubtype="36" fill="hold" grpId="0" nodeType="withEffect">
                                  <p:stCondLst>
                                    <p:cond delay="450"/>
                                  </p:stCondLst>
                                  <p:childTnLst>
                                    <p:set>
                                      <p:cBhvr>
                                        <p:cTn id="33" dur="1" fill="hold">
                                          <p:stCondLst>
                                            <p:cond delay="0"/>
                                          </p:stCondLst>
                                        </p:cTn>
                                        <p:tgtEl>
                                          <p:spTgt spid="240"/>
                                        </p:tgtEl>
                                        <p:attrNameLst>
                                          <p:attrName>style.visibility</p:attrName>
                                        </p:attrNameLst>
                                      </p:cBhvr>
                                      <p:to>
                                        <p:strVal val="visible"/>
                                      </p:to>
                                    </p:set>
                                    <p:anim calcmode="lin" valueType="num">
                                      <p:cBhvr>
                                        <p:cTn id="34" dur="750" fill="hold"/>
                                        <p:tgtEl>
                                          <p:spTgt spid="240"/>
                                        </p:tgtEl>
                                        <p:attrNameLst>
                                          <p:attrName>ppt_w</p:attrName>
                                        </p:attrNameLst>
                                      </p:cBhvr>
                                      <p:tavLst>
                                        <p:tav tm="0">
                                          <p:val>
                                            <p:strVal val="(6*min(max(#ppt_w*#ppt_h,.3),1)-7.4)/-.7*#ppt_w"/>
                                          </p:val>
                                        </p:tav>
                                        <p:tav tm="100000">
                                          <p:val>
                                            <p:strVal val="#ppt_w"/>
                                          </p:val>
                                        </p:tav>
                                      </p:tavLst>
                                    </p:anim>
                                    <p:anim calcmode="lin" valueType="num">
                                      <p:cBhvr>
                                        <p:cTn id="35" dur="750" fill="hold"/>
                                        <p:tgtEl>
                                          <p:spTgt spid="240"/>
                                        </p:tgtEl>
                                        <p:attrNameLst>
                                          <p:attrName>ppt_h</p:attrName>
                                        </p:attrNameLst>
                                      </p:cBhvr>
                                      <p:tavLst>
                                        <p:tav tm="0">
                                          <p:val>
                                            <p:strVal val="(6*min(max(#ppt_w*#ppt_h,.3),1)-7.4)/-.7*#ppt_h"/>
                                          </p:val>
                                        </p:tav>
                                        <p:tav tm="100000">
                                          <p:val>
                                            <p:strVal val="#ppt_h"/>
                                          </p:val>
                                        </p:tav>
                                      </p:tavLst>
                                    </p:anim>
                                    <p:anim calcmode="lin" valueType="num">
                                      <p:cBhvr>
                                        <p:cTn id="36" dur="750" fill="hold"/>
                                        <p:tgtEl>
                                          <p:spTgt spid="240"/>
                                        </p:tgtEl>
                                        <p:attrNameLst>
                                          <p:attrName>ppt_x</p:attrName>
                                        </p:attrNameLst>
                                      </p:cBhvr>
                                      <p:tavLst>
                                        <p:tav tm="0">
                                          <p:val>
                                            <p:fltVal val="0.5"/>
                                          </p:val>
                                        </p:tav>
                                        <p:tav tm="100000">
                                          <p:val>
                                            <p:strVal val="#ppt_x"/>
                                          </p:val>
                                        </p:tav>
                                      </p:tavLst>
                                    </p:anim>
                                    <p:anim calcmode="lin" valueType="num">
                                      <p:cBhvr>
                                        <p:cTn id="37" dur="750" fill="hold"/>
                                        <p:tgtEl>
                                          <p:spTgt spid="240"/>
                                        </p:tgtEl>
                                        <p:attrNameLst>
                                          <p:attrName>ppt_y</p:attrName>
                                        </p:attrNameLst>
                                      </p:cBhvr>
                                      <p:tavLst>
                                        <p:tav tm="0">
                                          <p:val>
                                            <p:strVal val="1+(6*min(max(#ppt_w*#ppt_h,.3),1)-7.4)/-.7*#ppt_h/2"/>
                                          </p:val>
                                        </p:tav>
                                        <p:tav tm="100000">
                                          <p:val>
                                            <p:strVal val="#ppt_y"/>
                                          </p:val>
                                        </p:tav>
                                      </p:tavLst>
                                    </p:anim>
                                  </p:childTnLst>
                                </p:cTn>
                              </p:par>
                            </p:childTnLst>
                          </p:cTn>
                        </p:par>
                        <p:par>
                          <p:cTn id="38" fill="hold">
                            <p:stCondLst>
                              <p:cond delay="1700"/>
                            </p:stCondLst>
                            <p:childTnLst>
                              <p:par>
                                <p:cTn id="39" presetID="31" presetClass="entr" presetSubtype="0" fill="hold" grpId="0" nodeType="afterEffect">
                                  <p:stCondLst>
                                    <p:cond delay="0"/>
                                  </p:stCondLst>
                                  <p:childTnLst>
                                    <p:set>
                                      <p:cBhvr>
                                        <p:cTn id="40" dur="1" fill="hold">
                                          <p:stCondLst>
                                            <p:cond delay="0"/>
                                          </p:stCondLst>
                                        </p:cTn>
                                        <p:tgtEl>
                                          <p:spTgt spid="236"/>
                                        </p:tgtEl>
                                        <p:attrNameLst>
                                          <p:attrName>style.visibility</p:attrName>
                                        </p:attrNameLst>
                                      </p:cBhvr>
                                      <p:to>
                                        <p:strVal val="visible"/>
                                      </p:to>
                                    </p:set>
                                    <p:anim calcmode="lin" valueType="num">
                                      <p:cBhvr>
                                        <p:cTn id="41" dur="750" fill="hold"/>
                                        <p:tgtEl>
                                          <p:spTgt spid="236"/>
                                        </p:tgtEl>
                                        <p:attrNameLst>
                                          <p:attrName>ppt_w</p:attrName>
                                        </p:attrNameLst>
                                      </p:cBhvr>
                                      <p:tavLst>
                                        <p:tav tm="0">
                                          <p:val>
                                            <p:fltVal val="0"/>
                                          </p:val>
                                        </p:tav>
                                        <p:tav tm="100000">
                                          <p:val>
                                            <p:strVal val="#ppt_w"/>
                                          </p:val>
                                        </p:tav>
                                      </p:tavLst>
                                    </p:anim>
                                    <p:anim calcmode="lin" valueType="num">
                                      <p:cBhvr>
                                        <p:cTn id="42" dur="750" fill="hold"/>
                                        <p:tgtEl>
                                          <p:spTgt spid="236"/>
                                        </p:tgtEl>
                                        <p:attrNameLst>
                                          <p:attrName>ppt_h</p:attrName>
                                        </p:attrNameLst>
                                      </p:cBhvr>
                                      <p:tavLst>
                                        <p:tav tm="0">
                                          <p:val>
                                            <p:fltVal val="0"/>
                                          </p:val>
                                        </p:tav>
                                        <p:tav tm="100000">
                                          <p:val>
                                            <p:strVal val="#ppt_h"/>
                                          </p:val>
                                        </p:tav>
                                      </p:tavLst>
                                    </p:anim>
                                    <p:anim calcmode="lin" valueType="num">
                                      <p:cBhvr>
                                        <p:cTn id="43" dur="750" fill="hold"/>
                                        <p:tgtEl>
                                          <p:spTgt spid="236"/>
                                        </p:tgtEl>
                                        <p:attrNameLst>
                                          <p:attrName>style.rotation</p:attrName>
                                        </p:attrNameLst>
                                      </p:cBhvr>
                                      <p:tavLst>
                                        <p:tav tm="0">
                                          <p:val>
                                            <p:fltVal val="90"/>
                                          </p:val>
                                        </p:tav>
                                        <p:tav tm="100000">
                                          <p:val>
                                            <p:fltVal val="0"/>
                                          </p:val>
                                        </p:tav>
                                      </p:tavLst>
                                    </p:anim>
                                    <p:animEffect transition="in" filter="fade">
                                      <p:cBhvr>
                                        <p:cTn id="44" dur="750"/>
                                        <p:tgtEl>
                                          <p:spTgt spid="236"/>
                                        </p:tgtEl>
                                      </p:cBhvr>
                                    </p:animEffect>
                                  </p:childTnLst>
                                </p:cTn>
                              </p:par>
                            </p:childTnLst>
                          </p:cTn>
                        </p:par>
                        <p:par>
                          <p:cTn id="45" fill="hold">
                            <p:stCondLst>
                              <p:cond delay="2450"/>
                            </p:stCondLst>
                            <p:childTnLst>
                              <p:par>
                                <p:cTn id="46" presetID="14" presetClass="entr" presetSubtype="10" fill="hold" grpId="0" nodeType="after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randombar(horizontal)">
                                      <p:cBhvr>
                                        <p:cTn id="48" dur="1000"/>
                                        <p:tgtEl>
                                          <p:spTgt spid="5"/>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183"/>
                                        </p:tgtEl>
                                        <p:attrNameLst>
                                          <p:attrName>style.visibility</p:attrName>
                                        </p:attrNameLst>
                                      </p:cBhvr>
                                      <p:to>
                                        <p:strVal val="visible"/>
                                      </p:to>
                                    </p:set>
                                    <p:animEffect transition="in" filter="randombar(horizontal)">
                                      <p:cBhvr>
                                        <p:cTn id="51" dur="1000"/>
                                        <p:tgtEl>
                                          <p:spTgt spid="183"/>
                                        </p:tgtEl>
                                      </p:cBhvr>
                                    </p:animEffect>
                                  </p:childTnLst>
                                </p:cTn>
                              </p:par>
                              <p:par>
                                <p:cTn id="52" presetID="14" presetClass="entr" presetSubtype="10" fill="hold" grpId="0" nodeType="withEffect">
                                  <p:stCondLst>
                                    <p:cond delay="0"/>
                                  </p:stCondLst>
                                  <p:childTnLst>
                                    <p:set>
                                      <p:cBhvr>
                                        <p:cTn id="53" dur="1" fill="hold">
                                          <p:stCondLst>
                                            <p:cond delay="0"/>
                                          </p:stCondLst>
                                        </p:cTn>
                                        <p:tgtEl>
                                          <p:spTgt spid="184"/>
                                        </p:tgtEl>
                                        <p:attrNameLst>
                                          <p:attrName>style.visibility</p:attrName>
                                        </p:attrNameLst>
                                      </p:cBhvr>
                                      <p:to>
                                        <p:strVal val="visible"/>
                                      </p:to>
                                    </p:set>
                                    <p:animEffect transition="in" filter="randombar(horizontal)">
                                      <p:cBhvr>
                                        <p:cTn id="54" dur="1000"/>
                                        <p:tgtEl>
                                          <p:spTgt spid="184"/>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185"/>
                                        </p:tgtEl>
                                        <p:attrNameLst>
                                          <p:attrName>style.visibility</p:attrName>
                                        </p:attrNameLst>
                                      </p:cBhvr>
                                      <p:to>
                                        <p:strVal val="visible"/>
                                      </p:to>
                                    </p:set>
                                    <p:animEffect transition="in" filter="randombar(horizontal)">
                                      <p:cBhvr>
                                        <p:cTn id="57" dur="1000"/>
                                        <p:tgtEl>
                                          <p:spTgt spid="185"/>
                                        </p:tgtEl>
                                      </p:cBhvr>
                                    </p:animEffect>
                                  </p:childTnLst>
                                </p:cTn>
                              </p:par>
                            </p:childTnLst>
                          </p:cTn>
                        </p:par>
                        <p:par>
                          <p:cTn id="58" fill="hold">
                            <p:stCondLst>
                              <p:cond delay="3450"/>
                            </p:stCondLst>
                            <p:childTnLst>
                              <p:par>
                                <p:cTn id="59" presetID="22" presetClass="entr" presetSubtype="8" fill="hold" grpId="0" nodeType="afterEffect">
                                  <p:stCondLst>
                                    <p:cond delay="0"/>
                                  </p:stCondLst>
                                  <p:childTnLst>
                                    <p:set>
                                      <p:cBhvr>
                                        <p:cTn id="60" dur="1" fill="hold">
                                          <p:stCondLst>
                                            <p:cond delay="0"/>
                                          </p:stCondLst>
                                        </p:cTn>
                                        <p:tgtEl>
                                          <p:spTgt spid="186"/>
                                        </p:tgtEl>
                                        <p:attrNameLst>
                                          <p:attrName>style.visibility</p:attrName>
                                        </p:attrNameLst>
                                      </p:cBhvr>
                                      <p:to>
                                        <p:strVal val="visible"/>
                                      </p:to>
                                    </p:set>
                                    <p:animEffect transition="in" filter="wipe(left)">
                                      <p:cBhvr>
                                        <p:cTn id="61" dur="750"/>
                                        <p:tgtEl>
                                          <p:spTgt spid="186"/>
                                        </p:tgtEl>
                                      </p:cBhvr>
                                    </p:animEffect>
                                  </p:childTnLst>
                                </p:cTn>
                              </p:par>
                            </p:childTnLst>
                          </p:cTn>
                        </p:par>
                        <p:par>
                          <p:cTn id="62" fill="hold">
                            <p:stCondLst>
                              <p:cond delay="4200"/>
                            </p:stCondLst>
                            <p:childTnLst>
                              <p:par>
                                <p:cTn id="63" presetID="10" presetClass="entr" presetSubtype="0" fill="hold" nodeType="after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fade">
                                      <p:cBhvr>
                                        <p:cTn id="65" dur="500"/>
                                        <p:tgtEl>
                                          <p:spTgt spid="25"/>
                                        </p:tgtEl>
                                      </p:cBhvr>
                                    </p:animEffect>
                                  </p:childTnLst>
                                </p:cTn>
                              </p:par>
                              <p:par>
                                <p:cTn id="66" presetID="42" presetClass="path" presetSubtype="0" accel="50000" decel="50000" fill="hold" nodeType="withEffect">
                                  <p:stCondLst>
                                    <p:cond delay="0"/>
                                  </p:stCondLst>
                                  <p:childTnLst>
                                    <p:animMotion origin="layout" path="M -0.09974 0.00671 L 2.08333E-7 3.7037E-7 " pathEditMode="relative" rAng="0" ptsTypes="AA">
                                      <p:cBhvr>
                                        <p:cTn id="67" dur="1000" fill="hold"/>
                                        <p:tgtEl>
                                          <p:spTgt spid="25"/>
                                        </p:tgtEl>
                                        <p:attrNameLst>
                                          <p:attrName>ppt_x</p:attrName>
                                          <p:attrName>ppt_y</p:attrName>
                                        </p:attrNameLst>
                                      </p:cBhvr>
                                      <p:rCtr x="4987" y="-34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 grpId="0"/>
      <p:bldP spid="237" grpId="0"/>
      <p:bldP spid="238" grpId="0"/>
      <p:bldP spid="239" grpId="0"/>
      <p:bldP spid="240" grpId="0"/>
      <p:bldP spid="5" grpId="0" animBg="1"/>
      <p:bldP spid="183" grpId="0" animBg="1"/>
      <p:bldP spid="184" grpId="0" animBg="1"/>
      <p:bldP spid="185" grpId="0" animBg="1"/>
      <p:bldP spid="186" grpId="0"/>
      <p:bldP spid="20" grpId="0" animBg="1"/>
      <p:bldP spid="2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36913" y="2154238"/>
            <a:ext cx="8955087" cy="245427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矩形 4"/>
          <p:cNvSpPr/>
          <p:nvPr/>
        </p:nvSpPr>
        <p:spPr>
          <a:xfrm>
            <a:off x="0" y="2149475"/>
            <a:ext cx="3236913" cy="24590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文本框 5"/>
          <p:cNvSpPr txBox="1">
            <a:spLocks noChangeArrowheads="1"/>
          </p:cNvSpPr>
          <p:nvPr/>
        </p:nvSpPr>
        <p:spPr bwMode="auto">
          <a:xfrm>
            <a:off x="339725" y="2598738"/>
            <a:ext cx="2557463"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algn="ctr" eaLnBrk="1" hangingPunct="1"/>
            <a:r>
              <a:rPr lang="zh-CN" altLang="en-US" sz="4800">
                <a:solidFill>
                  <a:schemeClr val="bg1"/>
                </a:solidFill>
                <a:latin typeface="方正苏新诗柳楷简体" panose="02000000000000000000" pitchFamily="2" charset="-122"/>
                <a:ea typeface="方正苏新诗柳楷简体" panose="02000000000000000000" pitchFamily="2" charset="-122"/>
              </a:rPr>
              <a:t>景点篇</a:t>
            </a:r>
          </a:p>
        </p:txBody>
      </p:sp>
      <p:sp>
        <p:nvSpPr>
          <p:cNvPr id="7" name="TextBox 21"/>
          <p:cNvSpPr txBox="1">
            <a:spLocks noChangeArrowheads="1"/>
          </p:cNvSpPr>
          <p:nvPr/>
        </p:nvSpPr>
        <p:spPr bwMode="auto">
          <a:xfrm>
            <a:off x="-201813" y="3460750"/>
            <a:ext cx="367823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algn="ctr" eaLnBrk="1" hangingPunct="1"/>
            <a:r>
              <a:rPr lang="en-US" altLang="zh-CN" sz="2200">
                <a:solidFill>
                  <a:schemeClr val="bg1"/>
                </a:solidFill>
                <a:latin typeface="方正苏新诗柳楷简体" panose="02000000000000000000" pitchFamily="2" charset="-122"/>
                <a:ea typeface="方正苏新诗柳楷简体" panose="02000000000000000000" pitchFamily="2" charset="-122"/>
              </a:rPr>
              <a:t>Attractions introduction</a:t>
            </a:r>
            <a:endParaRPr lang="zh-CN" altLang="en-US" sz="2200">
              <a:solidFill>
                <a:schemeClr val="bg1"/>
              </a:solidFill>
              <a:latin typeface="方正苏新诗柳楷简体" panose="02000000000000000000" pitchFamily="2" charset="-122"/>
              <a:ea typeface="方正苏新诗柳楷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1+#ppt_w/2"/>
                                          </p:val>
                                        </p:tav>
                                        <p:tav tm="100000">
                                          <p:val>
                                            <p:strVal val="#ppt_x"/>
                                          </p:val>
                                        </p:tav>
                                      </p:tavLst>
                                    </p:anim>
                                    <p:anim calcmode="lin" valueType="num">
                                      <p:cBhvr additive="base">
                                        <p:cTn id="8" dur="7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750" fill="hold"/>
                                        <p:tgtEl>
                                          <p:spTgt spid="5"/>
                                        </p:tgtEl>
                                        <p:attrNameLst>
                                          <p:attrName>ppt_x</p:attrName>
                                        </p:attrNameLst>
                                      </p:cBhvr>
                                      <p:tavLst>
                                        <p:tav tm="0">
                                          <p:val>
                                            <p:strVal val="0-#ppt_w/2"/>
                                          </p:val>
                                        </p:tav>
                                        <p:tav tm="100000">
                                          <p:val>
                                            <p:strVal val="#ppt_x"/>
                                          </p:val>
                                        </p:tav>
                                      </p:tavLst>
                                    </p:anim>
                                    <p:anim calcmode="lin" valueType="num">
                                      <p:cBhvr additive="base">
                                        <p:cTn id="12" dur="750" fill="hold"/>
                                        <p:tgtEl>
                                          <p:spTgt spid="5"/>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750"/>
                            </p:stCondLst>
                            <p:childTnLst>
                              <p:par>
                                <p:cTn id="14" presetID="2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750"/>
                                        <p:tgtEl>
                                          <p:spTgt spid="6"/>
                                        </p:tgtEl>
                                      </p:cBhvr>
                                    </p:animEffect>
                                  </p:childTnLst>
                                </p:cTn>
                              </p:par>
                            </p:childTnLst>
                          </p:cTn>
                        </p:par>
                        <p:par>
                          <p:cTn id="17" fill="hold" nodeType="afterGroup">
                            <p:stCondLst>
                              <p:cond delay="1500"/>
                            </p:stCondLst>
                            <p:childTnLst>
                              <p:par>
                                <p:cTn id="18" presetID="12" presetClass="entr" presetSubtype="1"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p:tgtEl>
                                          <p:spTgt spid="7"/>
                                        </p:tgtEl>
                                        <p:attrNameLst>
                                          <p:attrName>ppt_y</p:attrName>
                                        </p:attrNameLst>
                                      </p:cBhvr>
                                      <p:tavLst>
                                        <p:tav tm="0">
                                          <p:val>
                                            <p:strVal val="#ppt_y-#ppt_h*1.125000"/>
                                          </p:val>
                                        </p:tav>
                                        <p:tav tm="100000">
                                          <p:val>
                                            <p:strVal val="#ppt_y"/>
                                          </p:val>
                                        </p:tav>
                                      </p:tavLst>
                                    </p:anim>
                                    <p:animEffect transition="in" filter="wipe(down)">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1050925"/>
            <a:ext cx="4654550" cy="580707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2" name="组合 11"/>
          <p:cNvGrpSpPr>
            <a:grpSpLocks/>
          </p:cNvGrpSpPr>
          <p:nvPr/>
        </p:nvGrpSpPr>
        <p:grpSpPr bwMode="auto">
          <a:xfrm>
            <a:off x="4654550" y="1746250"/>
            <a:ext cx="6911975" cy="530225"/>
            <a:chOff x="4654296" y="1746504"/>
            <a:chExt cx="6912864" cy="530352"/>
          </a:xfrm>
        </p:grpSpPr>
        <p:sp>
          <p:nvSpPr>
            <p:cNvPr id="9" name="矩形 8"/>
            <p:cNvSpPr/>
            <p:nvPr/>
          </p:nvSpPr>
          <p:spPr>
            <a:xfrm>
              <a:off x="4654296" y="1746504"/>
              <a:ext cx="6912864" cy="53035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417" name="文本框 9"/>
            <p:cNvSpPr txBox="1">
              <a:spLocks noChangeArrowheads="1"/>
            </p:cNvSpPr>
            <p:nvPr/>
          </p:nvSpPr>
          <p:spPr bwMode="auto">
            <a:xfrm>
              <a:off x="4828032" y="1831794"/>
              <a:ext cx="6108192" cy="400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eaLnBrk="1" hangingPunct="1"/>
              <a:r>
                <a:rPr lang="zh-CN" altLang="en-US" sz="2000" dirty="0">
                  <a:solidFill>
                    <a:schemeClr val="bg1"/>
                  </a:solidFill>
                  <a:latin typeface="+mn-ea"/>
                </a:rPr>
                <a:t>武侯祠位于成都市武侯区，肇始于公元</a:t>
              </a:r>
              <a:r>
                <a:rPr lang="en-US" altLang="zh-CN" sz="2000" dirty="0">
                  <a:solidFill>
                    <a:schemeClr val="bg1"/>
                  </a:solidFill>
                  <a:latin typeface="+mn-ea"/>
                </a:rPr>
                <a:t>223</a:t>
              </a:r>
              <a:r>
                <a:rPr lang="zh-CN" altLang="en-US" sz="2000" dirty="0">
                  <a:solidFill>
                    <a:schemeClr val="bg1"/>
                  </a:solidFill>
                  <a:latin typeface="+mn-ea"/>
                </a:rPr>
                <a:t>年</a:t>
              </a:r>
              <a:endParaRPr lang="zh-CN" altLang="en-US" sz="1400" dirty="0">
                <a:solidFill>
                  <a:schemeClr val="bg1"/>
                </a:solidFill>
              </a:endParaRPr>
            </a:p>
          </p:txBody>
        </p:sp>
      </p:grpSp>
      <p:sp>
        <p:nvSpPr>
          <p:cNvPr id="11" name="文本框 10"/>
          <p:cNvSpPr txBox="1"/>
          <p:nvPr/>
        </p:nvSpPr>
        <p:spPr>
          <a:xfrm>
            <a:off x="4822825" y="2461372"/>
            <a:ext cx="6840538" cy="4247317"/>
          </a:xfrm>
          <a:prstGeom prst="rect">
            <a:avLst/>
          </a:prstGeom>
          <a:noFill/>
        </p:spPr>
        <p:txBody>
          <a:bodyPr>
            <a:spAutoFit/>
          </a:bodyPr>
          <a:lstStyle/>
          <a:p>
            <a:pPr eaLnBrk="1" fontAlgn="auto" hangingPunct="1">
              <a:lnSpc>
                <a:spcPct val="150000"/>
              </a:lnSpc>
              <a:spcBef>
                <a:spcPts val="0"/>
              </a:spcBef>
              <a:spcAft>
                <a:spcPts val="0"/>
              </a:spcAft>
              <a:defRPr/>
            </a:pPr>
            <a:r>
              <a:rPr lang="zh-CN" altLang="en-US" dirty="0">
                <a:latin typeface="+mn-ea"/>
                <a:ea typeface="+mn-ea"/>
              </a:rPr>
              <a:t>武侯祠位于成都市武侯区，肇始于公元</a:t>
            </a:r>
            <a:r>
              <a:rPr lang="en-US" altLang="zh-CN" dirty="0">
                <a:latin typeface="+mn-ea"/>
                <a:ea typeface="+mn-ea"/>
              </a:rPr>
              <a:t>223</a:t>
            </a:r>
            <a:r>
              <a:rPr lang="zh-CN" altLang="en-US" dirty="0">
                <a:latin typeface="+mn-ea"/>
                <a:ea typeface="+mn-ea"/>
              </a:rPr>
              <a:t>年修建刘备惠陵时，它是中国唯一的一座君臣合祀祠庙和最负盛名的诸葛亮、刘备及蜀汉英雄纪念地，也是全国影响最大的三国遗迹博物馆。</a:t>
            </a:r>
            <a:r>
              <a:rPr lang="en-US" altLang="zh-CN" dirty="0">
                <a:latin typeface="+mn-ea"/>
                <a:ea typeface="+mn-ea"/>
              </a:rPr>
              <a:t>1961</a:t>
            </a:r>
            <a:r>
              <a:rPr lang="zh-CN" altLang="en-US" dirty="0">
                <a:latin typeface="+mn-ea"/>
                <a:ea typeface="+mn-ea"/>
              </a:rPr>
              <a:t>年国务院公布为首批全国重点文物保护单位，</a:t>
            </a:r>
            <a:r>
              <a:rPr lang="en-US" altLang="zh-CN" dirty="0">
                <a:latin typeface="+mn-ea"/>
                <a:ea typeface="+mn-ea"/>
              </a:rPr>
              <a:t>2008</a:t>
            </a:r>
            <a:r>
              <a:rPr lang="zh-CN" altLang="en-US" dirty="0">
                <a:latin typeface="+mn-ea"/>
                <a:ea typeface="+mn-ea"/>
              </a:rPr>
              <a:t>年评选为首批国家一级博物馆。成都武侯祠现占地</a:t>
            </a:r>
            <a:r>
              <a:rPr lang="en-US" altLang="zh-CN" dirty="0">
                <a:latin typeface="+mn-ea"/>
                <a:ea typeface="+mn-ea"/>
              </a:rPr>
              <a:t>15</a:t>
            </a:r>
            <a:r>
              <a:rPr lang="zh-CN" altLang="en-US" dirty="0">
                <a:latin typeface="+mn-ea"/>
                <a:ea typeface="+mn-ea"/>
              </a:rPr>
              <a:t>万平方米，由三国历史遗迹区（文物区）、西区（三国文化体验区）以及锦里民俗区（锦里）三部分组成，享有“三国圣地”的美誉。现分文物区、园林区和锦里三部分，面积</a:t>
            </a:r>
            <a:r>
              <a:rPr lang="en-US" altLang="zh-CN" dirty="0">
                <a:latin typeface="+mn-ea"/>
                <a:ea typeface="+mn-ea"/>
              </a:rPr>
              <a:t>230</a:t>
            </a:r>
            <a:r>
              <a:rPr lang="zh-CN" altLang="en-US" dirty="0">
                <a:latin typeface="+mn-ea"/>
                <a:ea typeface="+mn-ea"/>
              </a:rPr>
              <a:t>亩（</a:t>
            </a:r>
            <a:r>
              <a:rPr lang="en-US" altLang="zh-CN" dirty="0">
                <a:latin typeface="+mn-ea"/>
                <a:ea typeface="+mn-ea"/>
              </a:rPr>
              <a:t>15</a:t>
            </a:r>
            <a:r>
              <a:rPr lang="zh-CN" altLang="en-US" dirty="0">
                <a:latin typeface="+mn-ea"/>
                <a:ea typeface="+mn-ea"/>
              </a:rPr>
              <a:t>万平方米）。根据武侯祠新 的规划内容，武侯祠将对这三个区域进行更加合理的功能区划，分为三国历史遗迹区、锦里民俗区、三国文化体验区三大板块。</a:t>
            </a:r>
          </a:p>
        </p:txBody>
      </p:sp>
      <p:sp>
        <p:nvSpPr>
          <p:cNvPr id="34" name="文本框 33"/>
          <p:cNvSpPr txBox="1"/>
          <p:nvPr/>
        </p:nvSpPr>
        <p:spPr>
          <a:xfrm>
            <a:off x="4612494" y="425414"/>
            <a:ext cx="923109" cy="369332"/>
          </a:xfrm>
          <a:prstGeom prst="rect">
            <a:avLst/>
          </a:prstGeom>
          <a:noFill/>
        </p:spPr>
        <p:txBody>
          <a:bodyPr wrap="square" rtlCol="0">
            <a:spAutoFit/>
          </a:bodyPr>
          <a:lstStyle/>
          <a:p>
            <a:pPr algn="ctr"/>
            <a:r>
              <a:rPr lang="en-US" altLang="zh-CN" dirty="0">
                <a:solidFill>
                  <a:schemeClr val="bg1">
                    <a:lumMod val="50000"/>
                  </a:schemeClr>
                </a:solidFill>
              </a:rPr>
              <a:t>HOME</a:t>
            </a:r>
            <a:endParaRPr lang="zh-CN" altLang="en-US" dirty="0">
              <a:solidFill>
                <a:schemeClr val="bg1">
                  <a:lumMod val="50000"/>
                </a:schemeClr>
              </a:solidFill>
            </a:endParaRPr>
          </a:p>
        </p:txBody>
      </p:sp>
      <p:sp>
        <p:nvSpPr>
          <p:cNvPr id="35" name="文本框 34"/>
          <p:cNvSpPr txBox="1"/>
          <p:nvPr/>
        </p:nvSpPr>
        <p:spPr>
          <a:xfrm>
            <a:off x="6998847"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成都介绍</a:t>
            </a:r>
          </a:p>
        </p:txBody>
      </p:sp>
      <p:sp>
        <p:nvSpPr>
          <p:cNvPr id="36" name="文本框 35"/>
          <p:cNvSpPr txBox="1"/>
          <p:nvPr/>
        </p:nvSpPr>
        <p:spPr>
          <a:xfrm>
            <a:off x="8236248" y="440803"/>
            <a:ext cx="1011558" cy="338554"/>
          </a:xfrm>
          <a:prstGeom prst="rect">
            <a:avLst/>
          </a:prstGeom>
          <a:noFill/>
        </p:spPr>
        <p:txBody>
          <a:bodyPr wrap="square" rtlCol="0">
            <a:spAutoFit/>
          </a:bodyPr>
          <a:lstStyle/>
          <a:p>
            <a:pPr algn="ctr"/>
            <a:r>
              <a:rPr lang="zh-CN" altLang="en-US" sz="1600" dirty="0">
                <a:solidFill>
                  <a:schemeClr val="accent3"/>
                </a:solidFill>
              </a:rPr>
              <a:t>景点篇</a:t>
            </a:r>
          </a:p>
        </p:txBody>
      </p:sp>
      <p:sp>
        <p:nvSpPr>
          <p:cNvPr id="37" name="文本框 36"/>
          <p:cNvSpPr txBox="1"/>
          <p:nvPr/>
        </p:nvSpPr>
        <p:spPr>
          <a:xfrm>
            <a:off x="9473649"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美食篇</a:t>
            </a:r>
          </a:p>
        </p:txBody>
      </p:sp>
      <p:sp>
        <p:nvSpPr>
          <p:cNvPr id="38" name="文本框 37"/>
          <p:cNvSpPr txBox="1"/>
          <p:nvPr/>
        </p:nvSpPr>
        <p:spPr>
          <a:xfrm>
            <a:off x="10711051"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联系方式</a:t>
            </a:r>
          </a:p>
        </p:txBody>
      </p:sp>
      <p:sp>
        <p:nvSpPr>
          <p:cNvPr id="39" name="文本框 38"/>
          <p:cNvSpPr txBox="1"/>
          <p:nvPr/>
        </p:nvSpPr>
        <p:spPr>
          <a:xfrm>
            <a:off x="5761446"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企业简介</a:t>
            </a:r>
          </a:p>
        </p:txBody>
      </p:sp>
      <p:pic>
        <p:nvPicPr>
          <p:cNvPr id="40" name="图片 3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0412" y="249272"/>
            <a:ext cx="450025" cy="662695"/>
          </a:xfrm>
          <a:prstGeom prst="rect">
            <a:avLst/>
          </a:prstGeom>
        </p:spPr>
      </p:pic>
      <p:sp>
        <p:nvSpPr>
          <p:cNvPr id="41" name="文本框 40"/>
          <p:cNvSpPr txBox="1"/>
          <p:nvPr/>
        </p:nvSpPr>
        <p:spPr>
          <a:xfrm>
            <a:off x="764794" y="318417"/>
            <a:ext cx="1964027" cy="646331"/>
          </a:xfrm>
          <a:prstGeom prst="rect">
            <a:avLst/>
          </a:prstGeom>
          <a:noFill/>
        </p:spPr>
        <p:txBody>
          <a:bodyPr wrap="square" rtlCol="0">
            <a:spAutoFit/>
          </a:bodyPr>
          <a:lstStyle/>
          <a:p>
            <a:pPr algn="ctr"/>
            <a:r>
              <a:rPr lang="zh-CN" altLang="en-US" sz="3600" spc="-500" dirty="0">
                <a:latin typeface="方正黄草简体" panose="03000509000000000000" pitchFamily="65" charset="-122"/>
                <a:ea typeface="方正黄草简体" panose="03000509000000000000" pitchFamily="65" charset="-122"/>
              </a:rPr>
              <a:t>成都介绍</a:t>
            </a:r>
          </a:p>
        </p:txBody>
      </p:sp>
      <p:sp>
        <p:nvSpPr>
          <p:cNvPr id="42" name="文本框 41"/>
          <p:cNvSpPr txBox="1"/>
          <p:nvPr/>
        </p:nvSpPr>
        <p:spPr>
          <a:xfrm>
            <a:off x="340493" y="200358"/>
            <a:ext cx="553998" cy="760522"/>
          </a:xfrm>
          <a:prstGeom prst="rect">
            <a:avLst/>
          </a:prstGeom>
          <a:noFill/>
        </p:spPr>
        <p:txBody>
          <a:bodyPr vert="eaVert" wrap="square" rtlCol="0">
            <a:spAutoFit/>
          </a:bodyPr>
          <a:lstStyle/>
          <a:p>
            <a:pPr algn="ctr"/>
            <a:r>
              <a:rPr lang="zh-CN" altLang="en-US" sz="2400" spc="-400" dirty="0">
                <a:solidFill>
                  <a:schemeClr val="bg1"/>
                </a:solidFill>
                <a:latin typeface="方正黄草简体" panose="03000509000000000000" pitchFamily="65" charset="-122"/>
                <a:ea typeface="方正黄草简体" panose="03000509000000000000" pitchFamily="65" charset="-122"/>
              </a:rPr>
              <a:t>成都</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2" presetClass="entr" presetSubtype="8"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750"/>
                                        <p:tgtEl>
                                          <p:spTgt spid="12"/>
                                        </p:tgtEl>
                                      </p:cBhvr>
                                    </p:animEffect>
                                  </p:childTnLst>
                                </p:cTn>
                              </p:par>
                            </p:childTnLst>
                          </p:cTn>
                        </p:par>
                        <p:par>
                          <p:cTn id="14" fill="hold" nodeType="afterGroup">
                            <p:stCondLst>
                              <p:cond delay="1750"/>
                            </p:stCondLst>
                            <p:childTnLst>
                              <p:par>
                                <p:cTn id="15" presetID="22" presetClass="entr" presetSubtype="1"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up)">
                                      <p:cBhvr>
                                        <p:cTn id="17"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1050925"/>
            <a:ext cx="12192000" cy="580707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任意多边形 16"/>
          <p:cNvSpPr/>
          <p:nvPr/>
        </p:nvSpPr>
        <p:spPr>
          <a:xfrm>
            <a:off x="261938" y="3984625"/>
            <a:ext cx="4892675" cy="2651125"/>
          </a:xfrm>
          <a:custGeom>
            <a:avLst/>
            <a:gdLst>
              <a:gd name="connsiteX0" fmla="*/ 0 w 4892040"/>
              <a:gd name="connsiteY0" fmla="*/ 0 h 2651616"/>
              <a:gd name="connsiteX1" fmla="*/ 4892040 w 4892040"/>
              <a:gd name="connsiteY1" fmla="*/ 0 h 2651616"/>
              <a:gd name="connsiteX2" fmla="*/ 4892040 w 4892040"/>
              <a:gd name="connsiteY2" fmla="*/ 2341285 h 2651616"/>
              <a:gd name="connsiteX3" fmla="*/ 4576677 w 4892040"/>
              <a:gd name="connsiteY3" fmla="*/ 2651616 h 2651616"/>
              <a:gd name="connsiteX4" fmla="*/ 0 w 4892040"/>
              <a:gd name="connsiteY4" fmla="*/ 2651616 h 26516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2040" h="2651616">
                <a:moveTo>
                  <a:pt x="0" y="0"/>
                </a:moveTo>
                <a:lnTo>
                  <a:pt x="4892040" y="0"/>
                </a:lnTo>
                <a:lnTo>
                  <a:pt x="4892040" y="2341285"/>
                </a:lnTo>
                <a:lnTo>
                  <a:pt x="4576677" y="2651616"/>
                </a:lnTo>
                <a:lnTo>
                  <a:pt x="0" y="2651616"/>
                </a:lnTo>
                <a:close/>
              </a:path>
            </a:pathLst>
          </a:custGeom>
          <a:solidFill>
            <a:schemeClr val="bg1">
              <a:alpha val="80000"/>
            </a:schemeClr>
          </a:solidFill>
          <a:ln>
            <a:no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TextBox 26"/>
          <p:cNvSpPr txBox="1"/>
          <p:nvPr/>
        </p:nvSpPr>
        <p:spPr>
          <a:xfrm>
            <a:off x="338138" y="4049677"/>
            <a:ext cx="4737100" cy="2492990"/>
          </a:xfrm>
          <a:prstGeom prst="rect">
            <a:avLst/>
          </a:prstGeom>
          <a:noFill/>
        </p:spPr>
        <p:txBody>
          <a:bodyPr>
            <a:spAutoFit/>
          </a:bodyPr>
          <a:lstStyle/>
          <a:p>
            <a:pPr algn="just" eaLnBrk="1" fontAlgn="auto" hangingPunct="1">
              <a:lnSpc>
                <a:spcPct val="150000"/>
              </a:lnSpc>
              <a:spcBef>
                <a:spcPts val="0"/>
              </a:spcBef>
              <a:spcAft>
                <a:spcPts val="0"/>
              </a:spcAft>
              <a:defRPr/>
            </a:pPr>
            <a:r>
              <a:rPr lang="zh-CN" altLang="en-US" sz="2400" dirty="0">
                <a:solidFill>
                  <a:schemeClr val="tx1">
                    <a:lumMod val="85000"/>
                    <a:lumOff val="15000"/>
                  </a:schemeClr>
                </a:solidFill>
                <a:latin typeface="+mn-ea"/>
                <a:ea typeface="+mn-ea"/>
                <a:sym typeface="Gill Sans" charset="0"/>
              </a:rPr>
              <a:t>西岭雪山</a:t>
            </a:r>
            <a:r>
              <a:rPr lang="zh-CN" altLang="en-US" sz="1600" dirty="0">
                <a:solidFill>
                  <a:schemeClr val="tx1">
                    <a:lumMod val="85000"/>
                    <a:lumOff val="15000"/>
                  </a:schemeClr>
                </a:solidFill>
                <a:latin typeface="+mn-ea"/>
                <a:ea typeface="+mn-ea"/>
                <a:sym typeface="Gill Sans" charset="0"/>
              </a:rPr>
              <a:t>，位于四川省成都市大邑县境内，距成都仅</a:t>
            </a:r>
            <a:r>
              <a:rPr lang="en-US" altLang="zh-CN" sz="1600" dirty="0">
                <a:solidFill>
                  <a:schemeClr val="tx1">
                    <a:lumMod val="85000"/>
                    <a:lumOff val="15000"/>
                  </a:schemeClr>
                </a:solidFill>
                <a:latin typeface="+mn-ea"/>
                <a:ea typeface="+mn-ea"/>
                <a:sym typeface="Gill Sans" charset="0"/>
              </a:rPr>
              <a:t>95</a:t>
            </a:r>
            <a:r>
              <a:rPr lang="zh-CN" altLang="en-US" sz="1600" dirty="0">
                <a:solidFill>
                  <a:schemeClr val="tx1">
                    <a:lumMod val="85000"/>
                    <a:lumOff val="15000"/>
                  </a:schemeClr>
                </a:solidFill>
                <a:latin typeface="+mn-ea"/>
                <a:ea typeface="+mn-ea"/>
                <a:sym typeface="Gill Sans" charset="0"/>
              </a:rPr>
              <a:t>公里，总面积</a:t>
            </a:r>
            <a:r>
              <a:rPr lang="en-US" altLang="zh-CN" sz="1600" dirty="0">
                <a:solidFill>
                  <a:schemeClr val="tx1">
                    <a:lumMod val="85000"/>
                    <a:lumOff val="15000"/>
                  </a:schemeClr>
                </a:solidFill>
                <a:latin typeface="+mn-ea"/>
                <a:ea typeface="+mn-ea"/>
                <a:sym typeface="Gill Sans" charset="0"/>
              </a:rPr>
              <a:t>375</a:t>
            </a:r>
            <a:r>
              <a:rPr lang="zh-CN" altLang="en-US" sz="1600" dirty="0">
                <a:solidFill>
                  <a:schemeClr val="tx1">
                    <a:lumMod val="85000"/>
                    <a:lumOff val="15000"/>
                  </a:schemeClr>
                </a:solidFill>
                <a:latin typeface="+mn-ea"/>
                <a:ea typeface="+mn-ea"/>
                <a:sym typeface="Gill Sans" charset="0"/>
              </a:rPr>
              <a:t>平方公里，属世界自然遗产、大熊猫栖息地、</a:t>
            </a:r>
            <a:r>
              <a:rPr lang="en-US" altLang="zh-CN" sz="1600" dirty="0">
                <a:solidFill>
                  <a:schemeClr val="tx1">
                    <a:lumMod val="85000"/>
                    <a:lumOff val="15000"/>
                  </a:schemeClr>
                </a:solidFill>
                <a:latin typeface="+mn-ea"/>
                <a:ea typeface="+mn-ea"/>
                <a:sym typeface="Gill Sans" charset="0"/>
              </a:rPr>
              <a:t>AAAA</a:t>
            </a:r>
            <a:r>
              <a:rPr lang="zh-CN" altLang="en-US" sz="1600" dirty="0">
                <a:solidFill>
                  <a:schemeClr val="tx1">
                    <a:lumMod val="85000"/>
                    <a:lumOff val="15000"/>
                  </a:schemeClr>
                </a:solidFill>
                <a:latin typeface="+mn-ea"/>
                <a:ea typeface="+mn-ea"/>
                <a:sym typeface="Gill Sans" charset="0"/>
              </a:rPr>
              <a:t>级旅游景区、国家重点风景名胜区，因唐代大诗人杜甫的千古绝句“窗含西岭千秋雪，门泊东吴万里船”而得名。景区内有终年积雪的大雪山，海拔</a:t>
            </a:r>
            <a:r>
              <a:rPr lang="en-US" altLang="zh-CN" sz="1600" dirty="0">
                <a:solidFill>
                  <a:schemeClr val="tx1">
                    <a:lumMod val="85000"/>
                    <a:lumOff val="15000"/>
                  </a:schemeClr>
                </a:solidFill>
                <a:latin typeface="+mn-ea"/>
                <a:ea typeface="+mn-ea"/>
                <a:sym typeface="Gill Sans" charset="0"/>
              </a:rPr>
              <a:t>5353</a:t>
            </a:r>
            <a:r>
              <a:rPr lang="zh-CN" altLang="en-US" sz="1600" dirty="0">
                <a:solidFill>
                  <a:schemeClr val="tx1">
                    <a:lumMod val="85000"/>
                    <a:lumOff val="15000"/>
                  </a:schemeClr>
                </a:solidFill>
                <a:latin typeface="+mn-ea"/>
                <a:ea typeface="+mn-ea"/>
                <a:sym typeface="Gill Sans" charset="0"/>
              </a:rPr>
              <a:t>米，为成都第一峰。</a:t>
            </a:r>
            <a:endParaRPr lang="zh-CN" altLang="en-US" sz="700" dirty="0">
              <a:solidFill>
                <a:schemeClr val="tx1">
                  <a:lumMod val="85000"/>
                  <a:lumOff val="15000"/>
                </a:schemeClr>
              </a:solidFill>
              <a:latin typeface="+mn-ea"/>
              <a:ea typeface="+mn-ea"/>
              <a:sym typeface="Gill Sans" charset="0"/>
            </a:endParaRPr>
          </a:p>
        </p:txBody>
      </p:sp>
      <p:sp>
        <p:nvSpPr>
          <p:cNvPr id="15" name="文本框 14"/>
          <p:cNvSpPr txBox="1"/>
          <p:nvPr/>
        </p:nvSpPr>
        <p:spPr>
          <a:xfrm>
            <a:off x="4612494" y="425414"/>
            <a:ext cx="923109" cy="369332"/>
          </a:xfrm>
          <a:prstGeom prst="rect">
            <a:avLst/>
          </a:prstGeom>
          <a:noFill/>
        </p:spPr>
        <p:txBody>
          <a:bodyPr wrap="square" rtlCol="0">
            <a:spAutoFit/>
          </a:bodyPr>
          <a:lstStyle/>
          <a:p>
            <a:pPr algn="ctr"/>
            <a:r>
              <a:rPr lang="en-US" altLang="zh-CN" dirty="0">
                <a:solidFill>
                  <a:schemeClr val="bg1">
                    <a:lumMod val="50000"/>
                  </a:schemeClr>
                </a:solidFill>
              </a:rPr>
              <a:t>HOME</a:t>
            </a:r>
            <a:endParaRPr lang="zh-CN" altLang="en-US" dirty="0">
              <a:solidFill>
                <a:schemeClr val="bg1">
                  <a:lumMod val="50000"/>
                </a:schemeClr>
              </a:solidFill>
            </a:endParaRPr>
          </a:p>
        </p:txBody>
      </p:sp>
      <p:sp>
        <p:nvSpPr>
          <p:cNvPr id="16" name="文本框 15"/>
          <p:cNvSpPr txBox="1"/>
          <p:nvPr/>
        </p:nvSpPr>
        <p:spPr>
          <a:xfrm>
            <a:off x="6998847"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成都介绍</a:t>
            </a:r>
          </a:p>
        </p:txBody>
      </p:sp>
      <p:sp>
        <p:nvSpPr>
          <p:cNvPr id="18" name="文本框 17"/>
          <p:cNvSpPr txBox="1"/>
          <p:nvPr/>
        </p:nvSpPr>
        <p:spPr>
          <a:xfrm>
            <a:off x="8236248" y="440803"/>
            <a:ext cx="1011558" cy="338554"/>
          </a:xfrm>
          <a:prstGeom prst="rect">
            <a:avLst/>
          </a:prstGeom>
          <a:noFill/>
        </p:spPr>
        <p:txBody>
          <a:bodyPr wrap="square" rtlCol="0">
            <a:spAutoFit/>
          </a:bodyPr>
          <a:lstStyle/>
          <a:p>
            <a:pPr algn="ctr"/>
            <a:r>
              <a:rPr lang="zh-CN" altLang="en-US" sz="1600" dirty="0">
                <a:solidFill>
                  <a:schemeClr val="accent3"/>
                </a:solidFill>
              </a:rPr>
              <a:t>景点篇</a:t>
            </a:r>
          </a:p>
        </p:txBody>
      </p:sp>
      <p:sp>
        <p:nvSpPr>
          <p:cNvPr id="19" name="文本框 18"/>
          <p:cNvSpPr txBox="1"/>
          <p:nvPr/>
        </p:nvSpPr>
        <p:spPr>
          <a:xfrm>
            <a:off x="9473649"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美食篇</a:t>
            </a:r>
          </a:p>
        </p:txBody>
      </p:sp>
      <p:sp>
        <p:nvSpPr>
          <p:cNvPr id="20" name="文本框 19"/>
          <p:cNvSpPr txBox="1"/>
          <p:nvPr/>
        </p:nvSpPr>
        <p:spPr>
          <a:xfrm>
            <a:off x="10711051"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联系方式</a:t>
            </a:r>
          </a:p>
        </p:txBody>
      </p:sp>
      <p:sp>
        <p:nvSpPr>
          <p:cNvPr id="21" name="文本框 20"/>
          <p:cNvSpPr txBox="1"/>
          <p:nvPr/>
        </p:nvSpPr>
        <p:spPr>
          <a:xfrm>
            <a:off x="5761446"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企业简介</a:t>
            </a:r>
          </a:p>
        </p:txBody>
      </p:sp>
      <p:pic>
        <p:nvPicPr>
          <p:cNvPr id="22" name="图片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0412" y="249272"/>
            <a:ext cx="450025" cy="662695"/>
          </a:xfrm>
          <a:prstGeom prst="rect">
            <a:avLst/>
          </a:prstGeom>
        </p:spPr>
      </p:pic>
      <p:sp>
        <p:nvSpPr>
          <p:cNvPr id="23" name="文本框 22"/>
          <p:cNvSpPr txBox="1"/>
          <p:nvPr/>
        </p:nvSpPr>
        <p:spPr>
          <a:xfrm>
            <a:off x="764794" y="318417"/>
            <a:ext cx="1964027" cy="646331"/>
          </a:xfrm>
          <a:prstGeom prst="rect">
            <a:avLst/>
          </a:prstGeom>
          <a:noFill/>
        </p:spPr>
        <p:txBody>
          <a:bodyPr wrap="square" rtlCol="0">
            <a:spAutoFit/>
          </a:bodyPr>
          <a:lstStyle/>
          <a:p>
            <a:pPr algn="ctr"/>
            <a:r>
              <a:rPr lang="zh-CN" altLang="en-US" sz="3600" spc="-500" dirty="0">
                <a:latin typeface="方正黄草简体" panose="03000509000000000000" pitchFamily="65" charset="-122"/>
                <a:ea typeface="方正黄草简体" panose="03000509000000000000" pitchFamily="65" charset="-122"/>
              </a:rPr>
              <a:t>成都介绍</a:t>
            </a:r>
          </a:p>
        </p:txBody>
      </p:sp>
      <p:sp>
        <p:nvSpPr>
          <p:cNvPr id="24" name="文本框 23"/>
          <p:cNvSpPr txBox="1"/>
          <p:nvPr/>
        </p:nvSpPr>
        <p:spPr>
          <a:xfrm>
            <a:off x="340493" y="200358"/>
            <a:ext cx="553998" cy="760522"/>
          </a:xfrm>
          <a:prstGeom prst="rect">
            <a:avLst/>
          </a:prstGeom>
          <a:noFill/>
        </p:spPr>
        <p:txBody>
          <a:bodyPr vert="eaVert" wrap="square" rtlCol="0">
            <a:spAutoFit/>
          </a:bodyPr>
          <a:lstStyle/>
          <a:p>
            <a:pPr algn="ctr"/>
            <a:r>
              <a:rPr lang="zh-CN" altLang="en-US" sz="2400" spc="-400" dirty="0">
                <a:solidFill>
                  <a:schemeClr val="bg1"/>
                </a:solidFill>
                <a:latin typeface="方正黄草简体" panose="03000509000000000000" pitchFamily="65" charset="-122"/>
                <a:ea typeface="方正黄草简体" panose="03000509000000000000" pitchFamily="65" charset="-122"/>
              </a:rPr>
              <a:t>成都</a:t>
            </a: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31" presetClass="entr" presetSubtype="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1000" fill="hold"/>
                                        <p:tgtEl>
                                          <p:spTgt spid="17"/>
                                        </p:tgtEl>
                                        <p:attrNameLst>
                                          <p:attrName>ppt_w</p:attrName>
                                        </p:attrNameLst>
                                      </p:cBhvr>
                                      <p:tavLst>
                                        <p:tav tm="0">
                                          <p:val>
                                            <p:fltVal val="0"/>
                                          </p:val>
                                        </p:tav>
                                        <p:tav tm="100000">
                                          <p:val>
                                            <p:strVal val="#ppt_w"/>
                                          </p:val>
                                        </p:tav>
                                      </p:tavLst>
                                    </p:anim>
                                    <p:anim calcmode="lin" valueType="num">
                                      <p:cBhvr>
                                        <p:cTn id="14" dur="1000" fill="hold"/>
                                        <p:tgtEl>
                                          <p:spTgt spid="17"/>
                                        </p:tgtEl>
                                        <p:attrNameLst>
                                          <p:attrName>ppt_h</p:attrName>
                                        </p:attrNameLst>
                                      </p:cBhvr>
                                      <p:tavLst>
                                        <p:tav tm="0">
                                          <p:val>
                                            <p:fltVal val="0"/>
                                          </p:val>
                                        </p:tav>
                                        <p:tav tm="100000">
                                          <p:val>
                                            <p:strVal val="#ppt_h"/>
                                          </p:val>
                                        </p:tav>
                                      </p:tavLst>
                                    </p:anim>
                                    <p:anim calcmode="lin" valueType="num">
                                      <p:cBhvr>
                                        <p:cTn id="15" dur="1000" fill="hold"/>
                                        <p:tgtEl>
                                          <p:spTgt spid="17"/>
                                        </p:tgtEl>
                                        <p:attrNameLst>
                                          <p:attrName>style.rotation</p:attrName>
                                        </p:attrNameLst>
                                      </p:cBhvr>
                                      <p:tavLst>
                                        <p:tav tm="0">
                                          <p:val>
                                            <p:fltVal val="90"/>
                                          </p:val>
                                        </p:tav>
                                        <p:tav tm="100000">
                                          <p:val>
                                            <p:fltVal val="0"/>
                                          </p:val>
                                        </p:tav>
                                      </p:tavLst>
                                    </p:anim>
                                    <p:animEffect transition="in" filter="fade">
                                      <p:cBhvr>
                                        <p:cTn id="16" dur="1000"/>
                                        <p:tgtEl>
                                          <p:spTgt spid="17"/>
                                        </p:tgtEl>
                                      </p:cBhvr>
                                    </p:animEffect>
                                  </p:childTnLst>
                                </p:cTn>
                              </p:par>
                            </p:childTnLst>
                          </p:cTn>
                        </p:par>
                        <p:par>
                          <p:cTn id="17" fill="hold" nodeType="afterGroup">
                            <p:stCondLst>
                              <p:cond delay="2000"/>
                            </p:stCondLst>
                            <p:childTnLst>
                              <p:par>
                                <p:cTn id="18" presetID="10" presetClass="entr" presetSubtype="0" fill="hold" grpId="0" nodeType="afterEffect">
                                  <p:stCondLst>
                                    <p:cond delay="0"/>
                                  </p:stCondLst>
                                  <p:iterate type="lt">
                                    <p:tmPct val="15000"/>
                                  </p:iterate>
                                  <p:childTnLst>
                                    <p:set>
                                      <p:cBhvr>
                                        <p:cTn id="19" dur="1" fill="hold">
                                          <p:stCondLst>
                                            <p:cond delay="0"/>
                                          </p:stCondLst>
                                        </p:cTn>
                                        <p:tgtEl>
                                          <p:spTgt spid="14"/>
                                        </p:tgtEl>
                                        <p:attrNameLst>
                                          <p:attrName>style.visibility</p:attrName>
                                        </p:attrNameLst>
                                      </p:cBhvr>
                                      <p:to>
                                        <p:strVal val="visible"/>
                                      </p:to>
                                    </p:set>
                                    <p:animEffect transition="in" filter="fade">
                                      <p:cBhvr>
                                        <p:cTn id="20" dur="1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1050925"/>
            <a:ext cx="4654550" cy="580707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2" name="组合 11"/>
          <p:cNvGrpSpPr>
            <a:grpSpLocks/>
          </p:cNvGrpSpPr>
          <p:nvPr/>
        </p:nvGrpSpPr>
        <p:grpSpPr bwMode="auto">
          <a:xfrm>
            <a:off x="4654550" y="1746249"/>
            <a:ext cx="6911975" cy="530225"/>
            <a:chOff x="4654296" y="1746504"/>
            <a:chExt cx="6912864" cy="530352"/>
          </a:xfrm>
        </p:grpSpPr>
        <p:sp>
          <p:nvSpPr>
            <p:cNvPr id="9" name="矩形 8"/>
            <p:cNvSpPr/>
            <p:nvPr/>
          </p:nvSpPr>
          <p:spPr>
            <a:xfrm>
              <a:off x="4654296" y="1746504"/>
              <a:ext cx="6912864" cy="53035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21513" name="文本框 9"/>
            <p:cNvSpPr txBox="1">
              <a:spLocks noChangeArrowheads="1"/>
            </p:cNvSpPr>
            <p:nvPr/>
          </p:nvSpPr>
          <p:spPr bwMode="auto">
            <a:xfrm>
              <a:off x="4828032" y="1786056"/>
              <a:ext cx="6108192" cy="461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eaLnBrk="1" hangingPunct="1"/>
              <a:r>
                <a:rPr lang="zh-CN" altLang="en-US" sz="2400" dirty="0">
                  <a:solidFill>
                    <a:schemeClr val="bg1"/>
                  </a:solidFill>
                  <a:latin typeface="+mn-ea"/>
                </a:rPr>
                <a:t>成都版清明上河图</a:t>
              </a:r>
              <a:r>
                <a:rPr lang="en-US" altLang="zh-CN" sz="2400" dirty="0">
                  <a:solidFill>
                    <a:schemeClr val="bg1"/>
                  </a:solidFill>
                  <a:latin typeface="+mn-ea"/>
                </a:rPr>
                <a:t>——“</a:t>
              </a:r>
              <a:r>
                <a:rPr lang="zh-CN" altLang="en-US" sz="2400" dirty="0">
                  <a:solidFill>
                    <a:schemeClr val="bg1"/>
                  </a:solidFill>
                  <a:latin typeface="+mn-ea"/>
                </a:rPr>
                <a:t>锦里”</a:t>
              </a:r>
              <a:endParaRPr lang="zh-CN" altLang="en-US" sz="1100" dirty="0">
                <a:solidFill>
                  <a:schemeClr val="bg1"/>
                </a:solidFill>
              </a:endParaRPr>
            </a:p>
          </p:txBody>
        </p:sp>
      </p:grpSp>
      <p:sp>
        <p:nvSpPr>
          <p:cNvPr id="11" name="文本框 10"/>
          <p:cNvSpPr txBox="1"/>
          <p:nvPr/>
        </p:nvSpPr>
        <p:spPr>
          <a:xfrm>
            <a:off x="4822825" y="2511357"/>
            <a:ext cx="6840538" cy="4113114"/>
          </a:xfrm>
          <a:prstGeom prst="rect">
            <a:avLst/>
          </a:prstGeom>
          <a:noFill/>
        </p:spPr>
        <p:txBody>
          <a:bodyPr>
            <a:spAutoFit/>
          </a:bodyPr>
          <a:lstStyle/>
          <a:p>
            <a:pPr eaLnBrk="1" fontAlgn="auto" hangingPunct="1">
              <a:lnSpc>
                <a:spcPct val="150000"/>
              </a:lnSpc>
              <a:spcBef>
                <a:spcPts val="0"/>
              </a:spcBef>
              <a:spcAft>
                <a:spcPts val="0"/>
              </a:spcAft>
              <a:defRPr/>
            </a:pPr>
            <a:r>
              <a:rPr lang="zh-CN" altLang="en-US" sz="1600" dirty="0">
                <a:latin typeface="+mn-ea"/>
                <a:ea typeface="+mn-ea"/>
              </a:rPr>
              <a:t>传说中锦里曾是西蜀历史上最古老、最具有商业气息的街道之一，早在秦汉、三国时期便闻名全国。现在，锦里占地</a:t>
            </a:r>
            <a:r>
              <a:rPr lang="en-US" altLang="zh-CN" sz="1600" dirty="0">
                <a:latin typeface="+mn-ea"/>
                <a:ea typeface="+mn-ea"/>
              </a:rPr>
              <a:t>30000</a:t>
            </a:r>
            <a:r>
              <a:rPr lang="zh-CN" altLang="en-US" sz="1600" dirty="0">
                <a:latin typeface="+mn-ea"/>
                <a:ea typeface="+mn-ea"/>
              </a:rPr>
              <a:t>余平方米，建筑面积</a:t>
            </a:r>
            <a:r>
              <a:rPr lang="en-US" altLang="zh-CN" sz="1600" dirty="0">
                <a:latin typeface="+mn-ea"/>
                <a:ea typeface="+mn-ea"/>
              </a:rPr>
              <a:t>14000</a:t>
            </a:r>
            <a:r>
              <a:rPr lang="zh-CN" altLang="en-US" sz="1600" dirty="0">
                <a:latin typeface="+mn-ea"/>
                <a:ea typeface="+mn-ea"/>
              </a:rPr>
              <a:t>余万平方米，街道全长</a:t>
            </a:r>
            <a:r>
              <a:rPr lang="en-US" altLang="zh-CN" sz="1600" dirty="0">
                <a:latin typeface="+mn-ea"/>
                <a:ea typeface="+mn-ea"/>
              </a:rPr>
              <a:t>550</a:t>
            </a:r>
            <a:r>
              <a:rPr lang="zh-CN" altLang="en-US" sz="1600" dirty="0">
                <a:latin typeface="+mn-ea"/>
                <a:ea typeface="+mn-ea"/>
              </a:rPr>
              <a:t>米，以明末清初川西民居作外衣，三国文化与成都民俗作内涵，集旅游购物、休闲娱乐为一体。古街定期举行传统婚礼、民乐、戏剧、民间服装秀等民俗表演，并按照中国传统节日举办特色主题活动，如元宵节、端午节吃粽子大赛，七夕情人节主题活动，中秋赏月会等，让你在一种原汁原味的川西民俗文化氛围中去享受最惬意的休闲娱乐方式。锦里即锦官城。晋</a:t>
            </a:r>
            <a:r>
              <a:rPr lang="en-US" altLang="zh-CN" sz="1600" dirty="0">
                <a:latin typeface="+mn-ea"/>
                <a:ea typeface="+mn-ea"/>
              </a:rPr>
              <a:t>-</a:t>
            </a:r>
            <a:r>
              <a:rPr lang="zh-CN" altLang="en-US" sz="1600" dirty="0">
                <a:latin typeface="+mn-ea"/>
                <a:ea typeface="+mn-ea"/>
              </a:rPr>
              <a:t>常璩</a:t>
            </a:r>
            <a:r>
              <a:rPr lang="en-US" altLang="zh-CN" sz="1600" dirty="0">
                <a:latin typeface="+mn-ea"/>
                <a:ea typeface="+mn-ea"/>
              </a:rPr>
              <a:t>《</a:t>
            </a:r>
            <a:r>
              <a:rPr lang="zh-CN" altLang="en-US" sz="1600" dirty="0">
                <a:latin typeface="+mn-ea"/>
                <a:ea typeface="+mn-ea"/>
              </a:rPr>
              <a:t>华阳国志</a:t>
            </a:r>
            <a:r>
              <a:rPr lang="en-US" altLang="zh-CN" sz="1600" dirty="0">
                <a:latin typeface="+mn-ea"/>
                <a:ea typeface="+mn-ea"/>
              </a:rPr>
              <a:t>·</a:t>
            </a:r>
            <a:r>
              <a:rPr lang="zh-CN" altLang="en-US" sz="1600" dirty="0">
                <a:latin typeface="+mn-ea"/>
                <a:ea typeface="+mn-ea"/>
              </a:rPr>
              <a:t>蜀志</a:t>
            </a:r>
            <a:r>
              <a:rPr lang="en-US" altLang="zh-CN" sz="1600" dirty="0">
                <a:latin typeface="+mn-ea"/>
                <a:ea typeface="+mn-ea"/>
              </a:rPr>
              <a:t>》﹕“</a:t>
            </a:r>
            <a:r>
              <a:rPr lang="zh-CN" altLang="en-US" sz="1600" dirty="0">
                <a:latin typeface="+mn-ea"/>
                <a:ea typeface="+mn-ea"/>
              </a:rPr>
              <a:t>州夺郡文学为州学，郡更于夷里桥南岸道东边起起文学，有女墙，其道西城，故锦宫也。锦工织锦，濯其中则鲜明，他江则不好，故命曰锦里也。”后即以锦里为成都之代称。</a:t>
            </a:r>
          </a:p>
        </p:txBody>
      </p:sp>
      <p:sp>
        <p:nvSpPr>
          <p:cNvPr id="16" name="文本框 15"/>
          <p:cNvSpPr txBox="1"/>
          <p:nvPr/>
        </p:nvSpPr>
        <p:spPr>
          <a:xfrm>
            <a:off x="4612494" y="425414"/>
            <a:ext cx="923109" cy="369332"/>
          </a:xfrm>
          <a:prstGeom prst="rect">
            <a:avLst/>
          </a:prstGeom>
          <a:noFill/>
        </p:spPr>
        <p:txBody>
          <a:bodyPr wrap="square" rtlCol="0">
            <a:spAutoFit/>
          </a:bodyPr>
          <a:lstStyle/>
          <a:p>
            <a:pPr algn="ctr"/>
            <a:r>
              <a:rPr lang="en-US" altLang="zh-CN" dirty="0">
                <a:solidFill>
                  <a:schemeClr val="bg1">
                    <a:lumMod val="50000"/>
                  </a:schemeClr>
                </a:solidFill>
              </a:rPr>
              <a:t>HOME</a:t>
            </a:r>
            <a:endParaRPr lang="zh-CN" altLang="en-US" dirty="0">
              <a:solidFill>
                <a:schemeClr val="bg1">
                  <a:lumMod val="50000"/>
                </a:schemeClr>
              </a:solidFill>
            </a:endParaRPr>
          </a:p>
        </p:txBody>
      </p:sp>
      <p:sp>
        <p:nvSpPr>
          <p:cNvPr id="17" name="文本框 16"/>
          <p:cNvSpPr txBox="1"/>
          <p:nvPr/>
        </p:nvSpPr>
        <p:spPr>
          <a:xfrm>
            <a:off x="6998847"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成都介绍</a:t>
            </a:r>
          </a:p>
        </p:txBody>
      </p:sp>
      <p:sp>
        <p:nvSpPr>
          <p:cNvPr id="18" name="文本框 17"/>
          <p:cNvSpPr txBox="1"/>
          <p:nvPr/>
        </p:nvSpPr>
        <p:spPr>
          <a:xfrm>
            <a:off x="8236248" y="440803"/>
            <a:ext cx="1011558" cy="338554"/>
          </a:xfrm>
          <a:prstGeom prst="rect">
            <a:avLst/>
          </a:prstGeom>
          <a:noFill/>
        </p:spPr>
        <p:txBody>
          <a:bodyPr wrap="square" rtlCol="0">
            <a:spAutoFit/>
          </a:bodyPr>
          <a:lstStyle/>
          <a:p>
            <a:pPr algn="ctr"/>
            <a:r>
              <a:rPr lang="zh-CN" altLang="en-US" sz="1600" dirty="0">
                <a:solidFill>
                  <a:schemeClr val="accent3"/>
                </a:solidFill>
              </a:rPr>
              <a:t>景点篇</a:t>
            </a:r>
          </a:p>
        </p:txBody>
      </p:sp>
      <p:sp>
        <p:nvSpPr>
          <p:cNvPr id="19" name="文本框 18"/>
          <p:cNvSpPr txBox="1"/>
          <p:nvPr/>
        </p:nvSpPr>
        <p:spPr>
          <a:xfrm>
            <a:off x="9473649"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美食篇</a:t>
            </a:r>
          </a:p>
        </p:txBody>
      </p:sp>
      <p:sp>
        <p:nvSpPr>
          <p:cNvPr id="20" name="文本框 19"/>
          <p:cNvSpPr txBox="1"/>
          <p:nvPr/>
        </p:nvSpPr>
        <p:spPr>
          <a:xfrm>
            <a:off x="10711051"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联系方式</a:t>
            </a:r>
          </a:p>
        </p:txBody>
      </p:sp>
      <p:sp>
        <p:nvSpPr>
          <p:cNvPr id="21" name="文本框 20"/>
          <p:cNvSpPr txBox="1"/>
          <p:nvPr/>
        </p:nvSpPr>
        <p:spPr>
          <a:xfrm>
            <a:off x="5761446"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企业简介</a:t>
            </a:r>
          </a:p>
        </p:txBody>
      </p:sp>
      <p:pic>
        <p:nvPicPr>
          <p:cNvPr id="22" name="图片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0412" y="249272"/>
            <a:ext cx="450025" cy="662695"/>
          </a:xfrm>
          <a:prstGeom prst="rect">
            <a:avLst/>
          </a:prstGeom>
        </p:spPr>
      </p:pic>
      <p:sp>
        <p:nvSpPr>
          <p:cNvPr id="23" name="文本框 22"/>
          <p:cNvSpPr txBox="1"/>
          <p:nvPr/>
        </p:nvSpPr>
        <p:spPr>
          <a:xfrm>
            <a:off x="764794" y="318417"/>
            <a:ext cx="1964027" cy="646331"/>
          </a:xfrm>
          <a:prstGeom prst="rect">
            <a:avLst/>
          </a:prstGeom>
          <a:noFill/>
        </p:spPr>
        <p:txBody>
          <a:bodyPr wrap="square" rtlCol="0">
            <a:spAutoFit/>
          </a:bodyPr>
          <a:lstStyle/>
          <a:p>
            <a:pPr algn="ctr"/>
            <a:r>
              <a:rPr lang="zh-CN" altLang="en-US" sz="3600" spc="-500" dirty="0">
                <a:latin typeface="方正黄草简体" panose="03000509000000000000" pitchFamily="65" charset="-122"/>
                <a:ea typeface="方正黄草简体" panose="03000509000000000000" pitchFamily="65" charset="-122"/>
              </a:rPr>
              <a:t>成都介绍</a:t>
            </a:r>
          </a:p>
        </p:txBody>
      </p:sp>
      <p:sp>
        <p:nvSpPr>
          <p:cNvPr id="24" name="文本框 23"/>
          <p:cNvSpPr txBox="1"/>
          <p:nvPr/>
        </p:nvSpPr>
        <p:spPr>
          <a:xfrm>
            <a:off x="340493" y="200358"/>
            <a:ext cx="553998" cy="760522"/>
          </a:xfrm>
          <a:prstGeom prst="rect">
            <a:avLst/>
          </a:prstGeom>
          <a:noFill/>
        </p:spPr>
        <p:txBody>
          <a:bodyPr vert="eaVert" wrap="square" rtlCol="0">
            <a:spAutoFit/>
          </a:bodyPr>
          <a:lstStyle/>
          <a:p>
            <a:pPr algn="ctr"/>
            <a:r>
              <a:rPr lang="zh-CN" altLang="en-US" sz="2400" spc="-400" dirty="0">
                <a:solidFill>
                  <a:schemeClr val="bg1"/>
                </a:solidFill>
                <a:latin typeface="方正黄草简体" panose="03000509000000000000" pitchFamily="65" charset="-122"/>
                <a:ea typeface="方正黄草简体" panose="03000509000000000000" pitchFamily="65" charset="-122"/>
              </a:rPr>
              <a:t>成都</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2" presetClass="entr" presetSubtype="8"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750"/>
                                        <p:tgtEl>
                                          <p:spTgt spid="12"/>
                                        </p:tgtEl>
                                      </p:cBhvr>
                                    </p:animEffect>
                                  </p:childTnLst>
                                </p:cTn>
                              </p:par>
                            </p:childTnLst>
                          </p:cTn>
                        </p:par>
                        <p:par>
                          <p:cTn id="14" fill="hold" nodeType="afterGroup">
                            <p:stCondLst>
                              <p:cond delay="1750"/>
                            </p:stCondLst>
                            <p:childTnLst>
                              <p:par>
                                <p:cTn id="15" presetID="22" presetClass="entr" presetSubtype="1"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up)">
                                      <p:cBhvr>
                                        <p:cTn id="17"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1050925"/>
            <a:ext cx="12192000" cy="580707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任意多边形 16"/>
          <p:cNvSpPr/>
          <p:nvPr/>
        </p:nvSpPr>
        <p:spPr>
          <a:xfrm>
            <a:off x="261938" y="3984625"/>
            <a:ext cx="4892675" cy="2651125"/>
          </a:xfrm>
          <a:custGeom>
            <a:avLst/>
            <a:gdLst>
              <a:gd name="connsiteX0" fmla="*/ 0 w 4892040"/>
              <a:gd name="connsiteY0" fmla="*/ 0 h 2651616"/>
              <a:gd name="connsiteX1" fmla="*/ 4892040 w 4892040"/>
              <a:gd name="connsiteY1" fmla="*/ 0 h 2651616"/>
              <a:gd name="connsiteX2" fmla="*/ 4892040 w 4892040"/>
              <a:gd name="connsiteY2" fmla="*/ 2341285 h 2651616"/>
              <a:gd name="connsiteX3" fmla="*/ 4576677 w 4892040"/>
              <a:gd name="connsiteY3" fmla="*/ 2651616 h 2651616"/>
              <a:gd name="connsiteX4" fmla="*/ 0 w 4892040"/>
              <a:gd name="connsiteY4" fmla="*/ 2651616 h 26516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2040" h="2651616">
                <a:moveTo>
                  <a:pt x="0" y="0"/>
                </a:moveTo>
                <a:lnTo>
                  <a:pt x="4892040" y="0"/>
                </a:lnTo>
                <a:lnTo>
                  <a:pt x="4892040" y="2341285"/>
                </a:lnTo>
                <a:lnTo>
                  <a:pt x="4576677" y="2651616"/>
                </a:lnTo>
                <a:lnTo>
                  <a:pt x="0" y="2651616"/>
                </a:lnTo>
                <a:close/>
              </a:path>
            </a:pathLst>
          </a:custGeom>
          <a:solidFill>
            <a:schemeClr val="bg1">
              <a:alpha val="80000"/>
            </a:schemeClr>
          </a:solidFill>
          <a:ln>
            <a:no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TextBox 26"/>
          <p:cNvSpPr txBox="1"/>
          <p:nvPr/>
        </p:nvSpPr>
        <p:spPr>
          <a:xfrm>
            <a:off x="338138" y="4010025"/>
            <a:ext cx="4737100" cy="2492990"/>
          </a:xfrm>
          <a:prstGeom prst="rect">
            <a:avLst/>
          </a:prstGeom>
          <a:noFill/>
        </p:spPr>
        <p:txBody>
          <a:bodyPr>
            <a:spAutoFit/>
          </a:bodyPr>
          <a:lstStyle/>
          <a:p>
            <a:pPr algn="just" eaLnBrk="1" fontAlgn="auto" hangingPunct="1">
              <a:lnSpc>
                <a:spcPct val="150000"/>
              </a:lnSpc>
              <a:spcBef>
                <a:spcPts val="0"/>
              </a:spcBef>
              <a:spcAft>
                <a:spcPts val="0"/>
              </a:spcAft>
              <a:defRPr/>
            </a:pPr>
            <a:r>
              <a:rPr lang="zh-CN" altLang="en-US" sz="2000" dirty="0">
                <a:solidFill>
                  <a:schemeClr val="tx1">
                    <a:lumMod val="85000"/>
                    <a:lumOff val="15000"/>
                  </a:schemeClr>
                </a:solidFill>
                <a:latin typeface="+mn-ea"/>
                <a:ea typeface="+mn-ea"/>
                <a:sym typeface="Gill Sans" charset="0"/>
              </a:rPr>
              <a:t>青城山</a:t>
            </a:r>
            <a:r>
              <a:rPr lang="zh-CN" altLang="en-US" sz="1400" dirty="0">
                <a:solidFill>
                  <a:schemeClr val="tx1">
                    <a:lumMod val="85000"/>
                    <a:lumOff val="15000"/>
                  </a:schemeClr>
                </a:solidFill>
                <a:latin typeface="+mn-ea"/>
                <a:ea typeface="+mn-ea"/>
                <a:sym typeface="Gill Sans" charset="0"/>
              </a:rPr>
              <a:t>，世界文化遗产，全国重点文物保护单位，国家重点风景名胜区，国家</a:t>
            </a:r>
            <a:r>
              <a:rPr lang="en-US" altLang="zh-CN" sz="1400" dirty="0">
                <a:solidFill>
                  <a:schemeClr val="tx1">
                    <a:lumMod val="85000"/>
                    <a:lumOff val="15000"/>
                  </a:schemeClr>
                </a:solidFill>
                <a:latin typeface="+mn-ea"/>
                <a:ea typeface="+mn-ea"/>
                <a:sym typeface="Gill Sans" charset="0"/>
              </a:rPr>
              <a:t>5A</a:t>
            </a:r>
            <a:r>
              <a:rPr lang="zh-CN" altLang="en-US" sz="1400" dirty="0">
                <a:solidFill>
                  <a:schemeClr val="tx1">
                    <a:lumMod val="85000"/>
                    <a:lumOff val="15000"/>
                  </a:schemeClr>
                </a:solidFill>
                <a:latin typeface="+mn-ea"/>
                <a:ea typeface="+mn-ea"/>
                <a:sym typeface="Gill Sans" charset="0"/>
              </a:rPr>
              <a:t>级旅游景区，全球道教全真道圣地，中国四大道教名山之一，中国道教发祥地之一。</a:t>
            </a:r>
          </a:p>
          <a:p>
            <a:pPr algn="just" eaLnBrk="1" fontAlgn="auto" hangingPunct="1">
              <a:lnSpc>
                <a:spcPct val="150000"/>
              </a:lnSpc>
              <a:spcBef>
                <a:spcPts val="0"/>
              </a:spcBef>
              <a:spcAft>
                <a:spcPts val="0"/>
              </a:spcAft>
              <a:defRPr/>
            </a:pPr>
            <a:r>
              <a:rPr lang="zh-CN" altLang="en-US" sz="1400" dirty="0">
                <a:solidFill>
                  <a:schemeClr val="tx1">
                    <a:lumMod val="85000"/>
                    <a:lumOff val="15000"/>
                  </a:schemeClr>
                </a:solidFill>
                <a:latin typeface="+mn-ea"/>
                <a:ea typeface="+mn-ea"/>
                <a:sym typeface="Gill Sans" charset="0"/>
              </a:rPr>
              <a:t>青城山位于成都市都江堰市西南，东距成都市区</a:t>
            </a:r>
            <a:r>
              <a:rPr lang="en-US" altLang="zh-CN" sz="1400" dirty="0">
                <a:solidFill>
                  <a:schemeClr val="tx1">
                    <a:lumMod val="85000"/>
                    <a:lumOff val="15000"/>
                  </a:schemeClr>
                </a:solidFill>
                <a:latin typeface="+mn-ea"/>
                <a:ea typeface="+mn-ea"/>
                <a:sym typeface="Gill Sans" charset="0"/>
              </a:rPr>
              <a:t>68</a:t>
            </a:r>
            <a:r>
              <a:rPr lang="zh-CN" altLang="en-US" sz="1400" dirty="0">
                <a:solidFill>
                  <a:schemeClr val="tx1">
                    <a:lumMod val="85000"/>
                    <a:lumOff val="15000"/>
                  </a:schemeClr>
                </a:solidFill>
                <a:latin typeface="+mn-ea"/>
                <a:ea typeface="+mn-ea"/>
                <a:sym typeface="Gill Sans" charset="0"/>
              </a:rPr>
              <a:t>公里，处于都江堰水利工程西南</a:t>
            </a:r>
            <a:r>
              <a:rPr lang="en-US" altLang="zh-CN" sz="1400" dirty="0">
                <a:solidFill>
                  <a:schemeClr val="tx1">
                    <a:lumMod val="85000"/>
                    <a:lumOff val="15000"/>
                  </a:schemeClr>
                </a:solidFill>
                <a:latin typeface="+mn-ea"/>
                <a:ea typeface="+mn-ea"/>
                <a:sym typeface="Gill Sans" charset="0"/>
              </a:rPr>
              <a:t>10</a:t>
            </a:r>
            <a:r>
              <a:rPr lang="zh-CN" altLang="en-US" sz="1400" dirty="0">
                <a:solidFill>
                  <a:schemeClr val="tx1">
                    <a:lumMod val="85000"/>
                    <a:lumOff val="15000"/>
                  </a:schemeClr>
                </a:solidFill>
                <a:latin typeface="+mn-ea"/>
                <a:ea typeface="+mn-ea"/>
                <a:sym typeface="Gill Sans" charset="0"/>
              </a:rPr>
              <a:t>公里处。景区面积</a:t>
            </a:r>
            <a:r>
              <a:rPr lang="en-US" altLang="zh-CN" sz="1400" dirty="0">
                <a:solidFill>
                  <a:schemeClr val="tx1">
                    <a:lumMod val="85000"/>
                    <a:lumOff val="15000"/>
                  </a:schemeClr>
                </a:solidFill>
                <a:latin typeface="+mn-ea"/>
                <a:ea typeface="+mn-ea"/>
                <a:sym typeface="Gill Sans" charset="0"/>
              </a:rPr>
              <a:t>200</a:t>
            </a:r>
            <a:r>
              <a:rPr lang="zh-CN" altLang="en-US" sz="1400" dirty="0">
                <a:solidFill>
                  <a:schemeClr val="tx1">
                    <a:lumMod val="85000"/>
                    <a:lumOff val="15000"/>
                  </a:schemeClr>
                </a:solidFill>
                <a:latin typeface="+mn-ea"/>
                <a:ea typeface="+mn-ea"/>
                <a:sym typeface="Gill Sans" charset="0"/>
              </a:rPr>
              <a:t>平方千米，最高峰老君阁海拔</a:t>
            </a:r>
            <a:r>
              <a:rPr lang="en-US" altLang="zh-CN" sz="1400" dirty="0">
                <a:solidFill>
                  <a:schemeClr val="tx1">
                    <a:lumMod val="85000"/>
                    <a:lumOff val="15000"/>
                  </a:schemeClr>
                </a:solidFill>
                <a:latin typeface="+mn-ea"/>
                <a:ea typeface="+mn-ea"/>
                <a:sym typeface="Gill Sans" charset="0"/>
              </a:rPr>
              <a:t>1260</a:t>
            </a:r>
            <a:r>
              <a:rPr lang="zh-CN" altLang="en-US" sz="1400" dirty="0">
                <a:solidFill>
                  <a:schemeClr val="tx1">
                    <a:lumMod val="85000"/>
                    <a:lumOff val="15000"/>
                  </a:schemeClr>
                </a:solidFill>
                <a:latin typeface="+mn-ea"/>
                <a:ea typeface="+mn-ea"/>
                <a:sym typeface="Gill Sans" charset="0"/>
              </a:rPr>
              <a:t>米，青城山分为前山和后山，群峰环绕起伏、林木葱茏幽翠，享有“青城天下幽”的美誉。</a:t>
            </a:r>
            <a:endParaRPr lang="zh-CN" altLang="en-US" sz="1100" dirty="0">
              <a:solidFill>
                <a:schemeClr val="tx1">
                  <a:lumMod val="85000"/>
                  <a:lumOff val="15000"/>
                </a:schemeClr>
              </a:solidFill>
              <a:latin typeface="+mn-ea"/>
              <a:ea typeface="+mn-ea"/>
              <a:sym typeface="Gill Sans" charset="0"/>
            </a:endParaRPr>
          </a:p>
        </p:txBody>
      </p:sp>
      <p:sp>
        <p:nvSpPr>
          <p:cNvPr id="15" name="文本框 14"/>
          <p:cNvSpPr txBox="1"/>
          <p:nvPr/>
        </p:nvSpPr>
        <p:spPr>
          <a:xfrm>
            <a:off x="4612494" y="425414"/>
            <a:ext cx="923109" cy="369332"/>
          </a:xfrm>
          <a:prstGeom prst="rect">
            <a:avLst/>
          </a:prstGeom>
          <a:noFill/>
        </p:spPr>
        <p:txBody>
          <a:bodyPr wrap="square" rtlCol="0">
            <a:spAutoFit/>
          </a:bodyPr>
          <a:lstStyle/>
          <a:p>
            <a:pPr algn="ctr"/>
            <a:r>
              <a:rPr lang="en-US" altLang="zh-CN" dirty="0">
                <a:solidFill>
                  <a:schemeClr val="bg1">
                    <a:lumMod val="50000"/>
                  </a:schemeClr>
                </a:solidFill>
              </a:rPr>
              <a:t>HOME</a:t>
            </a:r>
            <a:endParaRPr lang="zh-CN" altLang="en-US" dirty="0">
              <a:solidFill>
                <a:schemeClr val="bg1">
                  <a:lumMod val="50000"/>
                </a:schemeClr>
              </a:solidFill>
            </a:endParaRPr>
          </a:p>
        </p:txBody>
      </p:sp>
      <p:sp>
        <p:nvSpPr>
          <p:cNvPr id="16" name="文本框 15"/>
          <p:cNvSpPr txBox="1"/>
          <p:nvPr/>
        </p:nvSpPr>
        <p:spPr>
          <a:xfrm>
            <a:off x="6998847"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成都介绍</a:t>
            </a:r>
          </a:p>
        </p:txBody>
      </p:sp>
      <p:sp>
        <p:nvSpPr>
          <p:cNvPr id="18" name="文本框 17"/>
          <p:cNvSpPr txBox="1"/>
          <p:nvPr/>
        </p:nvSpPr>
        <p:spPr>
          <a:xfrm>
            <a:off x="8236248" y="440803"/>
            <a:ext cx="1011558" cy="338554"/>
          </a:xfrm>
          <a:prstGeom prst="rect">
            <a:avLst/>
          </a:prstGeom>
          <a:noFill/>
        </p:spPr>
        <p:txBody>
          <a:bodyPr wrap="square" rtlCol="0">
            <a:spAutoFit/>
          </a:bodyPr>
          <a:lstStyle/>
          <a:p>
            <a:pPr algn="ctr"/>
            <a:r>
              <a:rPr lang="zh-CN" altLang="en-US" sz="1600" dirty="0">
                <a:solidFill>
                  <a:schemeClr val="accent3"/>
                </a:solidFill>
              </a:rPr>
              <a:t>景点篇</a:t>
            </a:r>
          </a:p>
        </p:txBody>
      </p:sp>
      <p:sp>
        <p:nvSpPr>
          <p:cNvPr id="19" name="文本框 18"/>
          <p:cNvSpPr txBox="1"/>
          <p:nvPr/>
        </p:nvSpPr>
        <p:spPr>
          <a:xfrm>
            <a:off x="9473649"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美食篇</a:t>
            </a:r>
          </a:p>
        </p:txBody>
      </p:sp>
      <p:sp>
        <p:nvSpPr>
          <p:cNvPr id="20" name="文本框 19"/>
          <p:cNvSpPr txBox="1"/>
          <p:nvPr/>
        </p:nvSpPr>
        <p:spPr>
          <a:xfrm>
            <a:off x="10711051"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联系方式</a:t>
            </a:r>
          </a:p>
        </p:txBody>
      </p:sp>
      <p:sp>
        <p:nvSpPr>
          <p:cNvPr id="21" name="文本框 20"/>
          <p:cNvSpPr txBox="1"/>
          <p:nvPr/>
        </p:nvSpPr>
        <p:spPr>
          <a:xfrm>
            <a:off x="5761446"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企业简介</a:t>
            </a:r>
          </a:p>
        </p:txBody>
      </p:sp>
      <p:pic>
        <p:nvPicPr>
          <p:cNvPr id="22" name="图片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0412" y="249272"/>
            <a:ext cx="450025" cy="662695"/>
          </a:xfrm>
          <a:prstGeom prst="rect">
            <a:avLst/>
          </a:prstGeom>
        </p:spPr>
      </p:pic>
      <p:sp>
        <p:nvSpPr>
          <p:cNvPr id="23" name="文本框 22"/>
          <p:cNvSpPr txBox="1"/>
          <p:nvPr/>
        </p:nvSpPr>
        <p:spPr>
          <a:xfrm>
            <a:off x="764794" y="318417"/>
            <a:ext cx="1964027" cy="646331"/>
          </a:xfrm>
          <a:prstGeom prst="rect">
            <a:avLst/>
          </a:prstGeom>
          <a:noFill/>
        </p:spPr>
        <p:txBody>
          <a:bodyPr wrap="square" rtlCol="0">
            <a:spAutoFit/>
          </a:bodyPr>
          <a:lstStyle/>
          <a:p>
            <a:pPr algn="ctr"/>
            <a:r>
              <a:rPr lang="zh-CN" altLang="en-US" sz="3600" spc="-500" dirty="0">
                <a:latin typeface="方正黄草简体" panose="03000509000000000000" pitchFamily="65" charset="-122"/>
                <a:ea typeface="方正黄草简体" panose="03000509000000000000" pitchFamily="65" charset="-122"/>
              </a:rPr>
              <a:t>成都介绍</a:t>
            </a:r>
          </a:p>
        </p:txBody>
      </p:sp>
      <p:sp>
        <p:nvSpPr>
          <p:cNvPr id="24" name="文本框 23"/>
          <p:cNvSpPr txBox="1"/>
          <p:nvPr/>
        </p:nvSpPr>
        <p:spPr>
          <a:xfrm>
            <a:off x="340493" y="200358"/>
            <a:ext cx="553998" cy="760522"/>
          </a:xfrm>
          <a:prstGeom prst="rect">
            <a:avLst/>
          </a:prstGeom>
          <a:noFill/>
        </p:spPr>
        <p:txBody>
          <a:bodyPr vert="eaVert" wrap="square" rtlCol="0">
            <a:spAutoFit/>
          </a:bodyPr>
          <a:lstStyle/>
          <a:p>
            <a:pPr algn="ctr"/>
            <a:r>
              <a:rPr lang="zh-CN" altLang="en-US" sz="2400" spc="-400" dirty="0">
                <a:solidFill>
                  <a:schemeClr val="bg1"/>
                </a:solidFill>
                <a:latin typeface="方正黄草简体" panose="03000509000000000000" pitchFamily="65" charset="-122"/>
                <a:ea typeface="方正黄草简体" panose="03000509000000000000" pitchFamily="65" charset="-122"/>
              </a:rPr>
              <a:t>成都</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31" presetClass="entr" presetSubtype="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1000" fill="hold"/>
                                        <p:tgtEl>
                                          <p:spTgt spid="17"/>
                                        </p:tgtEl>
                                        <p:attrNameLst>
                                          <p:attrName>ppt_w</p:attrName>
                                        </p:attrNameLst>
                                      </p:cBhvr>
                                      <p:tavLst>
                                        <p:tav tm="0">
                                          <p:val>
                                            <p:fltVal val="0"/>
                                          </p:val>
                                        </p:tav>
                                        <p:tav tm="100000">
                                          <p:val>
                                            <p:strVal val="#ppt_w"/>
                                          </p:val>
                                        </p:tav>
                                      </p:tavLst>
                                    </p:anim>
                                    <p:anim calcmode="lin" valueType="num">
                                      <p:cBhvr>
                                        <p:cTn id="14" dur="1000" fill="hold"/>
                                        <p:tgtEl>
                                          <p:spTgt spid="17"/>
                                        </p:tgtEl>
                                        <p:attrNameLst>
                                          <p:attrName>ppt_h</p:attrName>
                                        </p:attrNameLst>
                                      </p:cBhvr>
                                      <p:tavLst>
                                        <p:tav tm="0">
                                          <p:val>
                                            <p:fltVal val="0"/>
                                          </p:val>
                                        </p:tav>
                                        <p:tav tm="100000">
                                          <p:val>
                                            <p:strVal val="#ppt_h"/>
                                          </p:val>
                                        </p:tav>
                                      </p:tavLst>
                                    </p:anim>
                                    <p:anim calcmode="lin" valueType="num">
                                      <p:cBhvr>
                                        <p:cTn id="15" dur="1000" fill="hold"/>
                                        <p:tgtEl>
                                          <p:spTgt spid="17"/>
                                        </p:tgtEl>
                                        <p:attrNameLst>
                                          <p:attrName>style.rotation</p:attrName>
                                        </p:attrNameLst>
                                      </p:cBhvr>
                                      <p:tavLst>
                                        <p:tav tm="0">
                                          <p:val>
                                            <p:fltVal val="90"/>
                                          </p:val>
                                        </p:tav>
                                        <p:tav tm="100000">
                                          <p:val>
                                            <p:fltVal val="0"/>
                                          </p:val>
                                        </p:tav>
                                      </p:tavLst>
                                    </p:anim>
                                    <p:animEffect transition="in" filter="fade">
                                      <p:cBhvr>
                                        <p:cTn id="16" dur="1000"/>
                                        <p:tgtEl>
                                          <p:spTgt spid="17"/>
                                        </p:tgtEl>
                                      </p:cBhvr>
                                    </p:animEffect>
                                  </p:childTnLst>
                                </p:cTn>
                              </p:par>
                            </p:childTnLst>
                          </p:cTn>
                        </p:par>
                        <p:par>
                          <p:cTn id="17" fill="hold" nodeType="afterGroup">
                            <p:stCondLst>
                              <p:cond delay="2000"/>
                            </p:stCondLst>
                            <p:childTnLst>
                              <p:par>
                                <p:cTn id="18" presetID="10" presetClass="entr" presetSubtype="0" fill="hold" grpId="0" nodeType="afterEffect">
                                  <p:stCondLst>
                                    <p:cond delay="0"/>
                                  </p:stCondLst>
                                  <p:iterate type="lt">
                                    <p:tmPct val="15000"/>
                                  </p:iterate>
                                  <p:childTnLst>
                                    <p:set>
                                      <p:cBhvr>
                                        <p:cTn id="19" dur="1" fill="hold">
                                          <p:stCondLst>
                                            <p:cond delay="0"/>
                                          </p:stCondLst>
                                        </p:cTn>
                                        <p:tgtEl>
                                          <p:spTgt spid="14"/>
                                        </p:tgtEl>
                                        <p:attrNameLst>
                                          <p:attrName>style.visibility</p:attrName>
                                        </p:attrNameLst>
                                      </p:cBhvr>
                                      <p:to>
                                        <p:strVal val="visible"/>
                                      </p:to>
                                    </p:set>
                                    <p:animEffect transition="in" filter="fade">
                                      <p:cBhvr>
                                        <p:cTn id="20" dur="1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36913" y="2154238"/>
            <a:ext cx="8955087" cy="245427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矩形 4"/>
          <p:cNvSpPr/>
          <p:nvPr/>
        </p:nvSpPr>
        <p:spPr>
          <a:xfrm>
            <a:off x="0" y="2149475"/>
            <a:ext cx="3236913" cy="24590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文本框 5"/>
          <p:cNvSpPr txBox="1">
            <a:spLocks noChangeArrowheads="1"/>
          </p:cNvSpPr>
          <p:nvPr/>
        </p:nvSpPr>
        <p:spPr bwMode="auto">
          <a:xfrm>
            <a:off x="339725" y="2598738"/>
            <a:ext cx="2557463"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algn="ctr" eaLnBrk="1" hangingPunct="1"/>
            <a:r>
              <a:rPr lang="zh-CN" altLang="en-US" sz="4800">
                <a:solidFill>
                  <a:schemeClr val="bg1"/>
                </a:solidFill>
                <a:latin typeface="方正苏新诗柳楷简体" panose="02000000000000000000" pitchFamily="2" charset="-122"/>
                <a:ea typeface="方正苏新诗柳楷简体" panose="02000000000000000000" pitchFamily="2" charset="-122"/>
              </a:rPr>
              <a:t>美食篇</a:t>
            </a:r>
          </a:p>
        </p:txBody>
      </p:sp>
      <p:sp>
        <p:nvSpPr>
          <p:cNvPr id="7" name="TextBox 21"/>
          <p:cNvSpPr txBox="1">
            <a:spLocks noChangeArrowheads="1"/>
          </p:cNvSpPr>
          <p:nvPr/>
        </p:nvSpPr>
        <p:spPr bwMode="auto">
          <a:xfrm>
            <a:off x="-201813" y="3460750"/>
            <a:ext cx="36782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algn="ctr" eaLnBrk="1" hangingPunct="1"/>
            <a:r>
              <a:rPr lang="en-US" altLang="zh-CN" sz="2800">
                <a:solidFill>
                  <a:schemeClr val="bg1"/>
                </a:solidFill>
                <a:latin typeface="方正苏新诗柳楷简体" panose="02000000000000000000" pitchFamily="2" charset="-122"/>
                <a:ea typeface="方正苏新诗柳楷简体" panose="02000000000000000000" pitchFamily="2" charset="-122"/>
              </a:rPr>
              <a:t>Food introduction</a:t>
            </a:r>
            <a:endParaRPr lang="zh-CN" altLang="en-US" sz="2800">
              <a:solidFill>
                <a:schemeClr val="bg1"/>
              </a:solidFill>
              <a:latin typeface="方正苏新诗柳楷简体" panose="02000000000000000000" pitchFamily="2" charset="-122"/>
              <a:ea typeface="方正苏新诗柳楷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1+#ppt_w/2"/>
                                          </p:val>
                                        </p:tav>
                                        <p:tav tm="100000">
                                          <p:val>
                                            <p:strVal val="#ppt_x"/>
                                          </p:val>
                                        </p:tav>
                                      </p:tavLst>
                                    </p:anim>
                                    <p:anim calcmode="lin" valueType="num">
                                      <p:cBhvr additive="base">
                                        <p:cTn id="8" dur="7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750" fill="hold"/>
                                        <p:tgtEl>
                                          <p:spTgt spid="5"/>
                                        </p:tgtEl>
                                        <p:attrNameLst>
                                          <p:attrName>ppt_x</p:attrName>
                                        </p:attrNameLst>
                                      </p:cBhvr>
                                      <p:tavLst>
                                        <p:tav tm="0">
                                          <p:val>
                                            <p:strVal val="0-#ppt_w/2"/>
                                          </p:val>
                                        </p:tav>
                                        <p:tav tm="100000">
                                          <p:val>
                                            <p:strVal val="#ppt_x"/>
                                          </p:val>
                                        </p:tav>
                                      </p:tavLst>
                                    </p:anim>
                                    <p:anim calcmode="lin" valueType="num">
                                      <p:cBhvr additive="base">
                                        <p:cTn id="12" dur="750" fill="hold"/>
                                        <p:tgtEl>
                                          <p:spTgt spid="5"/>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750"/>
                            </p:stCondLst>
                            <p:childTnLst>
                              <p:par>
                                <p:cTn id="14" presetID="2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750"/>
                                        <p:tgtEl>
                                          <p:spTgt spid="6"/>
                                        </p:tgtEl>
                                      </p:cBhvr>
                                    </p:animEffect>
                                  </p:childTnLst>
                                </p:cTn>
                              </p:par>
                            </p:childTnLst>
                          </p:cTn>
                        </p:par>
                        <p:par>
                          <p:cTn id="17" fill="hold" nodeType="afterGroup">
                            <p:stCondLst>
                              <p:cond delay="1500"/>
                            </p:stCondLst>
                            <p:childTnLst>
                              <p:par>
                                <p:cTn id="18" presetID="12" presetClass="entr" presetSubtype="1"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p:tgtEl>
                                          <p:spTgt spid="7"/>
                                        </p:tgtEl>
                                        <p:attrNameLst>
                                          <p:attrName>ppt_y</p:attrName>
                                        </p:attrNameLst>
                                      </p:cBhvr>
                                      <p:tavLst>
                                        <p:tav tm="0">
                                          <p:val>
                                            <p:strVal val="#ppt_y-#ppt_h*1.125000"/>
                                          </p:val>
                                        </p:tav>
                                        <p:tav tm="100000">
                                          <p:val>
                                            <p:strVal val="#ppt_y"/>
                                          </p:val>
                                        </p:tav>
                                      </p:tavLst>
                                    </p:anim>
                                    <p:animEffect transition="in" filter="wipe(down)">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6108700" y="1323975"/>
            <a:ext cx="5267325" cy="52736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矩形 8"/>
          <p:cNvSpPr/>
          <p:nvPr/>
        </p:nvSpPr>
        <p:spPr>
          <a:xfrm>
            <a:off x="815975" y="1323975"/>
            <a:ext cx="5292725" cy="264477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矩形 9"/>
          <p:cNvSpPr/>
          <p:nvPr/>
        </p:nvSpPr>
        <p:spPr>
          <a:xfrm>
            <a:off x="815975" y="3968750"/>
            <a:ext cx="2659063" cy="2643188"/>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 name="矩形 10"/>
          <p:cNvSpPr/>
          <p:nvPr/>
        </p:nvSpPr>
        <p:spPr>
          <a:xfrm>
            <a:off x="3475038" y="3968750"/>
            <a:ext cx="2633662" cy="2643188"/>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 name="文本框 12"/>
          <p:cNvSpPr txBox="1"/>
          <p:nvPr/>
        </p:nvSpPr>
        <p:spPr>
          <a:xfrm>
            <a:off x="7189788" y="2612898"/>
            <a:ext cx="3105150" cy="707886"/>
          </a:xfrm>
          <a:prstGeom prst="rect">
            <a:avLst/>
          </a:prstGeom>
          <a:noFill/>
        </p:spPr>
        <p:txBody>
          <a:bodyPr>
            <a:spAutoFit/>
          </a:bodyPr>
          <a:lstStyle/>
          <a:p>
            <a:pPr algn="ctr" eaLnBrk="1" fontAlgn="auto" hangingPunct="1">
              <a:spcBef>
                <a:spcPts val="0"/>
              </a:spcBef>
              <a:spcAft>
                <a:spcPts val="0"/>
              </a:spcAft>
              <a:defRPr/>
            </a:pPr>
            <a:r>
              <a:rPr lang="zh-CN" altLang="en-US" sz="4000" spc="250" dirty="0">
                <a:solidFill>
                  <a:schemeClr val="bg1"/>
                </a:solidFill>
                <a:latin typeface="方正苏新诗柳楷简体" panose="02000000000000000000" pitchFamily="2" charset="-122"/>
                <a:ea typeface="方正苏新诗柳楷简体" panose="02000000000000000000" pitchFamily="2" charset="-122"/>
              </a:rPr>
              <a:t>麻婆豆腐</a:t>
            </a:r>
          </a:p>
        </p:txBody>
      </p:sp>
      <p:sp>
        <p:nvSpPr>
          <p:cNvPr id="14" name="文本框 13"/>
          <p:cNvSpPr txBox="1">
            <a:spLocks noChangeArrowheads="1"/>
          </p:cNvSpPr>
          <p:nvPr/>
        </p:nvSpPr>
        <p:spPr bwMode="auto">
          <a:xfrm>
            <a:off x="6251575" y="3466021"/>
            <a:ext cx="4981575"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algn="ctr" eaLnBrk="1" hangingPunct="1">
              <a:lnSpc>
                <a:spcPct val="150000"/>
              </a:lnSpc>
            </a:pPr>
            <a:r>
              <a:rPr lang="zh-CN" altLang="en-US" dirty="0">
                <a:solidFill>
                  <a:schemeClr val="bg1"/>
                </a:solidFill>
                <a:latin typeface="方正苏新诗柳楷简体" panose="02000000000000000000" pitchFamily="2" charset="-122"/>
                <a:ea typeface="方正苏新诗柳楷简体" panose="02000000000000000000" pitchFamily="2" charset="-122"/>
              </a:rPr>
              <a:t>麻婆豆腐始创于清朝同治元年（</a:t>
            </a:r>
            <a:r>
              <a:rPr lang="en-US" altLang="zh-CN" dirty="0">
                <a:solidFill>
                  <a:schemeClr val="bg1"/>
                </a:solidFill>
                <a:latin typeface="方正苏新诗柳楷简体" panose="02000000000000000000" pitchFamily="2" charset="-122"/>
                <a:ea typeface="方正苏新诗柳楷简体" panose="02000000000000000000" pitchFamily="2" charset="-122"/>
              </a:rPr>
              <a:t>1862</a:t>
            </a:r>
            <a:r>
              <a:rPr lang="zh-CN" altLang="en-US" dirty="0">
                <a:solidFill>
                  <a:schemeClr val="bg1"/>
                </a:solidFill>
                <a:latin typeface="方正苏新诗柳楷简体" panose="02000000000000000000" pitchFamily="2" charset="-122"/>
                <a:ea typeface="方正苏新诗柳楷简体" panose="02000000000000000000" pitchFamily="2" charset="-122"/>
              </a:rPr>
              <a:t>年）。在成都万福桥边，有一家原名“陈兴盛饭铺”的店面。女老板面上微麻，人称</a:t>
            </a:r>
            <a:r>
              <a:rPr lang="en-US" altLang="zh-CN" dirty="0">
                <a:solidFill>
                  <a:schemeClr val="bg1"/>
                </a:solidFill>
                <a:latin typeface="方正苏新诗柳楷简体" panose="02000000000000000000" pitchFamily="2" charset="-122"/>
                <a:ea typeface="方正苏新诗柳楷简体" panose="02000000000000000000" pitchFamily="2" charset="-122"/>
              </a:rPr>
              <a:t>"</a:t>
            </a:r>
            <a:r>
              <a:rPr lang="zh-CN" altLang="en-US" dirty="0">
                <a:solidFill>
                  <a:schemeClr val="bg1"/>
                </a:solidFill>
                <a:latin typeface="方正苏新诗柳楷简体" panose="02000000000000000000" pitchFamily="2" charset="-122"/>
                <a:ea typeface="方正苏新诗柳楷简体" panose="02000000000000000000" pitchFamily="2" charset="-122"/>
              </a:rPr>
              <a:t>陈麻婆</a:t>
            </a:r>
            <a:r>
              <a:rPr lang="en-US" altLang="zh-CN" dirty="0">
                <a:solidFill>
                  <a:schemeClr val="bg1"/>
                </a:solidFill>
                <a:latin typeface="方正苏新诗柳楷简体" panose="02000000000000000000" pitchFamily="2" charset="-122"/>
                <a:ea typeface="方正苏新诗柳楷简体" panose="02000000000000000000" pitchFamily="2" charset="-122"/>
              </a:rPr>
              <a:t>"</a:t>
            </a:r>
            <a:r>
              <a:rPr lang="zh-CN" altLang="en-US" dirty="0">
                <a:solidFill>
                  <a:schemeClr val="bg1"/>
                </a:solidFill>
                <a:latin typeface="方正苏新诗柳楷简体" panose="02000000000000000000" pitchFamily="2" charset="-122"/>
                <a:ea typeface="方正苏新诗柳楷简体" panose="02000000000000000000" pitchFamily="2" charset="-122"/>
              </a:rPr>
              <a:t>。陈氏对烹制豆腐有一套独特的烹饪技巧，烹制出的豆腐色香味俱全，不同凡响，深得人们喜爱，她创制的烧豆腐，则被称为“陈麻婆豆腐”</a:t>
            </a:r>
          </a:p>
        </p:txBody>
      </p:sp>
      <p:sp>
        <p:nvSpPr>
          <p:cNvPr id="36" name="文本框 35"/>
          <p:cNvSpPr txBox="1"/>
          <p:nvPr/>
        </p:nvSpPr>
        <p:spPr>
          <a:xfrm>
            <a:off x="4612494" y="425414"/>
            <a:ext cx="923109" cy="369332"/>
          </a:xfrm>
          <a:prstGeom prst="rect">
            <a:avLst/>
          </a:prstGeom>
          <a:noFill/>
        </p:spPr>
        <p:txBody>
          <a:bodyPr wrap="square" rtlCol="0">
            <a:spAutoFit/>
          </a:bodyPr>
          <a:lstStyle/>
          <a:p>
            <a:pPr algn="ctr"/>
            <a:r>
              <a:rPr lang="en-US" altLang="zh-CN" dirty="0">
                <a:solidFill>
                  <a:schemeClr val="bg1">
                    <a:lumMod val="50000"/>
                  </a:schemeClr>
                </a:solidFill>
              </a:rPr>
              <a:t>HOME</a:t>
            </a:r>
            <a:endParaRPr lang="zh-CN" altLang="en-US" dirty="0">
              <a:solidFill>
                <a:schemeClr val="bg1">
                  <a:lumMod val="50000"/>
                </a:schemeClr>
              </a:solidFill>
            </a:endParaRPr>
          </a:p>
        </p:txBody>
      </p:sp>
      <p:sp>
        <p:nvSpPr>
          <p:cNvPr id="37" name="文本框 36"/>
          <p:cNvSpPr txBox="1"/>
          <p:nvPr/>
        </p:nvSpPr>
        <p:spPr>
          <a:xfrm>
            <a:off x="6998847"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澳门介绍</a:t>
            </a:r>
          </a:p>
        </p:txBody>
      </p:sp>
      <p:sp>
        <p:nvSpPr>
          <p:cNvPr id="38" name="文本框 37"/>
          <p:cNvSpPr txBox="1"/>
          <p:nvPr/>
        </p:nvSpPr>
        <p:spPr>
          <a:xfrm>
            <a:off x="8236248"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景点篇</a:t>
            </a:r>
          </a:p>
        </p:txBody>
      </p:sp>
      <p:sp>
        <p:nvSpPr>
          <p:cNvPr id="39" name="文本框 38"/>
          <p:cNvSpPr txBox="1"/>
          <p:nvPr/>
        </p:nvSpPr>
        <p:spPr>
          <a:xfrm>
            <a:off x="9473649" y="440803"/>
            <a:ext cx="1011558" cy="338554"/>
          </a:xfrm>
          <a:prstGeom prst="rect">
            <a:avLst/>
          </a:prstGeom>
          <a:noFill/>
        </p:spPr>
        <p:txBody>
          <a:bodyPr wrap="square" rtlCol="0">
            <a:spAutoFit/>
          </a:bodyPr>
          <a:lstStyle/>
          <a:p>
            <a:pPr algn="ctr"/>
            <a:r>
              <a:rPr lang="zh-CN" altLang="en-US" sz="1600" dirty="0">
                <a:solidFill>
                  <a:schemeClr val="accent3"/>
                </a:solidFill>
              </a:rPr>
              <a:t>美食篇</a:t>
            </a:r>
          </a:p>
        </p:txBody>
      </p:sp>
      <p:sp>
        <p:nvSpPr>
          <p:cNvPr id="40" name="文本框 39"/>
          <p:cNvSpPr txBox="1"/>
          <p:nvPr/>
        </p:nvSpPr>
        <p:spPr>
          <a:xfrm>
            <a:off x="10711051"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联系方式</a:t>
            </a:r>
          </a:p>
        </p:txBody>
      </p:sp>
      <p:sp>
        <p:nvSpPr>
          <p:cNvPr id="41" name="文本框 40"/>
          <p:cNvSpPr txBox="1"/>
          <p:nvPr/>
        </p:nvSpPr>
        <p:spPr>
          <a:xfrm>
            <a:off x="5761446"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企业简介</a:t>
            </a:r>
          </a:p>
        </p:txBody>
      </p:sp>
      <p:pic>
        <p:nvPicPr>
          <p:cNvPr id="42" name="图片 4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0412" y="249272"/>
            <a:ext cx="450025" cy="662695"/>
          </a:xfrm>
          <a:prstGeom prst="rect">
            <a:avLst/>
          </a:prstGeom>
        </p:spPr>
      </p:pic>
      <p:sp>
        <p:nvSpPr>
          <p:cNvPr id="43" name="文本框 42"/>
          <p:cNvSpPr txBox="1"/>
          <p:nvPr/>
        </p:nvSpPr>
        <p:spPr>
          <a:xfrm>
            <a:off x="764794" y="318417"/>
            <a:ext cx="1964027" cy="646331"/>
          </a:xfrm>
          <a:prstGeom prst="rect">
            <a:avLst/>
          </a:prstGeom>
          <a:noFill/>
        </p:spPr>
        <p:txBody>
          <a:bodyPr wrap="square" rtlCol="0">
            <a:spAutoFit/>
          </a:bodyPr>
          <a:lstStyle/>
          <a:p>
            <a:pPr algn="ctr"/>
            <a:r>
              <a:rPr lang="zh-CN" altLang="en-US" sz="3600" spc="-500" dirty="0">
                <a:latin typeface="方正黄草简体" panose="03000509000000000000" pitchFamily="65" charset="-122"/>
                <a:ea typeface="方正黄草简体" panose="03000509000000000000" pitchFamily="65" charset="-122"/>
              </a:rPr>
              <a:t>成都介绍</a:t>
            </a:r>
          </a:p>
        </p:txBody>
      </p:sp>
      <p:sp>
        <p:nvSpPr>
          <p:cNvPr id="44" name="文本框 43"/>
          <p:cNvSpPr txBox="1"/>
          <p:nvPr/>
        </p:nvSpPr>
        <p:spPr>
          <a:xfrm>
            <a:off x="340493" y="200358"/>
            <a:ext cx="553998" cy="760522"/>
          </a:xfrm>
          <a:prstGeom prst="rect">
            <a:avLst/>
          </a:prstGeom>
          <a:noFill/>
        </p:spPr>
        <p:txBody>
          <a:bodyPr vert="eaVert" wrap="square" rtlCol="0">
            <a:spAutoFit/>
          </a:bodyPr>
          <a:lstStyle/>
          <a:p>
            <a:pPr algn="ctr"/>
            <a:r>
              <a:rPr lang="zh-CN" altLang="en-US" sz="2400" spc="-400" dirty="0">
                <a:solidFill>
                  <a:schemeClr val="bg1"/>
                </a:solidFill>
                <a:latin typeface="方正黄草简体" panose="03000509000000000000" pitchFamily="65" charset="-122"/>
                <a:ea typeface="方正黄草简体" panose="03000509000000000000" pitchFamily="65" charset="-122"/>
              </a:rPr>
              <a:t>成都</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ppt_x</p:attrName>
                                        </p:attrNameLst>
                                      </p:cBhvr>
                                      <p:tavLst>
                                        <p:tav tm="0">
                                          <p:val>
                                            <p:strVal val="#ppt_x-#ppt_w*1.125000"/>
                                          </p:val>
                                        </p:tav>
                                        <p:tav tm="100000">
                                          <p:val>
                                            <p:strVal val="#ppt_x"/>
                                          </p:val>
                                        </p:tav>
                                      </p:tavLst>
                                    </p:anim>
                                    <p:animEffect transition="in" filter="wipe(right)">
                                      <p:cBhvr>
                                        <p:cTn id="8" dur="500"/>
                                        <p:tgtEl>
                                          <p:spTgt spid="9"/>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p:tgtEl>
                                          <p:spTgt spid="10"/>
                                        </p:tgtEl>
                                        <p:attrNameLst>
                                          <p:attrName>ppt_y</p:attrName>
                                        </p:attrNameLst>
                                      </p:cBhvr>
                                      <p:tavLst>
                                        <p:tav tm="0">
                                          <p:val>
                                            <p:strVal val="#ppt_y-#ppt_h*1.125000"/>
                                          </p:val>
                                        </p:tav>
                                        <p:tav tm="100000">
                                          <p:val>
                                            <p:strVal val="#ppt_y"/>
                                          </p:val>
                                        </p:tav>
                                      </p:tavLst>
                                    </p:anim>
                                    <p:animEffect transition="in" filter="wipe(down)">
                                      <p:cBhvr>
                                        <p:cTn id="13" dur="500"/>
                                        <p:tgtEl>
                                          <p:spTgt spid="10"/>
                                        </p:tgtEl>
                                      </p:cBhvr>
                                    </p:animEffect>
                                  </p:childTnLst>
                                </p:cTn>
                              </p:par>
                            </p:childTnLst>
                          </p:cTn>
                        </p:par>
                        <p:par>
                          <p:cTn id="14" fill="hold" nodeType="afterGroup">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p:tgtEl>
                                          <p:spTgt spid="11"/>
                                        </p:tgtEl>
                                        <p:attrNameLst>
                                          <p:attrName>ppt_x</p:attrName>
                                        </p:attrNameLst>
                                      </p:cBhvr>
                                      <p:tavLst>
                                        <p:tav tm="0">
                                          <p:val>
                                            <p:strVal val="#ppt_x-#ppt_w*1.125000"/>
                                          </p:val>
                                        </p:tav>
                                        <p:tav tm="100000">
                                          <p:val>
                                            <p:strVal val="#ppt_x"/>
                                          </p:val>
                                        </p:tav>
                                      </p:tavLst>
                                    </p:anim>
                                    <p:animEffect transition="in" filter="wipe(right)">
                                      <p:cBhvr>
                                        <p:cTn id="18" dur="500"/>
                                        <p:tgtEl>
                                          <p:spTgt spid="11"/>
                                        </p:tgtEl>
                                      </p:cBhvr>
                                    </p:animEffect>
                                  </p:childTnLst>
                                </p:cTn>
                              </p:par>
                            </p:childTnLst>
                          </p:cTn>
                        </p:par>
                        <p:par>
                          <p:cTn id="19" fill="hold" nodeType="afterGroup">
                            <p:stCondLst>
                              <p:cond delay="1500"/>
                            </p:stCondLst>
                            <p:childTnLst>
                              <p:par>
                                <p:cTn id="20" presetID="2" presetClass="entr" presetSubtype="2" decel="10000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750" fill="hold"/>
                                        <p:tgtEl>
                                          <p:spTgt spid="12"/>
                                        </p:tgtEl>
                                        <p:attrNameLst>
                                          <p:attrName>ppt_x</p:attrName>
                                        </p:attrNameLst>
                                      </p:cBhvr>
                                      <p:tavLst>
                                        <p:tav tm="0">
                                          <p:val>
                                            <p:strVal val="1+#ppt_w/2"/>
                                          </p:val>
                                        </p:tav>
                                        <p:tav tm="100000">
                                          <p:val>
                                            <p:strVal val="#ppt_x"/>
                                          </p:val>
                                        </p:tav>
                                      </p:tavLst>
                                    </p:anim>
                                    <p:anim calcmode="lin" valueType="num">
                                      <p:cBhvr additive="base">
                                        <p:cTn id="23" dur="750" fill="hold"/>
                                        <p:tgtEl>
                                          <p:spTgt spid="12"/>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2250"/>
                            </p:stCondLst>
                            <p:childTnLst>
                              <p:par>
                                <p:cTn id="25" presetID="22" presetClass="entr" presetSubtype="8"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par>
                          <p:cTn id="28" fill="hold" nodeType="afterGroup">
                            <p:stCondLst>
                              <p:cond delay="2750"/>
                            </p:stCondLst>
                            <p:childTnLst>
                              <p:par>
                                <p:cTn id="29" presetID="10" presetClass="entr" presetSubtype="0" fill="hold" grpId="0" nodeType="afterEffect">
                                  <p:stCondLst>
                                    <p:cond delay="0"/>
                                  </p:stCondLst>
                                  <p:iterate type="lt">
                                    <p:tmPct val="15000"/>
                                  </p:iterate>
                                  <p:childTnLst>
                                    <p:set>
                                      <p:cBhvr>
                                        <p:cTn id="30" dur="1" fill="hold">
                                          <p:stCondLst>
                                            <p:cond delay="0"/>
                                          </p:stCondLst>
                                        </p:cTn>
                                        <p:tgtEl>
                                          <p:spTgt spid="14"/>
                                        </p:tgtEl>
                                        <p:attrNameLst>
                                          <p:attrName>style.visibility</p:attrName>
                                        </p:attrNameLst>
                                      </p:cBhvr>
                                      <p:to>
                                        <p:strVal val="visible"/>
                                      </p:to>
                                    </p:set>
                                    <p:animEffect transition="in" filter="fade">
                                      <p:cBhvr>
                                        <p:cTn id="31" dur="1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9" grpId="0" animBg="1"/>
      <p:bldP spid="10" grpId="0" animBg="1"/>
      <p:bldP spid="11" grpId="0" animBg="1"/>
      <p:bldP spid="13"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6096000" y="1306513"/>
            <a:ext cx="2682875" cy="26304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矩形 14"/>
          <p:cNvSpPr/>
          <p:nvPr/>
        </p:nvSpPr>
        <p:spPr>
          <a:xfrm>
            <a:off x="736600" y="1306513"/>
            <a:ext cx="5359400" cy="2630487"/>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矩形 15"/>
          <p:cNvSpPr/>
          <p:nvPr/>
        </p:nvSpPr>
        <p:spPr>
          <a:xfrm>
            <a:off x="736600" y="3937000"/>
            <a:ext cx="5359400" cy="2695575"/>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矩形 16"/>
          <p:cNvSpPr/>
          <p:nvPr/>
        </p:nvSpPr>
        <p:spPr>
          <a:xfrm>
            <a:off x="6096000" y="3937000"/>
            <a:ext cx="5359400" cy="2695575"/>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 name="矩形 18"/>
          <p:cNvSpPr/>
          <p:nvPr/>
        </p:nvSpPr>
        <p:spPr>
          <a:xfrm>
            <a:off x="8775700" y="1306513"/>
            <a:ext cx="2679700" cy="2630487"/>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0" name="文本框 19"/>
          <p:cNvSpPr txBox="1"/>
          <p:nvPr/>
        </p:nvSpPr>
        <p:spPr>
          <a:xfrm>
            <a:off x="5883275" y="2318230"/>
            <a:ext cx="3105150" cy="769441"/>
          </a:xfrm>
          <a:prstGeom prst="rect">
            <a:avLst/>
          </a:prstGeom>
          <a:noFill/>
        </p:spPr>
        <p:txBody>
          <a:bodyPr>
            <a:spAutoFit/>
          </a:bodyPr>
          <a:lstStyle/>
          <a:p>
            <a:pPr algn="ctr" eaLnBrk="1" fontAlgn="auto" hangingPunct="1">
              <a:spcBef>
                <a:spcPts val="0"/>
              </a:spcBef>
              <a:spcAft>
                <a:spcPts val="0"/>
              </a:spcAft>
              <a:defRPr/>
            </a:pPr>
            <a:r>
              <a:rPr lang="zh-CN" altLang="en-US" sz="4400" spc="250" dirty="0">
                <a:solidFill>
                  <a:schemeClr val="bg1"/>
                </a:solidFill>
                <a:latin typeface="方正苏新诗柳楷简体" panose="02000000000000000000" pitchFamily="2" charset="-122"/>
                <a:ea typeface="方正苏新诗柳楷简体" panose="02000000000000000000" pitchFamily="2" charset="-122"/>
              </a:rPr>
              <a:t>棒棒鸡</a:t>
            </a:r>
          </a:p>
        </p:txBody>
      </p:sp>
      <p:sp>
        <p:nvSpPr>
          <p:cNvPr id="21" name="文本框 20"/>
          <p:cNvSpPr txBox="1"/>
          <p:nvPr/>
        </p:nvSpPr>
        <p:spPr>
          <a:xfrm>
            <a:off x="4612494" y="425414"/>
            <a:ext cx="923109" cy="369332"/>
          </a:xfrm>
          <a:prstGeom prst="rect">
            <a:avLst/>
          </a:prstGeom>
          <a:noFill/>
        </p:spPr>
        <p:txBody>
          <a:bodyPr wrap="square" rtlCol="0">
            <a:spAutoFit/>
          </a:bodyPr>
          <a:lstStyle/>
          <a:p>
            <a:pPr algn="ctr"/>
            <a:r>
              <a:rPr lang="en-US" altLang="zh-CN" dirty="0">
                <a:solidFill>
                  <a:schemeClr val="bg1">
                    <a:lumMod val="50000"/>
                  </a:schemeClr>
                </a:solidFill>
              </a:rPr>
              <a:t>HOME</a:t>
            </a:r>
            <a:endParaRPr lang="zh-CN" altLang="en-US" dirty="0">
              <a:solidFill>
                <a:schemeClr val="bg1">
                  <a:lumMod val="50000"/>
                </a:schemeClr>
              </a:solidFill>
            </a:endParaRPr>
          </a:p>
        </p:txBody>
      </p:sp>
      <p:sp>
        <p:nvSpPr>
          <p:cNvPr id="22" name="文本框 21"/>
          <p:cNvSpPr txBox="1"/>
          <p:nvPr/>
        </p:nvSpPr>
        <p:spPr>
          <a:xfrm>
            <a:off x="6998847"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澳门介绍</a:t>
            </a:r>
          </a:p>
        </p:txBody>
      </p:sp>
      <p:sp>
        <p:nvSpPr>
          <p:cNvPr id="23" name="文本框 22"/>
          <p:cNvSpPr txBox="1"/>
          <p:nvPr/>
        </p:nvSpPr>
        <p:spPr>
          <a:xfrm>
            <a:off x="8236248"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景点篇</a:t>
            </a:r>
          </a:p>
        </p:txBody>
      </p:sp>
      <p:sp>
        <p:nvSpPr>
          <p:cNvPr id="24" name="文本框 23"/>
          <p:cNvSpPr txBox="1"/>
          <p:nvPr/>
        </p:nvSpPr>
        <p:spPr>
          <a:xfrm>
            <a:off x="9473649" y="440803"/>
            <a:ext cx="1011558" cy="338554"/>
          </a:xfrm>
          <a:prstGeom prst="rect">
            <a:avLst/>
          </a:prstGeom>
          <a:noFill/>
        </p:spPr>
        <p:txBody>
          <a:bodyPr wrap="square" rtlCol="0">
            <a:spAutoFit/>
          </a:bodyPr>
          <a:lstStyle/>
          <a:p>
            <a:pPr algn="ctr"/>
            <a:r>
              <a:rPr lang="zh-CN" altLang="en-US" sz="1600" dirty="0">
                <a:solidFill>
                  <a:schemeClr val="accent3"/>
                </a:solidFill>
              </a:rPr>
              <a:t>美食篇</a:t>
            </a:r>
          </a:p>
        </p:txBody>
      </p:sp>
      <p:sp>
        <p:nvSpPr>
          <p:cNvPr id="25" name="文本框 24"/>
          <p:cNvSpPr txBox="1"/>
          <p:nvPr/>
        </p:nvSpPr>
        <p:spPr>
          <a:xfrm>
            <a:off x="10711051"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联系方式</a:t>
            </a:r>
          </a:p>
        </p:txBody>
      </p:sp>
      <p:sp>
        <p:nvSpPr>
          <p:cNvPr id="26" name="文本框 25"/>
          <p:cNvSpPr txBox="1"/>
          <p:nvPr/>
        </p:nvSpPr>
        <p:spPr>
          <a:xfrm>
            <a:off x="5761446"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企业简介</a:t>
            </a:r>
          </a:p>
        </p:txBody>
      </p:sp>
      <p:pic>
        <p:nvPicPr>
          <p:cNvPr id="27" name="图片 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70412" y="249272"/>
            <a:ext cx="450025" cy="662695"/>
          </a:xfrm>
          <a:prstGeom prst="rect">
            <a:avLst/>
          </a:prstGeom>
        </p:spPr>
      </p:pic>
      <p:sp>
        <p:nvSpPr>
          <p:cNvPr id="28" name="文本框 27"/>
          <p:cNvSpPr txBox="1"/>
          <p:nvPr/>
        </p:nvSpPr>
        <p:spPr>
          <a:xfrm>
            <a:off x="764794" y="318417"/>
            <a:ext cx="1964027" cy="646331"/>
          </a:xfrm>
          <a:prstGeom prst="rect">
            <a:avLst/>
          </a:prstGeom>
          <a:noFill/>
        </p:spPr>
        <p:txBody>
          <a:bodyPr wrap="square" rtlCol="0">
            <a:spAutoFit/>
          </a:bodyPr>
          <a:lstStyle/>
          <a:p>
            <a:pPr algn="ctr"/>
            <a:r>
              <a:rPr lang="zh-CN" altLang="en-US" sz="3600" spc="-500" dirty="0">
                <a:latin typeface="方正黄草简体" panose="03000509000000000000" pitchFamily="65" charset="-122"/>
                <a:ea typeface="方正黄草简体" panose="03000509000000000000" pitchFamily="65" charset="-122"/>
              </a:rPr>
              <a:t>成都介绍</a:t>
            </a:r>
          </a:p>
        </p:txBody>
      </p:sp>
      <p:sp>
        <p:nvSpPr>
          <p:cNvPr id="29" name="文本框 28"/>
          <p:cNvSpPr txBox="1"/>
          <p:nvPr/>
        </p:nvSpPr>
        <p:spPr>
          <a:xfrm>
            <a:off x="340493" y="200358"/>
            <a:ext cx="553998" cy="760522"/>
          </a:xfrm>
          <a:prstGeom prst="rect">
            <a:avLst/>
          </a:prstGeom>
          <a:noFill/>
        </p:spPr>
        <p:txBody>
          <a:bodyPr vert="eaVert" wrap="square" rtlCol="0">
            <a:spAutoFit/>
          </a:bodyPr>
          <a:lstStyle/>
          <a:p>
            <a:pPr algn="ctr"/>
            <a:r>
              <a:rPr lang="zh-CN" altLang="en-US" sz="2400" spc="-400" dirty="0">
                <a:solidFill>
                  <a:schemeClr val="bg1"/>
                </a:solidFill>
                <a:latin typeface="方正黄草简体" panose="03000509000000000000" pitchFamily="65" charset="-122"/>
                <a:ea typeface="方正黄草简体" panose="03000509000000000000" pitchFamily="65" charset="-122"/>
              </a:rPr>
              <a:t>成都</a:t>
            </a: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 calcmode="lin" valueType="num">
                                      <p:cBhvr>
                                        <p:cTn id="9" dur="500" fill="hold"/>
                                        <p:tgtEl>
                                          <p:spTgt spid="18"/>
                                        </p:tgtEl>
                                        <p:attrNameLst>
                                          <p:attrName>style.rotation</p:attrName>
                                        </p:attrNameLst>
                                      </p:cBhvr>
                                      <p:tavLst>
                                        <p:tav tm="0">
                                          <p:val>
                                            <p:fltVal val="360"/>
                                          </p:val>
                                        </p:tav>
                                        <p:tav tm="100000">
                                          <p:val>
                                            <p:fltVal val="0"/>
                                          </p:val>
                                        </p:tav>
                                      </p:tavLst>
                                    </p:anim>
                                    <p:animEffect transition="in" filter="fade">
                                      <p:cBhvr>
                                        <p:cTn id="10" dur="500"/>
                                        <p:tgtEl>
                                          <p:spTgt spid="18"/>
                                        </p:tgtEl>
                                      </p:cBhvr>
                                    </p:animEffect>
                                  </p:childTnLst>
                                </p:cTn>
                              </p:par>
                            </p:childTnLst>
                          </p:cTn>
                        </p:par>
                        <p:par>
                          <p:cTn id="11" fill="hold" nodeType="afterGroup">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left)">
                                      <p:cBhvr>
                                        <p:cTn id="14" dur="500"/>
                                        <p:tgtEl>
                                          <p:spTgt spid="20"/>
                                        </p:tgtEl>
                                      </p:cBhvr>
                                    </p:animEffect>
                                  </p:childTnLst>
                                </p:cTn>
                              </p:par>
                            </p:childTnLst>
                          </p:cTn>
                        </p:par>
                        <p:par>
                          <p:cTn id="15" fill="hold" nodeType="afterGroup">
                            <p:stCondLst>
                              <p:cond delay="1000"/>
                            </p:stCondLst>
                            <p:childTnLst>
                              <p:par>
                                <p:cTn id="16" presetID="12" presetClass="entr" presetSubtype="2"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500"/>
                                        <p:tgtEl>
                                          <p:spTgt spid="15"/>
                                        </p:tgtEl>
                                        <p:attrNameLst>
                                          <p:attrName>ppt_x</p:attrName>
                                        </p:attrNameLst>
                                      </p:cBhvr>
                                      <p:tavLst>
                                        <p:tav tm="0">
                                          <p:val>
                                            <p:strVal val="#ppt_x+#ppt_w*1.125000"/>
                                          </p:val>
                                        </p:tav>
                                        <p:tav tm="100000">
                                          <p:val>
                                            <p:strVal val="#ppt_x"/>
                                          </p:val>
                                        </p:tav>
                                      </p:tavLst>
                                    </p:anim>
                                    <p:animEffect transition="in" filter="wipe(left)">
                                      <p:cBhvr>
                                        <p:cTn id="19" dur="500"/>
                                        <p:tgtEl>
                                          <p:spTgt spid="15"/>
                                        </p:tgtEl>
                                      </p:cBhvr>
                                    </p:animEffect>
                                  </p:childTnLst>
                                </p:cTn>
                              </p:par>
                              <p:par>
                                <p:cTn id="20" presetID="12" presetClass="entr" presetSubtype="8"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p:tgtEl>
                                          <p:spTgt spid="19"/>
                                        </p:tgtEl>
                                        <p:attrNameLst>
                                          <p:attrName>ppt_x</p:attrName>
                                        </p:attrNameLst>
                                      </p:cBhvr>
                                      <p:tavLst>
                                        <p:tav tm="0">
                                          <p:val>
                                            <p:strVal val="#ppt_x-#ppt_w*1.125000"/>
                                          </p:val>
                                        </p:tav>
                                        <p:tav tm="100000">
                                          <p:val>
                                            <p:strVal val="#ppt_x"/>
                                          </p:val>
                                        </p:tav>
                                      </p:tavLst>
                                    </p:anim>
                                    <p:animEffect transition="in" filter="wipe(right)">
                                      <p:cBhvr>
                                        <p:cTn id="23" dur="500"/>
                                        <p:tgtEl>
                                          <p:spTgt spid="19"/>
                                        </p:tgtEl>
                                      </p:cBhvr>
                                    </p:animEffect>
                                  </p:childTnLst>
                                </p:cTn>
                              </p:par>
                            </p:childTnLst>
                          </p:cTn>
                        </p:par>
                        <p:par>
                          <p:cTn id="24" fill="hold" nodeType="afterGroup">
                            <p:stCondLst>
                              <p:cond delay="1500"/>
                            </p:stCondLst>
                            <p:childTnLst>
                              <p:par>
                                <p:cTn id="25" presetID="12" presetClass="entr" presetSubtype="1"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p:tgtEl>
                                          <p:spTgt spid="16"/>
                                        </p:tgtEl>
                                        <p:attrNameLst>
                                          <p:attrName>ppt_y</p:attrName>
                                        </p:attrNameLst>
                                      </p:cBhvr>
                                      <p:tavLst>
                                        <p:tav tm="0">
                                          <p:val>
                                            <p:strVal val="#ppt_y-#ppt_h*1.125000"/>
                                          </p:val>
                                        </p:tav>
                                        <p:tav tm="100000">
                                          <p:val>
                                            <p:strVal val="#ppt_y"/>
                                          </p:val>
                                        </p:tav>
                                      </p:tavLst>
                                    </p:anim>
                                    <p:animEffect transition="in" filter="wipe(down)">
                                      <p:cBhvr>
                                        <p:cTn id="28" dur="500"/>
                                        <p:tgtEl>
                                          <p:spTgt spid="16"/>
                                        </p:tgtEl>
                                      </p:cBhvr>
                                    </p:animEffect>
                                  </p:childTnLst>
                                </p:cTn>
                              </p:par>
                            </p:childTnLst>
                          </p:cTn>
                        </p:par>
                        <p:par>
                          <p:cTn id="29" fill="hold" nodeType="afterGroup">
                            <p:stCondLst>
                              <p:cond delay="2000"/>
                            </p:stCondLst>
                            <p:childTnLst>
                              <p:par>
                                <p:cTn id="30" presetID="12" presetClass="entr" presetSubtype="8"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p:tgtEl>
                                          <p:spTgt spid="17"/>
                                        </p:tgtEl>
                                        <p:attrNameLst>
                                          <p:attrName>ppt_x</p:attrName>
                                        </p:attrNameLst>
                                      </p:cBhvr>
                                      <p:tavLst>
                                        <p:tav tm="0">
                                          <p:val>
                                            <p:strVal val="#ppt_x-#ppt_w*1.125000"/>
                                          </p:val>
                                        </p:tav>
                                        <p:tav tm="100000">
                                          <p:val>
                                            <p:strVal val="#ppt_x"/>
                                          </p:val>
                                        </p:tav>
                                      </p:tavLst>
                                    </p:anim>
                                    <p:animEffect transition="in" filter="wipe(right)">
                                      <p:cBhvr>
                                        <p:cTn id="3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5" grpId="0" animBg="1"/>
      <p:bldP spid="16" grpId="0" animBg="1"/>
      <p:bldP spid="17" grpId="0" animBg="1"/>
      <p:bldP spid="19" grpId="0" animBg="1"/>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6108700" y="1323975"/>
            <a:ext cx="5267325" cy="52736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矩形 8"/>
          <p:cNvSpPr/>
          <p:nvPr/>
        </p:nvSpPr>
        <p:spPr>
          <a:xfrm>
            <a:off x="815975" y="1323975"/>
            <a:ext cx="5292725" cy="264477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矩形 9"/>
          <p:cNvSpPr/>
          <p:nvPr/>
        </p:nvSpPr>
        <p:spPr>
          <a:xfrm>
            <a:off x="815975" y="3968750"/>
            <a:ext cx="2659063" cy="2643188"/>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 name="矩形 10"/>
          <p:cNvSpPr/>
          <p:nvPr/>
        </p:nvSpPr>
        <p:spPr>
          <a:xfrm>
            <a:off x="3475038" y="3968750"/>
            <a:ext cx="2633662" cy="2643188"/>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 name="文本框 12"/>
          <p:cNvSpPr txBox="1"/>
          <p:nvPr/>
        </p:nvSpPr>
        <p:spPr>
          <a:xfrm>
            <a:off x="7189788" y="2384298"/>
            <a:ext cx="3105150" cy="707886"/>
          </a:xfrm>
          <a:prstGeom prst="rect">
            <a:avLst/>
          </a:prstGeom>
          <a:noFill/>
        </p:spPr>
        <p:txBody>
          <a:bodyPr>
            <a:spAutoFit/>
          </a:bodyPr>
          <a:lstStyle/>
          <a:p>
            <a:pPr algn="ctr" eaLnBrk="1" fontAlgn="auto" hangingPunct="1">
              <a:spcBef>
                <a:spcPts val="0"/>
              </a:spcBef>
              <a:spcAft>
                <a:spcPts val="0"/>
              </a:spcAft>
              <a:defRPr/>
            </a:pPr>
            <a:r>
              <a:rPr lang="zh-CN" altLang="en-US" sz="4000" spc="250" dirty="0">
                <a:solidFill>
                  <a:schemeClr val="bg1"/>
                </a:solidFill>
                <a:latin typeface="方正苏新诗柳楷简体" panose="02000000000000000000" pitchFamily="2" charset="-122"/>
                <a:ea typeface="方正苏新诗柳楷简体" panose="02000000000000000000" pitchFamily="2" charset="-122"/>
              </a:rPr>
              <a:t>宫保鸡丁</a:t>
            </a:r>
          </a:p>
        </p:txBody>
      </p:sp>
      <p:sp>
        <p:nvSpPr>
          <p:cNvPr id="14" name="文本框 13"/>
          <p:cNvSpPr txBox="1">
            <a:spLocks noChangeArrowheads="1"/>
          </p:cNvSpPr>
          <p:nvPr/>
        </p:nvSpPr>
        <p:spPr bwMode="auto">
          <a:xfrm>
            <a:off x="6251575" y="3100261"/>
            <a:ext cx="4981575" cy="2810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algn="ctr" eaLnBrk="1" hangingPunct="1">
              <a:lnSpc>
                <a:spcPct val="150000"/>
              </a:lnSpc>
            </a:pPr>
            <a:r>
              <a:rPr lang="zh-CN" altLang="en-US" sz="2000" dirty="0">
                <a:solidFill>
                  <a:schemeClr val="bg1"/>
                </a:solidFill>
                <a:latin typeface="方正苏新诗柳楷简体" panose="02000000000000000000" pitchFamily="2" charset="-122"/>
                <a:ea typeface="方正苏新诗柳楷简体" panose="02000000000000000000" pitchFamily="2" charset="-122"/>
              </a:rPr>
              <a:t>宫保鸡丁，是一道闻名中外的特色传统名菜。鲁菜、川菜、贵州菜中都有收录，原料、做法有差别。该菜式的起源与鲁菜中的酱爆鸡丁，和贵州菜的胡辣子鸡丁有关，后被清朝山东巡抚、四川总督丁宝桢改良发扬，形成了一道新菜式</a:t>
            </a:r>
            <a:r>
              <a:rPr lang="en-US" altLang="zh-CN" sz="2000" dirty="0">
                <a:solidFill>
                  <a:schemeClr val="bg1"/>
                </a:solidFill>
                <a:latin typeface="方正苏新诗柳楷简体" panose="02000000000000000000" pitchFamily="2" charset="-122"/>
                <a:ea typeface="方正苏新诗柳楷简体" panose="02000000000000000000" pitchFamily="2" charset="-122"/>
              </a:rPr>
              <a:t>——</a:t>
            </a:r>
            <a:r>
              <a:rPr lang="zh-CN" altLang="en-US" sz="2000" dirty="0">
                <a:solidFill>
                  <a:schemeClr val="bg1"/>
                </a:solidFill>
                <a:latin typeface="方正苏新诗柳楷简体" panose="02000000000000000000" pitchFamily="2" charset="-122"/>
                <a:ea typeface="方正苏新诗柳楷简体" panose="02000000000000000000" pitchFamily="2" charset="-122"/>
              </a:rPr>
              <a:t>宫保鸡丁</a:t>
            </a:r>
          </a:p>
        </p:txBody>
      </p:sp>
      <p:sp>
        <p:nvSpPr>
          <p:cNvPr id="17" name="文本框 16"/>
          <p:cNvSpPr txBox="1"/>
          <p:nvPr/>
        </p:nvSpPr>
        <p:spPr>
          <a:xfrm>
            <a:off x="4612494" y="425414"/>
            <a:ext cx="923109" cy="369332"/>
          </a:xfrm>
          <a:prstGeom prst="rect">
            <a:avLst/>
          </a:prstGeom>
          <a:noFill/>
        </p:spPr>
        <p:txBody>
          <a:bodyPr wrap="square" rtlCol="0">
            <a:spAutoFit/>
          </a:bodyPr>
          <a:lstStyle/>
          <a:p>
            <a:pPr algn="ctr"/>
            <a:r>
              <a:rPr lang="en-US" altLang="zh-CN" dirty="0">
                <a:solidFill>
                  <a:schemeClr val="bg1">
                    <a:lumMod val="50000"/>
                  </a:schemeClr>
                </a:solidFill>
              </a:rPr>
              <a:t>HOME</a:t>
            </a:r>
            <a:endParaRPr lang="zh-CN" altLang="en-US" dirty="0">
              <a:solidFill>
                <a:schemeClr val="bg1">
                  <a:lumMod val="50000"/>
                </a:schemeClr>
              </a:solidFill>
            </a:endParaRPr>
          </a:p>
        </p:txBody>
      </p:sp>
      <p:sp>
        <p:nvSpPr>
          <p:cNvPr id="18" name="文本框 17"/>
          <p:cNvSpPr txBox="1"/>
          <p:nvPr/>
        </p:nvSpPr>
        <p:spPr>
          <a:xfrm>
            <a:off x="6998847"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澳门介绍</a:t>
            </a:r>
          </a:p>
        </p:txBody>
      </p:sp>
      <p:sp>
        <p:nvSpPr>
          <p:cNvPr id="19" name="文本框 18"/>
          <p:cNvSpPr txBox="1"/>
          <p:nvPr/>
        </p:nvSpPr>
        <p:spPr>
          <a:xfrm>
            <a:off x="8236248"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景点篇</a:t>
            </a:r>
          </a:p>
        </p:txBody>
      </p:sp>
      <p:sp>
        <p:nvSpPr>
          <p:cNvPr id="20" name="文本框 19"/>
          <p:cNvSpPr txBox="1"/>
          <p:nvPr/>
        </p:nvSpPr>
        <p:spPr>
          <a:xfrm>
            <a:off x="9473649" y="440803"/>
            <a:ext cx="1011558" cy="338554"/>
          </a:xfrm>
          <a:prstGeom prst="rect">
            <a:avLst/>
          </a:prstGeom>
          <a:noFill/>
        </p:spPr>
        <p:txBody>
          <a:bodyPr wrap="square" rtlCol="0">
            <a:spAutoFit/>
          </a:bodyPr>
          <a:lstStyle/>
          <a:p>
            <a:pPr algn="ctr"/>
            <a:r>
              <a:rPr lang="zh-CN" altLang="en-US" sz="1600" dirty="0">
                <a:solidFill>
                  <a:schemeClr val="accent3"/>
                </a:solidFill>
              </a:rPr>
              <a:t>美食篇</a:t>
            </a:r>
          </a:p>
        </p:txBody>
      </p:sp>
      <p:sp>
        <p:nvSpPr>
          <p:cNvPr id="21" name="文本框 20"/>
          <p:cNvSpPr txBox="1"/>
          <p:nvPr/>
        </p:nvSpPr>
        <p:spPr>
          <a:xfrm>
            <a:off x="10711051"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联系方式</a:t>
            </a:r>
          </a:p>
        </p:txBody>
      </p:sp>
      <p:sp>
        <p:nvSpPr>
          <p:cNvPr id="22" name="文本框 21"/>
          <p:cNvSpPr txBox="1"/>
          <p:nvPr/>
        </p:nvSpPr>
        <p:spPr>
          <a:xfrm>
            <a:off x="5761446"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企业简介</a:t>
            </a:r>
          </a:p>
        </p:txBody>
      </p:sp>
      <p:pic>
        <p:nvPicPr>
          <p:cNvPr id="23" name="图片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0412" y="249272"/>
            <a:ext cx="450025" cy="662695"/>
          </a:xfrm>
          <a:prstGeom prst="rect">
            <a:avLst/>
          </a:prstGeom>
        </p:spPr>
      </p:pic>
      <p:sp>
        <p:nvSpPr>
          <p:cNvPr id="24" name="文本框 23"/>
          <p:cNvSpPr txBox="1"/>
          <p:nvPr/>
        </p:nvSpPr>
        <p:spPr>
          <a:xfrm>
            <a:off x="764794" y="318417"/>
            <a:ext cx="1964027" cy="646331"/>
          </a:xfrm>
          <a:prstGeom prst="rect">
            <a:avLst/>
          </a:prstGeom>
          <a:noFill/>
        </p:spPr>
        <p:txBody>
          <a:bodyPr wrap="square" rtlCol="0">
            <a:spAutoFit/>
          </a:bodyPr>
          <a:lstStyle/>
          <a:p>
            <a:pPr algn="ctr"/>
            <a:r>
              <a:rPr lang="zh-CN" altLang="en-US" sz="3600" spc="-500" dirty="0">
                <a:latin typeface="方正黄草简体" panose="03000509000000000000" pitchFamily="65" charset="-122"/>
                <a:ea typeface="方正黄草简体" panose="03000509000000000000" pitchFamily="65" charset="-122"/>
              </a:rPr>
              <a:t>成都介绍</a:t>
            </a:r>
          </a:p>
        </p:txBody>
      </p:sp>
      <p:sp>
        <p:nvSpPr>
          <p:cNvPr id="25" name="文本框 24"/>
          <p:cNvSpPr txBox="1"/>
          <p:nvPr/>
        </p:nvSpPr>
        <p:spPr>
          <a:xfrm>
            <a:off x="340493" y="200358"/>
            <a:ext cx="553998" cy="760522"/>
          </a:xfrm>
          <a:prstGeom prst="rect">
            <a:avLst/>
          </a:prstGeom>
          <a:noFill/>
        </p:spPr>
        <p:txBody>
          <a:bodyPr vert="eaVert" wrap="square" rtlCol="0">
            <a:spAutoFit/>
          </a:bodyPr>
          <a:lstStyle/>
          <a:p>
            <a:pPr algn="ctr"/>
            <a:r>
              <a:rPr lang="zh-CN" altLang="en-US" sz="2400" spc="-400" dirty="0">
                <a:solidFill>
                  <a:schemeClr val="bg1"/>
                </a:solidFill>
                <a:latin typeface="方正黄草简体" panose="03000509000000000000" pitchFamily="65" charset="-122"/>
                <a:ea typeface="方正黄草简体" panose="03000509000000000000" pitchFamily="65" charset="-122"/>
              </a:rPr>
              <a:t>成都</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ppt_x</p:attrName>
                                        </p:attrNameLst>
                                      </p:cBhvr>
                                      <p:tavLst>
                                        <p:tav tm="0">
                                          <p:val>
                                            <p:strVal val="#ppt_x-#ppt_w*1.125000"/>
                                          </p:val>
                                        </p:tav>
                                        <p:tav tm="100000">
                                          <p:val>
                                            <p:strVal val="#ppt_x"/>
                                          </p:val>
                                        </p:tav>
                                      </p:tavLst>
                                    </p:anim>
                                    <p:animEffect transition="in" filter="wipe(right)">
                                      <p:cBhvr>
                                        <p:cTn id="8" dur="500"/>
                                        <p:tgtEl>
                                          <p:spTgt spid="9"/>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p:tgtEl>
                                          <p:spTgt spid="10"/>
                                        </p:tgtEl>
                                        <p:attrNameLst>
                                          <p:attrName>ppt_y</p:attrName>
                                        </p:attrNameLst>
                                      </p:cBhvr>
                                      <p:tavLst>
                                        <p:tav tm="0">
                                          <p:val>
                                            <p:strVal val="#ppt_y-#ppt_h*1.125000"/>
                                          </p:val>
                                        </p:tav>
                                        <p:tav tm="100000">
                                          <p:val>
                                            <p:strVal val="#ppt_y"/>
                                          </p:val>
                                        </p:tav>
                                      </p:tavLst>
                                    </p:anim>
                                    <p:animEffect transition="in" filter="wipe(down)">
                                      <p:cBhvr>
                                        <p:cTn id="13" dur="500"/>
                                        <p:tgtEl>
                                          <p:spTgt spid="10"/>
                                        </p:tgtEl>
                                      </p:cBhvr>
                                    </p:animEffect>
                                  </p:childTnLst>
                                </p:cTn>
                              </p:par>
                            </p:childTnLst>
                          </p:cTn>
                        </p:par>
                        <p:par>
                          <p:cTn id="14" fill="hold" nodeType="afterGroup">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p:tgtEl>
                                          <p:spTgt spid="11"/>
                                        </p:tgtEl>
                                        <p:attrNameLst>
                                          <p:attrName>ppt_x</p:attrName>
                                        </p:attrNameLst>
                                      </p:cBhvr>
                                      <p:tavLst>
                                        <p:tav tm="0">
                                          <p:val>
                                            <p:strVal val="#ppt_x-#ppt_w*1.125000"/>
                                          </p:val>
                                        </p:tav>
                                        <p:tav tm="100000">
                                          <p:val>
                                            <p:strVal val="#ppt_x"/>
                                          </p:val>
                                        </p:tav>
                                      </p:tavLst>
                                    </p:anim>
                                    <p:animEffect transition="in" filter="wipe(right)">
                                      <p:cBhvr>
                                        <p:cTn id="18" dur="500"/>
                                        <p:tgtEl>
                                          <p:spTgt spid="11"/>
                                        </p:tgtEl>
                                      </p:cBhvr>
                                    </p:animEffect>
                                  </p:childTnLst>
                                </p:cTn>
                              </p:par>
                            </p:childTnLst>
                          </p:cTn>
                        </p:par>
                        <p:par>
                          <p:cTn id="19" fill="hold" nodeType="afterGroup">
                            <p:stCondLst>
                              <p:cond delay="1500"/>
                            </p:stCondLst>
                            <p:childTnLst>
                              <p:par>
                                <p:cTn id="20" presetID="2" presetClass="entr" presetSubtype="2" decel="10000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750" fill="hold"/>
                                        <p:tgtEl>
                                          <p:spTgt spid="12"/>
                                        </p:tgtEl>
                                        <p:attrNameLst>
                                          <p:attrName>ppt_x</p:attrName>
                                        </p:attrNameLst>
                                      </p:cBhvr>
                                      <p:tavLst>
                                        <p:tav tm="0">
                                          <p:val>
                                            <p:strVal val="1+#ppt_w/2"/>
                                          </p:val>
                                        </p:tav>
                                        <p:tav tm="100000">
                                          <p:val>
                                            <p:strVal val="#ppt_x"/>
                                          </p:val>
                                        </p:tav>
                                      </p:tavLst>
                                    </p:anim>
                                    <p:anim calcmode="lin" valueType="num">
                                      <p:cBhvr additive="base">
                                        <p:cTn id="23" dur="750" fill="hold"/>
                                        <p:tgtEl>
                                          <p:spTgt spid="12"/>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2250"/>
                            </p:stCondLst>
                            <p:childTnLst>
                              <p:par>
                                <p:cTn id="25" presetID="22" presetClass="entr" presetSubtype="8"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par>
                          <p:cTn id="28" fill="hold" nodeType="afterGroup">
                            <p:stCondLst>
                              <p:cond delay="2750"/>
                            </p:stCondLst>
                            <p:childTnLst>
                              <p:par>
                                <p:cTn id="29" presetID="10" presetClass="entr" presetSubtype="0" fill="hold" grpId="0" nodeType="afterEffect">
                                  <p:stCondLst>
                                    <p:cond delay="0"/>
                                  </p:stCondLst>
                                  <p:iterate type="lt">
                                    <p:tmPct val="15000"/>
                                  </p:iterate>
                                  <p:childTnLst>
                                    <p:set>
                                      <p:cBhvr>
                                        <p:cTn id="30" dur="1" fill="hold">
                                          <p:stCondLst>
                                            <p:cond delay="0"/>
                                          </p:stCondLst>
                                        </p:cTn>
                                        <p:tgtEl>
                                          <p:spTgt spid="14"/>
                                        </p:tgtEl>
                                        <p:attrNameLst>
                                          <p:attrName>style.visibility</p:attrName>
                                        </p:attrNameLst>
                                      </p:cBhvr>
                                      <p:to>
                                        <p:strVal val="visible"/>
                                      </p:to>
                                    </p:set>
                                    <p:animEffect transition="in" filter="fade">
                                      <p:cBhvr>
                                        <p:cTn id="31" dur="1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9" grpId="0" animBg="1"/>
      <p:bldP spid="10" grpId="0" animBg="1"/>
      <p:bldP spid="11" grpId="0" animBg="1"/>
      <p:bldP spid="13"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6096000" y="1306513"/>
            <a:ext cx="2682875" cy="26304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矩形 14"/>
          <p:cNvSpPr/>
          <p:nvPr/>
        </p:nvSpPr>
        <p:spPr>
          <a:xfrm>
            <a:off x="736600" y="1306513"/>
            <a:ext cx="5359400" cy="2630487"/>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矩形 15"/>
          <p:cNvSpPr/>
          <p:nvPr/>
        </p:nvSpPr>
        <p:spPr>
          <a:xfrm>
            <a:off x="736600" y="3937000"/>
            <a:ext cx="5359400" cy="2695575"/>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矩形 16"/>
          <p:cNvSpPr/>
          <p:nvPr/>
        </p:nvSpPr>
        <p:spPr>
          <a:xfrm>
            <a:off x="6096000" y="3937000"/>
            <a:ext cx="5359400" cy="2695575"/>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 name="矩形 18"/>
          <p:cNvSpPr/>
          <p:nvPr/>
        </p:nvSpPr>
        <p:spPr>
          <a:xfrm>
            <a:off x="8775700" y="1306513"/>
            <a:ext cx="2679700" cy="2630487"/>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0" name="文本框 19"/>
          <p:cNvSpPr txBox="1"/>
          <p:nvPr/>
        </p:nvSpPr>
        <p:spPr>
          <a:xfrm>
            <a:off x="5883275" y="2328863"/>
            <a:ext cx="3105150" cy="707886"/>
          </a:xfrm>
          <a:prstGeom prst="rect">
            <a:avLst/>
          </a:prstGeom>
          <a:noFill/>
        </p:spPr>
        <p:txBody>
          <a:bodyPr>
            <a:spAutoFit/>
          </a:bodyPr>
          <a:lstStyle/>
          <a:p>
            <a:pPr algn="ctr" eaLnBrk="1" fontAlgn="auto" hangingPunct="1">
              <a:spcBef>
                <a:spcPts val="0"/>
              </a:spcBef>
              <a:spcAft>
                <a:spcPts val="0"/>
              </a:spcAft>
              <a:defRPr/>
            </a:pPr>
            <a:r>
              <a:rPr lang="zh-CN" altLang="en-US" sz="4000" spc="250" dirty="0">
                <a:solidFill>
                  <a:schemeClr val="bg1"/>
                </a:solidFill>
                <a:latin typeface="方正苏新诗柳楷简体" panose="02000000000000000000" pitchFamily="2" charset="-122"/>
                <a:ea typeface="方正苏新诗柳楷简体" panose="02000000000000000000" pitchFamily="2" charset="-122"/>
              </a:rPr>
              <a:t>水煮鱼</a:t>
            </a:r>
          </a:p>
        </p:txBody>
      </p:sp>
      <p:sp>
        <p:nvSpPr>
          <p:cNvPr id="21" name="文本框 20"/>
          <p:cNvSpPr txBox="1"/>
          <p:nvPr/>
        </p:nvSpPr>
        <p:spPr>
          <a:xfrm>
            <a:off x="4612494" y="425414"/>
            <a:ext cx="923109" cy="369332"/>
          </a:xfrm>
          <a:prstGeom prst="rect">
            <a:avLst/>
          </a:prstGeom>
          <a:noFill/>
        </p:spPr>
        <p:txBody>
          <a:bodyPr wrap="square" rtlCol="0">
            <a:spAutoFit/>
          </a:bodyPr>
          <a:lstStyle/>
          <a:p>
            <a:pPr algn="ctr"/>
            <a:r>
              <a:rPr lang="en-US" altLang="zh-CN" dirty="0">
                <a:solidFill>
                  <a:schemeClr val="bg1">
                    <a:lumMod val="50000"/>
                  </a:schemeClr>
                </a:solidFill>
              </a:rPr>
              <a:t>HOME</a:t>
            </a:r>
            <a:endParaRPr lang="zh-CN" altLang="en-US" dirty="0">
              <a:solidFill>
                <a:schemeClr val="bg1">
                  <a:lumMod val="50000"/>
                </a:schemeClr>
              </a:solidFill>
            </a:endParaRPr>
          </a:p>
        </p:txBody>
      </p:sp>
      <p:sp>
        <p:nvSpPr>
          <p:cNvPr id="22" name="文本框 21"/>
          <p:cNvSpPr txBox="1"/>
          <p:nvPr/>
        </p:nvSpPr>
        <p:spPr>
          <a:xfrm>
            <a:off x="6998847"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澳门介绍</a:t>
            </a:r>
          </a:p>
        </p:txBody>
      </p:sp>
      <p:sp>
        <p:nvSpPr>
          <p:cNvPr id="23" name="文本框 22"/>
          <p:cNvSpPr txBox="1"/>
          <p:nvPr/>
        </p:nvSpPr>
        <p:spPr>
          <a:xfrm>
            <a:off x="8236248"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景点篇</a:t>
            </a:r>
          </a:p>
        </p:txBody>
      </p:sp>
      <p:sp>
        <p:nvSpPr>
          <p:cNvPr id="24" name="文本框 23"/>
          <p:cNvSpPr txBox="1"/>
          <p:nvPr/>
        </p:nvSpPr>
        <p:spPr>
          <a:xfrm>
            <a:off x="9473649" y="440803"/>
            <a:ext cx="1011558" cy="338554"/>
          </a:xfrm>
          <a:prstGeom prst="rect">
            <a:avLst/>
          </a:prstGeom>
          <a:noFill/>
        </p:spPr>
        <p:txBody>
          <a:bodyPr wrap="square" rtlCol="0">
            <a:spAutoFit/>
          </a:bodyPr>
          <a:lstStyle/>
          <a:p>
            <a:pPr algn="ctr"/>
            <a:r>
              <a:rPr lang="zh-CN" altLang="en-US" sz="1600" dirty="0">
                <a:solidFill>
                  <a:schemeClr val="accent3"/>
                </a:solidFill>
              </a:rPr>
              <a:t>美食篇</a:t>
            </a:r>
          </a:p>
        </p:txBody>
      </p:sp>
      <p:sp>
        <p:nvSpPr>
          <p:cNvPr id="25" name="文本框 24"/>
          <p:cNvSpPr txBox="1"/>
          <p:nvPr/>
        </p:nvSpPr>
        <p:spPr>
          <a:xfrm>
            <a:off x="10711051"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联系方式</a:t>
            </a:r>
          </a:p>
        </p:txBody>
      </p:sp>
      <p:sp>
        <p:nvSpPr>
          <p:cNvPr id="26" name="文本框 25"/>
          <p:cNvSpPr txBox="1"/>
          <p:nvPr/>
        </p:nvSpPr>
        <p:spPr>
          <a:xfrm>
            <a:off x="5761446"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企业简介</a:t>
            </a:r>
          </a:p>
        </p:txBody>
      </p:sp>
      <p:pic>
        <p:nvPicPr>
          <p:cNvPr id="27" name="图片 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70412" y="249272"/>
            <a:ext cx="450025" cy="662695"/>
          </a:xfrm>
          <a:prstGeom prst="rect">
            <a:avLst/>
          </a:prstGeom>
        </p:spPr>
      </p:pic>
      <p:sp>
        <p:nvSpPr>
          <p:cNvPr id="28" name="文本框 27"/>
          <p:cNvSpPr txBox="1"/>
          <p:nvPr/>
        </p:nvSpPr>
        <p:spPr>
          <a:xfrm>
            <a:off x="764794" y="318417"/>
            <a:ext cx="1964027" cy="646331"/>
          </a:xfrm>
          <a:prstGeom prst="rect">
            <a:avLst/>
          </a:prstGeom>
          <a:noFill/>
        </p:spPr>
        <p:txBody>
          <a:bodyPr wrap="square" rtlCol="0">
            <a:spAutoFit/>
          </a:bodyPr>
          <a:lstStyle/>
          <a:p>
            <a:pPr algn="ctr"/>
            <a:r>
              <a:rPr lang="zh-CN" altLang="en-US" sz="3600" spc="-500" dirty="0">
                <a:latin typeface="方正黄草简体" panose="03000509000000000000" pitchFamily="65" charset="-122"/>
                <a:ea typeface="方正黄草简体" panose="03000509000000000000" pitchFamily="65" charset="-122"/>
              </a:rPr>
              <a:t>成都介绍</a:t>
            </a:r>
          </a:p>
        </p:txBody>
      </p:sp>
      <p:sp>
        <p:nvSpPr>
          <p:cNvPr id="29" name="文本框 28"/>
          <p:cNvSpPr txBox="1"/>
          <p:nvPr/>
        </p:nvSpPr>
        <p:spPr>
          <a:xfrm>
            <a:off x="340493" y="200358"/>
            <a:ext cx="553998" cy="760522"/>
          </a:xfrm>
          <a:prstGeom prst="rect">
            <a:avLst/>
          </a:prstGeom>
          <a:noFill/>
        </p:spPr>
        <p:txBody>
          <a:bodyPr vert="eaVert" wrap="square" rtlCol="0">
            <a:spAutoFit/>
          </a:bodyPr>
          <a:lstStyle/>
          <a:p>
            <a:pPr algn="ctr"/>
            <a:r>
              <a:rPr lang="zh-CN" altLang="en-US" sz="2400" spc="-400" dirty="0">
                <a:solidFill>
                  <a:schemeClr val="bg1"/>
                </a:solidFill>
                <a:latin typeface="方正黄草简体" panose="03000509000000000000" pitchFamily="65" charset="-122"/>
                <a:ea typeface="方正黄草简体" panose="03000509000000000000" pitchFamily="65" charset="-122"/>
              </a:rPr>
              <a:t>成都</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 calcmode="lin" valueType="num">
                                      <p:cBhvr>
                                        <p:cTn id="9" dur="500" fill="hold"/>
                                        <p:tgtEl>
                                          <p:spTgt spid="18"/>
                                        </p:tgtEl>
                                        <p:attrNameLst>
                                          <p:attrName>style.rotation</p:attrName>
                                        </p:attrNameLst>
                                      </p:cBhvr>
                                      <p:tavLst>
                                        <p:tav tm="0">
                                          <p:val>
                                            <p:fltVal val="360"/>
                                          </p:val>
                                        </p:tav>
                                        <p:tav tm="100000">
                                          <p:val>
                                            <p:fltVal val="0"/>
                                          </p:val>
                                        </p:tav>
                                      </p:tavLst>
                                    </p:anim>
                                    <p:animEffect transition="in" filter="fade">
                                      <p:cBhvr>
                                        <p:cTn id="10" dur="500"/>
                                        <p:tgtEl>
                                          <p:spTgt spid="18"/>
                                        </p:tgtEl>
                                      </p:cBhvr>
                                    </p:animEffect>
                                  </p:childTnLst>
                                </p:cTn>
                              </p:par>
                            </p:childTnLst>
                          </p:cTn>
                        </p:par>
                        <p:par>
                          <p:cTn id="11" fill="hold" nodeType="afterGroup">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left)">
                                      <p:cBhvr>
                                        <p:cTn id="14" dur="500"/>
                                        <p:tgtEl>
                                          <p:spTgt spid="20"/>
                                        </p:tgtEl>
                                      </p:cBhvr>
                                    </p:animEffect>
                                  </p:childTnLst>
                                </p:cTn>
                              </p:par>
                            </p:childTnLst>
                          </p:cTn>
                        </p:par>
                        <p:par>
                          <p:cTn id="15" fill="hold" nodeType="afterGroup">
                            <p:stCondLst>
                              <p:cond delay="1000"/>
                            </p:stCondLst>
                            <p:childTnLst>
                              <p:par>
                                <p:cTn id="16" presetID="12" presetClass="entr" presetSubtype="2"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500"/>
                                        <p:tgtEl>
                                          <p:spTgt spid="15"/>
                                        </p:tgtEl>
                                        <p:attrNameLst>
                                          <p:attrName>ppt_x</p:attrName>
                                        </p:attrNameLst>
                                      </p:cBhvr>
                                      <p:tavLst>
                                        <p:tav tm="0">
                                          <p:val>
                                            <p:strVal val="#ppt_x+#ppt_w*1.125000"/>
                                          </p:val>
                                        </p:tav>
                                        <p:tav tm="100000">
                                          <p:val>
                                            <p:strVal val="#ppt_x"/>
                                          </p:val>
                                        </p:tav>
                                      </p:tavLst>
                                    </p:anim>
                                    <p:animEffect transition="in" filter="wipe(left)">
                                      <p:cBhvr>
                                        <p:cTn id="19" dur="500"/>
                                        <p:tgtEl>
                                          <p:spTgt spid="15"/>
                                        </p:tgtEl>
                                      </p:cBhvr>
                                    </p:animEffect>
                                  </p:childTnLst>
                                </p:cTn>
                              </p:par>
                              <p:par>
                                <p:cTn id="20" presetID="12" presetClass="entr" presetSubtype="8"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p:tgtEl>
                                          <p:spTgt spid="19"/>
                                        </p:tgtEl>
                                        <p:attrNameLst>
                                          <p:attrName>ppt_x</p:attrName>
                                        </p:attrNameLst>
                                      </p:cBhvr>
                                      <p:tavLst>
                                        <p:tav tm="0">
                                          <p:val>
                                            <p:strVal val="#ppt_x-#ppt_w*1.125000"/>
                                          </p:val>
                                        </p:tav>
                                        <p:tav tm="100000">
                                          <p:val>
                                            <p:strVal val="#ppt_x"/>
                                          </p:val>
                                        </p:tav>
                                      </p:tavLst>
                                    </p:anim>
                                    <p:animEffect transition="in" filter="wipe(right)">
                                      <p:cBhvr>
                                        <p:cTn id="23" dur="500"/>
                                        <p:tgtEl>
                                          <p:spTgt spid="19"/>
                                        </p:tgtEl>
                                      </p:cBhvr>
                                    </p:animEffect>
                                  </p:childTnLst>
                                </p:cTn>
                              </p:par>
                            </p:childTnLst>
                          </p:cTn>
                        </p:par>
                        <p:par>
                          <p:cTn id="24" fill="hold" nodeType="afterGroup">
                            <p:stCondLst>
                              <p:cond delay="1500"/>
                            </p:stCondLst>
                            <p:childTnLst>
                              <p:par>
                                <p:cTn id="25" presetID="12" presetClass="entr" presetSubtype="1"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p:tgtEl>
                                          <p:spTgt spid="16"/>
                                        </p:tgtEl>
                                        <p:attrNameLst>
                                          <p:attrName>ppt_y</p:attrName>
                                        </p:attrNameLst>
                                      </p:cBhvr>
                                      <p:tavLst>
                                        <p:tav tm="0">
                                          <p:val>
                                            <p:strVal val="#ppt_y-#ppt_h*1.125000"/>
                                          </p:val>
                                        </p:tav>
                                        <p:tav tm="100000">
                                          <p:val>
                                            <p:strVal val="#ppt_y"/>
                                          </p:val>
                                        </p:tav>
                                      </p:tavLst>
                                    </p:anim>
                                    <p:animEffect transition="in" filter="wipe(down)">
                                      <p:cBhvr>
                                        <p:cTn id="28" dur="500"/>
                                        <p:tgtEl>
                                          <p:spTgt spid="16"/>
                                        </p:tgtEl>
                                      </p:cBhvr>
                                    </p:animEffect>
                                  </p:childTnLst>
                                </p:cTn>
                              </p:par>
                            </p:childTnLst>
                          </p:cTn>
                        </p:par>
                        <p:par>
                          <p:cTn id="29" fill="hold" nodeType="afterGroup">
                            <p:stCondLst>
                              <p:cond delay="2000"/>
                            </p:stCondLst>
                            <p:childTnLst>
                              <p:par>
                                <p:cTn id="30" presetID="12" presetClass="entr" presetSubtype="8"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p:tgtEl>
                                          <p:spTgt spid="17"/>
                                        </p:tgtEl>
                                        <p:attrNameLst>
                                          <p:attrName>ppt_x</p:attrName>
                                        </p:attrNameLst>
                                      </p:cBhvr>
                                      <p:tavLst>
                                        <p:tav tm="0">
                                          <p:val>
                                            <p:strVal val="#ppt_x-#ppt_w*1.125000"/>
                                          </p:val>
                                        </p:tav>
                                        <p:tav tm="100000">
                                          <p:val>
                                            <p:strVal val="#ppt_x"/>
                                          </p:val>
                                        </p:tav>
                                      </p:tavLst>
                                    </p:anim>
                                    <p:animEffect transition="in" filter="wipe(right)">
                                      <p:cBhvr>
                                        <p:cTn id="3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5" grpId="0" animBg="1"/>
      <p:bldP spid="16" grpId="0" animBg="1"/>
      <p:bldP spid="17" grpId="0" animBg="1"/>
      <p:bldP spid="19" grpId="0" animBg="1"/>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36913" y="2154238"/>
            <a:ext cx="8955087" cy="245427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矩形 4"/>
          <p:cNvSpPr/>
          <p:nvPr/>
        </p:nvSpPr>
        <p:spPr>
          <a:xfrm>
            <a:off x="0" y="2149475"/>
            <a:ext cx="3236913" cy="24590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文本框 5"/>
          <p:cNvSpPr txBox="1">
            <a:spLocks noChangeArrowheads="1"/>
          </p:cNvSpPr>
          <p:nvPr/>
        </p:nvSpPr>
        <p:spPr bwMode="auto">
          <a:xfrm>
            <a:off x="339725" y="2609850"/>
            <a:ext cx="2557463"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algn="ctr" eaLnBrk="1" hangingPunct="1"/>
            <a:r>
              <a:rPr lang="zh-CN" altLang="en-US" sz="4400" dirty="0">
                <a:solidFill>
                  <a:schemeClr val="bg1"/>
                </a:solidFill>
                <a:latin typeface="方正苏新诗柳楷简体" panose="02000000000000000000" pitchFamily="2" charset="-122"/>
                <a:ea typeface="方正苏新诗柳楷简体" panose="02000000000000000000" pitchFamily="2" charset="-122"/>
              </a:rPr>
              <a:t>企业简介</a:t>
            </a:r>
          </a:p>
        </p:txBody>
      </p:sp>
      <p:sp>
        <p:nvSpPr>
          <p:cNvPr id="7" name="TextBox 21"/>
          <p:cNvSpPr txBox="1">
            <a:spLocks noChangeArrowheads="1"/>
          </p:cNvSpPr>
          <p:nvPr/>
        </p:nvSpPr>
        <p:spPr bwMode="auto">
          <a:xfrm>
            <a:off x="1" y="3387725"/>
            <a:ext cx="32369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algn="ctr" eaLnBrk="1" hangingPunct="1"/>
            <a:r>
              <a:rPr lang="en-US" altLang="zh-CN" sz="2400" dirty="0">
                <a:solidFill>
                  <a:schemeClr val="bg1"/>
                </a:solidFill>
                <a:latin typeface="方正苏新诗柳楷简体" panose="02000000000000000000" pitchFamily="2" charset="-122"/>
                <a:ea typeface="方正苏新诗柳楷简体" panose="02000000000000000000" pitchFamily="2" charset="-122"/>
              </a:rPr>
              <a:t>Company Introduction</a:t>
            </a:r>
            <a:endParaRPr lang="zh-CN" altLang="en-US" sz="2400" dirty="0">
              <a:solidFill>
                <a:schemeClr val="bg1"/>
              </a:solidFill>
              <a:latin typeface="方正苏新诗柳楷简体" panose="02000000000000000000" pitchFamily="2" charset="-122"/>
              <a:ea typeface="方正苏新诗柳楷简体" panose="02000000000000000000" pitchFamily="2" charset="-122"/>
            </a:endParaRPr>
          </a:p>
        </p:txBody>
      </p:sp>
    </p:spTree>
    <p:extLst>
      <p:ext uri="{BB962C8B-B14F-4D97-AF65-F5344CB8AC3E}">
        <p14:creationId xmlns:p14="http://schemas.microsoft.com/office/powerpoint/2010/main" val="833665759"/>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1+#ppt_w/2"/>
                                          </p:val>
                                        </p:tav>
                                        <p:tav tm="100000">
                                          <p:val>
                                            <p:strVal val="#ppt_x"/>
                                          </p:val>
                                        </p:tav>
                                      </p:tavLst>
                                    </p:anim>
                                    <p:anim calcmode="lin" valueType="num">
                                      <p:cBhvr additive="base">
                                        <p:cTn id="8" dur="7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750" fill="hold"/>
                                        <p:tgtEl>
                                          <p:spTgt spid="5"/>
                                        </p:tgtEl>
                                        <p:attrNameLst>
                                          <p:attrName>ppt_x</p:attrName>
                                        </p:attrNameLst>
                                      </p:cBhvr>
                                      <p:tavLst>
                                        <p:tav tm="0">
                                          <p:val>
                                            <p:strVal val="0-#ppt_w/2"/>
                                          </p:val>
                                        </p:tav>
                                        <p:tav tm="100000">
                                          <p:val>
                                            <p:strVal val="#ppt_x"/>
                                          </p:val>
                                        </p:tav>
                                      </p:tavLst>
                                    </p:anim>
                                    <p:anim calcmode="lin" valueType="num">
                                      <p:cBhvr additive="base">
                                        <p:cTn id="12" dur="750" fill="hold"/>
                                        <p:tgtEl>
                                          <p:spTgt spid="5"/>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750"/>
                            </p:stCondLst>
                            <p:childTnLst>
                              <p:par>
                                <p:cTn id="14" presetID="2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750"/>
                                        <p:tgtEl>
                                          <p:spTgt spid="6"/>
                                        </p:tgtEl>
                                      </p:cBhvr>
                                    </p:animEffect>
                                  </p:childTnLst>
                                </p:cTn>
                              </p:par>
                            </p:childTnLst>
                          </p:cTn>
                        </p:par>
                        <p:par>
                          <p:cTn id="17" fill="hold" nodeType="afterGroup">
                            <p:stCondLst>
                              <p:cond delay="1500"/>
                            </p:stCondLst>
                            <p:childTnLst>
                              <p:par>
                                <p:cTn id="18" presetID="12" presetClass="entr" presetSubtype="1"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p:tgtEl>
                                          <p:spTgt spid="7"/>
                                        </p:tgtEl>
                                        <p:attrNameLst>
                                          <p:attrName>ppt_y</p:attrName>
                                        </p:attrNameLst>
                                      </p:cBhvr>
                                      <p:tavLst>
                                        <p:tav tm="0">
                                          <p:val>
                                            <p:strVal val="#ppt_y-#ppt_h*1.125000"/>
                                          </p:val>
                                        </p:tav>
                                        <p:tav tm="100000">
                                          <p:val>
                                            <p:strVal val="#ppt_y"/>
                                          </p:val>
                                        </p:tav>
                                      </p:tavLst>
                                    </p:anim>
                                    <p:animEffect transition="in" filter="wipe(down)">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36913" y="2154238"/>
            <a:ext cx="8955087" cy="245427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矩形 4"/>
          <p:cNvSpPr/>
          <p:nvPr/>
        </p:nvSpPr>
        <p:spPr>
          <a:xfrm>
            <a:off x="0" y="2149475"/>
            <a:ext cx="3236913" cy="24590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文本框 5"/>
          <p:cNvSpPr txBox="1">
            <a:spLocks noChangeArrowheads="1"/>
          </p:cNvSpPr>
          <p:nvPr/>
        </p:nvSpPr>
        <p:spPr bwMode="auto">
          <a:xfrm>
            <a:off x="339725" y="2609850"/>
            <a:ext cx="2557463"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algn="ctr" eaLnBrk="1" hangingPunct="1"/>
            <a:r>
              <a:rPr lang="zh-CN" altLang="en-US" sz="4400" dirty="0">
                <a:solidFill>
                  <a:schemeClr val="bg1"/>
                </a:solidFill>
                <a:latin typeface="方正苏新诗柳楷简体" panose="02000000000000000000" pitchFamily="2" charset="-122"/>
                <a:ea typeface="方正苏新诗柳楷简体" panose="02000000000000000000" pitchFamily="2" charset="-122"/>
              </a:rPr>
              <a:t>联系方式</a:t>
            </a:r>
          </a:p>
        </p:txBody>
      </p:sp>
      <p:sp>
        <p:nvSpPr>
          <p:cNvPr id="7" name="TextBox 21"/>
          <p:cNvSpPr txBox="1">
            <a:spLocks noChangeArrowheads="1"/>
          </p:cNvSpPr>
          <p:nvPr/>
        </p:nvSpPr>
        <p:spPr bwMode="auto">
          <a:xfrm>
            <a:off x="1" y="3387725"/>
            <a:ext cx="32369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algn="ctr" eaLnBrk="1" hangingPunct="1"/>
            <a:r>
              <a:rPr lang="en-US" altLang="zh-CN" sz="2400" dirty="0">
                <a:solidFill>
                  <a:schemeClr val="bg1"/>
                </a:solidFill>
                <a:latin typeface="方正苏新诗柳楷简体" panose="02000000000000000000" pitchFamily="2" charset="-122"/>
                <a:ea typeface="方正苏新诗柳楷简体" panose="02000000000000000000" pitchFamily="2" charset="-122"/>
              </a:rPr>
              <a:t>Contact information</a:t>
            </a:r>
            <a:endParaRPr lang="zh-CN" altLang="en-US" sz="2400" dirty="0">
              <a:solidFill>
                <a:schemeClr val="bg1"/>
              </a:solidFill>
              <a:latin typeface="方正苏新诗柳楷简体" panose="02000000000000000000" pitchFamily="2" charset="-122"/>
              <a:ea typeface="方正苏新诗柳楷简体" panose="02000000000000000000" pitchFamily="2" charset="-122"/>
            </a:endParaRPr>
          </a:p>
        </p:txBody>
      </p:sp>
    </p:spTree>
    <p:extLst>
      <p:ext uri="{BB962C8B-B14F-4D97-AF65-F5344CB8AC3E}">
        <p14:creationId xmlns:p14="http://schemas.microsoft.com/office/powerpoint/2010/main" val="412483584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1+#ppt_w/2"/>
                                          </p:val>
                                        </p:tav>
                                        <p:tav tm="100000">
                                          <p:val>
                                            <p:strVal val="#ppt_x"/>
                                          </p:val>
                                        </p:tav>
                                      </p:tavLst>
                                    </p:anim>
                                    <p:anim calcmode="lin" valueType="num">
                                      <p:cBhvr additive="base">
                                        <p:cTn id="8" dur="7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750" fill="hold"/>
                                        <p:tgtEl>
                                          <p:spTgt spid="5"/>
                                        </p:tgtEl>
                                        <p:attrNameLst>
                                          <p:attrName>ppt_x</p:attrName>
                                        </p:attrNameLst>
                                      </p:cBhvr>
                                      <p:tavLst>
                                        <p:tav tm="0">
                                          <p:val>
                                            <p:strVal val="0-#ppt_w/2"/>
                                          </p:val>
                                        </p:tav>
                                        <p:tav tm="100000">
                                          <p:val>
                                            <p:strVal val="#ppt_x"/>
                                          </p:val>
                                        </p:tav>
                                      </p:tavLst>
                                    </p:anim>
                                    <p:anim calcmode="lin" valueType="num">
                                      <p:cBhvr additive="base">
                                        <p:cTn id="12" dur="750" fill="hold"/>
                                        <p:tgtEl>
                                          <p:spTgt spid="5"/>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750"/>
                            </p:stCondLst>
                            <p:childTnLst>
                              <p:par>
                                <p:cTn id="14" presetID="2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750"/>
                                        <p:tgtEl>
                                          <p:spTgt spid="6"/>
                                        </p:tgtEl>
                                      </p:cBhvr>
                                    </p:animEffect>
                                  </p:childTnLst>
                                </p:cTn>
                              </p:par>
                            </p:childTnLst>
                          </p:cTn>
                        </p:par>
                        <p:par>
                          <p:cTn id="17" fill="hold" nodeType="afterGroup">
                            <p:stCondLst>
                              <p:cond delay="1500"/>
                            </p:stCondLst>
                            <p:childTnLst>
                              <p:par>
                                <p:cTn id="18" presetID="12" presetClass="entr" presetSubtype="1"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p:tgtEl>
                                          <p:spTgt spid="7"/>
                                        </p:tgtEl>
                                        <p:attrNameLst>
                                          <p:attrName>ppt_y</p:attrName>
                                        </p:attrNameLst>
                                      </p:cBhvr>
                                      <p:tavLst>
                                        <p:tav tm="0">
                                          <p:val>
                                            <p:strVal val="#ppt_y-#ppt_h*1.125000"/>
                                          </p:val>
                                        </p:tav>
                                        <p:tav tm="100000">
                                          <p:val>
                                            <p:strVal val="#ppt_y"/>
                                          </p:val>
                                        </p:tav>
                                      </p:tavLst>
                                    </p:anim>
                                    <p:animEffect transition="in" filter="wipe(down)">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14"/>
          <p:cNvSpPr/>
          <p:nvPr/>
        </p:nvSpPr>
        <p:spPr>
          <a:xfrm>
            <a:off x="2638355" y="1682864"/>
            <a:ext cx="510981" cy="51098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FontAwesome" pitchFamily="2" charset="0"/>
              </a:rPr>
              <a:t></a:t>
            </a:r>
            <a:endParaRPr lang="en-US" sz="1600" dirty="0">
              <a:solidFill>
                <a:schemeClr val="bg1"/>
              </a:solidFill>
              <a:latin typeface="华文细黑" panose="02010600040101010101" pitchFamily="2" charset="-122"/>
            </a:endParaRPr>
          </a:p>
        </p:txBody>
      </p:sp>
      <p:grpSp>
        <p:nvGrpSpPr>
          <p:cNvPr id="14" name="组合 13"/>
          <p:cNvGrpSpPr/>
          <p:nvPr/>
        </p:nvGrpSpPr>
        <p:grpSpPr>
          <a:xfrm>
            <a:off x="1445958" y="2247894"/>
            <a:ext cx="2870033" cy="1172695"/>
            <a:chOff x="1133020" y="1808262"/>
            <a:chExt cx="2152525" cy="739272"/>
          </a:xfrm>
        </p:grpSpPr>
        <p:sp>
          <p:nvSpPr>
            <p:cNvPr id="4" name="Content Placeholder 2"/>
            <p:cNvSpPr txBox="1">
              <a:spLocks/>
            </p:cNvSpPr>
            <p:nvPr/>
          </p:nvSpPr>
          <p:spPr>
            <a:xfrm>
              <a:off x="1133020" y="2027135"/>
              <a:ext cx="2152525" cy="520399"/>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450940">
                <a:lnSpc>
                  <a:spcPct val="150000"/>
                </a:lnSpc>
                <a:buNone/>
              </a:pPr>
              <a:r>
                <a:rPr lang="zh-CN" altLang="en-US" sz="1200" dirty="0">
                  <a:solidFill>
                    <a:sysClr val="windowText" lastClr="000000"/>
                  </a:solidFill>
                  <a:latin typeface="微软雅黑" pitchFamily="34" charset="-122"/>
                  <a:ea typeface="微软雅黑" pitchFamily="34" charset="-122"/>
                </a:rPr>
                <a:t>成都市武侯区万达广场</a:t>
              </a:r>
              <a:r>
                <a:rPr lang="en-US" altLang="zh-CN" sz="1200" dirty="0">
                  <a:solidFill>
                    <a:sysClr val="windowText" lastClr="000000"/>
                  </a:solidFill>
                  <a:latin typeface="微软雅黑" pitchFamily="34" charset="-122"/>
                  <a:ea typeface="微软雅黑" pitchFamily="34" charset="-122"/>
                </a:rPr>
                <a:t>F</a:t>
              </a:r>
              <a:r>
                <a:rPr lang="zh-CN" altLang="en-US" sz="1200" dirty="0">
                  <a:solidFill>
                    <a:sysClr val="windowText" lastClr="000000"/>
                  </a:solidFill>
                  <a:latin typeface="微软雅黑" pitchFamily="34" charset="-122"/>
                  <a:ea typeface="微软雅黑" pitchFamily="34" charset="-122"/>
                </a:rPr>
                <a:t>座</a:t>
              </a:r>
              <a:r>
                <a:rPr lang="en-US" altLang="zh-CN" sz="1200" dirty="0">
                  <a:solidFill>
                    <a:sysClr val="windowText" lastClr="000000"/>
                  </a:solidFill>
                  <a:latin typeface="微软雅黑" pitchFamily="34" charset="-122"/>
                  <a:ea typeface="微软雅黑" pitchFamily="34" charset="-122"/>
                </a:rPr>
                <a:t>12-18</a:t>
              </a:r>
            </a:p>
            <a:p>
              <a:pPr marL="0" indent="0" algn="ctr" defTabSz="1450940">
                <a:lnSpc>
                  <a:spcPct val="150000"/>
                </a:lnSpc>
                <a:buNone/>
              </a:pPr>
              <a:r>
                <a:rPr lang="zh-CN" altLang="en-US" sz="1067" dirty="0">
                  <a:solidFill>
                    <a:sysClr val="windowText" lastClr="000000"/>
                  </a:solidFill>
                  <a:latin typeface="微软雅黑" pitchFamily="34" charset="-122"/>
                  <a:ea typeface="微软雅黑" pitchFamily="34" charset="-122"/>
                </a:rPr>
                <a:t>您的内容打在这里，或者通过复制您的文本后，在此框中选择粘贴，并选择</a:t>
              </a:r>
              <a:endParaRPr lang="en-US" altLang="zh-CN" sz="1067" dirty="0">
                <a:solidFill>
                  <a:schemeClr val="tx1">
                    <a:lumMod val="85000"/>
                    <a:lumOff val="15000"/>
                  </a:schemeClr>
                </a:solidFill>
                <a:latin typeface="华文细黑" panose="02010600040101010101" pitchFamily="2" charset="-122"/>
                <a:cs typeface="Arial" pitchFamily="34" charset="0"/>
              </a:endParaRPr>
            </a:p>
          </p:txBody>
        </p:sp>
        <p:sp>
          <p:nvSpPr>
            <p:cNvPr id="7" name="文本框 6"/>
            <p:cNvSpPr txBox="1"/>
            <p:nvPr/>
          </p:nvSpPr>
          <p:spPr>
            <a:xfrm>
              <a:off x="1534852" y="1808262"/>
              <a:ext cx="1369393" cy="213426"/>
            </a:xfrm>
            <a:prstGeom prst="rect">
              <a:avLst/>
            </a:prstGeom>
            <a:noFill/>
          </p:spPr>
          <p:txBody>
            <a:bodyPr wrap="square" rtlCol="0">
              <a:spAutoFit/>
            </a:bodyPr>
            <a:lstStyle/>
            <a:p>
              <a:pPr algn="ctr"/>
              <a:r>
                <a:rPr lang="zh-CN" altLang="en-US" sz="1600" dirty="0">
                  <a:latin typeface="华文细黑" panose="02010600040101010101" pitchFamily="2" charset="-122"/>
                </a:rPr>
                <a:t>位置</a:t>
              </a:r>
            </a:p>
          </p:txBody>
        </p:sp>
      </p:grpSp>
      <p:sp>
        <p:nvSpPr>
          <p:cNvPr id="8" name="Oval 14"/>
          <p:cNvSpPr/>
          <p:nvPr/>
        </p:nvSpPr>
        <p:spPr>
          <a:xfrm>
            <a:off x="5625656" y="1682864"/>
            <a:ext cx="510981" cy="51098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FontAwesome" pitchFamily="2" charset="0"/>
              </a:rPr>
              <a:t></a:t>
            </a:r>
            <a:endParaRPr lang="en-US" sz="1600" dirty="0">
              <a:solidFill>
                <a:schemeClr val="bg1"/>
              </a:solidFill>
              <a:latin typeface="华文细黑" panose="02010600040101010101" pitchFamily="2" charset="-122"/>
            </a:endParaRPr>
          </a:p>
        </p:txBody>
      </p:sp>
      <p:sp>
        <p:nvSpPr>
          <p:cNvPr id="10" name="Oval 14"/>
          <p:cNvSpPr/>
          <p:nvPr/>
        </p:nvSpPr>
        <p:spPr>
          <a:xfrm>
            <a:off x="8661216" y="1682864"/>
            <a:ext cx="510981" cy="51098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FontAwesome" pitchFamily="2" charset="0"/>
              </a:rPr>
              <a:t></a:t>
            </a:r>
            <a:endParaRPr lang="en-US" sz="1600" dirty="0">
              <a:solidFill>
                <a:schemeClr val="bg1"/>
              </a:solidFill>
              <a:latin typeface="华文细黑" panose="02010600040101010101" pitchFamily="2" charset="-122"/>
            </a:endParaRPr>
          </a:p>
        </p:txBody>
      </p:sp>
      <p:grpSp>
        <p:nvGrpSpPr>
          <p:cNvPr id="16" name="组合 15"/>
          <p:cNvGrpSpPr/>
          <p:nvPr/>
        </p:nvGrpSpPr>
        <p:grpSpPr>
          <a:xfrm>
            <a:off x="4437832" y="2247894"/>
            <a:ext cx="2870033" cy="1172695"/>
            <a:chOff x="3385017" y="1808263"/>
            <a:chExt cx="2152525" cy="797397"/>
          </a:xfrm>
        </p:grpSpPr>
        <p:sp>
          <p:nvSpPr>
            <p:cNvPr id="9" name="文本框 8"/>
            <p:cNvSpPr txBox="1"/>
            <p:nvPr/>
          </p:nvSpPr>
          <p:spPr>
            <a:xfrm>
              <a:off x="3618531" y="1808263"/>
              <a:ext cx="1712250" cy="230206"/>
            </a:xfrm>
            <a:prstGeom prst="rect">
              <a:avLst/>
            </a:prstGeom>
            <a:noFill/>
          </p:spPr>
          <p:txBody>
            <a:bodyPr wrap="square" rtlCol="0">
              <a:spAutoFit/>
            </a:bodyPr>
            <a:lstStyle/>
            <a:p>
              <a:pPr algn="ctr"/>
              <a:r>
                <a:rPr lang="zh-CN" altLang="en-US" sz="1600" dirty="0">
                  <a:latin typeface="华文细黑" panose="02010600040101010101" pitchFamily="2" charset="-122"/>
                </a:rPr>
                <a:t>电话</a:t>
              </a:r>
            </a:p>
          </p:txBody>
        </p:sp>
        <p:sp>
          <p:nvSpPr>
            <p:cNvPr id="12" name="Content Placeholder 2"/>
            <p:cNvSpPr txBox="1">
              <a:spLocks/>
            </p:cNvSpPr>
            <p:nvPr/>
          </p:nvSpPr>
          <p:spPr>
            <a:xfrm>
              <a:off x="3385017" y="2085261"/>
              <a:ext cx="2152525" cy="520399"/>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450940">
                <a:buNone/>
              </a:pPr>
              <a:r>
                <a:rPr lang="en-US" altLang="zh-CN" sz="1200" dirty="0">
                  <a:solidFill>
                    <a:schemeClr val="tx1">
                      <a:lumMod val="75000"/>
                      <a:lumOff val="25000"/>
                    </a:schemeClr>
                  </a:solidFill>
                  <a:latin typeface="华文细黑" panose="02010600040101010101" pitchFamily="2" charset="-122"/>
                  <a:ea typeface="华文细黑" panose="02010600040101010101" pitchFamily="2" charset="-122"/>
                  <a:cs typeface="Open Sans" panose="020B0606030504020204" pitchFamily="34" charset="0"/>
                </a:rPr>
                <a:t>(+976) 123456789</a:t>
              </a:r>
            </a:p>
            <a:p>
              <a:pPr marL="0" indent="0" algn="ctr" defTabSz="1450940">
                <a:lnSpc>
                  <a:spcPct val="150000"/>
                </a:lnSpc>
                <a:buNone/>
              </a:pPr>
              <a:r>
                <a:rPr lang="zh-CN" altLang="en-US" sz="1067" dirty="0">
                  <a:solidFill>
                    <a:sysClr val="windowText" lastClr="000000"/>
                  </a:solidFill>
                  <a:latin typeface="微软雅黑" pitchFamily="34" charset="-122"/>
                  <a:ea typeface="微软雅黑" pitchFamily="34" charset="-122"/>
                </a:rPr>
                <a:t>您的内容打在这里，或者通过复制您的文本后，在此框中选择粘贴，并选择</a:t>
              </a:r>
              <a:endParaRPr lang="en-US" altLang="zh-CN" sz="1067" dirty="0">
                <a:solidFill>
                  <a:schemeClr val="tx1">
                    <a:lumMod val="85000"/>
                    <a:lumOff val="15000"/>
                  </a:schemeClr>
                </a:solidFill>
                <a:latin typeface="华文细黑" panose="02010600040101010101" pitchFamily="2" charset="-122"/>
                <a:cs typeface="Arial" pitchFamily="34" charset="0"/>
              </a:endParaRPr>
            </a:p>
          </p:txBody>
        </p:sp>
      </p:grpSp>
      <p:grpSp>
        <p:nvGrpSpPr>
          <p:cNvPr id="17" name="组合 16"/>
          <p:cNvGrpSpPr/>
          <p:nvPr/>
        </p:nvGrpSpPr>
        <p:grpSpPr>
          <a:xfrm>
            <a:off x="7530116" y="2247893"/>
            <a:ext cx="2870033" cy="1073771"/>
            <a:chOff x="5647586" y="1808263"/>
            <a:chExt cx="2152525" cy="805328"/>
          </a:xfrm>
        </p:grpSpPr>
        <p:sp>
          <p:nvSpPr>
            <p:cNvPr id="11" name="文本框 10"/>
            <p:cNvSpPr txBox="1"/>
            <p:nvPr/>
          </p:nvSpPr>
          <p:spPr>
            <a:xfrm>
              <a:off x="6017361" y="1808263"/>
              <a:ext cx="1369393" cy="253915"/>
            </a:xfrm>
            <a:prstGeom prst="rect">
              <a:avLst/>
            </a:prstGeom>
            <a:noFill/>
          </p:spPr>
          <p:txBody>
            <a:bodyPr wrap="square" rtlCol="0">
              <a:spAutoFit/>
            </a:bodyPr>
            <a:lstStyle/>
            <a:p>
              <a:pPr algn="ctr"/>
              <a:r>
                <a:rPr lang="zh-CN" altLang="en-US" sz="1600" dirty="0">
                  <a:latin typeface="华文细黑" panose="02010600040101010101" pitchFamily="2" charset="-122"/>
                </a:rPr>
                <a:t>邮箱</a:t>
              </a:r>
            </a:p>
          </p:txBody>
        </p:sp>
        <p:sp>
          <p:nvSpPr>
            <p:cNvPr id="13" name="Content Placeholder 2"/>
            <p:cNvSpPr txBox="1">
              <a:spLocks/>
            </p:cNvSpPr>
            <p:nvPr/>
          </p:nvSpPr>
          <p:spPr>
            <a:xfrm>
              <a:off x="5647586" y="2093192"/>
              <a:ext cx="2152525" cy="520399"/>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450940">
                <a:buNone/>
              </a:pPr>
              <a:r>
                <a:rPr lang="en-US" altLang="zh-CN" sz="1200" dirty="0">
                  <a:solidFill>
                    <a:schemeClr val="tx1">
                      <a:lumMod val="75000"/>
                      <a:lumOff val="25000"/>
                    </a:schemeClr>
                  </a:solidFill>
                  <a:latin typeface="华文细黑" panose="02010600040101010101" pitchFamily="2" charset="-122"/>
                  <a:ea typeface="华文细黑" panose="02010600040101010101" pitchFamily="2" charset="-122"/>
                  <a:cs typeface="Open Sans" panose="020B0606030504020204" pitchFamily="34" charset="0"/>
                </a:rPr>
                <a:t>mail@mail.com</a:t>
              </a:r>
            </a:p>
            <a:p>
              <a:pPr marL="0" indent="0" algn="ctr" defTabSz="1450940">
                <a:lnSpc>
                  <a:spcPct val="150000"/>
                </a:lnSpc>
                <a:buNone/>
              </a:pPr>
              <a:r>
                <a:rPr lang="zh-CN" altLang="en-US" sz="1067" dirty="0">
                  <a:solidFill>
                    <a:sysClr val="windowText" lastClr="000000"/>
                  </a:solidFill>
                  <a:latin typeface="微软雅黑" pitchFamily="34" charset="-122"/>
                  <a:ea typeface="微软雅黑" pitchFamily="34" charset="-122"/>
                </a:rPr>
                <a:t>您的内容打在这里，或者通过复制您的文本后，在此框中选择粘贴，并选择</a:t>
              </a:r>
              <a:endParaRPr lang="en-US" altLang="zh-CN" sz="1067" dirty="0">
                <a:solidFill>
                  <a:schemeClr val="tx1">
                    <a:lumMod val="85000"/>
                    <a:lumOff val="15000"/>
                  </a:schemeClr>
                </a:solidFill>
                <a:latin typeface="华文细黑" panose="02010600040101010101" pitchFamily="2" charset="-122"/>
                <a:cs typeface="Arial" pitchFamily="34" charset="0"/>
              </a:endParaRPr>
            </a:p>
          </p:txBody>
        </p:sp>
      </p:grpSp>
      <p:sp>
        <p:nvSpPr>
          <p:cNvPr id="2" name="矩形 1"/>
          <p:cNvSpPr/>
          <p:nvPr/>
        </p:nvSpPr>
        <p:spPr>
          <a:xfrm>
            <a:off x="0" y="3730752"/>
            <a:ext cx="12192000" cy="265176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p:cNvSpPr txBox="1"/>
          <p:nvPr/>
        </p:nvSpPr>
        <p:spPr>
          <a:xfrm>
            <a:off x="4612494" y="425414"/>
            <a:ext cx="923109" cy="369332"/>
          </a:xfrm>
          <a:prstGeom prst="rect">
            <a:avLst/>
          </a:prstGeom>
          <a:noFill/>
        </p:spPr>
        <p:txBody>
          <a:bodyPr wrap="square" rtlCol="0">
            <a:spAutoFit/>
          </a:bodyPr>
          <a:lstStyle/>
          <a:p>
            <a:pPr algn="ctr"/>
            <a:r>
              <a:rPr lang="en-US" altLang="zh-CN" dirty="0">
                <a:solidFill>
                  <a:schemeClr val="bg1">
                    <a:lumMod val="50000"/>
                  </a:schemeClr>
                </a:solidFill>
              </a:rPr>
              <a:t>HOME</a:t>
            </a:r>
            <a:endParaRPr lang="zh-CN" altLang="en-US" dirty="0">
              <a:solidFill>
                <a:schemeClr val="bg1">
                  <a:lumMod val="50000"/>
                </a:schemeClr>
              </a:solidFill>
            </a:endParaRPr>
          </a:p>
        </p:txBody>
      </p:sp>
      <p:sp>
        <p:nvSpPr>
          <p:cNvPr id="52" name="文本框 51"/>
          <p:cNvSpPr txBox="1"/>
          <p:nvPr/>
        </p:nvSpPr>
        <p:spPr>
          <a:xfrm>
            <a:off x="6998847"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成都介绍</a:t>
            </a:r>
          </a:p>
        </p:txBody>
      </p:sp>
      <p:sp>
        <p:nvSpPr>
          <p:cNvPr id="53" name="文本框 52"/>
          <p:cNvSpPr txBox="1"/>
          <p:nvPr/>
        </p:nvSpPr>
        <p:spPr>
          <a:xfrm>
            <a:off x="8236248"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景点篇</a:t>
            </a:r>
          </a:p>
        </p:txBody>
      </p:sp>
      <p:sp>
        <p:nvSpPr>
          <p:cNvPr id="54" name="文本框 53"/>
          <p:cNvSpPr txBox="1"/>
          <p:nvPr/>
        </p:nvSpPr>
        <p:spPr>
          <a:xfrm>
            <a:off x="9473649"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美食篇</a:t>
            </a:r>
          </a:p>
        </p:txBody>
      </p:sp>
      <p:sp>
        <p:nvSpPr>
          <p:cNvPr id="55" name="文本框 54"/>
          <p:cNvSpPr txBox="1"/>
          <p:nvPr/>
        </p:nvSpPr>
        <p:spPr>
          <a:xfrm>
            <a:off x="10711051" y="440803"/>
            <a:ext cx="1011558" cy="338554"/>
          </a:xfrm>
          <a:prstGeom prst="rect">
            <a:avLst/>
          </a:prstGeom>
          <a:noFill/>
        </p:spPr>
        <p:txBody>
          <a:bodyPr wrap="square" rtlCol="0">
            <a:spAutoFit/>
          </a:bodyPr>
          <a:lstStyle/>
          <a:p>
            <a:pPr algn="ctr"/>
            <a:r>
              <a:rPr lang="zh-CN" altLang="en-US" sz="1600" dirty="0">
                <a:solidFill>
                  <a:schemeClr val="accent3"/>
                </a:solidFill>
              </a:rPr>
              <a:t>联系方式</a:t>
            </a:r>
          </a:p>
        </p:txBody>
      </p:sp>
      <p:sp>
        <p:nvSpPr>
          <p:cNvPr id="56" name="文本框 55"/>
          <p:cNvSpPr txBox="1"/>
          <p:nvPr/>
        </p:nvSpPr>
        <p:spPr>
          <a:xfrm>
            <a:off x="5761446"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企业简介</a:t>
            </a:r>
          </a:p>
        </p:txBody>
      </p:sp>
      <p:pic>
        <p:nvPicPr>
          <p:cNvPr id="57" name="图片 5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0412" y="249272"/>
            <a:ext cx="450025" cy="662695"/>
          </a:xfrm>
          <a:prstGeom prst="rect">
            <a:avLst/>
          </a:prstGeom>
        </p:spPr>
      </p:pic>
      <p:sp>
        <p:nvSpPr>
          <p:cNvPr id="58" name="文本框 57"/>
          <p:cNvSpPr txBox="1"/>
          <p:nvPr/>
        </p:nvSpPr>
        <p:spPr>
          <a:xfrm>
            <a:off x="764794" y="318417"/>
            <a:ext cx="1964027" cy="646331"/>
          </a:xfrm>
          <a:prstGeom prst="rect">
            <a:avLst/>
          </a:prstGeom>
          <a:noFill/>
        </p:spPr>
        <p:txBody>
          <a:bodyPr wrap="square" rtlCol="0">
            <a:spAutoFit/>
          </a:bodyPr>
          <a:lstStyle/>
          <a:p>
            <a:pPr algn="ctr"/>
            <a:r>
              <a:rPr lang="zh-CN" altLang="en-US" sz="3600" spc="-500" dirty="0">
                <a:latin typeface="方正黄草简体" panose="03000509000000000000" pitchFamily="65" charset="-122"/>
                <a:ea typeface="方正黄草简体" panose="03000509000000000000" pitchFamily="65" charset="-122"/>
              </a:rPr>
              <a:t>成都介绍</a:t>
            </a:r>
          </a:p>
        </p:txBody>
      </p:sp>
      <p:sp>
        <p:nvSpPr>
          <p:cNvPr id="59" name="文本框 58"/>
          <p:cNvSpPr txBox="1"/>
          <p:nvPr/>
        </p:nvSpPr>
        <p:spPr>
          <a:xfrm>
            <a:off x="340493" y="200358"/>
            <a:ext cx="553998" cy="760522"/>
          </a:xfrm>
          <a:prstGeom prst="rect">
            <a:avLst/>
          </a:prstGeom>
          <a:noFill/>
        </p:spPr>
        <p:txBody>
          <a:bodyPr vert="eaVert" wrap="square" rtlCol="0">
            <a:spAutoFit/>
          </a:bodyPr>
          <a:lstStyle/>
          <a:p>
            <a:pPr algn="ctr"/>
            <a:r>
              <a:rPr lang="zh-CN" altLang="en-US" sz="2400" spc="-400" dirty="0">
                <a:solidFill>
                  <a:schemeClr val="bg1"/>
                </a:solidFill>
                <a:latin typeface="方正黄草简体" panose="03000509000000000000" pitchFamily="65" charset="-122"/>
                <a:ea typeface="方正黄草简体" panose="03000509000000000000" pitchFamily="65" charset="-122"/>
              </a:rPr>
              <a:t>成都</a:t>
            </a:r>
          </a:p>
        </p:txBody>
      </p:sp>
    </p:spTree>
    <p:extLst>
      <p:ext uri="{BB962C8B-B14F-4D97-AF65-F5344CB8AC3E}">
        <p14:creationId xmlns:p14="http://schemas.microsoft.com/office/powerpoint/2010/main" val="151973124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250" fill="hold"/>
                                        <p:tgtEl>
                                          <p:spTgt spid="6"/>
                                        </p:tgtEl>
                                        <p:attrNameLst>
                                          <p:attrName>ppt_w</p:attrName>
                                        </p:attrNameLst>
                                      </p:cBhvr>
                                      <p:tavLst>
                                        <p:tav tm="0">
                                          <p:val>
                                            <p:fltVal val="0"/>
                                          </p:val>
                                        </p:tav>
                                        <p:tav tm="100000">
                                          <p:val>
                                            <p:strVal val="#ppt_w"/>
                                          </p:val>
                                        </p:tav>
                                      </p:tavLst>
                                    </p:anim>
                                    <p:anim calcmode="lin" valueType="num">
                                      <p:cBhvr>
                                        <p:cTn id="8" dur="250" fill="hold"/>
                                        <p:tgtEl>
                                          <p:spTgt spid="6"/>
                                        </p:tgtEl>
                                        <p:attrNameLst>
                                          <p:attrName>ppt_h</p:attrName>
                                        </p:attrNameLst>
                                      </p:cBhvr>
                                      <p:tavLst>
                                        <p:tav tm="0">
                                          <p:val>
                                            <p:fltVal val="0"/>
                                          </p:val>
                                        </p:tav>
                                        <p:tav tm="100000">
                                          <p:val>
                                            <p:strVal val="#ppt_h"/>
                                          </p:val>
                                        </p:tav>
                                      </p:tavLst>
                                    </p:anim>
                                    <p:animEffect transition="in" filter="fade">
                                      <p:cBhvr>
                                        <p:cTn id="9" dur="250"/>
                                        <p:tgtEl>
                                          <p:spTgt spid="6"/>
                                        </p:tgtEl>
                                      </p:cBhvr>
                                    </p:animEffect>
                                  </p:childTnLst>
                                </p:cTn>
                              </p:par>
                              <p:par>
                                <p:cTn id="10" presetID="6" presetClass="emph" presetSubtype="0" decel="100000" fill="hold" grpId="1" nodeType="withEffect">
                                  <p:stCondLst>
                                    <p:cond delay="200"/>
                                  </p:stCondLst>
                                  <p:childTnLst>
                                    <p:animScale>
                                      <p:cBhvr>
                                        <p:cTn id="11" dur="250" fill="hold"/>
                                        <p:tgtEl>
                                          <p:spTgt spid="6"/>
                                        </p:tgtEl>
                                      </p:cBhvr>
                                      <p:by x="110000" y="110000"/>
                                    </p:animScale>
                                  </p:childTnLst>
                                </p:cTn>
                              </p:par>
                              <p:par>
                                <p:cTn id="12" presetID="6" presetClass="emph" presetSubtype="0" decel="100000" fill="hold" grpId="2" nodeType="withEffect">
                                  <p:stCondLst>
                                    <p:cond delay="300"/>
                                  </p:stCondLst>
                                  <p:childTnLst>
                                    <p:animScale>
                                      <p:cBhvr>
                                        <p:cTn id="13" dur="250" fill="hold"/>
                                        <p:tgtEl>
                                          <p:spTgt spid="6"/>
                                        </p:tgtEl>
                                      </p:cBhvr>
                                      <p:by x="91000" y="91000"/>
                                    </p:animScale>
                                  </p:childTnLst>
                                </p:cTn>
                              </p:par>
                            </p:childTnLst>
                          </p:cTn>
                        </p:par>
                        <p:par>
                          <p:cTn id="14" fill="hold">
                            <p:stCondLst>
                              <p:cond delay="550"/>
                            </p:stCondLst>
                            <p:childTnLst>
                              <p:par>
                                <p:cTn id="15" presetID="2" presetClass="entr" presetSubtype="4" decel="100000"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childTnLst>
                          </p:cTn>
                        </p:par>
                        <p:par>
                          <p:cTn id="19" fill="hold">
                            <p:stCondLst>
                              <p:cond delay="1050"/>
                            </p:stCondLst>
                            <p:childTnLst>
                              <p:par>
                                <p:cTn id="20" presetID="53" presetClass="entr" presetSubtype="16"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250" fill="hold"/>
                                        <p:tgtEl>
                                          <p:spTgt spid="8"/>
                                        </p:tgtEl>
                                        <p:attrNameLst>
                                          <p:attrName>ppt_w</p:attrName>
                                        </p:attrNameLst>
                                      </p:cBhvr>
                                      <p:tavLst>
                                        <p:tav tm="0">
                                          <p:val>
                                            <p:fltVal val="0"/>
                                          </p:val>
                                        </p:tav>
                                        <p:tav tm="100000">
                                          <p:val>
                                            <p:strVal val="#ppt_w"/>
                                          </p:val>
                                        </p:tav>
                                      </p:tavLst>
                                    </p:anim>
                                    <p:anim calcmode="lin" valueType="num">
                                      <p:cBhvr>
                                        <p:cTn id="23" dur="250" fill="hold"/>
                                        <p:tgtEl>
                                          <p:spTgt spid="8"/>
                                        </p:tgtEl>
                                        <p:attrNameLst>
                                          <p:attrName>ppt_h</p:attrName>
                                        </p:attrNameLst>
                                      </p:cBhvr>
                                      <p:tavLst>
                                        <p:tav tm="0">
                                          <p:val>
                                            <p:fltVal val="0"/>
                                          </p:val>
                                        </p:tav>
                                        <p:tav tm="100000">
                                          <p:val>
                                            <p:strVal val="#ppt_h"/>
                                          </p:val>
                                        </p:tav>
                                      </p:tavLst>
                                    </p:anim>
                                    <p:animEffect transition="in" filter="fade">
                                      <p:cBhvr>
                                        <p:cTn id="24" dur="250"/>
                                        <p:tgtEl>
                                          <p:spTgt spid="8"/>
                                        </p:tgtEl>
                                      </p:cBhvr>
                                    </p:animEffect>
                                  </p:childTnLst>
                                </p:cTn>
                              </p:par>
                              <p:par>
                                <p:cTn id="25" presetID="6" presetClass="emph" presetSubtype="0" decel="100000" fill="hold" grpId="1" nodeType="withEffect">
                                  <p:stCondLst>
                                    <p:cond delay="200"/>
                                  </p:stCondLst>
                                  <p:childTnLst>
                                    <p:animScale>
                                      <p:cBhvr>
                                        <p:cTn id="26" dur="250" fill="hold"/>
                                        <p:tgtEl>
                                          <p:spTgt spid="8"/>
                                        </p:tgtEl>
                                      </p:cBhvr>
                                      <p:by x="110000" y="110000"/>
                                    </p:animScale>
                                  </p:childTnLst>
                                </p:cTn>
                              </p:par>
                              <p:par>
                                <p:cTn id="27" presetID="6" presetClass="emph" presetSubtype="0" decel="100000" fill="hold" grpId="2" nodeType="withEffect">
                                  <p:stCondLst>
                                    <p:cond delay="300"/>
                                  </p:stCondLst>
                                  <p:childTnLst>
                                    <p:animScale>
                                      <p:cBhvr>
                                        <p:cTn id="28" dur="250" fill="hold"/>
                                        <p:tgtEl>
                                          <p:spTgt spid="8"/>
                                        </p:tgtEl>
                                      </p:cBhvr>
                                      <p:by x="91000" y="91000"/>
                                    </p:animScale>
                                  </p:childTnLst>
                                </p:cTn>
                              </p:par>
                            </p:childTnLst>
                          </p:cTn>
                        </p:par>
                        <p:par>
                          <p:cTn id="29" fill="hold">
                            <p:stCondLst>
                              <p:cond delay="1600"/>
                            </p:stCondLst>
                            <p:childTnLst>
                              <p:par>
                                <p:cTn id="30" presetID="2" presetClass="entr" presetSubtype="4" decel="100000"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ppt_x"/>
                                          </p:val>
                                        </p:tav>
                                        <p:tav tm="100000">
                                          <p:val>
                                            <p:strVal val="#ppt_x"/>
                                          </p:val>
                                        </p:tav>
                                      </p:tavLst>
                                    </p:anim>
                                    <p:anim calcmode="lin" valueType="num">
                                      <p:cBhvr additive="base">
                                        <p:cTn id="33" dur="500" fill="hold"/>
                                        <p:tgtEl>
                                          <p:spTgt spid="16"/>
                                        </p:tgtEl>
                                        <p:attrNameLst>
                                          <p:attrName>ppt_y</p:attrName>
                                        </p:attrNameLst>
                                      </p:cBhvr>
                                      <p:tavLst>
                                        <p:tav tm="0">
                                          <p:val>
                                            <p:strVal val="1+#ppt_h/2"/>
                                          </p:val>
                                        </p:tav>
                                        <p:tav tm="100000">
                                          <p:val>
                                            <p:strVal val="#ppt_y"/>
                                          </p:val>
                                        </p:tav>
                                      </p:tavLst>
                                    </p:anim>
                                  </p:childTnLst>
                                </p:cTn>
                              </p:par>
                            </p:childTnLst>
                          </p:cTn>
                        </p:par>
                        <p:par>
                          <p:cTn id="34" fill="hold">
                            <p:stCondLst>
                              <p:cond delay="2100"/>
                            </p:stCondLst>
                            <p:childTnLst>
                              <p:par>
                                <p:cTn id="35" presetID="53" presetClass="entr" presetSubtype="16"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250" fill="hold"/>
                                        <p:tgtEl>
                                          <p:spTgt spid="10"/>
                                        </p:tgtEl>
                                        <p:attrNameLst>
                                          <p:attrName>ppt_w</p:attrName>
                                        </p:attrNameLst>
                                      </p:cBhvr>
                                      <p:tavLst>
                                        <p:tav tm="0">
                                          <p:val>
                                            <p:fltVal val="0"/>
                                          </p:val>
                                        </p:tav>
                                        <p:tav tm="100000">
                                          <p:val>
                                            <p:strVal val="#ppt_w"/>
                                          </p:val>
                                        </p:tav>
                                      </p:tavLst>
                                    </p:anim>
                                    <p:anim calcmode="lin" valueType="num">
                                      <p:cBhvr>
                                        <p:cTn id="38" dur="250" fill="hold"/>
                                        <p:tgtEl>
                                          <p:spTgt spid="10"/>
                                        </p:tgtEl>
                                        <p:attrNameLst>
                                          <p:attrName>ppt_h</p:attrName>
                                        </p:attrNameLst>
                                      </p:cBhvr>
                                      <p:tavLst>
                                        <p:tav tm="0">
                                          <p:val>
                                            <p:fltVal val="0"/>
                                          </p:val>
                                        </p:tav>
                                        <p:tav tm="100000">
                                          <p:val>
                                            <p:strVal val="#ppt_h"/>
                                          </p:val>
                                        </p:tav>
                                      </p:tavLst>
                                    </p:anim>
                                    <p:animEffect transition="in" filter="fade">
                                      <p:cBhvr>
                                        <p:cTn id="39" dur="250"/>
                                        <p:tgtEl>
                                          <p:spTgt spid="10"/>
                                        </p:tgtEl>
                                      </p:cBhvr>
                                    </p:animEffect>
                                  </p:childTnLst>
                                </p:cTn>
                              </p:par>
                              <p:par>
                                <p:cTn id="40" presetID="6" presetClass="emph" presetSubtype="0" decel="100000" fill="hold" grpId="1" nodeType="withEffect">
                                  <p:stCondLst>
                                    <p:cond delay="200"/>
                                  </p:stCondLst>
                                  <p:childTnLst>
                                    <p:animScale>
                                      <p:cBhvr>
                                        <p:cTn id="41" dur="250" fill="hold"/>
                                        <p:tgtEl>
                                          <p:spTgt spid="10"/>
                                        </p:tgtEl>
                                      </p:cBhvr>
                                      <p:by x="110000" y="110000"/>
                                    </p:animScale>
                                  </p:childTnLst>
                                </p:cTn>
                              </p:par>
                              <p:par>
                                <p:cTn id="42" presetID="6" presetClass="emph" presetSubtype="0" decel="100000" fill="hold" grpId="2" nodeType="withEffect">
                                  <p:stCondLst>
                                    <p:cond delay="300"/>
                                  </p:stCondLst>
                                  <p:childTnLst>
                                    <p:animScale>
                                      <p:cBhvr>
                                        <p:cTn id="43" dur="250" fill="hold"/>
                                        <p:tgtEl>
                                          <p:spTgt spid="10"/>
                                        </p:tgtEl>
                                      </p:cBhvr>
                                      <p:by x="91000" y="91000"/>
                                    </p:animScale>
                                  </p:childTnLst>
                                </p:cTn>
                              </p:par>
                            </p:childTnLst>
                          </p:cTn>
                        </p:par>
                        <p:par>
                          <p:cTn id="44" fill="hold">
                            <p:stCondLst>
                              <p:cond delay="2650"/>
                            </p:stCondLst>
                            <p:childTnLst>
                              <p:par>
                                <p:cTn id="45" presetID="2" presetClass="entr" presetSubtype="4" decel="100000" fill="hold" nodeType="after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ppt_x"/>
                                          </p:val>
                                        </p:tav>
                                        <p:tav tm="100000">
                                          <p:val>
                                            <p:strVal val="#ppt_x"/>
                                          </p:val>
                                        </p:tav>
                                      </p:tavLst>
                                    </p:anim>
                                    <p:anim calcmode="lin" valueType="num">
                                      <p:cBhvr additive="base">
                                        <p:cTn id="48" dur="500" fill="hold"/>
                                        <p:tgtEl>
                                          <p:spTgt spid="17"/>
                                        </p:tgtEl>
                                        <p:attrNameLst>
                                          <p:attrName>ppt_y</p:attrName>
                                        </p:attrNameLst>
                                      </p:cBhvr>
                                      <p:tavLst>
                                        <p:tav tm="0">
                                          <p:val>
                                            <p:strVal val="1+#ppt_h/2"/>
                                          </p:val>
                                        </p:tav>
                                        <p:tav tm="100000">
                                          <p:val>
                                            <p:strVal val="#ppt_y"/>
                                          </p:val>
                                        </p:tav>
                                      </p:tavLst>
                                    </p:anim>
                                  </p:childTnLst>
                                </p:cTn>
                              </p:par>
                            </p:childTnLst>
                          </p:cTn>
                        </p:par>
                        <p:par>
                          <p:cTn id="49" fill="hold">
                            <p:stCondLst>
                              <p:cond delay="3150"/>
                            </p:stCondLst>
                            <p:childTnLst>
                              <p:par>
                                <p:cTn id="50" presetID="16" presetClass="entr" presetSubtype="37"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barn(outVertical)">
                                      <p:cBhvr>
                                        <p:cTn id="5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6" grpId="2" animBg="1"/>
      <p:bldP spid="8" grpId="0" animBg="1"/>
      <p:bldP spid="8" grpId="1" animBg="1"/>
      <p:bldP spid="8" grpId="2" animBg="1"/>
      <p:bldP spid="10" grpId="0" animBg="1"/>
      <p:bldP spid="10" grpId="1" animBg="1"/>
      <p:bldP spid="10" grpId="2" animBg="1"/>
      <p:bldP spid="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2" descr="C:\Users\Administrator\Desktop\165926911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1530" y="2418518"/>
            <a:ext cx="2976332" cy="2976332"/>
          </a:xfrm>
          <a:prstGeom prst="rect">
            <a:avLst/>
          </a:prstGeom>
          <a:noFill/>
          <a:extLst>
            <a:ext uri="{909E8E84-426E-40DD-AFC4-6F175D3DCCD1}">
              <a14:hiddenFill xmlns:a14="http://schemas.microsoft.com/office/drawing/2010/main">
                <a:solidFill>
                  <a:srgbClr val="FFFFFF"/>
                </a:solidFill>
              </a14:hiddenFill>
            </a:ext>
          </a:extLst>
        </p:spPr>
      </p:pic>
      <p:sp>
        <p:nvSpPr>
          <p:cNvPr id="42" name="TextBox 22"/>
          <p:cNvSpPr txBox="1"/>
          <p:nvPr/>
        </p:nvSpPr>
        <p:spPr>
          <a:xfrm>
            <a:off x="5423925" y="2276873"/>
            <a:ext cx="5760640" cy="3170740"/>
          </a:xfrm>
          <a:prstGeom prst="rect">
            <a:avLst/>
          </a:prstGeom>
          <a:noFill/>
        </p:spPr>
        <p:txBody>
          <a:bodyPr wrap="square" rtlCol="0">
            <a:spAutoFit/>
          </a:bodyPr>
          <a:lstStyle/>
          <a:p>
            <a:pPr>
              <a:lnSpc>
                <a:spcPct val="150000"/>
              </a:lnSpc>
            </a:pPr>
            <a:r>
              <a:rPr lang="zh-CN" altLang="en-US" sz="2667" dirty="0">
                <a:solidFill>
                  <a:schemeClr val="tx1">
                    <a:lumMod val="85000"/>
                    <a:lumOff val="15000"/>
                  </a:schemeClr>
                </a:solidFill>
                <a:latin typeface="+mn-ea"/>
              </a:rPr>
              <a:t>地址：</a:t>
            </a:r>
            <a:r>
              <a:rPr lang="en-US" altLang="zh-CN" sz="2667" dirty="0">
                <a:solidFill>
                  <a:schemeClr val="tx1">
                    <a:lumMod val="85000"/>
                    <a:lumOff val="15000"/>
                  </a:schemeClr>
                </a:solidFill>
                <a:latin typeface="+mn-ea"/>
              </a:rPr>
              <a:t>XXX</a:t>
            </a:r>
            <a:r>
              <a:rPr lang="zh-CN" altLang="en-US" sz="2667" dirty="0">
                <a:solidFill>
                  <a:schemeClr val="tx1">
                    <a:lumMod val="85000"/>
                    <a:lumOff val="15000"/>
                  </a:schemeClr>
                </a:solidFill>
                <a:latin typeface="+mn-ea"/>
              </a:rPr>
              <a:t>市</a:t>
            </a:r>
            <a:r>
              <a:rPr lang="en-US" altLang="zh-CN" sz="2667" dirty="0">
                <a:solidFill>
                  <a:schemeClr val="tx1">
                    <a:lumMod val="85000"/>
                    <a:lumOff val="15000"/>
                  </a:schemeClr>
                </a:solidFill>
                <a:latin typeface="+mn-ea"/>
              </a:rPr>
              <a:t>XXX</a:t>
            </a:r>
            <a:r>
              <a:rPr lang="zh-CN" altLang="en-US" sz="2667" dirty="0">
                <a:solidFill>
                  <a:schemeClr val="tx1">
                    <a:lumMod val="85000"/>
                    <a:lumOff val="15000"/>
                  </a:schemeClr>
                </a:solidFill>
                <a:latin typeface="+mn-ea"/>
              </a:rPr>
              <a:t>镇</a:t>
            </a:r>
            <a:r>
              <a:rPr lang="en-US" altLang="zh-CN" sz="2667" dirty="0">
                <a:solidFill>
                  <a:schemeClr val="tx1">
                    <a:lumMod val="85000"/>
                    <a:lumOff val="15000"/>
                  </a:schemeClr>
                </a:solidFill>
                <a:latin typeface="+mn-ea"/>
              </a:rPr>
              <a:t>XX</a:t>
            </a:r>
            <a:r>
              <a:rPr lang="zh-CN" altLang="en-US" sz="2667" dirty="0">
                <a:solidFill>
                  <a:schemeClr val="tx1">
                    <a:lumMod val="85000"/>
                    <a:lumOff val="15000"/>
                  </a:schemeClr>
                </a:solidFill>
                <a:latin typeface="+mn-ea"/>
              </a:rPr>
              <a:t>路</a:t>
            </a:r>
            <a:r>
              <a:rPr lang="en-US" altLang="zh-CN" sz="2667" dirty="0">
                <a:solidFill>
                  <a:schemeClr val="tx1">
                    <a:lumMod val="85000"/>
                    <a:lumOff val="15000"/>
                  </a:schemeClr>
                </a:solidFill>
                <a:latin typeface="+mn-ea"/>
              </a:rPr>
              <a:t>XX</a:t>
            </a:r>
            <a:r>
              <a:rPr lang="zh-CN" altLang="en-US" sz="2667" dirty="0">
                <a:solidFill>
                  <a:schemeClr val="tx1">
                    <a:lumMod val="85000"/>
                    <a:lumOff val="15000"/>
                  </a:schemeClr>
                </a:solidFill>
                <a:latin typeface="+mn-ea"/>
              </a:rPr>
              <a:t>号</a:t>
            </a:r>
            <a:br>
              <a:rPr lang="zh-CN" altLang="en-US" sz="2667" dirty="0">
                <a:solidFill>
                  <a:schemeClr val="tx1">
                    <a:lumMod val="85000"/>
                    <a:lumOff val="15000"/>
                  </a:schemeClr>
                </a:solidFill>
                <a:latin typeface="+mn-ea"/>
              </a:rPr>
            </a:br>
            <a:r>
              <a:rPr lang="zh-CN" altLang="en-US" sz="2667" dirty="0">
                <a:solidFill>
                  <a:schemeClr val="tx1">
                    <a:lumMod val="85000"/>
                    <a:lumOff val="15000"/>
                  </a:schemeClr>
                </a:solidFill>
                <a:latin typeface="+mn-ea"/>
              </a:rPr>
              <a:t>电话：</a:t>
            </a:r>
            <a:r>
              <a:rPr lang="en-US" altLang="zh-CN" sz="2667" dirty="0">
                <a:solidFill>
                  <a:schemeClr val="tx1">
                    <a:lumMod val="85000"/>
                    <a:lumOff val="15000"/>
                  </a:schemeClr>
                </a:solidFill>
                <a:latin typeface="+mn-ea"/>
              </a:rPr>
              <a:t>0512-XXXXXXXX</a:t>
            </a:r>
            <a:br>
              <a:rPr lang="en-US" altLang="zh-CN" sz="2667" dirty="0">
                <a:solidFill>
                  <a:schemeClr val="tx1">
                    <a:lumMod val="85000"/>
                    <a:lumOff val="15000"/>
                  </a:schemeClr>
                </a:solidFill>
                <a:latin typeface="+mn-ea"/>
              </a:rPr>
            </a:br>
            <a:r>
              <a:rPr lang="zh-CN" altLang="en-US" sz="2667" dirty="0">
                <a:solidFill>
                  <a:schemeClr val="tx1">
                    <a:lumMod val="85000"/>
                    <a:lumOff val="15000"/>
                  </a:schemeClr>
                </a:solidFill>
                <a:latin typeface="+mn-ea"/>
              </a:rPr>
              <a:t>手机：</a:t>
            </a:r>
            <a:r>
              <a:rPr lang="en-US" altLang="zh-CN" sz="2667" dirty="0">
                <a:solidFill>
                  <a:schemeClr val="tx1">
                    <a:lumMod val="85000"/>
                    <a:lumOff val="15000"/>
                  </a:schemeClr>
                </a:solidFill>
                <a:latin typeface="+mn-ea"/>
              </a:rPr>
              <a:t>135XXXXXXXX</a:t>
            </a:r>
            <a:br>
              <a:rPr lang="en-US" altLang="zh-CN" sz="2667" dirty="0">
                <a:solidFill>
                  <a:schemeClr val="tx1">
                    <a:lumMod val="85000"/>
                    <a:lumOff val="15000"/>
                  </a:schemeClr>
                </a:solidFill>
                <a:latin typeface="+mn-ea"/>
              </a:rPr>
            </a:br>
            <a:r>
              <a:rPr lang="zh-CN" altLang="en-US" sz="2667" dirty="0">
                <a:solidFill>
                  <a:schemeClr val="tx1">
                    <a:lumMod val="85000"/>
                    <a:lumOff val="15000"/>
                  </a:schemeClr>
                </a:solidFill>
                <a:latin typeface="+mn-ea"/>
              </a:rPr>
              <a:t>传真：</a:t>
            </a:r>
            <a:r>
              <a:rPr lang="en-US" altLang="zh-CN" sz="2667" dirty="0">
                <a:solidFill>
                  <a:schemeClr val="tx1">
                    <a:lumMod val="85000"/>
                    <a:lumOff val="15000"/>
                  </a:schemeClr>
                </a:solidFill>
                <a:latin typeface="+mn-ea"/>
              </a:rPr>
              <a:t>0512-XXXXXXXX</a:t>
            </a:r>
            <a:br>
              <a:rPr lang="en-US" altLang="zh-CN" sz="2667" dirty="0">
                <a:solidFill>
                  <a:schemeClr val="tx1">
                    <a:lumMod val="85000"/>
                    <a:lumOff val="15000"/>
                  </a:schemeClr>
                </a:solidFill>
                <a:latin typeface="+mn-ea"/>
              </a:rPr>
            </a:br>
            <a:r>
              <a:rPr lang="zh-CN" altLang="en-US" sz="2667" dirty="0">
                <a:solidFill>
                  <a:schemeClr val="tx1">
                    <a:lumMod val="85000"/>
                    <a:lumOff val="15000"/>
                  </a:schemeClr>
                </a:solidFill>
                <a:latin typeface="+mn-ea"/>
              </a:rPr>
              <a:t>邮箱：</a:t>
            </a:r>
            <a:r>
              <a:rPr lang="en-US" altLang="zh-CN" sz="2667" dirty="0">
                <a:solidFill>
                  <a:schemeClr val="tx1">
                    <a:lumMod val="85000"/>
                    <a:lumOff val="15000"/>
                  </a:schemeClr>
                </a:solidFill>
                <a:latin typeface="+mn-ea"/>
              </a:rPr>
              <a:t>XXXXXXXXXX@qq.com</a:t>
            </a:r>
            <a:endParaRPr lang="zh-CN" altLang="en-US" sz="2667" dirty="0">
              <a:solidFill>
                <a:schemeClr val="tx1">
                  <a:lumMod val="85000"/>
                  <a:lumOff val="15000"/>
                </a:schemeClr>
              </a:solidFill>
              <a:latin typeface="+mn-ea"/>
            </a:endParaRPr>
          </a:p>
        </p:txBody>
      </p:sp>
      <p:sp>
        <p:nvSpPr>
          <p:cNvPr id="13" name="文本框 12"/>
          <p:cNvSpPr txBox="1"/>
          <p:nvPr/>
        </p:nvSpPr>
        <p:spPr>
          <a:xfrm>
            <a:off x="4612494" y="425414"/>
            <a:ext cx="923109" cy="369332"/>
          </a:xfrm>
          <a:prstGeom prst="rect">
            <a:avLst/>
          </a:prstGeom>
          <a:noFill/>
        </p:spPr>
        <p:txBody>
          <a:bodyPr wrap="square" rtlCol="0">
            <a:spAutoFit/>
          </a:bodyPr>
          <a:lstStyle/>
          <a:p>
            <a:pPr algn="ctr"/>
            <a:r>
              <a:rPr lang="en-US" altLang="zh-CN" dirty="0">
                <a:solidFill>
                  <a:schemeClr val="bg1">
                    <a:lumMod val="50000"/>
                  </a:schemeClr>
                </a:solidFill>
              </a:rPr>
              <a:t>HOME</a:t>
            </a:r>
            <a:endParaRPr lang="zh-CN" altLang="en-US" dirty="0">
              <a:solidFill>
                <a:schemeClr val="bg1">
                  <a:lumMod val="50000"/>
                </a:schemeClr>
              </a:solidFill>
            </a:endParaRPr>
          </a:p>
        </p:txBody>
      </p:sp>
      <p:sp>
        <p:nvSpPr>
          <p:cNvPr id="14" name="文本框 13"/>
          <p:cNvSpPr txBox="1"/>
          <p:nvPr/>
        </p:nvSpPr>
        <p:spPr>
          <a:xfrm>
            <a:off x="6998847"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成都介绍</a:t>
            </a:r>
          </a:p>
        </p:txBody>
      </p:sp>
      <p:sp>
        <p:nvSpPr>
          <p:cNvPr id="15" name="文本框 14"/>
          <p:cNvSpPr txBox="1"/>
          <p:nvPr/>
        </p:nvSpPr>
        <p:spPr>
          <a:xfrm>
            <a:off x="8236248"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景点篇</a:t>
            </a:r>
          </a:p>
        </p:txBody>
      </p:sp>
      <p:sp>
        <p:nvSpPr>
          <p:cNvPr id="16" name="文本框 15"/>
          <p:cNvSpPr txBox="1"/>
          <p:nvPr/>
        </p:nvSpPr>
        <p:spPr>
          <a:xfrm>
            <a:off x="9473649"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美食篇</a:t>
            </a:r>
          </a:p>
        </p:txBody>
      </p:sp>
      <p:sp>
        <p:nvSpPr>
          <p:cNvPr id="17" name="文本框 16"/>
          <p:cNvSpPr txBox="1"/>
          <p:nvPr/>
        </p:nvSpPr>
        <p:spPr>
          <a:xfrm>
            <a:off x="10711051" y="440803"/>
            <a:ext cx="1011558" cy="338554"/>
          </a:xfrm>
          <a:prstGeom prst="rect">
            <a:avLst/>
          </a:prstGeom>
          <a:noFill/>
        </p:spPr>
        <p:txBody>
          <a:bodyPr wrap="square" rtlCol="0">
            <a:spAutoFit/>
          </a:bodyPr>
          <a:lstStyle/>
          <a:p>
            <a:pPr algn="ctr"/>
            <a:r>
              <a:rPr lang="zh-CN" altLang="en-US" sz="1600" dirty="0">
                <a:solidFill>
                  <a:schemeClr val="accent3"/>
                </a:solidFill>
              </a:rPr>
              <a:t>联系方式</a:t>
            </a:r>
          </a:p>
        </p:txBody>
      </p:sp>
      <p:sp>
        <p:nvSpPr>
          <p:cNvPr id="18" name="文本框 17"/>
          <p:cNvSpPr txBox="1"/>
          <p:nvPr/>
        </p:nvSpPr>
        <p:spPr>
          <a:xfrm>
            <a:off x="5761446"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企业简介</a:t>
            </a:r>
          </a:p>
        </p:txBody>
      </p:sp>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0412" y="249272"/>
            <a:ext cx="450025" cy="662695"/>
          </a:xfrm>
          <a:prstGeom prst="rect">
            <a:avLst/>
          </a:prstGeom>
        </p:spPr>
      </p:pic>
      <p:sp>
        <p:nvSpPr>
          <p:cNvPr id="20" name="文本框 19"/>
          <p:cNvSpPr txBox="1"/>
          <p:nvPr/>
        </p:nvSpPr>
        <p:spPr>
          <a:xfrm>
            <a:off x="764794" y="318417"/>
            <a:ext cx="1964027" cy="646331"/>
          </a:xfrm>
          <a:prstGeom prst="rect">
            <a:avLst/>
          </a:prstGeom>
          <a:noFill/>
        </p:spPr>
        <p:txBody>
          <a:bodyPr wrap="square" rtlCol="0">
            <a:spAutoFit/>
          </a:bodyPr>
          <a:lstStyle/>
          <a:p>
            <a:pPr algn="ctr"/>
            <a:r>
              <a:rPr lang="zh-CN" altLang="en-US" sz="3600" spc="-500" dirty="0">
                <a:latin typeface="方正黄草简体" panose="03000509000000000000" pitchFamily="65" charset="-122"/>
                <a:ea typeface="方正黄草简体" panose="03000509000000000000" pitchFamily="65" charset="-122"/>
              </a:rPr>
              <a:t>成都介绍</a:t>
            </a:r>
          </a:p>
        </p:txBody>
      </p:sp>
      <p:sp>
        <p:nvSpPr>
          <p:cNvPr id="21" name="文本框 20"/>
          <p:cNvSpPr txBox="1"/>
          <p:nvPr/>
        </p:nvSpPr>
        <p:spPr>
          <a:xfrm>
            <a:off x="340493" y="200358"/>
            <a:ext cx="553998" cy="760522"/>
          </a:xfrm>
          <a:prstGeom prst="rect">
            <a:avLst/>
          </a:prstGeom>
          <a:noFill/>
        </p:spPr>
        <p:txBody>
          <a:bodyPr vert="eaVert" wrap="square" rtlCol="0">
            <a:spAutoFit/>
          </a:bodyPr>
          <a:lstStyle/>
          <a:p>
            <a:pPr algn="ctr"/>
            <a:r>
              <a:rPr lang="zh-CN" altLang="en-US" sz="2400" spc="-400" dirty="0">
                <a:solidFill>
                  <a:schemeClr val="bg1"/>
                </a:solidFill>
                <a:latin typeface="方正黄草简体" panose="03000509000000000000" pitchFamily="65" charset="-122"/>
                <a:ea typeface="方正黄草简体" panose="03000509000000000000" pitchFamily="65" charset="-122"/>
              </a:rPr>
              <a:t>成都</a:t>
            </a:r>
          </a:p>
        </p:txBody>
      </p:sp>
    </p:spTree>
    <p:extLst>
      <p:ext uri="{BB962C8B-B14F-4D97-AF65-F5344CB8AC3E}">
        <p14:creationId xmlns:p14="http://schemas.microsoft.com/office/powerpoint/2010/main" val="2994201"/>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48000">
                                      <p:stCondLst>
                                        <p:cond delay="500"/>
                                      </p:stCondLst>
                                      <p:childTnLst>
                                        <p:set>
                                          <p:cBhvr>
                                            <p:cTn id="6" dur="1" fill="hold">
                                              <p:stCondLst>
                                                <p:cond delay="0"/>
                                              </p:stCondLst>
                                            </p:cTn>
                                            <p:tgtEl>
                                              <p:spTgt spid="41"/>
                                            </p:tgtEl>
                                            <p:attrNameLst>
                                              <p:attrName>style.visibility</p:attrName>
                                            </p:attrNameLst>
                                          </p:cBhvr>
                                          <p:to>
                                            <p:strVal val="visible"/>
                                          </p:to>
                                        </p:set>
                                        <p:anim calcmode="lin" valueType="num" p14:bounceEnd="48000">
                                          <p:cBhvr additive="base">
                                            <p:cTn id="7" dur="500" fill="hold"/>
                                            <p:tgtEl>
                                              <p:spTgt spid="41"/>
                                            </p:tgtEl>
                                            <p:attrNameLst>
                                              <p:attrName>ppt_x</p:attrName>
                                            </p:attrNameLst>
                                          </p:cBhvr>
                                          <p:tavLst>
                                            <p:tav tm="0">
                                              <p:val>
                                                <p:strVal val="0-#ppt_w/2"/>
                                              </p:val>
                                            </p:tav>
                                            <p:tav tm="100000">
                                              <p:val>
                                                <p:strVal val="#ppt_x"/>
                                              </p:val>
                                            </p:tav>
                                          </p:tavLst>
                                        </p:anim>
                                        <p:anim calcmode="lin" valueType="num" p14:bounceEnd="48000">
                                          <p:cBhvr additive="base">
                                            <p:cTn id="8" dur="500" fill="hold"/>
                                            <p:tgtEl>
                                              <p:spTgt spid="4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48000">
                                      <p:stCondLst>
                                        <p:cond delay="1000"/>
                                      </p:stCondLst>
                                      <p:childTnLst>
                                        <p:set>
                                          <p:cBhvr>
                                            <p:cTn id="10" dur="1" fill="hold">
                                              <p:stCondLst>
                                                <p:cond delay="0"/>
                                              </p:stCondLst>
                                            </p:cTn>
                                            <p:tgtEl>
                                              <p:spTgt spid="42"/>
                                            </p:tgtEl>
                                            <p:attrNameLst>
                                              <p:attrName>style.visibility</p:attrName>
                                            </p:attrNameLst>
                                          </p:cBhvr>
                                          <p:to>
                                            <p:strVal val="visible"/>
                                          </p:to>
                                        </p:set>
                                        <p:anim calcmode="lin" valueType="num" p14:bounceEnd="48000">
                                          <p:cBhvr additive="base">
                                            <p:cTn id="11" dur="500" fill="hold"/>
                                            <p:tgtEl>
                                              <p:spTgt spid="42"/>
                                            </p:tgtEl>
                                            <p:attrNameLst>
                                              <p:attrName>ppt_x</p:attrName>
                                            </p:attrNameLst>
                                          </p:cBhvr>
                                          <p:tavLst>
                                            <p:tav tm="0">
                                              <p:val>
                                                <p:strVal val="1+#ppt_w/2"/>
                                              </p:val>
                                            </p:tav>
                                            <p:tav tm="100000">
                                              <p:val>
                                                <p:strVal val="#ppt_x"/>
                                              </p:val>
                                            </p:tav>
                                          </p:tavLst>
                                        </p:anim>
                                        <p:anim calcmode="lin" valueType="num" p14:bounceEnd="48000">
                                          <p:cBhvr additive="base">
                                            <p:cTn id="12"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50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100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500" fill="hold"/>
                                            <p:tgtEl>
                                              <p:spTgt spid="42"/>
                                            </p:tgtEl>
                                            <p:attrNameLst>
                                              <p:attrName>ppt_x</p:attrName>
                                            </p:attrNameLst>
                                          </p:cBhvr>
                                          <p:tavLst>
                                            <p:tav tm="0">
                                              <p:val>
                                                <p:strVal val="1+#ppt_w/2"/>
                                              </p:val>
                                            </p:tav>
                                            <p:tav tm="100000">
                                              <p:val>
                                                <p:strVal val="#ppt_x"/>
                                              </p:val>
                                            </p:tav>
                                          </p:tavLst>
                                        </p:anim>
                                        <p:anim calcmode="lin" valueType="num">
                                          <p:cBhvr additive="base">
                                            <p:cTn id="12"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KSO_Shape"/>
          <p:cNvSpPr>
            <a:spLocks/>
          </p:cNvSpPr>
          <p:nvPr/>
        </p:nvSpPr>
        <p:spPr bwMode="auto">
          <a:xfrm>
            <a:off x="594467" y="862765"/>
            <a:ext cx="5593773" cy="4903874"/>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pattFill prst="ltUpDiag">
            <a:fgClr>
              <a:schemeClr val="bg1">
                <a:lumMod val="50000"/>
              </a:schemeClr>
            </a:fgClr>
            <a:bgClr>
              <a:schemeClr val="bg1"/>
            </a:bgClr>
          </a:pattFill>
          <a:ln w="9525">
            <a:noFill/>
            <a:round/>
            <a:headEnd/>
            <a:tailEnd/>
          </a:ln>
          <a:extLst/>
        </p:spPr>
        <p:txBody>
          <a:bodyPr/>
          <a:lstStyle/>
          <a:p>
            <a:endParaRPr lang="zh-CN" altLang="en-US">
              <a:latin typeface="Arial" charset="0"/>
              <a:ea typeface="宋体" charset="-122"/>
            </a:endParaRPr>
          </a:p>
        </p:txBody>
      </p:sp>
      <p:sp>
        <p:nvSpPr>
          <p:cNvPr id="21" name="KSO_Shape"/>
          <p:cNvSpPr>
            <a:spLocks/>
          </p:cNvSpPr>
          <p:nvPr/>
        </p:nvSpPr>
        <p:spPr bwMode="auto">
          <a:xfrm>
            <a:off x="724237" y="866469"/>
            <a:ext cx="5593773" cy="4903874"/>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blipFill>
            <a:blip r:embed="rId3"/>
            <a:stretch>
              <a:fillRect/>
            </a:stretch>
          </a:blip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2" name="文本框 21"/>
          <p:cNvSpPr txBox="1">
            <a:spLocks noChangeArrowheads="1"/>
          </p:cNvSpPr>
          <p:nvPr/>
        </p:nvSpPr>
        <p:spPr bwMode="auto">
          <a:xfrm>
            <a:off x="8959043" y="3320123"/>
            <a:ext cx="218829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eaLnBrk="1" hangingPunct="1"/>
            <a:r>
              <a:rPr lang="en-US" altLang="zh-CN" sz="2800" dirty="0">
                <a:blipFill dpi="0" rotWithShape="1">
                  <a:blip r:embed="rId4"/>
                  <a:srcRect/>
                  <a:stretch>
                    <a:fillRect/>
                  </a:stretch>
                </a:blipFill>
                <a:latin typeface="MS Mincho" panose="02020609040205080304" pitchFamily="49" charset="-128"/>
                <a:ea typeface="MS Mincho" panose="02020609040205080304" pitchFamily="49" charset="-128"/>
              </a:rPr>
              <a:t>CHARM CHINA</a:t>
            </a:r>
            <a:endParaRPr lang="zh-CN" altLang="en-US" sz="2800" dirty="0">
              <a:blipFill dpi="0" rotWithShape="1">
                <a:blip r:embed="rId4"/>
                <a:srcRect/>
                <a:stretch>
                  <a:fillRect/>
                </a:stretch>
              </a:blipFill>
              <a:latin typeface="MS Mincho" panose="02020609040205080304" pitchFamily="49" charset="-128"/>
              <a:ea typeface="MS Mincho" panose="02020609040205080304" pitchFamily="49" charset="-128"/>
            </a:endParaRPr>
          </a:p>
        </p:txBody>
      </p:sp>
      <p:sp>
        <p:nvSpPr>
          <p:cNvPr id="23" name="文本框 22"/>
          <p:cNvSpPr txBox="1"/>
          <p:nvPr/>
        </p:nvSpPr>
        <p:spPr>
          <a:xfrm>
            <a:off x="6629815" y="1822441"/>
            <a:ext cx="1610183" cy="2215991"/>
          </a:xfrm>
          <a:prstGeom prst="rect">
            <a:avLst/>
          </a:prstGeom>
          <a:noFill/>
        </p:spPr>
        <p:txBody>
          <a:bodyPr>
            <a:spAutoFit/>
          </a:bodyPr>
          <a:lstStyle/>
          <a:p>
            <a:pPr algn="ctr" eaLnBrk="1" fontAlgn="auto" hangingPunct="1">
              <a:spcBef>
                <a:spcPts val="0"/>
              </a:spcBef>
              <a:spcAft>
                <a:spcPts val="0"/>
              </a:spcAft>
              <a:defRPr/>
            </a:pPr>
            <a:r>
              <a:rPr lang="zh-CN" altLang="en-US" sz="13800" dirty="0">
                <a:blipFill dpi="0" rotWithShape="1">
                  <a:blip r:embed="rId5"/>
                  <a:srcRect/>
                  <a:stretch>
                    <a:fillRect/>
                  </a:stretch>
                </a:blipFill>
                <a:latin typeface="方正苏新诗柳楷简体" panose="02000000000000000000" pitchFamily="2" charset="-122"/>
                <a:ea typeface="方正苏新诗柳楷简体" panose="02000000000000000000" pitchFamily="2" charset="-122"/>
              </a:rPr>
              <a:t>感</a:t>
            </a:r>
          </a:p>
        </p:txBody>
      </p:sp>
      <p:sp>
        <p:nvSpPr>
          <p:cNvPr id="24" name="文本框 23"/>
          <p:cNvSpPr txBox="1"/>
          <p:nvPr/>
        </p:nvSpPr>
        <p:spPr>
          <a:xfrm>
            <a:off x="7879646" y="2365329"/>
            <a:ext cx="1496834" cy="1569660"/>
          </a:xfrm>
          <a:prstGeom prst="rect">
            <a:avLst/>
          </a:prstGeom>
          <a:noFill/>
        </p:spPr>
        <p:txBody>
          <a:bodyPr>
            <a:spAutoFit/>
          </a:bodyPr>
          <a:lstStyle/>
          <a:p>
            <a:pPr algn="ctr" eaLnBrk="1" fontAlgn="auto" hangingPunct="1">
              <a:spcBef>
                <a:spcPts val="0"/>
              </a:spcBef>
              <a:spcAft>
                <a:spcPts val="0"/>
              </a:spcAft>
              <a:defRPr/>
            </a:pPr>
            <a:r>
              <a:rPr lang="zh-CN" altLang="en-US" sz="9600" dirty="0">
                <a:blipFill dpi="0" rotWithShape="1">
                  <a:blip r:embed="rId5"/>
                  <a:srcRect/>
                  <a:stretch>
                    <a:fillRect/>
                  </a:stretch>
                </a:blipFill>
                <a:latin typeface="方正苏新诗柳楷简体" panose="02000000000000000000" pitchFamily="2" charset="-122"/>
                <a:ea typeface="方正苏新诗柳楷简体" panose="02000000000000000000" pitchFamily="2" charset="-122"/>
              </a:rPr>
              <a:t>谢</a:t>
            </a:r>
          </a:p>
        </p:txBody>
      </p:sp>
      <p:sp>
        <p:nvSpPr>
          <p:cNvPr id="29" name="文本框 28"/>
          <p:cNvSpPr txBox="1"/>
          <p:nvPr/>
        </p:nvSpPr>
        <p:spPr>
          <a:xfrm>
            <a:off x="8894896" y="1921919"/>
            <a:ext cx="1496834" cy="1569660"/>
          </a:xfrm>
          <a:prstGeom prst="rect">
            <a:avLst/>
          </a:prstGeom>
          <a:noFill/>
        </p:spPr>
        <p:txBody>
          <a:bodyPr>
            <a:spAutoFit/>
          </a:bodyPr>
          <a:lstStyle/>
          <a:p>
            <a:pPr algn="ctr" eaLnBrk="1" fontAlgn="auto" hangingPunct="1">
              <a:spcBef>
                <a:spcPts val="0"/>
              </a:spcBef>
              <a:spcAft>
                <a:spcPts val="0"/>
              </a:spcAft>
              <a:defRPr/>
            </a:pPr>
            <a:r>
              <a:rPr lang="zh-CN" altLang="en-US" sz="9600" dirty="0">
                <a:blipFill dpi="0" rotWithShape="1">
                  <a:blip r:embed="rId5"/>
                  <a:srcRect/>
                  <a:stretch>
                    <a:fillRect/>
                  </a:stretch>
                </a:blipFill>
                <a:latin typeface="方正苏新诗柳楷简体" panose="02000000000000000000" pitchFamily="2" charset="-122"/>
                <a:ea typeface="方正苏新诗柳楷简体" panose="02000000000000000000" pitchFamily="2" charset="-122"/>
              </a:rPr>
              <a:t>聆</a:t>
            </a:r>
          </a:p>
        </p:txBody>
      </p:sp>
      <p:sp>
        <p:nvSpPr>
          <p:cNvPr id="30" name="文本框 29"/>
          <p:cNvSpPr txBox="1"/>
          <p:nvPr/>
        </p:nvSpPr>
        <p:spPr>
          <a:xfrm>
            <a:off x="9968551" y="2151228"/>
            <a:ext cx="1496834" cy="1611964"/>
          </a:xfrm>
          <a:prstGeom prst="rect">
            <a:avLst/>
          </a:prstGeom>
          <a:noFill/>
        </p:spPr>
        <p:txBody>
          <a:bodyPr>
            <a:spAutoFit/>
          </a:bodyPr>
          <a:lstStyle/>
          <a:p>
            <a:pPr algn="ctr" eaLnBrk="1" fontAlgn="auto" hangingPunct="1">
              <a:spcBef>
                <a:spcPts val="0"/>
              </a:spcBef>
              <a:spcAft>
                <a:spcPts val="0"/>
              </a:spcAft>
              <a:defRPr/>
            </a:pPr>
            <a:r>
              <a:rPr lang="zh-CN" altLang="en-US" sz="9600" dirty="0">
                <a:blipFill dpi="0" rotWithShape="1">
                  <a:blip r:embed="rId5"/>
                  <a:srcRect/>
                  <a:stretch>
                    <a:fillRect/>
                  </a:stretch>
                </a:blipFill>
                <a:latin typeface="方正苏新诗柳楷简体" panose="02000000000000000000" pitchFamily="2" charset="-122"/>
                <a:ea typeface="方正苏新诗柳楷简体" panose="02000000000000000000" pitchFamily="2" charset="-122"/>
              </a:rPr>
              <a:t>听</a:t>
            </a:r>
          </a:p>
        </p:txBody>
      </p:sp>
      <p:sp>
        <p:nvSpPr>
          <p:cNvPr id="31" name="Freeform 5"/>
          <p:cNvSpPr>
            <a:spLocks/>
          </p:cNvSpPr>
          <p:nvPr/>
        </p:nvSpPr>
        <p:spPr bwMode="auto">
          <a:xfrm flipH="1">
            <a:off x="9626285" y="190669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blipFill dpi="0" rotWithShape="1">
                <a:blip r:embed="rId6">
                  <a:extLst>
                    <a:ext uri="{28A0092B-C50C-407E-A947-70E740481C1C}">
                      <a14:useLocalDpi xmlns:a14="http://schemas.microsoft.com/office/drawing/2010/main" val="0"/>
                    </a:ext>
                  </a:extLst>
                </a:blip>
                <a:srcRect/>
                <a:stretch>
                  <a:fillRect/>
                </a:stretch>
              </a:blipFill>
            </a:endParaRPr>
          </a:p>
        </p:txBody>
      </p:sp>
      <p:grpSp>
        <p:nvGrpSpPr>
          <p:cNvPr id="32" name="Group 4"/>
          <p:cNvGrpSpPr>
            <a:grpSpLocks noChangeAspect="1"/>
          </p:cNvGrpSpPr>
          <p:nvPr/>
        </p:nvGrpSpPr>
        <p:grpSpPr bwMode="auto">
          <a:xfrm flipH="1">
            <a:off x="8056855" y="2107866"/>
            <a:ext cx="922682" cy="321045"/>
            <a:chOff x="3092" y="656"/>
            <a:chExt cx="1802" cy="627"/>
          </a:xfrm>
          <a:solidFill>
            <a:srgbClr val="C00000"/>
          </a:solidFill>
        </p:grpSpPr>
        <p:sp>
          <p:nvSpPr>
            <p:cNvPr id="33" name="Freeform 5"/>
            <p:cNvSpPr>
              <a:spLocks/>
            </p:cNvSpPr>
            <p:nvPr/>
          </p:nvSpPr>
          <p:spPr bwMode="auto">
            <a:xfrm>
              <a:off x="3802" y="94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blipFill dpi="0" rotWithShape="1">
                  <a:blip r:embed="rId6">
                    <a:extLst>
                      <a:ext uri="{28A0092B-C50C-407E-A947-70E740481C1C}">
                        <a14:useLocalDpi xmlns:a14="http://schemas.microsoft.com/office/drawing/2010/main" val="0"/>
                      </a:ext>
                    </a:extLst>
                  </a:blip>
                  <a:srcRect/>
                  <a:stretch>
                    <a:fillRect/>
                  </a:stretch>
                </a:blipFill>
              </a:endParaRPr>
            </a:p>
          </p:txBody>
        </p:sp>
        <p:sp>
          <p:nvSpPr>
            <p:cNvPr id="34" name="Freeform 6"/>
            <p:cNvSpPr>
              <a:spLocks noEditPoints="1"/>
            </p:cNvSpPr>
            <p:nvPr/>
          </p:nvSpPr>
          <p:spPr bwMode="auto">
            <a:xfrm>
              <a:off x="3404" y="656"/>
              <a:ext cx="1490" cy="525"/>
            </a:xfrm>
            <a:custGeom>
              <a:avLst/>
              <a:gdLst>
                <a:gd name="T0" fmla="*/ 241 w 382"/>
                <a:gd name="T1" fmla="*/ 91 h 133"/>
                <a:gd name="T2" fmla="*/ 193 w 382"/>
                <a:gd name="T3" fmla="*/ 50 h 133"/>
                <a:gd name="T4" fmla="*/ 215 w 382"/>
                <a:gd name="T5" fmla="*/ 70 h 133"/>
                <a:gd name="T6" fmla="*/ 229 w 382"/>
                <a:gd name="T7" fmla="*/ 42 h 133"/>
                <a:gd name="T8" fmla="*/ 219 w 382"/>
                <a:gd name="T9" fmla="*/ 23 h 133"/>
                <a:gd name="T10" fmla="*/ 172 w 382"/>
                <a:gd name="T11" fmla="*/ 18 h 133"/>
                <a:gd name="T12" fmla="*/ 130 w 382"/>
                <a:gd name="T13" fmla="*/ 32 h 133"/>
                <a:gd name="T14" fmla="*/ 143 w 382"/>
                <a:gd name="T15" fmla="*/ 22 h 133"/>
                <a:gd name="T16" fmla="*/ 103 w 382"/>
                <a:gd name="T17" fmla="*/ 18 h 133"/>
                <a:gd name="T18" fmla="*/ 72 w 382"/>
                <a:gd name="T19" fmla="*/ 18 h 133"/>
                <a:gd name="T20" fmla="*/ 46 w 382"/>
                <a:gd name="T21" fmla="*/ 35 h 133"/>
                <a:gd name="T22" fmla="*/ 15 w 382"/>
                <a:gd name="T23" fmla="*/ 68 h 133"/>
                <a:gd name="T24" fmla="*/ 14 w 382"/>
                <a:gd name="T25" fmla="*/ 108 h 133"/>
                <a:gd name="T26" fmla="*/ 57 w 382"/>
                <a:gd name="T27" fmla="*/ 121 h 133"/>
                <a:gd name="T28" fmla="*/ 140 w 382"/>
                <a:gd name="T29" fmla="*/ 123 h 133"/>
                <a:gd name="T30" fmla="*/ 168 w 382"/>
                <a:gd name="T31" fmla="*/ 119 h 133"/>
                <a:gd name="T32" fmla="*/ 75 w 382"/>
                <a:gd name="T33" fmla="*/ 122 h 133"/>
                <a:gd name="T34" fmla="*/ 51 w 382"/>
                <a:gd name="T35" fmla="*/ 117 h 133"/>
                <a:gd name="T36" fmla="*/ 23 w 382"/>
                <a:gd name="T37" fmla="*/ 124 h 133"/>
                <a:gd name="T38" fmla="*/ 4 w 382"/>
                <a:gd name="T39" fmla="*/ 96 h 133"/>
                <a:gd name="T40" fmla="*/ 19 w 382"/>
                <a:gd name="T41" fmla="*/ 59 h 133"/>
                <a:gd name="T42" fmla="*/ 35 w 382"/>
                <a:gd name="T43" fmla="*/ 36 h 133"/>
                <a:gd name="T44" fmla="*/ 69 w 382"/>
                <a:gd name="T45" fmla="*/ 18 h 133"/>
                <a:gd name="T46" fmla="*/ 95 w 382"/>
                <a:gd name="T47" fmla="*/ 19 h 133"/>
                <a:gd name="T48" fmla="*/ 141 w 382"/>
                <a:gd name="T49" fmla="*/ 16 h 133"/>
                <a:gd name="T50" fmla="*/ 119 w 382"/>
                <a:gd name="T51" fmla="*/ 24 h 133"/>
                <a:gd name="T52" fmla="*/ 158 w 382"/>
                <a:gd name="T53" fmla="*/ 15 h 133"/>
                <a:gd name="T54" fmla="*/ 166 w 382"/>
                <a:gd name="T55" fmla="*/ 36 h 133"/>
                <a:gd name="T56" fmla="*/ 158 w 382"/>
                <a:gd name="T57" fmla="*/ 48 h 133"/>
                <a:gd name="T58" fmla="*/ 158 w 382"/>
                <a:gd name="T59" fmla="*/ 67 h 133"/>
                <a:gd name="T60" fmla="*/ 142 w 382"/>
                <a:gd name="T61" fmla="*/ 77 h 133"/>
                <a:gd name="T62" fmla="*/ 123 w 382"/>
                <a:gd name="T63" fmla="*/ 37 h 133"/>
                <a:gd name="T64" fmla="*/ 123 w 382"/>
                <a:gd name="T65" fmla="*/ 61 h 133"/>
                <a:gd name="T66" fmla="*/ 102 w 382"/>
                <a:gd name="T67" fmla="*/ 72 h 133"/>
                <a:gd name="T68" fmla="*/ 79 w 382"/>
                <a:gd name="T69" fmla="*/ 69 h 133"/>
                <a:gd name="T70" fmla="*/ 49 w 382"/>
                <a:gd name="T71" fmla="*/ 90 h 133"/>
                <a:gd name="T72" fmla="*/ 128 w 382"/>
                <a:gd name="T73" fmla="*/ 117 h 133"/>
                <a:gd name="T74" fmla="*/ 127 w 382"/>
                <a:gd name="T75" fmla="*/ 114 h 133"/>
                <a:gd name="T76" fmla="*/ 50 w 382"/>
                <a:gd name="T77" fmla="*/ 67 h 133"/>
                <a:gd name="T78" fmla="*/ 74 w 382"/>
                <a:gd name="T79" fmla="*/ 70 h 133"/>
                <a:gd name="T80" fmla="*/ 102 w 382"/>
                <a:gd name="T81" fmla="*/ 74 h 133"/>
                <a:gd name="T82" fmla="*/ 125 w 382"/>
                <a:gd name="T83" fmla="*/ 59 h 133"/>
                <a:gd name="T84" fmla="*/ 123 w 382"/>
                <a:gd name="T85" fmla="*/ 40 h 133"/>
                <a:gd name="T86" fmla="*/ 159 w 382"/>
                <a:gd name="T87" fmla="*/ 77 h 133"/>
                <a:gd name="T88" fmla="*/ 200 w 382"/>
                <a:gd name="T89" fmla="*/ 103 h 133"/>
                <a:gd name="T90" fmla="*/ 230 w 382"/>
                <a:gd name="T91" fmla="*/ 104 h 133"/>
                <a:gd name="T92" fmla="*/ 259 w 382"/>
                <a:gd name="T93" fmla="*/ 106 h 133"/>
                <a:gd name="T94" fmla="*/ 382 w 382"/>
                <a:gd name="T95" fmla="*/ 97 h 133"/>
                <a:gd name="T96" fmla="*/ 315 w 382"/>
                <a:gd name="T97" fmla="*/ 97 h 133"/>
                <a:gd name="T98" fmla="*/ 244 w 382"/>
                <a:gd name="T99" fmla="*/ 113 h 133"/>
                <a:gd name="T100" fmla="*/ 219 w 382"/>
                <a:gd name="T101" fmla="*/ 109 h 133"/>
                <a:gd name="T102" fmla="*/ 189 w 382"/>
                <a:gd name="T103" fmla="*/ 92 h 133"/>
                <a:gd name="T104" fmla="*/ 161 w 382"/>
                <a:gd name="T105" fmla="*/ 66 h 133"/>
                <a:gd name="T106" fmla="*/ 156 w 382"/>
                <a:gd name="T107" fmla="*/ 41 h 133"/>
                <a:gd name="T108" fmla="*/ 174 w 382"/>
                <a:gd name="T109" fmla="*/ 31 h 133"/>
                <a:gd name="T110" fmla="*/ 211 w 382"/>
                <a:gd name="T111" fmla="*/ 26 h 133"/>
                <a:gd name="T112" fmla="*/ 220 w 382"/>
                <a:gd name="T113" fmla="*/ 43 h 133"/>
                <a:gd name="T114" fmla="*/ 226 w 382"/>
                <a:gd name="T115" fmla="*/ 64 h 133"/>
                <a:gd name="T116" fmla="*/ 194 w 382"/>
                <a:gd name="T117" fmla="*/ 58 h 133"/>
                <a:gd name="T118" fmla="*/ 200 w 382"/>
                <a:gd name="T119" fmla="*/ 86 h 133"/>
                <a:gd name="T120" fmla="*/ 359 w 382"/>
                <a:gd name="T121" fmla="*/ 9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2" h="133">
                  <a:moveTo>
                    <a:pt x="331" y="89"/>
                  </a:moveTo>
                  <a:cubicBezTo>
                    <a:pt x="322" y="89"/>
                    <a:pt x="313" y="89"/>
                    <a:pt x="304" y="90"/>
                  </a:cubicBezTo>
                  <a:cubicBezTo>
                    <a:pt x="300" y="90"/>
                    <a:pt x="296" y="90"/>
                    <a:pt x="292" y="90"/>
                  </a:cubicBezTo>
                  <a:cubicBezTo>
                    <a:pt x="281" y="91"/>
                    <a:pt x="270" y="92"/>
                    <a:pt x="259" y="92"/>
                  </a:cubicBezTo>
                  <a:cubicBezTo>
                    <a:pt x="253" y="92"/>
                    <a:pt x="247" y="91"/>
                    <a:pt x="241" y="91"/>
                  </a:cubicBezTo>
                  <a:cubicBezTo>
                    <a:pt x="224" y="89"/>
                    <a:pt x="212" y="87"/>
                    <a:pt x="201" y="83"/>
                  </a:cubicBezTo>
                  <a:cubicBezTo>
                    <a:pt x="191" y="79"/>
                    <a:pt x="179" y="74"/>
                    <a:pt x="177" y="64"/>
                  </a:cubicBezTo>
                  <a:cubicBezTo>
                    <a:pt x="176" y="59"/>
                    <a:pt x="178" y="53"/>
                    <a:pt x="183" y="50"/>
                  </a:cubicBezTo>
                  <a:cubicBezTo>
                    <a:pt x="185" y="49"/>
                    <a:pt x="189" y="47"/>
                    <a:pt x="191" y="48"/>
                  </a:cubicBezTo>
                  <a:cubicBezTo>
                    <a:pt x="192" y="48"/>
                    <a:pt x="193" y="49"/>
                    <a:pt x="193" y="50"/>
                  </a:cubicBezTo>
                  <a:cubicBezTo>
                    <a:pt x="194" y="52"/>
                    <a:pt x="193" y="55"/>
                    <a:pt x="192" y="57"/>
                  </a:cubicBezTo>
                  <a:cubicBezTo>
                    <a:pt x="191" y="59"/>
                    <a:pt x="191" y="61"/>
                    <a:pt x="191" y="62"/>
                  </a:cubicBezTo>
                  <a:cubicBezTo>
                    <a:pt x="190" y="67"/>
                    <a:pt x="192" y="71"/>
                    <a:pt x="195" y="74"/>
                  </a:cubicBezTo>
                  <a:cubicBezTo>
                    <a:pt x="198" y="77"/>
                    <a:pt x="202" y="78"/>
                    <a:pt x="207" y="77"/>
                  </a:cubicBezTo>
                  <a:cubicBezTo>
                    <a:pt x="211" y="76"/>
                    <a:pt x="215" y="73"/>
                    <a:pt x="215" y="70"/>
                  </a:cubicBezTo>
                  <a:cubicBezTo>
                    <a:pt x="216" y="65"/>
                    <a:pt x="220" y="65"/>
                    <a:pt x="226" y="66"/>
                  </a:cubicBezTo>
                  <a:cubicBezTo>
                    <a:pt x="230" y="67"/>
                    <a:pt x="235" y="67"/>
                    <a:pt x="238" y="65"/>
                  </a:cubicBezTo>
                  <a:cubicBezTo>
                    <a:pt x="242" y="61"/>
                    <a:pt x="244" y="56"/>
                    <a:pt x="243" y="52"/>
                  </a:cubicBezTo>
                  <a:cubicBezTo>
                    <a:pt x="242" y="47"/>
                    <a:pt x="238" y="44"/>
                    <a:pt x="234" y="43"/>
                  </a:cubicBezTo>
                  <a:cubicBezTo>
                    <a:pt x="233" y="42"/>
                    <a:pt x="231" y="42"/>
                    <a:pt x="229" y="42"/>
                  </a:cubicBezTo>
                  <a:cubicBezTo>
                    <a:pt x="227" y="42"/>
                    <a:pt x="223" y="43"/>
                    <a:pt x="222" y="42"/>
                  </a:cubicBezTo>
                  <a:cubicBezTo>
                    <a:pt x="221" y="41"/>
                    <a:pt x="222" y="39"/>
                    <a:pt x="223" y="37"/>
                  </a:cubicBezTo>
                  <a:cubicBezTo>
                    <a:pt x="224" y="34"/>
                    <a:pt x="224" y="34"/>
                    <a:pt x="224" y="34"/>
                  </a:cubicBezTo>
                  <a:cubicBezTo>
                    <a:pt x="225" y="31"/>
                    <a:pt x="225" y="29"/>
                    <a:pt x="224" y="27"/>
                  </a:cubicBezTo>
                  <a:cubicBezTo>
                    <a:pt x="223" y="25"/>
                    <a:pt x="222" y="24"/>
                    <a:pt x="219" y="23"/>
                  </a:cubicBezTo>
                  <a:cubicBezTo>
                    <a:pt x="216" y="22"/>
                    <a:pt x="213" y="23"/>
                    <a:pt x="211" y="24"/>
                  </a:cubicBezTo>
                  <a:cubicBezTo>
                    <a:pt x="207" y="24"/>
                    <a:pt x="204" y="25"/>
                    <a:pt x="201" y="22"/>
                  </a:cubicBezTo>
                  <a:cubicBezTo>
                    <a:pt x="200" y="21"/>
                    <a:pt x="199" y="20"/>
                    <a:pt x="198" y="19"/>
                  </a:cubicBezTo>
                  <a:cubicBezTo>
                    <a:pt x="196" y="15"/>
                    <a:pt x="193" y="12"/>
                    <a:pt x="188" y="11"/>
                  </a:cubicBezTo>
                  <a:cubicBezTo>
                    <a:pt x="181" y="11"/>
                    <a:pt x="176" y="14"/>
                    <a:pt x="172" y="18"/>
                  </a:cubicBezTo>
                  <a:cubicBezTo>
                    <a:pt x="168" y="14"/>
                    <a:pt x="162" y="12"/>
                    <a:pt x="158" y="12"/>
                  </a:cubicBezTo>
                  <a:cubicBezTo>
                    <a:pt x="155" y="13"/>
                    <a:pt x="152" y="14"/>
                    <a:pt x="150" y="16"/>
                  </a:cubicBezTo>
                  <a:cubicBezTo>
                    <a:pt x="148" y="19"/>
                    <a:pt x="147" y="21"/>
                    <a:pt x="146" y="24"/>
                  </a:cubicBezTo>
                  <a:cubicBezTo>
                    <a:pt x="145" y="26"/>
                    <a:pt x="144" y="29"/>
                    <a:pt x="142" y="31"/>
                  </a:cubicBezTo>
                  <a:cubicBezTo>
                    <a:pt x="140" y="33"/>
                    <a:pt x="136" y="34"/>
                    <a:pt x="130" y="32"/>
                  </a:cubicBezTo>
                  <a:cubicBezTo>
                    <a:pt x="127" y="31"/>
                    <a:pt x="121" y="28"/>
                    <a:pt x="121" y="24"/>
                  </a:cubicBezTo>
                  <a:cubicBezTo>
                    <a:pt x="121" y="22"/>
                    <a:pt x="123" y="20"/>
                    <a:pt x="124" y="20"/>
                  </a:cubicBezTo>
                  <a:cubicBezTo>
                    <a:pt x="125" y="20"/>
                    <a:pt x="125" y="20"/>
                    <a:pt x="125" y="21"/>
                  </a:cubicBezTo>
                  <a:cubicBezTo>
                    <a:pt x="126" y="23"/>
                    <a:pt x="128" y="28"/>
                    <a:pt x="134" y="29"/>
                  </a:cubicBezTo>
                  <a:cubicBezTo>
                    <a:pt x="138" y="30"/>
                    <a:pt x="142" y="27"/>
                    <a:pt x="143" y="22"/>
                  </a:cubicBezTo>
                  <a:cubicBezTo>
                    <a:pt x="143" y="20"/>
                    <a:pt x="144" y="17"/>
                    <a:pt x="143" y="15"/>
                  </a:cubicBezTo>
                  <a:cubicBezTo>
                    <a:pt x="141" y="8"/>
                    <a:pt x="132" y="0"/>
                    <a:pt x="125" y="0"/>
                  </a:cubicBezTo>
                  <a:cubicBezTo>
                    <a:pt x="119" y="0"/>
                    <a:pt x="113" y="1"/>
                    <a:pt x="110" y="7"/>
                  </a:cubicBezTo>
                  <a:cubicBezTo>
                    <a:pt x="109" y="10"/>
                    <a:pt x="109" y="10"/>
                    <a:pt x="109" y="10"/>
                  </a:cubicBezTo>
                  <a:cubicBezTo>
                    <a:pt x="108" y="13"/>
                    <a:pt x="106" y="17"/>
                    <a:pt x="103" y="18"/>
                  </a:cubicBezTo>
                  <a:cubicBezTo>
                    <a:pt x="101" y="18"/>
                    <a:pt x="99" y="17"/>
                    <a:pt x="96" y="16"/>
                  </a:cubicBezTo>
                  <a:cubicBezTo>
                    <a:pt x="93" y="15"/>
                    <a:pt x="90" y="14"/>
                    <a:pt x="87" y="15"/>
                  </a:cubicBezTo>
                  <a:cubicBezTo>
                    <a:pt x="85" y="15"/>
                    <a:pt x="83" y="17"/>
                    <a:pt x="81" y="18"/>
                  </a:cubicBezTo>
                  <a:cubicBezTo>
                    <a:pt x="79" y="20"/>
                    <a:pt x="76" y="22"/>
                    <a:pt x="74" y="21"/>
                  </a:cubicBezTo>
                  <a:cubicBezTo>
                    <a:pt x="73" y="21"/>
                    <a:pt x="72" y="19"/>
                    <a:pt x="72" y="18"/>
                  </a:cubicBezTo>
                  <a:cubicBezTo>
                    <a:pt x="71" y="17"/>
                    <a:pt x="71" y="17"/>
                    <a:pt x="71" y="17"/>
                  </a:cubicBezTo>
                  <a:cubicBezTo>
                    <a:pt x="68" y="11"/>
                    <a:pt x="61" y="7"/>
                    <a:pt x="54" y="9"/>
                  </a:cubicBezTo>
                  <a:cubicBezTo>
                    <a:pt x="50" y="11"/>
                    <a:pt x="48" y="15"/>
                    <a:pt x="47" y="22"/>
                  </a:cubicBezTo>
                  <a:cubicBezTo>
                    <a:pt x="47" y="23"/>
                    <a:pt x="48" y="24"/>
                    <a:pt x="48" y="26"/>
                  </a:cubicBezTo>
                  <a:cubicBezTo>
                    <a:pt x="48" y="29"/>
                    <a:pt x="49" y="33"/>
                    <a:pt x="46" y="35"/>
                  </a:cubicBezTo>
                  <a:cubicBezTo>
                    <a:pt x="44" y="37"/>
                    <a:pt x="40" y="35"/>
                    <a:pt x="36" y="33"/>
                  </a:cubicBezTo>
                  <a:cubicBezTo>
                    <a:pt x="33" y="32"/>
                    <a:pt x="33" y="32"/>
                    <a:pt x="33" y="32"/>
                  </a:cubicBezTo>
                  <a:cubicBezTo>
                    <a:pt x="25" y="29"/>
                    <a:pt x="19" y="31"/>
                    <a:pt x="15" y="36"/>
                  </a:cubicBezTo>
                  <a:cubicBezTo>
                    <a:pt x="12" y="42"/>
                    <a:pt x="12" y="52"/>
                    <a:pt x="17" y="57"/>
                  </a:cubicBezTo>
                  <a:cubicBezTo>
                    <a:pt x="14" y="60"/>
                    <a:pt x="14" y="63"/>
                    <a:pt x="15" y="68"/>
                  </a:cubicBezTo>
                  <a:cubicBezTo>
                    <a:pt x="15" y="70"/>
                    <a:pt x="15" y="72"/>
                    <a:pt x="14" y="74"/>
                  </a:cubicBezTo>
                  <a:cubicBezTo>
                    <a:pt x="13" y="75"/>
                    <a:pt x="12" y="76"/>
                    <a:pt x="10" y="77"/>
                  </a:cubicBezTo>
                  <a:cubicBezTo>
                    <a:pt x="9" y="77"/>
                    <a:pt x="7" y="78"/>
                    <a:pt x="6" y="79"/>
                  </a:cubicBezTo>
                  <a:cubicBezTo>
                    <a:pt x="1" y="83"/>
                    <a:pt x="0" y="91"/>
                    <a:pt x="2" y="97"/>
                  </a:cubicBezTo>
                  <a:cubicBezTo>
                    <a:pt x="4" y="102"/>
                    <a:pt x="8" y="106"/>
                    <a:pt x="14" y="108"/>
                  </a:cubicBezTo>
                  <a:cubicBezTo>
                    <a:pt x="15" y="108"/>
                    <a:pt x="17" y="109"/>
                    <a:pt x="19" y="109"/>
                  </a:cubicBezTo>
                  <a:cubicBezTo>
                    <a:pt x="17" y="115"/>
                    <a:pt x="18" y="121"/>
                    <a:pt x="20" y="125"/>
                  </a:cubicBezTo>
                  <a:cubicBezTo>
                    <a:pt x="24" y="131"/>
                    <a:pt x="31" y="133"/>
                    <a:pt x="38" y="132"/>
                  </a:cubicBezTo>
                  <a:cubicBezTo>
                    <a:pt x="45" y="131"/>
                    <a:pt x="52" y="126"/>
                    <a:pt x="54" y="119"/>
                  </a:cubicBezTo>
                  <a:cubicBezTo>
                    <a:pt x="55" y="119"/>
                    <a:pt x="56" y="120"/>
                    <a:pt x="57" y="121"/>
                  </a:cubicBezTo>
                  <a:cubicBezTo>
                    <a:pt x="61" y="123"/>
                    <a:pt x="65" y="126"/>
                    <a:pt x="72" y="125"/>
                  </a:cubicBezTo>
                  <a:cubicBezTo>
                    <a:pt x="75" y="125"/>
                    <a:pt x="75" y="125"/>
                    <a:pt x="75" y="125"/>
                  </a:cubicBezTo>
                  <a:cubicBezTo>
                    <a:pt x="79" y="124"/>
                    <a:pt x="82" y="124"/>
                    <a:pt x="86" y="125"/>
                  </a:cubicBezTo>
                  <a:cubicBezTo>
                    <a:pt x="102" y="131"/>
                    <a:pt x="118" y="128"/>
                    <a:pt x="133" y="125"/>
                  </a:cubicBezTo>
                  <a:cubicBezTo>
                    <a:pt x="140" y="123"/>
                    <a:pt x="140" y="123"/>
                    <a:pt x="140" y="123"/>
                  </a:cubicBezTo>
                  <a:cubicBezTo>
                    <a:pt x="146" y="122"/>
                    <a:pt x="152" y="121"/>
                    <a:pt x="158" y="120"/>
                  </a:cubicBezTo>
                  <a:cubicBezTo>
                    <a:pt x="160" y="120"/>
                    <a:pt x="162" y="120"/>
                    <a:pt x="163" y="120"/>
                  </a:cubicBezTo>
                  <a:cubicBezTo>
                    <a:pt x="166" y="120"/>
                    <a:pt x="169" y="120"/>
                    <a:pt x="172" y="119"/>
                  </a:cubicBezTo>
                  <a:cubicBezTo>
                    <a:pt x="173" y="119"/>
                    <a:pt x="175" y="120"/>
                    <a:pt x="174" y="119"/>
                  </a:cubicBezTo>
                  <a:cubicBezTo>
                    <a:pt x="173" y="119"/>
                    <a:pt x="168" y="119"/>
                    <a:pt x="168" y="119"/>
                  </a:cubicBezTo>
                  <a:cubicBezTo>
                    <a:pt x="159" y="118"/>
                    <a:pt x="150" y="119"/>
                    <a:pt x="142" y="121"/>
                  </a:cubicBezTo>
                  <a:cubicBezTo>
                    <a:pt x="139" y="121"/>
                    <a:pt x="137" y="122"/>
                    <a:pt x="134" y="122"/>
                  </a:cubicBezTo>
                  <a:cubicBezTo>
                    <a:pt x="122" y="124"/>
                    <a:pt x="110" y="127"/>
                    <a:pt x="97" y="125"/>
                  </a:cubicBezTo>
                  <a:cubicBezTo>
                    <a:pt x="94" y="125"/>
                    <a:pt x="90" y="124"/>
                    <a:pt x="87" y="123"/>
                  </a:cubicBezTo>
                  <a:cubicBezTo>
                    <a:pt x="83" y="121"/>
                    <a:pt x="79" y="122"/>
                    <a:pt x="75" y="122"/>
                  </a:cubicBezTo>
                  <a:cubicBezTo>
                    <a:pt x="71" y="123"/>
                    <a:pt x="71" y="123"/>
                    <a:pt x="71" y="123"/>
                  </a:cubicBezTo>
                  <a:cubicBezTo>
                    <a:pt x="66" y="123"/>
                    <a:pt x="63" y="121"/>
                    <a:pt x="59" y="118"/>
                  </a:cubicBezTo>
                  <a:cubicBezTo>
                    <a:pt x="57" y="117"/>
                    <a:pt x="55" y="116"/>
                    <a:pt x="54" y="115"/>
                  </a:cubicBezTo>
                  <a:cubicBezTo>
                    <a:pt x="53" y="115"/>
                    <a:pt x="52" y="115"/>
                    <a:pt x="52" y="115"/>
                  </a:cubicBezTo>
                  <a:cubicBezTo>
                    <a:pt x="51" y="115"/>
                    <a:pt x="51" y="117"/>
                    <a:pt x="51" y="117"/>
                  </a:cubicBezTo>
                  <a:cubicBezTo>
                    <a:pt x="51" y="118"/>
                    <a:pt x="51" y="119"/>
                    <a:pt x="51" y="119"/>
                  </a:cubicBezTo>
                  <a:cubicBezTo>
                    <a:pt x="50" y="121"/>
                    <a:pt x="50" y="122"/>
                    <a:pt x="49" y="123"/>
                  </a:cubicBezTo>
                  <a:cubicBezTo>
                    <a:pt x="47" y="125"/>
                    <a:pt x="45" y="127"/>
                    <a:pt x="42" y="128"/>
                  </a:cubicBezTo>
                  <a:cubicBezTo>
                    <a:pt x="41" y="129"/>
                    <a:pt x="39" y="129"/>
                    <a:pt x="38" y="129"/>
                  </a:cubicBezTo>
                  <a:cubicBezTo>
                    <a:pt x="31" y="131"/>
                    <a:pt x="26" y="129"/>
                    <a:pt x="23" y="124"/>
                  </a:cubicBezTo>
                  <a:cubicBezTo>
                    <a:pt x="21" y="121"/>
                    <a:pt x="20" y="117"/>
                    <a:pt x="21" y="114"/>
                  </a:cubicBezTo>
                  <a:cubicBezTo>
                    <a:pt x="21" y="112"/>
                    <a:pt x="22" y="110"/>
                    <a:pt x="22" y="108"/>
                  </a:cubicBezTo>
                  <a:cubicBezTo>
                    <a:pt x="22" y="107"/>
                    <a:pt x="21" y="106"/>
                    <a:pt x="19" y="106"/>
                  </a:cubicBezTo>
                  <a:cubicBezTo>
                    <a:pt x="18" y="106"/>
                    <a:pt x="16" y="106"/>
                    <a:pt x="15" y="105"/>
                  </a:cubicBezTo>
                  <a:cubicBezTo>
                    <a:pt x="10" y="104"/>
                    <a:pt x="6" y="100"/>
                    <a:pt x="4" y="96"/>
                  </a:cubicBezTo>
                  <a:cubicBezTo>
                    <a:pt x="3" y="91"/>
                    <a:pt x="4" y="84"/>
                    <a:pt x="8" y="81"/>
                  </a:cubicBezTo>
                  <a:cubicBezTo>
                    <a:pt x="9" y="80"/>
                    <a:pt x="10" y="80"/>
                    <a:pt x="11" y="79"/>
                  </a:cubicBezTo>
                  <a:cubicBezTo>
                    <a:pt x="13" y="78"/>
                    <a:pt x="15" y="77"/>
                    <a:pt x="16" y="76"/>
                  </a:cubicBezTo>
                  <a:cubicBezTo>
                    <a:pt x="18" y="73"/>
                    <a:pt x="18" y="70"/>
                    <a:pt x="17" y="67"/>
                  </a:cubicBezTo>
                  <a:cubicBezTo>
                    <a:pt x="17" y="65"/>
                    <a:pt x="17" y="61"/>
                    <a:pt x="19" y="59"/>
                  </a:cubicBezTo>
                  <a:cubicBezTo>
                    <a:pt x="22" y="57"/>
                    <a:pt x="17" y="54"/>
                    <a:pt x="16" y="52"/>
                  </a:cubicBezTo>
                  <a:cubicBezTo>
                    <a:pt x="15" y="49"/>
                    <a:pt x="15" y="46"/>
                    <a:pt x="16" y="43"/>
                  </a:cubicBezTo>
                  <a:cubicBezTo>
                    <a:pt x="16" y="41"/>
                    <a:pt x="17" y="39"/>
                    <a:pt x="18" y="38"/>
                  </a:cubicBezTo>
                  <a:cubicBezTo>
                    <a:pt x="21" y="33"/>
                    <a:pt x="26" y="32"/>
                    <a:pt x="33" y="35"/>
                  </a:cubicBezTo>
                  <a:cubicBezTo>
                    <a:pt x="35" y="36"/>
                    <a:pt x="35" y="36"/>
                    <a:pt x="35" y="36"/>
                  </a:cubicBezTo>
                  <a:cubicBezTo>
                    <a:pt x="39" y="37"/>
                    <a:pt x="44" y="40"/>
                    <a:pt x="48" y="37"/>
                  </a:cubicBezTo>
                  <a:cubicBezTo>
                    <a:pt x="51" y="34"/>
                    <a:pt x="51" y="29"/>
                    <a:pt x="50" y="25"/>
                  </a:cubicBezTo>
                  <a:cubicBezTo>
                    <a:pt x="50" y="24"/>
                    <a:pt x="50" y="23"/>
                    <a:pt x="50" y="22"/>
                  </a:cubicBezTo>
                  <a:cubicBezTo>
                    <a:pt x="50" y="18"/>
                    <a:pt x="51" y="13"/>
                    <a:pt x="55" y="12"/>
                  </a:cubicBezTo>
                  <a:cubicBezTo>
                    <a:pt x="60" y="10"/>
                    <a:pt x="66" y="14"/>
                    <a:pt x="69" y="18"/>
                  </a:cubicBezTo>
                  <a:cubicBezTo>
                    <a:pt x="69" y="19"/>
                    <a:pt x="69" y="19"/>
                    <a:pt x="69" y="19"/>
                  </a:cubicBezTo>
                  <a:cubicBezTo>
                    <a:pt x="70" y="21"/>
                    <a:pt x="71" y="23"/>
                    <a:pt x="73" y="23"/>
                  </a:cubicBezTo>
                  <a:cubicBezTo>
                    <a:pt x="76" y="25"/>
                    <a:pt x="80" y="22"/>
                    <a:pt x="83" y="20"/>
                  </a:cubicBezTo>
                  <a:cubicBezTo>
                    <a:pt x="85" y="19"/>
                    <a:pt x="86" y="18"/>
                    <a:pt x="88" y="17"/>
                  </a:cubicBezTo>
                  <a:cubicBezTo>
                    <a:pt x="90" y="17"/>
                    <a:pt x="92" y="18"/>
                    <a:pt x="95" y="19"/>
                  </a:cubicBezTo>
                  <a:cubicBezTo>
                    <a:pt x="98" y="20"/>
                    <a:pt x="101" y="21"/>
                    <a:pt x="104" y="20"/>
                  </a:cubicBezTo>
                  <a:cubicBezTo>
                    <a:pt x="108" y="19"/>
                    <a:pt x="110" y="14"/>
                    <a:pt x="111" y="11"/>
                  </a:cubicBezTo>
                  <a:cubicBezTo>
                    <a:pt x="112" y="8"/>
                    <a:pt x="112" y="8"/>
                    <a:pt x="112" y="8"/>
                  </a:cubicBezTo>
                  <a:cubicBezTo>
                    <a:pt x="115" y="4"/>
                    <a:pt x="118" y="2"/>
                    <a:pt x="125" y="2"/>
                  </a:cubicBezTo>
                  <a:cubicBezTo>
                    <a:pt x="131" y="2"/>
                    <a:pt x="139" y="10"/>
                    <a:pt x="141" y="16"/>
                  </a:cubicBezTo>
                  <a:cubicBezTo>
                    <a:pt x="141" y="18"/>
                    <a:pt x="141" y="20"/>
                    <a:pt x="141" y="21"/>
                  </a:cubicBezTo>
                  <a:cubicBezTo>
                    <a:pt x="140" y="24"/>
                    <a:pt x="137" y="27"/>
                    <a:pt x="134" y="27"/>
                  </a:cubicBezTo>
                  <a:cubicBezTo>
                    <a:pt x="131" y="26"/>
                    <a:pt x="129" y="24"/>
                    <a:pt x="128" y="20"/>
                  </a:cubicBezTo>
                  <a:cubicBezTo>
                    <a:pt x="127" y="17"/>
                    <a:pt x="125" y="17"/>
                    <a:pt x="124" y="17"/>
                  </a:cubicBezTo>
                  <a:cubicBezTo>
                    <a:pt x="121" y="17"/>
                    <a:pt x="119" y="21"/>
                    <a:pt x="119" y="24"/>
                  </a:cubicBezTo>
                  <a:cubicBezTo>
                    <a:pt x="118" y="29"/>
                    <a:pt x="124" y="33"/>
                    <a:pt x="130" y="34"/>
                  </a:cubicBezTo>
                  <a:cubicBezTo>
                    <a:pt x="136" y="36"/>
                    <a:pt x="141" y="36"/>
                    <a:pt x="144" y="33"/>
                  </a:cubicBezTo>
                  <a:cubicBezTo>
                    <a:pt x="147" y="30"/>
                    <a:pt x="148" y="27"/>
                    <a:pt x="149" y="25"/>
                  </a:cubicBezTo>
                  <a:cubicBezTo>
                    <a:pt x="149" y="22"/>
                    <a:pt x="150" y="20"/>
                    <a:pt x="152" y="18"/>
                  </a:cubicBezTo>
                  <a:cubicBezTo>
                    <a:pt x="153" y="16"/>
                    <a:pt x="156" y="15"/>
                    <a:pt x="158" y="15"/>
                  </a:cubicBezTo>
                  <a:cubicBezTo>
                    <a:pt x="162" y="15"/>
                    <a:pt x="167" y="17"/>
                    <a:pt x="170" y="20"/>
                  </a:cubicBezTo>
                  <a:cubicBezTo>
                    <a:pt x="170" y="20"/>
                    <a:pt x="171" y="20"/>
                    <a:pt x="171" y="20"/>
                  </a:cubicBezTo>
                  <a:cubicBezTo>
                    <a:pt x="171" y="21"/>
                    <a:pt x="171" y="21"/>
                    <a:pt x="172" y="22"/>
                  </a:cubicBezTo>
                  <a:cubicBezTo>
                    <a:pt x="173" y="25"/>
                    <a:pt x="172" y="28"/>
                    <a:pt x="172" y="30"/>
                  </a:cubicBezTo>
                  <a:cubicBezTo>
                    <a:pt x="170" y="36"/>
                    <a:pt x="168" y="37"/>
                    <a:pt x="166" y="36"/>
                  </a:cubicBezTo>
                  <a:cubicBezTo>
                    <a:pt x="165" y="36"/>
                    <a:pt x="164" y="36"/>
                    <a:pt x="163" y="35"/>
                  </a:cubicBezTo>
                  <a:cubicBezTo>
                    <a:pt x="161" y="34"/>
                    <a:pt x="158" y="33"/>
                    <a:pt x="156" y="34"/>
                  </a:cubicBezTo>
                  <a:cubicBezTo>
                    <a:pt x="155" y="35"/>
                    <a:pt x="154" y="35"/>
                    <a:pt x="154" y="37"/>
                  </a:cubicBezTo>
                  <a:cubicBezTo>
                    <a:pt x="153" y="39"/>
                    <a:pt x="153" y="41"/>
                    <a:pt x="154" y="42"/>
                  </a:cubicBezTo>
                  <a:cubicBezTo>
                    <a:pt x="155" y="44"/>
                    <a:pt x="156" y="46"/>
                    <a:pt x="158" y="48"/>
                  </a:cubicBezTo>
                  <a:cubicBezTo>
                    <a:pt x="160" y="50"/>
                    <a:pt x="160" y="50"/>
                    <a:pt x="160" y="50"/>
                  </a:cubicBezTo>
                  <a:cubicBezTo>
                    <a:pt x="162" y="51"/>
                    <a:pt x="164" y="54"/>
                    <a:pt x="165" y="56"/>
                  </a:cubicBezTo>
                  <a:cubicBezTo>
                    <a:pt x="165" y="58"/>
                    <a:pt x="163" y="59"/>
                    <a:pt x="162" y="61"/>
                  </a:cubicBezTo>
                  <a:cubicBezTo>
                    <a:pt x="160" y="62"/>
                    <a:pt x="159" y="63"/>
                    <a:pt x="158" y="65"/>
                  </a:cubicBezTo>
                  <a:cubicBezTo>
                    <a:pt x="158" y="66"/>
                    <a:pt x="158" y="67"/>
                    <a:pt x="158" y="67"/>
                  </a:cubicBezTo>
                  <a:cubicBezTo>
                    <a:pt x="158" y="68"/>
                    <a:pt x="158" y="69"/>
                    <a:pt x="158" y="70"/>
                  </a:cubicBezTo>
                  <a:cubicBezTo>
                    <a:pt x="157" y="74"/>
                    <a:pt x="157" y="74"/>
                    <a:pt x="157" y="74"/>
                  </a:cubicBezTo>
                  <a:cubicBezTo>
                    <a:pt x="157" y="74"/>
                    <a:pt x="157" y="74"/>
                    <a:pt x="157" y="74"/>
                  </a:cubicBezTo>
                  <a:cubicBezTo>
                    <a:pt x="156" y="78"/>
                    <a:pt x="154" y="80"/>
                    <a:pt x="151" y="80"/>
                  </a:cubicBezTo>
                  <a:cubicBezTo>
                    <a:pt x="148" y="80"/>
                    <a:pt x="144" y="79"/>
                    <a:pt x="142" y="77"/>
                  </a:cubicBezTo>
                  <a:cubicBezTo>
                    <a:pt x="141" y="76"/>
                    <a:pt x="139" y="74"/>
                    <a:pt x="139" y="71"/>
                  </a:cubicBezTo>
                  <a:cubicBezTo>
                    <a:pt x="139" y="68"/>
                    <a:pt x="140" y="65"/>
                    <a:pt x="142" y="63"/>
                  </a:cubicBezTo>
                  <a:cubicBezTo>
                    <a:pt x="142" y="62"/>
                    <a:pt x="143" y="61"/>
                    <a:pt x="145" y="61"/>
                  </a:cubicBezTo>
                  <a:cubicBezTo>
                    <a:pt x="147" y="60"/>
                    <a:pt x="148" y="60"/>
                    <a:pt x="147" y="57"/>
                  </a:cubicBezTo>
                  <a:cubicBezTo>
                    <a:pt x="146" y="46"/>
                    <a:pt x="137" y="39"/>
                    <a:pt x="123" y="37"/>
                  </a:cubicBezTo>
                  <a:cubicBezTo>
                    <a:pt x="115" y="37"/>
                    <a:pt x="108" y="39"/>
                    <a:pt x="103" y="44"/>
                  </a:cubicBezTo>
                  <a:cubicBezTo>
                    <a:pt x="101" y="47"/>
                    <a:pt x="100" y="49"/>
                    <a:pt x="100" y="51"/>
                  </a:cubicBezTo>
                  <a:cubicBezTo>
                    <a:pt x="100" y="53"/>
                    <a:pt x="102" y="55"/>
                    <a:pt x="104" y="56"/>
                  </a:cubicBezTo>
                  <a:cubicBezTo>
                    <a:pt x="107" y="57"/>
                    <a:pt x="110" y="57"/>
                    <a:pt x="113" y="58"/>
                  </a:cubicBezTo>
                  <a:cubicBezTo>
                    <a:pt x="117" y="58"/>
                    <a:pt x="121" y="59"/>
                    <a:pt x="123" y="61"/>
                  </a:cubicBezTo>
                  <a:cubicBezTo>
                    <a:pt x="125" y="62"/>
                    <a:pt x="126" y="64"/>
                    <a:pt x="126" y="66"/>
                  </a:cubicBezTo>
                  <a:cubicBezTo>
                    <a:pt x="125" y="69"/>
                    <a:pt x="123" y="72"/>
                    <a:pt x="120" y="73"/>
                  </a:cubicBezTo>
                  <a:cubicBezTo>
                    <a:pt x="118" y="75"/>
                    <a:pt x="115" y="75"/>
                    <a:pt x="112" y="74"/>
                  </a:cubicBezTo>
                  <a:cubicBezTo>
                    <a:pt x="109" y="73"/>
                    <a:pt x="109" y="73"/>
                    <a:pt x="109" y="73"/>
                  </a:cubicBezTo>
                  <a:cubicBezTo>
                    <a:pt x="107" y="72"/>
                    <a:pt x="104" y="71"/>
                    <a:pt x="102" y="72"/>
                  </a:cubicBezTo>
                  <a:cubicBezTo>
                    <a:pt x="96" y="72"/>
                    <a:pt x="95" y="76"/>
                    <a:pt x="94" y="79"/>
                  </a:cubicBezTo>
                  <a:cubicBezTo>
                    <a:pt x="93" y="81"/>
                    <a:pt x="93" y="83"/>
                    <a:pt x="91" y="84"/>
                  </a:cubicBezTo>
                  <a:cubicBezTo>
                    <a:pt x="88" y="88"/>
                    <a:pt x="81" y="89"/>
                    <a:pt x="77" y="86"/>
                  </a:cubicBezTo>
                  <a:cubicBezTo>
                    <a:pt x="72" y="82"/>
                    <a:pt x="73" y="76"/>
                    <a:pt x="77" y="72"/>
                  </a:cubicBezTo>
                  <a:cubicBezTo>
                    <a:pt x="79" y="69"/>
                    <a:pt x="79" y="69"/>
                    <a:pt x="79" y="69"/>
                  </a:cubicBezTo>
                  <a:cubicBezTo>
                    <a:pt x="82" y="66"/>
                    <a:pt x="85" y="63"/>
                    <a:pt x="85" y="59"/>
                  </a:cubicBezTo>
                  <a:cubicBezTo>
                    <a:pt x="85" y="57"/>
                    <a:pt x="84" y="56"/>
                    <a:pt x="82" y="54"/>
                  </a:cubicBezTo>
                  <a:cubicBezTo>
                    <a:pt x="77" y="50"/>
                    <a:pt x="69" y="50"/>
                    <a:pt x="63" y="52"/>
                  </a:cubicBezTo>
                  <a:cubicBezTo>
                    <a:pt x="56" y="54"/>
                    <a:pt x="51" y="59"/>
                    <a:pt x="48" y="66"/>
                  </a:cubicBezTo>
                  <a:cubicBezTo>
                    <a:pt x="45" y="74"/>
                    <a:pt x="45" y="83"/>
                    <a:pt x="49" y="90"/>
                  </a:cubicBezTo>
                  <a:cubicBezTo>
                    <a:pt x="58" y="104"/>
                    <a:pt x="75" y="109"/>
                    <a:pt x="88" y="112"/>
                  </a:cubicBezTo>
                  <a:cubicBezTo>
                    <a:pt x="94" y="113"/>
                    <a:pt x="94" y="113"/>
                    <a:pt x="94" y="113"/>
                  </a:cubicBezTo>
                  <a:cubicBezTo>
                    <a:pt x="100" y="114"/>
                    <a:pt x="100" y="114"/>
                    <a:pt x="100" y="114"/>
                  </a:cubicBezTo>
                  <a:cubicBezTo>
                    <a:pt x="109" y="116"/>
                    <a:pt x="117" y="117"/>
                    <a:pt x="127" y="117"/>
                  </a:cubicBezTo>
                  <a:cubicBezTo>
                    <a:pt x="128" y="117"/>
                    <a:pt x="128" y="117"/>
                    <a:pt x="128" y="117"/>
                  </a:cubicBezTo>
                  <a:cubicBezTo>
                    <a:pt x="144" y="117"/>
                    <a:pt x="162" y="115"/>
                    <a:pt x="178" y="117"/>
                  </a:cubicBezTo>
                  <a:cubicBezTo>
                    <a:pt x="183" y="117"/>
                    <a:pt x="192" y="118"/>
                    <a:pt x="193" y="119"/>
                  </a:cubicBezTo>
                  <a:cubicBezTo>
                    <a:pt x="190" y="117"/>
                    <a:pt x="183" y="116"/>
                    <a:pt x="178" y="116"/>
                  </a:cubicBezTo>
                  <a:cubicBezTo>
                    <a:pt x="161" y="113"/>
                    <a:pt x="144" y="114"/>
                    <a:pt x="128" y="114"/>
                  </a:cubicBezTo>
                  <a:cubicBezTo>
                    <a:pt x="127" y="114"/>
                    <a:pt x="127" y="114"/>
                    <a:pt x="127" y="114"/>
                  </a:cubicBezTo>
                  <a:cubicBezTo>
                    <a:pt x="118" y="114"/>
                    <a:pt x="109" y="114"/>
                    <a:pt x="101" y="112"/>
                  </a:cubicBezTo>
                  <a:cubicBezTo>
                    <a:pt x="95" y="111"/>
                    <a:pt x="95" y="111"/>
                    <a:pt x="95" y="111"/>
                  </a:cubicBezTo>
                  <a:cubicBezTo>
                    <a:pt x="88" y="109"/>
                    <a:pt x="88" y="109"/>
                    <a:pt x="88" y="109"/>
                  </a:cubicBezTo>
                  <a:cubicBezTo>
                    <a:pt x="75" y="106"/>
                    <a:pt x="59" y="102"/>
                    <a:pt x="51" y="88"/>
                  </a:cubicBezTo>
                  <a:cubicBezTo>
                    <a:pt x="48" y="82"/>
                    <a:pt x="48" y="74"/>
                    <a:pt x="50" y="67"/>
                  </a:cubicBezTo>
                  <a:cubicBezTo>
                    <a:pt x="53" y="61"/>
                    <a:pt x="58" y="56"/>
                    <a:pt x="64" y="54"/>
                  </a:cubicBezTo>
                  <a:cubicBezTo>
                    <a:pt x="69" y="52"/>
                    <a:pt x="77" y="53"/>
                    <a:pt x="80" y="56"/>
                  </a:cubicBezTo>
                  <a:cubicBezTo>
                    <a:pt x="82" y="57"/>
                    <a:pt x="82" y="58"/>
                    <a:pt x="82" y="59"/>
                  </a:cubicBezTo>
                  <a:cubicBezTo>
                    <a:pt x="82" y="62"/>
                    <a:pt x="80" y="65"/>
                    <a:pt x="77" y="67"/>
                  </a:cubicBezTo>
                  <a:cubicBezTo>
                    <a:pt x="74" y="70"/>
                    <a:pt x="74" y="70"/>
                    <a:pt x="74" y="70"/>
                  </a:cubicBezTo>
                  <a:cubicBezTo>
                    <a:pt x="71" y="75"/>
                    <a:pt x="69" y="83"/>
                    <a:pt x="75" y="87"/>
                  </a:cubicBezTo>
                  <a:cubicBezTo>
                    <a:pt x="80" y="92"/>
                    <a:pt x="88" y="91"/>
                    <a:pt x="93" y="86"/>
                  </a:cubicBezTo>
                  <a:cubicBezTo>
                    <a:pt x="95" y="84"/>
                    <a:pt x="96" y="82"/>
                    <a:pt x="96" y="80"/>
                  </a:cubicBezTo>
                  <a:cubicBezTo>
                    <a:pt x="97" y="77"/>
                    <a:pt x="98" y="75"/>
                    <a:pt x="102" y="74"/>
                  </a:cubicBezTo>
                  <a:cubicBezTo>
                    <a:pt x="102" y="74"/>
                    <a:pt x="102" y="74"/>
                    <a:pt x="102" y="74"/>
                  </a:cubicBezTo>
                  <a:cubicBezTo>
                    <a:pt x="104" y="74"/>
                    <a:pt x="106" y="75"/>
                    <a:pt x="108" y="76"/>
                  </a:cubicBezTo>
                  <a:cubicBezTo>
                    <a:pt x="111" y="77"/>
                    <a:pt x="111" y="77"/>
                    <a:pt x="111" y="77"/>
                  </a:cubicBezTo>
                  <a:cubicBezTo>
                    <a:pt x="115" y="77"/>
                    <a:pt x="118" y="78"/>
                    <a:pt x="122" y="76"/>
                  </a:cubicBezTo>
                  <a:cubicBezTo>
                    <a:pt x="125" y="73"/>
                    <a:pt x="128" y="70"/>
                    <a:pt x="128" y="66"/>
                  </a:cubicBezTo>
                  <a:cubicBezTo>
                    <a:pt x="128" y="63"/>
                    <a:pt x="127" y="61"/>
                    <a:pt x="125" y="59"/>
                  </a:cubicBezTo>
                  <a:cubicBezTo>
                    <a:pt x="122" y="56"/>
                    <a:pt x="117" y="56"/>
                    <a:pt x="113" y="55"/>
                  </a:cubicBezTo>
                  <a:cubicBezTo>
                    <a:pt x="110" y="55"/>
                    <a:pt x="108" y="55"/>
                    <a:pt x="105" y="53"/>
                  </a:cubicBezTo>
                  <a:cubicBezTo>
                    <a:pt x="104" y="53"/>
                    <a:pt x="103" y="52"/>
                    <a:pt x="103" y="51"/>
                  </a:cubicBezTo>
                  <a:cubicBezTo>
                    <a:pt x="102" y="50"/>
                    <a:pt x="103" y="48"/>
                    <a:pt x="105" y="46"/>
                  </a:cubicBezTo>
                  <a:cubicBezTo>
                    <a:pt x="109" y="41"/>
                    <a:pt x="116" y="39"/>
                    <a:pt x="123" y="40"/>
                  </a:cubicBezTo>
                  <a:cubicBezTo>
                    <a:pt x="136" y="41"/>
                    <a:pt x="144" y="48"/>
                    <a:pt x="145" y="58"/>
                  </a:cubicBezTo>
                  <a:cubicBezTo>
                    <a:pt x="139" y="60"/>
                    <a:pt x="137" y="64"/>
                    <a:pt x="137" y="71"/>
                  </a:cubicBezTo>
                  <a:cubicBezTo>
                    <a:pt x="137" y="74"/>
                    <a:pt x="138" y="77"/>
                    <a:pt x="140" y="79"/>
                  </a:cubicBezTo>
                  <a:cubicBezTo>
                    <a:pt x="143" y="82"/>
                    <a:pt x="147" y="83"/>
                    <a:pt x="151" y="83"/>
                  </a:cubicBezTo>
                  <a:cubicBezTo>
                    <a:pt x="155" y="82"/>
                    <a:pt x="157" y="81"/>
                    <a:pt x="159" y="77"/>
                  </a:cubicBezTo>
                  <a:cubicBezTo>
                    <a:pt x="162" y="82"/>
                    <a:pt x="167" y="86"/>
                    <a:pt x="170" y="87"/>
                  </a:cubicBezTo>
                  <a:cubicBezTo>
                    <a:pt x="174" y="90"/>
                    <a:pt x="178" y="92"/>
                    <a:pt x="184" y="94"/>
                  </a:cubicBezTo>
                  <a:cubicBezTo>
                    <a:pt x="188" y="95"/>
                    <a:pt x="188" y="95"/>
                    <a:pt x="188" y="95"/>
                  </a:cubicBezTo>
                  <a:cubicBezTo>
                    <a:pt x="192" y="95"/>
                    <a:pt x="195" y="96"/>
                    <a:pt x="197" y="98"/>
                  </a:cubicBezTo>
                  <a:cubicBezTo>
                    <a:pt x="199" y="99"/>
                    <a:pt x="199" y="101"/>
                    <a:pt x="200" y="103"/>
                  </a:cubicBezTo>
                  <a:cubicBezTo>
                    <a:pt x="200" y="106"/>
                    <a:pt x="200" y="106"/>
                    <a:pt x="200" y="106"/>
                  </a:cubicBezTo>
                  <a:cubicBezTo>
                    <a:pt x="202" y="109"/>
                    <a:pt x="204" y="112"/>
                    <a:pt x="208" y="113"/>
                  </a:cubicBezTo>
                  <a:cubicBezTo>
                    <a:pt x="212" y="114"/>
                    <a:pt x="217" y="114"/>
                    <a:pt x="220" y="112"/>
                  </a:cubicBezTo>
                  <a:cubicBezTo>
                    <a:pt x="222" y="111"/>
                    <a:pt x="223" y="109"/>
                    <a:pt x="224" y="108"/>
                  </a:cubicBezTo>
                  <a:cubicBezTo>
                    <a:pt x="226" y="106"/>
                    <a:pt x="228" y="104"/>
                    <a:pt x="230" y="104"/>
                  </a:cubicBezTo>
                  <a:cubicBezTo>
                    <a:pt x="232" y="104"/>
                    <a:pt x="234" y="104"/>
                    <a:pt x="236" y="106"/>
                  </a:cubicBezTo>
                  <a:cubicBezTo>
                    <a:pt x="237" y="107"/>
                    <a:pt x="237" y="108"/>
                    <a:pt x="238" y="109"/>
                  </a:cubicBezTo>
                  <a:cubicBezTo>
                    <a:pt x="239" y="111"/>
                    <a:pt x="240" y="114"/>
                    <a:pt x="242" y="115"/>
                  </a:cubicBezTo>
                  <a:cubicBezTo>
                    <a:pt x="245" y="116"/>
                    <a:pt x="247" y="116"/>
                    <a:pt x="249" y="116"/>
                  </a:cubicBezTo>
                  <a:cubicBezTo>
                    <a:pt x="253" y="114"/>
                    <a:pt x="257" y="110"/>
                    <a:pt x="259" y="106"/>
                  </a:cubicBezTo>
                  <a:cubicBezTo>
                    <a:pt x="261" y="101"/>
                    <a:pt x="265" y="100"/>
                    <a:pt x="273" y="101"/>
                  </a:cubicBezTo>
                  <a:cubicBezTo>
                    <a:pt x="278" y="101"/>
                    <a:pt x="283" y="102"/>
                    <a:pt x="289" y="102"/>
                  </a:cubicBezTo>
                  <a:cubicBezTo>
                    <a:pt x="298" y="102"/>
                    <a:pt x="307" y="100"/>
                    <a:pt x="316" y="99"/>
                  </a:cubicBezTo>
                  <a:cubicBezTo>
                    <a:pt x="322" y="98"/>
                    <a:pt x="329" y="97"/>
                    <a:pt x="335" y="97"/>
                  </a:cubicBezTo>
                  <a:cubicBezTo>
                    <a:pt x="351" y="95"/>
                    <a:pt x="366" y="95"/>
                    <a:pt x="382" y="97"/>
                  </a:cubicBezTo>
                  <a:cubicBezTo>
                    <a:pt x="376" y="95"/>
                    <a:pt x="373" y="94"/>
                    <a:pt x="369" y="94"/>
                  </a:cubicBezTo>
                  <a:cubicBezTo>
                    <a:pt x="361" y="92"/>
                    <a:pt x="354" y="91"/>
                    <a:pt x="346" y="90"/>
                  </a:cubicBezTo>
                  <a:cubicBezTo>
                    <a:pt x="341" y="90"/>
                    <a:pt x="336" y="89"/>
                    <a:pt x="331" y="89"/>
                  </a:cubicBezTo>
                  <a:close/>
                  <a:moveTo>
                    <a:pt x="335" y="94"/>
                  </a:moveTo>
                  <a:cubicBezTo>
                    <a:pt x="329" y="94"/>
                    <a:pt x="322" y="96"/>
                    <a:pt x="315" y="97"/>
                  </a:cubicBezTo>
                  <a:cubicBezTo>
                    <a:pt x="307" y="98"/>
                    <a:pt x="298" y="99"/>
                    <a:pt x="289" y="99"/>
                  </a:cubicBezTo>
                  <a:cubicBezTo>
                    <a:pt x="283" y="99"/>
                    <a:pt x="278" y="99"/>
                    <a:pt x="273" y="98"/>
                  </a:cubicBezTo>
                  <a:cubicBezTo>
                    <a:pt x="265" y="97"/>
                    <a:pt x="259" y="99"/>
                    <a:pt x="256" y="105"/>
                  </a:cubicBezTo>
                  <a:cubicBezTo>
                    <a:pt x="255" y="107"/>
                    <a:pt x="252" y="112"/>
                    <a:pt x="248" y="113"/>
                  </a:cubicBezTo>
                  <a:cubicBezTo>
                    <a:pt x="247" y="114"/>
                    <a:pt x="245" y="113"/>
                    <a:pt x="244" y="113"/>
                  </a:cubicBezTo>
                  <a:cubicBezTo>
                    <a:pt x="242" y="112"/>
                    <a:pt x="241" y="110"/>
                    <a:pt x="240" y="108"/>
                  </a:cubicBezTo>
                  <a:cubicBezTo>
                    <a:pt x="240" y="107"/>
                    <a:pt x="239" y="105"/>
                    <a:pt x="238" y="104"/>
                  </a:cubicBezTo>
                  <a:cubicBezTo>
                    <a:pt x="236" y="102"/>
                    <a:pt x="233" y="101"/>
                    <a:pt x="230" y="102"/>
                  </a:cubicBezTo>
                  <a:cubicBezTo>
                    <a:pt x="226" y="102"/>
                    <a:pt x="224" y="104"/>
                    <a:pt x="222" y="106"/>
                  </a:cubicBezTo>
                  <a:cubicBezTo>
                    <a:pt x="221" y="108"/>
                    <a:pt x="220" y="109"/>
                    <a:pt x="219" y="109"/>
                  </a:cubicBezTo>
                  <a:cubicBezTo>
                    <a:pt x="216" y="111"/>
                    <a:pt x="212" y="112"/>
                    <a:pt x="209" y="111"/>
                  </a:cubicBezTo>
                  <a:cubicBezTo>
                    <a:pt x="206" y="110"/>
                    <a:pt x="204" y="108"/>
                    <a:pt x="203" y="105"/>
                  </a:cubicBezTo>
                  <a:cubicBezTo>
                    <a:pt x="202" y="103"/>
                    <a:pt x="202" y="103"/>
                    <a:pt x="202" y="103"/>
                  </a:cubicBezTo>
                  <a:cubicBezTo>
                    <a:pt x="202" y="100"/>
                    <a:pt x="201" y="98"/>
                    <a:pt x="199" y="96"/>
                  </a:cubicBezTo>
                  <a:cubicBezTo>
                    <a:pt x="196" y="93"/>
                    <a:pt x="192" y="93"/>
                    <a:pt x="189" y="92"/>
                  </a:cubicBezTo>
                  <a:cubicBezTo>
                    <a:pt x="185" y="91"/>
                    <a:pt x="185" y="91"/>
                    <a:pt x="185" y="91"/>
                  </a:cubicBezTo>
                  <a:cubicBezTo>
                    <a:pt x="179" y="90"/>
                    <a:pt x="175" y="88"/>
                    <a:pt x="171" y="85"/>
                  </a:cubicBezTo>
                  <a:cubicBezTo>
                    <a:pt x="165" y="81"/>
                    <a:pt x="161" y="77"/>
                    <a:pt x="160" y="74"/>
                  </a:cubicBezTo>
                  <a:cubicBezTo>
                    <a:pt x="160" y="71"/>
                    <a:pt x="160" y="71"/>
                    <a:pt x="160" y="71"/>
                  </a:cubicBezTo>
                  <a:cubicBezTo>
                    <a:pt x="160" y="69"/>
                    <a:pt x="160" y="67"/>
                    <a:pt x="161" y="66"/>
                  </a:cubicBezTo>
                  <a:cubicBezTo>
                    <a:pt x="161" y="65"/>
                    <a:pt x="162" y="63"/>
                    <a:pt x="163" y="62"/>
                  </a:cubicBezTo>
                  <a:cubicBezTo>
                    <a:pt x="165" y="61"/>
                    <a:pt x="167" y="59"/>
                    <a:pt x="167" y="56"/>
                  </a:cubicBezTo>
                  <a:cubicBezTo>
                    <a:pt x="167" y="52"/>
                    <a:pt x="164" y="50"/>
                    <a:pt x="162" y="48"/>
                  </a:cubicBezTo>
                  <a:cubicBezTo>
                    <a:pt x="160" y="46"/>
                    <a:pt x="160" y="46"/>
                    <a:pt x="160" y="46"/>
                  </a:cubicBezTo>
                  <a:cubicBezTo>
                    <a:pt x="159" y="45"/>
                    <a:pt x="157" y="43"/>
                    <a:pt x="156" y="41"/>
                  </a:cubicBezTo>
                  <a:cubicBezTo>
                    <a:pt x="156" y="40"/>
                    <a:pt x="155" y="39"/>
                    <a:pt x="156" y="38"/>
                  </a:cubicBezTo>
                  <a:cubicBezTo>
                    <a:pt x="156" y="37"/>
                    <a:pt x="156" y="37"/>
                    <a:pt x="157" y="37"/>
                  </a:cubicBezTo>
                  <a:cubicBezTo>
                    <a:pt x="158" y="36"/>
                    <a:pt x="160" y="37"/>
                    <a:pt x="162" y="38"/>
                  </a:cubicBezTo>
                  <a:cubicBezTo>
                    <a:pt x="163" y="38"/>
                    <a:pt x="164" y="39"/>
                    <a:pt x="165" y="39"/>
                  </a:cubicBezTo>
                  <a:cubicBezTo>
                    <a:pt x="170" y="40"/>
                    <a:pt x="173" y="37"/>
                    <a:pt x="174" y="31"/>
                  </a:cubicBezTo>
                  <a:cubicBezTo>
                    <a:pt x="175" y="28"/>
                    <a:pt x="175" y="23"/>
                    <a:pt x="173" y="20"/>
                  </a:cubicBezTo>
                  <a:cubicBezTo>
                    <a:pt x="177" y="16"/>
                    <a:pt x="182" y="13"/>
                    <a:pt x="187" y="14"/>
                  </a:cubicBezTo>
                  <a:cubicBezTo>
                    <a:pt x="191" y="14"/>
                    <a:pt x="194" y="17"/>
                    <a:pt x="196" y="20"/>
                  </a:cubicBezTo>
                  <a:cubicBezTo>
                    <a:pt x="197" y="21"/>
                    <a:pt x="198" y="23"/>
                    <a:pt x="199" y="24"/>
                  </a:cubicBezTo>
                  <a:cubicBezTo>
                    <a:pt x="203" y="28"/>
                    <a:pt x="207" y="27"/>
                    <a:pt x="211" y="26"/>
                  </a:cubicBezTo>
                  <a:cubicBezTo>
                    <a:pt x="214" y="25"/>
                    <a:pt x="216" y="25"/>
                    <a:pt x="219" y="26"/>
                  </a:cubicBezTo>
                  <a:cubicBezTo>
                    <a:pt x="220" y="26"/>
                    <a:pt x="221" y="27"/>
                    <a:pt x="222" y="28"/>
                  </a:cubicBezTo>
                  <a:cubicBezTo>
                    <a:pt x="223" y="29"/>
                    <a:pt x="223" y="31"/>
                    <a:pt x="222" y="33"/>
                  </a:cubicBezTo>
                  <a:cubicBezTo>
                    <a:pt x="221" y="36"/>
                    <a:pt x="221" y="36"/>
                    <a:pt x="221" y="36"/>
                  </a:cubicBezTo>
                  <a:cubicBezTo>
                    <a:pt x="220" y="38"/>
                    <a:pt x="218" y="41"/>
                    <a:pt x="220" y="43"/>
                  </a:cubicBezTo>
                  <a:cubicBezTo>
                    <a:pt x="222" y="45"/>
                    <a:pt x="225" y="45"/>
                    <a:pt x="229" y="45"/>
                  </a:cubicBezTo>
                  <a:cubicBezTo>
                    <a:pt x="231" y="45"/>
                    <a:pt x="232" y="45"/>
                    <a:pt x="233" y="45"/>
                  </a:cubicBezTo>
                  <a:cubicBezTo>
                    <a:pt x="237" y="46"/>
                    <a:pt x="239" y="49"/>
                    <a:pt x="240" y="52"/>
                  </a:cubicBezTo>
                  <a:cubicBezTo>
                    <a:pt x="241" y="56"/>
                    <a:pt x="240" y="60"/>
                    <a:pt x="237" y="63"/>
                  </a:cubicBezTo>
                  <a:cubicBezTo>
                    <a:pt x="234" y="65"/>
                    <a:pt x="230" y="64"/>
                    <a:pt x="226" y="64"/>
                  </a:cubicBezTo>
                  <a:cubicBezTo>
                    <a:pt x="221" y="63"/>
                    <a:pt x="215" y="62"/>
                    <a:pt x="213" y="69"/>
                  </a:cubicBezTo>
                  <a:cubicBezTo>
                    <a:pt x="212" y="73"/>
                    <a:pt x="209" y="74"/>
                    <a:pt x="206" y="75"/>
                  </a:cubicBezTo>
                  <a:cubicBezTo>
                    <a:pt x="203" y="75"/>
                    <a:pt x="199" y="74"/>
                    <a:pt x="197" y="72"/>
                  </a:cubicBezTo>
                  <a:cubicBezTo>
                    <a:pt x="194" y="70"/>
                    <a:pt x="193" y="66"/>
                    <a:pt x="193" y="63"/>
                  </a:cubicBezTo>
                  <a:cubicBezTo>
                    <a:pt x="193" y="61"/>
                    <a:pt x="194" y="60"/>
                    <a:pt x="194" y="58"/>
                  </a:cubicBezTo>
                  <a:cubicBezTo>
                    <a:pt x="195" y="55"/>
                    <a:pt x="197" y="52"/>
                    <a:pt x="196" y="49"/>
                  </a:cubicBezTo>
                  <a:cubicBezTo>
                    <a:pt x="195" y="47"/>
                    <a:pt x="194" y="46"/>
                    <a:pt x="192" y="45"/>
                  </a:cubicBezTo>
                  <a:cubicBezTo>
                    <a:pt x="189" y="44"/>
                    <a:pt x="184" y="47"/>
                    <a:pt x="181" y="48"/>
                  </a:cubicBezTo>
                  <a:cubicBezTo>
                    <a:pt x="176" y="52"/>
                    <a:pt x="173" y="58"/>
                    <a:pt x="174" y="64"/>
                  </a:cubicBezTo>
                  <a:cubicBezTo>
                    <a:pt x="177" y="76"/>
                    <a:pt x="189" y="81"/>
                    <a:pt x="200" y="86"/>
                  </a:cubicBezTo>
                  <a:cubicBezTo>
                    <a:pt x="212" y="89"/>
                    <a:pt x="224" y="92"/>
                    <a:pt x="240" y="93"/>
                  </a:cubicBezTo>
                  <a:cubicBezTo>
                    <a:pt x="247" y="94"/>
                    <a:pt x="253" y="94"/>
                    <a:pt x="259" y="94"/>
                  </a:cubicBezTo>
                  <a:cubicBezTo>
                    <a:pt x="270" y="94"/>
                    <a:pt x="281" y="93"/>
                    <a:pt x="292" y="93"/>
                  </a:cubicBezTo>
                  <a:cubicBezTo>
                    <a:pt x="305" y="92"/>
                    <a:pt x="318" y="91"/>
                    <a:pt x="331" y="92"/>
                  </a:cubicBezTo>
                  <a:cubicBezTo>
                    <a:pt x="340" y="92"/>
                    <a:pt x="350" y="93"/>
                    <a:pt x="359" y="94"/>
                  </a:cubicBezTo>
                  <a:cubicBezTo>
                    <a:pt x="351" y="93"/>
                    <a:pt x="343" y="93"/>
                    <a:pt x="335"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blipFill dpi="0" rotWithShape="1">
                  <a:blip r:embed="rId6">
                    <a:extLst>
                      <a:ext uri="{28A0092B-C50C-407E-A947-70E740481C1C}">
                        <a14:useLocalDpi xmlns:a14="http://schemas.microsoft.com/office/drawing/2010/main" val="0"/>
                      </a:ext>
                    </a:extLst>
                  </a:blip>
                  <a:srcRect/>
                  <a:stretch>
                    <a:fillRect/>
                  </a:stretch>
                </a:blipFill>
              </a:endParaRPr>
            </a:p>
          </p:txBody>
        </p:sp>
        <p:sp>
          <p:nvSpPr>
            <p:cNvPr id="35" name="Freeform 7"/>
            <p:cNvSpPr>
              <a:spLocks noEditPoints="1"/>
            </p:cNvSpPr>
            <p:nvPr/>
          </p:nvSpPr>
          <p:spPr bwMode="auto">
            <a:xfrm>
              <a:off x="3092" y="952"/>
              <a:ext cx="807" cy="331"/>
            </a:xfrm>
            <a:custGeom>
              <a:avLst/>
              <a:gdLst>
                <a:gd name="T0" fmla="*/ 197 w 207"/>
                <a:gd name="T1" fmla="*/ 77 h 84"/>
                <a:gd name="T2" fmla="*/ 162 w 207"/>
                <a:gd name="T3" fmla="*/ 77 h 84"/>
                <a:gd name="T4" fmla="*/ 118 w 207"/>
                <a:gd name="T5" fmla="*/ 77 h 84"/>
                <a:gd name="T6" fmla="*/ 101 w 207"/>
                <a:gd name="T7" fmla="*/ 76 h 84"/>
                <a:gd name="T8" fmla="*/ 85 w 207"/>
                <a:gd name="T9" fmla="*/ 75 h 84"/>
                <a:gd name="T10" fmla="*/ 53 w 207"/>
                <a:gd name="T11" fmla="*/ 58 h 84"/>
                <a:gd name="T12" fmla="*/ 51 w 207"/>
                <a:gd name="T13" fmla="*/ 57 h 84"/>
                <a:gd name="T14" fmla="*/ 25 w 207"/>
                <a:gd name="T15" fmla="*/ 48 h 84"/>
                <a:gd name="T16" fmla="*/ 32 w 207"/>
                <a:gd name="T17" fmla="*/ 31 h 84"/>
                <a:gd name="T18" fmla="*/ 41 w 207"/>
                <a:gd name="T19" fmla="*/ 25 h 84"/>
                <a:gd name="T20" fmla="*/ 50 w 207"/>
                <a:gd name="T21" fmla="*/ 23 h 84"/>
                <a:gd name="T22" fmla="*/ 39 w 207"/>
                <a:gd name="T23" fmla="*/ 1 h 84"/>
                <a:gd name="T24" fmla="*/ 18 w 207"/>
                <a:gd name="T25" fmla="*/ 15 h 84"/>
                <a:gd name="T26" fmla="*/ 6 w 207"/>
                <a:gd name="T27" fmla="*/ 19 h 84"/>
                <a:gd name="T28" fmla="*/ 0 w 207"/>
                <a:gd name="T29" fmla="*/ 31 h 84"/>
                <a:gd name="T30" fmla="*/ 0 w 207"/>
                <a:gd name="T31" fmla="*/ 44 h 84"/>
                <a:gd name="T32" fmla="*/ 6 w 207"/>
                <a:gd name="T33" fmla="*/ 54 h 84"/>
                <a:gd name="T34" fmla="*/ 11 w 207"/>
                <a:gd name="T35" fmla="*/ 58 h 84"/>
                <a:gd name="T36" fmla="*/ 7 w 207"/>
                <a:gd name="T37" fmla="*/ 70 h 84"/>
                <a:gd name="T38" fmla="*/ 29 w 207"/>
                <a:gd name="T39" fmla="*/ 72 h 84"/>
                <a:gd name="T40" fmla="*/ 45 w 207"/>
                <a:gd name="T41" fmla="*/ 71 h 84"/>
                <a:gd name="T42" fmla="*/ 83 w 207"/>
                <a:gd name="T43" fmla="*/ 82 h 84"/>
                <a:gd name="T44" fmla="*/ 145 w 207"/>
                <a:gd name="T45" fmla="*/ 84 h 84"/>
                <a:gd name="T46" fmla="*/ 200 w 207"/>
                <a:gd name="T47" fmla="*/ 78 h 84"/>
                <a:gd name="T48" fmla="*/ 175 w 207"/>
                <a:gd name="T49" fmla="*/ 80 h 84"/>
                <a:gd name="T50" fmla="*/ 151 w 207"/>
                <a:gd name="T51" fmla="*/ 81 h 84"/>
                <a:gd name="T52" fmla="*/ 92 w 207"/>
                <a:gd name="T53" fmla="*/ 80 h 84"/>
                <a:gd name="T54" fmla="*/ 48 w 207"/>
                <a:gd name="T55" fmla="*/ 70 h 84"/>
                <a:gd name="T56" fmla="*/ 35 w 207"/>
                <a:gd name="T57" fmla="*/ 66 h 84"/>
                <a:gd name="T58" fmla="*/ 28 w 207"/>
                <a:gd name="T59" fmla="*/ 70 h 84"/>
                <a:gd name="T60" fmla="*/ 21 w 207"/>
                <a:gd name="T61" fmla="*/ 73 h 84"/>
                <a:gd name="T62" fmla="*/ 9 w 207"/>
                <a:gd name="T63" fmla="*/ 69 h 84"/>
                <a:gd name="T64" fmla="*/ 13 w 207"/>
                <a:gd name="T65" fmla="*/ 60 h 84"/>
                <a:gd name="T66" fmla="*/ 17 w 207"/>
                <a:gd name="T67" fmla="*/ 52 h 84"/>
                <a:gd name="T68" fmla="*/ 12 w 207"/>
                <a:gd name="T69" fmla="*/ 53 h 84"/>
                <a:gd name="T70" fmla="*/ 3 w 207"/>
                <a:gd name="T71" fmla="*/ 44 h 84"/>
                <a:gd name="T72" fmla="*/ 9 w 207"/>
                <a:gd name="T73" fmla="*/ 35 h 84"/>
                <a:gd name="T74" fmla="*/ 2 w 207"/>
                <a:gd name="T75" fmla="*/ 31 h 84"/>
                <a:gd name="T76" fmla="*/ 16 w 207"/>
                <a:gd name="T77" fmla="*/ 23 h 84"/>
                <a:gd name="T78" fmla="*/ 18 w 207"/>
                <a:gd name="T79" fmla="*/ 23 h 84"/>
                <a:gd name="T80" fmla="*/ 27 w 207"/>
                <a:gd name="T81" fmla="*/ 5 h 84"/>
                <a:gd name="T82" fmla="*/ 48 w 207"/>
                <a:gd name="T83" fmla="*/ 15 h 84"/>
                <a:gd name="T84" fmla="*/ 42 w 207"/>
                <a:gd name="T85" fmla="*/ 22 h 84"/>
                <a:gd name="T86" fmla="*/ 32 w 207"/>
                <a:gd name="T87" fmla="*/ 25 h 84"/>
                <a:gd name="T88" fmla="*/ 27 w 207"/>
                <a:gd name="T89" fmla="*/ 29 h 84"/>
                <a:gd name="T90" fmla="*/ 22 w 207"/>
                <a:gd name="T91" fmla="*/ 49 h 84"/>
                <a:gd name="T92" fmla="*/ 36 w 207"/>
                <a:gd name="T93" fmla="*/ 60 h 84"/>
                <a:gd name="T94" fmla="*/ 76 w 207"/>
                <a:gd name="T95" fmla="*/ 76 h 84"/>
                <a:gd name="T96" fmla="*/ 96 w 207"/>
                <a:gd name="T97" fmla="*/ 79 h 84"/>
                <a:gd name="T98" fmla="*/ 108 w 207"/>
                <a:gd name="T99" fmla="*/ 79 h 84"/>
                <a:gd name="T100" fmla="*/ 174 w 207"/>
                <a:gd name="T101" fmla="*/ 79 h 84"/>
                <a:gd name="T102" fmla="*/ 175 w 207"/>
                <a:gd name="T103" fmla="*/ 8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7" h="84">
                  <a:moveTo>
                    <a:pt x="207" y="76"/>
                  </a:moveTo>
                  <a:cubicBezTo>
                    <a:pt x="202" y="77"/>
                    <a:pt x="199" y="77"/>
                    <a:pt x="197" y="77"/>
                  </a:cubicBezTo>
                  <a:cubicBezTo>
                    <a:pt x="191" y="77"/>
                    <a:pt x="186" y="77"/>
                    <a:pt x="180" y="77"/>
                  </a:cubicBezTo>
                  <a:cubicBezTo>
                    <a:pt x="174" y="77"/>
                    <a:pt x="168" y="77"/>
                    <a:pt x="162" y="77"/>
                  </a:cubicBezTo>
                  <a:cubicBezTo>
                    <a:pt x="151" y="77"/>
                    <a:pt x="139" y="77"/>
                    <a:pt x="127" y="77"/>
                  </a:cubicBezTo>
                  <a:cubicBezTo>
                    <a:pt x="124" y="78"/>
                    <a:pt x="121" y="78"/>
                    <a:pt x="118" y="77"/>
                  </a:cubicBezTo>
                  <a:cubicBezTo>
                    <a:pt x="114" y="77"/>
                    <a:pt x="111" y="77"/>
                    <a:pt x="108" y="77"/>
                  </a:cubicBezTo>
                  <a:cubicBezTo>
                    <a:pt x="101" y="76"/>
                    <a:pt x="101" y="76"/>
                    <a:pt x="101" y="76"/>
                  </a:cubicBezTo>
                  <a:cubicBezTo>
                    <a:pt x="96" y="76"/>
                    <a:pt x="96" y="76"/>
                    <a:pt x="96" y="76"/>
                  </a:cubicBezTo>
                  <a:cubicBezTo>
                    <a:pt x="92" y="76"/>
                    <a:pt x="89" y="76"/>
                    <a:pt x="85" y="75"/>
                  </a:cubicBezTo>
                  <a:cubicBezTo>
                    <a:pt x="82" y="75"/>
                    <a:pt x="79" y="74"/>
                    <a:pt x="76" y="74"/>
                  </a:cubicBezTo>
                  <a:cubicBezTo>
                    <a:pt x="64" y="71"/>
                    <a:pt x="57" y="66"/>
                    <a:pt x="53" y="58"/>
                  </a:cubicBezTo>
                  <a:cubicBezTo>
                    <a:pt x="53" y="58"/>
                    <a:pt x="53" y="57"/>
                    <a:pt x="52" y="57"/>
                  </a:cubicBezTo>
                  <a:cubicBezTo>
                    <a:pt x="52" y="57"/>
                    <a:pt x="52" y="57"/>
                    <a:pt x="51" y="57"/>
                  </a:cubicBezTo>
                  <a:cubicBezTo>
                    <a:pt x="47" y="59"/>
                    <a:pt x="42" y="60"/>
                    <a:pt x="37" y="58"/>
                  </a:cubicBezTo>
                  <a:cubicBezTo>
                    <a:pt x="31" y="56"/>
                    <a:pt x="27" y="53"/>
                    <a:pt x="25" y="48"/>
                  </a:cubicBezTo>
                  <a:cubicBezTo>
                    <a:pt x="22" y="42"/>
                    <a:pt x="24" y="34"/>
                    <a:pt x="28" y="31"/>
                  </a:cubicBezTo>
                  <a:cubicBezTo>
                    <a:pt x="30" y="30"/>
                    <a:pt x="31" y="31"/>
                    <a:pt x="32" y="31"/>
                  </a:cubicBezTo>
                  <a:cubicBezTo>
                    <a:pt x="35" y="31"/>
                    <a:pt x="34" y="28"/>
                    <a:pt x="35" y="26"/>
                  </a:cubicBezTo>
                  <a:cubicBezTo>
                    <a:pt x="36" y="24"/>
                    <a:pt x="38" y="24"/>
                    <a:pt x="41" y="25"/>
                  </a:cubicBezTo>
                  <a:cubicBezTo>
                    <a:pt x="42" y="25"/>
                    <a:pt x="42" y="25"/>
                    <a:pt x="42" y="25"/>
                  </a:cubicBezTo>
                  <a:cubicBezTo>
                    <a:pt x="44" y="25"/>
                    <a:pt x="48" y="26"/>
                    <a:pt x="50" y="23"/>
                  </a:cubicBezTo>
                  <a:cubicBezTo>
                    <a:pt x="52" y="20"/>
                    <a:pt x="51" y="15"/>
                    <a:pt x="51" y="14"/>
                  </a:cubicBezTo>
                  <a:cubicBezTo>
                    <a:pt x="49" y="8"/>
                    <a:pt x="45" y="3"/>
                    <a:pt x="39" y="1"/>
                  </a:cubicBezTo>
                  <a:cubicBezTo>
                    <a:pt x="35" y="0"/>
                    <a:pt x="30" y="0"/>
                    <a:pt x="26" y="2"/>
                  </a:cubicBezTo>
                  <a:cubicBezTo>
                    <a:pt x="20" y="5"/>
                    <a:pt x="19" y="10"/>
                    <a:pt x="18" y="15"/>
                  </a:cubicBezTo>
                  <a:cubicBezTo>
                    <a:pt x="18" y="17"/>
                    <a:pt x="17" y="18"/>
                    <a:pt x="17" y="20"/>
                  </a:cubicBezTo>
                  <a:cubicBezTo>
                    <a:pt x="13" y="17"/>
                    <a:pt x="9" y="17"/>
                    <a:pt x="6" y="19"/>
                  </a:cubicBezTo>
                  <a:cubicBezTo>
                    <a:pt x="2" y="21"/>
                    <a:pt x="0" y="25"/>
                    <a:pt x="0" y="29"/>
                  </a:cubicBezTo>
                  <a:cubicBezTo>
                    <a:pt x="0" y="30"/>
                    <a:pt x="0" y="31"/>
                    <a:pt x="0" y="31"/>
                  </a:cubicBezTo>
                  <a:cubicBezTo>
                    <a:pt x="1" y="34"/>
                    <a:pt x="2" y="35"/>
                    <a:pt x="5" y="36"/>
                  </a:cubicBezTo>
                  <a:cubicBezTo>
                    <a:pt x="2" y="38"/>
                    <a:pt x="1" y="41"/>
                    <a:pt x="0" y="44"/>
                  </a:cubicBezTo>
                  <a:cubicBezTo>
                    <a:pt x="0" y="44"/>
                    <a:pt x="0" y="44"/>
                    <a:pt x="0" y="44"/>
                  </a:cubicBezTo>
                  <a:cubicBezTo>
                    <a:pt x="0" y="48"/>
                    <a:pt x="3" y="52"/>
                    <a:pt x="6" y="54"/>
                  </a:cubicBezTo>
                  <a:cubicBezTo>
                    <a:pt x="9" y="55"/>
                    <a:pt x="12" y="56"/>
                    <a:pt x="14" y="55"/>
                  </a:cubicBezTo>
                  <a:cubicBezTo>
                    <a:pt x="13" y="56"/>
                    <a:pt x="12" y="57"/>
                    <a:pt x="11" y="58"/>
                  </a:cubicBezTo>
                  <a:cubicBezTo>
                    <a:pt x="10" y="60"/>
                    <a:pt x="9" y="61"/>
                    <a:pt x="8" y="62"/>
                  </a:cubicBezTo>
                  <a:cubicBezTo>
                    <a:pt x="6" y="64"/>
                    <a:pt x="6" y="67"/>
                    <a:pt x="7" y="70"/>
                  </a:cubicBezTo>
                  <a:cubicBezTo>
                    <a:pt x="7" y="72"/>
                    <a:pt x="9" y="74"/>
                    <a:pt x="11" y="75"/>
                  </a:cubicBezTo>
                  <a:cubicBezTo>
                    <a:pt x="17" y="78"/>
                    <a:pt x="24" y="75"/>
                    <a:pt x="29" y="72"/>
                  </a:cubicBezTo>
                  <a:cubicBezTo>
                    <a:pt x="31" y="70"/>
                    <a:pt x="34" y="69"/>
                    <a:pt x="36" y="69"/>
                  </a:cubicBezTo>
                  <a:cubicBezTo>
                    <a:pt x="39" y="68"/>
                    <a:pt x="42" y="70"/>
                    <a:pt x="45" y="71"/>
                  </a:cubicBezTo>
                  <a:cubicBezTo>
                    <a:pt x="46" y="72"/>
                    <a:pt x="46" y="72"/>
                    <a:pt x="46" y="72"/>
                  </a:cubicBezTo>
                  <a:cubicBezTo>
                    <a:pt x="57" y="77"/>
                    <a:pt x="70" y="80"/>
                    <a:pt x="83" y="82"/>
                  </a:cubicBezTo>
                  <a:cubicBezTo>
                    <a:pt x="92" y="82"/>
                    <a:pt x="92" y="82"/>
                    <a:pt x="92" y="82"/>
                  </a:cubicBezTo>
                  <a:cubicBezTo>
                    <a:pt x="108" y="84"/>
                    <a:pt x="126" y="84"/>
                    <a:pt x="145" y="84"/>
                  </a:cubicBezTo>
                  <a:cubicBezTo>
                    <a:pt x="151" y="84"/>
                    <a:pt x="157" y="83"/>
                    <a:pt x="163" y="83"/>
                  </a:cubicBezTo>
                  <a:cubicBezTo>
                    <a:pt x="176" y="82"/>
                    <a:pt x="184" y="81"/>
                    <a:pt x="200" y="78"/>
                  </a:cubicBezTo>
                  <a:cubicBezTo>
                    <a:pt x="201" y="78"/>
                    <a:pt x="205" y="77"/>
                    <a:pt x="207" y="76"/>
                  </a:cubicBezTo>
                  <a:close/>
                  <a:moveTo>
                    <a:pt x="175" y="80"/>
                  </a:moveTo>
                  <a:cubicBezTo>
                    <a:pt x="175" y="80"/>
                    <a:pt x="174" y="80"/>
                    <a:pt x="174" y="80"/>
                  </a:cubicBezTo>
                  <a:cubicBezTo>
                    <a:pt x="166" y="80"/>
                    <a:pt x="159" y="81"/>
                    <a:pt x="151" y="81"/>
                  </a:cubicBezTo>
                  <a:cubicBezTo>
                    <a:pt x="149" y="81"/>
                    <a:pt x="147" y="81"/>
                    <a:pt x="145" y="81"/>
                  </a:cubicBezTo>
                  <a:cubicBezTo>
                    <a:pt x="126" y="82"/>
                    <a:pt x="108" y="81"/>
                    <a:pt x="92" y="80"/>
                  </a:cubicBezTo>
                  <a:cubicBezTo>
                    <a:pt x="83" y="79"/>
                    <a:pt x="83" y="79"/>
                    <a:pt x="83" y="79"/>
                  </a:cubicBezTo>
                  <a:cubicBezTo>
                    <a:pt x="70" y="78"/>
                    <a:pt x="58" y="75"/>
                    <a:pt x="48" y="70"/>
                  </a:cubicBezTo>
                  <a:cubicBezTo>
                    <a:pt x="46" y="69"/>
                    <a:pt x="46" y="69"/>
                    <a:pt x="46" y="69"/>
                  </a:cubicBezTo>
                  <a:cubicBezTo>
                    <a:pt x="43" y="67"/>
                    <a:pt x="39" y="66"/>
                    <a:pt x="35" y="66"/>
                  </a:cubicBezTo>
                  <a:cubicBezTo>
                    <a:pt x="33" y="66"/>
                    <a:pt x="31" y="68"/>
                    <a:pt x="29" y="69"/>
                  </a:cubicBezTo>
                  <a:cubicBezTo>
                    <a:pt x="28" y="70"/>
                    <a:pt x="28" y="70"/>
                    <a:pt x="28" y="70"/>
                  </a:cubicBezTo>
                  <a:cubicBezTo>
                    <a:pt x="27" y="70"/>
                    <a:pt x="27" y="70"/>
                    <a:pt x="27" y="70"/>
                  </a:cubicBezTo>
                  <a:cubicBezTo>
                    <a:pt x="25" y="71"/>
                    <a:pt x="23" y="72"/>
                    <a:pt x="21" y="73"/>
                  </a:cubicBezTo>
                  <a:cubicBezTo>
                    <a:pt x="18" y="74"/>
                    <a:pt x="15" y="74"/>
                    <a:pt x="13" y="73"/>
                  </a:cubicBezTo>
                  <a:cubicBezTo>
                    <a:pt x="11" y="72"/>
                    <a:pt x="10" y="71"/>
                    <a:pt x="9" y="69"/>
                  </a:cubicBezTo>
                  <a:cubicBezTo>
                    <a:pt x="9" y="67"/>
                    <a:pt x="9" y="65"/>
                    <a:pt x="10" y="64"/>
                  </a:cubicBezTo>
                  <a:cubicBezTo>
                    <a:pt x="11" y="62"/>
                    <a:pt x="12" y="61"/>
                    <a:pt x="13" y="60"/>
                  </a:cubicBezTo>
                  <a:cubicBezTo>
                    <a:pt x="14" y="59"/>
                    <a:pt x="16" y="57"/>
                    <a:pt x="17" y="56"/>
                  </a:cubicBezTo>
                  <a:cubicBezTo>
                    <a:pt x="17" y="55"/>
                    <a:pt x="19" y="53"/>
                    <a:pt x="17" y="52"/>
                  </a:cubicBezTo>
                  <a:cubicBezTo>
                    <a:pt x="16" y="51"/>
                    <a:pt x="16" y="51"/>
                    <a:pt x="15" y="52"/>
                  </a:cubicBezTo>
                  <a:cubicBezTo>
                    <a:pt x="14" y="52"/>
                    <a:pt x="13" y="53"/>
                    <a:pt x="12" y="53"/>
                  </a:cubicBezTo>
                  <a:cubicBezTo>
                    <a:pt x="11" y="53"/>
                    <a:pt x="9" y="53"/>
                    <a:pt x="8" y="52"/>
                  </a:cubicBezTo>
                  <a:cubicBezTo>
                    <a:pt x="5" y="50"/>
                    <a:pt x="3" y="47"/>
                    <a:pt x="3" y="44"/>
                  </a:cubicBezTo>
                  <a:cubicBezTo>
                    <a:pt x="3" y="40"/>
                    <a:pt x="6" y="38"/>
                    <a:pt x="8" y="37"/>
                  </a:cubicBezTo>
                  <a:cubicBezTo>
                    <a:pt x="9" y="36"/>
                    <a:pt x="9" y="36"/>
                    <a:pt x="9" y="35"/>
                  </a:cubicBezTo>
                  <a:cubicBezTo>
                    <a:pt x="9" y="35"/>
                    <a:pt x="8" y="34"/>
                    <a:pt x="8" y="34"/>
                  </a:cubicBezTo>
                  <a:cubicBezTo>
                    <a:pt x="5" y="34"/>
                    <a:pt x="3" y="33"/>
                    <a:pt x="2" y="31"/>
                  </a:cubicBezTo>
                  <a:cubicBezTo>
                    <a:pt x="2" y="27"/>
                    <a:pt x="4" y="23"/>
                    <a:pt x="7" y="21"/>
                  </a:cubicBezTo>
                  <a:cubicBezTo>
                    <a:pt x="9" y="20"/>
                    <a:pt x="13" y="19"/>
                    <a:pt x="16" y="23"/>
                  </a:cubicBezTo>
                  <a:cubicBezTo>
                    <a:pt x="17" y="23"/>
                    <a:pt x="17" y="24"/>
                    <a:pt x="17" y="23"/>
                  </a:cubicBezTo>
                  <a:cubicBezTo>
                    <a:pt x="18" y="23"/>
                    <a:pt x="18" y="23"/>
                    <a:pt x="18" y="23"/>
                  </a:cubicBezTo>
                  <a:cubicBezTo>
                    <a:pt x="19" y="20"/>
                    <a:pt x="20" y="18"/>
                    <a:pt x="20" y="16"/>
                  </a:cubicBezTo>
                  <a:cubicBezTo>
                    <a:pt x="22" y="11"/>
                    <a:pt x="22" y="7"/>
                    <a:pt x="27" y="5"/>
                  </a:cubicBezTo>
                  <a:cubicBezTo>
                    <a:pt x="31" y="3"/>
                    <a:pt x="35" y="3"/>
                    <a:pt x="38" y="4"/>
                  </a:cubicBezTo>
                  <a:cubicBezTo>
                    <a:pt x="43" y="5"/>
                    <a:pt x="47" y="9"/>
                    <a:pt x="48" y="15"/>
                  </a:cubicBezTo>
                  <a:cubicBezTo>
                    <a:pt x="49" y="17"/>
                    <a:pt x="49" y="20"/>
                    <a:pt x="48" y="21"/>
                  </a:cubicBezTo>
                  <a:cubicBezTo>
                    <a:pt x="47" y="23"/>
                    <a:pt x="44" y="23"/>
                    <a:pt x="42" y="22"/>
                  </a:cubicBezTo>
                  <a:cubicBezTo>
                    <a:pt x="41" y="22"/>
                    <a:pt x="41" y="22"/>
                    <a:pt x="41" y="22"/>
                  </a:cubicBezTo>
                  <a:cubicBezTo>
                    <a:pt x="38" y="22"/>
                    <a:pt x="34" y="21"/>
                    <a:pt x="32" y="25"/>
                  </a:cubicBezTo>
                  <a:cubicBezTo>
                    <a:pt x="32" y="26"/>
                    <a:pt x="31" y="27"/>
                    <a:pt x="31" y="28"/>
                  </a:cubicBezTo>
                  <a:cubicBezTo>
                    <a:pt x="30" y="28"/>
                    <a:pt x="28" y="29"/>
                    <a:pt x="27" y="29"/>
                  </a:cubicBezTo>
                  <a:cubicBezTo>
                    <a:pt x="22" y="32"/>
                    <a:pt x="19" y="40"/>
                    <a:pt x="22" y="47"/>
                  </a:cubicBezTo>
                  <a:cubicBezTo>
                    <a:pt x="22" y="48"/>
                    <a:pt x="22" y="48"/>
                    <a:pt x="22" y="49"/>
                  </a:cubicBezTo>
                  <a:cubicBezTo>
                    <a:pt x="22" y="49"/>
                    <a:pt x="22" y="49"/>
                    <a:pt x="22" y="49"/>
                  </a:cubicBezTo>
                  <a:cubicBezTo>
                    <a:pt x="25" y="54"/>
                    <a:pt x="30" y="59"/>
                    <a:pt x="36" y="60"/>
                  </a:cubicBezTo>
                  <a:cubicBezTo>
                    <a:pt x="41" y="62"/>
                    <a:pt x="47" y="62"/>
                    <a:pt x="51" y="60"/>
                  </a:cubicBezTo>
                  <a:cubicBezTo>
                    <a:pt x="55" y="68"/>
                    <a:pt x="64" y="73"/>
                    <a:pt x="76" y="76"/>
                  </a:cubicBezTo>
                  <a:cubicBezTo>
                    <a:pt x="79" y="77"/>
                    <a:pt x="81" y="77"/>
                    <a:pt x="85" y="78"/>
                  </a:cubicBezTo>
                  <a:cubicBezTo>
                    <a:pt x="88" y="78"/>
                    <a:pt x="92" y="78"/>
                    <a:pt x="96" y="79"/>
                  </a:cubicBezTo>
                  <a:cubicBezTo>
                    <a:pt x="101" y="79"/>
                    <a:pt x="101" y="79"/>
                    <a:pt x="101" y="79"/>
                  </a:cubicBezTo>
                  <a:cubicBezTo>
                    <a:pt x="108" y="79"/>
                    <a:pt x="108" y="79"/>
                    <a:pt x="108" y="79"/>
                  </a:cubicBezTo>
                  <a:cubicBezTo>
                    <a:pt x="121" y="80"/>
                    <a:pt x="134" y="80"/>
                    <a:pt x="147" y="80"/>
                  </a:cubicBezTo>
                  <a:cubicBezTo>
                    <a:pt x="156" y="79"/>
                    <a:pt x="165" y="79"/>
                    <a:pt x="174" y="79"/>
                  </a:cubicBezTo>
                  <a:cubicBezTo>
                    <a:pt x="177" y="79"/>
                    <a:pt x="180" y="79"/>
                    <a:pt x="182" y="79"/>
                  </a:cubicBezTo>
                  <a:cubicBezTo>
                    <a:pt x="180" y="79"/>
                    <a:pt x="177" y="80"/>
                    <a:pt x="175"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blipFill dpi="0" rotWithShape="1">
                  <a:blip r:embed="rId6">
                    <a:extLst>
                      <a:ext uri="{28A0092B-C50C-407E-A947-70E740481C1C}">
                        <a14:useLocalDpi xmlns:a14="http://schemas.microsoft.com/office/drawing/2010/main" val="0"/>
                      </a:ext>
                    </a:extLst>
                  </a:blip>
                  <a:srcRect/>
                  <a:stretch>
                    <a:fillRect/>
                  </a:stretch>
                </a:blipFill>
              </a:endParaRPr>
            </a:p>
          </p:txBody>
        </p:sp>
      </p:grpSp>
      <p:sp>
        <p:nvSpPr>
          <p:cNvPr id="36" name="椭圆 35"/>
          <p:cNvSpPr/>
          <p:nvPr/>
        </p:nvSpPr>
        <p:spPr>
          <a:xfrm>
            <a:off x="6718020" y="3858025"/>
            <a:ext cx="305648" cy="30564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mn-ea"/>
              </a:rPr>
              <a:t>大</a:t>
            </a:r>
          </a:p>
        </p:txBody>
      </p:sp>
      <p:sp>
        <p:nvSpPr>
          <p:cNvPr id="37" name="椭圆 36"/>
          <p:cNvSpPr/>
          <p:nvPr/>
        </p:nvSpPr>
        <p:spPr>
          <a:xfrm>
            <a:off x="7093246" y="3858666"/>
            <a:ext cx="305648" cy="30564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mn-ea"/>
              </a:rPr>
              <a:t>美</a:t>
            </a:r>
          </a:p>
        </p:txBody>
      </p:sp>
      <p:sp>
        <p:nvSpPr>
          <p:cNvPr id="38" name="椭圆 37"/>
          <p:cNvSpPr/>
          <p:nvPr/>
        </p:nvSpPr>
        <p:spPr>
          <a:xfrm>
            <a:off x="7472809" y="3858666"/>
            <a:ext cx="305648" cy="30564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mn-ea"/>
              </a:rPr>
              <a:t>成</a:t>
            </a:r>
          </a:p>
        </p:txBody>
      </p:sp>
      <p:sp>
        <p:nvSpPr>
          <p:cNvPr id="39" name="椭圆 38"/>
          <p:cNvSpPr/>
          <p:nvPr/>
        </p:nvSpPr>
        <p:spPr>
          <a:xfrm>
            <a:off x="7852372" y="3858666"/>
            <a:ext cx="305648" cy="30564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mn-ea"/>
              </a:rPr>
              <a:t>都</a:t>
            </a:r>
          </a:p>
        </p:txBody>
      </p:sp>
      <p:sp>
        <p:nvSpPr>
          <p:cNvPr id="41" name="文本框 40"/>
          <p:cNvSpPr txBox="1"/>
          <p:nvPr/>
        </p:nvSpPr>
        <p:spPr bwMode="auto">
          <a:xfrm>
            <a:off x="8315315" y="3820744"/>
            <a:ext cx="3744044" cy="378886"/>
          </a:xfrm>
          <a:prstGeom prst="rect">
            <a:avLst/>
          </a:prstGeom>
          <a:noFill/>
        </p:spPr>
        <p:txBody>
          <a:bodyPr wrap="square">
            <a:spAutoFit/>
          </a:bodyPr>
          <a:lstStyle/>
          <a:p>
            <a:pPr eaLnBrk="1" fontAlgn="auto" hangingPunct="1">
              <a:lnSpc>
                <a:spcPct val="150000"/>
              </a:lnSpc>
              <a:spcBef>
                <a:spcPts val="0"/>
              </a:spcBef>
              <a:spcAft>
                <a:spcPts val="0"/>
              </a:spcAft>
              <a:defRPr/>
            </a:pPr>
            <a:r>
              <a:rPr lang="zh-CN" altLang="en-US" sz="1400" dirty="0">
                <a:solidFill>
                  <a:schemeClr val="tx1">
                    <a:lumMod val="95000"/>
                    <a:lumOff val="5000"/>
                  </a:schemeClr>
                </a:solidFill>
                <a:latin typeface="+mn-ea"/>
              </a:rPr>
              <a:t>成都，简称蓉，四川省省会，特大城市</a:t>
            </a:r>
          </a:p>
        </p:txBody>
      </p:sp>
    </p:spTree>
    <p:extLst>
      <p:ext uri="{BB962C8B-B14F-4D97-AF65-F5344CB8AC3E}">
        <p14:creationId xmlns:p14="http://schemas.microsoft.com/office/powerpoint/2010/main" val="192661977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5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3" presetClass="entr" presetSubtype="36"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p:cTn id="16" dur="750" fill="hold"/>
                                        <p:tgtEl>
                                          <p:spTgt spid="23"/>
                                        </p:tgtEl>
                                        <p:attrNameLst>
                                          <p:attrName>ppt_w</p:attrName>
                                        </p:attrNameLst>
                                      </p:cBhvr>
                                      <p:tavLst>
                                        <p:tav tm="0">
                                          <p:val>
                                            <p:strVal val="(6*min(max(#ppt_w*#ppt_h,.3),1)-7.4)/-.7*#ppt_w"/>
                                          </p:val>
                                        </p:tav>
                                        <p:tav tm="100000">
                                          <p:val>
                                            <p:strVal val="#ppt_w"/>
                                          </p:val>
                                        </p:tav>
                                      </p:tavLst>
                                    </p:anim>
                                    <p:anim calcmode="lin" valueType="num">
                                      <p:cBhvr>
                                        <p:cTn id="17" dur="750" fill="hold"/>
                                        <p:tgtEl>
                                          <p:spTgt spid="23"/>
                                        </p:tgtEl>
                                        <p:attrNameLst>
                                          <p:attrName>ppt_h</p:attrName>
                                        </p:attrNameLst>
                                      </p:cBhvr>
                                      <p:tavLst>
                                        <p:tav tm="0">
                                          <p:val>
                                            <p:strVal val="(6*min(max(#ppt_w*#ppt_h,.3),1)-7.4)/-.7*#ppt_h"/>
                                          </p:val>
                                        </p:tav>
                                        <p:tav tm="100000">
                                          <p:val>
                                            <p:strVal val="#ppt_h"/>
                                          </p:val>
                                        </p:tav>
                                      </p:tavLst>
                                    </p:anim>
                                    <p:anim calcmode="lin" valueType="num">
                                      <p:cBhvr>
                                        <p:cTn id="18" dur="750" fill="hold"/>
                                        <p:tgtEl>
                                          <p:spTgt spid="23"/>
                                        </p:tgtEl>
                                        <p:attrNameLst>
                                          <p:attrName>ppt_x</p:attrName>
                                        </p:attrNameLst>
                                      </p:cBhvr>
                                      <p:tavLst>
                                        <p:tav tm="0">
                                          <p:val>
                                            <p:fltVal val="0.5"/>
                                          </p:val>
                                        </p:tav>
                                        <p:tav tm="100000">
                                          <p:val>
                                            <p:strVal val="#ppt_x"/>
                                          </p:val>
                                        </p:tav>
                                      </p:tavLst>
                                    </p:anim>
                                    <p:anim calcmode="lin" valueType="num">
                                      <p:cBhvr>
                                        <p:cTn id="19" dur="750" fill="hold"/>
                                        <p:tgtEl>
                                          <p:spTgt spid="23"/>
                                        </p:tgtEl>
                                        <p:attrNameLst>
                                          <p:attrName>ppt_y</p:attrName>
                                        </p:attrNameLst>
                                      </p:cBhvr>
                                      <p:tavLst>
                                        <p:tav tm="0">
                                          <p:val>
                                            <p:strVal val="1+(6*min(max(#ppt_w*#ppt_h,.3),1)-7.4)/-.7*#ppt_h/2"/>
                                          </p:val>
                                        </p:tav>
                                        <p:tav tm="100000">
                                          <p:val>
                                            <p:strVal val="#ppt_y"/>
                                          </p:val>
                                        </p:tav>
                                      </p:tavLst>
                                    </p:anim>
                                  </p:childTnLst>
                                </p:cTn>
                              </p:par>
                              <p:par>
                                <p:cTn id="20" presetID="23" presetClass="entr" presetSubtype="36" fill="hold" grpId="0" nodeType="withEffect">
                                  <p:stCondLst>
                                    <p:cond delay="150"/>
                                  </p:stCondLst>
                                  <p:childTnLst>
                                    <p:set>
                                      <p:cBhvr>
                                        <p:cTn id="21" dur="1" fill="hold">
                                          <p:stCondLst>
                                            <p:cond delay="0"/>
                                          </p:stCondLst>
                                        </p:cTn>
                                        <p:tgtEl>
                                          <p:spTgt spid="24"/>
                                        </p:tgtEl>
                                        <p:attrNameLst>
                                          <p:attrName>style.visibility</p:attrName>
                                        </p:attrNameLst>
                                      </p:cBhvr>
                                      <p:to>
                                        <p:strVal val="visible"/>
                                      </p:to>
                                    </p:set>
                                    <p:anim calcmode="lin" valueType="num">
                                      <p:cBhvr>
                                        <p:cTn id="22" dur="750" fill="hold"/>
                                        <p:tgtEl>
                                          <p:spTgt spid="24"/>
                                        </p:tgtEl>
                                        <p:attrNameLst>
                                          <p:attrName>ppt_w</p:attrName>
                                        </p:attrNameLst>
                                      </p:cBhvr>
                                      <p:tavLst>
                                        <p:tav tm="0">
                                          <p:val>
                                            <p:strVal val="(6*min(max(#ppt_w*#ppt_h,.3),1)-7.4)/-.7*#ppt_w"/>
                                          </p:val>
                                        </p:tav>
                                        <p:tav tm="100000">
                                          <p:val>
                                            <p:strVal val="#ppt_w"/>
                                          </p:val>
                                        </p:tav>
                                      </p:tavLst>
                                    </p:anim>
                                    <p:anim calcmode="lin" valueType="num">
                                      <p:cBhvr>
                                        <p:cTn id="23" dur="750" fill="hold"/>
                                        <p:tgtEl>
                                          <p:spTgt spid="24"/>
                                        </p:tgtEl>
                                        <p:attrNameLst>
                                          <p:attrName>ppt_h</p:attrName>
                                        </p:attrNameLst>
                                      </p:cBhvr>
                                      <p:tavLst>
                                        <p:tav tm="0">
                                          <p:val>
                                            <p:strVal val="(6*min(max(#ppt_w*#ppt_h,.3),1)-7.4)/-.7*#ppt_h"/>
                                          </p:val>
                                        </p:tav>
                                        <p:tav tm="100000">
                                          <p:val>
                                            <p:strVal val="#ppt_h"/>
                                          </p:val>
                                        </p:tav>
                                      </p:tavLst>
                                    </p:anim>
                                    <p:anim calcmode="lin" valueType="num">
                                      <p:cBhvr>
                                        <p:cTn id="24" dur="750" fill="hold"/>
                                        <p:tgtEl>
                                          <p:spTgt spid="24"/>
                                        </p:tgtEl>
                                        <p:attrNameLst>
                                          <p:attrName>ppt_x</p:attrName>
                                        </p:attrNameLst>
                                      </p:cBhvr>
                                      <p:tavLst>
                                        <p:tav tm="0">
                                          <p:val>
                                            <p:fltVal val="0.5"/>
                                          </p:val>
                                        </p:tav>
                                        <p:tav tm="100000">
                                          <p:val>
                                            <p:strVal val="#ppt_x"/>
                                          </p:val>
                                        </p:tav>
                                      </p:tavLst>
                                    </p:anim>
                                    <p:anim calcmode="lin" valueType="num">
                                      <p:cBhvr>
                                        <p:cTn id="25" dur="750" fill="hold"/>
                                        <p:tgtEl>
                                          <p:spTgt spid="24"/>
                                        </p:tgtEl>
                                        <p:attrNameLst>
                                          <p:attrName>ppt_y</p:attrName>
                                        </p:attrNameLst>
                                      </p:cBhvr>
                                      <p:tavLst>
                                        <p:tav tm="0">
                                          <p:val>
                                            <p:strVal val="1+(6*min(max(#ppt_w*#ppt_h,.3),1)-7.4)/-.7*#ppt_h/2"/>
                                          </p:val>
                                        </p:tav>
                                        <p:tav tm="100000">
                                          <p:val>
                                            <p:strVal val="#ppt_y"/>
                                          </p:val>
                                        </p:tav>
                                      </p:tavLst>
                                    </p:anim>
                                  </p:childTnLst>
                                </p:cTn>
                              </p:par>
                              <p:par>
                                <p:cTn id="26" presetID="23" presetClass="entr" presetSubtype="36" fill="hold" grpId="0" nodeType="withEffect">
                                  <p:stCondLst>
                                    <p:cond delay="300"/>
                                  </p:stCondLst>
                                  <p:childTnLst>
                                    <p:set>
                                      <p:cBhvr>
                                        <p:cTn id="27" dur="1" fill="hold">
                                          <p:stCondLst>
                                            <p:cond delay="0"/>
                                          </p:stCondLst>
                                        </p:cTn>
                                        <p:tgtEl>
                                          <p:spTgt spid="29"/>
                                        </p:tgtEl>
                                        <p:attrNameLst>
                                          <p:attrName>style.visibility</p:attrName>
                                        </p:attrNameLst>
                                      </p:cBhvr>
                                      <p:to>
                                        <p:strVal val="visible"/>
                                      </p:to>
                                    </p:set>
                                    <p:anim calcmode="lin" valueType="num">
                                      <p:cBhvr>
                                        <p:cTn id="28" dur="750" fill="hold"/>
                                        <p:tgtEl>
                                          <p:spTgt spid="29"/>
                                        </p:tgtEl>
                                        <p:attrNameLst>
                                          <p:attrName>ppt_w</p:attrName>
                                        </p:attrNameLst>
                                      </p:cBhvr>
                                      <p:tavLst>
                                        <p:tav tm="0">
                                          <p:val>
                                            <p:strVal val="(6*min(max(#ppt_w*#ppt_h,.3),1)-7.4)/-.7*#ppt_w"/>
                                          </p:val>
                                        </p:tav>
                                        <p:tav tm="100000">
                                          <p:val>
                                            <p:strVal val="#ppt_w"/>
                                          </p:val>
                                        </p:tav>
                                      </p:tavLst>
                                    </p:anim>
                                    <p:anim calcmode="lin" valueType="num">
                                      <p:cBhvr>
                                        <p:cTn id="29" dur="750" fill="hold"/>
                                        <p:tgtEl>
                                          <p:spTgt spid="29"/>
                                        </p:tgtEl>
                                        <p:attrNameLst>
                                          <p:attrName>ppt_h</p:attrName>
                                        </p:attrNameLst>
                                      </p:cBhvr>
                                      <p:tavLst>
                                        <p:tav tm="0">
                                          <p:val>
                                            <p:strVal val="(6*min(max(#ppt_w*#ppt_h,.3),1)-7.4)/-.7*#ppt_h"/>
                                          </p:val>
                                        </p:tav>
                                        <p:tav tm="100000">
                                          <p:val>
                                            <p:strVal val="#ppt_h"/>
                                          </p:val>
                                        </p:tav>
                                      </p:tavLst>
                                    </p:anim>
                                    <p:anim calcmode="lin" valueType="num">
                                      <p:cBhvr>
                                        <p:cTn id="30" dur="750" fill="hold"/>
                                        <p:tgtEl>
                                          <p:spTgt spid="29"/>
                                        </p:tgtEl>
                                        <p:attrNameLst>
                                          <p:attrName>ppt_x</p:attrName>
                                        </p:attrNameLst>
                                      </p:cBhvr>
                                      <p:tavLst>
                                        <p:tav tm="0">
                                          <p:val>
                                            <p:fltVal val="0.5"/>
                                          </p:val>
                                        </p:tav>
                                        <p:tav tm="100000">
                                          <p:val>
                                            <p:strVal val="#ppt_x"/>
                                          </p:val>
                                        </p:tav>
                                      </p:tavLst>
                                    </p:anim>
                                    <p:anim calcmode="lin" valueType="num">
                                      <p:cBhvr>
                                        <p:cTn id="31" dur="750" fill="hold"/>
                                        <p:tgtEl>
                                          <p:spTgt spid="29"/>
                                        </p:tgtEl>
                                        <p:attrNameLst>
                                          <p:attrName>ppt_y</p:attrName>
                                        </p:attrNameLst>
                                      </p:cBhvr>
                                      <p:tavLst>
                                        <p:tav tm="0">
                                          <p:val>
                                            <p:strVal val="1+(6*min(max(#ppt_w*#ppt_h,.3),1)-7.4)/-.7*#ppt_h/2"/>
                                          </p:val>
                                        </p:tav>
                                        <p:tav tm="100000">
                                          <p:val>
                                            <p:strVal val="#ppt_y"/>
                                          </p:val>
                                        </p:tav>
                                      </p:tavLst>
                                    </p:anim>
                                  </p:childTnLst>
                                </p:cTn>
                              </p:par>
                              <p:par>
                                <p:cTn id="32" presetID="23" presetClass="entr" presetSubtype="36" fill="hold" grpId="0" nodeType="withEffect">
                                  <p:stCondLst>
                                    <p:cond delay="450"/>
                                  </p:stCondLst>
                                  <p:childTnLst>
                                    <p:set>
                                      <p:cBhvr>
                                        <p:cTn id="33" dur="1" fill="hold">
                                          <p:stCondLst>
                                            <p:cond delay="0"/>
                                          </p:stCondLst>
                                        </p:cTn>
                                        <p:tgtEl>
                                          <p:spTgt spid="30"/>
                                        </p:tgtEl>
                                        <p:attrNameLst>
                                          <p:attrName>style.visibility</p:attrName>
                                        </p:attrNameLst>
                                      </p:cBhvr>
                                      <p:to>
                                        <p:strVal val="visible"/>
                                      </p:to>
                                    </p:set>
                                    <p:anim calcmode="lin" valueType="num">
                                      <p:cBhvr>
                                        <p:cTn id="34" dur="750" fill="hold"/>
                                        <p:tgtEl>
                                          <p:spTgt spid="30"/>
                                        </p:tgtEl>
                                        <p:attrNameLst>
                                          <p:attrName>ppt_w</p:attrName>
                                        </p:attrNameLst>
                                      </p:cBhvr>
                                      <p:tavLst>
                                        <p:tav tm="0">
                                          <p:val>
                                            <p:strVal val="(6*min(max(#ppt_w*#ppt_h,.3),1)-7.4)/-.7*#ppt_w"/>
                                          </p:val>
                                        </p:tav>
                                        <p:tav tm="100000">
                                          <p:val>
                                            <p:strVal val="#ppt_w"/>
                                          </p:val>
                                        </p:tav>
                                      </p:tavLst>
                                    </p:anim>
                                    <p:anim calcmode="lin" valueType="num">
                                      <p:cBhvr>
                                        <p:cTn id="35" dur="750" fill="hold"/>
                                        <p:tgtEl>
                                          <p:spTgt spid="30"/>
                                        </p:tgtEl>
                                        <p:attrNameLst>
                                          <p:attrName>ppt_h</p:attrName>
                                        </p:attrNameLst>
                                      </p:cBhvr>
                                      <p:tavLst>
                                        <p:tav tm="0">
                                          <p:val>
                                            <p:strVal val="(6*min(max(#ppt_w*#ppt_h,.3),1)-7.4)/-.7*#ppt_h"/>
                                          </p:val>
                                        </p:tav>
                                        <p:tav tm="100000">
                                          <p:val>
                                            <p:strVal val="#ppt_h"/>
                                          </p:val>
                                        </p:tav>
                                      </p:tavLst>
                                    </p:anim>
                                    <p:anim calcmode="lin" valueType="num">
                                      <p:cBhvr>
                                        <p:cTn id="36" dur="750" fill="hold"/>
                                        <p:tgtEl>
                                          <p:spTgt spid="30"/>
                                        </p:tgtEl>
                                        <p:attrNameLst>
                                          <p:attrName>ppt_x</p:attrName>
                                        </p:attrNameLst>
                                      </p:cBhvr>
                                      <p:tavLst>
                                        <p:tav tm="0">
                                          <p:val>
                                            <p:fltVal val="0.5"/>
                                          </p:val>
                                        </p:tav>
                                        <p:tav tm="100000">
                                          <p:val>
                                            <p:strVal val="#ppt_x"/>
                                          </p:val>
                                        </p:tav>
                                      </p:tavLst>
                                    </p:anim>
                                    <p:anim calcmode="lin" valueType="num">
                                      <p:cBhvr>
                                        <p:cTn id="37" dur="750" fill="hold"/>
                                        <p:tgtEl>
                                          <p:spTgt spid="30"/>
                                        </p:tgtEl>
                                        <p:attrNameLst>
                                          <p:attrName>ppt_y</p:attrName>
                                        </p:attrNameLst>
                                      </p:cBhvr>
                                      <p:tavLst>
                                        <p:tav tm="0">
                                          <p:val>
                                            <p:strVal val="1+(6*min(max(#ppt_w*#ppt_h,.3),1)-7.4)/-.7*#ppt_h/2"/>
                                          </p:val>
                                        </p:tav>
                                        <p:tav tm="100000">
                                          <p:val>
                                            <p:strVal val="#ppt_y"/>
                                          </p:val>
                                        </p:tav>
                                      </p:tavLst>
                                    </p:anim>
                                  </p:childTnLst>
                                </p:cTn>
                              </p:par>
                            </p:childTnLst>
                          </p:cTn>
                        </p:par>
                        <p:par>
                          <p:cTn id="38" fill="hold">
                            <p:stCondLst>
                              <p:cond delay="1700"/>
                            </p:stCondLst>
                            <p:childTnLst>
                              <p:par>
                                <p:cTn id="39" presetID="31" presetClass="entr" presetSubtype="0"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p:cTn id="41" dur="750" fill="hold"/>
                                        <p:tgtEl>
                                          <p:spTgt spid="22"/>
                                        </p:tgtEl>
                                        <p:attrNameLst>
                                          <p:attrName>ppt_w</p:attrName>
                                        </p:attrNameLst>
                                      </p:cBhvr>
                                      <p:tavLst>
                                        <p:tav tm="0">
                                          <p:val>
                                            <p:fltVal val="0"/>
                                          </p:val>
                                        </p:tav>
                                        <p:tav tm="100000">
                                          <p:val>
                                            <p:strVal val="#ppt_w"/>
                                          </p:val>
                                        </p:tav>
                                      </p:tavLst>
                                    </p:anim>
                                    <p:anim calcmode="lin" valueType="num">
                                      <p:cBhvr>
                                        <p:cTn id="42" dur="750" fill="hold"/>
                                        <p:tgtEl>
                                          <p:spTgt spid="22"/>
                                        </p:tgtEl>
                                        <p:attrNameLst>
                                          <p:attrName>ppt_h</p:attrName>
                                        </p:attrNameLst>
                                      </p:cBhvr>
                                      <p:tavLst>
                                        <p:tav tm="0">
                                          <p:val>
                                            <p:fltVal val="0"/>
                                          </p:val>
                                        </p:tav>
                                        <p:tav tm="100000">
                                          <p:val>
                                            <p:strVal val="#ppt_h"/>
                                          </p:val>
                                        </p:tav>
                                      </p:tavLst>
                                    </p:anim>
                                    <p:anim calcmode="lin" valueType="num">
                                      <p:cBhvr>
                                        <p:cTn id="43" dur="750" fill="hold"/>
                                        <p:tgtEl>
                                          <p:spTgt spid="22"/>
                                        </p:tgtEl>
                                        <p:attrNameLst>
                                          <p:attrName>style.rotation</p:attrName>
                                        </p:attrNameLst>
                                      </p:cBhvr>
                                      <p:tavLst>
                                        <p:tav tm="0">
                                          <p:val>
                                            <p:fltVal val="90"/>
                                          </p:val>
                                        </p:tav>
                                        <p:tav tm="100000">
                                          <p:val>
                                            <p:fltVal val="0"/>
                                          </p:val>
                                        </p:tav>
                                      </p:tavLst>
                                    </p:anim>
                                    <p:animEffect transition="in" filter="fade">
                                      <p:cBhvr>
                                        <p:cTn id="44" dur="750"/>
                                        <p:tgtEl>
                                          <p:spTgt spid="22"/>
                                        </p:tgtEl>
                                      </p:cBhvr>
                                    </p:animEffect>
                                  </p:childTnLst>
                                </p:cTn>
                              </p:par>
                            </p:childTnLst>
                          </p:cTn>
                        </p:par>
                        <p:par>
                          <p:cTn id="45" fill="hold">
                            <p:stCondLst>
                              <p:cond delay="2450"/>
                            </p:stCondLst>
                            <p:childTnLst>
                              <p:par>
                                <p:cTn id="46" presetID="14" presetClass="entr" presetSubtype="10" fill="hold" grpId="0" nodeType="after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randombar(horizontal)">
                                      <p:cBhvr>
                                        <p:cTn id="48" dur="1000"/>
                                        <p:tgtEl>
                                          <p:spTgt spid="36"/>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randombar(horizontal)">
                                      <p:cBhvr>
                                        <p:cTn id="51" dur="1000"/>
                                        <p:tgtEl>
                                          <p:spTgt spid="37"/>
                                        </p:tgtEl>
                                      </p:cBhvr>
                                    </p:animEffect>
                                  </p:childTnLst>
                                </p:cTn>
                              </p:par>
                              <p:par>
                                <p:cTn id="52" presetID="14" presetClass="entr" presetSubtype="10" fill="hold" grpId="0" nodeType="withEffect">
                                  <p:stCondLst>
                                    <p:cond delay="0"/>
                                  </p:stCondLst>
                                  <p:childTnLst>
                                    <p:set>
                                      <p:cBhvr>
                                        <p:cTn id="53" dur="1" fill="hold">
                                          <p:stCondLst>
                                            <p:cond delay="0"/>
                                          </p:stCondLst>
                                        </p:cTn>
                                        <p:tgtEl>
                                          <p:spTgt spid="38"/>
                                        </p:tgtEl>
                                        <p:attrNameLst>
                                          <p:attrName>style.visibility</p:attrName>
                                        </p:attrNameLst>
                                      </p:cBhvr>
                                      <p:to>
                                        <p:strVal val="visible"/>
                                      </p:to>
                                    </p:set>
                                    <p:animEffect transition="in" filter="randombar(horizontal)">
                                      <p:cBhvr>
                                        <p:cTn id="54" dur="1000"/>
                                        <p:tgtEl>
                                          <p:spTgt spid="38"/>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randombar(horizontal)">
                                      <p:cBhvr>
                                        <p:cTn id="57" dur="1000"/>
                                        <p:tgtEl>
                                          <p:spTgt spid="39"/>
                                        </p:tgtEl>
                                      </p:cBhvr>
                                    </p:animEffect>
                                  </p:childTnLst>
                                </p:cTn>
                              </p:par>
                            </p:childTnLst>
                          </p:cTn>
                        </p:par>
                        <p:par>
                          <p:cTn id="58" fill="hold">
                            <p:stCondLst>
                              <p:cond delay="3450"/>
                            </p:stCondLst>
                            <p:childTnLst>
                              <p:par>
                                <p:cTn id="59" presetID="22" presetClass="entr" presetSubtype="8" fill="hold" grpId="0" nodeType="afterEffect">
                                  <p:stCondLst>
                                    <p:cond delay="0"/>
                                  </p:stCondLst>
                                  <p:childTnLst>
                                    <p:set>
                                      <p:cBhvr>
                                        <p:cTn id="60" dur="1" fill="hold">
                                          <p:stCondLst>
                                            <p:cond delay="0"/>
                                          </p:stCondLst>
                                        </p:cTn>
                                        <p:tgtEl>
                                          <p:spTgt spid="41"/>
                                        </p:tgtEl>
                                        <p:attrNameLst>
                                          <p:attrName>style.visibility</p:attrName>
                                        </p:attrNameLst>
                                      </p:cBhvr>
                                      <p:to>
                                        <p:strVal val="visible"/>
                                      </p:to>
                                    </p:set>
                                    <p:animEffect transition="in" filter="wipe(left)">
                                      <p:cBhvr>
                                        <p:cTn id="61" dur="750"/>
                                        <p:tgtEl>
                                          <p:spTgt spid="41"/>
                                        </p:tgtEl>
                                      </p:cBhvr>
                                    </p:animEffect>
                                  </p:childTnLst>
                                </p:cTn>
                              </p:par>
                            </p:childTnLst>
                          </p:cTn>
                        </p:par>
                        <p:par>
                          <p:cTn id="62" fill="hold">
                            <p:stCondLst>
                              <p:cond delay="4200"/>
                            </p:stCondLst>
                            <p:childTnLst>
                              <p:par>
                                <p:cTn id="63" presetID="10" presetClass="entr" presetSubtype="0" fill="hold" nodeType="after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500"/>
                                        <p:tgtEl>
                                          <p:spTgt spid="32"/>
                                        </p:tgtEl>
                                      </p:cBhvr>
                                    </p:animEffect>
                                  </p:childTnLst>
                                </p:cTn>
                              </p:par>
                              <p:par>
                                <p:cTn id="66" presetID="42" presetClass="path" presetSubtype="0" accel="50000" decel="50000" fill="hold" nodeType="withEffect">
                                  <p:stCondLst>
                                    <p:cond delay="0"/>
                                  </p:stCondLst>
                                  <p:childTnLst>
                                    <p:animMotion origin="layout" path="M -0.09974 0.00672 L -8.33333E-7 -2.96296E-6 " pathEditMode="relative" rAng="0" ptsTypes="AA">
                                      <p:cBhvr>
                                        <p:cTn id="67" dur="1000" fill="hold"/>
                                        <p:tgtEl>
                                          <p:spTgt spid="32"/>
                                        </p:tgtEl>
                                        <p:attrNameLst>
                                          <p:attrName>ppt_x</p:attrName>
                                          <p:attrName>ppt_y</p:attrName>
                                        </p:attrNameLst>
                                      </p:cBhvr>
                                      <p:rCtr x="4987" y="-34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p:bldP spid="23" grpId="0"/>
      <p:bldP spid="24" grpId="0"/>
      <p:bldP spid="29" grpId="0"/>
      <p:bldP spid="30" grpId="0"/>
      <p:bldP spid="36" grpId="0" animBg="1"/>
      <p:bldP spid="37" grpId="0" animBg="1"/>
      <p:bldP spid="38" grpId="0" animBg="1"/>
      <p:bldP spid="39" grpId="0" animBg="1"/>
      <p:bldP spid="4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eaLnBrk="1" fontAlgn="auto" hangingPunct="1">
              <a:spcBef>
                <a:spcPts val="0"/>
              </a:spcBef>
              <a:spcAft>
                <a:spcPts val="0"/>
              </a:spcAft>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348161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椭圆 82"/>
          <p:cNvSpPr>
            <a:spLocks noChangeAspect="1"/>
          </p:cNvSpPr>
          <p:nvPr/>
        </p:nvSpPr>
        <p:spPr bwMode="auto">
          <a:xfrm>
            <a:off x="5546263" y="1218828"/>
            <a:ext cx="1296000" cy="1296507"/>
          </a:xfrm>
          <a:prstGeom prst="ellipse">
            <a:avLst/>
          </a:prstGeom>
          <a:solidFill>
            <a:schemeClr val="accent3"/>
          </a:solidFill>
          <a:ln w="9525" cap="flat" cmpd="sng" algn="ctr">
            <a:noFill/>
            <a:prstDash val="solid"/>
            <a:round/>
            <a:headEnd type="none" w="med" len="med"/>
            <a:tailEnd type="none" w="med" len="med"/>
          </a:ln>
          <a:effectLst/>
          <a:extLst/>
        </p:spPr>
        <p:txBody>
          <a:bodyPr vert="horz" wrap="square" lIns="91416" tIns="45708" rIns="91416" bIns="45708" numCol="1" rtlCol="0" anchor="t" anchorCtr="0" compatLnSpc="1">
            <a:prstTxWarp prst="textNoShape">
              <a:avLst/>
            </a:prstTxWarp>
          </a:bodyPr>
          <a:lstStyle/>
          <a:p>
            <a:pPr defTabSz="914133"/>
            <a:endParaRPr lang="zh-CN" altLang="en-US" sz="1733">
              <a:latin typeface="微软雅黑" pitchFamily="34" charset="-122"/>
              <a:ea typeface="微软雅黑" pitchFamily="34" charset="-122"/>
            </a:endParaRPr>
          </a:p>
        </p:txBody>
      </p:sp>
      <p:sp>
        <p:nvSpPr>
          <p:cNvPr id="84" name="TextBox 12"/>
          <p:cNvSpPr txBox="1"/>
          <p:nvPr/>
        </p:nvSpPr>
        <p:spPr>
          <a:xfrm>
            <a:off x="5782272" y="1436355"/>
            <a:ext cx="943568" cy="707862"/>
          </a:xfrm>
          <a:prstGeom prst="rect">
            <a:avLst/>
          </a:prstGeom>
          <a:noFill/>
        </p:spPr>
        <p:txBody>
          <a:bodyPr wrap="square" lIns="91416" tIns="45708" rIns="91416" bIns="45708" rtlCol="0">
            <a:spAutoFit/>
          </a:bodyPr>
          <a:lstStyle/>
          <a:p>
            <a:r>
              <a:rPr lang="en-US" altLang="zh-CN" sz="4000" b="1" dirty="0">
                <a:solidFill>
                  <a:srgbClr val="F8F8F8"/>
                </a:solidFill>
                <a:latin typeface="微软雅黑" pitchFamily="34" charset="-122"/>
                <a:ea typeface="微软雅黑" pitchFamily="34" charset="-122"/>
              </a:rPr>
              <a:t>13</a:t>
            </a:r>
            <a:endParaRPr lang="zh-CN" altLang="en-US" sz="4000" b="1" dirty="0">
              <a:solidFill>
                <a:srgbClr val="F8F8F8"/>
              </a:solidFill>
              <a:latin typeface="微软雅黑" pitchFamily="34" charset="-122"/>
              <a:ea typeface="微软雅黑" pitchFamily="34" charset="-122"/>
            </a:endParaRPr>
          </a:p>
        </p:txBody>
      </p:sp>
      <p:sp>
        <p:nvSpPr>
          <p:cNvPr id="85" name="TextBox 13"/>
          <p:cNvSpPr txBox="1"/>
          <p:nvPr/>
        </p:nvSpPr>
        <p:spPr>
          <a:xfrm>
            <a:off x="5655772" y="2000225"/>
            <a:ext cx="1042225" cy="297429"/>
          </a:xfrm>
          <a:prstGeom prst="rect">
            <a:avLst/>
          </a:prstGeom>
          <a:noFill/>
        </p:spPr>
        <p:txBody>
          <a:bodyPr wrap="none" lIns="91416" tIns="45708" rIns="91416" bIns="45708" rtlCol="0">
            <a:spAutoFit/>
          </a:bodyPr>
          <a:lstStyle/>
          <a:p>
            <a:r>
              <a:rPr lang="zh-CN" altLang="en-US" sz="1333" dirty="0">
                <a:solidFill>
                  <a:srgbClr val="F8F8F8"/>
                </a:solidFill>
                <a:latin typeface="微软雅黑" pitchFamily="34" charset="-122"/>
                <a:ea typeface="微软雅黑" pitchFamily="34" charset="-122"/>
              </a:rPr>
              <a:t>年风雨兼程</a:t>
            </a:r>
          </a:p>
        </p:txBody>
      </p:sp>
      <p:sp>
        <p:nvSpPr>
          <p:cNvPr id="86" name="椭圆 85"/>
          <p:cNvSpPr>
            <a:spLocks noChangeAspect="1"/>
          </p:cNvSpPr>
          <p:nvPr/>
        </p:nvSpPr>
        <p:spPr bwMode="auto">
          <a:xfrm>
            <a:off x="6985931" y="1218828"/>
            <a:ext cx="1296000" cy="1296507"/>
          </a:xfrm>
          <a:prstGeom prst="ellipse">
            <a:avLst/>
          </a:prstGeom>
          <a:solidFill>
            <a:schemeClr val="accent3"/>
          </a:solidFill>
          <a:ln w="9525" cap="flat" cmpd="sng" algn="ctr">
            <a:noFill/>
            <a:prstDash val="solid"/>
            <a:round/>
            <a:headEnd type="none" w="med" len="med"/>
            <a:tailEnd type="none" w="med" len="med"/>
          </a:ln>
          <a:effectLst/>
          <a:extLst/>
        </p:spPr>
        <p:txBody>
          <a:bodyPr vert="horz" wrap="square" lIns="91416" tIns="45708" rIns="91416" bIns="45708" numCol="1" rtlCol="0" anchor="t" anchorCtr="0" compatLnSpc="1">
            <a:prstTxWarp prst="textNoShape">
              <a:avLst/>
            </a:prstTxWarp>
          </a:bodyPr>
          <a:lstStyle/>
          <a:p>
            <a:pPr defTabSz="914133"/>
            <a:endParaRPr lang="zh-CN" altLang="en-US" sz="1733">
              <a:solidFill>
                <a:srgbClr val="F12F3D"/>
              </a:solidFill>
              <a:latin typeface="微软雅黑" pitchFamily="34" charset="-122"/>
              <a:ea typeface="微软雅黑" pitchFamily="34" charset="-122"/>
            </a:endParaRPr>
          </a:p>
        </p:txBody>
      </p:sp>
      <p:sp>
        <p:nvSpPr>
          <p:cNvPr id="87" name="TextBox 15"/>
          <p:cNvSpPr txBox="1"/>
          <p:nvPr/>
        </p:nvSpPr>
        <p:spPr>
          <a:xfrm>
            <a:off x="7221940" y="1412352"/>
            <a:ext cx="943568" cy="707862"/>
          </a:xfrm>
          <a:prstGeom prst="rect">
            <a:avLst/>
          </a:prstGeom>
          <a:noFill/>
        </p:spPr>
        <p:txBody>
          <a:bodyPr wrap="square" lIns="91416" tIns="45708" rIns="91416" bIns="45708" rtlCol="0">
            <a:spAutoFit/>
          </a:bodyPr>
          <a:lstStyle/>
          <a:p>
            <a:r>
              <a:rPr lang="en-US" altLang="zh-CN" sz="4000" b="1" dirty="0">
                <a:solidFill>
                  <a:srgbClr val="F8F8F8"/>
                </a:solidFill>
                <a:latin typeface="微软雅黑" pitchFamily="34" charset="-122"/>
                <a:ea typeface="微软雅黑" pitchFamily="34" charset="-122"/>
              </a:rPr>
              <a:t>60</a:t>
            </a:r>
            <a:endParaRPr lang="zh-CN" altLang="en-US" sz="4000" b="1" dirty="0">
              <a:solidFill>
                <a:srgbClr val="F8F8F8"/>
              </a:solidFill>
              <a:latin typeface="微软雅黑" pitchFamily="34" charset="-122"/>
              <a:ea typeface="微软雅黑" pitchFamily="34" charset="-122"/>
            </a:endParaRPr>
          </a:p>
        </p:txBody>
      </p:sp>
      <p:sp>
        <p:nvSpPr>
          <p:cNvPr id="88" name="TextBox 16"/>
          <p:cNvSpPr txBox="1"/>
          <p:nvPr/>
        </p:nvSpPr>
        <p:spPr>
          <a:xfrm>
            <a:off x="7197345" y="1928217"/>
            <a:ext cx="901159" cy="502549"/>
          </a:xfrm>
          <a:prstGeom prst="rect">
            <a:avLst/>
          </a:prstGeom>
          <a:noFill/>
        </p:spPr>
        <p:txBody>
          <a:bodyPr wrap="none" lIns="91416" tIns="45708" rIns="91416" bIns="45708" rtlCol="0">
            <a:spAutoFit/>
          </a:bodyPr>
          <a:lstStyle/>
          <a:p>
            <a:pPr algn="ctr"/>
            <a:r>
              <a:rPr lang="zh-CN" altLang="en-US" sz="1333" dirty="0">
                <a:solidFill>
                  <a:srgbClr val="F8F8F8"/>
                </a:solidFill>
                <a:latin typeface="微软雅黑" pitchFamily="34" charset="-122"/>
                <a:ea typeface="微软雅黑" pitchFamily="34" charset="-122"/>
              </a:rPr>
              <a:t>广州</a:t>
            </a:r>
            <a:r>
              <a:rPr lang="en-US" altLang="zh-CN" sz="1333" dirty="0">
                <a:solidFill>
                  <a:srgbClr val="F8F8F8"/>
                </a:solidFill>
                <a:latin typeface="微软雅黑" pitchFamily="34" charset="-122"/>
                <a:ea typeface="微软雅黑" pitchFamily="34" charset="-122"/>
              </a:rPr>
              <a:t>60</a:t>
            </a:r>
            <a:r>
              <a:rPr lang="zh-CN" altLang="en-US" sz="1333" dirty="0">
                <a:solidFill>
                  <a:srgbClr val="F8F8F8"/>
                </a:solidFill>
                <a:latin typeface="微软雅黑" pitchFamily="34" charset="-122"/>
                <a:ea typeface="微软雅黑" pitchFamily="34" charset="-122"/>
              </a:rPr>
              <a:t>家</a:t>
            </a:r>
            <a:endParaRPr lang="en-US" altLang="zh-CN" sz="1333" dirty="0">
              <a:solidFill>
                <a:srgbClr val="F8F8F8"/>
              </a:solidFill>
              <a:latin typeface="微软雅黑" pitchFamily="34" charset="-122"/>
              <a:ea typeface="微软雅黑" pitchFamily="34" charset="-122"/>
            </a:endParaRPr>
          </a:p>
          <a:p>
            <a:pPr algn="ctr"/>
            <a:r>
              <a:rPr lang="zh-CN" altLang="en-US" sz="1333" dirty="0">
                <a:solidFill>
                  <a:srgbClr val="F8F8F8"/>
                </a:solidFill>
                <a:latin typeface="微软雅黑" pitchFamily="34" charset="-122"/>
                <a:ea typeface="微软雅黑" pitchFamily="34" charset="-122"/>
              </a:rPr>
              <a:t>营业网点</a:t>
            </a:r>
          </a:p>
        </p:txBody>
      </p:sp>
      <p:sp>
        <p:nvSpPr>
          <p:cNvPr id="89" name="椭圆 88"/>
          <p:cNvSpPr>
            <a:spLocks noChangeAspect="1"/>
          </p:cNvSpPr>
          <p:nvPr/>
        </p:nvSpPr>
        <p:spPr bwMode="auto">
          <a:xfrm>
            <a:off x="8426091" y="1218828"/>
            <a:ext cx="1296000" cy="1296507"/>
          </a:xfrm>
          <a:prstGeom prst="ellipse">
            <a:avLst/>
          </a:prstGeom>
          <a:solidFill>
            <a:schemeClr val="accent3"/>
          </a:solidFill>
          <a:ln w="9525" cap="flat" cmpd="sng" algn="ctr">
            <a:noFill/>
            <a:prstDash val="solid"/>
            <a:round/>
            <a:headEnd type="none" w="med" len="med"/>
            <a:tailEnd type="none" w="med" len="med"/>
          </a:ln>
          <a:effectLst/>
          <a:extLst/>
        </p:spPr>
        <p:txBody>
          <a:bodyPr vert="horz" wrap="square" lIns="91416" tIns="45708" rIns="91416" bIns="45708" numCol="1" rtlCol="0" anchor="t" anchorCtr="0" compatLnSpc="1">
            <a:prstTxWarp prst="textNoShape">
              <a:avLst/>
            </a:prstTxWarp>
          </a:bodyPr>
          <a:lstStyle/>
          <a:p>
            <a:pPr defTabSz="914133"/>
            <a:endParaRPr lang="zh-CN" altLang="en-US" sz="1733">
              <a:latin typeface="微软雅黑" pitchFamily="34" charset="-122"/>
              <a:ea typeface="微软雅黑" pitchFamily="34" charset="-122"/>
            </a:endParaRPr>
          </a:p>
        </p:txBody>
      </p:sp>
      <p:sp>
        <p:nvSpPr>
          <p:cNvPr id="90" name="TextBox 18"/>
          <p:cNvSpPr txBox="1"/>
          <p:nvPr/>
        </p:nvSpPr>
        <p:spPr>
          <a:xfrm>
            <a:off x="8504033" y="1453414"/>
            <a:ext cx="1106248" cy="584751"/>
          </a:xfrm>
          <a:prstGeom prst="rect">
            <a:avLst/>
          </a:prstGeom>
          <a:noFill/>
        </p:spPr>
        <p:txBody>
          <a:bodyPr wrap="square" lIns="91416" tIns="45708" rIns="91416" bIns="45708" rtlCol="0">
            <a:spAutoFit/>
          </a:bodyPr>
          <a:lstStyle/>
          <a:p>
            <a:pPr algn="ctr"/>
            <a:r>
              <a:rPr lang="en-US" altLang="zh-CN" sz="3200" b="1" dirty="0">
                <a:solidFill>
                  <a:srgbClr val="F8F8F8"/>
                </a:solidFill>
                <a:latin typeface="微软雅黑" pitchFamily="34" charset="-122"/>
                <a:ea typeface="微软雅黑" pitchFamily="34" charset="-122"/>
              </a:rPr>
              <a:t>100</a:t>
            </a:r>
            <a:endParaRPr lang="zh-CN" altLang="en-US" sz="3200" b="1" dirty="0">
              <a:solidFill>
                <a:srgbClr val="F8F8F8"/>
              </a:solidFill>
              <a:latin typeface="微软雅黑" pitchFamily="34" charset="-122"/>
              <a:ea typeface="微软雅黑" pitchFamily="34" charset="-122"/>
            </a:endParaRPr>
          </a:p>
        </p:txBody>
      </p:sp>
      <p:sp>
        <p:nvSpPr>
          <p:cNvPr id="91" name="TextBox 19"/>
          <p:cNvSpPr txBox="1"/>
          <p:nvPr/>
        </p:nvSpPr>
        <p:spPr>
          <a:xfrm>
            <a:off x="8566973" y="1928217"/>
            <a:ext cx="1042224" cy="502549"/>
          </a:xfrm>
          <a:prstGeom prst="rect">
            <a:avLst/>
          </a:prstGeom>
          <a:noFill/>
        </p:spPr>
        <p:txBody>
          <a:bodyPr wrap="none" lIns="91416" tIns="45708" rIns="91416" bIns="45708" rtlCol="0">
            <a:spAutoFit/>
          </a:bodyPr>
          <a:lstStyle/>
          <a:p>
            <a:pPr algn="ctr"/>
            <a:r>
              <a:rPr lang="zh-CN" altLang="en-US" sz="1333" dirty="0">
                <a:solidFill>
                  <a:srgbClr val="F8F8F8"/>
                </a:solidFill>
                <a:latin typeface="微软雅黑" pitchFamily="34" charset="-122"/>
                <a:ea typeface="微软雅黑" pitchFamily="34" charset="-122"/>
              </a:rPr>
              <a:t>接待人数超</a:t>
            </a:r>
            <a:endParaRPr lang="en-US" altLang="zh-CN" sz="1333" dirty="0">
              <a:solidFill>
                <a:srgbClr val="F8F8F8"/>
              </a:solidFill>
              <a:latin typeface="微软雅黑" pitchFamily="34" charset="-122"/>
              <a:ea typeface="微软雅黑" pitchFamily="34" charset="-122"/>
            </a:endParaRPr>
          </a:p>
          <a:p>
            <a:pPr algn="ctr"/>
            <a:r>
              <a:rPr lang="zh-CN" altLang="en-US" sz="1333" dirty="0">
                <a:solidFill>
                  <a:srgbClr val="F8F8F8"/>
                </a:solidFill>
                <a:latin typeface="微软雅黑" pitchFamily="34" charset="-122"/>
                <a:ea typeface="微软雅黑" pitchFamily="34" charset="-122"/>
              </a:rPr>
              <a:t>过</a:t>
            </a:r>
            <a:r>
              <a:rPr lang="en-US" altLang="zh-CN" sz="1333" dirty="0">
                <a:solidFill>
                  <a:srgbClr val="F8F8F8"/>
                </a:solidFill>
                <a:latin typeface="微软雅黑" pitchFamily="34" charset="-122"/>
                <a:ea typeface="微软雅黑" pitchFamily="34" charset="-122"/>
              </a:rPr>
              <a:t>100</a:t>
            </a:r>
            <a:r>
              <a:rPr lang="zh-CN" altLang="en-US" sz="1333" dirty="0">
                <a:solidFill>
                  <a:srgbClr val="F8F8F8"/>
                </a:solidFill>
                <a:latin typeface="微软雅黑" pitchFamily="34" charset="-122"/>
                <a:ea typeface="微软雅黑" pitchFamily="34" charset="-122"/>
              </a:rPr>
              <a:t>万</a:t>
            </a:r>
          </a:p>
        </p:txBody>
      </p:sp>
      <p:sp>
        <p:nvSpPr>
          <p:cNvPr id="92" name="椭圆 91"/>
          <p:cNvSpPr>
            <a:spLocks noChangeAspect="1"/>
          </p:cNvSpPr>
          <p:nvPr/>
        </p:nvSpPr>
        <p:spPr bwMode="auto">
          <a:xfrm>
            <a:off x="9814511" y="1218828"/>
            <a:ext cx="1296000" cy="1296507"/>
          </a:xfrm>
          <a:prstGeom prst="ellipse">
            <a:avLst/>
          </a:prstGeom>
          <a:solidFill>
            <a:schemeClr val="accent3"/>
          </a:solidFill>
          <a:ln w="9525" cap="flat" cmpd="sng" algn="ctr">
            <a:noFill/>
            <a:prstDash val="solid"/>
            <a:round/>
            <a:headEnd type="none" w="med" len="med"/>
            <a:tailEnd type="none" w="med" len="med"/>
          </a:ln>
          <a:effectLst/>
          <a:extLst/>
        </p:spPr>
        <p:txBody>
          <a:bodyPr vert="horz" wrap="square" lIns="91416" tIns="45708" rIns="91416" bIns="45708" numCol="1" rtlCol="0" anchor="t" anchorCtr="0" compatLnSpc="1">
            <a:prstTxWarp prst="textNoShape">
              <a:avLst/>
            </a:prstTxWarp>
          </a:bodyPr>
          <a:lstStyle/>
          <a:p>
            <a:pPr defTabSz="914133"/>
            <a:endParaRPr lang="zh-CN" altLang="en-US" sz="1733">
              <a:latin typeface="微软雅黑" pitchFamily="34" charset="-122"/>
              <a:ea typeface="微软雅黑" pitchFamily="34" charset="-122"/>
            </a:endParaRPr>
          </a:p>
        </p:txBody>
      </p:sp>
      <p:sp>
        <p:nvSpPr>
          <p:cNvPr id="93" name="TextBox 21"/>
          <p:cNvSpPr txBox="1"/>
          <p:nvPr/>
        </p:nvSpPr>
        <p:spPr>
          <a:xfrm>
            <a:off x="9982307" y="1375175"/>
            <a:ext cx="1106248" cy="707862"/>
          </a:xfrm>
          <a:prstGeom prst="rect">
            <a:avLst/>
          </a:prstGeom>
          <a:noFill/>
        </p:spPr>
        <p:txBody>
          <a:bodyPr wrap="square" lIns="91416" tIns="45708" rIns="91416" bIns="45708" rtlCol="0">
            <a:spAutoFit/>
          </a:bodyPr>
          <a:lstStyle/>
          <a:p>
            <a:r>
              <a:rPr lang="en-US" altLang="zh-CN" sz="4000" b="1" dirty="0">
                <a:solidFill>
                  <a:srgbClr val="F8F8F8"/>
                </a:solidFill>
                <a:latin typeface="微软雅黑" pitchFamily="34" charset="-122"/>
                <a:ea typeface="微软雅黑" pitchFamily="34" charset="-122"/>
              </a:rPr>
              <a:t>20</a:t>
            </a:r>
            <a:r>
              <a:rPr lang="en-US" altLang="zh-CN" sz="1600" b="1" dirty="0">
                <a:solidFill>
                  <a:srgbClr val="F8F8F8"/>
                </a:solidFill>
                <a:latin typeface="微软雅黑" pitchFamily="34" charset="-122"/>
                <a:ea typeface="微软雅黑" pitchFamily="34" charset="-122"/>
              </a:rPr>
              <a:t>%</a:t>
            </a:r>
            <a:endParaRPr lang="zh-CN" altLang="en-US" sz="1600" b="1" dirty="0">
              <a:solidFill>
                <a:srgbClr val="F8F8F8"/>
              </a:solidFill>
              <a:latin typeface="微软雅黑" pitchFamily="34" charset="-122"/>
              <a:ea typeface="微软雅黑" pitchFamily="34" charset="-122"/>
            </a:endParaRPr>
          </a:p>
        </p:txBody>
      </p:sp>
      <p:sp>
        <p:nvSpPr>
          <p:cNvPr id="94" name="TextBox 22"/>
          <p:cNvSpPr txBox="1"/>
          <p:nvPr/>
        </p:nvSpPr>
        <p:spPr>
          <a:xfrm>
            <a:off x="9904900" y="1928217"/>
            <a:ext cx="1143213" cy="502549"/>
          </a:xfrm>
          <a:prstGeom prst="rect">
            <a:avLst/>
          </a:prstGeom>
          <a:noFill/>
        </p:spPr>
        <p:txBody>
          <a:bodyPr wrap="none" lIns="91416" tIns="45708" rIns="91416" bIns="45708" rtlCol="0">
            <a:spAutoFit/>
          </a:bodyPr>
          <a:lstStyle/>
          <a:p>
            <a:pPr algn="ctr"/>
            <a:r>
              <a:rPr lang="zh-CN" altLang="en-US" sz="1333" dirty="0">
                <a:solidFill>
                  <a:srgbClr val="F8F8F8"/>
                </a:solidFill>
                <a:latin typeface="微软雅黑" pitchFamily="34" charset="-122"/>
                <a:ea typeface="微软雅黑" pitchFamily="34" charset="-122"/>
              </a:rPr>
              <a:t>连续</a:t>
            </a:r>
            <a:r>
              <a:rPr lang="en-US" altLang="zh-CN" sz="1333" dirty="0">
                <a:solidFill>
                  <a:srgbClr val="F8F8F8"/>
                </a:solidFill>
                <a:latin typeface="微软雅黑" pitchFamily="34" charset="-122"/>
                <a:ea typeface="微软雅黑" pitchFamily="34" charset="-122"/>
              </a:rPr>
              <a:t>5</a:t>
            </a:r>
            <a:r>
              <a:rPr lang="zh-CN" altLang="en-US" sz="1333" dirty="0">
                <a:solidFill>
                  <a:srgbClr val="F8F8F8"/>
                </a:solidFill>
                <a:latin typeface="微软雅黑" pitchFamily="34" charset="-122"/>
                <a:ea typeface="微软雅黑" pitchFamily="34" charset="-122"/>
              </a:rPr>
              <a:t>年增长</a:t>
            </a:r>
            <a:endParaRPr lang="en-US" altLang="zh-CN" sz="1333" dirty="0">
              <a:solidFill>
                <a:srgbClr val="F8F8F8"/>
              </a:solidFill>
              <a:latin typeface="微软雅黑" pitchFamily="34" charset="-122"/>
              <a:ea typeface="微软雅黑" pitchFamily="34" charset="-122"/>
            </a:endParaRPr>
          </a:p>
          <a:p>
            <a:pPr algn="ctr"/>
            <a:r>
              <a:rPr lang="zh-CN" altLang="en-US" sz="1333" dirty="0">
                <a:solidFill>
                  <a:srgbClr val="F8F8F8"/>
                </a:solidFill>
                <a:latin typeface="微软雅黑" pitchFamily="34" charset="-122"/>
                <a:ea typeface="微软雅黑" pitchFamily="34" charset="-122"/>
              </a:rPr>
              <a:t>超</a:t>
            </a:r>
            <a:r>
              <a:rPr lang="en-US" altLang="zh-CN" sz="1333" dirty="0">
                <a:solidFill>
                  <a:srgbClr val="F8F8F8"/>
                </a:solidFill>
                <a:latin typeface="微软雅黑" pitchFamily="34" charset="-122"/>
                <a:ea typeface="微软雅黑" pitchFamily="34" charset="-122"/>
              </a:rPr>
              <a:t>20%</a:t>
            </a:r>
            <a:endParaRPr lang="zh-CN" altLang="en-US" sz="1333" dirty="0">
              <a:solidFill>
                <a:srgbClr val="F8F8F8"/>
              </a:solidFill>
              <a:latin typeface="微软雅黑" pitchFamily="34" charset="-122"/>
              <a:ea typeface="微软雅黑" pitchFamily="34" charset="-122"/>
            </a:endParaRPr>
          </a:p>
        </p:txBody>
      </p:sp>
      <p:pic>
        <p:nvPicPr>
          <p:cNvPr id="95" name="Picture 4"/>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1140498" y="1375174"/>
            <a:ext cx="3312233" cy="4811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6" name="TextBox 24"/>
          <p:cNvSpPr txBox="1"/>
          <p:nvPr/>
        </p:nvSpPr>
        <p:spPr>
          <a:xfrm>
            <a:off x="5519936" y="2715905"/>
            <a:ext cx="6720747" cy="3400009"/>
          </a:xfrm>
          <a:prstGeom prst="rect">
            <a:avLst/>
          </a:prstGeom>
          <a:noFill/>
        </p:spPr>
        <p:txBody>
          <a:bodyPr wrap="square" lIns="91416" tIns="45708" rIns="91416" bIns="45708" rtlCol="0">
            <a:spAutoFit/>
          </a:bodyPr>
          <a:lstStyle/>
          <a:p>
            <a:pPr>
              <a:lnSpc>
                <a:spcPct val="130000"/>
              </a:lnSpc>
            </a:pPr>
            <a:r>
              <a:rPr lang="zh-CN" altLang="zh-CN" sz="1867" dirty="0">
                <a:solidFill>
                  <a:schemeClr val="tx1">
                    <a:lumMod val="85000"/>
                    <a:lumOff val="15000"/>
                  </a:schemeClr>
                </a:solidFill>
                <a:latin typeface="+mn-ea"/>
              </a:rPr>
              <a:t>中国</a:t>
            </a:r>
            <a:r>
              <a:rPr lang="zh-CN" altLang="en-US" sz="1867" dirty="0">
                <a:solidFill>
                  <a:schemeClr val="tx1">
                    <a:lumMod val="85000"/>
                    <a:lumOff val="15000"/>
                  </a:schemeClr>
                </a:solidFill>
                <a:latin typeface="+mn-ea"/>
              </a:rPr>
              <a:t>熊猫总公司</a:t>
            </a:r>
            <a:r>
              <a:rPr lang="zh-CN" altLang="zh-CN" sz="1867" dirty="0">
                <a:solidFill>
                  <a:schemeClr val="tx1">
                    <a:lumMod val="85000"/>
                    <a:lumOff val="15000"/>
                  </a:schemeClr>
                </a:solidFill>
                <a:latin typeface="+mn-ea"/>
              </a:rPr>
              <a:t>简介</a:t>
            </a:r>
          </a:p>
          <a:p>
            <a:pPr>
              <a:lnSpc>
                <a:spcPct val="130000"/>
              </a:lnSpc>
            </a:pPr>
            <a:r>
              <a:rPr lang="zh-CN" altLang="zh-CN" sz="1600" dirty="0">
                <a:solidFill>
                  <a:schemeClr val="tx1">
                    <a:lumMod val="85000"/>
                    <a:lumOff val="15000"/>
                  </a:schemeClr>
                </a:solidFill>
                <a:latin typeface="+mn-ea"/>
              </a:rPr>
              <a:t>一、</a:t>
            </a:r>
            <a:r>
              <a:rPr lang="en-US" altLang="zh-CN" sz="1600" dirty="0">
                <a:solidFill>
                  <a:schemeClr val="tx1">
                    <a:lumMod val="85000"/>
                    <a:lumOff val="15000"/>
                  </a:schemeClr>
                </a:solidFill>
                <a:latin typeface="+mn-ea"/>
              </a:rPr>
              <a:t>1984</a:t>
            </a:r>
            <a:r>
              <a:rPr lang="zh-CN" altLang="zh-CN" sz="1600" dirty="0">
                <a:solidFill>
                  <a:schemeClr val="tx1">
                    <a:lumMod val="85000"/>
                    <a:lumOff val="15000"/>
                  </a:schemeClr>
                </a:solidFill>
                <a:latin typeface="+mn-ea"/>
              </a:rPr>
              <a:t>年，由邓朴方创立的国企，注册资金超过</a:t>
            </a:r>
            <a:r>
              <a:rPr lang="en-US" altLang="zh-CN" sz="1600" dirty="0">
                <a:solidFill>
                  <a:schemeClr val="tx1">
                    <a:lumMod val="85000"/>
                    <a:lumOff val="15000"/>
                  </a:schemeClr>
                </a:solidFill>
                <a:latin typeface="+mn-ea"/>
              </a:rPr>
              <a:t>1</a:t>
            </a:r>
            <a:r>
              <a:rPr lang="zh-CN" altLang="zh-CN" sz="1600" dirty="0">
                <a:solidFill>
                  <a:schemeClr val="tx1">
                    <a:lumMod val="85000"/>
                    <a:lumOff val="15000"/>
                  </a:schemeClr>
                </a:solidFill>
                <a:latin typeface="+mn-ea"/>
              </a:rPr>
              <a:t>亿元。</a:t>
            </a:r>
          </a:p>
          <a:p>
            <a:pPr>
              <a:lnSpc>
                <a:spcPct val="130000"/>
              </a:lnSpc>
            </a:pPr>
            <a:r>
              <a:rPr lang="zh-CN" altLang="zh-CN" sz="1600" dirty="0">
                <a:solidFill>
                  <a:schemeClr val="tx1">
                    <a:lumMod val="85000"/>
                    <a:lumOff val="15000"/>
                  </a:schemeClr>
                </a:solidFill>
                <a:latin typeface="+mn-ea"/>
              </a:rPr>
              <a:t>现在隶属与首旅集团，首旅股份（</a:t>
            </a:r>
            <a:r>
              <a:rPr lang="en-US" altLang="zh-CN" sz="1600" dirty="0">
                <a:solidFill>
                  <a:schemeClr val="tx1">
                    <a:lumMod val="85000"/>
                    <a:lumOff val="15000"/>
                  </a:schemeClr>
                </a:solidFill>
                <a:latin typeface="+mn-ea"/>
              </a:rPr>
              <a:t>600258</a:t>
            </a:r>
            <a:r>
              <a:rPr lang="zh-CN" altLang="zh-CN" sz="1600" dirty="0">
                <a:solidFill>
                  <a:schemeClr val="tx1">
                    <a:lumMod val="85000"/>
                    <a:lumOff val="15000"/>
                  </a:schemeClr>
                </a:solidFill>
                <a:latin typeface="+mn-ea"/>
              </a:rPr>
              <a:t>）是上海上市公司。</a:t>
            </a:r>
          </a:p>
          <a:p>
            <a:pPr>
              <a:lnSpc>
                <a:spcPct val="130000"/>
              </a:lnSpc>
            </a:pPr>
            <a:r>
              <a:rPr lang="zh-CN" altLang="zh-CN" sz="1600" dirty="0">
                <a:solidFill>
                  <a:schemeClr val="tx1">
                    <a:lumMod val="85000"/>
                    <a:lumOff val="15000"/>
                  </a:schemeClr>
                </a:solidFill>
                <a:latin typeface="+mn-ea"/>
              </a:rPr>
              <a:t>二、经营出境、入境、国内、商旅会展等全方位旅游产品和服务</a:t>
            </a:r>
            <a:r>
              <a:rPr lang="zh-CN" altLang="en-US" sz="1600" dirty="0">
                <a:solidFill>
                  <a:schemeClr val="tx1">
                    <a:lumMod val="85000"/>
                    <a:lumOff val="15000"/>
                  </a:schemeClr>
                </a:solidFill>
                <a:latin typeface="+mn-ea"/>
              </a:rPr>
              <a:t>。</a:t>
            </a:r>
            <a:endParaRPr lang="en-US" altLang="zh-CN" sz="1600" dirty="0">
              <a:solidFill>
                <a:schemeClr val="tx1">
                  <a:lumMod val="85000"/>
                  <a:lumOff val="15000"/>
                </a:schemeClr>
              </a:solidFill>
              <a:latin typeface="+mn-ea"/>
            </a:endParaRPr>
          </a:p>
          <a:p>
            <a:pPr>
              <a:lnSpc>
                <a:spcPct val="130000"/>
              </a:lnSpc>
            </a:pPr>
            <a:r>
              <a:rPr lang="zh-CN" altLang="zh-CN" sz="1867" dirty="0">
                <a:solidFill>
                  <a:schemeClr val="tx1">
                    <a:lumMod val="85000"/>
                    <a:lumOff val="15000"/>
                  </a:schemeClr>
                </a:solidFill>
                <a:latin typeface="+mn-ea"/>
              </a:rPr>
              <a:t>广州</a:t>
            </a:r>
            <a:r>
              <a:rPr lang="zh-CN" altLang="en-US" sz="1867" dirty="0">
                <a:solidFill>
                  <a:schemeClr val="tx1">
                    <a:lumMod val="85000"/>
                    <a:lumOff val="15000"/>
                  </a:schemeClr>
                </a:solidFill>
                <a:latin typeface="+mn-ea"/>
              </a:rPr>
              <a:t>熊猫公司</a:t>
            </a:r>
            <a:r>
              <a:rPr lang="zh-CN" altLang="zh-CN" sz="1867" dirty="0">
                <a:solidFill>
                  <a:schemeClr val="tx1">
                    <a:lumMod val="85000"/>
                    <a:lumOff val="15000"/>
                  </a:schemeClr>
                </a:solidFill>
                <a:latin typeface="+mn-ea"/>
              </a:rPr>
              <a:t>简介</a:t>
            </a:r>
          </a:p>
          <a:p>
            <a:pPr>
              <a:lnSpc>
                <a:spcPct val="130000"/>
              </a:lnSpc>
            </a:pPr>
            <a:r>
              <a:rPr lang="zh-CN" altLang="zh-CN" sz="1600" dirty="0">
                <a:solidFill>
                  <a:schemeClr val="tx1">
                    <a:lumMod val="85000"/>
                    <a:lumOff val="15000"/>
                  </a:schemeClr>
                </a:solidFill>
                <a:latin typeface="+mn-ea"/>
              </a:rPr>
              <a:t>一、接待国内及海外人数超过</a:t>
            </a:r>
            <a:r>
              <a:rPr lang="en-US" altLang="zh-CN" sz="1600" dirty="0">
                <a:solidFill>
                  <a:schemeClr val="tx1">
                    <a:lumMod val="85000"/>
                    <a:lumOff val="15000"/>
                  </a:schemeClr>
                </a:solidFill>
                <a:latin typeface="+mn-ea"/>
              </a:rPr>
              <a:t>100</a:t>
            </a:r>
            <a:r>
              <a:rPr lang="zh-CN" altLang="zh-CN" sz="1600" dirty="0">
                <a:solidFill>
                  <a:schemeClr val="tx1">
                    <a:lumMod val="85000"/>
                    <a:lumOff val="15000"/>
                  </a:schemeClr>
                </a:solidFill>
                <a:latin typeface="+mn-ea"/>
              </a:rPr>
              <a:t>万</a:t>
            </a:r>
          </a:p>
          <a:p>
            <a:pPr>
              <a:lnSpc>
                <a:spcPct val="130000"/>
              </a:lnSpc>
            </a:pPr>
            <a:r>
              <a:rPr lang="zh-CN" altLang="zh-CN" sz="1600" dirty="0">
                <a:solidFill>
                  <a:schemeClr val="tx1">
                    <a:lumMod val="85000"/>
                    <a:lumOff val="15000"/>
                  </a:schemeClr>
                </a:solidFill>
                <a:latin typeface="+mn-ea"/>
              </a:rPr>
              <a:t>二、</a:t>
            </a:r>
            <a:r>
              <a:rPr lang="en-US" altLang="zh-CN" sz="1600" dirty="0">
                <a:solidFill>
                  <a:schemeClr val="tx1">
                    <a:lumMod val="85000"/>
                    <a:lumOff val="15000"/>
                  </a:schemeClr>
                </a:solidFill>
                <a:latin typeface="+mn-ea"/>
              </a:rPr>
              <a:t>2002-08</a:t>
            </a:r>
            <a:r>
              <a:rPr lang="zh-CN" altLang="zh-CN" sz="1600" dirty="0">
                <a:solidFill>
                  <a:schemeClr val="tx1">
                    <a:lumMod val="85000"/>
                    <a:lumOff val="15000"/>
                  </a:schemeClr>
                </a:solidFill>
                <a:latin typeface="+mn-ea"/>
              </a:rPr>
              <a:t>年成为销售业绩广州第四</a:t>
            </a:r>
          </a:p>
          <a:p>
            <a:pPr>
              <a:lnSpc>
                <a:spcPct val="130000"/>
              </a:lnSpc>
            </a:pPr>
            <a:r>
              <a:rPr lang="zh-CN" altLang="zh-CN" sz="1600" dirty="0">
                <a:solidFill>
                  <a:schemeClr val="tx1">
                    <a:lumMod val="85000"/>
                    <a:lumOff val="15000"/>
                  </a:schemeClr>
                </a:solidFill>
                <a:latin typeface="+mn-ea"/>
              </a:rPr>
              <a:t>三、</a:t>
            </a:r>
            <a:r>
              <a:rPr lang="en-US" altLang="zh-CN" sz="1600" dirty="0">
                <a:solidFill>
                  <a:schemeClr val="tx1">
                    <a:lumMod val="85000"/>
                    <a:lumOff val="15000"/>
                  </a:schemeClr>
                </a:solidFill>
                <a:latin typeface="+mn-ea"/>
              </a:rPr>
              <a:t>2013-14</a:t>
            </a:r>
            <a:r>
              <a:rPr lang="zh-CN" altLang="zh-CN" sz="1600" dirty="0">
                <a:solidFill>
                  <a:schemeClr val="tx1">
                    <a:lumMod val="85000"/>
                    <a:lumOff val="15000"/>
                  </a:schemeClr>
                </a:solidFill>
                <a:latin typeface="+mn-ea"/>
              </a:rPr>
              <a:t>年连续成为 “广州地区最受欢迎的旅行社”</a:t>
            </a:r>
          </a:p>
          <a:p>
            <a:pPr>
              <a:lnSpc>
                <a:spcPct val="130000"/>
              </a:lnSpc>
            </a:pPr>
            <a:r>
              <a:rPr lang="zh-CN" altLang="zh-CN" sz="1600" dirty="0">
                <a:solidFill>
                  <a:schemeClr val="tx1">
                    <a:lumMod val="85000"/>
                    <a:lumOff val="15000"/>
                  </a:schemeClr>
                </a:solidFill>
                <a:latin typeface="+mn-ea"/>
              </a:rPr>
              <a:t>四、</a:t>
            </a:r>
            <a:r>
              <a:rPr lang="en-US" altLang="zh-CN" sz="1600" dirty="0">
                <a:solidFill>
                  <a:schemeClr val="tx1">
                    <a:lumMod val="85000"/>
                    <a:lumOff val="15000"/>
                  </a:schemeClr>
                </a:solidFill>
                <a:latin typeface="+mn-ea"/>
              </a:rPr>
              <a:t>2007-2012</a:t>
            </a:r>
            <a:r>
              <a:rPr lang="zh-CN" altLang="zh-CN" sz="1600" dirty="0">
                <a:solidFill>
                  <a:schemeClr val="tx1">
                    <a:lumMod val="85000"/>
                    <a:lumOff val="15000"/>
                  </a:schemeClr>
                </a:solidFill>
                <a:latin typeface="+mn-ea"/>
              </a:rPr>
              <a:t>年获南方航空国际组团旅行社金奖</a:t>
            </a:r>
          </a:p>
          <a:p>
            <a:pPr>
              <a:lnSpc>
                <a:spcPct val="130000"/>
              </a:lnSpc>
            </a:pPr>
            <a:r>
              <a:rPr lang="zh-CN" altLang="zh-CN" sz="1600" dirty="0">
                <a:solidFill>
                  <a:schemeClr val="tx1">
                    <a:lumMod val="85000"/>
                    <a:lumOff val="15000"/>
                  </a:schemeClr>
                </a:solidFill>
                <a:latin typeface="+mn-ea"/>
              </a:rPr>
              <a:t>五、</a:t>
            </a:r>
            <a:r>
              <a:rPr lang="en-US" altLang="zh-CN" sz="1600" dirty="0">
                <a:solidFill>
                  <a:schemeClr val="tx1">
                    <a:lumMod val="85000"/>
                    <a:lumOff val="15000"/>
                  </a:schemeClr>
                </a:solidFill>
                <a:latin typeface="+mn-ea"/>
              </a:rPr>
              <a:t>2010-13</a:t>
            </a:r>
            <a:r>
              <a:rPr lang="zh-CN" altLang="zh-CN" sz="1600" dirty="0">
                <a:solidFill>
                  <a:schemeClr val="tx1">
                    <a:lumMod val="85000"/>
                    <a:lumOff val="15000"/>
                  </a:schemeClr>
                </a:solidFill>
                <a:latin typeface="+mn-ea"/>
              </a:rPr>
              <a:t>年连续</a:t>
            </a:r>
            <a:r>
              <a:rPr lang="en-US" altLang="zh-CN" sz="1600" dirty="0">
                <a:solidFill>
                  <a:schemeClr val="tx1">
                    <a:lumMod val="85000"/>
                    <a:lumOff val="15000"/>
                  </a:schemeClr>
                </a:solidFill>
                <a:latin typeface="+mn-ea"/>
              </a:rPr>
              <a:t>5</a:t>
            </a:r>
            <a:r>
              <a:rPr lang="zh-CN" altLang="zh-CN" sz="1600" dirty="0">
                <a:solidFill>
                  <a:schemeClr val="tx1">
                    <a:lumMod val="85000"/>
                    <a:lumOff val="15000"/>
                  </a:schemeClr>
                </a:solidFill>
                <a:latin typeface="+mn-ea"/>
              </a:rPr>
              <a:t>年获工商局“守合同重信用企业”</a:t>
            </a:r>
          </a:p>
        </p:txBody>
      </p:sp>
      <p:sp>
        <p:nvSpPr>
          <p:cNvPr id="21" name="文本框 20"/>
          <p:cNvSpPr txBox="1"/>
          <p:nvPr/>
        </p:nvSpPr>
        <p:spPr>
          <a:xfrm>
            <a:off x="4612494" y="425414"/>
            <a:ext cx="923109" cy="369332"/>
          </a:xfrm>
          <a:prstGeom prst="rect">
            <a:avLst/>
          </a:prstGeom>
          <a:noFill/>
        </p:spPr>
        <p:txBody>
          <a:bodyPr wrap="square" rtlCol="0">
            <a:spAutoFit/>
          </a:bodyPr>
          <a:lstStyle/>
          <a:p>
            <a:pPr algn="ctr"/>
            <a:r>
              <a:rPr lang="en-US" altLang="zh-CN" dirty="0">
                <a:solidFill>
                  <a:schemeClr val="bg1">
                    <a:lumMod val="50000"/>
                  </a:schemeClr>
                </a:solidFill>
              </a:rPr>
              <a:t>HOME</a:t>
            </a:r>
            <a:endParaRPr lang="zh-CN" altLang="en-US" dirty="0">
              <a:solidFill>
                <a:schemeClr val="bg1">
                  <a:lumMod val="50000"/>
                </a:schemeClr>
              </a:solidFill>
            </a:endParaRPr>
          </a:p>
        </p:txBody>
      </p:sp>
      <p:sp>
        <p:nvSpPr>
          <p:cNvPr id="22" name="文本框 21"/>
          <p:cNvSpPr txBox="1"/>
          <p:nvPr/>
        </p:nvSpPr>
        <p:spPr>
          <a:xfrm>
            <a:off x="6998847"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成都介绍</a:t>
            </a:r>
          </a:p>
        </p:txBody>
      </p:sp>
      <p:sp>
        <p:nvSpPr>
          <p:cNvPr id="23" name="文本框 22"/>
          <p:cNvSpPr txBox="1"/>
          <p:nvPr/>
        </p:nvSpPr>
        <p:spPr>
          <a:xfrm>
            <a:off x="8236248"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景点篇</a:t>
            </a:r>
          </a:p>
        </p:txBody>
      </p:sp>
      <p:sp>
        <p:nvSpPr>
          <p:cNvPr id="24" name="文本框 23"/>
          <p:cNvSpPr txBox="1"/>
          <p:nvPr/>
        </p:nvSpPr>
        <p:spPr>
          <a:xfrm>
            <a:off x="9473649"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美食篇</a:t>
            </a:r>
          </a:p>
        </p:txBody>
      </p:sp>
      <p:sp>
        <p:nvSpPr>
          <p:cNvPr id="25" name="文本框 24"/>
          <p:cNvSpPr txBox="1"/>
          <p:nvPr/>
        </p:nvSpPr>
        <p:spPr>
          <a:xfrm>
            <a:off x="10711051"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联系方式</a:t>
            </a:r>
          </a:p>
        </p:txBody>
      </p:sp>
      <p:sp>
        <p:nvSpPr>
          <p:cNvPr id="26" name="文本框 25"/>
          <p:cNvSpPr txBox="1"/>
          <p:nvPr/>
        </p:nvSpPr>
        <p:spPr>
          <a:xfrm>
            <a:off x="5761446" y="440803"/>
            <a:ext cx="1011558" cy="338554"/>
          </a:xfrm>
          <a:prstGeom prst="rect">
            <a:avLst/>
          </a:prstGeom>
          <a:noFill/>
        </p:spPr>
        <p:txBody>
          <a:bodyPr wrap="square" rtlCol="0">
            <a:spAutoFit/>
          </a:bodyPr>
          <a:lstStyle/>
          <a:p>
            <a:pPr algn="ctr"/>
            <a:r>
              <a:rPr lang="zh-CN" altLang="en-US" sz="1600" dirty="0">
                <a:solidFill>
                  <a:schemeClr val="accent3"/>
                </a:solidFill>
              </a:rPr>
              <a:t>企业简介</a:t>
            </a:r>
          </a:p>
        </p:txBody>
      </p:sp>
      <p:pic>
        <p:nvPicPr>
          <p:cNvPr id="42" name="图片 4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0412" y="249272"/>
            <a:ext cx="450025" cy="662695"/>
          </a:xfrm>
          <a:prstGeom prst="rect">
            <a:avLst/>
          </a:prstGeom>
        </p:spPr>
      </p:pic>
      <p:sp>
        <p:nvSpPr>
          <p:cNvPr id="43" name="文本框 42"/>
          <p:cNvSpPr txBox="1"/>
          <p:nvPr/>
        </p:nvSpPr>
        <p:spPr>
          <a:xfrm>
            <a:off x="764794" y="318417"/>
            <a:ext cx="1964027" cy="646331"/>
          </a:xfrm>
          <a:prstGeom prst="rect">
            <a:avLst/>
          </a:prstGeom>
          <a:noFill/>
        </p:spPr>
        <p:txBody>
          <a:bodyPr wrap="square" rtlCol="0">
            <a:spAutoFit/>
          </a:bodyPr>
          <a:lstStyle/>
          <a:p>
            <a:pPr algn="ctr"/>
            <a:r>
              <a:rPr lang="zh-CN" altLang="en-US" sz="3600" spc="-500" dirty="0">
                <a:latin typeface="方正黄草简体" panose="03000509000000000000" pitchFamily="65" charset="-122"/>
                <a:ea typeface="方正黄草简体" panose="03000509000000000000" pitchFamily="65" charset="-122"/>
              </a:rPr>
              <a:t>成都介绍</a:t>
            </a:r>
          </a:p>
        </p:txBody>
      </p:sp>
      <p:sp>
        <p:nvSpPr>
          <p:cNvPr id="44" name="文本框 43"/>
          <p:cNvSpPr txBox="1"/>
          <p:nvPr/>
        </p:nvSpPr>
        <p:spPr>
          <a:xfrm>
            <a:off x="340493" y="200358"/>
            <a:ext cx="553998" cy="760522"/>
          </a:xfrm>
          <a:prstGeom prst="rect">
            <a:avLst/>
          </a:prstGeom>
          <a:noFill/>
        </p:spPr>
        <p:txBody>
          <a:bodyPr vert="eaVert" wrap="square" rtlCol="0">
            <a:spAutoFit/>
          </a:bodyPr>
          <a:lstStyle/>
          <a:p>
            <a:pPr algn="ctr"/>
            <a:r>
              <a:rPr lang="zh-CN" altLang="en-US" sz="2400" spc="-400" dirty="0">
                <a:solidFill>
                  <a:schemeClr val="bg1"/>
                </a:solidFill>
                <a:latin typeface="方正黄草简体" panose="03000509000000000000" pitchFamily="65" charset="-122"/>
                <a:ea typeface="方正黄草简体" panose="03000509000000000000" pitchFamily="65" charset="-122"/>
              </a:rPr>
              <a:t>成都</a:t>
            </a:r>
          </a:p>
        </p:txBody>
      </p:sp>
    </p:spTree>
    <p:extLst>
      <p:ext uri="{BB962C8B-B14F-4D97-AF65-F5344CB8AC3E}">
        <p14:creationId xmlns:p14="http://schemas.microsoft.com/office/powerpoint/2010/main" val="243914988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ipe(down)">
                                      <p:cBhvr>
                                        <p:cTn id="7" dur="500"/>
                                        <p:tgtEl>
                                          <p:spTgt spid="95"/>
                                        </p:tgtEl>
                                      </p:cBhvr>
                                    </p:animEffect>
                                  </p:childTnLst>
                                </p:cTn>
                              </p:par>
                            </p:childTnLst>
                          </p:cTn>
                        </p:par>
                        <p:par>
                          <p:cTn id="8" fill="hold">
                            <p:stCondLst>
                              <p:cond delay="500"/>
                            </p:stCondLst>
                            <p:childTnLst>
                              <p:par>
                                <p:cTn id="9" presetID="52" presetClass="entr" presetSubtype="0" fill="hold" grpId="0" nodeType="afterEffect">
                                  <p:stCondLst>
                                    <p:cond delay="0"/>
                                  </p:stCondLst>
                                  <p:childTnLst>
                                    <p:set>
                                      <p:cBhvr>
                                        <p:cTn id="10" dur="1" fill="hold">
                                          <p:stCondLst>
                                            <p:cond delay="0"/>
                                          </p:stCondLst>
                                        </p:cTn>
                                        <p:tgtEl>
                                          <p:spTgt spid="83"/>
                                        </p:tgtEl>
                                        <p:attrNameLst>
                                          <p:attrName>style.visibility</p:attrName>
                                        </p:attrNameLst>
                                      </p:cBhvr>
                                      <p:to>
                                        <p:strVal val="visible"/>
                                      </p:to>
                                    </p:set>
                                    <p:animScale>
                                      <p:cBhvr>
                                        <p:cTn id="11" dur="1000" decel="50000" fill="hold">
                                          <p:stCondLst>
                                            <p:cond delay="0"/>
                                          </p:stCondLst>
                                        </p:cTn>
                                        <p:tgtEl>
                                          <p:spTgt spid="8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83"/>
                                        </p:tgtEl>
                                        <p:attrNameLst>
                                          <p:attrName>ppt_x</p:attrName>
                                          <p:attrName>ppt_y</p:attrName>
                                        </p:attrNameLst>
                                      </p:cBhvr>
                                    </p:animMotion>
                                    <p:animEffect transition="in" filter="fade">
                                      <p:cBhvr>
                                        <p:cTn id="13" dur="1000"/>
                                        <p:tgtEl>
                                          <p:spTgt spid="83"/>
                                        </p:tgtEl>
                                      </p:cBhvr>
                                    </p:animEffect>
                                  </p:childTnLst>
                                </p:cTn>
                              </p:par>
                              <p:par>
                                <p:cTn id="14" presetID="52" presetClass="entr" presetSubtype="0" fill="hold" grpId="0" nodeType="withEffect">
                                  <p:stCondLst>
                                    <p:cond delay="250"/>
                                  </p:stCondLst>
                                  <p:childTnLst>
                                    <p:set>
                                      <p:cBhvr>
                                        <p:cTn id="15" dur="1" fill="hold">
                                          <p:stCondLst>
                                            <p:cond delay="0"/>
                                          </p:stCondLst>
                                        </p:cTn>
                                        <p:tgtEl>
                                          <p:spTgt spid="86"/>
                                        </p:tgtEl>
                                        <p:attrNameLst>
                                          <p:attrName>style.visibility</p:attrName>
                                        </p:attrNameLst>
                                      </p:cBhvr>
                                      <p:to>
                                        <p:strVal val="visible"/>
                                      </p:to>
                                    </p:set>
                                    <p:animScale>
                                      <p:cBhvr>
                                        <p:cTn id="16" dur="1000" decel="50000" fill="hold">
                                          <p:stCondLst>
                                            <p:cond delay="0"/>
                                          </p:stCondLst>
                                        </p:cTn>
                                        <p:tgtEl>
                                          <p:spTgt spid="8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86"/>
                                        </p:tgtEl>
                                        <p:attrNameLst>
                                          <p:attrName>ppt_x</p:attrName>
                                          <p:attrName>ppt_y</p:attrName>
                                        </p:attrNameLst>
                                      </p:cBhvr>
                                    </p:animMotion>
                                    <p:animEffect transition="in" filter="fade">
                                      <p:cBhvr>
                                        <p:cTn id="18" dur="1000"/>
                                        <p:tgtEl>
                                          <p:spTgt spid="86"/>
                                        </p:tgtEl>
                                      </p:cBhvr>
                                    </p:animEffect>
                                  </p:childTnLst>
                                </p:cTn>
                              </p:par>
                              <p:par>
                                <p:cTn id="19" presetID="52" presetClass="entr" presetSubtype="0" fill="hold" grpId="0" nodeType="withEffect">
                                  <p:stCondLst>
                                    <p:cond delay="500"/>
                                  </p:stCondLst>
                                  <p:childTnLst>
                                    <p:set>
                                      <p:cBhvr>
                                        <p:cTn id="20" dur="1" fill="hold">
                                          <p:stCondLst>
                                            <p:cond delay="0"/>
                                          </p:stCondLst>
                                        </p:cTn>
                                        <p:tgtEl>
                                          <p:spTgt spid="89"/>
                                        </p:tgtEl>
                                        <p:attrNameLst>
                                          <p:attrName>style.visibility</p:attrName>
                                        </p:attrNameLst>
                                      </p:cBhvr>
                                      <p:to>
                                        <p:strVal val="visible"/>
                                      </p:to>
                                    </p:set>
                                    <p:animScale>
                                      <p:cBhvr>
                                        <p:cTn id="21" dur="1000" decel="50000" fill="hold">
                                          <p:stCondLst>
                                            <p:cond delay="0"/>
                                          </p:stCondLst>
                                        </p:cTn>
                                        <p:tgtEl>
                                          <p:spTgt spid="8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89"/>
                                        </p:tgtEl>
                                        <p:attrNameLst>
                                          <p:attrName>ppt_x</p:attrName>
                                          <p:attrName>ppt_y</p:attrName>
                                        </p:attrNameLst>
                                      </p:cBhvr>
                                    </p:animMotion>
                                    <p:animEffect transition="in" filter="fade">
                                      <p:cBhvr>
                                        <p:cTn id="23" dur="1000"/>
                                        <p:tgtEl>
                                          <p:spTgt spid="89"/>
                                        </p:tgtEl>
                                      </p:cBhvr>
                                    </p:animEffect>
                                  </p:childTnLst>
                                </p:cTn>
                              </p:par>
                              <p:par>
                                <p:cTn id="24" presetID="52" presetClass="entr" presetSubtype="0" fill="hold" grpId="0" nodeType="withEffect">
                                  <p:stCondLst>
                                    <p:cond delay="750"/>
                                  </p:stCondLst>
                                  <p:childTnLst>
                                    <p:set>
                                      <p:cBhvr>
                                        <p:cTn id="25" dur="1" fill="hold">
                                          <p:stCondLst>
                                            <p:cond delay="0"/>
                                          </p:stCondLst>
                                        </p:cTn>
                                        <p:tgtEl>
                                          <p:spTgt spid="92"/>
                                        </p:tgtEl>
                                        <p:attrNameLst>
                                          <p:attrName>style.visibility</p:attrName>
                                        </p:attrNameLst>
                                      </p:cBhvr>
                                      <p:to>
                                        <p:strVal val="visible"/>
                                      </p:to>
                                    </p:set>
                                    <p:animScale>
                                      <p:cBhvr>
                                        <p:cTn id="26" dur="1000" decel="50000" fill="hold">
                                          <p:stCondLst>
                                            <p:cond delay="0"/>
                                          </p:stCondLst>
                                        </p:cTn>
                                        <p:tgtEl>
                                          <p:spTgt spid="9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92"/>
                                        </p:tgtEl>
                                        <p:attrNameLst>
                                          <p:attrName>ppt_x</p:attrName>
                                          <p:attrName>ppt_y</p:attrName>
                                        </p:attrNameLst>
                                      </p:cBhvr>
                                    </p:animMotion>
                                    <p:animEffect transition="in" filter="fade">
                                      <p:cBhvr>
                                        <p:cTn id="28" dur="1000"/>
                                        <p:tgtEl>
                                          <p:spTgt spid="92"/>
                                        </p:tgtEl>
                                      </p:cBhvr>
                                    </p:animEffect>
                                  </p:childTnLst>
                                </p:cTn>
                              </p:par>
                            </p:childTnLst>
                          </p:cTn>
                        </p:par>
                        <p:par>
                          <p:cTn id="29" fill="hold">
                            <p:stCondLst>
                              <p:cond delay="2250"/>
                            </p:stCondLst>
                            <p:childTnLst>
                              <p:par>
                                <p:cTn id="30" presetID="31" presetClass="entr" presetSubtype="0" fill="hold" grpId="0" nodeType="afterEffect">
                                  <p:stCondLst>
                                    <p:cond delay="0"/>
                                  </p:stCondLst>
                                  <p:childTnLst>
                                    <p:set>
                                      <p:cBhvr>
                                        <p:cTn id="31" dur="1" fill="hold">
                                          <p:stCondLst>
                                            <p:cond delay="0"/>
                                          </p:stCondLst>
                                        </p:cTn>
                                        <p:tgtEl>
                                          <p:spTgt spid="84"/>
                                        </p:tgtEl>
                                        <p:attrNameLst>
                                          <p:attrName>style.visibility</p:attrName>
                                        </p:attrNameLst>
                                      </p:cBhvr>
                                      <p:to>
                                        <p:strVal val="visible"/>
                                      </p:to>
                                    </p:set>
                                    <p:anim calcmode="lin" valueType="num">
                                      <p:cBhvr>
                                        <p:cTn id="32" dur="500" fill="hold"/>
                                        <p:tgtEl>
                                          <p:spTgt spid="84"/>
                                        </p:tgtEl>
                                        <p:attrNameLst>
                                          <p:attrName>ppt_w</p:attrName>
                                        </p:attrNameLst>
                                      </p:cBhvr>
                                      <p:tavLst>
                                        <p:tav tm="0">
                                          <p:val>
                                            <p:fltVal val="0"/>
                                          </p:val>
                                        </p:tav>
                                        <p:tav tm="100000">
                                          <p:val>
                                            <p:strVal val="#ppt_w"/>
                                          </p:val>
                                        </p:tav>
                                      </p:tavLst>
                                    </p:anim>
                                    <p:anim calcmode="lin" valueType="num">
                                      <p:cBhvr>
                                        <p:cTn id="33" dur="500" fill="hold"/>
                                        <p:tgtEl>
                                          <p:spTgt spid="84"/>
                                        </p:tgtEl>
                                        <p:attrNameLst>
                                          <p:attrName>ppt_h</p:attrName>
                                        </p:attrNameLst>
                                      </p:cBhvr>
                                      <p:tavLst>
                                        <p:tav tm="0">
                                          <p:val>
                                            <p:fltVal val="0"/>
                                          </p:val>
                                        </p:tav>
                                        <p:tav tm="100000">
                                          <p:val>
                                            <p:strVal val="#ppt_h"/>
                                          </p:val>
                                        </p:tav>
                                      </p:tavLst>
                                    </p:anim>
                                    <p:anim calcmode="lin" valueType="num">
                                      <p:cBhvr>
                                        <p:cTn id="34" dur="500" fill="hold"/>
                                        <p:tgtEl>
                                          <p:spTgt spid="84"/>
                                        </p:tgtEl>
                                        <p:attrNameLst>
                                          <p:attrName>style.rotation</p:attrName>
                                        </p:attrNameLst>
                                      </p:cBhvr>
                                      <p:tavLst>
                                        <p:tav tm="0">
                                          <p:val>
                                            <p:fltVal val="90"/>
                                          </p:val>
                                        </p:tav>
                                        <p:tav tm="100000">
                                          <p:val>
                                            <p:fltVal val="0"/>
                                          </p:val>
                                        </p:tav>
                                      </p:tavLst>
                                    </p:anim>
                                    <p:animEffect transition="in" filter="fade">
                                      <p:cBhvr>
                                        <p:cTn id="35" dur="500"/>
                                        <p:tgtEl>
                                          <p:spTgt spid="84"/>
                                        </p:tgtEl>
                                      </p:cBhvr>
                                    </p:animEffect>
                                  </p:childTnLst>
                                </p:cTn>
                              </p:par>
                            </p:childTnLst>
                          </p:cTn>
                        </p:par>
                        <p:par>
                          <p:cTn id="36" fill="hold">
                            <p:stCondLst>
                              <p:cond delay="2750"/>
                            </p:stCondLst>
                            <p:childTnLst>
                              <p:par>
                                <p:cTn id="37" presetID="22" presetClass="entr" presetSubtype="8" fill="hold" grpId="0" nodeType="afterEffect">
                                  <p:stCondLst>
                                    <p:cond delay="0"/>
                                  </p:stCondLst>
                                  <p:childTnLst>
                                    <p:set>
                                      <p:cBhvr>
                                        <p:cTn id="38" dur="1" fill="hold">
                                          <p:stCondLst>
                                            <p:cond delay="0"/>
                                          </p:stCondLst>
                                        </p:cTn>
                                        <p:tgtEl>
                                          <p:spTgt spid="85"/>
                                        </p:tgtEl>
                                        <p:attrNameLst>
                                          <p:attrName>style.visibility</p:attrName>
                                        </p:attrNameLst>
                                      </p:cBhvr>
                                      <p:to>
                                        <p:strVal val="visible"/>
                                      </p:to>
                                    </p:set>
                                    <p:animEffect transition="in" filter="wipe(left)">
                                      <p:cBhvr>
                                        <p:cTn id="39" dur="500"/>
                                        <p:tgtEl>
                                          <p:spTgt spid="85"/>
                                        </p:tgtEl>
                                      </p:cBhvr>
                                    </p:animEffect>
                                  </p:childTnLst>
                                </p:cTn>
                              </p:par>
                            </p:childTnLst>
                          </p:cTn>
                        </p:par>
                        <p:par>
                          <p:cTn id="40" fill="hold">
                            <p:stCondLst>
                              <p:cond delay="3250"/>
                            </p:stCondLst>
                            <p:childTnLst>
                              <p:par>
                                <p:cTn id="41" presetID="31" presetClass="entr" presetSubtype="0" fill="hold" grpId="0" nodeType="afterEffect">
                                  <p:stCondLst>
                                    <p:cond delay="0"/>
                                  </p:stCondLst>
                                  <p:childTnLst>
                                    <p:set>
                                      <p:cBhvr>
                                        <p:cTn id="42" dur="1" fill="hold">
                                          <p:stCondLst>
                                            <p:cond delay="0"/>
                                          </p:stCondLst>
                                        </p:cTn>
                                        <p:tgtEl>
                                          <p:spTgt spid="87"/>
                                        </p:tgtEl>
                                        <p:attrNameLst>
                                          <p:attrName>style.visibility</p:attrName>
                                        </p:attrNameLst>
                                      </p:cBhvr>
                                      <p:to>
                                        <p:strVal val="visible"/>
                                      </p:to>
                                    </p:set>
                                    <p:anim calcmode="lin" valueType="num">
                                      <p:cBhvr>
                                        <p:cTn id="43" dur="500" fill="hold"/>
                                        <p:tgtEl>
                                          <p:spTgt spid="87"/>
                                        </p:tgtEl>
                                        <p:attrNameLst>
                                          <p:attrName>ppt_w</p:attrName>
                                        </p:attrNameLst>
                                      </p:cBhvr>
                                      <p:tavLst>
                                        <p:tav tm="0">
                                          <p:val>
                                            <p:fltVal val="0"/>
                                          </p:val>
                                        </p:tav>
                                        <p:tav tm="100000">
                                          <p:val>
                                            <p:strVal val="#ppt_w"/>
                                          </p:val>
                                        </p:tav>
                                      </p:tavLst>
                                    </p:anim>
                                    <p:anim calcmode="lin" valueType="num">
                                      <p:cBhvr>
                                        <p:cTn id="44" dur="500" fill="hold"/>
                                        <p:tgtEl>
                                          <p:spTgt spid="87"/>
                                        </p:tgtEl>
                                        <p:attrNameLst>
                                          <p:attrName>ppt_h</p:attrName>
                                        </p:attrNameLst>
                                      </p:cBhvr>
                                      <p:tavLst>
                                        <p:tav tm="0">
                                          <p:val>
                                            <p:fltVal val="0"/>
                                          </p:val>
                                        </p:tav>
                                        <p:tav tm="100000">
                                          <p:val>
                                            <p:strVal val="#ppt_h"/>
                                          </p:val>
                                        </p:tav>
                                      </p:tavLst>
                                    </p:anim>
                                    <p:anim calcmode="lin" valueType="num">
                                      <p:cBhvr>
                                        <p:cTn id="45" dur="500" fill="hold"/>
                                        <p:tgtEl>
                                          <p:spTgt spid="87"/>
                                        </p:tgtEl>
                                        <p:attrNameLst>
                                          <p:attrName>style.rotation</p:attrName>
                                        </p:attrNameLst>
                                      </p:cBhvr>
                                      <p:tavLst>
                                        <p:tav tm="0">
                                          <p:val>
                                            <p:fltVal val="90"/>
                                          </p:val>
                                        </p:tav>
                                        <p:tav tm="100000">
                                          <p:val>
                                            <p:fltVal val="0"/>
                                          </p:val>
                                        </p:tav>
                                      </p:tavLst>
                                    </p:anim>
                                    <p:animEffect transition="in" filter="fade">
                                      <p:cBhvr>
                                        <p:cTn id="46" dur="500"/>
                                        <p:tgtEl>
                                          <p:spTgt spid="87"/>
                                        </p:tgtEl>
                                      </p:cBhvr>
                                    </p:animEffect>
                                  </p:childTnLst>
                                </p:cTn>
                              </p:par>
                            </p:childTnLst>
                          </p:cTn>
                        </p:par>
                        <p:par>
                          <p:cTn id="47" fill="hold">
                            <p:stCondLst>
                              <p:cond delay="3750"/>
                            </p:stCondLst>
                            <p:childTnLst>
                              <p:par>
                                <p:cTn id="48" presetID="22" presetClass="entr" presetSubtype="8" fill="hold" grpId="0" nodeType="afterEffect">
                                  <p:stCondLst>
                                    <p:cond delay="0"/>
                                  </p:stCondLst>
                                  <p:childTnLst>
                                    <p:set>
                                      <p:cBhvr>
                                        <p:cTn id="49" dur="1" fill="hold">
                                          <p:stCondLst>
                                            <p:cond delay="0"/>
                                          </p:stCondLst>
                                        </p:cTn>
                                        <p:tgtEl>
                                          <p:spTgt spid="88"/>
                                        </p:tgtEl>
                                        <p:attrNameLst>
                                          <p:attrName>style.visibility</p:attrName>
                                        </p:attrNameLst>
                                      </p:cBhvr>
                                      <p:to>
                                        <p:strVal val="visible"/>
                                      </p:to>
                                    </p:set>
                                    <p:animEffect transition="in" filter="wipe(left)">
                                      <p:cBhvr>
                                        <p:cTn id="50" dur="500"/>
                                        <p:tgtEl>
                                          <p:spTgt spid="88"/>
                                        </p:tgtEl>
                                      </p:cBhvr>
                                    </p:animEffect>
                                  </p:childTnLst>
                                </p:cTn>
                              </p:par>
                            </p:childTnLst>
                          </p:cTn>
                        </p:par>
                        <p:par>
                          <p:cTn id="51" fill="hold">
                            <p:stCondLst>
                              <p:cond delay="4250"/>
                            </p:stCondLst>
                            <p:childTnLst>
                              <p:par>
                                <p:cTn id="52" presetID="31" presetClass="entr" presetSubtype="0" fill="hold" grpId="0" nodeType="afterEffect">
                                  <p:stCondLst>
                                    <p:cond delay="0"/>
                                  </p:stCondLst>
                                  <p:childTnLst>
                                    <p:set>
                                      <p:cBhvr>
                                        <p:cTn id="53" dur="1" fill="hold">
                                          <p:stCondLst>
                                            <p:cond delay="0"/>
                                          </p:stCondLst>
                                        </p:cTn>
                                        <p:tgtEl>
                                          <p:spTgt spid="90"/>
                                        </p:tgtEl>
                                        <p:attrNameLst>
                                          <p:attrName>style.visibility</p:attrName>
                                        </p:attrNameLst>
                                      </p:cBhvr>
                                      <p:to>
                                        <p:strVal val="visible"/>
                                      </p:to>
                                    </p:set>
                                    <p:anim calcmode="lin" valueType="num">
                                      <p:cBhvr>
                                        <p:cTn id="54" dur="500" fill="hold"/>
                                        <p:tgtEl>
                                          <p:spTgt spid="90"/>
                                        </p:tgtEl>
                                        <p:attrNameLst>
                                          <p:attrName>ppt_w</p:attrName>
                                        </p:attrNameLst>
                                      </p:cBhvr>
                                      <p:tavLst>
                                        <p:tav tm="0">
                                          <p:val>
                                            <p:fltVal val="0"/>
                                          </p:val>
                                        </p:tav>
                                        <p:tav tm="100000">
                                          <p:val>
                                            <p:strVal val="#ppt_w"/>
                                          </p:val>
                                        </p:tav>
                                      </p:tavLst>
                                    </p:anim>
                                    <p:anim calcmode="lin" valueType="num">
                                      <p:cBhvr>
                                        <p:cTn id="55" dur="500" fill="hold"/>
                                        <p:tgtEl>
                                          <p:spTgt spid="90"/>
                                        </p:tgtEl>
                                        <p:attrNameLst>
                                          <p:attrName>ppt_h</p:attrName>
                                        </p:attrNameLst>
                                      </p:cBhvr>
                                      <p:tavLst>
                                        <p:tav tm="0">
                                          <p:val>
                                            <p:fltVal val="0"/>
                                          </p:val>
                                        </p:tav>
                                        <p:tav tm="100000">
                                          <p:val>
                                            <p:strVal val="#ppt_h"/>
                                          </p:val>
                                        </p:tav>
                                      </p:tavLst>
                                    </p:anim>
                                    <p:anim calcmode="lin" valueType="num">
                                      <p:cBhvr>
                                        <p:cTn id="56" dur="500" fill="hold"/>
                                        <p:tgtEl>
                                          <p:spTgt spid="90"/>
                                        </p:tgtEl>
                                        <p:attrNameLst>
                                          <p:attrName>style.rotation</p:attrName>
                                        </p:attrNameLst>
                                      </p:cBhvr>
                                      <p:tavLst>
                                        <p:tav tm="0">
                                          <p:val>
                                            <p:fltVal val="90"/>
                                          </p:val>
                                        </p:tav>
                                        <p:tav tm="100000">
                                          <p:val>
                                            <p:fltVal val="0"/>
                                          </p:val>
                                        </p:tav>
                                      </p:tavLst>
                                    </p:anim>
                                    <p:animEffect transition="in" filter="fade">
                                      <p:cBhvr>
                                        <p:cTn id="57" dur="500"/>
                                        <p:tgtEl>
                                          <p:spTgt spid="90"/>
                                        </p:tgtEl>
                                      </p:cBhvr>
                                    </p:animEffect>
                                  </p:childTnLst>
                                </p:cTn>
                              </p:par>
                            </p:childTnLst>
                          </p:cTn>
                        </p:par>
                        <p:par>
                          <p:cTn id="58" fill="hold">
                            <p:stCondLst>
                              <p:cond delay="4750"/>
                            </p:stCondLst>
                            <p:childTnLst>
                              <p:par>
                                <p:cTn id="59" presetID="22" presetClass="entr" presetSubtype="8" fill="hold" grpId="0" nodeType="afterEffect">
                                  <p:stCondLst>
                                    <p:cond delay="0"/>
                                  </p:stCondLst>
                                  <p:childTnLst>
                                    <p:set>
                                      <p:cBhvr>
                                        <p:cTn id="60" dur="1" fill="hold">
                                          <p:stCondLst>
                                            <p:cond delay="0"/>
                                          </p:stCondLst>
                                        </p:cTn>
                                        <p:tgtEl>
                                          <p:spTgt spid="91"/>
                                        </p:tgtEl>
                                        <p:attrNameLst>
                                          <p:attrName>style.visibility</p:attrName>
                                        </p:attrNameLst>
                                      </p:cBhvr>
                                      <p:to>
                                        <p:strVal val="visible"/>
                                      </p:to>
                                    </p:set>
                                    <p:animEffect transition="in" filter="wipe(left)">
                                      <p:cBhvr>
                                        <p:cTn id="61" dur="500"/>
                                        <p:tgtEl>
                                          <p:spTgt spid="91"/>
                                        </p:tgtEl>
                                      </p:cBhvr>
                                    </p:animEffect>
                                  </p:childTnLst>
                                </p:cTn>
                              </p:par>
                            </p:childTnLst>
                          </p:cTn>
                        </p:par>
                        <p:par>
                          <p:cTn id="62" fill="hold">
                            <p:stCondLst>
                              <p:cond delay="5250"/>
                            </p:stCondLst>
                            <p:childTnLst>
                              <p:par>
                                <p:cTn id="63" presetID="31" presetClass="entr" presetSubtype="0" fill="hold" grpId="0" nodeType="afterEffect">
                                  <p:stCondLst>
                                    <p:cond delay="0"/>
                                  </p:stCondLst>
                                  <p:childTnLst>
                                    <p:set>
                                      <p:cBhvr>
                                        <p:cTn id="64" dur="1" fill="hold">
                                          <p:stCondLst>
                                            <p:cond delay="0"/>
                                          </p:stCondLst>
                                        </p:cTn>
                                        <p:tgtEl>
                                          <p:spTgt spid="93"/>
                                        </p:tgtEl>
                                        <p:attrNameLst>
                                          <p:attrName>style.visibility</p:attrName>
                                        </p:attrNameLst>
                                      </p:cBhvr>
                                      <p:to>
                                        <p:strVal val="visible"/>
                                      </p:to>
                                    </p:set>
                                    <p:anim calcmode="lin" valueType="num">
                                      <p:cBhvr>
                                        <p:cTn id="65" dur="500" fill="hold"/>
                                        <p:tgtEl>
                                          <p:spTgt spid="93"/>
                                        </p:tgtEl>
                                        <p:attrNameLst>
                                          <p:attrName>ppt_w</p:attrName>
                                        </p:attrNameLst>
                                      </p:cBhvr>
                                      <p:tavLst>
                                        <p:tav tm="0">
                                          <p:val>
                                            <p:fltVal val="0"/>
                                          </p:val>
                                        </p:tav>
                                        <p:tav tm="100000">
                                          <p:val>
                                            <p:strVal val="#ppt_w"/>
                                          </p:val>
                                        </p:tav>
                                      </p:tavLst>
                                    </p:anim>
                                    <p:anim calcmode="lin" valueType="num">
                                      <p:cBhvr>
                                        <p:cTn id="66" dur="500" fill="hold"/>
                                        <p:tgtEl>
                                          <p:spTgt spid="93"/>
                                        </p:tgtEl>
                                        <p:attrNameLst>
                                          <p:attrName>ppt_h</p:attrName>
                                        </p:attrNameLst>
                                      </p:cBhvr>
                                      <p:tavLst>
                                        <p:tav tm="0">
                                          <p:val>
                                            <p:fltVal val="0"/>
                                          </p:val>
                                        </p:tav>
                                        <p:tav tm="100000">
                                          <p:val>
                                            <p:strVal val="#ppt_h"/>
                                          </p:val>
                                        </p:tav>
                                      </p:tavLst>
                                    </p:anim>
                                    <p:anim calcmode="lin" valueType="num">
                                      <p:cBhvr>
                                        <p:cTn id="67" dur="500" fill="hold"/>
                                        <p:tgtEl>
                                          <p:spTgt spid="93"/>
                                        </p:tgtEl>
                                        <p:attrNameLst>
                                          <p:attrName>style.rotation</p:attrName>
                                        </p:attrNameLst>
                                      </p:cBhvr>
                                      <p:tavLst>
                                        <p:tav tm="0">
                                          <p:val>
                                            <p:fltVal val="90"/>
                                          </p:val>
                                        </p:tav>
                                        <p:tav tm="100000">
                                          <p:val>
                                            <p:fltVal val="0"/>
                                          </p:val>
                                        </p:tav>
                                      </p:tavLst>
                                    </p:anim>
                                    <p:animEffect transition="in" filter="fade">
                                      <p:cBhvr>
                                        <p:cTn id="68" dur="500"/>
                                        <p:tgtEl>
                                          <p:spTgt spid="93"/>
                                        </p:tgtEl>
                                      </p:cBhvr>
                                    </p:animEffect>
                                  </p:childTnLst>
                                </p:cTn>
                              </p:par>
                            </p:childTnLst>
                          </p:cTn>
                        </p:par>
                        <p:par>
                          <p:cTn id="69" fill="hold">
                            <p:stCondLst>
                              <p:cond delay="5750"/>
                            </p:stCondLst>
                            <p:childTnLst>
                              <p:par>
                                <p:cTn id="70" presetID="22" presetClass="entr" presetSubtype="8" fill="hold" grpId="0" nodeType="afterEffect">
                                  <p:stCondLst>
                                    <p:cond delay="0"/>
                                  </p:stCondLst>
                                  <p:childTnLst>
                                    <p:set>
                                      <p:cBhvr>
                                        <p:cTn id="71" dur="1" fill="hold">
                                          <p:stCondLst>
                                            <p:cond delay="0"/>
                                          </p:stCondLst>
                                        </p:cTn>
                                        <p:tgtEl>
                                          <p:spTgt spid="94"/>
                                        </p:tgtEl>
                                        <p:attrNameLst>
                                          <p:attrName>style.visibility</p:attrName>
                                        </p:attrNameLst>
                                      </p:cBhvr>
                                      <p:to>
                                        <p:strVal val="visible"/>
                                      </p:to>
                                    </p:set>
                                    <p:animEffect transition="in" filter="wipe(left)">
                                      <p:cBhvr>
                                        <p:cTn id="72" dur="500"/>
                                        <p:tgtEl>
                                          <p:spTgt spid="94"/>
                                        </p:tgtEl>
                                      </p:cBhvr>
                                    </p:animEffect>
                                  </p:childTnLst>
                                </p:cTn>
                              </p:par>
                              <p:par>
                                <p:cTn id="73" presetID="18" presetClass="entr" presetSubtype="6" fill="hold" grpId="0" nodeType="withEffect">
                                  <p:stCondLst>
                                    <p:cond delay="0"/>
                                  </p:stCondLst>
                                  <p:childTnLst>
                                    <p:set>
                                      <p:cBhvr>
                                        <p:cTn id="74" dur="1" fill="hold">
                                          <p:stCondLst>
                                            <p:cond delay="0"/>
                                          </p:stCondLst>
                                        </p:cTn>
                                        <p:tgtEl>
                                          <p:spTgt spid="96"/>
                                        </p:tgtEl>
                                        <p:attrNameLst>
                                          <p:attrName>style.visibility</p:attrName>
                                        </p:attrNameLst>
                                      </p:cBhvr>
                                      <p:to>
                                        <p:strVal val="visible"/>
                                      </p:to>
                                    </p:set>
                                    <p:animEffect transition="in" filter="strips(downRight)">
                                      <p:cBhvr>
                                        <p:cTn id="75" dur="10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4" grpId="0"/>
      <p:bldP spid="85" grpId="0"/>
      <p:bldP spid="86" grpId="0" animBg="1"/>
      <p:bldP spid="87" grpId="0"/>
      <p:bldP spid="88" grpId="0"/>
      <p:bldP spid="89" grpId="0" animBg="1"/>
      <p:bldP spid="90" grpId="0"/>
      <p:bldP spid="91" grpId="0"/>
      <p:bldP spid="92" grpId="0" animBg="1"/>
      <p:bldP spid="93" grpId="0"/>
      <p:bldP spid="94" grpId="0"/>
      <p:bldP spid="9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95425" y="2005321"/>
            <a:ext cx="2147777" cy="2147777"/>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43" name="矩形 42"/>
          <p:cNvSpPr/>
          <p:nvPr/>
        </p:nvSpPr>
        <p:spPr>
          <a:xfrm>
            <a:off x="3552497" y="2006601"/>
            <a:ext cx="2147777" cy="2147777"/>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44" name="矩形 43"/>
          <p:cNvSpPr/>
          <p:nvPr/>
        </p:nvSpPr>
        <p:spPr>
          <a:xfrm>
            <a:off x="6508094" y="2006601"/>
            <a:ext cx="2147777" cy="2147777"/>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45" name="矩形 44"/>
          <p:cNvSpPr/>
          <p:nvPr/>
        </p:nvSpPr>
        <p:spPr>
          <a:xfrm>
            <a:off x="9463692" y="2006601"/>
            <a:ext cx="2147777" cy="2147777"/>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02" name="Text Placeholder 4"/>
          <p:cNvSpPr txBox="1">
            <a:spLocks/>
          </p:cNvSpPr>
          <p:nvPr/>
        </p:nvSpPr>
        <p:spPr>
          <a:xfrm>
            <a:off x="917512" y="4285610"/>
            <a:ext cx="1658592" cy="45341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spcBef>
                <a:spcPts val="0"/>
              </a:spcBef>
              <a:buNone/>
              <a:defRPr sz="1800" b="0">
                <a:solidFill>
                  <a:srgbClr val="000000"/>
                </a:solidFill>
              </a:defRPr>
            </a:pPr>
            <a:r>
              <a:rPr lang="zh-CN" altLang="en-US" sz="1600" dirty="0">
                <a:solidFill>
                  <a:schemeClr val="tx1">
                    <a:lumMod val="95000"/>
                    <a:lumOff val="5000"/>
                  </a:schemeClr>
                </a:solidFill>
                <a:latin typeface="+mn-ea"/>
              </a:rPr>
              <a:t>添加名称一</a:t>
            </a:r>
            <a:endParaRPr lang="en-US" sz="1600" dirty="0">
              <a:solidFill>
                <a:schemeClr val="tx1">
                  <a:lumMod val="95000"/>
                  <a:lumOff val="5000"/>
                </a:schemeClr>
              </a:solidFill>
              <a:latin typeface="+mn-ea"/>
            </a:endParaRPr>
          </a:p>
        </p:txBody>
      </p:sp>
      <p:sp>
        <p:nvSpPr>
          <p:cNvPr id="103" name="Text Placeholder 5"/>
          <p:cNvSpPr txBox="1">
            <a:spLocks/>
          </p:cNvSpPr>
          <p:nvPr/>
        </p:nvSpPr>
        <p:spPr>
          <a:xfrm>
            <a:off x="534738" y="4735889"/>
            <a:ext cx="2465551" cy="12027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spcBef>
                <a:spcPts val="0"/>
              </a:spcBef>
              <a:buNone/>
            </a:pPr>
            <a:r>
              <a:rPr lang="zh-CN" altLang="en-US" sz="1200" dirty="0">
                <a:solidFill>
                  <a:schemeClr val="tx1">
                    <a:lumMod val="85000"/>
                    <a:lumOff val="15000"/>
                  </a:schemeClr>
                </a:solidFill>
                <a:latin typeface="微软雅黑 Light" panose="020B0502040204020203" pitchFamily="34" charset="-122"/>
                <a:ea typeface="微软雅黑 Light" panose="020B0502040204020203" pitchFamily="34" charset="-122"/>
              </a:rPr>
              <a:t>点击输入简要文字内容，文字内容概括精炼，不用多余的文字修饰，言短意赅的说明该项内容点击输入简要文字内容</a:t>
            </a:r>
            <a:endParaRPr lang="en-US" altLang="zh-CN" sz="1200" dirty="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
        <p:nvSpPr>
          <p:cNvPr id="104" name="Text Placeholder 6"/>
          <p:cNvSpPr txBox="1">
            <a:spLocks/>
          </p:cNvSpPr>
          <p:nvPr/>
        </p:nvSpPr>
        <p:spPr>
          <a:xfrm>
            <a:off x="3746437" y="4285610"/>
            <a:ext cx="1658592" cy="45341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spcBef>
                <a:spcPts val="0"/>
              </a:spcBef>
              <a:buNone/>
              <a:defRPr sz="1800" b="0">
                <a:solidFill>
                  <a:srgbClr val="000000"/>
                </a:solidFill>
              </a:defRPr>
            </a:pPr>
            <a:r>
              <a:rPr lang="zh-CN" altLang="en-US" sz="1600" dirty="0">
                <a:solidFill>
                  <a:schemeClr val="tx1">
                    <a:lumMod val="95000"/>
                    <a:lumOff val="5000"/>
                  </a:schemeClr>
                </a:solidFill>
                <a:latin typeface="+mn-ea"/>
              </a:rPr>
              <a:t>添加名称二</a:t>
            </a:r>
            <a:endParaRPr lang="en-US" altLang="zh-CN" sz="1600" dirty="0">
              <a:solidFill>
                <a:schemeClr val="tx1">
                  <a:lumMod val="95000"/>
                  <a:lumOff val="5000"/>
                </a:schemeClr>
              </a:solidFill>
              <a:latin typeface="+mn-ea"/>
            </a:endParaRPr>
          </a:p>
        </p:txBody>
      </p:sp>
      <p:sp>
        <p:nvSpPr>
          <p:cNvPr id="105" name="Text Placeholder 5"/>
          <p:cNvSpPr txBox="1">
            <a:spLocks/>
          </p:cNvSpPr>
          <p:nvPr/>
        </p:nvSpPr>
        <p:spPr>
          <a:xfrm>
            <a:off x="3363662" y="4733081"/>
            <a:ext cx="2465551" cy="12027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spcBef>
                <a:spcPts val="0"/>
              </a:spcBef>
              <a:buNone/>
            </a:pPr>
            <a:r>
              <a:rPr lang="zh-CN" altLang="en-US" sz="1200" dirty="0">
                <a:solidFill>
                  <a:schemeClr val="tx1">
                    <a:lumMod val="85000"/>
                    <a:lumOff val="15000"/>
                  </a:schemeClr>
                </a:solidFill>
                <a:latin typeface="微软雅黑 Light" panose="020B0502040204020203" pitchFamily="34" charset="-122"/>
                <a:ea typeface="微软雅黑 Light" panose="020B0502040204020203" pitchFamily="34" charset="-122"/>
              </a:rPr>
              <a:t>点击输入简要文字内容，文字内容概括精炼，不用多余的文字修饰，言短意赅的说明该项内容点击输入简要文字内容</a:t>
            </a:r>
            <a:endParaRPr lang="en-US" altLang="zh-CN" sz="1200" dirty="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
        <p:nvSpPr>
          <p:cNvPr id="106" name="Text Placeholder 8"/>
          <p:cNvSpPr txBox="1">
            <a:spLocks/>
          </p:cNvSpPr>
          <p:nvPr/>
        </p:nvSpPr>
        <p:spPr>
          <a:xfrm>
            <a:off x="6712227" y="4285610"/>
            <a:ext cx="1658592" cy="45341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spcBef>
                <a:spcPts val="0"/>
              </a:spcBef>
              <a:buNone/>
              <a:defRPr sz="1800" b="0">
                <a:solidFill>
                  <a:srgbClr val="000000"/>
                </a:solidFill>
              </a:defRPr>
            </a:pPr>
            <a:r>
              <a:rPr lang="zh-CN" altLang="en-US" sz="1600" dirty="0">
                <a:solidFill>
                  <a:schemeClr val="tx1">
                    <a:lumMod val="95000"/>
                    <a:lumOff val="5000"/>
                  </a:schemeClr>
                </a:solidFill>
                <a:latin typeface="+mn-ea"/>
              </a:rPr>
              <a:t>添加名称三</a:t>
            </a:r>
            <a:endParaRPr lang="en-US" altLang="zh-CN" sz="1600" dirty="0">
              <a:solidFill>
                <a:schemeClr val="tx1">
                  <a:lumMod val="95000"/>
                  <a:lumOff val="5000"/>
                </a:schemeClr>
              </a:solidFill>
              <a:latin typeface="+mn-ea"/>
            </a:endParaRPr>
          </a:p>
        </p:txBody>
      </p:sp>
      <p:sp>
        <p:nvSpPr>
          <p:cNvPr id="107" name="Text Placeholder 5"/>
          <p:cNvSpPr txBox="1">
            <a:spLocks/>
          </p:cNvSpPr>
          <p:nvPr/>
        </p:nvSpPr>
        <p:spPr>
          <a:xfrm>
            <a:off x="6329451" y="4733081"/>
            <a:ext cx="2465551" cy="12027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spcBef>
                <a:spcPts val="0"/>
              </a:spcBef>
              <a:buNone/>
            </a:pPr>
            <a:r>
              <a:rPr lang="zh-CN" altLang="en-US" sz="1200" dirty="0">
                <a:solidFill>
                  <a:schemeClr val="tx1">
                    <a:lumMod val="85000"/>
                    <a:lumOff val="15000"/>
                  </a:schemeClr>
                </a:solidFill>
                <a:latin typeface="微软雅黑 Light" panose="020B0502040204020203" pitchFamily="34" charset="-122"/>
                <a:ea typeface="微软雅黑 Light" panose="020B0502040204020203" pitchFamily="34" charset="-122"/>
              </a:rPr>
              <a:t>点击输入简要文字内容，文字内容概括精炼，不用多余的文字修饰，言短意赅的说明该项内容点击输入简要文字内容</a:t>
            </a:r>
            <a:endParaRPr lang="en-US" altLang="zh-CN" sz="1200" dirty="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
        <p:nvSpPr>
          <p:cNvPr id="108" name="Text Placeholder 10"/>
          <p:cNvSpPr txBox="1">
            <a:spLocks/>
          </p:cNvSpPr>
          <p:nvPr/>
        </p:nvSpPr>
        <p:spPr>
          <a:xfrm>
            <a:off x="9718248" y="4285610"/>
            <a:ext cx="1658592" cy="45341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spcBef>
                <a:spcPts val="0"/>
              </a:spcBef>
              <a:buNone/>
              <a:defRPr sz="1800" b="0">
                <a:solidFill>
                  <a:srgbClr val="000000"/>
                </a:solidFill>
              </a:defRPr>
            </a:pPr>
            <a:r>
              <a:rPr lang="zh-CN" altLang="en-US" sz="1600" dirty="0">
                <a:solidFill>
                  <a:schemeClr val="tx1">
                    <a:lumMod val="95000"/>
                    <a:lumOff val="5000"/>
                  </a:schemeClr>
                </a:solidFill>
                <a:latin typeface="+mn-ea"/>
              </a:rPr>
              <a:t>添加名称四</a:t>
            </a:r>
            <a:endParaRPr lang="en-US" sz="1600" dirty="0">
              <a:solidFill>
                <a:schemeClr val="tx1">
                  <a:lumMod val="95000"/>
                  <a:lumOff val="5000"/>
                </a:schemeClr>
              </a:solidFill>
              <a:latin typeface="+mn-ea"/>
            </a:endParaRPr>
          </a:p>
        </p:txBody>
      </p:sp>
      <p:sp>
        <p:nvSpPr>
          <p:cNvPr id="109" name="Text Placeholder 5"/>
          <p:cNvSpPr txBox="1">
            <a:spLocks/>
          </p:cNvSpPr>
          <p:nvPr/>
        </p:nvSpPr>
        <p:spPr>
          <a:xfrm>
            <a:off x="9335474" y="4733081"/>
            <a:ext cx="2465551" cy="12027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spcBef>
                <a:spcPts val="0"/>
              </a:spcBef>
              <a:buNone/>
            </a:pPr>
            <a:r>
              <a:rPr lang="zh-CN" altLang="en-US" sz="1200" dirty="0">
                <a:solidFill>
                  <a:schemeClr val="tx1">
                    <a:lumMod val="85000"/>
                    <a:lumOff val="15000"/>
                  </a:schemeClr>
                </a:solidFill>
                <a:latin typeface="微软雅黑 Light" panose="020B0502040204020203" pitchFamily="34" charset="-122"/>
                <a:ea typeface="微软雅黑 Light" panose="020B0502040204020203" pitchFamily="34" charset="-122"/>
              </a:rPr>
              <a:t>点击输入简要文字内容，文字内容概括精炼，不用多余的文字修饰，言短意赅的说明该项内容点击输入简要文字内容</a:t>
            </a:r>
            <a:endParaRPr lang="en-US" altLang="zh-CN" sz="1200" dirty="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
        <p:nvSpPr>
          <p:cNvPr id="23" name="文本框 22"/>
          <p:cNvSpPr txBox="1"/>
          <p:nvPr/>
        </p:nvSpPr>
        <p:spPr>
          <a:xfrm>
            <a:off x="4612494" y="425414"/>
            <a:ext cx="923109" cy="369332"/>
          </a:xfrm>
          <a:prstGeom prst="rect">
            <a:avLst/>
          </a:prstGeom>
          <a:noFill/>
        </p:spPr>
        <p:txBody>
          <a:bodyPr wrap="square" rtlCol="0">
            <a:spAutoFit/>
          </a:bodyPr>
          <a:lstStyle/>
          <a:p>
            <a:pPr algn="ctr"/>
            <a:r>
              <a:rPr lang="en-US" altLang="zh-CN" dirty="0">
                <a:solidFill>
                  <a:schemeClr val="bg1">
                    <a:lumMod val="50000"/>
                  </a:schemeClr>
                </a:solidFill>
              </a:rPr>
              <a:t>HOME</a:t>
            </a:r>
            <a:endParaRPr lang="zh-CN" altLang="en-US" dirty="0">
              <a:solidFill>
                <a:schemeClr val="bg1">
                  <a:lumMod val="50000"/>
                </a:schemeClr>
              </a:solidFill>
            </a:endParaRPr>
          </a:p>
        </p:txBody>
      </p:sp>
      <p:sp>
        <p:nvSpPr>
          <p:cNvPr id="24" name="文本框 23"/>
          <p:cNvSpPr txBox="1"/>
          <p:nvPr/>
        </p:nvSpPr>
        <p:spPr>
          <a:xfrm>
            <a:off x="6998847"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成都介绍</a:t>
            </a:r>
          </a:p>
        </p:txBody>
      </p:sp>
      <p:sp>
        <p:nvSpPr>
          <p:cNvPr id="25" name="文本框 24"/>
          <p:cNvSpPr txBox="1"/>
          <p:nvPr/>
        </p:nvSpPr>
        <p:spPr>
          <a:xfrm>
            <a:off x="8236248"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景点篇</a:t>
            </a:r>
          </a:p>
        </p:txBody>
      </p:sp>
      <p:sp>
        <p:nvSpPr>
          <p:cNvPr id="26" name="文本框 25"/>
          <p:cNvSpPr txBox="1"/>
          <p:nvPr/>
        </p:nvSpPr>
        <p:spPr>
          <a:xfrm>
            <a:off x="9473649"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美食篇</a:t>
            </a:r>
          </a:p>
        </p:txBody>
      </p:sp>
      <p:sp>
        <p:nvSpPr>
          <p:cNvPr id="27" name="文本框 26"/>
          <p:cNvSpPr txBox="1"/>
          <p:nvPr/>
        </p:nvSpPr>
        <p:spPr>
          <a:xfrm>
            <a:off x="10711051"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联系方式</a:t>
            </a:r>
          </a:p>
        </p:txBody>
      </p:sp>
      <p:sp>
        <p:nvSpPr>
          <p:cNvPr id="28" name="文本框 27"/>
          <p:cNvSpPr txBox="1"/>
          <p:nvPr/>
        </p:nvSpPr>
        <p:spPr>
          <a:xfrm>
            <a:off x="5761446" y="440803"/>
            <a:ext cx="1011558" cy="338554"/>
          </a:xfrm>
          <a:prstGeom prst="rect">
            <a:avLst/>
          </a:prstGeom>
          <a:noFill/>
        </p:spPr>
        <p:txBody>
          <a:bodyPr wrap="square" rtlCol="0">
            <a:spAutoFit/>
          </a:bodyPr>
          <a:lstStyle/>
          <a:p>
            <a:pPr algn="ctr"/>
            <a:r>
              <a:rPr lang="zh-CN" altLang="en-US" sz="1600" dirty="0">
                <a:solidFill>
                  <a:schemeClr val="accent3"/>
                </a:solidFill>
              </a:rPr>
              <a:t>企业简介</a:t>
            </a:r>
          </a:p>
        </p:txBody>
      </p:sp>
      <p:pic>
        <p:nvPicPr>
          <p:cNvPr id="29" name="图片 2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70412" y="249272"/>
            <a:ext cx="450025" cy="662695"/>
          </a:xfrm>
          <a:prstGeom prst="rect">
            <a:avLst/>
          </a:prstGeom>
        </p:spPr>
      </p:pic>
      <p:sp>
        <p:nvSpPr>
          <p:cNvPr id="30" name="文本框 29"/>
          <p:cNvSpPr txBox="1"/>
          <p:nvPr/>
        </p:nvSpPr>
        <p:spPr>
          <a:xfrm>
            <a:off x="764794" y="318417"/>
            <a:ext cx="1964027" cy="646331"/>
          </a:xfrm>
          <a:prstGeom prst="rect">
            <a:avLst/>
          </a:prstGeom>
          <a:noFill/>
        </p:spPr>
        <p:txBody>
          <a:bodyPr wrap="square" rtlCol="0">
            <a:spAutoFit/>
          </a:bodyPr>
          <a:lstStyle/>
          <a:p>
            <a:pPr algn="ctr"/>
            <a:r>
              <a:rPr lang="zh-CN" altLang="en-US" sz="3600" spc="-500" dirty="0">
                <a:latin typeface="方正黄草简体" panose="03000509000000000000" pitchFamily="65" charset="-122"/>
                <a:ea typeface="方正黄草简体" panose="03000509000000000000" pitchFamily="65" charset="-122"/>
              </a:rPr>
              <a:t>成都介绍</a:t>
            </a:r>
          </a:p>
        </p:txBody>
      </p:sp>
      <p:sp>
        <p:nvSpPr>
          <p:cNvPr id="31" name="文本框 30"/>
          <p:cNvSpPr txBox="1"/>
          <p:nvPr/>
        </p:nvSpPr>
        <p:spPr>
          <a:xfrm>
            <a:off x="340493" y="200358"/>
            <a:ext cx="553998" cy="760522"/>
          </a:xfrm>
          <a:prstGeom prst="rect">
            <a:avLst/>
          </a:prstGeom>
          <a:noFill/>
        </p:spPr>
        <p:txBody>
          <a:bodyPr vert="eaVert" wrap="square" rtlCol="0">
            <a:spAutoFit/>
          </a:bodyPr>
          <a:lstStyle/>
          <a:p>
            <a:pPr algn="ctr"/>
            <a:r>
              <a:rPr lang="zh-CN" altLang="en-US" sz="2400" spc="-400" dirty="0">
                <a:solidFill>
                  <a:schemeClr val="bg1"/>
                </a:solidFill>
                <a:latin typeface="方正黄草简体" panose="03000509000000000000" pitchFamily="65" charset="-122"/>
                <a:ea typeface="方正黄草简体" panose="03000509000000000000" pitchFamily="65" charset="-122"/>
              </a:rPr>
              <a:t>成都</a:t>
            </a:r>
          </a:p>
        </p:txBody>
      </p:sp>
    </p:spTree>
    <p:extLst>
      <p:ext uri="{BB962C8B-B14F-4D97-AF65-F5344CB8AC3E}">
        <p14:creationId xmlns:p14="http://schemas.microsoft.com/office/powerpoint/2010/main" val="29188763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5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ppt_x"/>
                                          </p:val>
                                        </p:tav>
                                        <p:tav tm="100000">
                                          <p:val>
                                            <p:strVal val="#ppt_x"/>
                                          </p:val>
                                        </p:tav>
                                      </p:tavLst>
                                    </p:anim>
                                    <p:anim calcmode="lin" valueType="num">
                                      <p:cBhvr additive="base">
                                        <p:cTn id="12" dur="500" fill="hold"/>
                                        <p:tgtEl>
                                          <p:spTgt spid="43"/>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300"/>
                                  </p:stCondLst>
                                  <p:childTnLst>
                                    <p:set>
                                      <p:cBhvr>
                                        <p:cTn id="14" dur="1" fill="hold">
                                          <p:stCondLst>
                                            <p:cond delay="0"/>
                                          </p:stCondLst>
                                        </p:cTn>
                                        <p:tgtEl>
                                          <p:spTgt spid="44"/>
                                        </p:tgtEl>
                                        <p:attrNameLst>
                                          <p:attrName>style.visibility</p:attrName>
                                        </p:attrNameLst>
                                      </p:cBhvr>
                                      <p:to>
                                        <p:strVal val="visible"/>
                                      </p:to>
                                    </p:set>
                                    <p:anim calcmode="lin" valueType="num">
                                      <p:cBhvr additive="base">
                                        <p:cTn id="15" dur="500" fill="hold"/>
                                        <p:tgtEl>
                                          <p:spTgt spid="44"/>
                                        </p:tgtEl>
                                        <p:attrNameLst>
                                          <p:attrName>ppt_x</p:attrName>
                                        </p:attrNameLst>
                                      </p:cBhvr>
                                      <p:tavLst>
                                        <p:tav tm="0">
                                          <p:val>
                                            <p:strVal val="#ppt_x"/>
                                          </p:val>
                                        </p:tav>
                                        <p:tav tm="100000">
                                          <p:val>
                                            <p:strVal val="#ppt_x"/>
                                          </p:val>
                                        </p:tav>
                                      </p:tavLst>
                                    </p:anim>
                                    <p:anim calcmode="lin" valueType="num">
                                      <p:cBhvr additive="base">
                                        <p:cTn id="16" dur="500" fill="hold"/>
                                        <p:tgtEl>
                                          <p:spTgt spid="44"/>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450"/>
                                  </p:stCondLst>
                                  <p:childTnLst>
                                    <p:set>
                                      <p:cBhvr>
                                        <p:cTn id="18" dur="1" fill="hold">
                                          <p:stCondLst>
                                            <p:cond delay="0"/>
                                          </p:stCondLst>
                                        </p:cTn>
                                        <p:tgtEl>
                                          <p:spTgt spid="45"/>
                                        </p:tgtEl>
                                        <p:attrNameLst>
                                          <p:attrName>style.visibility</p:attrName>
                                        </p:attrNameLst>
                                      </p:cBhvr>
                                      <p:to>
                                        <p:strVal val="visible"/>
                                      </p:to>
                                    </p:set>
                                    <p:anim calcmode="lin" valueType="num">
                                      <p:cBhvr additive="base">
                                        <p:cTn id="19" dur="500" fill="hold"/>
                                        <p:tgtEl>
                                          <p:spTgt spid="45"/>
                                        </p:tgtEl>
                                        <p:attrNameLst>
                                          <p:attrName>ppt_x</p:attrName>
                                        </p:attrNameLst>
                                      </p:cBhvr>
                                      <p:tavLst>
                                        <p:tav tm="0">
                                          <p:val>
                                            <p:strVal val="#ppt_x"/>
                                          </p:val>
                                        </p:tav>
                                        <p:tav tm="100000">
                                          <p:val>
                                            <p:strVal val="#ppt_x"/>
                                          </p:val>
                                        </p:tav>
                                      </p:tavLst>
                                    </p:anim>
                                    <p:anim calcmode="lin" valueType="num">
                                      <p:cBhvr additive="base">
                                        <p:cTn id="20" dur="500" fill="hold"/>
                                        <p:tgtEl>
                                          <p:spTgt spid="45"/>
                                        </p:tgtEl>
                                        <p:attrNameLst>
                                          <p:attrName>ppt_y</p:attrName>
                                        </p:attrNameLst>
                                      </p:cBhvr>
                                      <p:tavLst>
                                        <p:tav tm="0">
                                          <p:val>
                                            <p:strVal val="0-#ppt_h/2"/>
                                          </p:val>
                                        </p:tav>
                                        <p:tav tm="100000">
                                          <p:val>
                                            <p:strVal val="#ppt_y"/>
                                          </p:val>
                                        </p:tav>
                                      </p:tavLst>
                                    </p:anim>
                                  </p:childTnLst>
                                </p:cTn>
                              </p:par>
                            </p:childTnLst>
                          </p:cTn>
                        </p:par>
                        <p:par>
                          <p:cTn id="21" fill="hold">
                            <p:stCondLst>
                              <p:cond delay="950"/>
                            </p:stCondLst>
                            <p:childTnLst>
                              <p:par>
                                <p:cTn id="22" presetID="22" presetClass="entr" presetSubtype="8" fill="hold" grpId="0" nodeType="afterEffect">
                                  <p:stCondLst>
                                    <p:cond delay="0"/>
                                  </p:stCondLst>
                                  <p:childTnLst>
                                    <p:set>
                                      <p:cBhvr>
                                        <p:cTn id="23" dur="1" fill="hold">
                                          <p:stCondLst>
                                            <p:cond delay="0"/>
                                          </p:stCondLst>
                                        </p:cTn>
                                        <p:tgtEl>
                                          <p:spTgt spid="102"/>
                                        </p:tgtEl>
                                        <p:attrNameLst>
                                          <p:attrName>style.visibility</p:attrName>
                                        </p:attrNameLst>
                                      </p:cBhvr>
                                      <p:to>
                                        <p:strVal val="visible"/>
                                      </p:to>
                                    </p:set>
                                    <p:animEffect transition="in" filter="wipe(left)">
                                      <p:cBhvr>
                                        <p:cTn id="24" dur="750"/>
                                        <p:tgtEl>
                                          <p:spTgt spid="102"/>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04"/>
                                        </p:tgtEl>
                                        <p:attrNameLst>
                                          <p:attrName>style.visibility</p:attrName>
                                        </p:attrNameLst>
                                      </p:cBhvr>
                                      <p:to>
                                        <p:strVal val="visible"/>
                                      </p:to>
                                    </p:set>
                                    <p:animEffect transition="in" filter="wipe(left)">
                                      <p:cBhvr>
                                        <p:cTn id="27" dur="750"/>
                                        <p:tgtEl>
                                          <p:spTgt spid="104"/>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106"/>
                                        </p:tgtEl>
                                        <p:attrNameLst>
                                          <p:attrName>style.visibility</p:attrName>
                                        </p:attrNameLst>
                                      </p:cBhvr>
                                      <p:to>
                                        <p:strVal val="visible"/>
                                      </p:to>
                                    </p:set>
                                    <p:animEffect transition="in" filter="wipe(left)">
                                      <p:cBhvr>
                                        <p:cTn id="30" dur="750"/>
                                        <p:tgtEl>
                                          <p:spTgt spid="106"/>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108"/>
                                        </p:tgtEl>
                                        <p:attrNameLst>
                                          <p:attrName>style.visibility</p:attrName>
                                        </p:attrNameLst>
                                      </p:cBhvr>
                                      <p:to>
                                        <p:strVal val="visible"/>
                                      </p:to>
                                    </p:set>
                                    <p:animEffect transition="in" filter="wipe(left)">
                                      <p:cBhvr>
                                        <p:cTn id="33" dur="750"/>
                                        <p:tgtEl>
                                          <p:spTgt spid="108"/>
                                        </p:tgtEl>
                                      </p:cBhvr>
                                    </p:animEffect>
                                  </p:childTnLst>
                                </p:cTn>
                              </p:par>
                            </p:childTnLst>
                          </p:cTn>
                        </p:par>
                        <p:par>
                          <p:cTn id="34" fill="hold">
                            <p:stCondLst>
                              <p:cond delay="1700"/>
                            </p:stCondLst>
                            <p:childTnLst>
                              <p:par>
                                <p:cTn id="35" presetID="10" presetClass="entr" presetSubtype="0" fill="hold" grpId="0" nodeType="afterEffect">
                                  <p:stCondLst>
                                    <p:cond delay="0"/>
                                  </p:stCondLst>
                                  <p:iterate type="lt">
                                    <p:tmPct val="15000"/>
                                  </p:iterate>
                                  <p:childTnLst>
                                    <p:set>
                                      <p:cBhvr>
                                        <p:cTn id="36" dur="1" fill="hold">
                                          <p:stCondLst>
                                            <p:cond delay="0"/>
                                          </p:stCondLst>
                                        </p:cTn>
                                        <p:tgtEl>
                                          <p:spTgt spid="103"/>
                                        </p:tgtEl>
                                        <p:attrNameLst>
                                          <p:attrName>style.visibility</p:attrName>
                                        </p:attrNameLst>
                                      </p:cBhvr>
                                      <p:to>
                                        <p:strVal val="visible"/>
                                      </p:to>
                                    </p:set>
                                    <p:animEffect transition="in" filter="fade">
                                      <p:cBhvr>
                                        <p:cTn id="37" dur="150"/>
                                        <p:tgtEl>
                                          <p:spTgt spid="103"/>
                                        </p:tgtEl>
                                      </p:cBhvr>
                                    </p:animEffect>
                                  </p:childTnLst>
                                </p:cTn>
                              </p:par>
                              <p:par>
                                <p:cTn id="38" presetID="10" presetClass="entr" presetSubtype="0" fill="hold" grpId="0" nodeType="withEffect">
                                  <p:stCondLst>
                                    <p:cond delay="0"/>
                                  </p:stCondLst>
                                  <p:iterate type="lt">
                                    <p:tmPct val="15000"/>
                                  </p:iterate>
                                  <p:childTnLst>
                                    <p:set>
                                      <p:cBhvr>
                                        <p:cTn id="39" dur="1" fill="hold">
                                          <p:stCondLst>
                                            <p:cond delay="0"/>
                                          </p:stCondLst>
                                        </p:cTn>
                                        <p:tgtEl>
                                          <p:spTgt spid="105"/>
                                        </p:tgtEl>
                                        <p:attrNameLst>
                                          <p:attrName>style.visibility</p:attrName>
                                        </p:attrNameLst>
                                      </p:cBhvr>
                                      <p:to>
                                        <p:strVal val="visible"/>
                                      </p:to>
                                    </p:set>
                                    <p:animEffect transition="in" filter="fade">
                                      <p:cBhvr>
                                        <p:cTn id="40" dur="150"/>
                                        <p:tgtEl>
                                          <p:spTgt spid="105"/>
                                        </p:tgtEl>
                                      </p:cBhvr>
                                    </p:animEffect>
                                  </p:childTnLst>
                                </p:cTn>
                              </p:par>
                              <p:par>
                                <p:cTn id="41" presetID="10" presetClass="entr" presetSubtype="0" fill="hold" grpId="0" nodeType="withEffect">
                                  <p:stCondLst>
                                    <p:cond delay="0"/>
                                  </p:stCondLst>
                                  <p:iterate type="lt">
                                    <p:tmPct val="15000"/>
                                  </p:iterate>
                                  <p:childTnLst>
                                    <p:set>
                                      <p:cBhvr>
                                        <p:cTn id="42" dur="1" fill="hold">
                                          <p:stCondLst>
                                            <p:cond delay="0"/>
                                          </p:stCondLst>
                                        </p:cTn>
                                        <p:tgtEl>
                                          <p:spTgt spid="107"/>
                                        </p:tgtEl>
                                        <p:attrNameLst>
                                          <p:attrName>style.visibility</p:attrName>
                                        </p:attrNameLst>
                                      </p:cBhvr>
                                      <p:to>
                                        <p:strVal val="visible"/>
                                      </p:to>
                                    </p:set>
                                    <p:animEffect transition="in" filter="fade">
                                      <p:cBhvr>
                                        <p:cTn id="43" dur="150"/>
                                        <p:tgtEl>
                                          <p:spTgt spid="107"/>
                                        </p:tgtEl>
                                      </p:cBhvr>
                                    </p:animEffect>
                                  </p:childTnLst>
                                </p:cTn>
                              </p:par>
                              <p:par>
                                <p:cTn id="44" presetID="10" presetClass="entr" presetSubtype="0" fill="hold" grpId="0" nodeType="withEffect">
                                  <p:stCondLst>
                                    <p:cond delay="0"/>
                                  </p:stCondLst>
                                  <p:iterate type="lt">
                                    <p:tmPct val="15000"/>
                                  </p:iterate>
                                  <p:childTnLst>
                                    <p:set>
                                      <p:cBhvr>
                                        <p:cTn id="45" dur="1" fill="hold">
                                          <p:stCondLst>
                                            <p:cond delay="0"/>
                                          </p:stCondLst>
                                        </p:cTn>
                                        <p:tgtEl>
                                          <p:spTgt spid="109"/>
                                        </p:tgtEl>
                                        <p:attrNameLst>
                                          <p:attrName>style.visibility</p:attrName>
                                        </p:attrNameLst>
                                      </p:cBhvr>
                                      <p:to>
                                        <p:strVal val="visible"/>
                                      </p:to>
                                    </p:set>
                                    <p:animEffect transition="in" filter="fade">
                                      <p:cBhvr>
                                        <p:cTn id="46" dur="15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3" grpId="0" animBg="1"/>
      <p:bldP spid="44" grpId="0" animBg="1"/>
      <p:bldP spid="45" grpId="0" animBg="1"/>
      <p:bldP spid="102" grpId="0"/>
      <p:bldP spid="103" grpId="0"/>
      <p:bldP spid="104" grpId="0"/>
      <p:bldP spid="105" grpId="0"/>
      <p:bldP spid="106" grpId="0"/>
      <p:bldP spid="107" grpId="0"/>
      <p:bldP spid="108" grpId="0"/>
      <p:bldP spid="10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4936757" y="2171537"/>
            <a:ext cx="6591396" cy="3776167"/>
            <a:chOff x="3948933" y="1420202"/>
            <a:chExt cx="4943547" cy="2832125"/>
          </a:xfrm>
        </p:grpSpPr>
        <p:sp>
          <p:nvSpPr>
            <p:cNvPr id="83" name="TextBox 26"/>
            <p:cNvSpPr txBox="1"/>
            <p:nvPr/>
          </p:nvSpPr>
          <p:spPr>
            <a:xfrm>
              <a:off x="3948933" y="1851670"/>
              <a:ext cx="4943547" cy="2400657"/>
            </a:xfrm>
            <a:prstGeom prst="rect">
              <a:avLst/>
            </a:prstGeom>
            <a:noFill/>
          </p:spPr>
          <p:txBody>
            <a:bodyPr wrap="square" lIns="0" tIns="0" rIns="0" bIns="0" rtlCol="0">
              <a:spAutoFit/>
            </a:bodyPr>
            <a:lstStyle/>
            <a:p>
              <a:r>
                <a:rPr lang="en-US" altLang="zh-CN" sz="1600" dirty="0">
                  <a:latin typeface="+mn-ea"/>
                </a:rPr>
                <a:t>1</a:t>
              </a:r>
              <a:r>
                <a:rPr lang="zh-CN" altLang="zh-CN" sz="1600" dirty="0">
                  <a:latin typeface="+mn-ea"/>
                </a:rPr>
                <a:t>、</a:t>
              </a:r>
              <a:r>
                <a:rPr lang="en-US" altLang="zh-CN" sz="1600" dirty="0">
                  <a:latin typeface="+mn-ea"/>
                </a:rPr>
                <a:t>2011</a:t>
              </a:r>
              <a:r>
                <a:rPr lang="zh-CN" altLang="zh-CN" sz="1600" dirty="0">
                  <a:latin typeface="+mn-ea"/>
                </a:rPr>
                <a:t>年起至今，成为中国康辉国际旅行社集团有限责任公司供应商。</a:t>
              </a:r>
            </a:p>
            <a:p>
              <a:r>
                <a:rPr lang="en-US" altLang="zh-CN" sz="1600" dirty="0">
                  <a:latin typeface="+mn-ea"/>
                </a:rPr>
                <a:t> </a:t>
              </a:r>
              <a:endParaRPr lang="zh-CN" altLang="zh-CN" sz="1600" dirty="0">
                <a:latin typeface="+mn-ea"/>
              </a:endParaRPr>
            </a:p>
            <a:p>
              <a:r>
                <a:rPr lang="en-US" altLang="zh-CN" sz="1600" dirty="0">
                  <a:latin typeface="+mn-ea"/>
                </a:rPr>
                <a:t>2</a:t>
              </a:r>
              <a:r>
                <a:rPr lang="zh-CN" altLang="zh-CN" sz="1600" dirty="0">
                  <a:latin typeface="+mn-ea"/>
                </a:rPr>
                <a:t>、</a:t>
              </a:r>
              <a:r>
                <a:rPr lang="en-US" altLang="zh-CN" sz="1600" dirty="0">
                  <a:latin typeface="+mn-ea"/>
                </a:rPr>
                <a:t>2012</a:t>
              </a:r>
              <a:r>
                <a:rPr lang="zh-CN" altLang="zh-CN" sz="1600" dirty="0">
                  <a:latin typeface="+mn-ea"/>
                </a:rPr>
                <a:t>年起至今，成为中旅国际会议展览有限公司供应商。</a:t>
              </a:r>
            </a:p>
            <a:p>
              <a:r>
                <a:rPr lang="en-US" altLang="zh-CN" sz="1600" dirty="0">
                  <a:latin typeface="+mn-ea"/>
                </a:rPr>
                <a:t> </a:t>
              </a:r>
              <a:endParaRPr lang="zh-CN" altLang="zh-CN" sz="1600" dirty="0">
                <a:latin typeface="+mn-ea"/>
              </a:endParaRPr>
            </a:p>
            <a:p>
              <a:r>
                <a:rPr lang="en-US" altLang="zh-CN" sz="1600" dirty="0">
                  <a:latin typeface="+mn-ea"/>
                </a:rPr>
                <a:t>3</a:t>
              </a:r>
              <a:r>
                <a:rPr lang="zh-CN" altLang="zh-CN" sz="1600" dirty="0">
                  <a:latin typeface="+mn-ea"/>
                </a:rPr>
                <a:t>、</a:t>
              </a:r>
              <a:r>
                <a:rPr lang="en-US" altLang="zh-CN" sz="1600" dirty="0">
                  <a:latin typeface="+mn-ea"/>
                </a:rPr>
                <a:t>2012</a:t>
              </a:r>
              <a:r>
                <a:rPr lang="zh-CN" altLang="zh-CN" sz="1600" dirty="0">
                  <a:latin typeface="+mn-ea"/>
                </a:rPr>
                <a:t>年起至今，成为大新华国际会议展览有限公司供应商。</a:t>
              </a:r>
            </a:p>
            <a:p>
              <a:r>
                <a:rPr lang="en-US" altLang="zh-CN" sz="1600" dirty="0">
                  <a:latin typeface="+mn-ea"/>
                </a:rPr>
                <a:t> </a:t>
              </a:r>
              <a:endParaRPr lang="zh-CN" altLang="zh-CN" sz="1600" dirty="0">
                <a:latin typeface="+mn-ea"/>
              </a:endParaRPr>
            </a:p>
            <a:p>
              <a:r>
                <a:rPr lang="en-US" altLang="zh-CN" sz="1600" dirty="0">
                  <a:latin typeface="+mn-ea"/>
                </a:rPr>
                <a:t>4</a:t>
              </a:r>
              <a:r>
                <a:rPr lang="zh-CN" altLang="zh-CN" sz="1600" dirty="0">
                  <a:latin typeface="+mn-ea"/>
                </a:rPr>
                <a:t>、</a:t>
              </a:r>
              <a:r>
                <a:rPr lang="en-US" altLang="zh-CN" sz="1600" dirty="0">
                  <a:latin typeface="+mn-ea"/>
                </a:rPr>
                <a:t>2013</a:t>
              </a:r>
              <a:r>
                <a:rPr lang="zh-CN" altLang="zh-CN" sz="1600" dirty="0">
                  <a:latin typeface="+mn-ea"/>
                </a:rPr>
                <a:t>年起至今，成为北京神舟国际旅行社集团有限公司供应商。</a:t>
              </a:r>
            </a:p>
            <a:p>
              <a:r>
                <a:rPr lang="en-US" altLang="zh-CN" sz="1600" dirty="0">
                  <a:latin typeface="+mn-ea"/>
                </a:rPr>
                <a:t> </a:t>
              </a:r>
              <a:endParaRPr lang="zh-CN" altLang="zh-CN" sz="1600" dirty="0">
                <a:latin typeface="+mn-ea"/>
              </a:endParaRPr>
            </a:p>
            <a:p>
              <a:r>
                <a:rPr lang="en-US" altLang="zh-CN" sz="1600" dirty="0">
                  <a:latin typeface="+mn-ea"/>
                </a:rPr>
                <a:t>5</a:t>
              </a:r>
              <a:r>
                <a:rPr lang="zh-CN" altLang="zh-CN" sz="1600" dirty="0">
                  <a:latin typeface="+mn-ea"/>
                </a:rPr>
                <a:t>、</a:t>
              </a:r>
              <a:r>
                <a:rPr lang="en-US" altLang="zh-CN" sz="1600" dirty="0">
                  <a:latin typeface="+mn-ea"/>
                </a:rPr>
                <a:t>2014</a:t>
              </a:r>
              <a:r>
                <a:rPr lang="zh-CN" altLang="zh-CN" sz="1600" dirty="0">
                  <a:latin typeface="+mn-ea"/>
                </a:rPr>
                <a:t>年起至今，成为京燕航旅会议展览有限公司供应商。</a:t>
              </a:r>
            </a:p>
            <a:p>
              <a:r>
                <a:rPr lang="en-US" altLang="zh-CN" sz="1600" dirty="0">
                  <a:latin typeface="+mn-ea"/>
                </a:rPr>
                <a:t> </a:t>
              </a:r>
              <a:endParaRPr lang="zh-CN" altLang="zh-CN" sz="1600" dirty="0">
                <a:latin typeface="+mn-ea"/>
              </a:endParaRPr>
            </a:p>
            <a:p>
              <a:r>
                <a:rPr lang="en-US" altLang="zh-CN" sz="1600" dirty="0">
                  <a:latin typeface="+mn-ea"/>
                </a:rPr>
                <a:t>6</a:t>
              </a:r>
              <a:r>
                <a:rPr lang="zh-CN" altLang="zh-CN" sz="1600" dirty="0">
                  <a:latin typeface="+mn-ea"/>
                </a:rPr>
                <a:t>、</a:t>
              </a:r>
              <a:r>
                <a:rPr lang="en-US" altLang="zh-CN" sz="1600" dirty="0">
                  <a:latin typeface="+mn-ea"/>
                </a:rPr>
                <a:t>2018</a:t>
              </a:r>
              <a:r>
                <a:rPr lang="zh-CN" altLang="zh-CN" sz="1600" dirty="0">
                  <a:latin typeface="+mn-ea"/>
                </a:rPr>
                <a:t>年起至今，成为北京中智国际旅行社有限公司供应商。</a:t>
              </a:r>
            </a:p>
            <a:p>
              <a:r>
                <a:rPr lang="en-US" altLang="zh-CN" sz="1600" dirty="0">
                  <a:latin typeface="+mn-ea"/>
                </a:rPr>
                <a:t> </a:t>
              </a:r>
              <a:endParaRPr lang="zh-CN" altLang="zh-CN" sz="1600" dirty="0">
                <a:latin typeface="+mn-ea"/>
              </a:endParaRPr>
            </a:p>
            <a:p>
              <a:r>
                <a:rPr lang="en-US" altLang="zh-CN" sz="1600" dirty="0">
                  <a:latin typeface="+mn-ea"/>
                </a:rPr>
                <a:t>7</a:t>
              </a:r>
              <a:r>
                <a:rPr lang="zh-CN" altLang="zh-CN" sz="1600" dirty="0">
                  <a:latin typeface="+mn-ea"/>
                </a:rPr>
                <a:t>、</a:t>
              </a:r>
              <a:r>
                <a:rPr lang="en-US" altLang="zh-CN" sz="1600" dirty="0">
                  <a:latin typeface="+mn-ea"/>
                </a:rPr>
                <a:t>2011</a:t>
              </a:r>
              <a:r>
                <a:rPr lang="zh-CN" altLang="zh-CN" sz="1600" dirty="0">
                  <a:latin typeface="+mn-ea"/>
                </a:rPr>
                <a:t>年至今，跟国旅会展、招商会展等知名会议展览企业有业务往来。</a:t>
              </a:r>
            </a:p>
          </p:txBody>
        </p:sp>
        <p:sp>
          <p:nvSpPr>
            <p:cNvPr id="84" name="矩形 83"/>
            <p:cNvSpPr>
              <a:spLocks noChangeArrowheads="1"/>
            </p:cNvSpPr>
            <p:nvPr/>
          </p:nvSpPr>
          <p:spPr bwMode="auto">
            <a:xfrm>
              <a:off x="3965214" y="1420202"/>
              <a:ext cx="2687034" cy="215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1867" dirty="0">
                  <a:latin typeface="+mn-ea"/>
                </a:rPr>
                <a:t>与中国品牌会展公司的经历和背景</a:t>
              </a:r>
            </a:p>
          </p:txBody>
        </p:sp>
      </p:grpSp>
      <p:pic>
        <p:nvPicPr>
          <p:cNvPr id="85"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351022" y="2091400"/>
            <a:ext cx="2969255" cy="393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文本框 14"/>
          <p:cNvSpPr txBox="1"/>
          <p:nvPr/>
        </p:nvSpPr>
        <p:spPr>
          <a:xfrm>
            <a:off x="4612494" y="425414"/>
            <a:ext cx="923109" cy="369332"/>
          </a:xfrm>
          <a:prstGeom prst="rect">
            <a:avLst/>
          </a:prstGeom>
          <a:noFill/>
        </p:spPr>
        <p:txBody>
          <a:bodyPr wrap="square" rtlCol="0">
            <a:spAutoFit/>
          </a:bodyPr>
          <a:lstStyle/>
          <a:p>
            <a:pPr algn="ctr"/>
            <a:r>
              <a:rPr lang="en-US" altLang="zh-CN" dirty="0">
                <a:solidFill>
                  <a:schemeClr val="bg1">
                    <a:lumMod val="50000"/>
                  </a:schemeClr>
                </a:solidFill>
              </a:rPr>
              <a:t>HOME</a:t>
            </a:r>
            <a:endParaRPr lang="zh-CN" altLang="en-US" dirty="0">
              <a:solidFill>
                <a:schemeClr val="bg1">
                  <a:lumMod val="50000"/>
                </a:schemeClr>
              </a:solidFill>
            </a:endParaRPr>
          </a:p>
        </p:txBody>
      </p:sp>
      <p:sp>
        <p:nvSpPr>
          <p:cNvPr id="16" name="文本框 15"/>
          <p:cNvSpPr txBox="1"/>
          <p:nvPr/>
        </p:nvSpPr>
        <p:spPr>
          <a:xfrm>
            <a:off x="6998847"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成都介绍</a:t>
            </a:r>
          </a:p>
        </p:txBody>
      </p:sp>
      <p:sp>
        <p:nvSpPr>
          <p:cNvPr id="17" name="文本框 16"/>
          <p:cNvSpPr txBox="1"/>
          <p:nvPr/>
        </p:nvSpPr>
        <p:spPr>
          <a:xfrm>
            <a:off x="8236248"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景点篇</a:t>
            </a:r>
          </a:p>
        </p:txBody>
      </p:sp>
      <p:sp>
        <p:nvSpPr>
          <p:cNvPr id="18" name="文本框 17"/>
          <p:cNvSpPr txBox="1"/>
          <p:nvPr/>
        </p:nvSpPr>
        <p:spPr>
          <a:xfrm>
            <a:off x="9473649"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美食篇</a:t>
            </a:r>
          </a:p>
        </p:txBody>
      </p:sp>
      <p:sp>
        <p:nvSpPr>
          <p:cNvPr id="19" name="文本框 18"/>
          <p:cNvSpPr txBox="1"/>
          <p:nvPr/>
        </p:nvSpPr>
        <p:spPr>
          <a:xfrm>
            <a:off x="10711051"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联系方式</a:t>
            </a:r>
          </a:p>
        </p:txBody>
      </p:sp>
      <p:sp>
        <p:nvSpPr>
          <p:cNvPr id="20" name="文本框 19"/>
          <p:cNvSpPr txBox="1"/>
          <p:nvPr/>
        </p:nvSpPr>
        <p:spPr>
          <a:xfrm>
            <a:off x="5761446" y="440803"/>
            <a:ext cx="1011558" cy="338554"/>
          </a:xfrm>
          <a:prstGeom prst="rect">
            <a:avLst/>
          </a:prstGeom>
          <a:noFill/>
        </p:spPr>
        <p:txBody>
          <a:bodyPr wrap="square" rtlCol="0">
            <a:spAutoFit/>
          </a:bodyPr>
          <a:lstStyle/>
          <a:p>
            <a:pPr algn="ctr"/>
            <a:r>
              <a:rPr lang="zh-CN" altLang="en-US" sz="1600" dirty="0">
                <a:solidFill>
                  <a:schemeClr val="accent3"/>
                </a:solidFill>
              </a:rPr>
              <a:t>企业简介</a:t>
            </a:r>
          </a:p>
        </p:txBody>
      </p:sp>
      <p:pic>
        <p:nvPicPr>
          <p:cNvPr id="21" name="图片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0412" y="249272"/>
            <a:ext cx="450025" cy="662695"/>
          </a:xfrm>
          <a:prstGeom prst="rect">
            <a:avLst/>
          </a:prstGeom>
        </p:spPr>
      </p:pic>
      <p:sp>
        <p:nvSpPr>
          <p:cNvPr id="22" name="文本框 21"/>
          <p:cNvSpPr txBox="1"/>
          <p:nvPr/>
        </p:nvSpPr>
        <p:spPr>
          <a:xfrm>
            <a:off x="764794" y="318417"/>
            <a:ext cx="1964027" cy="646331"/>
          </a:xfrm>
          <a:prstGeom prst="rect">
            <a:avLst/>
          </a:prstGeom>
          <a:noFill/>
        </p:spPr>
        <p:txBody>
          <a:bodyPr wrap="square" rtlCol="0">
            <a:spAutoFit/>
          </a:bodyPr>
          <a:lstStyle/>
          <a:p>
            <a:pPr algn="ctr"/>
            <a:r>
              <a:rPr lang="zh-CN" altLang="en-US" sz="3600" spc="-500" dirty="0">
                <a:latin typeface="方正黄草简体" panose="03000509000000000000" pitchFamily="65" charset="-122"/>
                <a:ea typeface="方正黄草简体" panose="03000509000000000000" pitchFamily="65" charset="-122"/>
              </a:rPr>
              <a:t>成都介绍</a:t>
            </a:r>
          </a:p>
        </p:txBody>
      </p:sp>
      <p:sp>
        <p:nvSpPr>
          <p:cNvPr id="23" name="文本框 22"/>
          <p:cNvSpPr txBox="1"/>
          <p:nvPr/>
        </p:nvSpPr>
        <p:spPr>
          <a:xfrm>
            <a:off x="340493" y="200358"/>
            <a:ext cx="553998" cy="760522"/>
          </a:xfrm>
          <a:prstGeom prst="rect">
            <a:avLst/>
          </a:prstGeom>
          <a:noFill/>
        </p:spPr>
        <p:txBody>
          <a:bodyPr vert="eaVert" wrap="square" rtlCol="0">
            <a:spAutoFit/>
          </a:bodyPr>
          <a:lstStyle/>
          <a:p>
            <a:pPr algn="ctr"/>
            <a:r>
              <a:rPr lang="zh-CN" altLang="en-US" sz="2400" spc="-400" dirty="0">
                <a:solidFill>
                  <a:schemeClr val="bg1"/>
                </a:solidFill>
                <a:latin typeface="方正黄草简体" panose="03000509000000000000" pitchFamily="65" charset="-122"/>
                <a:ea typeface="方正黄草简体" panose="03000509000000000000" pitchFamily="65" charset="-122"/>
              </a:rPr>
              <a:t>成都</a:t>
            </a:r>
          </a:p>
        </p:txBody>
      </p:sp>
    </p:spTree>
    <p:extLst>
      <p:ext uri="{BB962C8B-B14F-4D97-AF65-F5344CB8AC3E}">
        <p14:creationId xmlns:p14="http://schemas.microsoft.com/office/powerpoint/2010/main" val="733985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85"/>
                                        </p:tgtEl>
                                        <p:attrNameLst>
                                          <p:attrName>style.visibility</p:attrName>
                                        </p:attrNameLst>
                                      </p:cBhvr>
                                      <p:to>
                                        <p:strVal val="visible"/>
                                      </p:to>
                                    </p:set>
                                    <p:anim calcmode="lin" valueType="num">
                                      <p:cBhvr additive="base">
                                        <p:cTn id="7" dur="500" fill="hold"/>
                                        <p:tgtEl>
                                          <p:spTgt spid="85"/>
                                        </p:tgtEl>
                                        <p:attrNameLst>
                                          <p:attrName>ppt_x</p:attrName>
                                        </p:attrNameLst>
                                      </p:cBhvr>
                                      <p:tavLst>
                                        <p:tav tm="0">
                                          <p:val>
                                            <p:strVal val="#ppt_x"/>
                                          </p:val>
                                        </p:tav>
                                        <p:tav tm="100000">
                                          <p:val>
                                            <p:strVal val="#ppt_x"/>
                                          </p:val>
                                        </p:tav>
                                      </p:tavLst>
                                    </p:anim>
                                    <p:anim calcmode="lin" valueType="num">
                                      <p:cBhvr additive="base">
                                        <p:cTn id="8" dur="500" fill="hold"/>
                                        <p:tgtEl>
                                          <p:spTgt spid="8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6" fill="hold" nodeType="afterEffect">
                                  <p:stCondLst>
                                    <p:cond delay="0"/>
                                  </p:stCondLst>
                                  <p:childTnLst>
                                    <p:set>
                                      <p:cBhvr>
                                        <p:cTn id="11" dur="1" fill="hold">
                                          <p:stCondLst>
                                            <p:cond delay="0"/>
                                          </p:stCondLst>
                                        </p:cTn>
                                        <p:tgtEl>
                                          <p:spTgt spid="82"/>
                                        </p:tgtEl>
                                        <p:attrNameLst>
                                          <p:attrName>style.visibility</p:attrName>
                                        </p:attrNameLst>
                                      </p:cBhvr>
                                      <p:to>
                                        <p:strVal val="visible"/>
                                      </p:to>
                                    </p:set>
                                    <p:animEffect transition="in" filter="strips(downRight)">
                                      <p:cBhvr>
                                        <p:cTn id="12"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36913" y="2154238"/>
            <a:ext cx="8955087" cy="245427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矩形 4"/>
          <p:cNvSpPr/>
          <p:nvPr/>
        </p:nvSpPr>
        <p:spPr>
          <a:xfrm>
            <a:off x="0" y="2149475"/>
            <a:ext cx="3236913" cy="24590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文本框 5"/>
          <p:cNvSpPr txBox="1">
            <a:spLocks noChangeArrowheads="1"/>
          </p:cNvSpPr>
          <p:nvPr/>
        </p:nvSpPr>
        <p:spPr bwMode="auto">
          <a:xfrm>
            <a:off x="339725" y="2609850"/>
            <a:ext cx="2557463"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algn="ctr" eaLnBrk="1" hangingPunct="1"/>
            <a:r>
              <a:rPr lang="zh-CN" altLang="en-US" sz="4400" dirty="0">
                <a:solidFill>
                  <a:schemeClr val="bg1"/>
                </a:solidFill>
                <a:latin typeface="方正苏新诗柳楷简体" panose="02000000000000000000" pitchFamily="2" charset="-122"/>
                <a:ea typeface="方正苏新诗柳楷简体" panose="02000000000000000000" pitchFamily="2" charset="-122"/>
              </a:rPr>
              <a:t>成都介绍</a:t>
            </a:r>
          </a:p>
        </p:txBody>
      </p:sp>
      <p:sp>
        <p:nvSpPr>
          <p:cNvPr id="7" name="TextBox 21"/>
          <p:cNvSpPr txBox="1">
            <a:spLocks noChangeArrowheads="1"/>
          </p:cNvSpPr>
          <p:nvPr/>
        </p:nvSpPr>
        <p:spPr bwMode="auto">
          <a:xfrm>
            <a:off x="180975" y="3387725"/>
            <a:ext cx="2855913"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algn="ctr" eaLnBrk="1" hangingPunct="1"/>
            <a:r>
              <a:rPr lang="en-US" altLang="zh-CN" sz="2600">
                <a:solidFill>
                  <a:schemeClr val="bg1"/>
                </a:solidFill>
                <a:latin typeface="方正苏新诗柳楷简体" panose="02000000000000000000" pitchFamily="2" charset="-122"/>
                <a:ea typeface="方正苏新诗柳楷简体" panose="02000000000000000000" pitchFamily="2" charset="-122"/>
              </a:rPr>
              <a:t>Basic introduction</a:t>
            </a:r>
            <a:endParaRPr lang="zh-CN" altLang="en-US" sz="2600">
              <a:solidFill>
                <a:schemeClr val="bg1"/>
              </a:solidFill>
              <a:latin typeface="方正苏新诗柳楷简体" panose="02000000000000000000" pitchFamily="2" charset="-122"/>
              <a:ea typeface="方正苏新诗柳楷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1+#ppt_w/2"/>
                                          </p:val>
                                        </p:tav>
                                        <p:tav tm="100000">
                                          <p:val>
                                            <p:strVal val="#ppt_x"/>
                                          </p:val>
                                        </p:tav>
                                      </p:tavLst>
                                    </p:anim>
                                    <p:anim calcmode="lin" valueType="num">
                                      <p:cBhvr additive="base">
                                        <p:cTn id="8" dur="7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750" fill="hold"/>
                                        <p:tgtEl>
                                          <p:spTgt spid="5"/>
                                        </p:tgtEl>
                                        <p:attrNameLst>
                                          <p:attrName>ppt_x</p:attrName>
                                        </p:attrNameLst>
                                      </p:cBhvr>
                                      <p:tavLst>
                                        <p:tav tm="0">
                                          <p:val>
                                            <p:strVal val="0-#ppt_w/2"/>
                                          </p:val>
                                        </p:tav>
                                        <p:tav tm="100000">
                                          <p:val>
                                            <p:strVal val="#ppt_x"/>
                                          </p:val>
                                        </p:tav>
                                      </p:tavLst>
                                    </p:anim>
                                    <p:anim calcmode="lin" valueType="num">
                                      <p:cBhvr additive="base">
                                        <p:cTn id="12" dur="750" fill="hold"/>
                                        <p:tgtEl>
                                          <p:spTgt spid="5"/>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750"/>
                            </p:stCondLst>
                            <p:childTnLst>
                              <p:par>
                                <p:cTn id="14" presetID="2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750"/>
                                        <p:tgtEl>
                                          <p:spTgt spid="6"/>
                                        </p:tgtEl>
                                      </p:cBhvr>
                                    </p:animEffect>
                                  </p:childTnLst>
                                </p:cTn>
                              </p:par>
                            </p:childTnLst>
                          </p:cTn>
                        </p:par>
                        <p:par>
                          <p:cTn id="17" fill="hold" nodeType="afterGroup">
                            <p:stCondLst>
                              <p:cond delay="1500"/>
                            </p:stCondLst>
                            <p:childTnLst>
                              <p:par>
                                <p:cTn id="18" presetID="12" presetClass="entr" presetSubtype="1"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p:tgtEl>
                                          <p:spTgt spid="7"/>
                                        </p:tgtEl>
                                        <p:attrNameLst>
                                          <p:attrName>ppt_y</p:attrName>
                                        </p:attrNameLst>
                                      </p:cBhvr>
                                      <p:tavLst>
                                        <p:tav tm="0">
                                          <p:val>
                                            <p:strVal val="#ppt_y-#ppt_h*1.125000"/>
                                          </p:val>
                                        </p:tav>
                                        <p:tav tm="100000">
                                          <p:val>
                                            <p:strVal val="#ppt_y"/>
                                          </p:val>
                                        </p:tav>
                                      </p:tavLst>
                                    </p:anim>
                                    <p:animEffect transition="in" filter="wipe(down)">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矩形 3"/>
          <p:cNvSpPr/>
          <p:nvPr/>
        </p:nvSpPr>
        <p:spPr bwMode="auto">
          <a:xfrm>
            <a:off x="9391650" y="1061632"/>
            <a:ext cx="2800350" cy="504825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 name="矩形 2"/>
          <p:cNvSpPr/>
          <p:nvPr/>
        </p:nvSpPr>
        <p:spPr>
          <a:xfrm>
            <a:off x="0" y="1061632"/>
            <a:ext cx="9391650" cy="504825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6" name="组合 5"/>
          <p:cNvGrpSpPr>
            <a:grpSpLocks/>
          </p:cNvGrpSpPr>
          <p:nvPr/>
        </p:nvGrpSpPr>
        <p:grpSpPr bwMode="auto">
          <a:xfrm>
            <a:off x="9437688" y="2533245"/>
            <a:ext cx="2678112" cy="1698625"/>
            <a:chOff x="9437496" y="2376557"/>
            <a:chExt cx="2678304" cy="1698695"/>
          </a:xfrm>
        </p:grpSpPr>
        <p:sp>
          <p:nvSpPr>
            <p:cNvPr id="20" name="TextBox 26"/>
            <p:cNvSpPr txBox="1"/>
            <p:nvPr/>
          </p:nvSpPr>
          <p:spPr>
            <a:xfrm>
              <a:off x="9437496" y="3151289"/>
              <a:ext cx="2678304" cy="923963"/>
            </a:xfrm>
            <a:prstGeom prst="rect">
              <a:avLst/>
            </a:prstGeom>
            <a:noFill/>
          </p:spPr>
          <p:txBody>
            <a:bodyPr>
              <a:spAutoFit/>
            </a:bodyPr>
            <a:lstStyle/>
            <a:p>
              <a:pPr algn="just" eaLnBrk="1" fontAlgn="auto" hangingPunct="1">
                <a:lnSpc>
                  <a:spcPct val="150000"/>
                </a:lnSpc>
                <a:spcBef>
                  <a:spcPts val="0"/>
                </a:spcBef>
                <a:spcAft>
                  <a:spcPts val="0"/>
                </a:spcAft>
                <a:defRPr/>
              </a:pPr>
              <a:r>
                <a:rPr lang="en-US" altLang="zh-CN" sz="1200" dirty="0">
                  <a:solidFill>
                    <a:schemeClr val="bg1"/>
                  </a:solidFill>
                  <a:latin typeface="+mn-ea"/>
                  <a:ea typeface="+mn-ea"/>
                  <a:sym typeface="Gill Sans" charset="0"/>
                </a:rPr>
                <a:t>Office2010</a:t>
              </a:r>
              <a:r>
                <a:rPr lang="zh-CN" altLang="en-US" sz="1200" dirty="0">
                  <a:solidFill>
                    <a:schemeClr val="bg1"/>
                  </a:solidFill>
                  <a:latin typeface="+mn-ea"/>
                  <a:ea typeface="+mn-ea"/>
                  <a:sym typeface="Gill Sans" charset="0"/>
                </a:rPr>
                <a:t>及以上版本，单击选中图片，右键，设置图片格式，填充，图片或纹理填充，文件，选择你</a:t>
              </a:r>
              <a:endParaRPr lang="en-US" altLang="zh-CN" sz="1200" dirty="0">
                <a:solidFill>
                  <a:schemeClr val="bg1"/>
                </a:solidFill>
                <a:latin typeface="+mn-ea"/>
                <a:ea typeface="+mn-ea"/>
              </a:endParaRPr>
            </a:p>
          </p:txBody>
        </p:sp>
        <p:sp>
          <p:nvSpPr>
            <p:cNvPr id="23" name="TextBox 23"/>
            <p:cNvSpPr txBox="1"/>
            <p:nvPr/>
          </p:nvSpPr>
          <p:spPr>
            <a:xfrm>
              <a:off x="9437496" y="2782974"/>
              <a:ext cx="1980171" cy="400126"/>
            </a:xfrm>
            <a:prstGeom prst="rect">
              <a:avLst/>
            </a:prstGeom>
            <a:noFill/>
          </p:spPr>
          <p:txBody>
            <a:bodyPr wrap="none">
              <a:spAutoFit/>
            </a:bodyPr>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eaLnBrk="1" hangingPunct="1"/>
              <a:r>
                <a:rPr lang="zh-CN" altLang="en-US" sz="2000" dirty="0">
                  <a:solidFill>
                    <a:schemeClr val="bg1"/>
                  </a:solidFill>
                  <a:latin typeface="微软雅黑 Light" panose="020B0502040204020203" pitchFamily="34" charset="-122"/>
                  <a:ea typeface="Open Sans"/>
                  <a:cs typeface="Open Sans"/>
                </a:rPr>
                <a:t>魅力成都欢迎您</a:t>
              </a:r>
              <a:endParaRPr lang="en-US" sz="2000" dirty="0">
                <a:solidFill>
                  <a:schemeClr val="bg1"/>
                </a:solidFill>
                <a:latin typeface="微软雅黑 Light" panose="020B0502040204020203" pitchFamily="34" charset="-122"/>
                <a:ea typeface="Open Sans"/>
                <a:cs typeface="Open Sans"/>
              </a:endParaRPr>
            </a:p>
          </p:txBody>
        </p:sp>
        <p:sp>
          <p:nvSpPr>
            <p:cNvPr id="24" name="TextBox 23"/>
            <p:cNvSpPr txBox="1"/>
            <p:nvPr/>
          </p:nvSpPr>
          <p:spPr>
            <a:xfrm>
              <a:off x="9437496" y="2376557"/>
              <a:ext cx="2214804" cy="369347"/>
            </a:xfrm>
            <a:prstGeom prst="rect">
              <a:avLst/>
            </a:prstGeom>
            <a:noFill/>
          </p:spPr>
          <p:txBody>
            <a:bodyPr wrap="none">
              <a:spAutoFit/>
            </a:bodyPr>
            <a:lstStyle/>
            <a:p>
              <a:pPr eaLnBrk="1" fontAlgn="auto" hangingPunct="1">
                <a:spcBef>
                  <a:spcPts val="0"/>
                </a:spcBef>
                <a:spcAft>
                  <a:spcPts val="0"/>
                </a:spcAft>
                <a:defRPr/>
              </a:pPr>
              <a:r>
                <a:rPr lang="en-US" altLang="zh-CN" dirty="0">
                  <a:solidFill>
                    <a:schemeClr val="bg1"/>
                  </a:solidFill>
                  <a:latin typeface="+mn-ea"/>
                  <a:ea typeface="+mn-ea"/>
                  <a:cs typeface="Open Sans" panose="020B0606030504020204" pitchFamily="34" charset="0"/>
                </a:rPr>
                <a:t>Welcome to Macao</a:t>
              </a:r>
              <a:endParaRPr lang="en-US" dirty="0">
                <a:solidFill>
                  <a:schemeClr val="bg1"/>
                </a:solidFill>
                <a:latin typeface="+mn-ea"/>
                <a:ea typeface="+mn-ea"/>
                <a:cs typeface="Open Sans" panose="020B0606030504020204" pitchFamily="34" charset="0"/>
              </a:endParaRPr>
            </a:p>
          </p:txBody>
        </p:sp>
      </p:grpSp>
      <p:sp>
        <p:nvSpPr>
          <p:cNvPr id="31" name="文本框 30"/>
          <p:cNvSpPr txBox="1"/>
          <p:nvPr/>
        </p:nvSpPr>
        <p:spPr>
          <a:xfrm>
            <a:off x="4612494" y="425414"/>
            <a:ext cx="923109" cy="369332"/>
          </a:xfrm>
          <a:prstGeom prst="rect">
            <a:avLst/>
          </a:prstGeom>
          <a:noFill/>
        </p:spPr>
        <p:txBody>
          <a:bodyPr wrap="square" rtlCol="0">
            <a:spAutoFit/>
          </a:bodyPr>
          <a:lstStyle/>
          <a:p>
            <a:pPr algn="ctr"/>
            <a:r>
              <a:rPr lang="en-US" altLang="zh-CN" dirty="0">
                <a:solidFill>
                  <a:schemeClr val="bg1">
                    <a:lumMod val="50000"/>
                  </a:schemeClr>
                </a:solidFill>
              </a:rPr>
              <a:t>HOME</a:t>
            </a:r>
            <a:endParaRPr lang="zh-CN" altLang="en-US" dirty="0">
              <a:solidFill>
                <a:schemeClr val="bg1">
                  <a:lumMod val="50000"/>
                </a:schemeClr>
              </a:solidFill>
            </a:endParaRPr>
          </a:p>
        </p:txBody>
      </p:sp>
      <p:sp>
        <p:nvSpPr>
          <p:cNvPr id="32" name="文本框 31"/>
          <p:cNvSpPr txBox="1"/>
          <p:nvPr/>
        </p:nvSpPr>
        <p:spPr>
          <a:xfrm>
            <a:off x="6998847" y="440803"/>
            <a:ext cx="1011558" cy="338554"/>
          </a:xfrm>
          <a:prstGeom prst="rect">
            <a:avLst/>
          </a:prstGeom>
          <a:noFill/>
        </p:spPr>
        <p:txBody>
          <a:bodyPr wrap="square" rtlCol="0">
            <a:spAutoFit/>
          </a:bodyPr>
          <a:lstStyle/>
          <a:p>
            <a:pPr algn="ctr"/>
            <a:r>
              <a:rPr lang="zh-CN" altLang="en-US" sz="1600" dirty="0">
                <a:solidFill>
                  <a:schemeClr val="accent3"/>
                </a:solidFill>
              </a:rPr>
              <a:t>成都介绍</a:t>
            </a:r>
          </a:p>
        </p:txBody>
      </p:sp>
      <p:sp>
        <p:nvSpPr>
          <p:cNvPr id="33" name="文本框 32"/>
          <p:cNvSpPr txBox="1"/>
          <p:nvPr/>
        </p:nvSpPr>
        <p:spPr>
          <a:xfrm>
            <a:off x="8236248"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景点篇</a:t>
            </a:r>
          </a:p>
        </p:txBody>
      </p:sp>
      <p:sp>
        <p:nvSpPr>
          <p:cNvPr id="34" name="文本框 33"/>
          <p:cNvSpPr txBox="1"/>
          <p:nvPr/>
        </p:nvSpPr>
        <p:spPr>
          <a:xfrm>
            <a:off x="9473649"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美食篇</a:t>
            </a:r>
          </a:p>
        </p:txBody>
      </p:sp>
      <p:sp>
        <p:nvSpPr>
          <p:cNvPr id="35" name="文本框 34"/>
          <p:cNvSpPr txBox="1"/>
          <p:nvPr/>
        </p:nvSpPr>
        <p:spPr>
          <a:xfrm>
            <a:off x="10711051"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联系方式</a:t>
            </a:r>
          </a:p>
        </p:txBody>
      </p:sp>
      <p:sp>
        <p:nvSpPr>
          <p:cNvPr id="36" name="文本框 35"/>
          <p:cNvSpPr txBox="1"/>
          <p:nvPr/>
        </p:nvSpPr>
        <p:spPr>
          <a:xfrm>
            <a:off x="5761446"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企业简介</a:t>
            </a:r>
          </a:p>
        </p:txBody>
      </p:sp>
      <p:pic>
        <p:nvPicPr>
          <p:cNvPr id="37" name="图片 3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0412" y="249272"/>
            <a:ext cx="450025" cy="662695"/>
          </a:xfrm>
          <a:prstGeom prst="rect">
            <a:avLst/>
          </a:prstGeom>
        </p:spPr>
      </p:pic>
      <p:sp>
        <p:nvSpPr>
          <p:cNvPr id="38" name="文本框 37"/>
          <p:cNvSpPr txBox="1"/>
          <p:nvPr/>
        </p:nvSpPr>
        <p:spPr>
          <a:xfrm>
            <a:off x="764794" y="318417"/>
            <a:ext cx="1964027" cy="646331"/>
          </a:xfrm>
          <a:prstGeom prst="rect">
            <a:avLst/>
          </a:prstGeom>
          <a:noFill/>
        </p:spPr>
        <p:txBody>
          <a:bodyPr wrap="square" rtlCol="0">
            <a:spAutoFit/>
          </a:bodyPr>
          <a:lstStyle/>
          <a:p>
            <a:pPr algn="ctr"/>
            <a:r>
              <a:rPr lang="zh-CN" altLang="en-US" sz="3600" spc="-500" dirty="0">
                <a:latin typeface="方正黄草简体" panose="03000509000000000000" pitchFamily="65" charset="-122"/>
                <a:ea typeface="方正黄草简体" panose="03000509000000000000" pitchFamily="65" charset="-122"/>
              </a:rPr>
              <a:t>成都介绍</a:t>
            </a:r>
          </a:p>
        </p:txBody>
      </p:sp>
      <p:sp>
        <p:nvSpPr>
          <p:cNvPr id="39" name="文本框 38"/>
          <p:cNvSpPr txBox="1"/>
          <p:nvPr/>
        </p:nvSpPr>
        <p:spPr>
          <a:xfrm>
            <a:off x="340493" y="200358"/>
            <a:ext cx="553998" cy="760522"/>
          </a:xfrm>
          <a:prstGeom prst="rect">
            <a:avLst/>
          </a:prstGeom>
          <a:noFill/>
        </p:spPr>
        <p:txBody>
          <a:bodyPr vert="eaVert" wrap="square" rtlCol="0">
            <a:spAutoFit/>
          </a:bodyPr>
          <a:lstStyle/>
          <a:p>
            <a:pPr algn="ctr"/>
            <a:r>
              <a:rPr lang="zh-CN" altLang="en-US" sz="2400" spc="-400" dirty="0">
                <a:solidFill>
                  <a:schemeClr val="bg1"/>
                </a:solidFill>
                <a:latin typeface="方正黄草简体" panose="03000509000000000000" pitchFamily="65" charset="-122"/>
                <a:ea typeface="方正黄草简体" panose="03000509000000000000" pitchFamily="65" charset="-122"/>
              </a:rPr>
              <a:t>成都</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0-#ppt_w/2"/>
                                          </p:val>
                                        </p:tav>
                                        <p:tav tm="100000">
                                          <p:val>
                                            <p:strVal val="#ppt_x"/>
                                          </p:val>
                                        </p:tav>
                                      </p:tavLst>
                                    </p:anim>
                                    <p:anim calcmode="lin" valueType="num">
                                      <p:cBhvr additive="base">
                                        <p:cTn id="8" dur="7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750" fill="hold"/>
                                        <p:tgtEl>
                                          <p:spTgt spid="4"/>
                                        </p:tgtEl>
                                        <p:attrNameLst>
                                          <p:attrName>ppt_x</p:attrName>
                                        </p:attrNameLst>
                                      </p:cBhvr>
                                      <p:tavLst>
                                        <p:tav tm="0">
                                          <p:val>
                                            <p:strVal val="1+#ppt_w/2"/>
                                          </p:val>
                                        </p:tav>
                                        <p:tav tm="100000">
                                          <p:val>
                                            <p:strVal val="#ppt_x"/>
                                          </p:val>
                                        </p:tav>
                                      </p:tavLst>
                                    </p:anim>
                                    <p:anim calcmode="lin" valueType="num">
                                      <p:cBhvr additive="base">
                                        <p:cTn id="12" dur="75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22" presetClass="entr" presetSubtype="1"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4764088"/>
            <a:ext cx="6619875" cy="1106487"/>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 name="TextBox 21"/>
          <p:cNvSpPr txBox="1"/>
          <p:nvPr/>
        </p:nvSpPr>
        <p:spPr>
          <a:xfrm>
            <a:off x="309563" y="1524000"/>
            <a:ext cx="2854325" cy="461963"/>
          </a:xfrm>
          <a:prstGeom prst="rect">
            <a:avLst/>
          </a:prstGeom>
          <a:noFill/>
        </p:spPr>
        <p:txBody>
          <a:bodyPr>
            <a:spAutoFit/>
          </a:bodyPr>
          <a:lstStyle/>
          <a:p>
            <a:pPr eaLnBrk="1" fontAlgn="auto" hangingPunct="1">
              <a:spcBef>
                <a:spcPts val="0"/>
              </a:spcBef>
              <a:spcAft>
                <a:spcPts val="0"/>
              </a:spcAft>
              <a:defRPr/>
            </a:pPr>
            <a:r>
              <a:rPr lang="zh-CN" altLang="en-US" sz="2400" dirty="0">
                <a:solidFill>
                  <a:schemeClr val="tx1">
                    <a:lumMod val="85000"/>
                    <a:lumOff val="15000"/>
                  </a:schemeClr>
                </a:solidFill>
                <a:latin typeface="+mn-ea"/>
                <a:ea typeface="+mn-ea"/>
              </a:rPr>
              <a:t>成都基本介绍</a:t>
            </a:r>
          </a:p>
        </p:txBody>
      </p:sp>
      <p:sp>
        <p:nvSpPr>
          <p:cNvPr id="4" name="文本框 3"/>
          <p:cNvSpPr txBox="1"/>
          <p:nvPr/>
        </p:nvSpPr>
        <p:spPr>
          <a:xfrm>
            <a:off x="309563" y="2020126"/>
            <a:ext cx="5843587" cy="2635786"/>
          </a:xfrm>
          <a:prstGeom prst="rect">
            <a:avLst/>
          </a:prstGeom>
          <a:noFill/>
        </p:spPr>
        <p:txBody>
          <a:bodyPr>
            <a:spAutoFit/>
          </a:bodyPr>
          <a:lstStyle/>
          <a:p>
            <a:pPr algn="just" eaLnBrk="1" fontAlgn="auto" hangingPunct="1">
              <a:lnSpc>
                <a:spcPct val="150000"/>
              </a:lnSpc>
              <a:spcBef>
                <a:spcPts val="0"/>
              </a:spcBef>
              <a:spcAft>
                <a:spcPts val="0"/>
              </a:spcAft>
              <a:defRPr/>
            </a:pPr>
            <a:r>
              <a:rPr lang="zh-CN" altLang="en-US" sz="1600" dirty="0">
                <a:solidFill>
                  <a:schemeClr val="tx1">
                    <a:lumMod val="85000"/>
                    <a:lumOff val="15000"/>
                  </a:schemeClr>
                </a:solidFill>
                <a:latin typeface="+mn-ea"/>
                <a:ea typeface="+mn-ea"/>
                <a:sym typeface="Gill Sans" charset="0"/>
              </a:rPr>
              <a:t>成都，简称蓉，四川省省会，副省级市，特大城市。</a:t>
            </a:r>
            <a:r>
              <a:rPr lang="en-US" altLang="zh-CN" sz="1600" dirty="0">
                <a:solidFill>
                  <a:schemeClr val="tx1">
                    <a:lumMod val="85000"/>
                    <a:lumOff val="15000"/>
                  </a:schemeClr>
                </a:solidFill>
                <a:latin typeface="+mn-ea"/>
                <a:ea typeface="+mn-ea"/>
                <a:sym typeface="Gill Sans" charset="0"/>
              </a:rPr>
              <a:t>1993</a:t>
            </a:r>
            <a:r>
              <a:rPr lang="zh-CN" altLang="en-US" sz="1600" dirty="0">
                <a:solidFill>
                  <a:schemeClr val="tx1">
                    <a:lumMod val="85000"/>
                    <a:lumOff val="15000"/>
                  </a:schemeClr>
                </a:solidFill>
                <a:latin typeface="+mn-ea"/>
                <a:ea typeface="+mn-ea"/>
                <a:sym typeface="Gill Sans" charset="0"/>
              </a:rPr>
              <a:t>年被国务院确定为西南地区的科技、商贸、金融中心和交通、通讯枢纽。</a:t>
            </a:r>
            <a:r>
              <a:rPr lang="en-US" altLang="zh-CN" sz="1600" dirty="0">
                <a:solidFill>
                  <a:schemeClr val="tx1">
                    <a:lumMod val="85000"/>
                    <a:lumOff val="15000"/>
                  </a:schemeClr>
                </a:solidFill>
                <a:latin typeface="+mn-ea"/>
                <a:ea typeface="+mn-ea"/>
                <a:sym typeface="Gill Sans" charset="0"/>
              </a:rPr>
              <a:t>2018</a:t>
            </a:r>
            <a:r>
              <a:rPr lang="zh-CN" altLang="en-US" sz="1600" dirty="0">
                <a:solidFill>
                  <a:schemeClr val="tx1">
                    <a:lumMod val="85000"/>
                    <a:lumOff val="15000"/>
                  </a:schemeClr>
                </a:solidFill>
                <a:latin typeface="+mn-ea"/>
                <a:ea typeface="+mn-ea"/>
                <a:sym typeface="Gill Sans" charset="0"/>
              </a:rPr>
              <a:t>年</a:t>
            </a:r>
            <a:r>
              <a:rPr lang="en-US" altLang="zh-CN" sz="1600" dirty="0">
                <a:solidFill>
                  <a:schemeClr val="tx1">
                    <a:lumMod val="85000"/>
                    <a:lumOff val="15000"/>
                  </a:schemeClr>
                </a:solidFill>
                <a:latin typeface="+mn-ea"/>
                <a:ea typeface="+mn-ea"/>
                <a:sym typeface="Gill Sans" charset="0"/>
              </a:rPr>
              <a:t>11</a:t>
            </a:r>
            <a:r>
              <a:rPr lang="zh-CN" altLang="en-US" sz="1600" dirty="0">
                <a:solidFill>
                  <a:schemeClr val="tx1">
                    <a:lumMod val="85000"/>
                    <a:lumOff val="15000"/>
                  </a:schemeClr>
                </a:solidFill>
                <a:latin typeface="+mn-ea"/>
                <a:ea typeface="+mn-ea"/>
                <a:sym typeface="Gill Sans" charset="0"/>
              </a:rPr>
              <a:t>月</a:t>
            </a:r>
            <a:r>
              <a:rPr lang="en-US" altLang="zh-CN" sz="1600" dirty="0">
                <a:solidFill>
                  <a:schemeClr val="tx1">
                    <a:lumMod val="85000"/>
                    <a:lumOff val="15000"/>
                  </a:schemeClr>
                </a:solidFill>
                <a:latin typeface="+mn-ea"/>
                <a:ea typeface="+mn-ea"/>
                <a:sym typeface="Gill Sans" charset="0"/>
              </a:rPr>
              <a:t>26</a:t>
            </a:r>
            <a:r>
              <a:rPr lang="zh-CN" altLang="en-US" sz="1600" dirty="0">
                <a:solidFill>
                  <a:schemeClr val="tx1">
                    <a:lumMod val="85000"/>
                    <a:lumOff val="15000"/>
                  </a:schemeClr>
                </a:solidFill>
                <a:latin typeface="+mn-ea"/>
                <a:ea typeface="+mn-ea"/>
                <a:sym typeface="Gill Sans" charset="0"/>
              </a:rPr>
              <a:t>日，经国务院批复，被定位为国家重要的高新技术产业基地、商贸物流中心和综合交通枢纽，西部地区重要的中心城市。</a:t>
            </a:r>
            <a:r>
              <a:rPr lang="en-US" altLang="zh-CN" sz="1600" dirty="0">
                <a:solidFill>
                  <a:schemeClr val="tx1">
                    <a:lumMod val="85000"/>
                    <a:lumOff val="15000"/>
                  </a:schemeClr>
                </a:solidFill>
                <a:latin typeface="+mn-ea"/>
                <a:ea typeface="+mn-ea"/>
                <a:sym typeface="Gill Sans" charset="0"/>
              </a:rPr>
              <a:t>2018</a:t>
            </a:r>
            <a:r>
              <a:rPr lang="zh-CN" altLang="en-US" sz="1600" dirty="0">
                <a:solidFill>
                  <a:schemeClr val="tx1">
                    <a:lumMod val="85000"/>
                    <a:lumOff val="15000"/>
                  </a:schemeClr>
                </a:solidFill>
                <a:latin typeface="+mn-ea"/>
                <a:ea typeface="+mn-ea"/>
                <a:sym typeface="Gill Sans" charset="0"/>
              </a:rPr>
              <a:t>年</a:t>
            </a:r>
            <a:r>
              <a:rPr lang="en-US" altLang="zh-CN" sz="1600" dirty="0">
                <a:solidFill>
                  <a:schemeClr val="tx1">
                    <a:lumMod val="85000"/>
                    <a:lumOff val="15000"/>
                  </a:schemeClr>
                </a:solidFill>
                <a:latin typeface="+mn-ea"/>
                <a:ea typeface="+mn-ea"/>
                <a:sym typeface="Gill Sans" charset="0"/>
              </a:rPr>
              <a:t>5</a:t>
            </a:r>
            <a:r>
              <a:rPr lang="zh-CN" altLang="en-US" sz="1600" dirty="0">
                <a:solidFill>
                  <a:schemeClr val="tx1">
                    <a:lumMod val="85000"/>
                    <a:lumOff val="15000"/>
                  </a:schemeClr>
                </a:solidFill>
                <a:latin typeface="+mn-ea"/>
                <a:ea typeface="+mn-ea"/>
                <a:sym typeface="Gill Sans" charset="0"/>
              </a:rPr>
              <a:t>月，经国务院同意，国家发改委和住建部联合印发</a:t>
            </a:r>
            <a:r>
              <a:rPr lang="en-US" altLang="zh-CN" sz="1600" dirty="0">
                <a:solidFill>
                  <a:schemeClr val="tx1">
                    <a:lumMod val="85000"/>
                    <a:lumOff val="15000"/>
                  </a:schemeClr>
                </a:solidFill>
                <a:latin typeface="+mn-ea"/>
                <a:ea typeface="+mn-ea"/>
                <a:sym typeface="Gill Sans" charset="0"/>
              </a:rPr>
              <a:t>《</a:t>
            </a:r>
            <a:r>
              <a:rPr lang="zh-CN" altLang="en-US" sz="1600" dirty="0">
                <a:solidFill>
                  <a:schemeClr val="tx1">
                    <a:lumMod val="85000"/>
                    <a:lumOff val="15000"/>
                  </a:schemeClr>
                </a:solidFill>
                <a:latin typeface="+mn-ea"/>
                <a:ea typeface="+mn-ea"/>
                <a:sym typeface="Gill Sans" charset="0"/>
              </a:rPr>
              <a:t>成渝城市群发展规划</a:t>
            </a:r>
            <a:r>
              <a:rPr lang="en-US" altLang="zh-CN" sz="1600" dirty="0">
                <a:solidFill>
                  <a:schemeClr val="tx1">
                    <a:lumMod val="85000"/>
                    <a:lumOff val="15000"/>
                  </a:schemeClr>
                </a:solidFill>
                <a:latin typeface="+mn-ea"/>
                <a:ea typeface="+mn-ea"/>
                <a:sym typeface="Gill Sans" charset="0"/>
              </a:rPr>
              <a:t>》</a:t>
            </a:r>
            <a:r>
              <a:rPr lang="zh-CN" altLang="en-US" sz="1600" dirty="0">
                <a:solidFill>
                  <a:schemeClr val="tx1">
                    <a:lumMod val="85000"/>
                    <a:lumOff val="15000"/>
                  </a:schemeClr>
                </a:solidFill>
                <a:latin typeface="+mn-ea"/>
                <a:ea typeface="+mn-ea"/>
                <a:sym typeface="Gill Sans" charset="0"/>
              </a:rPr>
              <a:t>指导文件，文件中将成都定位为国家中心城市 。</a:t>
            </a:r>
          </a:p>
        </p:txBody>
      </p:sp>
      <p:sp>
        <p:nvSpPr>
          <p:cNvPr id="5" name="矩形 4"/>
          <p:cNvSpPr/>
          <p:nvPr/>
        </p:nvSpPr>
        <p:spPr>
          <a:xfrm>
            <a:off x="6794500" y="1485900"/>
            <a:ext cx="5397500" cy="4384675"/>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文本框 22"/>
          <p:cNvSpPr txBox="1"/>
          <p:nvPr/>
        </p:nvSpPr>
        <p:spPr>
          <a:xfrm>
            <a:off x="4612494" y="425414"/>
            <a:ext cx="923109" cy="369332"/>
          </a:xfrm>
          <a:prstGeom prst="rect">
            <a:avLst/>
          </a:prstGeom>
          <a:noFill/>
        </p:spPr>
        <p:txBody>
          <a:bodyPr wrap="square" rtlCol="0">
            <a:spAutoFit/>
          </a:bodyPr>
          <a:lstStyle/>
          <a:p>
            <a:pPr algn="ctr"/>
            <a:r>
              <a:rPr lang="en-US" altLang="zh-CN" dirty="0">
                <a:solidFill>
                  <a:schemeClr val="bg1">
                    <a:lumMod val="50000"/>
                  </a:schemeClr>
                </a:solidFill>
              </a:rPr>
              <a:t>HOME</a:t>
            </a:r>
            <a:endParaRPr lang="zh-CN" altLang="en-US" dirty="0">
              <a:solidFill>
                <a:schemeClr val="bg1">
                  <a:lumMod val="50000"/>
                </a:schemeClr>
              </a:solidFill>
            </a:endParaRPr>
          </a:p>
        </p:txBody>
      </p:sp>
      <p:sp>
        <p:nvSpPr>
          <p:cNvPr id="24" name="文本框 23"/>
          <p:cNvSpPr txBox="1"/>
          <p:nvPr/>
        </p:nvSpPr>
        <p:spPr>
          <a:xfrm>
            <a:off x="6998847" y="440803"/>
            <a:ext cx="1011558" cy="338554"/>
          </a:xfrm>
          <a:prstGeom prst="rect">
            <a:avLst/>
          </a:prstGeom>
          <a:noFill/>
        </p:spPr>
        <p:txBody>
          <a:bodyPr wrap="square" rtlCol="0">
            <a:spAutoFit/>
          </a:bodyPr>
          <a:lstStyle/>
          <a:p>
            <a:pPr algn="ctr"/>
            <a:r>
              <a:rPr lang="zh-CN" altLang="en-US" sz="1600" dirty="0">
                <a:solidFill>
                  <a:schemeClr val="accent3"/>
                </a:solidFill>
              </a:rPr>
              <a:t>成都介绍</a:t>
            </a:r>
          </a:p>
        </p:txBody>
      </p:sp>
      <p:sp>
        <p:nvSpPr>
          <p:cNvPr id="25" name="文本框 24"/>
          <p:cNvSpPr txBox="1"/>
          <p:nvPr/>
        </p:nvSpPr>
        <p:spPr>
          <a:xfrm>
            <a:off x="8236248"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景点篇</a:t>
            </a:r>
          </a:p>
        </p:txBody>
      </p:sp>
      <p:sp>
        <p:nvSpPr>
          <p:cNvPr id="26" name="文本框 25"/>
          <p:cNvSpPr txBox="1"/>
          <p:nvPr/>
        </p:nvSpPr>
        <p:spPr>
          <a:xfrm>
            <a:off x="9473649"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美食篇</a:t>
            </a:r>
          </a:p>
        </p:txBody>
      </p:sp>
      <p:sp>
        <p:nvSpPr>
          <p:cNvPr id="27" name="文本框 26"/>
          <p:cNvSpPr txBox="1"/>
          <p:nvPr/>
        </p:nvSpPr>
        <p:spPr>
          <a:xfrm>
            <a:off x="10711051"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联系方式</a:t>
            </a:r>
          </a:p>
        </p:txBody>
      </p:sp>
      <p:sp>
        <p:nvSpPr>
          <p:cNvPr id="28" name="文本框 27"/>
          <p:cNvSpPr txBox="1"/>
          <p:nvPr/>
        </p:nvSpPr>
        <p:spPr>
          <a:xfrm>
            <a:off x="5761446"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企业简介</a:t>
            </a:r>
          </a:p>
        </p:txBody>
      </p:sp>
      <p:pic>
        <p:nvPicPr>
          <p:cNvPr id="29" name="图片 2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0412" y="249272"/>
            <a:ext cx="450025" cy="662695"/>
          </a:xfrm>
          <a:prstGeom prst="rect">
            <a:avLst/>
          </a:prstGeom>
        </p:spPr>
      </p:pic>
      <p:sp>
        <p:nvSpPr>
          <p:cNvPr id="30" name="文本框 29"/>
          <p:cNvSpPr txBox="1"/>
          <p:nvPr/>
        </p:nvSpPr>
        <p:spPr>
          <a:xfrm>
            <a:off x="764794" y="318417"/>
            <a:ext cx="1964027" cy="646331"/>
          </a:xfrm>
          <a:prstGeom prst="rect">
            <a:avLst/>
          </a:prstGeom>
          <a:noFill/>
        </p:spPr>
        <p:txBody>
          <a:bodyPr wrap="square" rtlCol="0">
            <a:spAutoFit/>
          </a:bodyPr>
          <a:lstStyle/>
          <a:p>
            <a:pPr algn="ctr"/>
            <a:r>
              <a:rPr lang="zh-CN" altLang="en-US" sz="3600" spc="-500" dirty="0">
                <a:latin typeface="方正黄草简体" panose="03000509000000000000" pitchFamily="65" charset="-122"/>
                <a:ea typeface="方正黄草简体" panose="03000509000000000000" pitchFamily="65" charset="-122"/>
              </a:rPr>
              <a:t>成都介绍</a:t>
            </a:r>
          </a:p>
        </p:txBody>
      </p:sp>
      <p:sp>
        <p:nvSpPr>
          <p:cNvPr id="31" name="文本框 30"/>
          <p:cNvSpPr txBox="1"/>
          <p:nvPr/>
        </p:nvSpPr>
        <p:spPr>
          <a:xfrm>
            <a:off x="340493" y="200358"/>
            <a:ext cx="553998" cy="760522"/>
          </a:xfrm>
          <a:prstGeom prst="rect">
            <a:avLst/>
          </a:prstGeom>
          <a:noFill/>
        </p:spPr>
        <p:txBody>
          <a:bodyPr vert="eaVert" wrap="square" rtlCol="0">
            <a:spAutoFit/>
          </a:bodyPr>
          <a:lstStyle/>
          <a:p>
            <a:pPr algn="ctr"/>
            <a:r>
              <a:rPr lang="zh-CN" altLang="en-US" sz="2400" spc="-400" dirty="0">
                <a:solidFill>
                  <a:schemeClr val="bg1"/>
                </a:solidFill>
                <a:latin typeface="方正黄草简体" panose="03000509000000000000" pitchFamily="65" charset="-122"/>
                <a:ea typeface="方正黄草简体" panose="03000509000000000000" pitchFamily="65" charset="-122"/>
              </a:rPr>
              <a:t>成都</a:t>
            </a:r>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nodeType="afterGroup">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childTnLst>
                          </p:cTn>
                        </p:par>
                        <p:par>
                          <p:cTn id="12" fill="hold" nodeType="afterGroup">
                            <p:stCondLst>
                              <p:cond delay="1000"/>
                            </p:stCondLst>
                            <p:childTnLst>
                              <p:par>
                                <p:cTn id="13" presetID="2" presetClass="entr" presetSubtype="8" decel="10000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750" fill="hold"/>
                                        <p:tgtEl>
                                          <p:spTgt spid="5"/>
                                        </p:tgtEl>
                                        <p:attrNameLst>
                                          <p:attrName>ppt_x</p:attrName>
                                        </p:attrNameLst>
                                      </p:cBhvr>
                                      <p:tavLst>
                                        <p:tav tm="0">
                                          <p:val>
                                            <p:strVal val="1+#ppt_w/2"/>
                                          </p:val>
                                        </p:tav>
                                        <p:tav tm="100000">
                                          <p:val>
                                            <p:strVal val="#ppt_x"/>
                                          </p:val>
                                        </p:tav>
                                      </p:tavLst>
                                    </p:anim>
                                    <p:anim calcmode="lin" valueType="num">
                                      <p:cBhvr additive="base">
                                        <p:cTn id="20" dur="7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74675" y="1023938"/>
            <a:ext cx="10799763" cy="1569660"/>
          </a:xfrm>
          <a:prstGeom prst="rect">
            <a:avLst/>
          </a:prstGeom>
          <a:noFill/>
        </p:spPr>
        <p:txBody>
          <a:bodyPr>
            <a:spAutoFit/>
          </a:bodyPr>
          <a:lstStyle/>
          <a:p>
            <a:pPr algn="just" eaLnBrk="1" fontAlgn="auto" hangingPunct="1">
              <a:lnSpc>
                <a:spcPct val="150000"/>
              </a:lnSpc>
              <a:spcBef>
                <a:spcPts val="0"/>
              </a:spcBef>
              <a:spcAft>
                <a:spcPts val="0"/>
              </a:spcAft>
              <a:defRPr/>
            </a:pPr>
            <a:r>
              <a:rPr lang="zh-CN" altLang="en-US" sz="1600" dirty="0">
                <a:solidFill>
                  <a:schemeClr val="tx1">
                    <a:lumMod val="85000"/>
                    <a:lumOff val="15000"/>
                  </a:schemeClr>
                </a:solidFill>
                <a:latin typeface="+mn-ea"/>
                <a:sym typeface="Gill Sans" charset="0"/>
              </a:rPr>
              <a:t>成都是中国五大战区之一的西部战区司令部驻地、中西部地区世界</a:t>
            </a:r>
            <a:r>
              <a:rPr lang="en-US" altLang="zh-CN" sz="1600" dirty="0">
                <a:solidFill>
                  <a:schemeClr val="tx1">
                    <a:lumMod val="85000"/>
                    <a:lumOff val="15000"/>
                  </a:schemeClr>
                </a:solidFill>
                <a:latin typeface="+mn-ea"/>
                <a:sym typeface="Gill Sans" charset="0"/>
              </a:rPr>
              <a:t>500</a:t>
            </a:r>
            <a:r>
              <a:rPr lang="zh-CN" altLang="en-US" sz="1600" dirty="0">
                <a:solidFill>
                  <a:schemeClr val="tx1">
                    <a:lumMod val="85000"/>
                    <a:lumOff val="15000"/>
                  </a:schemeClr>
                </a:solidFill>
                <a:latin typeface="+mn-ea"/>
                <a:sym typeface="Gill Sans" charset="0"/>
              </a:rPr>
              <a:t>强企业数量最多</a:t>
            </a:r>
            <a:r>
              <a:rPr lang="en-US" altLang="zh-CN" sz="1600" dirty="0">
                <a:solidFill>
                  <a:schemeClr val="tx1">
                    <a:lumMod val="85000"/>
                    <a:lumOff val="15000"/>
                  </a:schemeClr>
                </a:solidFill>
                <a:latin typeface="+mn-ea"/>
                <a:sym typeface="Gill Sans" charset="0"/>
              </a:rPr>
              <a:t>(271</a:t>
            </a:r>
            <a:r>
              <a:rPr lang="zh-CN" altLang="en-US" sz="1600" dirty="0">
                <a:solidFill>
                  <a:schemeClr val="tx1">
                    <a:lumMod val="85000"/>
                    <a:lumOff val="15000"/>
                  </a:schemeClr>
                </a:solidFill>
                <a:latin typeface="+mn-ea"/>
                <a:sym typeface="Gill Sans" charset="0"/>
              </a:rPr>
              <a:t>家</a:t>
            </a:r>
            <a:r>
              <a:rPr lang="en-US" altLang="zh-CN" sz="1600" dirty="0">
                <a:solidFill>
                  <a:schemeClr val="tx1">
                    <a:lumMod val="85000"/>
                    <a:lumOff val="15000"/>
                  </a:schemeClr>
                </a:solidFill>
                <a:latin typeface="+mn-ea"/>
                <a:sym typeface="Gill Sans" charset="0"/>
              </a:rPr>
              <a:t>)</a:t>
            </a:r>
            <a:r>
              <a:rPr lang="zh-CN" altLang="en-US" sz="1600" dirty="0">
                <a:solidFill>
                  <a:schemeClr val="tx1">
                    <a:lumMod val="85000"/>
                    <a:lumOff val="15000"/>
                  </a:schemeClr>
                </a:solidFill>
                <a:latin typeface="+mn-ea"/>
                <a:sym typeface="Gill Sans" charset="0"/>
              </a:rPr>
              <a:t>、设立外国领事馆数量最多</a:t>
            </a:r>
            <a:r>
              <a:rPr lang="en-US" altLang="zh-CN" sz="1600" dirty="0">
                <a:solidFill>
                  <a:schemeClr val="tx1">
                    <a:lumMod val="85000"/>
                    <a:lumOff val="15000"/>
                  </a:schemeClr>
                </a:solidFill>
                <a:latin typeface="+mn-ea"/>
                <a:sym typeface="Gill Sans" charset="0"/>
              </a:rPr>
              <a:t>(16</a:t>
            </a:r>
            <a:r>
              <a:rPr lang="zh-CN" altLang="en-US" sz="1600" dirty="0">
                <a:solidFill>
                  <a:schemeClr val="tx1">
                    <a:lumMod val="85000"/>
                    <a:lumOff val="15000"/>
                  </a:schemeClr>
                </a:solidFill>
                <a:latin typeface="+mn-ea"/>
                <a:sym typeface="Gill Sans" charset="0"/>
              </a:rPr>
              <a:t>个</a:t>
            </a:r>
            <a:r>
              <a:rPr lang="en-US" altLang="zh-CN" sz="1600" dirty="0">
                <a:solidFill>
                  <a:schemeClr val="tx1">
                    <a:lumMod val="85000"/>
                    <a:lumOff val="15000"/>
                  </a:schemeClr>
                </a:solidFill>
                <a:latin typeface="+mn-ea"/>
                <a:sym typeface="Gill Sans" charset="0"/>
              </a:rPr>
              <a:t>)</a:t>
            </a:r>
            <a:r>
              <a:rPr lang="zh-CN" altLang="en-US" sz="1600" dirty="0">
                <a:solidFill>
                  <a:schemeClr val="tx1">
                    <a:lumMod val="85000"/>
                    <a:lumOff val="15000"/>
                  </a:schemeClr>
                </a:solidFill>
                <a:latin typeface="+mn-ea"/>
                <a:sym typeface="Gill Sans" charset="0"/>
              </a:rPr>
              <a:t>、开通国际航线数量最多</a:t>
            </a:r>
            <a:r>
              <a:rPr lang="en-US" altLang="zh-CN" sz="1600" dirty="0">
                <a:solidFill>
                  <a:schemeClr val="tx1">
                    <a:lumMod val="85000"/>
                    <a:lumOff val="15000"/>
                  </a:schemeClr>
                </a:solidFill>
                <a:latin typeface="+mn-ea"/>
                <a:sym typeface="Gill Sans" charset="0"/>
              </a:rPr>
              <a:t>(85</a:t>
            </a:r>
            <a:r>
              <a:rPr lang="zh-CN" altLang="en-US" sz="1600" dirty="0">
                <a:solidFill>
                  <a:schemeClr val="tx1">
                    <a:lumMod val="85000"/>
                    <a:lumOff val="15000"/>
                  </a:schemeClr>
                </a:solidFill>
                <a:latin typeface="+mn-ea"/>
                <a:sym typeface="Gill Sans" charset="0"/>
              </a:rPr>
              <a:t>条</a:t>
            </a:r>
            <a:r>
              <a:rPr lang="en-US" altLang="zh-CN" sz="1600" dirty="0">
                <a:solidFill>
                  <a:schemeClr val="tx1">
                    <a:lumMod val="85000"/>
                    <a:lumOff val="15000"/>
                  </a:schemeClr>
                </a:solidFill>
                <a:latin typeface="+mn-ea"/>
                <a:sym typeface="Gill Sans" charset="0"/>
              </a:rPr>
              <a:t>)</a:t>
            </a:r>
            <a:r>
              <a:rPr lang="zh-CN" altLang="en-US" sz="1600" dirty="0">
                <a:solidFill>
                  <a:schemeClr val="tx1">
                    <a:lumMod val="85000"/>
                    <a:lumOff val="15000"/>
                  </a:schemeClr>
                </a:solidFill>
                <a:latin typeface="+mn-ea"/>
                <a:sym typeface="Gill Sans" charset="0"/>
              </a:rPr>
              <a:t>的城市、也是联合国教科文组织确定的世界美食之都。</a:t>
            </a:r>
          </a:p>
          <a:p>
            <a:pPr algn="just" eaLnBrk="1" fontAlgn="auto" hangingPunct="1">
              <a:lnSpc>
                <a:spcPct val="150000"/>
              </a:lnSpc>
              <a:spcBef>
                <a:spcPts val="0"/>
              </a:spcBef>
              <a:spcAft>
                <a:spcPts val="0"/>
              </a:spcAft>
              <a:defRPr/>
            </a:pPr>
            <a:r>
              <a:rPr lang="zh-CN" altLang="en-US" sz="1600" dirty="0">
                <a:solidFill>
                  <a:schemeClr val="tx1">
                    <a:lumMod val="85000"/>
                    <a:lumOff val="15000"/>
                  </a:schemeClr>
                </a:solidFill>
                <a:latin typeface="+mn-ea"/>
                <a:sym typeface="Gill Sans" charset="0"/>
              </a:rPr>
              <a:t>成都位于四川盆地西部，成都平原腹地，境内地势平坦、河网纵横、物产丰富、农业发达，自古就有“天府之国”的美誉。成都市下辖锦江区等</a:t>
            </a:r>
            <a:r>
              <a:rPr lang="en-US" altLang="zh-CN" sz="1600" dirty="0">
                <a:solidFill>
                  <a:schemeClr val="tx1">
                    <a:lumMod val="85000"/>
                    <a:lumOff val="15000"/>
                  </a:schemeClr>
                </a:solidFill>
                <a:latin typeface="+mn-ea"/>
                <a:sym typeface="Gill Sans" charset="0"/>
              </a:rPr>
              <a:t>10</a:t>
            </a:r>
            <a:r>
              <a:rPr lang="zh-CN" altLang="en-US" sz="1600" dirty="0">
                <a:solidFill>
                  <a:schemeClr val="tx1">
                    <a:lumMod val="85000"/>
                    <a:lumOff val="15000"/>
                  </a:schemeClr>
                </a:solidFill>
                <a:latin typeface="+mn-ea"/>
                <a:sym typeface="Gill Sans" charset="0"/>
              </a:rPr>
              <a:t>区</a:t>
            </a:r>
            <a:r>
              <a:rPr lang="en-US" altLang="zh-CN" sz="1600" dirty="0">
                <a:solidFill>
                  <a:schemeClr val="tx1">
                    <a:lumMod val="85000"/>
                    <a:lumOff val="15000"/>
                  </a:schemeClr>
                </a:solidFill>
                <a:latin typeface="+mn-ea"/>
                <a:sym typeface="Gill Sans" charset="0"/>
              </a:rPr>
              <a:t>5</a:t>
            </a:r>
            <a:r>
              <a:rPr lang="zh-CN" altLang="en-US" sz="1600" dirty="0">
                <a:solidFill>
                  <a:schemeClr val="tx1">
                    <a:lumMod val="85000"/>
                    <a:lumOff val="15000"/>
                  </a:schemeClr>
                </a:solidFill>
                <a:latin typeface="+mn-ea"/>
                <a:sym typeface="Gill Sans" charset="0"/>
              </a:rPr>
              <a:t>县和</a:t>
            </a:r>
            <a:r>
              <a:rPr lang="en-US" altLang="zh-CN" sz="1600" dirty="0">
                <a:solidFill>
                  <a:schemeClr val="tx1">
                    <a:lumMod val="85000"/>
                    <a:lumOff val="15000"/>
                  </a:schemeClr>
                </a:solidFill>
                <a:latin typeface="+mn-ea"/>
                <a:sym typeface="Gill Sans" charset="0"/>
              </a:rPr>
              <a:t>5</a:t>
            </a:r>
            <a:r>
              <a:rPr lang="zh-CN" altLang="en-US" sz="1600" dirty="0">
                <a:solidFill>
                  <a:schemeClr val="tx1">
                    <a:lumMod val="85000"/>
                    <a:lumOff val="15000"/>
                  </a:schemeClr>
                </a:solidFill>
                <a:latin typeface="+mn-ea"/>
                <a:sym typeface="Gill Sans" charset="0"/>
              </a:rPr>
              <a:t>县级市。</a:t>
            </a:r>
          </a:p>
        </p:txBody>
      </p:sp>
      <p:sp>
        <p:nvSpPr>
          <p:cNvPr id="4" name="矩形 3"/>
          <p:cNvSpPr/>
          <p:nvPr/>
        </p:nvSpPr>
        <p:spPr>
          <a:xfrm>
            <a:off x="649288" y="2733675"/>
            <a:ext cx="10661650" cy="37592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 name="文本框 12"/>
          <p:cNvSpPr txBox="1"/>
          <p:nvPr/>
        </p:nvSpPr>
        <p:spPr>
          <a:xfrm>
            <a:off x="4612494" y="425414"/>
            <a:ext cx="923109" cy="369332"/>
          </a:xfrm>
          <a:prstGeom prst="rect">
            <a:avLst/>
          </a:prstGeom>
          <a:noFill/>
        </p:spPr>
        <p:txBody>
          <a:bodyPr wrap="square" rtlCol="0">
            <a:spAutoFit/>
          </a:bodyPr>
          <a:lstStyle/>
          <a:p>
            <a:pPr algn="ctr"/>
            <a:r>
              <a:rPr lang="en-US" altLang="zh-CN" dirty="0">
                <a:solidFill>
                  <a:schemeClr val="bg1">
                    <a:lumMod val="50000"/>
                  </a:schemeClr>
                </a:solidFill>
              </a:rPr>
              <a:t>HOME</a:t>
            </a:r>
            <a:endParaRPr lang="zh-CN" altLang="en-US" dirty="0">
              <a:solidFill>
                <a:schemeClr val="bg1">
                  <a:lumMod val="50000"/>
                </a:schemeClr>
              </a:solidFill>
            </a:endParaRPr>
          </a:p>
        </p:txBody>
      </p:sp>
      <p:sp>
        <p:nvSpPr>
          <p:cNvPr id="14" name="文本框 13"/>
          <p:cNvSpPr txBox="1"/>
          <p:nvPr/>
        </p:nvSpPr>
        <p:spPr>
          <a:xfrm>
            <a:off x="6998847" y="440803"/>
            <a:ext cx="1011558" cy="338554"/>
          </a:xfrm>
          <a:prstGeom prst="rect">
            <a:avLst/>
          </a:prstGeom>
          <a:noFill/>
        </p:spPr>
        <p:txBody>
          <a:bodyPr wrap="square" rtlCol="0">
            <a:spAutoFit/>
          </a:bodyPr>
          <a:lstStyle/>
          <a:p>
            <a:pPr algn="ctr"/>
            <a:r>
              <a:rPr lang="zh-CN" altLang="en-US" sz="1600" dirty="0">
                <a:solidFill>
                  <a:schemeClr val="accent3"/>
                </a:solidFill>
              </a:rPr>
              <a:t>成都介绍</a:t>
            </a:r>
          </a:p>
        </p:txBody>
      </p:sp>
      <p:sp>
        <p:nvSpPr>
          <p:cNvPr id="15" name="文本框 14"/>
          <p:cNvSpPr txBox="1"/>
          <p:nvPr/>
        </p:nvSpPr>
        <p:spPr>
          <a:xfrm>
            <a:off x="8236248"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景点篇</a:t>
            </a:r>
          </a:p>
        </p:txBody>
      </p:sp>
      <p:sp>
        <p:nvSpPr>
          <p:cNvPr id="16" name="文本框 15"/>
          <p:cNvSpPr txBox="1"/>
          <p:nvPr/>
        </p:nvSpPr>
        <p:spPr>
          <a:xfrm>
            <a:off x="9473649"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美食篇</a:t>
            </a:r>
          </a:p>
        </p:txBody>
      </p:sp>
      <p:sp>
        <p:nvSpPr>
          <p:cNvPr id="17" name="文本框 16"/>
          <p:cNvSpPr txBox="1"/>
          <p:nvPr/>
        </p:nvSpPr>
        <p:spPr>
          <a:xfrm>
            <a:off x="10711051"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联系方式</a:t>
            </a:r>
          </a:p>
        </p:txBody>
      </p:sp>
      <p:sp>
        <p:nvSpPr>
          <p:cNvPr id="18" name="文本框 17"/>
          <p:cNvSpPr txBox="1"/>
          <p:nvPr/>
        </p:nvSpPr>
        <p:spPr>
          <a:xfrm>
            <a:off x="5761446" y="440803"/>
            <a:ext cx="1011558" cy="338554"/>
          </a:xfrm>
          <a:prstGeom prst="rect">
            <a:avLst/>
          </a:prstGeom>
          <a:noFill/>
        </p:spPr>
        <p:txBody>
          <a:bodyPr wrap="square" rtlCol="0">
            <a:spAutoFit/>
          </a:bodyPr>
          <a:lstStyle/>
          <a:p>
            <a:pPr algn="ctr"/>
            <a:r>
              <a:rPr lang="zh-CN" altLang="en-US" sz="1600" dirty="0">
                <a:solidFill>
                  <a:schemeClr val="bg1">
                    <a:lumMod val="50000"/>
                  </a:schemeClr>
                </a:solidFill>
              </a:rPr>
              <a:t>企业简介</a:t>
            </a:r>
          </a:p>
        </p:txBody>
      </p:sp>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0412" y="249272"/>
            <a:ext cx="450025" cy="662695"/>
          </a:xfrm>
          <a:prstGeom prst="rect">
            <a:avLst/>
          </a:prstGeom>
        </p:spPr>
      </p:pic>
      <p:sp>
        <p:nvSpPr>
          <p:cNvPr id="20" name="文本框 19"/>
          <p:cNvSpPr txBox="1"/>
          <p:nvPr/>
        </p:nvSpPr>
        <p:spPr>
          <a:xfrm>
            <a:off x="764794" y="318417"/>
            <a:ext cx="1964027" cy="646331"/>
          </a:xfrm>
          <a:prstGeom prst="rect">
            <a:avLst/>
          </a:prstGeom>
          <a:noFill/>
        </p:spPr>
        <p:txBody>
          <a:bodyPr wrap="square" rtlCol="0">
            <a:spAutoFit/>
          </a:bodyPr>
          <a:lstStyle/>
          <a:p>
            <a:pPr algn="ctr"/>
            <a:r>
              <a:rPr lang="zh-CN" altLang="en-US" sz="3600" spc="-500" dirty="0">
                <a:latin typeface="方正黄草简体" panose="03000509000000000000" pitchFamily="65" charset="-122"/>
                <a:ea typeface="方正黄草简体" panose="03000509000000000000" pitchFamily="65" charset="-122"/>
              </a:rPr>
              <a:t>成都介绍</a:t>
            </a:r>
          </a:p>
        </p:txBody>
      </p:sp>
      <p:sp>
        <p:nvSpPr>
          <p:cNvPr id="21" name="文本框 20"/>
          <p:cNvSpPr txBox="1"/>
          <p:nvPr/>
        </p:nvSpPr>
        <p:spPr>
          <a:xfrm>
            <a:off x="340493" y="200358"/>
            <a:ext cx="553998" cy="760522"/>
          </a:xfrm>
          <a:prstGeom prst="rect">
            <a:avLst/>
          </a:prstGeom>
          <a:noFill/>
        </p:spPr>
        <p:txBody>
          <a:bodyPr vert="eaVert" wrap="square" rtlCol="0">
            <a:spAutoFit/>
          </a:bodyPr>
          <a:lstStyle/>
          <a:p>
            <a:pPr algn="ctr"/>
            <a:r>
              <a:rPr lang="zh-CN" altLang="en-US" sz="2400" spc="-400" dirty="0">
                <a:solidFill>
                  <a:schemeClr val="bg1"/>
                </a:solidFill>
                <a:latin typeface="方正黄草简体" panose="03000509000000000000" pitchFamily="65" charset="-122"/>
                <a:ea typeface="方正黄草简体" panose="03000509000000000000" pitchFamily="65" charset="-122"/>
              </a:rPr>
              <a:t>成都</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childTnLst>
                          </p:cTn>
                        </p:par>
                        <p:par>
                          <p:cTn id="8" fill="hold" nodeType="afterGroup">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自定义 10-黄红">
      <a:dk1>
        <a:srgbClr val="000000"/>
      </a:dk1>
      <a:lt1>
        <a:srgbClr val="FFFFFF"/>
      </a:lt1>
      <a:dk2>
        <a:srgbClr val="44546A"/>
      </a:dk2>
      <a:lt2>
        <a:srgbClr val="E7E6E6"/>
      </a:lt2>
      <a:accent1>
        <a:srgbClr val="FAE0A4"/>
      </a:accent1>
      <a:accent2>
        <a:srgbClr val="C00000"/>
      </a:accent2>
      <a:accent3>
        <a:srgbClr val="DE0000"/>
      </a:accent3>
      <a:accent4>
        <a:srgbClr val="00ADEF"/>
      </a:accent4>
      <a:accent5>
        <a:srgbClr val="00ADEF"/>
      </a:accent5>
      <a:accent6>
        <a:srgbClr val="00ADEF"/>
      </a:accent6>
      <a:hlink>
        <a:srgbClr val="00ADEF"/>
      </a:hlink>
      <a:folHlink>
        <a:srgbClr val="00ADEF"/>
      </a:folHlink>
    </a:clrScheme>
    <a:fontScheme name="自定义 6">
      <a:majorFont>
        <a:latin typeface="Arial"/>
        <a:ea typeface="微软雅黑 Light"/>
        <a:cs typeface=""/>
      </a:majorFont>
      <a:minorFont>
        <a:latin typeface="Arial"/>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1031</TotalTime>
  <Words>1800</Words>
  <Application>Microsoft Office PowerPoint</Application>
  <PresentationFormat>宽屏</PresentationFormat>
  <Paragraphs>265</Paragraphs>
  <Slides>24</Slides>
  <Notes>24</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24</vt:i4>
      </vt:variant>
    </vt:vector>
  </HeadingPairs>
  <TitlesOfParts>
    <vt:vector size="40" baseType="lpstr">
      <vt:lpstr>Gill Sans</vt:lpstr>
      <vt:lpstr>Meiryo</vt:lpstr>
      <vt:lpstr>MS Mincho</vt:lpstr>
      <vt:lpstr>方正黄草简体</vt:lpstr>
      <vt:lpstr>方正苏新诗柳楷简体</vt:lpstr>
      <vt:lpstr>华文细黑</vt:lpstr>
      <vt:lpstr>宋体</vt:lpstr>
      <vt:lpstr>微软雅黑</vt:lpstr>
      <vt:lpstr>微软雅黑 Light</vt:lpstr>
      <vt:lpstr>Arial</vt:lpstr>
      <vt:lpstr>Calibri</vt:lpstr>
      <vt:lpstr>Calibri Light</vt:lpstr>
      <vt:lpstr>FontAwesome</vt:lpstr>
      <vt:lpstr>Open Sans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kan</cp:lastModifiedBy>
  <cp:revision>5</cp:revision>
  <dcterms:created xsi:type="dcterms:W3CDTF">2015-10-07T07:12:00Z</dcterms:created>
  <dcterms:modified xsi:type="dcterms:W3CDTF">2020-08-25T10:48:42Z</dcterms:modified>
</cp:coreProperties>
</file>