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2" r:id="rId2"/>
  </p:sldMasterIdLst>
  <p:notesMasterIdLst>
    <p:notesMasterId r:id="rId42"/>
  </p:notesMasterIdLst>
  <p:sldIdLst>
    <p:sldId id="311" r:id="rId3"/>
    <p:sldId id="258" r:id="rId4"/>
    <p:sldId id="259" r:id="rId5"/>
    <p:sldId id="260" r:id="rId6"/>
    <p:sldId id="267" r:id="rId7"/>
    <p:sldId id="268" r:id="rId8"/>
    <p:sldId id="269" r:id="rId9"/>
    <p:sldId id="270" r:id="rId10"/>
    <p:sldId id="271" r:id="rId11"/>
    <p:sldId id="272" r:id="rId12"/>
    <p:sldId id="273" r:id="rId13"/>
    <p:sldId id="274" r:id="rId14"/>
    <p:sldId id="276" r:id="rId15"/>
    <p:sldId id="277" r:id="rId16"/>
    <p:sldId id="278" r:id="rId17"/>
    <p:sldId id="279" r:id="rId18"/>
    <p:sldId id="302" r:id="rId19"/>
    <p:sldId id="281" r:id="rId20"/>
    <p:sldId id="282" r:id="rId21"/>
    <p:sldId id="283" r:id="rId22"/>
    <p:sldId id="284" r:id="rId23"/>
    <p:sldId id="285" r:id="rId24"/>
    <p:sldId id="303" r:id="rId25"/>
    <p:sldId id="287" r:id="rId26"/>
    <p:sldId id="304" r:id="rId27"/>
    <p:sldId id="290" r:id="rId28"/>
    <p:sldId id="291" r:id="rId29"/>
    <p:sldId id="292" r:id="rId30"/>
    <p:sldId id="293" r:id="rId31"/>
    <p:sldId id="294" r:id="rId32"/>
    <p:sldId id="295" r:id="rId33"/>
    <p:sldId id="296" r:id="rId34"/>
    <p:sldId id="305" r:id="rId35"/>
    <p:sldId id="306" r:id="rId36"/>
    <p:sldId id="307" r:id="rId37"/>
    <p:sldId id="308" r:id="rId38"/>
    <p:sldId id="309" r:id="rId39"/>
    <p:sldId id="310" r:id="rId40"/>
    <p:sldId id="312" r:id="rId41"/>
  </p:sldIdLst>
  <p:sldSz cx="12192000" cy="6858000"/>
  <p:notesSz cx="6858000" cy="9144000"/>
  <p:custDataLst>
    <p:tags r:id="rId4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BFCE"/>
    <a:srgbClr val="36B2E6"/>
    <a:srgbClr val="BEDBE2"/>
    <a:srgbClr val="FFFFFF"/>
    <a:srgbClr val="287FE6"/>
    <a:srgbClr val="2864E6"/>
    <a:srgbClr val="2878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113" d="100"/>
          <a:sy n="113" d="100"/>
        </p:scale>
        <p:origin x="474" y="84"/>
      </p:cViewPr>
      <p:guideLst>
        <p:guide orient="horz" pos="2160"/>
        <p:guide pos="3841"/>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gs" Target="tags/tag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5E74C0-ABDD-4ED7-B4D3-587367ECFD21}" type="datetimeFigureOut">
              <a:rPr lang="en-US" smtClean="0"/>
              <a:t>7/15/2020</a:t>
            </a:fld>
            <a:endParaRPr 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25E88F-9C7C-4316-9996-A37CDB1DFD2F}" type="slidenum">
              <a:rPr lang="en-US" smtClean="0"/>
              <a:t>‹#›</a:t>
            </a:fld>
            <a:endParaRPr lang="en-US"/>
          </a:p>
        </p:txBody>
      </p:sp>
    </p:spTree>
    <p:extLst>
      <p:ext uri="{BB962C8B-B14F-4D97-AF65-F5344CB8AC3E}">
        <p14:creationId xmlns:p14="http://schemas.microsoft.com/office/powerpoint/2010/main" val="12938361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1</a:t>
            </a:fld>
            <a:endParaRPr lang="en-US"/>
          </a:p>
        </p:txBody>
      </p:sp>
    </p:spTree>
    <p:extLst>
      <p:ext uri="{BB962C8B-B14F-4D97-AF65-F5344CB8AC3E}">
        <p14:creationId xmlns:p14="http://schemas.microsoft.com/office/powerpoint/2010/main" val="38656826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10</a:t>
            </a:fld>
            <a:endParaRPr lang="en-US"/>
          </a:p>
        </p:txBody>
      </p:sp>
    </p:spTree>
    <p:extLst>
      <p:ext uri="{BB962C8B-B14F-4D97-AF65-F5344CB8AC3E}">
        <p14:creationId xmlns:p14="http://schemas.microsoft.com/office/powerpoint/2010/main" val="32147372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11</a:t>
            </a:fld>
            <a:endParaRPr lang="en-US"/>
          </a:p>
        </p:txBody>
      </p:sp>
    </p:spTree>
    <p:extLst>
      <p:ext uri="{BB962C8B-B14F-4D97-AF65-F5344CB8AC3E}">
        <p14:creationId xmlns:p14="http://schemas.microsoft.com/office/powerpoint/2010/main" val="13129878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12</a:t>
            </a:fld>
            <a:endParaRPr lang="en-US"/>
          </a:p>
        </p:txBody>
      </p:sp>
    </p:spTree>
    <p:extLst>
      <p:ext uri="{BB962C8B-B14F-4D97-AF65-F5344CB8AC3E}">
        <p14:creationId xmlns:p14="http://schemas.microsoft.com/office/powerpoint/2010/main" val="4463692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13</a:t>
            </a:fld>
            <a:endParaRPr lang="en-US"/>
          </a:p>
        </p:txBody>
      </p:sp>
    </p:spTree>
    <p:extLst>
      <p:ext uri="{BB962C8B-B14F-4D97-AF65-F5344CB8AC3E}">
        <p14:creationId xmlns:p14="http://schemas.microsoft.com/office/powerpoint/2010/main" val="1380586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14</a:t>
            </a:fld>
            <a:endParaRPr lang="en-US"/>
          </a:p>
        </p:txBody>
      </p:sp>
    </p:spTree>
    <p:extLst>
      <p:ext uri="{BB962C8B-B14F-4D97-AF65-F5344CB8AC3E}">
        <p14:creationId xmlns:p14="http://schemas.microsoft.com/office/powerpoint/2010/main" val="25148292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15</a:t>
            </a:fld>
            <a:endParaRPr lang="en-US"/>
          </a:p>
        </p:txBody>
      </p:sp>
    </p:spTree>
    <p:extLst>
      <p:ext uri="{BB962C8B-B14F-4D97-AF65-F5344CB8AC3E}">
        <p14:creationId xmlns:p14="http://schemas.microsoft.com/office/powerpoint/2010/main" val="19471993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16</a:t>
            </a:fld>
            <a:endParaRPr lang="en-US"/>
          </a:p>
        </p:txBody>
      </p:sp>
    </p:spTree>
    <p:extLst>
      <p:ext uri="{BB962C8B-B14F-4D97-AF65-F5344CB8AC3E}">
        <p14:creationId xmlns:p14="http://schemas.microsoft.com/office/powerpoint/2010/main" val="846039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17</a:t>
            </a:fld>
            <a:endParaRPr lang="en-US"/>
          </a:p>
        </p:txBody>
      </p:sp>
    </p:spTree>
    <p:extLst>
      <p:ext uri="{BB962C8B-B14F-4D97-AF65-F5344CB8AC3E}">
        <p14:creationId xmlns:p14="http://schemas.microsoft.com/office/powerpoint/2010/main" val="8121235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18</a:t>
            </a:fld>
            <a:endParaRPr lang="en-US"/>
          </a:p>
        </p:txBody>
      </p:sp>
    </p:spTree>
    <p:extLst>
      <p:ext uri="{BB962C8B-B14F-4D97-AF65-F5344CB8AC3E}">
        <p14:creationId xmlns:p14="http://schemas.microsoft.com/office/powerpoint/2010/main" val="42777528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19</a:t>
            </a:fld>
            <a:endParaRPr lang="en-US"/>
          </a:p>
        </p:txBody>
      </p:sp>
    </p:spTree>
    <p:extLst>
      <p:ext uri="{BB962C8B-B14F-4D97-AF65-F5344CB8AC3E}">
        <p14:creationId xmlns:p14="http://schemas.microsoft.com/office/powerpoint/2010/main" val="36911887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2</a:t>
            </a:fld>
            <a:endParaRPr lang="en-US"/>
          </a:p>
        </p:txBody>
      </p:sp>
    </p:spTree>
    <p:extLst>
      <p:ext uri="{BB962C8B-B14F-4D97-AF65-F5344CB8AC3E}">
        <p14:creationId xmlns:p14="http://schemas.microsoft.com/office/powerpoint/2010/main" val="6021607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20</a:t>
            </a:fld>
            <a:endParaRPr lang="en-US"/>
          </a:p>
        </p:txBody>
      </p:sp>
    </p:spTree>
    <p:extLst>
      <p:ext uri="{BB962C8B-B14F-4D97-AF65-F5344CB8AC3E}">
        <p14:creationId xmlns:p14="http://schemas.microsoft.com/office/powerpoint/2010/main" val="23604198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21</a:t>
            </a:fld>
            <a:endParaRPr lang="en-US"/>
          </a:p>
        </p:txBody>
      </p:sp>
    </p:spTree>
    <p:extLst>
      <p:ext uri="{BB962C8B-B14F-4D97-AF65-F5344CB8AC3E}">
        <p14:creationId xmlns:p14="http://schemas.microsoft.com/office/powerpoint/2010/main" val="29810033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22</a:t>
            </a:fld>
            <a:endParaRPr lang="en-US"/>
          </a:p>
        </p:txBody>
      </p:sp>
    </p:spTree>
    <p:extLst>
      <p:ext uri="{BB962C8B-B14F-4D97-AF65-F5344CB8AC3E}">
        <p14:creationId xmlns:p14="http://schemas.microsoft.com/office/powerpoint/2010/main" val="21653593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23</a:t>
            </a:fld>
            <a:endParaRPr lang="en-US"/>
          </a:p>
        </p:txBody>
      </p:sp>
    </p:spTree>
    <p:extLst>
      <p:ext uri="{BB962C8B-B14F-4D97-AF65-F5344CB8AC3E}">
        <p14:creationId xmlns:p14="http://schemas.microsoft.com/office/powerpoint/2010/main" val="40516326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24</a:t>
            </a:fld>
            <a:endParaRPr lang="en-US"/>
          </a:p>
        </p:txBody>
      </p:sp>
    </p:spTree>
    <p:extLst>
      <p:ext uri="{BB962C8B-B14F-4D97-AF65-F5344CB8AC3E}">
        <p14:creationId xmlns:p14="http://schemas.microsoft.com/office/powerpoint/2010/main" val="33151959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25</a:t>
            </a:fld>
            <a:endParaRPr lang="en-US"/>
          </a:p>
        </p:txBody>
      </p:sp>
    </p:spTree>
    <p:extLst>
      <p:ext uri="{BB962C8B-B14F-4D97-AF65-F5344CB8AC3E}">
        <p14:creationId xmlns:p14="http://schemas.microsoft.com/office/powerpoint/2010/main" val="28984227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26</a:t>
            </a:fld>
            <a:endParaRPr lang="en-US"/>
          </a:p>
        </p:txBody>
      </p:sp>
    </p:spTree>
    <p:extLst>
      <p:ext uri="{BB962C8B-B14F-4D97-AF65-F5344CB8AC3E}">
        <p14:creationId xmlns:p14="http://schemas.microsoft.com/office/powerpoint/2010/main" val="6011015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27</a:t>
            </a:fld>
            <a:endParaRPr lang="en-US"/>
          </a:p>
        </p:txBody>
      </p:sp>
    </p:spTree>
    <p:extLst>
      <p:ext uri="{BB962C8B-B14F-4D97-AF65-F5344CB8AC3E}">
        <p14:creationId xmlns:p14="http://schemas.microsoft.com/office/powerpoint/2010/main" val="879012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28</a:t>
            </a:fld>
            <a:endParaRPr lang="en-US"/>
          </a:p>
        </p:txBody>
      </p:sp>
    </p:spTree>
    <p:extLst>
      <p:ext uri="{BB962C8B-B14F-4D97-AF65-F5344CB8AC3E}">
        <p14:creationId xmlns:p14="http://schemas.microsoft.com/office/powerpoint/2010/main" val="13693030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29</a:t>
            </a:fld>
            <a:endParaRPr lang="en-US"/>
          </a:p>
        </p:txBody>
      </p:sp>
    </p:spTree>
    <p:extLst>
      <p:ext uri="{BB962C8B-B14F-4D97-AF65-F5344CB8AC3E}">
        <p14:creationId xmlns:p14="http://schemas.microsoft.com/office/powerpoint/2010/main" val="770629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3</a:t>
            </a:fld>
            <a:endParaRPr lang="en-US"/>
          </a:p>
        </p:txBody>
      </p:sp>
    </p:spTree>
    <p:extLst>
      <p:ext uri="{BB962C8B-B14F-4D97-AF65-F5344CB8AC3E}">
        <p14:creationId xmlns:p14="http://schemas.microsoft.com/office/powerpoint/2010/main" val="5232257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30</a:t>
            </a:fld>
            <a:endParaRPr lang="en-US"/>
          </a:p>
        </p:txBody>
      </p:sp>
    </p:spTree>
    <p:extLst>
      <p:ext uri="{BB962C8B-B14F-4D97-AF65-F5344CB8AC3E}">
        <p14:creationId xmlns:p14="http://schemas.microsoft.com/office/powerpoint/2010/main" val="11512165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31</a:t>
            </a:fld>
            <a:endParaRPr lang="en-US"/>
          </a:p>
        </p:txBody>
      </p:sp>
    </p:spTree>
    <p:extLst>
      <p:ext uri="{BB962C8B-B14F-4D97-AF65-F5344CB8AC3E}">
        <p14:creationId xmlns:p14="http://schemas.microsoft.com/office/powerpoint/2010/main" val="236552982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32</a:t>
            </a:fld>
            <a:endParaRPr lang="en-US"/>
          </a:p>
        </p:txBody>
      </p:sp>
    </p:spTree>
    <p:extLst>
      <p:ext uri="{BB962C8B-B14F-4D97-AF65-F5344CB8AC3E}">
        <p14:creationId xmlns:p14="http://schemas.microsoft.com/office/powerpoint/2010/main" val="40882181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33</a:t>
            </a:fld>
            <a:endParaRPr lang="en-US"/>
          </a:p>
        </p:txBody>
      </p:sp>
    </p:spTree>
    <p:extLst>
      <p:ext uri="{BB962C8B-B14F-4D97-AF65-F5344CB8AC3E}">
        <p14:creationId xmlns:p14="http://schemas.microsoft.com/office/powerpoint/2010/main" val="94863693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34</a:t>
            </a:fld>
            <a:endParaRPr lang="en-US"/>
          </a:p>
        </p:txBody>
      </p:sp>
    </p:spTree>
    <p:extLst>
      <p:ext uri="{BB962C8B-B14F-4D97-AF65-F5344CB8AC3E}">
        <p14:creationId xmlns:p14="http://schemas.microsoft.com/office/powerpoint/2010/main" val="14366446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35</a:t>
            </a:fld>
            <a:endParaRPr lang="en-US"/>
          </a:p>
        </p:txBody>
      </p:sp>
    </p:spTree>
    <p:extLst>
      <p:ext uri="{BB962C8B-B14F-4D97-AF65-F5344CB8AC3E}">
        <p14:creationId xmlns:p14="http://schemas.microsoft.com/office/powerpoint/2010/main" val="345447100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36</a:t>
            </a:fld>
            <a:endParaRPr lang="en-US"/>
          </a:p>
        </p:txBody>
      </p:sp>
    </p:spTree>
    <p:extLst>
      <p:ext uri="{BB962C8B-B14F-4D97-AF65-F5344CB8AC3E}">
        <p14:creationId xmlns:p14="http://schemas.microsoft.com/office/powerpoint/2010/main" val="151527756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37</a:t>
            </a:fld>
            <a:endParaRPr lang="en-US"/>
          </a:p>
        </p:txBody>
      </p:sp>
    </p:spTree>
    <p:extLst>
      <p:ext uri="{BB962C8B-B14F-4D97-AF65-F5344CB8AC3E}">
        <p14:creationId xmlns:p14="http://schemas.microsoft.com/office/powerpoint/2010/main" val="79666511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38</a:t>
            </a:fld>
            <a:endParaRPr lang="en-US"/>
          </a:p>
        </p:txBody>
      </p:sp>
    </p:spTree>
    <p:extLst>
      <p:ext uri="{BB962C8B-B14F-4D97-AF65-F5344CB8AC3E}">
        <p14:creationId xmlns:p14="http://schemas.microsoft.com/office/powerpoint/2010/main" val="53041399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421186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4</a:t>
            </a:fld>
            <a:endParaRPr lang="en-US"/>
          </a:p>
        </p:txBody>
      </p:sp>
    </p:spTree>
    <p:extLst>
      <p:ext uri="{BB962C8B-B14F-4D97-AF65-F5344CB8AC3E}">
        <p14:creationId xmlns:p14="http://schemas.microsoft.com/office/powerpoint/2010/main" val="772314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5</a:t>
            </a:fld>
            <a:endParaRPr lang="en-US"/>
          </a:p>
        </p:txBody>
      </p:sp>
    </p:spTree>
    <p:extLst>
      <p:ext uri="{BB962C8B-B14F-4D97-AF65-F5344CB8AC3E}">
        <p14:creationId xmlns:p14="http://schemas.microsoft.com/office/powerpoint/2010/main" val="15845434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6</a:t>
            </a:fld>
            <a:endParaRPr lang="en-US"/>
          </a:p>
        </p:txBody>
      </p:sp>
    </p:spTree>
    <p:extLst>
      <p:ext uri="{BB962C8B-B14F-4D97-AF65-F5344CB8AC3E}">
        <p14:creationId xmlns:p14="http://schemas.microsoft.com/office/powerpoint/2010/main" val="23620751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7</a:t>
            </a:fld>
            <a:endParaRPr lang="en-US"/>
          </a:p>
        </p:txBody>
      </p:sp>
    </p:spTree>
    <p:extLst>
      <p:ext uri="{BB962C8B-B14F-4D97-AF65-F5344CB8AC3E}">
        <p14:creationId xmlns:p14="http://schemas.microsoft.com/office/powerpoint/2010/main" val="2687342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8</a:t>
            </a:fld>
            <a:endParaRPr lang="en-US"/>
          </a:p>
        </p:txBody>
      </p:sp>
    </p:spTree>
    <p:extLst>
      <p:ext uri="{BB962C8B-B14F-4D97-AF65-F5344CB8AC3E}">
        <p14:creationId xmlns:p14="http://schemas.microsoft.com/office/powerpoint/2010/main" val="23988812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9</a:t>
            </a:fld>
            <a:endParaRPr lang="en-US"/>
          </a:p>
        </p:txBody>
      </p:sp>
    </p:spTree>
    <p:extLst>
      <p:ext uri="{BB962C8B-B14F-4D97-AF65-F5344CB8AC3E}">
        <p14:creationId xmlns:p14="http://schemas.microsoft.com/office/powerpoint/2010/main" val="102346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pattFill prst="dkUpDiag">
          <a:fgClr>
            <a:schemeClr val="bg1">
              <a:lumMod val="85000"/>
            </a:schemeClr>
          </a:fgClr>
          <a:bgClr>
            <a:schemeClr val="bg1"/>
          </a:bgClr>
        </a:patt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2677889"/>
            <a:ext cx="12192000" cy="4180112"/>
          </a:xfrm>
          <a:prstGeom prst="rect">
            <a:avLst/>
          </a:prstGeom>
          <a:ln>
            <a:noFill/>
          </a:ln>
          <a:effectLst>
            <a:outerShdw blurRad="292100" dist="139700" dir="2700000" algn="tl" rotWithShape="0">
              <a:srgbClr val="333333">
                <a:alpha val="65000"/>
              </a:srgbClr>
            </a:outerShdw>
          </a:effectLst>
          <a:extLst/>
        </p:spPr>
      </p:pic>
      <p:sp>
        <p:nvSpPr>
          <p:cNvPr id="4" name="TextBox 3"/>
          <p:cNvSpPr txBox="1"/>
          <p:nvPr userDrawn="1"/>
        </p:nvSpPr>
        <p:spPr>
          <a:xfrm>
            <a:off x="3463736" y="921495"/>
            <a:ext cx="5265035" cy="1107996"/>
          </a:xfrm>
          <a:prstGeom prst="rect">
            <a:avLst/>
          </a:prstGeom>
          <a:noFill/>
        </p:spPr>
        <p:txBody>
          <a:bodyPr wrap="none">
            <a:spAutoFit/>
          </a:bodyPr>
          <a:lstStyle/>
          <a:p>
            <a:pPr fontAlgn="auto">
              <a:spcBef>
                <a:spcPts val="0"/>
              </a:spcBef>
              <a:spcAft>
                <a:spcPts val="0"/>
              </a:spcAft>
              <a:defRPr/>
            </a:pPr>
            <a:r>
              <a:rPr lang="zh-CN" altLang="en-US" sz="6600" b="1" dirty="0" smtClean="0">
                <a:solidFill>
                  <a:srgbClr val="0070C0"/>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rPr>
              <a:t>高效会议秘诀</a:t>
            </a:r>
            <a:endParaRPr lang="zh-CN" altLang="en-US" sz="6600" b="1" dirty="0">
              <a:solidFill>
                <a:srgbClr val="0070C0"/>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endParaRPr>
          </a:p>
        </p:txBody>
      </p:sp>
      <p:sp>
        <p:nvSpPr>
          <p:cNvPr id="6" name="TextBox 5"/>
          <p:cNvSpPr txBox="1">
            <a:spLocks noChangeArrowheads="1"/>
          </p:cNvSpPr>
          <p:nvPr userDrawn="1"/>
        </p:nvSpPr>
        <p:spPr bwMode="auto">
          <a:xfrm>
            <a:off x="335360" y="188640"/>
            <a:ext cx="331236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1600" dirty="0" smtClean="0">
                <a:solidFill>
                  <a:srgbClr val="0070C0"/>
                </a:solidFill>
                <a:latin typeface="微软雅黑" pitchFamily="34" charset="-122"/>
                <a:ea typeface="微软雅黑" pitchFamily="34" charset="-122"/>
                <a:cs typeface="Tahoma" pitchFamily="34" charset="0"/>
              </a:rPr>
              <a:t>点击此处，写上您公司的名称</a:t>
            </a:r>
            <a:endParaRPr lang="en-US" altLang="zh-CN" sz="1600" dirty="0">
              <a:solidFill>
                <a:srgbClr val="0070C0"/>
              </a:solidFill>
              <a:latin typeface="微软雅黑" pitchFamily="34" charset="-122"/>
              <a:ea typeface="微软雅黑" pitchFamily="34" charset="-122"/>
              <a:cs typeface="Tahoma" pitchFamily="34" charset="0"/>
            </a:endParaRPr>
          </a:p>
        </p:txBody>
      </p:sp>
      <p:cxnSp>
        <p:nvCxnSpPr>
          <p:cNvPr id="8" name="直接连接符 7"/>
          <p:cNvCxnSpPr/>
          <p:nvPr userDrawn="1"/>
        </p:nvCxnSpPr>
        <p:spPr>
          <a:xfrm>
            <a:off x="3463736" y="2153181"/>
            <a:ext cx="5115088"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 name="圆角矩形 1"/>
          <p:cNvSpPr/>
          <p:nvPr userDrawn="1"/>
        </p:nvSpPr>
        <p:spPr>
          <a:xfrm>
            <a:off x="4223792" y="2276872"/>
            <a:ext cx="1152128" cy="277327"/>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主讲人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6" name="圆角矩形 15"/>
          <p:cNvSpPr/>
          <p:nvPr userDrawn="1"/>
        </p:nvSpPr>
        <p:spPr>
          <a:xfrm>
            <a:off x="6744072" y="2276872"/>
            <a:ext cx="1152128" cy="277327"/>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部门</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500"/>
                            </p:stCondLst>
                            <p:childTnLst>
                              <p:par>
                                <p:cTn id="12" presetID="22" presetClass="entr" presetSubtype="8"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300"/>
                                        <p:tgtEl>
                                          <p:spTgt spid="8"/>
                                        </p:tgtEl>
                                      </p:cBhvr>
                                    </p:animEffect>
                                  </p:childTnLst>
                                </p:cTn>
                              </p:par>
                            </p:childTnLst>
                          </p:cTn>
                        </p:par>
                        <p:par>
                          <p:cTn id="15" fill="hold">
                            <p:stCondLst>
                              <p:cond delay="1800"/>
                            </p:stCondLst>
                            <p:childTnLst>
                              <p:par>
                                <p:cTn id="16" presetID="12" presetClass="entr" presetSubtype="4"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slide(fromBottom)">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p:spTree>
      <p:nvGrpSpPr>
        <p:cNvPr id="1" name=""/>
        <p:cNvGrpSpPr/>
        <p:nvPr/>
      </p:nvGrpSpPr>
      <p:grpSpPr>
        <a:xfrm>
          <a:off x="0" y="0"/>
          <a:ext cx="0" cy="0"/>
          <a:chOff x="0" y="0"/>
          <a:chExt cx="0" cy="0"/>
        </a:xfrm>
      </p:grpSpPr>
      <p:sp>
        <p:nvSpPr>
          <p:cNvPr id="12" name="TextBox 10"/>
          <p:cNvSpPr>
            <a:spLocks noChangeArrowheads="1"/>
          </p:cNvSpPr>
          <p:nvPr userDrawn="1"/>
        </p:nvSpPr>
        <p:spPr bwMode="auto">
          <a:xfrm>
            <a:off x="8544272" y="6457890"/>
            <a:ext cx="237626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4000" rIns="72000" anchor="ctr">
            <a:spAutoFit/>
          </a:bodyPr>
          <a:lstStyle/>
          <a:p>
            <a:pPr algn="ctr"/>
            <a:r>
              <a:rPr lang="zh-CN" altLang="en-US" sz="2000" b="1" spc="240" baseline="0" dirty="0" smtClean="0">
                <a:solidFill>
                  <a:srgbClr val="0070C0"/>
                </a:solidFill>
                <a:latin typeface="微软雅黑" pitchFamily="34" charset="-122"/>
                <a:ea typeface="微软雅黑" pitchFamily="34" charset="-122"/>
              </a:rPr>
              <a:t>会议为什么低效</a:t>
            </a:r>
            <a:endParaRPr lang="zh-CN" altLang="en-US" sz="2000" b="1" spc="240" baseline="0" dirty="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val="3433846313"/>
      </p:ext>
    </p:extLst>
  </p:cSld>
  <p:clrMapOvr>
    <a:masterClrMapping/>
  </p:clrMapOvr>
  <p:transition spd="slow">
    <p:push dir="u"/>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1">
    <p:spTree>
      <p:nvGrpSpPr>
        <p:cNvPr id="1" name=""/>
        <p:cNvGrpSpPr/>
        <p:nvPr/>
      </p:nvGrpSpPr>
      <p:grpSpPr>
        <a:xfrm>
          <a:off x="0" y="0"/>
          <a:ext cx="0" cy="0"/>
          <a:chOff x="0" y="0"/>
          <a:chExt cx="0" cy="0"/>
        </a:xfrm>
      </p:grpSpPr>
      <p:sp>
        <p:nvSpPr>
          <p:cNvPr id="12" name="TextBox 10"/>
          <p:cNvSpPr>
            <a:spLocks noChangeArrowheads="1"/>
          </p:cNvSpPr>
          <p:nvPr userDrawn="1"/>
        </p:nvSpPr>
        <p:spPr bwMode="auto">
          <a:xfrm>
            <a:off x="2067496" y="286478"/>
            <a:ext cx="53159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4000" rIns="72000" anchor="ctr">
            <a:spAutoFit/>
          </a:bodyPr>
          <a:lstStyle/>
          <a:p>
            <a:pPr algn="l"/>
            <a:r>
              <a:rPr lang="zh-CN" altLang="en-US" sz="2400" b="0" spc="240" baseline="0" dirty="0" smtClean="0">
                <a:solidFill>
                  <a:schemeClr val="bg1"/>
                </a:solidFill>
                <a:latin typeface="微软雅黑" pitchFamily="34" charset="-122"/>
                <a:ea typeface="微软雅黑" pitchFamily="34" charset="-122"/>
              </a:rPr>
              <a:t>从会议要素的角度来分析</a:t>
            </a:r>
          </a:p>
        </p:txBody>
      </p:sp>
      <p:sp>
        <p:nvSpPr>
          <p:cNvPr id="14" name="TextBox 10"/>
          <p:cNvSpPr>
            <a:spLocks noChangeArrowheads="1"/>
          </p:cNvSpPr>
          <p:nvPr userDrawn="1"/>
        </p:nvSpPr>
        <p:spPr bwMode="auto">
          <a:xfrm>
            <a:off x="8544272" y="6457890"/>
            <a:ext cx="237626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4000" rIns="72000" anchor="ctr">
            <a:spAutoFit/>
          </a:bodyPr>
          <a:lstStyle/>
          <a:p>
            <a:pPr algn="ctr"/>
            <a:r>
              <a:rPr lang="zh-CN" altLang="en-US" sz="2000" b="1" spc="240" baseline="0" dirty="0" smtClean="0">
                <a:solidFill>
                  <a:srgbClr val="0070C0"/>
                </a:solidFill>
                <a:latin typeface="微软雅黑" pitchFamily="34" charset="-122"/>
                <a:ea typeface="微软雅黑" pitchFamily="34" charset="-122"/>
              </a:rPr>
              <a:t>会议为什么低效</a:t>
            </a:r>
            <a:endParaRPr lang="zh-CN" altLang="en-US" sz="2000" b="1" spc="240" baseline="0" dirty="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val="2387375075"/>
      </p:ext>
    </p:extLst>
  </p:cSld>
  <p:clrMapOvr>
    <a:masterClrMapping/>
  </p:clrMapOvr>
  <p:transition spd="slow">
    <p:push dir="u"/>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2">
    <p:spTree>
      <p:nvGrpSpPr>
        <p:cNvPr id="1" name=""/>
        <p:cNvGrpSpPr/>
        <p:nvPr/>
      </p:nvGrpSpPr>
      <p:grpSpPr>
        <a:xfrm>
          <a:off x="0" y="0"/>
          <a:ext cx="0" cy="0"/>
          <a:chOff x="0" y="0"/>
          <a:chExt cx="0" cy="0"/>
        </a:xfrm>
      </p:grpSpPr>
      <p:sp>
        <p:nvSpPr>
          <p:cNvPr id="12" name="TextBox 10"/>
          <p:cNvSpPr>
            <a:spLocks noChangeArrowheads="1"/>
          </p:cNvSpPr>
          <p:nvPr userDrawn="1"/>
        </p:nvSpPr>
        <p:spPr bwMode="auto">
          <a:xfrm>
            <a:off x="2067496" y="286478"/>
            <a:ext cx="53159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4000" rIns="72000" anchor="ctr">
            <a:spAutoFit/>
          </a:bodyPr>
          <a:lstStyle/>
          <a:p>
            <a:pPr algn="l"/>
            <a:r>
              <a:rPr lang="zh-CN" altLang="en-US" sz="2400" b="0" spc="240" baseline="0" dirty="0" smtClean="0">
                <a:solidFill>
                  <a:schemeClr val="bg1"/>
                </a:solidFill>
                <a:latin typeface="微软雅黑" pitchFamily="34" charset="-122"/>
                <a:ea typeface="微软雅黑" pitchFamily="34" charset="-122"/>
              </a:rPr>
              <a:t>从会议过程的角度来分析</a:t>
            </a:r>
          </a:p>
        </p:txBody>
      </p:sp>
      <p:sp>
        <p:nvSpPr>
          <p:cNvPr id="14" name="TextBox 10"/>
          <p:cNvSpPr>
            <a:spLocks noChangeArrowheads="1"/>
          </p:cNvSpPr>
          <p:nvPr userDrawn="1"/>
        </p:nvSpPr>
        <p:spPr bwMode="auto">
          <a:xfrm>
            <a:off x="8544272" y="6457890"/>
            <a:ext cx="237626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4000" rIns="72000" anchor="ctr">
            <a:spAutoFit/>
          </a:bodyPr>
          <a:lstStyle/>
          <a:p>
            <a:pPr algn="ctr"/>
            <a:r>
              <a:rPr lang="zh-CN" altLang="en-US" sz="2000" b="1" spc="240" baseline="0" dirty="0" smtClean="0">
                <a:solidFill>
                  <a:srgbClr val="0070C0"/>
                </a:solidFill>
                <a:latin typeface="微软雅黑" pitchFamily="34" charset="-122"/>
                <a:ea typeface="微软雅黑" pitchFamily="34" charset="-122"/>
              </a:rPr>
              <a:t>会议为什么低效</a:t>
            </a:r>
            <a:endParaRPr lang="zh-CN" altLang="en-US" sz="2000" b="1" spc="240" baseline="0" dirty="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val="3220516779"/>
      </p:ext>
    </p:extLst>
  </p:cSld>
  <p:clrMapOvr>
    <a:masterClrMapping/>
  </p:clrMapOvr>
  <p:transition spd="slow">
    <p:push dir="u"/>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p:spTree>
      <p:nvGrpSpPr>
        <p:cNvPr id="1" name=""/>
        <p:cNvGrpSpPr/>
        <p:nvPr/>
      </p:nvGrpSpPr>
      <p:grpSpPr>
        <a:xfrm>
          <a:off x="0" y="0"/>
          <a:ext cx="0" cy="0"/>
          <a:chOff x="0" y="0"/>
          <a:chExt cx="0" cy="0"/>
        </a:xfrm>
      </p:grpSpPr>
      <p:sp>
        <p:nvSpPr>
          <p:cNvPr id="12" name="TextBox 10"/>
          <p:cNvSpPr>
            <a:spLocks noChangeArrowheads="1"/>
          </p:cNvSpPr>
          <p:nvPr userDrawn="1"/>
        </p:nvSpPr>
        <p:spPr bwMode="auto">
          <a:xfrm>
            <a:off x="7951068" y="6453336"/>
            <a:ext cx="345638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4000" rIns="72000" anchor="ctr">
            <a:spAutoFit/>
          </a:bodyPr>
          <a:lstStyle/>
          <a:p>
            <a:pPr algn="ctr"/>
            <a:r>
              <a:rPr lang="zh-CN" altLang="en-US" sz="2000" b="1" spc="240" baseline="0" dirty="0" smtClean="0">
                <a:solidFill>
                  <a:srgbClr val="0070C0"/>
                </a:solidFill>
                <a:latin typeface="微软雅黑" pitchFamily="34" charset="-122"/>
                <a:ea typeface="微软雅黑" pitchFamily="34" charset="-122"/>
              </a:rPr>
              <a:t>如何提高会议效能</a:t>
            </a:r>
            <a:endParaRPr lang="zh-CN" altLang="en-US" sz="2000" b="1" spc="240" baseline="0" dirty="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val="2160879538"/>
      </p:ext>
    </p:extLst>
  </p:cSld>
  <p:clrMapOvr>
    <a:masterClrMapping/>
  </p:clrMapOvr>
  <p:transition spd="slow">
    <p:push dir="u"/>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1">
    <p:spTree>
      <p:nvGrpSpPr>
        <p:cNvPr id="1" name=""/>
        <p:cNvGrpSpPr/>
        <p:nvPr/>
      </p:nvGrpSpPr>
      <p:grpSpPr>
        <a:xfrm>
          <a:off x="0" y="0"/>
          <a:ext cx="0" cy="0"/>
          <a:chOff x="0" y="0"/>
          <a:chExt cx="0" cy="0"/>
        </a:xfrm>
      </p:grpSpPr>
      <p:sp>
        <p:nvSpPr>
          <p:cNvPr id="12" name="TextBox 10"/>
          <p:cNvSpPr>
            <a:spLocks noChangeArrowheads="1"/>
          </p:cNvSpPr>
          <p:nvPr userDrawn="1"/>
        </p:nvSpPr>
        <p:spPr bwMode="auto">
          <a:xfrm>
            <a:off x="2048892" y="263927"/>
            <a:ext cx="47205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4000" rIns="72000" anchor="ctr">
            <a:spAutoFit/>
          </a:bodyPr>
          <a:lstStyle/>
          <a:p>
            <a:pPr algn="l"/>
            <a:r>
              <a:rPr lang="zh-CN" altLang="en-US" sz="2400" b="0" spc="240" baseline="0" dirty="0" smtClean="0">
                <a:solidFill>
                  <a:schemeClr val="bg1"/>
                </a:solidFill>
                <a:latin typeface="微软雅黑" pitchFamily="34" charset="-122"/>
                <a:ea typeface="微软雅黑" pitchFamily="34" charset="-122"/>
              </a:rPr>
              <a:t>从会议要素的角度来提升</a:t>
            </a:r>
          </a:p>
        </p:txBody>
      </p:sp>
      <p:sp>
        <p:nvSpPr>
          <p:cNvPr id="14" name="TextBox 10"/>
          <p:cNvSpPr>
            <a:spLocks noChangeArrowheads="1"/>
          </p:cNvSpPr>
          <p:nvPr userDrawn="1"/>
        </p:nvSpPr>
        <p:spPr bwMode="auto">
          <a:xfrm>
            <a:off x="7951068" y="6453336"/>
            <a:ext cx="345638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4000" rIns="72000" anchor="ctr">
            <a:spAutoFit/>
          </a:bodyPr>
          <a:lstStyle/>
          <a:p>
            <a:pPr algn="ctr"/>
            <a:r>
              <a:rPr lang="zh-CN" altLang="en-US" sz="2000" b="1" spc="240" baseline="0" dirty="0" smtClean="0">
                <a:solidFill>
                  <a:srgbClr val="0070C0"/>
                </a:solidFill>
                <a:latin typeface="微软雅黑" pitchFamily="34" charset="-122"/>
                <a:ea typeface="微软雅黑" pitchFamily="34" charset="-122"/>
              </a:rPr>
              <a:t>如何提高会议效能</a:t>
            </a:r>
            <a:endParaRPr lang="zh-CN" altLang="en-US" sz="2000" b="1" spc="240" baseline="0" dirty="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val="3261106093"/>
      </p:ext>
    </p:extLst>
  </p:cSld>
  <p:clrMapOvr>
    <a:masterClrMapping/>
  </p:clrMapOvr>
  <p:transition spd="slow">
    <p:push dir="u"/>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2">
    <p:spTree>
      <p:nvGrpSpPr>
        <p:cNvPr id="1" name=""/>
        <p:cNvGrpSpPr/>
        <p:nvPr/>
      </p:nvGrpSpPr>
      <p:grpSpPr>
        <a:xfrm>
          <a:off x="0" y="0"/>
          <a:ext cx="0" cy="0"/>
          <a:chOff x="0" y="0"/>
          <a:chExt cx="0" cy="0"/>
        </a:xfrm>
      </p:grpSpPr>
      <p:sp>
        <p:nvSpPr>
          <p:cNvPr id="12" name="TextBox 10"/>
          <p:cNvSpPr>
            <a:spLocks noChangeArrowheads="1"/>
          </p:cNvSpPr>
          <p:nvPr userDrawn="1"/>
        </p:nvSpPr>
        <p:spPr bwMode="auto">
          <a:xfrm>
            <a:off x="2099692" y="289327"/>
            <a:ext cx="47205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4000" rIns="72000" anchor="ctr">
            <a:spAutoFit/>
          </a:bodyPr>
          <a:lstStyle/>
          <a:p>
            <a:pPr algn="l"/>
            <a:r>
              <a:rPr lang="zh-CN" altLang="en-US" sz="2400" b="0" spc="240" baseline="0" dirty="0" smtClean="0">
                <a:solidFill>
                  <a:schemeClr val="bg1"/>
                </a:solidFill>
                <a:latin typeface="微软雅黑" pitchFamily="34" charset="-122"/>
                <a:ea typeface="微软雅黑" pitchFamily="34" charset="-122"/>
              </a:rPr>
              <a:t>从会议过程的角度来提升</a:t>
            </a:r>
          </a:p>
        </p:txBody>
      </p:sp>
      <p:sp>
        <p:nvSpPr>
          <p:cNvPr id="14" name="TextBox 10"/>
          <p:cNvSpPr>
            <a:spLocks noChangeArrowheads="1"/>
          </p:cNvSpPr>
          <p:nvPr userDrawn="1"/>
        </p:nvSpPr>
        <p:spPr bwMode="auto">
          <a:xfrm>
            <a:off x="7951068" y="6453336"/>
            <a:ext cx="345638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4000" rIns="72000" anchor="ctr">
            <a:spAutoFit/>
          </a:bodyPr>
          <a:lstStyle/>
          <a:p>
            <a:pPr algn="ctr"/>
            <a:r>
              <a:rPr lang="zh-CN" altLang="en-US" sz="2000" b="1" spc="240" baseline="0" dirty="0" smtClean="0">
                <a:solidFill>
                  <a:srgbClr val="0070C0"/>
                </a:solidFill>
                <a:latin typeface="微软雅黑" pitchFamily="34" charset="-122"/>
                <a:ea typeface="微软雅黑" pitchFamily="34" charset="-122"/>
              </a:rPr>
              <a:t>如何提高会议效能</a:t>
            </a:r>
            <a:endParaRPr lang="zh-CN" altLang="en-US" sz="2000" b="1" spc="240" baseline="0" dirty="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val="3894556433"/>
      </p:ext>
    </p:extLst>
  </p:cSld>
  <p:clrMapOvr>
    <a:masterClrMapping/>
  </p:clrMapOvr>
  <p:transition spd="slow">
    <p:push dir="u"/>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3">
    <p:spTree>
      <p:nvGrpSpPr>
        <p:cNvPr id="1" name=""/>
        <p:cNvGrpSpPr/>
        <p:nvPr/>
      </p:nvGrpSpPr>
      <p:grpSpPr>
        <a:xfrm>
          <a:off x="0" y="0"/>
          <a:ext cx="0" cy="0"/>
          <a:chOff x="0" y="0"/>
          <a:chExt cx="0" cy="0"/>
        </a:xfrm>
      </p:grpSpPr>
      <p:sp>
        <p:nvSpPr>
          <p:cNvPr id="12" name="TextBox 10"/>
          <p:cNvSpPr>
            <a:spLocks noChangeArrowheads="1"/>
          </p:cNvSpPr>
          <p:nvPr userDrawn="1"/>
        </p:nvSpPr>
        <p:spPr bwMode="auto">
          <a:xfrm>
            <a:off x="2074292" y="289327"/>
            <a:ext cx="47205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4000" rIns="72000" anchor="ctr">
            <a:spAutoFit/>
          </a:bodyPr>
          <a:lstStyle/>
          <a:p>
            <a:pPr algn="l"/>
            <a:r>
              <a:rPr lang="zh-CN" altLang="en-US" sz="2400" b="0" spc="240" baseline="0" dirty="0" smtClean="0">
                <a:solidFill>
                  <a:schemeClr val="bg1"/>
                </a:solidFill>
                <a:latin typeface="微软雅黑" pitchFamily="34" charset="-122"/>
                <a:ea typeface="微软雅黑" pitchFamily="34" charset="-122"/>
              </a:rPr>
              <a:t>从会议过程的角度来提升</a:t>
            </a:r>
          </a:p>
        </p:txBody>
      </p:sp>
      <p:sp>
        <p:nvSpPr>
          <p:cNvPr id="14" name="TextBox 10"/>
          <p:cNvSpPr>
            <a:spLocks noChangeArrowheads="1"/>
          </p:cNvSpPr>
          <p:nvPr userDrawn="1"/>
        </p:nvSpPr>
        <p:spPr bwMode="auto">
          <a:xfrm>
            <a:off x="7951068" y="6453336"/>
            <a:ext cx="345638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4000" rIns="72000" anchor="ctr">
            <a:spAutoFit/>
          </a:bodyPr>
          <a:lstStyle/>
          <a:p>
            <a:pPr algn="ctr"/>
            <a:r>
              <a:rPr lang="zh-CN" altLang="en-US" sz="2000" b="1" spc="240" baseline="0" dirty="0" smtClean="0">
                <a:solidFill>
                  <a:srgbClr val="0070C0"/>
                </a:solidFill>
                <a:latin typeface="微软雅黑" pitchFamily="34" charset="-122"/>
                <a:ea typeface="微软雅黑" pitchFamily="34" charset="-122"/>
              </a:rPr>
              <a:t>如何提高会议效能</a:t>
            </a:r>
            <a:endParaRPr lang="zh-CN" altLang="en-US" sz="2000" b="1" spc="240" baseline="0" dirty="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val="2194447808"/>
      </p:ext>
    </p:extLst>
  </p:cSld>
  <p:clrMapOvr>
    <a:masterClrMapping/>
  </p:clrMapOvr>
  <p:transition spd="slow">
    <p:push dir="u"/>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14" name="TextBox 10"/>
          <p:cNvSpPr>
            <a:spLocks noChangeArrowheads="1"/>
          </p:cNvSpPr>
          <p:nvPr userDrawn="1"/>
        </p:nvSpPr>
        <p:spPr bwMode="auto">
          <a:xfrm>
            <a:off x="909868" y="2081090"/>
            <a:ext cx="648997"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会议概述</a:t>
            </a:r>
            <a:endParaRPr lang="zh-CN" altLang="en-US" sz="2800" b="1" spc="240" baseline="0" dirty="0">
              <a:solidFill>
                <a:schemeClr val="bg1"/>
              </a:solidFill>
              <a:latin typeface="微软雅黑" pitchFamily="34" charset="-122"/>
              <a:ea typeface="微软雅黑" pitchFamily="34" charset="-122"/>
            </a:endParaRPr>
          </a:p>
        </p:txBody>
      </p:sp>
      <p:sp>
        <p:nvSpPr>
          <p:cNvPr id="15" name="TextBox 14"/>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01</a:t>
            </a:r>
            <a:endParaRPr lang="zh-CN" altLang="en-US" sz="5400" dirty="0">
              <a:solidFill>
                <a:schemeClr val="bg1"/>
              </a:solidFill>
            </a:endParaRPr>
          </a:p>
        </p:txBody>
      </p:sp>
      <p:cxnSp>
        <p:nvCxnSpPr>
          <p:cNvPr id="17" name="直接连接符 16"/>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8" name="矩形 17"/>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36B2E6"/>
                </a:solidFill>
                <a:latin typeface="微软雅黑" pitchFamily="34" charset="-122"/>
                <a:ea typeface="微软雅黑" pitchFamily="34" charset="-122"/>
              </a:rPr>
              <a:t>第一节</a:t>
            </a:r>
            <a:endParaRPr lang="en-US" sz="1400" dirty="0">
              <a:solidFill>
                <a:srgbClr val="36B2E6"/>
              </a:solidFill>
              <a:latin typeface="微软雅黑" pitchFamily="34" charset="-122"/>
              <a:ea typeface="微软雅黑" pitchFamily="34" charset="-122"/>
            </a:endParaRPr>
          </a:p>
        </p:txBody>
      </p:sp>
      <p:sp>
        <p:nvSpPr>
          <p:cNvPr id="19" name="TextBox 10"/>
          <p:cNvSpPr>
            <a:spLocks noChangeArrowheads="1"/>
          </p:cNvSpPr>
          <p:nvPr userDrawn="1"/>
        </p:nvSpPr>
        <p:spPr bwMode="auto">
          <a:xfrm>
            <a:off x="707308" y="3166394"/>
            <a:ext cx="587441"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r"/>
            <a:r>
              <a:rPr lang="zh-CN" altLang="en-US" sz="2400" b="0" spc="240" baseline="0" dirty="0" smtClean="0">
                <a:solidFill>
                  <a:schemeClr val="bg1"/>
                </a:solidFill>
                <a:latin typeface="微软雅黑" pitchFamily="34" charset="-122"/>
                <a:ea typeface="微软雅黑" pitchFamily="34" charset="-122"/>
              </a:rPr>
              <a:t>什么是会议</a:t>
            </a:r>
            <a:endParaRPr lang="zh-CN" altLang="en-US" sz="2400" b="0" spc="240" baseline="0" dirty="0">
              <a:solidFill>
                <a:schemeClr val="bg1"/>
              </a:solidFill>
              <a:latin typeface="微软雅黑" pitchFamily="34" charset="-122"/>
              <a:ea typeface="微软雅黑" pitchFamily="34" charset="-122"/>
            </a:endParaRPr>
          </a:p>
        </p:txBody>
      </p:sp>
    </p:spTree>
  </p:cSld>
  <p:clrMapOvr>
    <a:masterClrMapping/>
  </p:clrMapOvr>
  <p:transition spd="slow">
    <p:push dir="u"/>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10" name="TextBox 9"/>
          <p:cNvSpPr txBox="1"/>
          <p:nvPr userDrawn="1"/>
        </p:nvSpPr>
        <p:spPr>
          <a:xfrm>
            <a:off x="262593" y="476672"/>
            <a:ext cx="896558" cy="369332"/>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en-US" altLang="zh-CN" sz="1800" kern="1200" dirty="0" smtClean="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800" kern="1200" dirty="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cxnSp>
        <p:nvCxnSpPr>
          <p:cNvPr id="11" name="直接连接符 10"/>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第一章</a:t>
            </a:r>
            <a:endParaRPr lang="zh-CN" altLang="en-US" sz="1600" kern="1200" dirty="0">
              <a:solidFill>
                <a:schemeClr val="bg1"/>
              </a:solidFill>
              <a:latin typeface="微软雅黑" pitchFamily="34" charset="-122"/>
              <a:ea typeface="微软雅黑" pitchFamily="34" charset="-122"/>
              <a:cs typeface="+mn-cs"/>
            </a:endParaRPr>
          </a:p>
        </p:txBody>
      </p:sp>
      <p:sp>
        <p:nvSpPr>
          <p:cNvPr id="14" name="TextBox 10"/>
          <p:cNvSpPr>
            <a:spLocks noChangeArrowheads="1"/>
          </p:cNvSpPr>
          <p:nvPr userDrawn="1"/>
        </p:nvSpPr>
        <p:spPr bwMode="auto">
          <a:xfrm>
            <a:off x="909868" y="2081090"/>
            <a:ext cx="648997"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会议概述</a:t>
            </a:r>
            <a:endParaRPr lang="zh-CN" altLang="en-US" sz="2800" b="1" spc="240" baseline="0" dirty="0">
              <a:solidFill>
                <a:schemeClr val="bg1"/>
              </a:solidFill>
              <a:latin typeface="微软雅黑" pitchFamily="34" charset="-122"/>
              <a:ea typeface="微软雅黑" pitchFamily="34" charset="-122"/>
            </a:endParaRPr>
          </a:p>
        </p:txBody>
      </p:sp>
      <p:sp>
        <p:nvSpPr>
          <p:cNvPr id="15" name="TextBox 14"/>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01</a:t>
            </a:r>
            <a:endParaRPr lang="zh-CN" altLang="en-US" sz="5400" dirty="0">
              <a:solidFill>
                <a:schemeClr val="bg1"/>
              </a:solidFill>
            </a:endParaRPr>
          </a:p>
        </p:txBody>
      </p:sp>
      <p:cxnSp>
        <p:nvCxnSpPr>
          <p:cNvPr id="16" name="直接连接符 15"/>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36B2E6"/>
                </a:solidFill>
                <a:latin typeface="微软雅黑" pitchFamily="34" charset="-122"/>
                <a:ea typeface="微软雅黑" pitchFamily="34" charset="-122"/>
              </a:rPr>
              <a:t>第二节</a:t>
            </a:r>
            <a:endParaRPr lang="en-US" sz="1400" dirty="0">
              <a:solidFill>
                <a:srgbClr val="36B2E6"/>
              </a:solidFill>
              <a:latin typeface="微软雅黑" pitchFamily="34" charset="-122"/>
              <a:ea typeface="微软雅黑" pitchFamily="34" charset="-122"/>
            </a:endParaRPr>
          </a:p>
        </p:txBody>
      </p:sp>
      <p:sp>
        <p:nvSpPr>
          <p:cNvPr id="18" name="TextBox 10"/>
          <p:cNvSpPr>
            <a:spLocks noChangeArrowheads="1"/>
          </p:cNvSpPr>
          <p:nvPr userDrawn="1"/>
        </p:nvSpPr>
        <p:spPr bwMode="auto">
          <a:xfrm>
            <a:off x="28706" y="3593258"/>
            <a:ext cx="587441"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r"/>
            <a:r>
              <a:rPr lang="zh-CN" altLang="en-US" sz="2400" b="0" spc="240" baseline="0" dirty="0" smtClean="0">
                <a:solidFill>
                  <a:schemeClr val="bg1"/>
                </a:solidFill>
                <a:latin typeface="微软雅黑" pitchFamily="34" charset="-122"/>
                <a:ea typeface="微软雅黑" pitchFamily="34" charset="-122"/>
              </a:rPr>
              <a:t>会议有什么作用</a:t>
            </a:r>
            <a:endParaRPr lang="zh-CN" altLang="en-US" sz="2400" b="0" spc="240" baseline="0" dirty="0">
              <a:solidFill>
                <a:schemeClr val="bg1"/>
              </a:solidFill>
              <a:latin typeface="微软雅黑" pitchFamily="34" charset="-122"/>
              <a:ea typeface="微软雅黑" pitchFamily="34" charset="-122"/>
            </a:endParaRPr>
          </a:p>
        </p:txBody>
      </p:sp>
    </p:spTree>
  </p:cSld>
  <p:clrMapOvr>
    <a:masterClrMapping/>
  </p:clrMapOvr>
  <p:transition spd="slow">
    <p:push dir="u"/>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两栏内容">
    <p:spTree>
      <p:nvGrpSpPr>
        <p:cNvPr id="1" name=""/>
        <p:cNvGrpSpPr/>
        <p:nvPr/>
      </p:nvGrpSpPr>
      <p:grpSpPr>
        <a:xfrm>
          <a:off x="0" y="0"/>
          <a:ext cx="0" cy="0"/>
          <a:chOff x="0" y="0"/>
          <a:chExt cx="0" cy="0"/>
        </a:xfrm>
      </p:grpSpPr>
      <p:sp>
        <p:nvSpPr>
          <p:cNvPr id="10" name="TextBox 9"/>
          <p:cNvSpPr txBox="1"/>
          <p:nvPr userDrawn="1"/>
        </p:nvSpPr>
        <p:spPr>
          <a:xfrm>
            <a:off x="262593" y="476672"/>
            <a:ext cx="896558" cy="369332"/>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en-US" altLang="zh-CN" sz="1800" kern="1200" dirty="0" smtClean="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800" kern="1200" dirty="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cxnSp>
        <p:nvCxnSpPr>
          <p:cNvPr id="11" name="直接连接符 10"/>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第一章</a:t>
            </a:r>
            <a:endParaRPr lang="zh-CN" altLang="en-US" sz="1600" kern="1200" dirty="0">
              <a:solidFill>
                <a:schemeClr val="bg1"/>
              </a:solidFill>
              <a:latin typeface="微软雅黑" pitchFamily="34" charset="-122"/>
              <a:ea typeface="微软雅黑" pitchFamily="34" charset="-122"/>
              <a:cs typeface="+mn-cs"/>
            </a:endParaRPr>
          </a:p>
        </p:txBody>
      </p:sp>
      <p:sp>
        <p:nvSpPr>
          <p:cNvPr id="14" name="TextBox 10"/>
          <p:cNvSpPr>
            <a:spLocks noChangeArrowheads="1"/>
          </p:cNvSpPr>
          <p:nvPr userDrawn="1"/>
        </p:nvSpPr>
        <p:spPr bwMode="auto">
          <a:xfrm>
            <a:off x="909868" y="2081090"/>
            <a:ext cx="648997"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会议概述</a:t>
            </a:r>
            <a:endParaRPr lang="zh-CN" altLang="en-US" sz="2800" b="1" spc="240" baseline="0" dirty="0">
              <a:solidFill>
                <a:schemeClr val="bg1"/>
              </a:solidFill>
              <a:latin typeface="微软雅黑" pitchFamily="34" charset="-122"/>
              <a:ea typeface="微软雅黑" pitchFamily="34" charset="-122"/>
            </a:endParaRPr>
          </a:p>
        </p:txBody>
      </p:sp>
      <p:sp>
        <p:nvSpPr>
          <p:cNvPr id="15" name="TextBox 14"/>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01</a:t>
            </a:r>
            <a:endParaRPr lang="zh-CN" altLang="en-US" sz="5400" dirty="0">
              <a:solidFill>
                <a:schemeClr val="bg1"/>
              </a:solidFill>
            </a:endParaRPr>
          </a:p>
        </p:txBody>
      </p:sp>
      <p:cxnSp>
        <p:nvCxnSpPr>
          <p:cNvPr id="16" name="直接连接符 15"/>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36B2E6"/>
                </a:solidFill>
                <a:latin typeface="微软雅黑" pitchFamily="34" charset="-122"/>
                <a:ea typeface="微软雅黑" pitchFamily="34" charset="-122"/>
              </a:rPr>
              <a:t>第三节</a:t>
            </a:r>
            <a:endParaRPr lang="en-US" sz="1400" dirty="0">
              <a:solidFill>
                <a:srgbClr val="36B2E6"/>
              </a:solidFill>
              <a:latin typeface="微软雅黑" pitchFamily="34" charset="-122"/>
              <a:ea typeface="微软雅黑" pitchFamily="34" charset="-122"/>
            </a:endParaRPr>
          </a:p>
        </p:txBody>
      </p:sp>
      <p:sp>
        <p:nvSpPr>
          <p:cNvPr id="18" name="TextBox 10"/>
          <p:cNvSpPr>
            <a:spLocks noChangeArrowheads="1"/>
          </p:cNvSpPr>
          <p:nvPr userDrawn="1"/>
        </p:nvSpPr>
        <p:spPr bwMode="auto">
          <a:xfrm>
            <a:off x="262593" y="3593258"/>
            <a:ext cx="587441"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r"/>
            <a:r>
              <a:rPr lang="zh-CN" altLang="en-US" sz="2400" b="0" spc="240" baseline="0" dirty="0" smtClean="0">
                <a:solidFill>
                  <a:schemeClr val="bg1"/>
                </a:solidFill>
                <a:latin typeface="微软雅黑" pitchFamily="34" charset="-122"/>
                <a:ea typeface="微软雅黑" pitchFamily="34" charset="-122"/>
              </a:rPr>
              <a:t>会议的时机选择</a:t>
            </a:r>
          </a:p>
        </p:txBody>
      </p:sp>
    </p:spTree>
    <p:extLst>
      <p:ext uri="{BB962C8B-B14F-4D97-AF65-F5344CB8AC3E}">
        <p14:creationId xmlns:p14="http://schemas.microsoft.com/office/powerpoint/2010/main" val="2832225316"/>
      </p:ext>
    </p:extLst>
  </p:cSld>
  <p:clrMapOvr>
    <a:masterClrMapping/>
  </p:clrMapOvr>
  <p:transition spd="slow">
    <p:push di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pattFill prst="dkUpDiag">
          <a:fgClr>
            <a:schemeClr val="bg1">
              <a:lumMod val="85000"/>
            </a:schemeClr>
          </a:fgClr>
          <a:bgClr>
            <a:schemeClr val="bg1"/>
          </a:bgClr>
        </a:patt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8003539"/>
      </p:ext>
    </p:extLst>
  </p:cSld>
  <p:clrMapOvr>
    <a:masterClrMapping/>
  </p:clrMapOvr>
  <p:transition spd="slow">
    <p:push dir="u"/>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两栏内容">
    <p:spTree>
      <p:nvGrpSpPr>
        <p:cNvPr id="1" name=""/>
        <p:cNvGrpSpPr/>
        <p:nvPr/>
      </p:nvGrpSpPr>
      <p:grpSpPr>
        <a:xfrm>
          <a:off x="0" y="0"/>
          <a:ext cx="0" cy="0"/>
          <a:chOff x="0" y="0"/>
          <a:chExt cx="0" cy="0"/>
        </a:xfrm>
      </p:grpSpPr>
      <p:sp>
        <p:nvSpPr>
          <p:cNvPr id="10" name="TextBox 9"/>
          <p:cNvSpPr txBox="1"/>
          <p:nvPr userDrawn="1"/>
        </p:nvSpPr>
        <p:spPr>
          <a:xfrm>
            <a:off x="262593" y="476672"/>
            <a:ext cx="896558" cy="369332"/>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en-US" altLang="zh-CN" sz="1800" kern="1200" dirty="0" smtClean="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800" kern="1200" dirty="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cxnSp>
        <p:nvCxnSpPr>
          <p:cNvPr id="11" name="直接连接符 10"/>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第一章</a:t>
            </a:r>
            <a:endParaRPr lang="zh-CN" altLang="en-US" sz="1600" kern="1200" dirty="0">
              <a:solidFill>
                <a:schemeClr val="bg1"/>
              </a:solidFill>
              <a:latin typeface="微软雅黑" pitchFamily="34" charset="-122"/>
              <a:ea typeface="微软雅黑" pitchFamily="34" charset="-122"/>
              <a:cs typeface="+mn-cs"/>
            </a:endParaRPr>
          </a:p>
        </p:txBody>
      </p:sp>
      <p:sp>
        <p:nvSpPr>
          <p:cNvPr id="14" name="TextBox 10"/>
          <p:cNvSpPr>
            <a:spLocks noChangeArrowheads="1"/>
          </p:cNvSpPr>
          <p:nvPr userDrawn="1"/>
        </p:nvSpPr>
        <p:spPr bwMode="auto">
          <a:xfrm>
            <a:off x="909868" y="2081090"/>
            <a:ext cx="648997"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会议概述</a:t>
            </a:r>
            <a:endParaRPr lang="zh-CN" altLang="en-US" sz="2800" b="1" spc="240" baseline="0" dirty="0">
              <a:solidFill>
                <a:schemeClr val="bg1"/>
              </a:solidFill>
              <a:latin typeface="微软雅黑" pitchFamily="34" charset="-122"/>
              <a:ea typeface="微软雅黑" pitchFamily="34" charset="-122"/>
            </a:endParaRPr>
          </a:p>
        </p:txBody>
      </p:sp>
      <p:sp>
        <p:nvSpPr>
          <p:cNvPr id="15" name="TextBox 14"/>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01</a:t>
            </a:r>
            <a:endParaRPr lang="zh-CN" altLang="en-US" sz="5400" dirty="0">
              <a:solidFill>
                <a:schemeClr val="bg1"/>
              </a:solidFill>
            </a:endParaRPr>
          </a:p>
        </p:txBody>
      </p:sp>
      <p:cxnSp>
        <p:nvCxnSpPr>
          <p:cNvPr id="16" name="直接连接符 15"/>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36B2E6"/>
                </a:solidFill>
                <a:latin typeface="微软雅黑" pitchFamily="34" charset="-122"/>
                <a:ea typeface="微软雅黑" pitchFamily="34" charset="-122"/>
              </a:rPr>
              <a:t>第四节</a:t>
            </a:r>
            <a:endParaRPr lang="en-US" sz="1400" dirty="0">
              <a:solidFill>
                <a:srgbClr val="36B2E6"/>
              </a:solidFill>
              <a:latin typeface="微软雅黑" pitchFamily="34" charset="-122"/>
              <a:ea typeface="微软雅黑" pitchFamily="34" charset="-122"/>
            </a:endParaRPr>
          </a:p>
        </p:txBody>
      </p:sp>
      <p:sp>
        <p:nvSpPr>
          <p:cNvPr id="18" name="TextBox 10"/>
          <p:cNvSpPr>
            <a:spLocks noChangeArrowheads="1"/>
          </p:cNvSpPr>
          <p:nvPr userDrawn="1"/>
        </p:nvSpPr>
        <p:spPr bwMode="auto">
          <a:xfrm>
            <a:off x="-31128" y="3619526"/>
            <a:ext cx="587441"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r"/>
            <a:r>
              <a:rPr lang="zh-CN" altLang="en-US" sz="2400" b="0" spc="240" baseline="0" dirty="0" smtClean="0">
                <a:solidFill>
                  <a:schemeClr val="bg1"/>
                </a:solidFill>
                <a:latin typeface="微软雅黑" pitchFamily="34" charset="-122"/>
                <a:ea typeface="微软雅黑" pitchFamily="34" charset="-122"/>
              </a:rPr>
              <a:t>会议的成本分析</a:t>
            </a:r>
          </a:p>
        </p:txBody>
      </p:sp>
    </p:spTree>
    <p:extLst>
      <p:ext uri="{BB962C8B-B14F-4D97-AF65-F5344CB8AC3E}">
        <p14:creationId xmlns:p14="http://schemas.microsoft.com/office/powerpoint/2010/main" val="1597170362"/>
      </p:ext>
    </p:extLst>
  </p:cSld>
  <p:clrMapOvr>
    <a:masterClrMapping/>
  </p:clrMapOvr>
  <p:transition spd="slow">
    <p:push dir="u"/>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12" name="TextBox 11"/>
          <p:cNvSpPr txBox="1"/>
          <p:nvPr userDrawn="1"/>
        </p:nvSpPr>
        <p:spPr>
          <a:xfrm>
            <a:off x="262593" y="476672"/>
            <a:ext cx="896558" cy="369332"/>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en-US" altLang="zh-CN" sz="1800" kern="1200" dirty="0" smtClean="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800" kern="1200" dirty="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cxnSp>
        <p:nvCxnSpPr>
          <p:cNvPr id="13" name="直接连接符 12"/>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第二章</a:t>
            </a:r>
            <a:endParaRPr lang="zh-CN" altLang="en-US" sz="1600" kern="1200" dirty="0">
              <a:solidFill>
                <a:schemeClr val="bg1"/>
              </a:solidFill>
              <a:latin typeface="微软雅黑" pitchFamily="34" charset="-122"/>
              <a:ea typeface="微软雅黑" pitchFamily="34" charset="-122"/>
              <a:cs typeface="+mn-cs"/>
            </a:endParaRPr>
          </a:p>
        </p:txBody>
      </p:sp>
      <p:sp>
        <p:nvSpPr>
          <p:cNvPr id="16" name="TextBox 10"/>
          <p:cNvSpPr>
            <a:spLocks noChangeArrowheads="1"/>
          </p:cNvSpPr>
          <p:nvPr userDrawn="1"/>
        </p:nvSpPr>
        <p:spPr bwMode="auto">
          <a:xfrm>
            <a:off x="909868" y="2081090"/>
            <a:ext cx="648997"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会议为什么低效</a:t>
            </a:r>
            <a:endParaRPr lang="zh-CN" altLang="en-US" sz="2800" b="1" spc="240" baseline="0" dirty="0">
              <a:solidFill>
                <a:schemeClr val="bg1"/>
              </a:solidFill>
              <a:latin typeface="微软雅黑" pitchFamily="34" charset="-122"/>
              <a:ea typeface="微软雅黑" pitchFamily="34" charset="-122"/>
            </a:endParaRPr>
          </a:p>
        </p:txBody>
      </p:sp>
      <p:sp>
        <p:nvSpPr>
          <p:cNvPr id="17" name="TextBox 16"/>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02</a:t>
            </a:r>
            <a:endParaRPr lang="zh-CN" altLang="en-US" sz="5400" dirty="0">
              <a:solidFill>
                <a:schemeClr val="bg1"/>
              </a:solidFill>
            </a:endParaRPr>
          </a:p>
        </p:txBody>
      </p:sp>
      <p:cxnSp>
        <p:nvCxnSpPr>
          <p:cNvPr id="18" name="直接连接符 17"/>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9" name="矩形 18"/>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36B2E6"/>
              </a:solidFill>
              <a:latin typeface="微软雅黑" pitchFamily="34" charset="-122"/>
              <a:ea typeface="微软雅黑" pitchFamily="34" charset="-122"/>
            </a:endParaRPr>
          </a:p>
        </p:txBody>
      </p:sp>
    </p:spTree>
  </p:cSld>
  <p:clrMapOvr>
    <a:masterClrMapping/>
  </p:clrMapOvr>
  <p:transition spd="slow">
    <p:push dir="u"/>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8" name="TextBox 7"/>
          <p:cNvSpPr txBox="1"/>
          <p:nvPr userDrawn="1"/>
        </p:nvSpPr>
        <p:spPr>
          <a:xfrm>
            <a:off x="262593" y="476672"/>
            <a:ext cx="896558" cy="369332"/>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en-US" altLang="zh-CN" sz="1800" kern="1200" dirty="0" smtClean="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800" kern="1200" dirty="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cxnSp>
        <p:nvCxnSpPr>
          <p:cNvPr id="9" name="直接连接符 8"/>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第二章</a:t>
            </a:r>
            <a:endParaRPr lang="zh-CN" altLang="en-US" sz="1600" kern="1200" dirty="0">
              <a:solidFill>
                <a:schemeClr val="bg1"/>
              </a:solidFill>
              <a:latin typeface="微软雅黑" pitchFamily="34" charset="-122"/>
              <a:ea typeface="微软雅黑" pitchFamily="34" charset="-122"/>
              <a:cs typeface="+mn-cs"/>
            </a:endParaRPr>
          </a:p>
        </p:txBody>
      </p:sp>
      <p:sp>
        <p:nvSpPr>
          <p:cNvPr id="12" name="TextBox 10"/>
          <p:cNvSpPr>
            <a:spLocks noChangeArrowheads="1"/>
          </p:cNvSpPr>
          <p:nvPr userDrawn="1"/>
        </p:nvSpPr>
        <p:spPr bwMode="auto">
          <a:xfrm>
            <a:off x="909868" y="2081090"/>
            <a:ext cx="648997"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会议为什么低效</a:t>
            </a:r>
            <a:endParaRPr lang="zh-CN" altLang="en-US" sz="2800" b="1" spc="240" baseline="0" dirty="0">
              <a:solidFill>
                <a:schemeClr val="bg1"/>
              </a:solidFill>
              <a:latin typeface="微软雅黑" pitchFamily="34" charset="-122"/>
              <a:ea typeface="微软雅黑" pitchFamily="34" charset="-122"/>
            </a:endParaRPr>
          </a:p>
        </p:txBody>
      </p:sp>
      <p:sp>
        <p:nvSpPr>
          <p:cNvPr id="13" name="TextBox 12"/>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02</a:t>
            </a:r>
            <a:endParaRPr lang="zh-CN" altLang="en-US" sz="5400" dirty="0">
              <a:solidFill>
                <a:schemeClr val="bg1"/>
              </a:solidFill>
            </a:endParaRPr>
          </a:p>
        </p:txBody>
      </p:sp>
      <p:cxnSp>
        <p:nvCxnSpPr>
          <p:cNvPr id="14" name="直接连接符 13"/>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5" name="矩形 14"/>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36B2E6"/>
                </a:solidFill>
                <a:latin typeface="微软雅黑" pitchFamily="34" charset="-122"/>
                <a:ea typeface="微软雅黑" pitchFamily="34" charset="-122"/>
              </a:rPr>
              <a:t>第一节</a:t>
            </a:r>
            <a:endParaRPr lang="en-US" sz="1400" dirty="0">
              <a:solidFill>
                <a:srgbClr val="36B2E6"/>
              </a:solidFill>
              <a:latin typeface="微软雅黑" pitchFamily="34" charset="-122"/>
              <a:ea typeface="微软雅黑" pitchFamily="34" charset="-122"/>
            </a:endParaRPr>
          </a:p>
        </p:txBody>
      </p:sp>
      <p:sp>
        <p:nvSpPr>
          <p:cNvPr id="16" name="TextBox 10"/>
          <p:cNvSpPr>
            <a:spLocks noChangeArrowheads="1"/>
          </p:cNvSpPr>
          <p:nvPr userDrawn="1"/>
        </p:nvSpPr>
        <p:spPr bwMode="auto">
          <a:xfrm>
            <a:off x="203991" y="1901070"/>
            <a:ext cx="587441" cy="4444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r"/>
            <a:r>
              <a:rPr lang="zh-CN" altLang="en-US" sz="2400" b="0" spc="240" baseline="0" dirty="0" smtClean="0">
                <a:solidFill>
                  <a:schemeClr val="bg1"/>
                </a:solidFill>
                <a:latin typeface="微软雅黑" pitchFamily="34" charset="-122"/>
                <a:ea typeface="微软雅黑" pitchFamily="34" charset="-122"/>
              </a:rPr>
              <a:t>从会议要素的角度来分析</a:t>
            </a:r>
          </a:p>
        </p:txBody>
      </p:sp>
    </p:spTree>
  </p:cSld>
  <p:clrMapOvr>
    <a:masterClrMapping/>
  </p:clrMapOvr>
  <p:transition spd="slow">
    <p:push dir="u"/>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
        <p:nvSpPr>
          <p:cNvPr id="8" name="TextBox 7"/>
          <p:cNvSpPr txBox="1"/>
          <p:nvPr userDrawn="1"/>
        </p:nvSpPr>
        <p:spPr>
          <a:xfrm>
            <a:off x="262593" y="476672"/>
            <a:ext cx="896558" cy="369332"/>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en-US" altLang="zh-CN" sz="1800" kern="1200" dirty="0" smtClean="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800" kern="1200" dirty="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cxnSp>
        <p:nvCxnSpPr>
          <p:cNvPr id="9" name="直接连接符 8"/>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第二章</a:t>
            </a:r>
            <a:endParaRPr lang="zh-CN" altLang="en-US" sz="1600" kern="1200" dirty="0">
              <a:solidFill>
                <a:schemeClr val="bg1"/>
              </a:solidFill>
              <a:latin typeface="微软雅黑" pitchFamily="34" charset="-122"/>
              <a:ea typeface="微软雅黑" pitchFamily="34" charset="-122"/>
              <a:cs typeface="+mn-cs"/>
            </a:endParaRPr>
          </a:p>
        </p:txBody>
      </p:sp>
      <p:sp>
        <p:nvSpPr>
          <p:cNvPr id="12" name="TextBox 10"/>
          <p:cNvSpPr>
            <a:spLocks noChangeArrowheads="1"/>
          </p:cNvSpPr>
          <p:nvPr userDrawn="1"/>
        </p:nvSpPr>
        <p:spPr bwMode="auto">
          <a:xfrm>
            <a:off x="909868" y="2081090"/>
            <a:ext cx="648997"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会议为什么低效</a:t>
            </a:r>
            <a:endParaRPr lang="zh-CN" altLang="en-US" sz="2800" b="1" spc="240" baseline="0" dirty="0">
              <a:solidFill>
                <a:schemeClr val="bg1"/>
              </a:solidFill>
              <a:latin typeface="微软雅黑" pitchFamily="34" charset="-122"/>
              <a:ea typeface="微软雅黑" pitchFamily="34" charset="-122"/>
            </a:endParaRPr>
          </a:p>
        </p:txBody>
      </p:sp>
      <p:sp>
        <p:nvSpPr>
          <p:cNvPr id="13" name="TextBox 12"/>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02</a:t>
            </a:r>
            <a:endParaRPr lang="zh-CN" altLang="en-US" sz="5400" dirty="0">
              <a:solidFill>
                <a:schemeClr val="bg1"/>
              </a:solidFill>
            </a:endParaRPr>
          </a:p>
        </p:txBody>
      </p:sp>
      <p:cxnSp>
        <p:nvCxnSpPr>
          <p:cNvPr id="14" name="直接连接符 13"/>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5" name="矩形 14"/>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36B2E6"/>
                </a:solidFill>
                <a:latin typeface="微软雅黑" pitchFamily="34" charset="-122"/>
                <a:ea typeface="微软雅黑" pitchFamily="34" charset="-122"/>
              </a:rPr>
              <a:t>第二节</a:t>
            </a:r>
            <a:endParaRPr lang="en-US" sz="1400" dirty="0">
              <a:solidFill>
                <a:srgbClr val="36B2E6"/>
              </a:solidFill>
              <a:latin typeface="微软雅黑" pitchFamily="34" charset="-122"/>
              <a:ea typeface="微软雅黑" pitchFamily="34" charset="-122"/>
            </a:endParaRPr>
          </a:p>
        </p:txBody>
      </p:sp>
      <p:sp>
        <p:nvSpPr>
          <p:cNvPr id="16" name="TextBox 10"/>
          <p:cNvSpPr>
            <a:spLocks noChangeArrowheads="1"/>
          </p:cNvSpPr>
          <p:nvPr userDrawn="1"/>
        </p:nvSpPr>
        <p:spPr bwMode="auto">
          <a:xfrm>
            <a:off x="303303" y="1901070"/>
            <a:ext cx="587441" cy="4444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r"/>
            <a:r>
              <a:rPr lang="zh-CN" altLang="en-US" sz="2400" b="0" spc="240" baseline="0" dirty="0" smtClean="0">
                <a:solidFill>
                  <a:schemeClr val="bg1"/>
                </a:solidFill>
                <a:latin typeface="微软雅黑" pitchFamily="34" charset="-122"/>
                <a:ea typeface="微软雅黑" pitchFamily="34" charset="-122"/>
              </a:rPr>
              <a:t>从会议过程的角度来分析</a:t>
            </a:r>
          </a:p>
        </p:txBody>
      </p:sp>
    </p:spTree>
    <p:extLst>
      <p:ext uri="{BB962C8B-B14F-4D97-AF65-F5344CB8AC3E}">
        <p14:creationId xmlns:p14="http://schemas.microsoft.com/office/powerpoint/2010/main" val="748218338"/>
      </p:ext>
    </p:extLst>
  </p:cSld>
  <p:clrMapOvr>
    <a:masterClrMapping/>
  </p:clrMapOvr>
  <p:transition spd="slow">
    <p:push dir="u"/>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7" name="TextBox 6"/>
          <p:cNvSpPr txBox="1"/>
          <p:nvPr userDrawn="1"/>
        </p:nvSpPr>
        <p:spPr>
          <a:xfrm>
            <a:off x="262593" y="476672"/>
            <a:ext cx="896558" cy="369332"/>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en-US" altLang="zh-CN" sz="1800" kern="1200" dirty="0" smtClean="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800" kern="1200" dirty="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cxnSp>
        <p:nvCxnSpPr>
          <p:cNvPr id="8" name="直接连接符 7"/>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第三章</a:t>
            </a:r>
            <a:endParaRPr lang="zh-CN" altLang="en-US" sz="1600" kern="1200" dirty="0">
              <a:solidFill>
                <a:schemeClr val="bg1"/>
              </a:solidFill>
              <a:latin typeface="微软雅黑" pitchFamily="34" charset="-122"/>
              <a:ea typeface="微软雅黑" pitchFamily="34" charset="-122"/>
              <a:cs typeface="+mn-cs"/>
            </a:endParaRPr>
          </a:p>
        </p:txBody>
      </p:sp>
      <p:sp>
        <p:nvSpPr>
          <p:cNvPr id="11" name="TextBox 10"/>
          <p:cNvSpPr>
            <a:spLocks noChangeArrowheads="1"/>
          </p:cNvSpPr>
          <p:nvPr userDrawn="1"/>
        </p:nvSpPr>
        <p:spPr bwMode="auto">
          <a:xfrm>
            <a:off x="909868" y="2081090"/>
            <a:ext cx="648997" cy="3796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如何提高会议效能</a:t>
            </a:r>
            <a:endParaRPr lang="zh-CN" altLang="en-US" sz="2800" b="1" spc="240" baseline="0" dirty="0">
              <a:solidFill>
                <a:schemeClr val="bg1"/>
              </a:solidFill>
              <a:latin typeface="微软雅黑" pitchFamily="34" charset="-122"/>
              <a:ea typeface="微软雅黑" pitchFamily="34" charset="-122"/>
            </a:endParaRPr>
          </a:p>
        </p:txBody>
      </p:sp>
      <p:sp>
        <p:nvSpPr>
          <p:cNvPr id="12" name="TextBox 11"/>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03</a:t>
            </a:r>
            <a:endParaRPr lang="zh-CN" altLang="en-US" sz="5400" dirty="0">
              <a:solidFill>
                <a:schemeClr val="bg1"/>
              </a:solidFill>
            </a:endParaRPr>
          </a:p>
        </p:txBody>
      </p:sp>
      <p:cxnSp>
        <p:nvCxnSpPr>
          <p:cNvPr id="13" name="直接连接符 12"/>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4" name="矩形 13"/>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36B2E6"/>
              </a:solidFill>
              <a:latin typeface="微软雅黑" pitchFamily="34" charset="-122"/>
              <a:ea typeface="微软雅黑" pitchFamily="34" charset="-122"/>
            </a:endParaRPr>
          </a:p>
        </p:txBody>
      </p:sp>
    </p:spTree>
  </p:cSld>
  <p:clrMapOvr>
    <a:masterClrMapping/>
  </p:clrMapOvr>
  <p:transition spd="slow">
    <p:push dir="u"/>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10" name="TextBox 9"/>
          <p:cNvSpPr txBox="1"/>
          <p:nvPr userDrawn="1"/>
        </p:nvSpPr>
        <p:spPr>
          <a:xfrm>
            <a:off x="262593" y="476672"/>
            <a:ext cx="896558" cy="369332"/>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en-US" altLang="zh-CN" sz="1800" kern="1200" dirty="0" smtClean="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800" kern="1200" dirty="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cxnSp>
        <p:nvCxnSpPr>
          <p:cNvPr id="11" name="直接连接符 10"/>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第三章</a:t>
            </a:r>
            <a:endParaRPr lang="zh-CN" altLang="en-US" sz="1600" kern="1200" dirty="0">
              <a:solidFill>
                <a:schemeClr val="bg1"/>
              </a:solidFill>
              <a:latin typeface="微软雅黑" pitchFamily="34" charset="-122"/>
              <a:ea typeface="微软雅黑" pitchFamily="34" charset="-122"/>
              <a:cs typeface="+mn-cs"/>
            </a:endParaRPr>
          </a:p>
        </p:txBody>
      </p:sp>
      <p:sp>
        <p:nvSpPr>
          <p:cNvPr id="14" name="TextBox 10"/>
          <p:cNvSpPr>
            <a:spLocks noChangeArrowheads="1"/>
          </p:cNvSpPr>
          <p:nvPr userDrawn="1"/>
        </p:nvSpPr>
        <p:spPr bwMode="auto">
          <a:xfrm>
            <a:off x="909868" y="2081090"/>
            <a:ext cx="648997" cy="3652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如何提高会议效能</a:t>
            </a:r>
            <a:endParaRPr lang="zh-CN" altLang="en-US" sz="2800" b="1" spc="240" baseline="0" dirty="0">
              <a:solidFill>
                <a:schemeClr val="bg1"/>
              </a:solidFill>
              <a:latin typeface="微软雅黑" pitchFamily="34" charset="-122"/>
              <a:ea typeface="微软雅黑" pitchFamily="34" charset="-122"/>
            </a:endParaRPr>
          </a:p>
        </p:txBody>
      </p:sp>
      <p:sp>
        <p:nvSpPr>
          <p:cNvPr id="15" name="TextBox 14"/>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03</a:t>
            </a:r>
            <a:endParaRPr lang="zh-CN" altLang="en-US" sz="5400" dirty="0">
              <a:solidFill>
                <a:schemeClr val="bg1"/>
              </a:solidFill>
            </a:endParaRPr>
          </a:p>
        </p:txBody>
      </p:sp>
      <p:cxnSp>
        <p:nvCxnSpPr>
          <p:cNvPr id="16" name="直接连接符 15"/>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36B2E6"/>
                </a:solidFill>
                <a:latin typeface="微软雅黑" pitchFamily="34" charset="-122"/>
                <a:ea typeface="微软雅黑" pitchFamily="34" charset="-122"/>
              </a:rPr>
              <a:t>第一节</a:t>
            </a:r>
            <a:endParaRPr lang="en-US" sz="1400" dirty="0">
              <a:solidFill>
                <a:srgbClr val="36B2E6"/>
              </a:solidFill>
              <a:latin typeface="微软雅黑" pitchFamily="34" charset="-122"/>
              <a:ea typeface="微软雅黑" pitchFamily="34" charset="-122"/>
            </a:endParaRPr>
          </a:p>
        </p:txBody>
      </p:sp>
      <p:sp>
        <p:nvSpPr>
          <p:cNvPr id="18" name="TextBox 10"/>
          <p:cNvSpPr>
            <a:spLocks noChangeArrowheads="1"/>
          </p:cNvSpPr>
          <p:nvPr userDrawn="1"/>
        </p:nvSpPr>
        <p:spPr bwMode="auto">
          <a:xfrm>
            <a:off x="322427" y="1751634"/>
            <a:ext cx="587441" cy="4444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r"/>
            <a:r>
              <a:rPr lang="zh-CN" altLang="en-US" sz="2400" b="0" spc="240" baseline="0" dirty="0" smtClean="0">
                <a:solidFill>
                  <a:schemeClr val="bg1"/>
                </a:solidFill>
                <a:latin typeface="微软雅黑" pitchFamily="34" charset="-122"/>
                <a:ea typeface="微软雅黑" pitchFamily="34" charset="-122"/>
              </a:rPr>
              <a:t>从会议要素的角度来提升</a:t>
            </a:r>
          </a:p>
        </p:txBody>
      </p:sp>
    </p:spTree>
  </p:cSld>
  <p:clrMapOvr>
    <a:masterClrMapping/>
  </p:clrMapOvr>
  <p:transition spd="slow">
    <p:push dir="u"/>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10" name="TextBox 9"/>
          <p:cNvSpPr txBox="1"/>
          <p:nvPr userDrawn="1"/>
        </p:nvSpPr>
        <p:spPr>
          <a:xfrm>
            <a:off x="262593" y="476672"/>
            <a:ext cx="896558" cy="369332"/>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en-US" altLang="zh-CN" sz="1800" kern="1200" dirty="0" smtClean="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800" kern="1200" dirty="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cxnSp>
        <p:nvCxnSpPr>
          <p:cNvPr id="11" name="直接连接符 10"/>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第三章</a:t>
            </a:r>
            <a:endParaRPr lang="zh-CN" altLang="en-US" sz="1600" kern="1200" dirty="0">
              <a:solidFill>
                <a:schemeClr val="bg1"/>
              </a:solidFill>
              <a:latin typeface="微软雅黑" pitchFamily="34" charset="-122"/>
              <a:ea typeface="微软雅黑" pitchFamily="34" charset="-122"/>
              <a:cs typeface="+mn-cs"/>
            </a:endParaRPr>
          </a:p>
        </p:txBody>
      </p:sp>
      <p:sp>
        <p:nvSpPr>
          <p:cNvPr id="14" name="TextBox 10"/>
          <p:cNvSpPr>
            <a:spLocks noChangeArrowheads="1"/>
          </p:cNvSpPr>
          <p:nvPr userDrawn="1"/>
        </p:nvSpPr>
        <p:spPr bwMode="auto">
          <a:xfrm>
            <a:off x="909868" y="2081090"/>
            <a:ext cx="648997" cy="3652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如何提高会议效能</a:t>
            </a:r>
            <a:endParaRPr lang="zh-CN" altLang="en-US" sz="2800" b="1" spc="240" baseline="0" dirty="0">
              <a:solidFill>
                <a:schemeClr val="bg1"/>
              </a:solidFill>
              <a:latin typeface="微软雅黑" pitchFamily="34" charset="-122"/>
              <a:ea typeface="微软雅黑" pitchFamily="34" charset="-122"/>
            </a:endParaRPr>
          </a:p>
        </p:txBody>
      </p:sp>
      <p:sp>
        <p:nvSpPr>
          <p:cNvPr id="15" name="TextBox 14"/>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03</a:t>
            </a:r>
            <a:endParaRPr lang="zh-CN" altLang="en-US" sz="5400" dirty="0">
              <a:solidFill>
                <a:schemeClr val="bg1"/>
              </a:solidFill>
            </a:endParaRPr>
          </a:p>
        </p:txBody>
      </p:sp>
      <p:cxnSp>
        <p:nvCxnSpPr>
          <p:cNvPr id="16" name="直接连接符 15"/>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36B2E6"/>
                </a:solidFill>
                <a:latin typeface="微软雅黑" pitchFamily="34" charset="-122"/>
                <a:ea typeface="微软雅黑" pitchFamily="34" charset="-122"/>
              </a:rPr>
              <a:t>第二节</a:t>
            </a:r>
            <a:endParaRPr lang="en-US" sz="1400" dirty="0">
              <a:solidFill>
                <a:srgbClr val="36B2E6"/>
              </a:solidFill>
              <a:latin typeface="微软雅黑" pitchFamily="34" charset="-122"/>
              <a:ea typeface="微软雅黑" pitchFamily="34" charset="-122"/>
            </a:endParaRPr>
          </a:p>
        </p:txBody>
      </p:sp>
      <p:sp>
        <p:nvSpPr>
          <p:cNvPr id="18" name="TextBox 10"/>
          <p:cNvSpPr>
            <a:spLocks noChangeArrowheads="1"/>
          </p:cNvSpPr>
          <p:nvPr userDrawn="1"/>
        </p:nvSpPr>
        <p:spPr bwMode="auto">
          <a:xfrm>
            <a:off x="322427" y="1751262"/>
            <a:ext cx="587441" cy="4444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r"/>
            <a:r>
              <a:rPr lang="zh-CN" altLang="en-US" sz="2400" b="0" spc="240" baseline="0" dirty="0" smtClean="0">
                <a:solidFill>
                  <a:schemeClr val="bg1"/>
                </a:solidFill>
                <a:latin typeface="微软雅黑" pitchFamily="34" charset="-122"/>
                <a:ea typeface="微软雅黑" pitchFamily="34" charset="-122"/>
              </a:rPr>
              <a:t>从会议过程的角度来提升</a:t>
            </a:r>
          </a:p>
        </p:txBody>
      </p:sp>
    </p:spTree>
  </p:cSld>
  <p:clrMapOvr>
    <a:masterClrMapping/>
  </p:clrMapOvr>
  <p:transition spd="slow">
    <p:push dir="u"/>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9" name="TextBox 8"/>
          <p:cNvSpPr txBox="1"/>
          <p:nvPr userDrawn="1"/>
        </p:nvSpPr>
        <p:spPr>
          <a:xfrm>
            <a:off x="262593" y="476672"/>
            <a:ext cx="896558" cy="369332"/>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en-US" altLang="zh-CN" sz="1800" kern="1200" dirty="0" smtClean="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800" kern="1200" dirty="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cxnSp>
        <p:nvCxnSpPr>
          <p:cNvPr id="10" name="直接连接符 9"/>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第三章</a:t>
            </a:r>
            <a:endParaRPr lang="zh-CN" altLang="en-US" sz="1600" kern="1200" dirty="0">
              <a:solidFill>
                <a:schemeClr val="bg1"/>
              </a:solidFill>
              <a:latin typeface="微软雅黑" pitchFamily="34" charset="-122"/>
              <a:ea typeface="微软雅黑" pitchFamily="34" charset="-122"/>
              <a:cs typeface="+mn-cs"/>
            </a:endParaRPr>
          </a:p>
        </p:txBody>
      </p:sp>
      <p:sp>
        <p:nvSpPr>
          <p:cNvPr id="13" name="TextBox 10"/>
          <p:cNvSpPr>
            <a:spLocks noChangeArrowheads="1"/>
          </p:cNvSpPr>
          <p:nvPr userDrawn="1"/>
        </p:nvSpPr>
        <p:spPr bwMode="auto">
          <a:xfrm>
            <a:off x="909868" y="2081090"/>
            <a:ext cx="648997" cy="3652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如何提高会议效能</a:t>
            </a:r>
            <a:endParaRPr lang="zh-CN" altLang="en-US" sz="2800" b="1" spc="240" baseline="0" dirty="0">
              <a:solidFill>
                <a:schemeClr val="bg1"/>
              </a:solidFill>
              <a:latin typeface="微软雅黑" pitchFamily="34" charset="-122"/>
              <a:ea typeface="微软雅黑" pitchFamily="34" charset="-122"/>
            </a:endParaRPr>
          </a:p>
        </p:txBody>
      </p:sp>
      <p:sp>
        <p:nvSpPr>
          <p:cNvPr id="14" name="TextBox 13"/>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03</a:t>
            </a:r>
            <a:endParaRPr lang="zh-CN" altLang="en-US" sz="5400" dirty="0">
              <a:solidFill>
                <a:schemeClr val="bg1"/>
              </a:solidFill>
            </a:endParaRPr>
          </a:p>
        </p:txBody>
      </p:sp>
      <p:cxnSp>
        <p:nvCxnSpPr>
          <p:cNvPr id="15" name="直接连接符 14"/>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36B2E6"/>
                </a:solidFill>
                <a:latin typeface="微软雅黑" pitchFamily="34" charset="-122"/>
                <a:ea typeface="微软雅黑" pitchFamily="34" charset="-122"/>
              </a:rPr>
              <a:t>第二节</a:t>
            </a:r>
            <a:endParaRPr lang="en-US" sz="1400" dirty="0">
              <a:solidFill>
                <a:srgbClr val="36B2E6"/>
              </a:solidFill>
              <a:latin typeface="微软雅黑" pitchFamily="34" charset="-122"/>
              <a:ea typeface="微软雅黑" pitchFamily="34" charset="-122"/>
            </a:endParaRPr>
          </a:p>
        </p:txBody>
      </p:sp>
      <p:sp>
        <p:nvSpPr>
          <p:cNvPr id="17" name="TextBox 10"/>
          <p:cNvSpPr>
            <a:spLocks noChangeArrowheads="1"/>
          </p:cNvSpPr>
          <p:nvPr userDrawn="1"/>
        </p:nvSpPr>
        <p:spPr bwMode="auto">
          <a:xfrm>
            <a:off x="333652" y="1721050"/>
            <a:ext cx="587441" cy="4444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r"/>
            <a:r>
              <a:rPr lang="zh-CN" altLang="en-US" sz="2400" b="0" spc="240" baseline="0" dirty="0" smtClean="0">
                <a:solidFill>
                  <a:schemeClr val="bg1"/>
                </a:solidFill>
                <a:latin typeface="微软雅黑" pitchFamily="34" charset="-122"/>
                <a:ea typeface="微软雅黑" pitchFamily="34" charset="-122"/>
              </a:rPr>
              <a:t>从会议过程的角度来提升</a:t>
            </a:r>
          </a:p>
        </p:txBody>
      </p:sp>
      <p:grpSp>
        <p:nvGrpSpPr>
          <p:cNvPr id="18" name="组合 17"/>
          <p:cNvGrpSpPr/>
          <p:nvPr userDrawn="1"/>
        </p:nvGrpSpPr>
        <p:grpSpPr>
          <a:xfrm>
            <a:off x="3023495" y="5277458"/>
            <a:ext cx="2895755" cy="1569660"/>
            <a:chOff x="8628686" y="5243102"/>
            <a:chExt cx="2895378" cy="1569660"/>
          </a:xfrm>
        </p:grpSpPr>
        <p:grpSp>
          <p:nvGrpSpPr>
            <p:cNvPr id="19" name="组合 18"/>
            <p:cNvGrpSpPr/>
            <p:nvPr/>
          </p:nvGrpSpPr>
          <p:grpSpPr>
            <a:xfrm>
              <a:off x="8748464" y="5629533"/>
              <a:ext cx="2775600" cy="1080120"/>
              <a:chOff x="8748464" y="5629533"/>
              <a:chExt cx="2775600" cy="1080120"/>
            </a:xfrm>
          </p:grpSpPr>
          <p:cxnSp>
            <p:nvCxnSpPr>
              <p:cNvPr id="22" name="直接连接符 21"/>
              <p:cNvCxnSpPr/>
              <p:nvPr/>
            </p:nvCxnSpPr>
            <p:spPr>
              <a:xfrm>
                <a:off x="8928523" y="5629533"/>
                <a:ext cx="0" cy="1080120"/>
              </a:xfrm>
              <a:prstGeom prst="line">
                <a:avLst/>
              </a:prstGeom>
            </p:spPr>
            <p:style>
              <a:lnRef idx="1">
                <a:schemeClr val="accent5"/>
              </a:lnRef>
              <a:fillRef idx="0">
                <a:schemeClr val="accent5"/>
              </a:fillRef>
              <a:effectRef idx="0">
                <a:schemeClr val="accent5"/>
              </a:effectRef>
              <a:fontRef idx="minor">
                <a:schemeClr val="tx1"/>
              </a:fontRef>
            </p:style>
          </p:cxnSp>
          <p:cxnSp>
            <p:nvCxnSpPr>
              <p:cNvPr id="23" name="直接连接符 22"/>
              <p:cNvCxnSpPr/>
              <p:nvPr/>
            </p:nvCxnSpPr>
            <p:spPr>
              <a:xfrm>
                <a:off x="8748464" y="6525344"/>
                <a:ext cx="2775600" cy="0"/>
              </a:xfrm>
              <a:prstGeom prst="line">
                <a:avLst/>
              </a:prstGeom>
            </p:spPr>
            <p:style>
              <a:lnRef idx="1">
                <a:schemeClr val="accent5"/>
              </a:lnRef>
              <a:fillRef idx="0">
                <a:schemeClr val="accent5"/>
              </a:fillRef>
              <a:effectRef idx="0">
                <a:schemeClr val="accent5"/>
              </a:effectRef>
              <a:fontRef idx="minor">
                <a:schemeClr val="tx1"/>
              </a:fontRef>
            </p:style>
          </p:cxnSp>
        </p:grpSp>
        <p:sp>
          <p:nvSpPr>
            <p:cNvPr id="20" name="矩形 19"/>
            <p:cNvSpPr>
              <a:spLocks noChangeArrowheads="1"/>
            </p:cNvSpPr>
            <p:nvPr/>
          </p:nvSpPr>
          <p:spPr bwMode="auto">
            <a:xfrm>
              <a:off x="9612637" y="6170528"/>
              <a:ext cx="1911427" cy="369332"/>
            </a:xfrm>
            <a:prstGeom prst="rect">
              <a:avLst/>
            </a:prstGeom>
            <a:noFill/>
            <a:ln w="9525">
              <a:noFill/>
              <a:miter lim="800000"/>
              <a:headEnd/>
              <a:tailEnd/>
            </a:ln>
          </p:spPr>
          <p:txBody>
            <a:bodyPr wrap="square">
              <a:spAutoFit/>
            </a:bodyPr>
            <a:lstStyle/>
            <a:p>
              <a:pPr>
                <a:spcBef>
                  <a:spcPts val="200"/>
                </a:spcBef>
                <a:spcAft>
                  <a:spcPts val="60"/>
                </a:spcAft>
              </a:pPr>
              <a:r>
                <a:rPr lang="zh-CN" altLang="en-US" sz="1800" kern="0" dirty="0" smtClean="0">
                  <a:solidFill>
                    <a:srgbClr val="3A7EFF"/>
                  </a:solidFill>
                  <a:latin typeface="微软雅黑" pitchFamily="34" charset="-122"/>
                  <a:ea typeface="微软雅黑" pitchFamily="34" charset="-122"/>
                </a:rPr>
                <a:t>会后做好跟踪</a:t>
              </a:r>
              <a:endParaRPr lang="zh-CN" altLang="en-US" sz="1800" kern="0" dirty="0">
                <a:solidFill>
                  <a:srgbClr val="3A7EFF"/>
                </a:solidFill>
                <a:latin typeface="微软雅黑" pitchFamily="34" charset="-122"/>
                <a:ea typeface="微软雅黑" pitchFamily="34" charset="-122"/>
              </a:endParaRPr>
            </a:p>
          </p:txBody>
        </p:sp>
        <p:sp>
          <p:nvSpPr>
            <p:cNvPr id="21" name="TextBox 20"/>
            <p:cNvSpPr txBox="1"/>
            <p:nvPr/>
          </p:nvSpPr>
          <p:spPr>
            <a:xfrm>
              <a:off x="8628686" y="5243102"/>
              <a:ext cx="407810" cy="1569660"/>
            </a:xfrm>
            <a:prstGeom prst="rect">
              <a:avLst/>
            </a:prstGeom>
            <a:noFill/>
          </p:spPr>
          <p:txBody>
            <a:bodyPr wrap="square">
              <a:spAutoFit/>
            </a:bodyPr>
            <a:lstStyle/>
            <a:p>
              <a:pPr fontAlgn="auto">
                <a:spcBef>
                  <a:spcPts val="0"/>
                </a:spcBef>
                <a:spcAft>
                  <a:spcPts val="0"/>
                </a:spcAft>
                <a:defRPr/>
              </a:pPr>
              <a:r>
                <a:rPr lang="en-US" altLang="zh-CN" sz="9600" b="1" i="1" dirty="0" smtClean="0">
                  <a:solidFill>
                    <a:srgbClr val="3A7EFF"/>
                  </a:solidFill>
                  <a:effectLst>
                    <a:outerShdw blurRad="38100" dist="38100" dir="2700000" algn="tl">
                      <a:srgbClr val="000000">
                        <a:alpha val="43137"/>
                      </a:srgbClr>
                    </a:outerShdw>
                  </a:effectLst>
                  <a:latin typeface="Broadway" pitchFamily="82" charset="0"/>
                  <a:ea typeface="DFPYeaSong-B5" pitchFamily="18" charset="-120"/>
                </a:rPr>
                <a:t>3</a:t>
              </a:r>
              <a:endParaRPr lang="zh-CN" altLang="en-US" sz="9600" b="1" i="1" dirty="0">
                <a:solidFill>
                  <a:srgbClr val="3A7EFF"/>
                </a:solidFill>
                <a:effectLst>
                  <a:outerShdw blurRad="38100" dist="38100" dir="2700000" algn="tl">
                    <a:srgbClr val="000000">
                      <a:alpha val="43137"/>
                    </a:srgbClr>
                  </a:outerShdw>
                </a:effectLst>
                <a:latin typeface="Broadway" pitchFamily="82" charset="0"/>
                <a:ea typeface="DFPYeaSong-B5" pitchFamily="18" charset="-120"/>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30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 fill="hold"/>
                                        <p:tgtEl>
                                          <p:spTgt spid="18"/>
                                        </p:tgtEl>
                                        <p:attrNameLst>
                                          <p:attrName>ppt_x</p:attrName>
                                        </p:attrNameLst>
                                      </p:cBhvr>
                                      <p:tavLst>
                                        <p:tav tm="0">
                                          <p:val>
                                            <p:strVal val="1+#ppt_w/2"/>
                                          </p:val>
                                        </p:tav>
                                        <p:tav tm="100000">
                                          <p:val>
                                            <p:strVal val="#ppt_x"/>
                                          </p:val>
                                        </p:tav>
                                      </p:tavLst>
                                    </p:anim>
                                    <p:anim calcmode="lin" valueType="num">
                                      <p:cBhvr additive="base">
                                        <p:cTn id="8" dur="1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7438786"/>
      </p:ext>
    </p:extLst>
  </p:cSld>
  <p:clrMapOvr>
    <a:masterClrMapping/>
  </p:clrMapOvr>
  <p:transition spd="slow">
    <p:push dir="u"/>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00339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标题和内容">
    <p:spTree>
      <p:nvGrpSpPr>
        <p:cNvPr id="1" name=""/>
        <p:cNvGrpSpPr/>
        <p:nvPr/>
      </p:nvGrpSpPr>
      <p:grpSpPr>
        <a:xfrm>
          <a:off x="0" y="0"/>
          <a:ext cx="0" cy="0"/>
          <a:chOff x="0" y="0"/>
          <a:chExt cx="0" cy="0"/>
        </a:xfrm>
      </p:grpSpPr>
      <p:sp>
        <p:nvSpPr>
          <p:cNvPr id="5" name="矩形 4"/>
          <p:cNvSpPr/>
          <p:nvPr userDrawn="1"/>
        </p:nvSpPr>
        <p:spPr>
          <a:xfrm>
            <a:off x="0" y="188640"/>
            <a:ext cx="12192000" cy="6480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userDrawn="1"/>
        </p:nvSpPr>
        <p:spPr>
          <a:xfrm>
            <a:off x="10920536" y="341156"/>
            <a:ext cx="1093710" cy="369332"/>
          </a:xfrm>
          <a:prstGeom prst="rect">
            <a:avLst/>
          </a:prstGeom>
        </p:spPr>
        <p:txBody>
          <a:bodyPr/>
          <a:lstStyle/>
          <a:p>
            <a:pPr algn="ctr">
              <a:defRPr/>
            </a:pPr>
            <a:r>
              <a:rPr lang="zh-CN" altLang="en-US" sz="1600" dirty="0">
                <a:solidFill>
                  <a:schemeClr val="bg1"/>
                </a:solidFill>
                <a:latin typeface="微软雅黑" pitchFamily="34" charset="-122"/>
                <a:ea typeface="微软雅黑" pitchFamily="34" charset="-122"/>
              </a:rPr>
              <a:t>第 </a:t>
            </a:r>
            <a:fld id="{2EEF1883-7A0E-4F66-9932-E581691AD397}" type="slidenum">
              <a:rPr lang="zh-CN" altLang="en-US" sz="1600">
                <a:solidFill>
                  <a:schemeClr val="bg1"/>
                </a:solidFill>
              </a:rPr>
              <a:pPr algn="ctr">
                <a:defRPr/>
              </a:pPr>
              <a:t>‹#›</a:t>
            </a:fld>
            <a:r>
              <a:rPr lang="zh-CN" altLang="en-US" sz="1600" dirty="0">
                <a:solidFill>
                  <a:schemeClr val="bg1"/>
                </a:solidFill>
              </a:rPr>
              <a:t>  </a:t>
            </a:r>
            <a:r>
              <a:rPr lang="zh-CN" altLang="en-US" sz="1600" dirty="0">
                <a:solidFill>
                  <a:schemeClr val="bg1"/>
                </a:solidFill>
                <a:latin typeface="微软雅黑" pitchFamily="34" charset="-122"/>
                <a:ea typeface="微软雅黑" pitchFamily="34" charset="-122"/>
              </a:rPr>
              <a:t>页</a:t>
            </a:r>
          </a:p>
        </p:txBody>
      </p:sp>
      <p:sp>
        <p:nvSpPr>
          <p:cNvPr id="6" name="文本框 5"/>
          <p:cNvSpPr txBox="1"/>
          <p:nvPr userDrawn="1"/>
        </p:nvSpPr>
        <p:spPr>
          <a:xfrm>
            <a:off x="594363" y="179366"/>
            <a:ext cx="2833276" cy="584775"/>
          </a:xfrm>
          <a:prstGeom prst="rect">
            <a:avLst/>
          </a:prstGeom>
          <a:noFill/>
        </p:spPr>
        <p:txBody>
          <a:bodyPr wrap="non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目录 </a:t>
            </a:r>
            <a:r>
              <a:rPr lang="en-US" altLang="zh-CN" sz="3200" dirty="0" smtClean="0">
                <a:solidFill>
                  <a:schemeClr val="bg1"/>
                </a:solidFill>
                <a:latin typeface="微软雅黑" panose="020B0503020204020204" pitchFamily="34" charset="-122"/>
                <a:ea typeface="微软雅黑" panose="020B0503020204020204" pitchFamily="34" charset="-122"/>
              </a:rPr>
              <a:t>| </a:t>
            </a:r>
            <a:r>
              <a:rPr lang="en-US" altLang="zh-CN" sz="2400" dirty="0" smtClean="0">
                <a:solidFill>
                  <a:schemeClr val="bg1"/>
                </a:solidFill>
                <a:latin typeface="微软雅黑" panose="020B0503020204020204" pitchFamily="34" charset="-122"/>
                <a:ea typeface="微软雅黑" panose="020B0503020204020204" pitchFamily="34" charset="-122"/>
              </a:rPr>
              <a:t>CONTENT</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411796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45584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81691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214364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212701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964827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840977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995765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44370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14260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标题和内容">
    <p:spTree>
      <p:nvGrpSpPr>
        <p:cNvPr id="1" name=""/>
        <p:cNvGrpSpPr/>
        <p:nvPr/>
      </p:nvGrpSpPr>
      <p:grpSpPr>
        <a:xfrm>
          <a:off x="0" y="0"/>
          <a:ext cx="0" cy="0"/>
          <a:chOff x="0" y="0"/>
          <a:chExt cx="0" cy="0"/>
        </a:xfrm>
      </p:grpSpPr>
      <p:sp>
        <p:nvSpPr>
          <p:cNvPr id="16" name="矩形 15"/>
          <p:cNvSpPr/>
          <p:nvPr userDrawn="1"/>
        </p:nvSpPr>
        <p:spPr>
          <a:xfrm>
            <a:off x="0" y="188640"/>
            <a:ext cx="5303912" cy="6480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userDrawn="1"/>
        </p:nvSpPr>
        <p:spPr>
          <a:xfrm>
            <a:off x="10920536" y="341156"/>
            <a:ext cx="1093710" cy="369332"/>
          </a:xfrm>
          <a:prstGeom prst="rect">
            <a:avLst/>
          </a:prstGeom>
        </p:spPr>
        <p:txBody>
          <a:bodyPr/>
          <a:lstStyle/>
          <a:p>
            <a:pPr algn="ctr">
              <a:defRPr/>
            </a:pPr>
            <a:r>
              <a:rPr lang="zh-CN" altLang="en-US" sz="1600" dirty="0">
                <a:solidFill>
                  <a:schemeClr val="bg1"/>
                </a:solidFill>
                <a:latin typeface="微软雅黑" pitchFamily="34" charset="-122"/>
                <a:ea typeface="微软雅黑" pitchFamily="34" charset="-122"/>
              </a:rPr>
              <a:t>第 </a:t>
            </a:r>
            <a:fld id="{2EEF1883-7A0E-4F66-9932-E581691AD397}" type="slidenum">
              <a:rPr lang="zh-CN" altLang="en-US" sz="1600">
                <a:solidFill>
                  <a:schemeClr val="bg1"/>
                </a:solidFill>
              </a:rPr>
              <a:pPr algn="ctr">
                <a:defRPr/>
              </a:pPr>
              <a:t>‹#›</a:t>
            </a:fld>
            <a:r>
              <a:rPr lang="zh-CN" altLang="en-US" sz="1600" dirty="0">
                <a:solidFill>
                  <a:schemeClr val="bg1"/>
                </a:solidFill>
              </a:rPr>
              <a:t>  </a:t>
            </a:r>
            <a:r>
              <a:rPr lang="zh-CN" altLang="en-US" sz="1600" dirty="0">
                <a:solidFill>
                  <a:schemeClr val="bg1"/>
                </a:solidFill>
                <a:latin typeface="微软雅黑" pitchFamily="34" charset="-122"/>
                <a:ea typeface="微软雅黑" pitchFamily="34" charset="-122"/>
              </a:rPr>
              <a:t>页</a:t>
            </a:r>
          </a:p>
        </p:txBody>
      </p:sp>
      <p:sp>
        <p:nvSpPr>
          <p:cNvPr id="18" name="文本框 17"/>
          <p:cNvSpPr txBox="1"/>
          <p:nvPr userDrawn="1"/>
        </p:nvSpPr>
        <p:spPr>
          <a:xfrm>
            <a:off x="521116" y="236711"/>
            <a:ext cx="4091761" cy="584775"/>
          </a:xfrm>
          <a:prstGeom prst="rect">
            <a:avLst/>
          </a:prstGeom>
          <a:noFill/>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过渡页 </a:t>
            </a:r>
            <a:r>
              <a:rPr lang="en-US" altLang="zh-CN" sz="3200" dirty="0" smtClean="0">
                <a:solidFill>
                  <a:schemeClr val="bg1"/>
                </a:solidFill>
                <a:latin typeface="微软雅黑" panose="020B0503020204020204" pitchFamily="34" charset="-122"/>
                <a:ea typeface="微软雅黑" panose="020B0503020204020204" pitchFamily="34" charset="-122"/>
              </a:rPr>
              <a:t>| </a:t>
            </a:r>
            <a:r>
              <a:rPr lang="en-US" altLang="zh-CN" sz="2400" dirty="0" smtClean="0">
                <a:solidFill>
                  <a:schemeClr val="bg1"/>
                </a:solidFill>
                <a:latin typeface="微软雅黑" panose="020B0503020204020204" pitchFamily="34" charset="-122"/>
                <a:ea typeface="微软雅黑" panose="020B0503020204020204" pitchFamily="34" charset="-122"/>
              </a:rPr>
              <a:t>Transitional Page</a:t>
            </a:r>
            <a:endParaRPr lang="zh-CN" altLang="en-US" sz="2400"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58153" y="-14965"/>
            <a:ext cx="7033847" cy="6858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30990106"/>
      </p:ext>
    </p:extLst>
  </p:cSld>
  <p:clrMapOvr>
    <a:masterClrMapping/>
  </p:clrMapOvr>
  <p:transition spd="slow">
    <p:push dir="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p:spTree>
      <p:nvGrpSpPr>
        <p:cNvPr id="1" name=""/>
        <p:cNvGrpSpPr/>
        <p:nvPr/>
      </p:nvGrpSpPr>
      <p:grpSpPr>
        <a:xfrm>
          <a:off x="0" y="0"/>
          <a:ext cx="0" cy="0"/>
          <a:chOff x="0" y="0"/>
          <a:chExt cx="0" cy="0"/>
        </a:xfrm>
      </p:grpSpPr>
      <p:sp>
        <p:nvSpPr>
          <p:cNvPr id="14" name="TextBox 10"/>
          <p:cNvSpPr>
            <a:spLocks noChangeArrowheads="1"/>
          </p:cNvSpPr>
          <p:nvPr userDrawn="1"/>
        </p:nvSpPr>
        <p:spPr bwMode="auto">
          <a:xfrm>
            <a:off x="8688288" y="6488668"/>
            <a:ext cx="20127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4000" rIns="72000" anchor="ctr">
            <a:spAutoFit/>
          </a:bodyPr>
          <a:lstStyle/>
          <a:p>
            <a:pPr algn="ctr"/>
            <a:r>
              <a:rPr lang="zh-CN" altLang="en-US" sz="1800" b="1" spc="240" baseline="0" dirty="0" smtClean="0">
                <a:solidFill>
                  <a:srgbClr val="0070C0"/>
                </a:solidFill>
                <a:latin typeface="微软雅黑" pitchFamily="34" charset="-122"/>
                <a:ea typeface="微软雅黑" pitchFamily="34" charset="-122"/>
              </a:rPr>
              <a:t>会议概述</a:t>
            </a:r>
            <a:endParaRPr lang="zh-CN" altLang="en-US" sz="1800" b="1" spc="240" baseline="0" dirty="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val="2201975847"/>
      </p:ext>
    </p:extLst>
  </p:cSld>
  <p:clrMapOvr>
    <a:masterClrMapping/>
  </p:clrMapOvr>
  <p:transition spd="slow">
    <p:push dir="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1">
    <p:spTree>
      <p:nvGrpSpPr>
        <p:cNvPr id="1" name=""/>
        <p:cNvGrpSpPr/>
        <p:nvPr/>
      </p:nvGrpSpPr>
      <p:grpSpPr>
        <a:xfrm>
          <a:off x="0" y="0"/>
          <a:ext cx="0" cy="0"/>
          <a:chOff x="0" y="0"/>
          <a:chExt cx="0" cy="0"/>
        </a:xfrm>
      </p:grpSpPr>
      <p:sp>
        <p:nvSpPr>
          <p:cNvPr id="12" name="TextBox 10"/>
          <p:cNvSpPr>
            <a:spLocks noChangeArrowheads="1"/>
          </p:cNvSpPr>
          <p:nvPr userDrawn="1"/>
        </p:nvSpPr>
        <p:spPr bwMode="auto">
          <a:xfrm>
            <a:off x="2173784" y="267034"/>
            <a:ext cx="38164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4000" rIns="72000" anchor="ctr">
            <a:spAutoFit/>
          </a:bodyPr>
          <a:lstStyle/>
          <a:p>
            <a:pPr algn="l"/>
            <a:r>
              <a:rPr lang="zh-CN" altLang="en-US" sz="2400" b="0" spc="240" baseline="0" dirty="0" smtClean="0">
                <a:solidFill>
                  <a:schemeClr val="bg1"/>
                </a:solidFill>
                <a:latin typeface="微软雅黑" pitchFamily="34" charset="-122"/>
                <a:ea typeface="微软雅黑" pitchFamily="34" charset="-122"/>
              </a:rPr>
              <a:t>什么是会议</a:t>
            </a:r>
            <a:endParaRPr lang="zh-CN" altLang="en-US" sz="2400" b="0" spc="240" baseline="0" dirty="0">
              <a:solidFill>
                <a:schemeClr val="bg1"/>
              </a:solidFill>
              <a:latin typeface="微软雅黑" pitchFamily="34" charset="-122"/>
              <a:ea typeface="微软雅黑" pitchFamily="34" charset="-122"/>
            </a:endParaRPr>
          </a:p>
        </p:txBody>
      </p:sp>
      <p:sp>
        <p:nvSpPr>
          <p:cNvPr id="14" name="TextBox 10"/>
          <p:cNvSpPr>
            <a:spLocks noChangeArrowheads="1"/>
          </p:cNvSpPr>
          <p:nvPr userDrawn="1"/>
        </p:nvSpPr>
        <p:spPr bwMode="auto">
          <a:xfrm>
            <a:off x="8688288" y="6488668"/>
            <a:ext cx="20127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4000" rIns="72000" anchor="ctr">
            <a:spAutoFit/>
          </a:bodyPr>
          <a:lstStyle/>
          <a:p>
            <a:pPr algn="ctr"/>
            <a:r>
              <a:rPr lang="zh-CN" altLang="en-US" sz="1800" b="1" spc="240" baseline="0" dirty="0" smtClean="0">
                <a:solidFill>
                  <a:srgbClr val="0070C0"/>
                </a:solidFill>
                <a:latin typeface="微软雅黑" pitchFamily="34" charset="-122"/>
                <a:ea typeface="微软雅黑" pitchFamily="34" charset="-122"/>
              </a:rPr>
              <a:t>会议概述</a:t>
            </a:r>
            <a:endParaRPr lang="zh-CN" altLang="en-US" sz="1800" b="1" spc="240" baseline="0" dirty="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val="2999260344"/>
      </p:ext>
    </p:extLst>
  </p:cSld>
  <p:clrMapOvr>
    <a:masterClrMapping/>
  </p:clrMapOvr>
  <p:transition spd="slow">
    <p:push dir="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2">
    <p:spTree>
      <p:nvGrpSpPr>
        <p:cNvPr id="1" name=""/>
        <p:cNvGrpSpPr/>
        <p:nvPr/>
      </p:nvGrpSpPr>
      <p:grpSpPr>
        <a:xfrm>
          <a:off x="0" y="0"/>
          <a:ext cx="0" cy="0"/>
          <a:chOff x="0" y="0"/>
          <a:chExt cx="0" cy="0"/>
        </a:xfrm>
      </p:grpSpPr>
      <p:sp>
        <p:nvSpPr>
          <p:cNvPr id="12" name="TextBox 10"/>
          <p:cNvSpPr>
            <a:spLocks noChangeArrowheads="1"/>
          </p:cNvSpPr>
          <p:nvPr userDrawn="1"/>
        </p:nvSpPr>
        <p:spPr bwMode="auto">
          <a:xfrm>
            <a:off x="2173784" y="267034"/>
            <a:ext cx="38164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4000" rIns="72000" anchor="ctr">
            <a:spAutoFit/>
          </a:bodyPr>
          <a:lstStyle/>
          <a:p>
            <a:pPr algn="l"/>
            <a:r>
              <a:rPr lang="zh-CN" altLang="en-US" sz="2400" b="0" spc="240" baseline="0" dirty="0" smtClean="0">
                <a:solidFill>
                  <a:schemeClr val="bg1"/>
                </a:solidFill>
                <a:latin typeface="微软雅黑" pitchFamily="34" charset="-122"/>
                <a:ea typeface="微软雅黑" pitchFamily="34" charset="-122"/>
              </a:rPr>
              <a:t>会议有什么作用</a:t>
            </a:r>
          </a:p>
        </p:txBody>
      </p:sp>
      <p:sp>
        <p:nvSpPr>
          <p:cNvPr id="15" name="TextBox 10"/>
          <p:cNvSpPr>
            <a:spLocks noChangeArrowheads="1"/>
          </p:cNvSpPr>
          <p:nvPr userDrawn="1"/>
        </p:nvSpPr>
        <p:spPr bwMode="auto">
          <a:xfrm>
            <a:off x="8688288" y="6488668"/>
            <a:ext cx="20127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4000" rIns="72000" anchor="ctr">
            <a:spAutoFit/>
          </a:bodyPr>
          <a:lstStyle/>
          <a:p>
            <a:pPr algn="ctr"/>
            <a:r>
              <a:rPr lang="zh-CN" altLang="en-US" sz="1800" b="1" spc="240" baseline="0" dirty="0" smtClean="0">
                <a:solidFill>
                  <a:srgbClr val="0070C0"/>
                </a:solidFill>
                <a:latin typeface="微软雅黑" pitchFamily="34" charset="-122"/>
                <a:ea typeface="微软雅黑" pitchFamily="34" charset="-122"/>
              </a:rPr>
              <a:t>会议概述</a:t>
            </a:r>
            <a:endParaRPr lang="zh-CN" altLang="en-US" sz="1800" b="1" spc="240" baseline="0" dirty="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val="3777719482"/>
      </p:ext>
    </p:extLst>
  </p:cSld>
  <p:clrMapOvr>
    <a:masterClrMapping/>
  </p:clrMapOvr>
  <p:transition spd="slow">
    <p:push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3">
    <p:spTree>
      <p:nvGrpSpPr>
        <p:cNvPr id="1" name=""/>
        <p:cNvGrpSpPr/>
        <p:nvPr/>
      </p:nvGrpSpPr>
      <p:grpSpPr>
        <a:xfrm>
          <a:off x="0" y="0"/>
          <a:ext cx="0" cy="0"/>
          <a:chOff x="0" y="0"/>
          <a:chExt cx="0" cy="0"/>
        </a:xfrm>
      </p:grpSpPr>
      <p:sp>
        <p:nvSpPr>
          <p:cNvPr id="12" name="TextBox 10"/>
          <p:cNvSpPr>
            <a:spLocks noChangeArrowheads="1"/>
          </p:cNvSpPr>
          <p:nvPr userDrawn="1"/>
        </p:nvSpPr>
        <p:spPr bwMode="auto">
          <a:xfrm>
            <a:off x="2173784" y="267034"/>
            <a:ext cx="38164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4000" rIns="72000" anchor="ctr">
            <a:spAutoFit/>
          </a:bodyPr>
          <a:lstStyle/>
          <a:p>
            <a:pPr algn="l"/>
            <a:r>
              <a:rPr lang="zh-CN" altLang="en-US" sz="2400" b="0" spc="240" baseline="0" dirty="0" smtClean="0">
                <a:solidFill>
                  <a:schemeClr val="bg1"/>
                </a:solidFill>
                <a:latin typeface="微软雅黑" pitchFamily="34" charset="-122"/>
                <a:ea typeface="微软雅黑" pitchFamily="34" charset="-122"/>
              </a:rPr>
              <a:t>会议的时机选择</a:t>
            </a:r>
          </a:p>
        </p:txBody>
      </p:sp>
      <p:sp>
        <p:nvSpPr>
          <p:cNvPr id="15" name="TextBox 10"/>
          <p:cNvSpPr>
            <a:spLocks noChangeArrowheads="1"/>
          </p:cNvSpPr>
          <p:nvPr userDrawn="1"/>
        </p:nvSpPr>
        <p:spPr bwMode="auto">
          <a:xfrm>
            <a:off x="8688288" y="6488668"/>
            <a:ext cx="20127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4000" rIns="72000" anchor="ctr">
            <a:spAutoFit/>
          </a:bodyPr>
          <a:lstStyle/>
          <a:p>
            <a:pPr algn="ctr"/>
            <a:r>
              <a:rPr lang="zh-CN" altLang="en-US" sz="1800" b="1" spc="240" baseline="0" dirty="0" smtClean="0">
                <a:solidFill>
                  <a:srgbClr val="0070C0"/>
                </a:solidFill>
                <a:latin typeface="微软雅黑" pitchFamily="34" charset="-122"/>
                <a:ea typeface="微软雅黑" pitchFamily="34" charset="-122"/>
              </a:rPr>
              <a:t>会议概述</a:t>
            </a:r>
            <a:endParaRPr lang="zh-CN" altLang="en-US" sz="1800" b="1" spc="240" baseline="0" dirty="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val="3421226275"/>
      </p:ext>
    </p:extLst>
  </p:cSld>
  <p:clrMapOvr>
    <a:masterClrMapping/>
  </p:clrMapOvr>
  <p:transition spd="slow">
    <p:push dir="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
    <p:spTree>
      <p:nvGrpSpPr>
        <p:cNvPr id="1" name=""/>
        <p:cNvGrpSpPr/>
        <p:nvPr/>
      </p:nvGrpSpPr>
      <p:grpSpPr>
        <a:xfrm>
          <a:off x="0" y="0"/>
          <a:ext cx="0" cy="0"/>
          <a:chOff x="0" y="0"/>
          <a:chExt cx="0" cy="0"/>
        </a:xfrm>
      </p:grpSpPr>
      <p:sp>
        <p:nvSpPr>
          <p:cNvPr id="12" name="TextBox 10"/>
          <p:cNvSpPr>
            <a:spLocks noChangeArrowheads="1"/>
          </p:cNvSpPr>
          <p:nvPr userDrawn="1"/>
        </p:nvSpPr>
        <p:spPr bwMode="auto">
          <a:xfrm>
            <a:off x="2173784" y="267034"/>
            <a:ext cx="38164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4000" rIns="72000" anchor="ctr">
            <a:spAutoFit/>
          </a:bodyPr>
          <a:lstStyle/>
          <a:p>
            <a:pPr algn="l"/>
            <a:r>
              <a:rPr lang="zh-CN" altLang="en-US" sz="2400" b="0" spc="240" baseline="0" dirty="0" smtClean="0">
                <a:solidFill>
                  <a:schemeClr val="bg1"/>
                </a:solidFill>
                <a:latin typeface="微软雅黑" pitchFamily="34" charset="-122"/>
                <a:ea typeface="微软雅黑" pitchFamily="34" charset="-122"/>
              </a:rPr>
              <a:t>会议的成本分析</a:t>
            </a:r>
          </a:p>
        </p:txBody>
      </p:sp>
      <p:sp>
        <p:nvSpPr>
          <p:cNvPr id="14" name="TextBox 10"/>
          <p:cNvSpPr>
            <a:spLocks noChangeArrowheads="1"/>
          </p:cNvSpPr>
          <p:nvPr userDrawn="1"/>
        </p:nvSpPr>
        <p:spPr bwMode="auto">
          <a:xfrm>
            <a:off x="8688288" y="6488668"/>
            <a:ext cx="20127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4000" rIns="72000" anchor="ctr">
            <a:spAutoFit/>
          </a:bodyPr>
          <a:lstStyle/>
          <a:p>
            <a:pPr algn="ctr"/>
            <a:r>
              <a:rPr lang="zh-CN" altLang="en-US" sz="1800" b="1" spc="240" baseline="0" dirty="0" smtClean="0">
                <a:solidFill>
                  <a:srgbClr val="0070C0"/>
                </a:solidFill>
                <a:latin typeface="微软雅黑" pitchFamily="34" charset="-122"/>
                <a:ea typeface="微软雅黑" pitchFamily="34" charset="-122"/>
              </a:rPr>
              <a:t>会议概述</a:t>
            </a:r>
            <a:endParaRPr lang="zh-CN" altLang="en-US" sz="1800" b="1" spc="240" baseline="0" dirty="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val="1180838632"/>
      </p:ext>
    </p:extLst>
  </p:cSld>
  <p:clrMapOvr>
    <a:masterClrMapping/>
  </p:clrMapOvr>
  <p:transition spd="slow">
    <p:push dir="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2.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dkUpDiag">
          <a:fgClr>
            <a:schemeClr val="bg1">
              <a:lumMod val="85000"/>
            </a:schemeClr>
          </a:fgClr>
          <a:bgClr>
            <a:schemeClr val="bg1"/>
          </a:bgClr>
        </a:pattFill>
        <a:effectLst/>
      </p:bgPr>
    </p:bg>
    <p:spTree>
      <p:nvGrpSpPr>
        <p:cNvPr id="1" name=""/>
        <p:cNvGrpSpPr/>
        <p:nvPr/>
      </p:nvGrpSpPr>
      <p:grpSpPr>
        <a:xfrm>
          <a:off x="0" y="0"/>
          <a:ext cx="0" cy="0"/>
          <a:chOff x="0" y="0"/>
          <a:chExt cx="0" cy="0"/>
        </a:xfrm>
      </p:grpSpPr>
      <p:sp>
        <p:nvSpPr>
          <p:cNvPr id="7" name="矩形 6"/>
          <p:cNvSpPr/>
          <p:nvPr userDrawn="1"/>
        </p:nvSpPr>
        <p:spPr>
          <a:xfrm>
            <a:off x="-19371" y="188640"/>
            <a:ext cx="12211371" cy="57606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TextBox 8"/>
          <p:cNvSpPr txBox="1"/>
          <p:nvPr userDrawn="1"/>
        </p:nvSpPr>
        <p:spPr>
          <a:xfrm>
            <a:off x="-19371" y="287458"/>
            <a:ext cx="2088503" cy="369332"/>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800" b="1" kern="1200" dirty="0" smtClean="0">
                <a:solidFill>
                  <a:schemeClr val="bg1"/>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经典繁仿黑" pitchFamily="49" charset="-122"/>
              </a:rPr>
              <a:t>点击输入公司全称</a:t>
            </a:r>
            <a:endParaRPr lang="zh-CN" altLang="en-US" sz="1800" b="1" kern="1200" dirty="0">
              <a:solidFill>
                <a:schemeClr val="bg1"/>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经典繁仿黑" pitchFamily="49" charset="-122"/>
            </a:endParaRPr>
          </a:p>
        </p:txBody>
      </p:sp>
      <p:cxnSp>
        <p:nvCxnSpPr>
          <p:cNvPr id="9" name="直接连接符 8"/>
          <p:cNvCxnSpPr/>
          <p:nvPr userDrawn="1"/>
        </p:nvCxnSpPr>
        <p:spPr>
          <a:xfrm>
            <a:off x="2047184" y="287458"/>
            <a:ext cx="0" cy="369332"/>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1" name="矩形 10"/>
          <p:cNvSpPr/>
          <p:nvPr userDrawn="1"/>
        </p:nvSpPr>
        <p:spPr>
          <a:xfrm>
            <a:off x="10920537" y="287458"/>
            <a:ext cx="1093710" cy="369332"/>
          </a:xfrm>
          <a:prstGeom prst="rect">
            <a:avLst/>
          </a:prstGeom>
        </p:spPr>
        <p:txBody>
          <a:bodyPr/>
          <a:lstStyle/>
          <a:p>
            <a:pPr algn="ctr">
              <a:defRPr/>
            </a:pPr>
            <a:r>
              <a:rPr lang="zh-CN" altLang="en-US" sz="1600" dirty="0">
                <a:solidFill>
                  <a:schemeClr val="bg1"/>
                </a:solidFill>
                <a:latin typeface="微软雅黑" pitchFamily="34" charset="-122"/>
                <a:ea typeface="微软雅黑" pitchFamily="34" charset="-122"/>
              </a:rPr>
              <a:t>第 </a:t>
            </a:r>
            <a:fld id="{2EEF1883-7A0E-4F66-9932-E581691AD397}" type="slidenum">
              <a:rPr lang="zh-CN" altLang="en-US" sz="1600">
                <a:solidFill>
                  <a:schemeClr val="bg1"/>
                </a:solidFill>
              </a:rPr>
              <a:pPr algn="ctr">
                <a:defRPr/>
              </a:pPr>
              <a:t>‹#›</a:t>
            </a:fld>
            <a:r>
              <a:rPr lang="zh-CN" altLang="en-US" sz="1600" dirty="0">
                <a:solidFill>
                  <a:schemeClr val="bg1"/>
                </a:solidFill>
              </a:rPr>
              <a:t>  </a:t>
            </a:r>
            <a:r>
              <a:rPr lang="zh-CN" altLang="en-US" sz="1600" dirty="0">
                <a:solidFill>
                  <a:schemeClr val="bg1"/>
                </a:solidFill>
                <a:latin typeface="微软雅黑" pitchFamily="34" charset="-122"/>
                <a:ea typeface="微软雅黑" pitchFamily="34" charset="-122"/>
              </a:rPr>
              <a:t>页</a:t>
            </a:r>
          </a:p>
        </p:txBody>
      </p:sp>
      <p:sp>
        <p:nvSpPr>
          <p:cNvPr id="10" name="矩形 9"/>
          <p:cNvSpPr/>
          <p:nvPr userDrawn="1"/>
        </p:nvSpPr>
        <p:spPr>
          <a:xfrm>
            <a:off x="-19372" y="6640894"/>
            <a:ext cx="8496000" cy="36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矩形 12"/>
          <p:cNvSpPr/>
          <p:nvPr userDrawn="1"/>
        </p:nvSpPr>
        <p:spPr>
          <a:xfrm>
            <a:off x="-19372" y="6736456"/>
            <a:ext cx="8496000" cy="11433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矩形 13"/>
          <p:cNvSpPr/>
          <p:nvPr userDrawn="1"/>
        </p:nvSpPr>
        <p:spPr>
          <a:xfrm>
            <a:off x="10933237" y="6635224"/>
            <a:ext cx="1260000" cy="36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矩形 14"/>
          <p:cNvSpPr/>
          <p:nvPr userDrawn="1"/>
        </p:nvSpPr>
        <p:spPr>
          <a:xfrm>
            <a:off x="10933237" y="6730786"/>
            <a:ext cx="1260000" cy="11433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cSld>
  <p:clrMap bg1="lt1" tx1="dk1" bg2="lt2" tx2="dk2" accent1="accent1" accent2="accent2" accent3="accent3" accent4="accent4" accent5="accent5" accent6="accent6" hlink="hlink" folHlink="folHlink"/>
  <p:sldLayoutIdLst>
    <p:sldLayoutId id="2147483649" r:id="rId1"/>
    <p:sldLayoutId id="2147483681" r:id="rId2"/>
    <p:sldLayoutId id="2147483650" r:id="rId3"/>
    <p:sldLayoutId id="2147483664" r:id="rId4"/>
    <p:sldLayoutId id="2147483669" r:id="rId5"/>
    <p:sldLayoutId id="2147483672" r:id="rId6"/>
    <p:sldLayoutId id="2147483673" r:id="rId7"/>
    <p:sldLayoutId id="2147483674" r:id="rId8"/>
    <p:sldLayoutId id="2147483675" r:id="rId9"/>
    <p:sldLayoutId id="2147483670" r:id="rId10"/>
    <p:sldLayoutId id="2147483676" r:id="rId11"/>
    <p:sldLayoutId id="2147483677" r:id="rId12"/>
    <p:sldLayoutId id="2147483671" r:id="rId13"/>
    <p:sldLayoutId id="2147483678" r:id="rId14"/>
    <p:sldLayoutId id="2147483679" r:id="rId15"/>
    <p:sldLayoutId id="2147483680" r:id="rId16"/>
    <p:sldLayoutId id="2147483651" r:id="rId17"/>
    <p:sldLayoutId id="2147483652" r:id="rId18"/>
    <p:sldLayoutId id="2147483665" r:id="rId19"/>
    <p:sldLayoutId id="2147483666" r:id="rId20"/>
    <p:sldLayoutId id="2147483653" r:id="rId21"/>
    <p:sldLayoutId id="2147483654" r:id="rId22"/>
    <p:sldLayoutId id="2147483667" r:id="rId23"/>
    <p:sldLayoutId id="2147483655" r:id="rId24"/>
    <p:sldLayoutId id="2147483656" r:id="rId25"/>
    <p:sldLayoutId id="2147483657" r:id="rId26"/>
    <p:sldLayoutId id="2147483658" r:id="rId27"/>
    <p:sldLayoutId id="2147483668" r:id="rId28"/>
  </p:sldLayoutIdLst>
  <p:transition spd="slow">
    <p:push dir="u"/>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6388116"/>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28.xml"/></Relationships>
</file>

<file path=ppt/slides/_rels/slide39.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9.xml"/><Relationship Id="rId1" Type="http://schemas.openxmlformats.org/officeDocument/2006/relationships/slideLayout" Target="../slideLayouts/slideLayout35.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0" y="2677889"/>
            <a:ext cx="12192000" cy="4180112"/>
          </a:xfrm>
          <a:prstGeom prst="rect">
            <a:avLst/>
          </a:prstGeom>
          <a:ln>
            <a:noFill/>
          </a:ln>
          <a:effectLst>
            <a:outerShdw blurRad="292100" dist="139700" dir="2700000" algn="tl" rotWithShape="0">
              <a:srgbClr val="333333">
                <a:alpha val="65000"/>
              </a:srgbClr>
            </a:outerShdw>
          </a:effectLst>
          <a:extLst/>
        </p:spPr>
      </p:pic>
      <p:sp>
        <p:nvSpPr>
          <p:cNvPr id="3" name="TextBox 3"/>
          <p:cNvSpPr txBox="1"/>
          <p:nvPr/>
        </p:nvSpPr>
        <p:spPr>
          <a:xfrm>
            <a:off x="3463736" y="921495"/>
            <a:ext cx="5265035" cy="1107996"/>
          </a:xfrm>
          <a:prstGeom prst="rect">
            <a:avLst/>
          </a:prstGeom>
          <a:noFill/>
        </p:spPr>
        <p:txBody>
          <a:bodyPr wrap="none">
            <a:spAutoFit/>
          </a:bodyPr>
          <a:lstStyle/>
          <a:p>
            <a:pPr fontAlgn="auto">
              <a:spcBef>
                <a:spcPts val="0"/>
              </a:spcBef>
              <a:spcAft>
                <a:spcPts val="0"/>
              </a:spcAft>
              <a:defRPr/>
            </a:pPr>
            <a:r>
              <a:rPr lang="zh-CN" altLang="en-US" sz="6600" b="1" dirty="0" smtClean="0">
                <a:solidFill>
                  <a:srgbClr val="0070C0"/>
                </a:solidFill>
                <a:effectLst>
                  <a:outerShdw blurRad="38100" dist="38100" dir="2700000" algn="tl">
                    <a:srgbClr val="000000">
                      <a:alpha val="43137"/>
                    </a:srgbClr>
                  </a:outerShdw>
                  <a:reflection blurRad="25400" stA="30000" endPos="30000" dist="50800" dir="5400000" sy="-100000" algn="bl" rotWithShape="0"/>
                </a:effectLst>
                <a:latin typeface="Impact" panose="020B0806030902050204" pitchFamily="34" charset="0"/>
                <a:ea typeface="微软雅黑" panose="020B0503020204020204" pitchFamily="34" charset="-122"/>
                <a:sym typeface="Impact" panose="020B0806030902050204" pitchFamily="34" charset="0"/>
              </a:rPr>
              <a:t>高效会议秘诀</a:t>
            </a:r>
            <a:endParaRPr lang="zh-CN" altLang="en-US" sz="6600" b="1" dirty="0">
              <a:solidFill>
                <a:srgbClr val="0070C0"/>
              </a:solidFill>
              <a:effectLst>
                <a:outerShdw blurRad="38100" dist="38100" dir="2700000" algn="tl">
                  <a:srgbClr val="000000">
                    <a:alpha val="43137"/>
                  </a:srgbClr>
                </a:outerShdw>
                <a:reflection blurRad="25400" stA="30000" endPos="30000" dist="50800" dir="5400000" sy="-100000" algn="bl" rotWithShape="0"/>
              </a:effectLst>
              <a:latin typeface="Impact" panose="020B0806030902050204" pitchFamily="34" charset="0"/>
              <a:ea typeface="微软雅黑" panose="020B0503020204020204" pitchFamily="34" charset="-122"/>
              <a:sym typeface="Impact" panose="020B0806030902050204" pitchFamily="34" charset="0"/>
            </a:endParaRPr>
          </a:p>
        </p:txBody>
      </p:sp>
      <p:sp>
        <p:nvSpPr>
          <p:cNvPr id="4" name="TextBox 5"/>
          <p:cNvSpPr txBox="1">
            <a:spLocks noChangeArrowheads="1"/>
          </p:cNvSpPr>
          <p:nvPr/>
        </p:nvSpPr>
        <p:spPr bwMode="auto">
          <a:xfrm>
            <a:off x="151368" y="200199"/>
            <a:ext cx="3312368" cy="393177"/>
          </a:xfrm>
          <a:prstGeom prst="rect">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algn="ctr">
              <a:defRPr sz="3200" b="1">
                <a:solidFill>
                  <a:srgbClr val="0070C0"/>
                </a:solidFill>
                <a:latin typeface="微软雅黑" pitchFamily="34" charset="-122"/>
                <a:ea typeface="微软雅黑"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600" dirty="0">
                <a:latin typeface="Impact" panose="020B0806030902050204" pitchFamily="34" charset="0"/>
                <a:sym typeface="Impact" panose="020B0806030902050204" pitchFamily="34" charset="0"/>
              </a:rPr>
              <a:t>点击此处，写上您公司的名称</a:t>
            </a:r>
            <a:endParaRPr lang="en-US" altLang="zh-CN" sz="1600" dirty="0">
              <a:latin typeface="Impact" panose="020B0806030902050204" pitchFamily="34" charset="0"/>
              <a:sym typeface="Impact" panose="020B0806030902050204" pitchFamily="34" charset="0"/>
            </a:endParaRPr>
          </a:p>
        </p:txBody>
      </p:sp>
      <p:cxnSp>
        <p:nvCxnSpPr>
          <p:cNvPr id="5" name="直接连接符 4"/>
          <p:cNvCxnSpPr/>
          <p:nvPr/>
        </p:nvCxnSpPr>
        <p:spPr>
          <a:xfrm>
            <a:off x="3463736" y="2153181"/>
            <a:ext cx="5115088" cy="0"/>
          </a:xfrm>
          <a:prstGeom prst="line">
            <a:avLst/>
          </a:prstGeom>
          <a:ln w="28575">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6" name="圆角矩形 5"/>
          <p:cNvSpPr/>
          <p:nvPr/>
        </p:nvSpPr>
        <p:spPr>
          <a:xfrm>
            <a:off x="4223792" y="2276872"/>
            <a:ext cx="1152128" cy="277327"/>
          </a:xfrm>
          <a:prstGeom prst="roundRect">
            <a:avLst/>
          </a:prstGeom>
          <a:solidFill>
            <a:srgbClr val="0070C0"/>
          </a:solidFill>
          <a:ln>
            <a:noFill/>
          </a:ln>
          <a:effectLst>
            <a:outerShdw blurRad="190500" dist="1905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bg1"/>
                </a:solidFill>
                <a:latin typeface="Impact" panose="020B0806030902050204" pitchFamily="34" charset="0"/>
                <a:ea typeface="微软雅黑" panose="020B0503020204020204" pitchFamily="34" charset="-122"/>
                <a:sym typeface="Impact" panose="020B0806030902050204" pitchFamily="34" charset="0"/>
              </a:rPr>
              <a:t>主讲人</a:t>
            </a:r>
            <a:endParaRPr lang="zh-CN" altLang="en-US" sz="1400" dirty="0">
              <a:solidFill>
                <a:schemeClr val="bg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7" name="圆角矩形 6"/>
          <p:cNvSpPr/>
          <p:nvPr/>
        </p:nvSpPr>
        <p:spPr>
          <a:xfrm>
            <a:off x="6744072" y="2276872"/>
            <a:ext cx="1152128" cy="277327"/>
          </a:xfrm>
          <a:prstGeom prst="roundRect">
            <a:avLst/>
          </a:prstGeom>
          <a:solidFill>
            <a:srgbClr val="0070C0"/>
          </a:solidFill>
          <a:ln>
            <a:noFill/>
          </a:ln>
          <a:effectLst>
            <a:outerShdw blurRad="190500" dist="1905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bg1"/>
                </a:solidFill>
                <a:latin typeface="Impact" panose="020B0806030902050204" pitchFamily="34" charset="0"/>
                <a:ea typeface="微软雅黑" panose="020B0503020204020204" pitchFamily="34" charset="-122"/>
                <a:sym typeface="Impact" panose="020B0806030902050204" pitchFamily="34" charset="0"/>
              </a:rPr>
              <a:t>部门</a:t>
            </a:r>
            <a:endParaRPr lang="zh-CN" altLang="en-US" sz="1400" dirty="0">
              <a:solidFill>
                <a:schemeClr val="bg1"/>
              </a:solidFill>
              <a:latin typeface="Impact" panose="020B0806030902050204" pitchFamily="34" charset="0"/>
              <a:ea typeface="微软雅黑" panose="020B0503020204020204" pitchFamily="34" charset="-122"/>
              <a:sym typeface="Impact" panose="020B0806030902050204" pitchFamily="34" charset="0"/>
            </a:endParaRPr>
          </a:p>
        </p:txBody>
      </p:sp>
    </p:spTree>
    <p:extLst>
      <p:ext uri="{BB962C8B-B14F-4D97-AF65-F5344CB8AC3E}">
        <p14:creationId xmlns:p14="http://schemas.microsoft.com/office/powerpoint/2010/main" val="10602547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500"/>
                            </p:stCondLst>
                            <p:childTnLst>
                              <p:par>
                                <p:cTn id="12" presetID="22" presetClass="entr" presetSubtype="8"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300"/>
                                        <p:tgtEl>
                                          <p:spTgt spid="5"/>
                                        </p:tgtEl>
                                      </p:cBhvr>
                                    </p:animEffect>
                                  </p:childTnLst>
                                </p:cTn>
                              </p:par>
                            </p:childTnLst>
                          </p:cTn>
                        </p:par>
                        <p:par>
                          <p:cTn id="15" fill="hold">
                            <p:stCondLst>
                              <p:cond delay="1800"/>
                            </p:stCondLst>
                            <p:childTnLst>
                              <p:par>
                                <p:cTn id="16" presetID="12" presetClass="entr" presetSubtype="4"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slide(fromBottom)">
                                      <p:cBhvr>
                                        <p:cTn id="18" dur="500"/>
                                        <p:tgtEl>
                                          <p:spTgt spid="4"/>
                                        </p:tgtEl>
                                      </p:cBhvr>
                                    </p:animEffect>
                                  </p:childTnLst>
                                </p:cTn>
                              </p:par>
                            </p:childTnLst>
                          </p:cTn>
                        </p:par>
                        <p:par>
                          <p:cTn id="19" fill="hold">
                            <p:stCondLst>
                              <p:cond delay="2300"/>
                            </p:stCondLst>
                            <p:childTnLst>
                              <p:par>
                                <p:cTn id="20" presetID="42" presetClass="entr" presetSubtype="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25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childTnLst>
                          </p:cTn>
                        </p:par>
                        <p:par>
                          <p:cTn id="30" fill="hold">
                            <p:stCondLst>
                              <p:cond delay="3550"/>
                            </p:stCondLst>
                            <p:childTnLst>
                              <p:par>
                                <p:cTn id="31" presetID="14" presetClass="entr" presetSubtype="1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randombar(horizontal)">
                                      <p:cBhvr>
                                        <p:cTn id="33"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6" grpId="0" animBg="1"/>
      <p:bldP spid="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文本1"/>
          <p:cNvGrpSpPr/>
          <p:nvPr/>
        </p:nvGrpSpPr>
        <p:grpSpPr>
          <a:xfrm>
            <a:off x="5879976" y="1916832"/>
            <a:ext cx="5402109" cy="468000"/>
            <a:chOff x="1524000" y="1397000"/>
            <a:chExt cx="6096000" cy="733585"/>
          </a:xfrm>
        </p:grpSpPr>
        <p:sp>
          <p:nvSpPr>
            <p:cNvPr id="15" name="任意多边形 14"/>
            <p:cNvSpPr/>
            <p:nvPr/>
          </p:nvSpPr>
          <p:spPr>
            <a:xfrm>
              <a:off x="1524000" y="1397000"/>
              <a:ext cx="6096000" cy="7335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3200" b="1">
                <a:solidFill>
                  <a:srgbClr val="0070C0"/>
                </a:solidFill>
                <a:latin typeface="Impact" panose="020B0806030902050204" pitchFamily="34" charset="0"/>
                <a:ea typeface="微软雅黑" pitchFamily="34" charset="-122"/>
                <a:sym typeface="Impact" panose="020B0806030902050204" pitchFamily="34" charset="0"/>
              </a:endParaRPr>
            </a:p>
            <a:p>
              <a:pPr lvl="1"/>
              <a:endParaRPr lang="zh-CN" altLang="en-US">
                <a:solidFill>
                  <a:schemeClr val="lt1"/>
                </a:solidFill>
                <a:latin typeface="Impact" panose="020B0806030902050204" pitchFamily="34" charset="0"/>
                <a:ea typeface="微软雅黑" panose="020B0503020204020204" pitchFamily="34" charset="-122"/>
                <a:sym typeface="Impact" panose="020B0806030902050204" pitchFamily="34" charset="0"/>
              </a:endParaRPr>
            </a:p>
            <a:p>
              <a:pPr lvl="1"/>
              <a:endParaRPr lang="zh-CN" altLang="en-US">
                <a:solidFill>
                  <a:schemeClr val="lt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6" name="任意多边形 15"/>
            <p:cNvSpPr/>
            <p:nvPr/>
          </p:nvSpPr>
          <p:spPr>
            <a:xfrm>
              <a:off x="1549400" y="1416050"/>
              <a:ext cx="6045200" cy="6954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marL="95250" algn="r">
                <a:lnSpc>
                  <a:spcPct val="120000"/>
                </a:lnSpc>
                <a:defRPr/>
              </a:pPr>
              <a:r>
                <a:rPr lang="zh-CN" altLang="en-US" sz="1600" kern="0" dirty="0">
                  <a:solidFill>
                    <a:srgbClr val="4D4D4D"/>
                  </a:solidFill>
                  <a:latin typeface="Impact" panose="020B0806030902050204" pitchFamily="34" charset="0"/>
                  <a:ea typeface="微软雅黑" panose="020B0503020204020204" pitchFamily="34" charset="-122"/>
                  <a:sym typeface="Impact" panose="020B0806030902050204" pitchFamily="34" charset="0"/>
                </a:rPr>
                <a:t>已经形成惯例的每周例会，却没有什么事情要讨论；</a:t>
              </a:r>
            </a:p>
          </p:txBody>
        </p:sp>
      </p:grpSp>
      <p:grpSp>
        <p:nvGrpSpPr>
          <p:cNvPr id="17" name="文本2"/>
          <p:cNvGrpSpPr/>
          <p:nvPr/>
        </p:nvGrpSpPr>
        <p:grpSpPr>
          <a:xfrm>
            <a:off x="5879976" y="2606707"/>
            <a:ext cx="5402109" cy="468000"/>
            <a:chOff x="1524000" y="2203943"/>
            <a:chExt cx="6096000" cy="733585"/>
          </a:xfrm>
        </p:grpSpPr>
        <p:sp>
          <p:nvSpPr>
            <p:cNvPr id="18" name="任意多边形 17"/>
            <p:cNvSpPr/>
            <p:nvPr/>
          </p:nvSpPr>
          <p:spPr>
            <a:xfrm>
              <a:off x="1524000" y="2203943"/>
              <a:ext cx="6096000" cy="7335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3200" b="1" dirty="0">
                <a:solidFill>
                  <a:srgbClr val="0070C0"/>
                </a:solidFill>
                <a:latin typeface="Impact" panose="020B0806030902050204" pitchFamily="34" charset="0"/>
                <a:ea typeface="微软雅黑" pitchFamily="34" charset="-122"/>
                <a:sym typeface="Impact" panose="020B0806030902050204" pitchFamily="34" charset="0"/>
              </a:endParaRPr>
            </a:p>
            <a:p>
              <a:pPr lvl="1"/>
              <a:endParaRPr lang="zh-CN" altLang="en-US" dirty="0">
                <a:solidFill>
                  <a:schemeClr val="lt1"/>
                </a:solidFill>
                <a:latin typeface="Impact" panose="020B0806030902050204" pitchFamily="34" charset="0"/>
                <a:ea typeface="微软雅黑" panose="020B0503020204020204" pitchFamily="34" charset="-122"/>
                <a:sym typeface="Impact" panose="020B0806030902050204" pitchFamily="34" charset="0"/>
              </a:endParaRPr>
            </a:p>
            <a:p>
              <a:pPr lvl="1"/>
              <a:endParaRPr lang="zh-CN" altLang="en-US" dirty="0">
                <a:solidFill>
                  <a:schemeClr val="lt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9" name="任意多边形 18"/>
            <p:cNvSpPr/>
            <p:nvPr/>
          </p:nvSpPr>
          <p:spPr>
            <a:xfrm>
              <a:off x="1549400" y="2222993"/>
              <a:ext cx="6045200" cy="6954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marL="95250" algn="r">
                <a:lnSpc>
                  <a:spcPct val="120000"/>
                </a:lnSpc>
                <a:defRPr/>
              </a:pPr>
              <a:r>
                <a:rPr lang="zh-CN" altLang="en-US" sz="1600" kern="0" dirty="0">
                  <a:solidFill>
                    <a:srgbClr val="4D4D4D"/>
                  </a:solidFill>
                  <a:latin typeface="Impact" panose="020B0806030902050204" pitchFamily="34" charset="0"/>
                  <a:ea typeface="微软雅黑" panose="020B0503020204020204" pitchFamily="34" charset="-122"/>
                  <a:sym typeface="Impact" panose="020B0806030902050204" pitchFamily="34" charset="0"/>
                </a:rPr>
                <a:t>会议成本太大，或还有比开会更好的办法；</a:t>
              </a:r>
            </a:p>
          </p:txBody>
        </p:sp>
      </p:grpSp>
      <p:grpSp>
        <p:nvGrpSpPr>
          <p:cNvPr id="20" name="文本3"/>
          <p:cNvGrpSpPr/>
          <p:nvPr/>
        </p:nvGrpSpPr>
        <p:grpSpPr>
          <a:xfrm>
            <a:off x="5879976" y="3296582"/>
            <a:ext cx="5402109" cy="468000"/>
            <a:chOff x="1524000" y="3010887"/>
            <a:chExt cx="6096000" cy="733585"/>
          </a:xfrm>
        </p:grpSpPr>
        <p:sp>
          <p:nvSpPr>
            <p:cNvPr id="21" name="任意多边形 20"/>
            <p:cNvSpPr/>
            <p:nvPr/>
          </p:nvSpPr>
          <p:spPr>
            <a:xfrm>
              <a:off x="1524000" y="3010887"/>
              <a:ext cx="6096000" cy="7335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3200" b="1">
                <a:solidFill>
                  <a:srgbClr val="0070C0"/>
                </a:solidFill>
                <a:latin typeface="Impact" panose="020B0806030902050204" pitchFamily="34" charset="0"/>
                <a:ea typeface="微软雅黑" pitchFamily="34" charset="-122"/>
                <a:sym typeface="Impact" panose="020B0806030902050204" pitchFamily="34" charset="0"/>
              </a:endParaRPr>
            </a:p>
            <a:p>
              <a:pPr lvl="1"/>
              <a:endParaRPr lang="zh-CN" altLang="en-US">
                <a:solidFill>
                  <a:schemeClr val="lt1"/>
                </a:solidFill>
                <a:latin typeface="Impact" panose="020B0806030902050204" pitchFamily="34" charset="0"/>
                <a:ea typeface="微软雅黑" panose="020B0503020204020204" pitchFamily="34" charset="-122"/>
                <a:sym typeface="Impact" panose="020B0806030902050204" pitchFamily="34" charset="0"/>
              </a:endParaRPr>
            </a:p>
            <a:p>
              <a:pPr lvl="1"/>
              <a:endParaRPr lang="zh-CN" altLang="en-US" dirty="0">
                <a:solidFill>
                  <a:schemeClr val="lt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2" name="任意多边形 21"/>
            <p:cNvSpPr/>
            <p:nvPr/>
          </p:nvSpPr>
          <p:spPr>
            <a:xfrm>
              <a:off x="1549400" y="3029937"/>
              <a:ext cx="6045200" cy="6954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marL="95250" algn="r">
                <a:lnSpc>
                  <a:spcPct val="120000"/>
                </a:lnSpc>
                <a:defRPr/>
              </a:pPr>
              <a:r>
                <a:rPr lang="zh-CN" altLang="en-US" sz="1600" kern="0" dirty="0">
                  <a:solidFill>
                    <a:srgbClr val="4D4D4D"/>
                  </a:solidFill>
                  <a:latin typeface="Impact" panose="020B0806030902050204" pitchFamily="34" charset="0"/>
                  <a:ea typeface="微软雅黑" panose="020B0503020204020204" pitchFamily="34" charset="-122"/>
                  <a:sym typeface="Impact" panose="020B0806030902050204" pitchFamily="34" charset="0"/>
                </a:rPr>
                <a:t>问题用电话、备忘录或个别谈话等方式解决起来更好；</a:t>
              </a:r>
            </a:p>
          </p:txBody>
        </p:sp>
      </p:grpSp>
      <p:grpSp>
        <p:nvGrpSpPr>
          <p:cNvPr id="23" name="文本4"/>
          <p:cNvGrpSpPr/>
          <p:nvPr/>
        </p:nvGrpSpPr>
        <p:grpSpPr>
          <a:xfrm>
            <a:off x="5879976" y="3986457"/>
            <a:ext cx="5402109" cy="468000"/>
            <a:chOff x="1524000" y="3817831"/>
            <a:chExt cx="6096000" cy="733585"/>
          </a:xfrm>
        </p:grpSpPr>
        <p:sp>
          <p:nvSpPr>
            <p:cNvPr id="24" name="任意多边形 23"/>
            <p:cNvSpPr/>
            <p:nvPr/>
          </p:nvSpPr>
          <p:spPr>
            <a:xfrm>
              <a:off x="1524000" y="3817831"/>
              <a:ext cx="6096000" cy="7335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3200" b="1" dirty="0">
                <a:solidFill>
                  <a:srgbClr val="0070C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5" name="任意多边形 24"/>
            <p:cNvSpPr/>
            <p:nvPr/>
          </p:nvSpPr>
          <p:spPr>
            <a:xfrm>
              <a:off x="1549400" y="3836881"/>
              <a:ext cx="6045200" cy="6954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marL="95250" algn="r">
                <a:lnSpc>
                  <a:spcPct val="120000"/>
                </a:lnSpc>
              </a:pPr>
              <a:r>
                <a:rPr lang="zh-CN" altLang="en-US" sz="1600" dirty="0">
                  <a:solidFill>
                    <a:srgbClr val="4D4D4D"/>
                  </a:solidFill>
                  <a:latin typeface="Impact" panose="020B0806030902050204" pitchFamily="34" charset="0"/>
                  <a:ea typeface="微软雅黑" panose="020B0503020204020204" pitchFamily="34" charset="-122"/>
                  <a:sym typeface="Impact" panose="020B0806030902050204" pitchFamily="34" charset="0"/>
                </a:rPr>
                <a:t>所谈事务密级较高，不宜扩大知情范围；</a:t>
              </a:r>
            </a:p>
          </p:txBody>
        </p:sp>
      </p:grpSp>
      <p:grpSp>
        <p:nvGrpSpPr>
          <p:cNvPr id="26" name="文本5"/>
          <p:cNvGrpSpPr/>
          <p:nvPr/>
        </p:nvGrpSpPr>
        <p:grpSpPr>
          <a:xfrm>
            <a:off x="5879976" y="4676332"/>
            <a:ext cx="5402109" cy="468000"/>
            <a:chOff x="1524000" y="4624775"/>
            <a:chExt cx="6096000" cy="733585"/>
          </a:xfrm>
        </p:grpSpPr>
        <p:sp>
          <p:nvSpPr>
            <p:cNvPr id="27" name="任意多边形 26"/>
            <p:cNvSpPr/>
            <p:nvPr/>
          </p:nvSpPr>
          <p:spPr>
            <a:xfrm>
              <a:off x="1524000" y="4624775"/>
              <a:ext cx="6096000" cy="7335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200" b="1" dirty="0">
                  <a:solidFill>
                    <a:srgbClr val="0070C0"/>
                  </a:solidFill>
                  <a:latin typeface="Impact" panose="020B0806030902050204" pitchFamily="34" charset="0"/>
                  <a:ea typeface="微软雅黑" pitchFamily="34" charset="-122"/>
                  <a:sym typeface="Impact" panose="020B0806030902050204" pitchFamily="34" charset="0"/>
                </a:rPr>
                <a:t>		</a:t>
              </a:r>
              <a:endParaRPr lang="zh-CN" altLang="en-US" sz="3200" b="1" dirty="0">
                <a:solidFill>
                  <a:srgbClr val="0070C0"/>
                </a:solidFill>
                <a:latin typeface="Impact" panose="020B0806030902050204" pitchFamily="34" charset="0"/>
                <a:ea typeface="微软雅黑" pitchFamily="34" charset="-122"/>
                <a:sym typeface="Impact" panose="020B0806030902050204" pitchFamily="34" charset="0"/>
              </a:endParaRPr>
            </a:p>
            <a:p>
              <a:pPr lvl="1"/>
              <a:endParaRPr lang="zh-CN" altLang="en-US" dirty="0">
                <a:solidFill>
                  <a:schemeClr val="lt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8" name="任意多边形 27"/>
            <p:cNvSpPr/>
            <p:nvPr/>
          </p:nvSpPr>
          <p:spPr>
            <a:xfrm>
              <a:off x="1549400" y="4643825"/>
              <a:ext cx="6045200" cy="6954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marL="95250" algn="r">
                <a:lnSpc>
                  <a:spcPct val="120000"/>
                </a:lnSpc>
                <a:defRPr/>
              </a:pPr>
              <a:r>
                <a:rPr lang="zh-CN" altLang="en-US" sz="1600" kern="0" dirty="0">
                  <a:solidFill>
                    <a:srgbClr val="4D4D4D"/>
                  </a:solidFill>
                  <a:latin typeface="Impact" panose="020B0806030902050204" pitchFamily="34" charset="0"/>
                  <a:ea typeface="微软雅黑" panose="020B0503020204020204" pitchFamily="34" charset="-122"/>
                  <a:sym typeface="Impact" panose="020B0806030902050204" pitchFamily="34" charset="0"/>
                </a:rPr>
                <a:t>发起人对要解决的问题已经作出决定；</a:t>
              </a:r>
            </a:p>
          </p:txBody>
        </p:sp>
      </p:grpSp>
      <p:grpSp>
        <p:nvGrpSpPr>
          <p:cNvPr id="29" name="文本6"/>
          <p:cNvGrpSpPr/>
          <p:nvPr/>
        </p:nvGrpSpPr>
        <p:grpSpPr>
          <a:xfrm>
            <a:off x="5857467" y="5366208"/>
            <a:ext cx="5402109" cy="468000"/>
            <a:chOff x="1524000" y="5431719"/>
            <a:chExt cx="6096000" cy="733585"/>
          </a:xfrm>
        </p:grpSpPr>
        <p:sp>
          <p:nvSpPr>
            <p:cNvPr id="42" name="任意多边形 41"/>
            <p:cNvSpPr/>
            <p:nvPr/>
          </p:nvSpPr>
          <p:spPr>
            <a:xfrm>
              <a:off x="1524000" y="5431719"/>
              <a:ext cx="6096000" cy="7335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3200" b="1" dirty="0">
                <a:solidFill>
                  <a:srgbClr val="0070C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43" name="任意多边形 42"/>
            <p:cNvSpPr/>
            <p:nvPr/>
          </p:nvSpPr>
          <p:spPr>
            <a:xfrm>
              <a:off x="1549400" y="5450769"/>
              <a:ext cx="6045200" cy="6954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marL="95250" algn="r">
                <a:lnSpc>
                  <a:spcPct val="120000"/>
                </a:lnSpc>
              </a:pPr>
              <a:r>
                <a:rPr lang="zh-CN" altLang="en-US" sz="1600" dirty="0">
                  <a:solidFill>
                    <a:srgbClr val="4D4D4D"/>
                  </a:solidFill>
                  <a:latin typeface="Impact" panose="020B0806030902050204" pitchFamily="34" charset="0"/>
                  <a:ea typeface="微软雅黑" panose="020B0503020204020204" pitchFamily="34" charset="-122"/>
                  <a:sym typeface="Impact" panose="020B0806030902050204" pitchFamily="34" charset="0"/>
                </a:rPr>
                <a:t>大家之间怨气大、敌对情绪浓，开会前需要时间平静。</a:t>
              </a:r>
            </a:p>
          </p:txBody>
        </p:sp>
      </p:grpSp>
      <p:grpSp>
        <p:nvGrpSpPr>
          <p:cNvPr id="44" name="深色1"/>
          <p:cNvGrpSpPr/>
          <p:nvPr/>
        </p:nvGrpSpPr>
        <p:grpSpPr>
          <a:xfrm>
            <a:off x="7032553" y="1916832"/>
            <a:ext cx="823606" cy="468000"/>
            <a:chOff x="976907" y="1470358"/>
            <a:chExt cx="1219200" cy="586868"/>
          </a:xfrm>
          <a:solidFill>
            <a:srgbClr val="0070C0"/>
          </a:solidFill>
        </p:grpSpPr>
        <p:sp>
          <p:nvSpPr>
            <p:cNvPr id="45" name="圆角矩形 44"/>
            <p:cNvSpPr/>
            <p:nvPr/>
          </p:nvSpPr>
          <p:spPr>
            <a:xfrm>
              <a:off x="976907" y="1470358"/>
              <a:ext cx="1219200" cy="586868"/>
            </a:xfrm>
            <a:prstGeom prst="roundRect">
              <a:avLst>
                <a:gd name="adj" fmla="val 10000"/>
              </a:avLst>
            </a:prstGeom>
            <a:grp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a:latin typeface="Impact" panose="020B0806030902050204" pitchFamily="34" charset="0"/>
                <a:ea typeface="微软雅黑" panose="020B0503020204020204" pitchFamily="34" charset="-122"/>
                <a:sym typeface="Impact" panose="020B0806030902050204" pitchFamily="34" charset="0"/>
              </a:endParaRPr>
            </a:p>
          </p:txBody>
        </p:sp>
        <p:sp>
          <p:nvSpPr>
            <p:cNvPr id="46" name="圆角矩形 45"/>
            <p:cNvSpPr/>
            <p:nvPr/>
          </p:nvSpPr>
          <p:spPr>
            <a:xfrm>
              <a:off x="1011832" y="1498933"/>
              <a:ext cx="1168400" cy="548768"/>
            </a:xfrm>
            <a:prstGeom prst="roundRect">
              <a:avLst>
                <a:gd name="adj" fmla="val 10000"/>
              </a:avLst>
            </a:prstGeom>
            <a:grp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200" b="1" dirty="0">
                  <a:solidFill>
                    <a:schemeClr val="bg1"/>
                  </a:solidFill>
                  <a:latin typeface="Impact" panose="020B0806030902050204" pitchFamily="34" charset="0"/>
                  <a:ea typeface="微软雅黑" pitchFamily="34" charset="-122"/>
                  <a:sym typeface="Impact" panose="020B0806030902050204" pitchFamily="34" charset="0"/>
                </a:rPr>
                <a:t>1</a:t>
              </a:r>
              <a:endParaRPr lang="zh-CN" altLang="en-US" sz="3200" b="1" dirty="0">
                <a:solidFill>
                  <a:schemeClr val="bg1"/>
                </a:solidFill>
                <a:latin typeface="Impact" panose="020B0806030902050204" pitchFamily="34" charset="0"/>
                <a:ea typeface="微软雅黑" pitchFamily="34" charset="-122"/>
                <a:sym typeface="Impact" panose="020B0806030902050204" pitchFamily="34" charset="0"/>
              </a:endParaRPr>
            </a:p>
          </p:txBody>
        </p:sp>
      </p:grpSp>
      <p:grpSp>
        <p:nvGrpSpPr>
          <p:cNvPr id="47" name="深色2"/>
          <p:cNvGrpSpPr/>
          <p:nvPr/>
        </p:nvGrpSpPr>
        <p:grpSpPr>
          <a:xfrm>
            <a:off x="7032553" y="2606707"/>
            <a:ext cx="823606" cy="468000"/>
            <a:chOff x="976907" y="2277302"/>
            <a:chExt cx="1219200" cy="586868"/>
          </a:xfrm>
          <a:solidFill>
            <a:srgbClr val="0070C0"/>
          </a:solidFill>
        </p:grpSpPr>
        <p:sp>
          <p:nvSpPr>
            <p:cNvPr id="48" name="圆角矩形 47"/>
            <p:cNvSpPr/>
            <p:nvPr/>
          </p:nvSpPr>
          <p:spPr>
            <a:xfrm>
              <a:off x="976907" y="2277302"/>
              <a:ext cx="1219200" cy="586868"/>
            </a:xfrm>
            <a:prstGeom prst="roundRect">
              <a:avLst>
                <a:gd name="adj" fmla="val 10000"/>
              </a:avLst>
            </a:prstGeom>
            <a:grp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a:latin typeface="Impact" panose="020B0806030902050204" pitchFamily="34" charset="0"/>
                <a:ea typeface="微软雅黑" panose="020B0503020204020204" pitchFamily="34" charset="-122"/>
                <a:sym typeface="Impact" panose="020B0806030902050204" pitchFamily="34" charset="0"/>
              </a:endParaRPr>
            </a:p>
          </p:txBody>
        </p:sp>
        <p:sp>
          <p:nvSpPr>
            <p:cNvPr id="49" name="圆角矩形 48"/>
            <p:cNvSpPr/>
            <p:nvPr/>
          </p:nvSpPr>
          <p:spPr>
            <a:xfrm>
              <a:off x="1011832" y="2305877"/>
              <a:ext cx="1168400" cy="548768"/>
            </a:xfrm>
            <a:prstGeom prst="roundRect">
              <a:avLst>
                <a:gd name="adj" fmla="val 10000"/>
              </a:avLst>
            </a:prstGeom>
            <a:grp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200" b="1" dirty="0">
                  <a:solidFill>
                    <a:schemeClr val="bg1"/>
                  </a:solidFill>
                  <a:latin typeface="Impact" panose="020B0806030902050204" pitchFamily="34" charset="0"/>
                  <a:ea typeface="微软雅黑" pitchFamily="34" charset="-122"/>
                  <a:sym typeface="Impact" panose="020B0806030902050204" pitchFamily="34" charset="0"/>
                </a:rPr>
                <a:t>2</a:t>
              </a:r>
              <a:endParaRPr lang="zh-CN" altLang="en-US" sz="3200" b="1" dirty="0">
                <a:solidFill>
                  <a:schemeClr val="bg1"/>
                </a:solidFill>
                <a:latin typeface="Impact" panose="020B0806030902050204" pitchFamily="34" charset="0"/>
                <a:ea typeface="微软雅黑" pitchFamily="34" charset="-122"/>
                <a:sym typeface="Impact" panose="020B0806030902050204" pitchFamily="34" charset="0"/>
              </a:endParaRPr>
            </a:p>
          </p:txBody>
        </p:sp>
      </p:grpSp>
      <p:grpSp>
        <p:nvGrpSpPr>
          <p:cNvPr id="50" name="深色3"/>
          <p:cNvGrpSpPr/>
          <p:nvPr/>
        </p:nvGrpSpPr>
        <p:grpSpPr>
          <a:xfrm>
            <a:off x="7032553" y="3296582"/>
            <a:ext cx="823606" cy="468000"/>
            <a:chOff x="976907" y="3084246"/>
            <a:chExt cx="1219200" cy="586868"/>
          </a:xfrm>
          <a:solidFill>
            <a:srgbClr val="0070C0"/>
          </a:solidFill>
        </p:grpSpPr>
        <p:sp>
          <p:nvSpPr>
            <p:cNvPr id="51" name="圆角矩形 50"/>
            <p:cNvSpPr/>
            <p:nvPr/>
          </p:nvSpPr>
          <p:spPr>
            <a:xfrm>
              <a:off x="976907" y="3084246"/>
              <a:ext cx="1219200" cy="586868"/>
            </a:xfrm>
            <a:prstGeom prst="roundRect">
              <a:avLst>
                <a:gd name="adj" fmla="val 10000"/>
              </a:avLst>
            </a:prstGeom>
            <a:grp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a:latin typeface="Impact" panose="020B0806030902050204" pitchFamily="34" charset="0"/>
                <a:ea typeface="微软雅黑" panose="020B0503020204020204" pitchFamily="34" charset="-122"/>
                <a:sym typeface="Impact" panose="020B0806030902050204" pitchFamily="34" charset="0"/>
              </a:endParaRPr>
            </a:p>
          </p:txBody>
        </p:sp>
        <p:sp>
          <p:nvSpPr>
            <p:cNvPr id="52" name="圆角矩形 51"/>
            <p:cNvSpPr/>
            <p:nvPr/>
          </p:nvSpPr>
          <p:spPr>
            <a:xfrm>
              <a:off x="1011832" y="3112821"/>
              <a:ext cx="1168400" cy="548768"/>
            </a:xfrm>
            <a:prstGeom prst="roundRect">
              <a:avLst>
                <a:gd name="adj" fmla="val 10000"/>
              </a:avLst>
            </a:prstGeom>
            <a:grp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200" b="1" dirty="0">
                  <a:solidFill>
                    <a:schemeClr val="bg1"/>
                  </a:solidFill>
                  <a:latin typeface="Impact" panose="020B0806030902050204" pitchFamily="34" charset="0"/>
                  <a:ea typeface="微软雅黑" pitchFamily="34" charset="-122"/>
                  <a:sym typeface="Impact" panose="020B0806030902050204" pitchFamily="34" charset="0"/>
                </a:rPr>
                <a:t>3</a:t>
              </a:r>
              <a:endParaRPr lang="zh-CN" altLang="en-US" sz="3200" b="1" dirty="0">
                <a:solidFill>
                  <a:schemeClr val="bg1"/>
                </a:solidFill>
                <a:latin typeface="Impact" panose="020B0806030902050204" pitchFamily="34" charset="0"/>
                <a:ea typeface="微软雅黑" pitchFamily="34" charset="-122"/>
                <a:sym typeface="Impact" panose="020B0806030902050204" pitchFamily="34" charset="0"/>
              </a:endParaRPr>
            </a:p>
          </p:txBody>
        </p:sp>
      </p:grpSp>
      <p:grpSp>
        <p:nvGrpSpPr>
          <p:cNvPr id="53" name="深色4"/>
          <p:cNvGrpSpPr/>
          <p:nvPr/>
        </p:nvGrpSpPr>
        <p:grpSpPr>
          <a:xfrm>
            <a:off x="7032553" y="3986457"/>
            <a:ext cx="823606" cy="468000"/>
            <a:chOff x="976907" y="3891190"/>
            <a:chExt cx="1219200" cy="586868"/>
          </a:xfrm>
          <a:solidFill>
            <a:srgbClr val="0070C0"/>
          </a:solidFill>
        </p:grpSpPr>
        <p:sp>
          <p:nvSpPr>
            <p:cNvPr id="54" name="圆角矩形 53"/>
            <p:cNvSpPr/>
            <p:nvPr/>
          </p:nvSpPr>
          <p:spPr>
            <a:xfrm>
              <a:off x="976907" y="3891190"/>
              <a:ext cx="1219200" cy="586868"/>
            </a:xfrm>
            <a:prstGeom prst="roundRect">
              <a:avLst>
                <a:gd name="adj" fmla="val 10000"/>
              </a:avLst>
            </a:prstGeom>
            <a:grp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a:latin typeface="Impact" panose="020B0806030902050204" pitchFamily="34" charset="0"/>
                <a:ea typeface="微软雅黑" panose="020B0503020204020204" pitchFamily="34" charset="-122"/>
                <a:sym typeface="Impact" panose="020B0806030902050204" pitchFamily="34" charset="0"/>
              </a:endParaRPr>
            </a:p>
          </p:txBody>
        </p:sp>
        <p:sp>
          <p:nvSpPr>
            <p:cNvPr id="55" name="圆角矩形 54"/>
            <p:cNvSpPr/>
            <p:nvPr/>
          </p:nvSpPr>
          <p:spPr>
            <a:xfrm>
              <a:off x="1011832" y="3919765"/>
              <a:ext cx="1168400" cy="548768"/>
            </a:xfrm>
            <a:prstGeom prst="roundRect">
              <a:avLst>
                <a:gd name="adj" fmla="val 10000"/>
              </a:avLst>
            </a:prstGeom>
            <a:grp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200" b="1" dirty="0">
                  <a:solidFill>
                    <a:schemeClr val="bg1"/>
                  </a:solidFill>
                  <a:latin typeface="Impact" panose="020B0806030902050204" pitchFamily="34" charset="0"/>
                  <a:ea typeface="微软雅黑" pitchFamily="34" charset="-122"/>
                  <a:sym typeface="Impact" panose="020B0806030902050204" pitchFamily="34" charset="0"/>
                </a:rPr>
                <a:t>4</a:t>
              </a:r>
              <a:endParaRPr lang="zh-CN" altLang="en-US" sz="3200" b="1" dirty="0">
                <a:solidFill>
                  <a:schemeClr val="bg1"/>
                </a:solidFill>
                <a:latin typeface="Impact" panose="020B0806030902050204" pitchFamily="34" charset="0"/>
                <a:ea typeface="微软雅黑" pitchFamily="34" charset="-122"/>
                <a:sym typeface="Impact" panose="020B0806030902050204" pitchFamily="34" charset="0"/>
              </a:endParaRPr>
            </a:p>
          </p:txBody>
        </p:sp>
      </p:grpSp>
      <p:grpSp>
        <p:nvGrpSpPr>
          <p:cNvPr id="56" name="深色5"/>
          <p:cNvGrpSpPr/>
          <p:nvPr/>
        </p:nvGrpSpPr>
        <p:grpSpPr>
          <a:xfrm>
            <a:off x="7032553" y="4676332"/>
            <a:ext cx="823606" cy="468000"/>
            <a:chOff x="976907" y="4698134"/>
            <a:chExt cx="1219200" cy="586868"/>
          </a:xfrm>
          <a:solidFill>
            <a:srgbClr val="0070C0"/>
          </a:solidFill>
        </p:grpSpPr>
        <p:sp>
          <p:nvSpPr>
            <p:cNvPr id="57" name="圆角矩形 56"/>
            <p:cNvSpPr/>
            <p:nvPr/>
          </p:nvSpPr>
          <p:spPr>
            <a:xfrm>
              <a:off x="976907" y="4698134"/>
              <a:ext cx="1219200" cy="586868"/>
            </a:xfrm>
            <a:prstGeom prst="roundRect">
              <a:avLst>
                <a:gd name="adj" fmla="val 10000"/>
              </a:avLst>
            </a:prstGeom>
            <a:grp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a:latin typeface="Impact" panose="020B0806030902050204" pitchFamily="34" charset="0"/>
                <a:ea typeface="微软雅黑" panose="020B0503020204020204" pitchFamily="34" charset="-122"/>
                <a:sym typeface="Impact" panose="020B0806030902050204" pitchFamily="34" charset="0"/>
              </a:endParaRPr>
            </a:p>
          </p:txBody>
        </p:sp>
        <p:sp>
          <p:nvSpPr>
            <p:cNvPr id="58" name="圆角矩形 57"/>
            <p:cNvSpPr/>
            <p:nvPr/>
          </p:nvSpPr>
          <p:spPr>
            <a:xfrm>
              <a:off x="1011832" y="4726709"/>
              <a:ext cx="1168400" cy="548768"/>
            </a:xfrm>
            <a:prstGeom prst="roundRect">
              <a:avLst>
                <a:gd name="adj" fmla="val 10000"/>
              </a:avLst>
            </a:prstGeom>
            <a:grp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200" b="1" dirty="0">
                  <a:solidFill>
                    <a:schemeClr val="bg1"/>
                  </a:solidFill>
                  <a:latin typeface="Impact" panose="020B0806030902050204" pitchFamily="34" charset="0"/>
                  <a:ea typeface="微软雅黑" pitchFamily="34" charset="-122"/>
                  <a:sym typeface="Impact" panose="020B0806030902050204" pitchFamily="34" charset="0"/>
                </a:rPr>
                <a:t>5</a:t>
              </a:r>
              <a:endParaRPr lang="zh-CN" altLang="en-US" sz="3200" b="1" dirty="0">
                <a:solidFill>
                  <a:schemeClr val="bg1"/>
                </a:solidFill>
                <a:latin typeface="Impact" panose="020B0806030902050204" pitchFamily="34" charset="0"/>
                <a:ea typeface="微软雅黑" pitchFamily="34" charset="-122"/>
                <a:sym typeface="Impact" panose="020B0806030902050204" pitchFamily="34" charset="0"/>
              </a:endParaRPr>
            </a:p>
          </p:txBody>
        </p:sp>
      </p:grpSp>
      <p:pic>
        <p:nvPicPr>
          <p:cNvPr id="62"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63352" y="1361154"/>
            <a:ext cx="4583274" cy="450356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59" name="深色6"/>
          <p:cNvGrpSpPr/>
          <p:nvPr/>
        </p:nvGrpSpPr>
        <p:grpSpPr>
          <a:xfrm>
            <a:off x="7010044" y="5366208"/>
            <a:ext cx="823606" cy="468000"/>
            <a:chOff x="976907" y="5505078"/>
            <a:chExt cx="1219200" cy="586868"/>
          </a:xfrm>
          <a:solidFill>
            <a:srgbClr val="0070C0"/>
          </a:solidFill>
        </p:grpSpPr>
        <p:sp>
          <p:nvSpPr>
            <p:cNvPr id="60" name="圆角矩形 59"/>
            <p:cNvSpPr/>
            <p:nvPr/>
          </p:nvSpPr>
          <p:spPr>
            <a:xfrm>
              <a:off x="976907" y="5505078"/>
              <a:ext cx="1219200" cy="586868"/>
            </a:xfrm>
            <a:prstGeom prst="roundRect">
              <a:avLst>
                <a:gd name="adj" fmla="val 10000"/>
              </a:avLst>
            </a:prstGeom>
            <a:grp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a:latin typeface="Impact" panose="020B0806030902050204" pitchFamily="34" charset="0"/>
                <a:ea typeface="微软雅黑" panose="020B0503020204020204" pitchFamily="34" charset="-122"/>
                <a:sym typeface="Impact" panose="020B0806030902050204" pitchFamily="34" charset="0"/>
              </a:endParaRPr>
            </a:p>
          </p:txBody>
        </p:sp>
        <p:sp>
          <p:nvSpPr>
            <p:cNvPr id="61" name="圆角矩形 60"/>
            <p:cNvSpPr/>
            <p:nvPr/>
          </p:nvSpPr>
          <p:spPr>
            <a:xfrm>
              <a:off x="1011832" y="5533653"/>
              <a:ext cx="1168400" cy="548768"/>
            </a:xfrm>
            <a:prstGeom prst="roundRect">
              <a:avLst>
                <a:gd name="adj" fmla="val 10000"/>
              </a:avLst>
            </a:prstGeom>
            <a:grp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200" b="1" dirty="0">
                  <a:solidFill>
                    <a:schemeClr val="bg1"/>
                  </a:solidFill>
                  <a:latin typeface="Impact" panose="020B0806030902050204" pitchFamily="34" charset="0"/>
                  <a:ea typeface="微软雅黑" pitchFamily="34" charset="-122"/>
                  <a:sym typeface="Impact" panose="020B0806030902050204" pitchFamily="34" charset="0"/>
                </a:rPr>
                <a:t>6</a:t>
              </a:r>
              <a:endParaRPr lang="zh-CN" altLang="en-US" sz="3200" b="1" dirty="0">
                <a:solidFill>
                  <a:schemeClr val="bg1"/>
                </a:solidFill>
                <a:latin typeface="Impact" panose="020B0806030902050204" pitchFamily="34" charset="0"/>
                <a:ea typeface="微软雅黑" pitchFamily="34" charset="-122"/>
                <a:sym typeface="Impact" panose="020B0806030902050204" pitchFamily="34" charset="0"/>
              </a:endParaRPr>
            </a:p>
          </p:txBody>
        </p:sp>
      </p:grpSp>
    </p:spTree>
    <p:extLst>
      <p:ext uri="{BB962C8B-B14F-4D97-AF65-F5344CB8AC3E}">
        <p14:creationId xmlns:p14="http://schemas.microsoft.com/office/powerpoint/2010/main" val="4259916095"/>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randombar(horizontal)">
                                      <p:cBhvr>
                                        <p:cTn id="7" dur="500"/>
                                        <p:tgtEl>
                                          <p:spTgt spid="6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p:cTn id="11" dur="500" fill="hold"/>
                                        <p:tgtEl>
                                          <p:spTgt spid="44"/>
                                        </p:tgtEl>
                                        <p:attrNameLst>
                                          <p:attrName>ppt_w</p:attrName>
                                        </p:attrNameLst>
                                      </p:cBhvr>
                                      <p:tavLst>
                                        <p:tav tm="0">
                                          <p:val>
                                            <p:fltVal val="0"/>
                                          </p:val>
                                        </p:tav>
                                        <p:tav tm="100000">
                                          <p:val>
                                            <p:strVal val="#ppt_w"/>
                                          </p:val>
                                        </p:tav>
                                      </p:tavLst>
                                    </p:anim>
                                    <p:anim calcmode="lin" valueType="num">
                                      <p:cBhvr>
                                        <p:cTn id="12" dur="500" fill="hold"/>
                                        <p:tgtEl>
                                          <p:spTgt spid="44"/>
                                        </p:tgtEl>
                                        <p:attrNameLst>
                                          <p:attrName>ppt_h</p:attrName>
                                        </p:attrNameLst>
                                      </p:cBhvr>
                                      <p:tavLst>
                                        <p:tav tm="0">
                                          <p:val>
                                            <p:fltVal val="0"/>
                                          </p:val>
                                        </p:tav>
                                        <p:tav tm="100000">
                                          <p:val>
                                            <p:strVal val="#ppt_h"/>
                                          </p:val>
                                        </p:tav>
                                      </p:tavLst>
                                    </p:anim>
                                    <p:animEffect transition="in" filter="fade">
                                      <p:cBhvr>
                                        <p:cTn id="13" dur="500"/>
                                        <p:tgtEl>
                                          <p:spTgt spid="44"/>
                                        </p:tgtEl>
                                      </p:cBhvr>
                                    </p:animEffect>
                                  </p:childTnLst>
                                </p:cTn>
                              </p:par>
                            </p:childTnLst>
                          </p:cTn>
                        </p:par>
                        <p:par>
                          <p:cTn id="14" fill="hold">
                            <p:stCondLst>
                              <p:cond delay="1000"/>
                            </p:stCondLst>
                            <p:childTnLst>
                              <p:par>
                                <p:cTn id="15" presetID="35" presetClass="path" presetSubtype="0" accel="50000" decel="50000" fill="hold" nodeType="afterEffect">
                                  <p:stCondLst>
                                    <p:cond delay="0"/>
                                  </p:stCondLst>
                                  <p:childTnLst>
                                    <p:animMotion origin="layout" path="M 3.125E-6 4.07407E-6 L -0.17331 -0.00024 " pathEditMode="relative" rAng="0" ptsTypes="AA">
                                      <p:cBhvr>
                                        <p:cTn id="16" dur="1000" fill="hold"/>
                                        <p:tgtEl>
                                          <p:spTgt spid="44"/>
                                        </p:tgtEl>
                                        <p:attrNameLst>
                                          <p:attrName>ppt_x</p:attrName>
                                          <p:attrName>ppt_y</p:attrName>
                                        </p:attrNameLst>
                                      </p:cBhvr>
                                      <p:rCtr x="-8672" y="-23"/>
                                    </p:animMotion>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childTnLst>
                          </p:cTn>
                        </p:par>
                        <p:par>
                          <p:cTn id="21" fill="hold">
                            <p:stCondLst>
                              <p:cond delay="2500"/>
                            </p:stCondLst>
                            <p:childTnLst>
                              <p:par>
                                <p:cTn id="22" presetID="53" presetClass="entr" presetSubtype="16" fill="hold" nodeType="afterEffect">
                                  <p:stCondLst>
                                    <p:cond delay="0"/>
                                  </p:stCondLst>
                                  <p:childTnLst>
                                    <p:set>
                                      <p:cBhvr>
                                        <p:cTn id="23" dur="1" fill="hold">
                                          <p:stCondLst>
                                            <p:cond delay="0"/>
                                          </p:stCondLst>
                                        </p:cTn>
                                        <p:tgtEl>
                                          <p:spTgt spid="47"/>
                                        </p:tgtEl>
                                        <p:attrNameLst>
                                          <p:attrName>style.visibility</p:attrName>
                                        </p:attrNameLst>
                                      </p:cBhvr>
                                      <p:to>
                                        <p:strVal val="visible"/>
                                      </p:to>
                                    </p:set>
                                    <p:anim calcmode="lin" valueType="num">
                                      <p:cBhvr>
                                        <p:cTn id="24" dur="500" fill="hold"/>
                                        <p:tgtEl>
                                          <p:spTgt spid="47"/>
                                        </p:tgtEl>
                                        <p:attrNameLst>
                                          <p:attrName>ppt_w</p:attrName>
                                        </p:attrNameLst>
                                      </p:cBhvr>
                                      <p:tavLst>
                                        <p:tav tm="0">
                                          <p:val>
                                            <p:fltVal val="0"/>
                                          </p:val>
                                        </p:tav>
                                        <p:tav tm="100000">
                                          <p:val>
                                            <p:strVal val="#ppt_w"/>
                                          </p:val>
                                        </p:tav>
                                      </p:tavLst>
                                    </p:anim>
                                    <p:anim calcmode="lin" valueType="num">
                                      <p:cBhvr>
                                        <p:cTn id="25" dur="500" fill="hold"/>
                                        <p:tgtEl>
                                          <p:spTgt spid="47"/>
                                        </p:tgtEl>
                                        <p:attrNameLst>
                                          <p:attrName>ppt_h</p:attrName>
                                        </p:attrNameLst>
                                      </p:cBhvr>
                                      <p:tavLst>
                                        <p:tav tm="0">
                                          <p:val>
                                            <p:fltVal val="0"/>
                                          </p:val>
                                        </p:tav>
                                        <p:tav tm="100000">
                                          <p:val>
                                            <p:strVal val="#ppt_h"/>
                                          </p:val>
                                        </p:tav>
                                      </p:tavLst>
                                    </p:anim>
                                    <p:animEffect transition="in" filter="fade">
                                      <p:cBhvr>
                                        <p:cTn id="26" dur="500"/>
                                        <p:tgtEl>
                                          <p:spTgt spid="47"/>
                                        </p:tgtEl>
                                      </p:cBhvr>
                                    </p:animEffect>
                                  </p:childTnLst>
                                </p:cTn>
                              </p:par>
                            </p:childTnLst>
                          </p:cTn>
                        </p:par>
                        <p:par>
                          <p:cTn id="27" fill="hold">
                            <p:stCondLst>
                              <p:cond delay="3000"/>
                            </p:stCondLst>
                            <p:childTnLst>
                              <p:par>
                                <p:cTn id="28" presetID="35" presetClass="path" presetSubtype="0" accel="50000" decel="50000" fill="hold" nodeType="afterEffect">
                                  <p:stCondLst>
                                    <p:cond delay="0"/>
                                  </p:stCondLst>
                                  <p:childTnLst>
                                    <p:animMotion origin="layout" path="M 3.125E-6 -3.7037E-7 L -0.17331 -0.00023 " pathEditMode="relative" rAng="0" ptsTypes="AA">
                                      <p:cBhvr>
                                        <p:cTn id="29" dur="1000" fill="hold"/>
                                        <p:tgtEl>
                                          <p:spTgt spid="47"/>
                                        </p:tgtEl>
                                        <p:attrNameLst>
                                          <p:attrName>ppt_x</p:attrName>
                                          <p:attrName>ppt_y</p:attrName>
                                        </p:attrNameLst>
                                      </p:cBhvr>
                                      <p:rCtr x="-8672" y="-23"/>
                                    </p:animMotion>
                                  </p:childTnLst>
                                </p:cTn>
                              </p:par>
                            </p:childTnLst>
                          </p:cTn>
                        </p:par>
                        <p:par>
                          <p:cTn id="30" fill="hold">
                            <p:stCondLst>
                              <p:cond delay="4000"/>
                            </p:stCondLst>
                            <p:childTnLst>
                              <p:par>
                                <p:cTn id="31" presetID="22" presetClass="entr" presetSubtype="8"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50"/>
                                        </p:tgtEl>
                                        <p:attrNameLst>
                                          <p:attrName>style.visibility</p:attrName>
                                        </p:attrNameLst>
                                      </p:cBhvr>
                                      <p:to>
                                        <p:strVal val="visible"/>
                                      </p:to>
                                    </p:set>
                                    <p:anim calcmode="lin" valueType="num">
                                      <p:cBhvr>
                                        <p:cTn id="37" dur="500" fill="hold"/>
                                        <p:tgtEl>
                                          <p:spTgt spid="50"/>
                                        </p:tgtEl>
                                        <p:attrNameLst>
                                          <p:attrName>ppt_w</p:attrName>
                                        </p:attrNameLst>
                                      </p:cBhvr>
                                      <p:tavLst>
                                        <p:tav tm="0">
                                          <p:val>
                                            <p:fltVal val="0"/>
                                          </p:val>
                                        </p:tav>
                                        <p:tav tm="100000">
                                          <p:val>
                                            <p:strVal val="#ppt_w"/>
                                          </p:val>
                                        </p:tav>
                                      </p:tavLst>
                                    </p:anim>
                                    <p:anim calcmode="lin" valueType="num">
                                      <p:cBhvr>
                                        <p:cTn id="38" dur="500" fill="hold"/>
                                        <p:tgtEl>
                                          <p:spTgt spid="50"/>
                                        </p:tgtEl>
                                        <p:attrNameLst>
                                          <p:attrName>ppt_h</p:attrName>
                                        </p:attrNameLst>
                                      </p:cBhvr>
                                      <p:tavLst>
                                        <p:tav tm="0">
                                          <p:val>
                                            <p:fltVal val="0"/>
                                          </p:val>
                                        </p:tav>
                                        <p:tav tm="100000">
                                          <p:val>
                                            <p:strVal val="#ppt_h"/>
                                          </p:val>
                                        </p:tav>
                                      </p:tavLst>
                                    </p:anim>
                                    <p:animEffect transition="in" filter="fade">
                                      <p:cBhvr>
                                        <p:cTn id="39" dur="500"/>
                                        <p:tgtEl>
                                          <p:spTgt spid="50"/>
                                        </p:tgtEl>
                                      </p:cBhvr>
                                    </p:animEffect>
                                  </p:childTnLst>
                                </p:cTn>
                              </p:par>
                            </p:childTnLst>
                          </p:cTn>
                        </p:par>
                        <p:par>
                          <p:cTn id="40" fill="hold">
                            <p:stCondLst>
                              <p:cond delay="5000"/>
                            </p:stCondLst>
                            <p:childTnLst>
                              <p:par>
                                <p:cTn id="41" presetID="35" presetClass="path" presetSubtype="0" accel="50000" decel="50000" fill="hold" nodeType="afterEffect">
                                  <p:stCondLst>
                                    <p:cond delay="0"/>
                                  </p:stCondLst>
                                  <p:childTnLst>
                                    <p:animMotion origin="layout" path="M 3.125E-6 -4.81481E-6 L -0.17331 -0.00023 " pathEditMode="relative" rAng="0" ptsTypes="AA">
                                      <p:cBhvr>
                                        <p:cTn id="42" dur="1000" fill="hold"/>
                                        <p:tgtEl>
                                          <p:spTgt spid="50"/>
                                        </p:tgtEl>
                                        <p:attrNameLst>
                                          <p:attrName>ppt_x</p:attrName>
                                          <p:attrName>ppt_y</p:attrName>
                                        </p:attrNameLst>
                                      </p:cBhvr>
                                      <p:rCtr x="-8672" y="-23"/>
                                    </p:animMotion>
                                  </p:childTnLst>
                                </p:cTn>
                              </p:par>
                            </p:childTnLst>
                          </p:cTn>
                        </p:par>
                        <p:par>
                          <p:cTn id="43" fill="hold">
                            <p:stCondLst>
                              <p:cond delay="6000"/>
                            </p:stCondLst>
                            <p:childTnLst>
                              <p:par>
                                <p:cTn id="44" presetID="22" presetClass="entr" presetSubtype="8" fill="hold"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childTnLst>
                          </p:cTn>
                        </p:par>
                        <p:par>
                          <p:cTn id="47" fill="hold">
                            <p:stCondLst>
                              <p:cond delay="6500"/>
                            </p:stCondLst>
                            <p:childTnLst>
                              <p:par>
                                <p:cTn id="48" presetID="53" presetClass="entr" presetSubtype="16" fill="hold" nodeType="afterEffect">
                                  <p:stCondLst>
                                    <p:cond delay="0"/>
                                  </p:stCondLst>
                                  <p:childTnLst>
                                    <p:set>
                                      <p:cBhvr>
                                        <p:cTn id="49" dur="1" fill="hold">
                                          <p:stCondLst>
                                            <p:cond delay="0"/>
                                          </p:stCondLst>
                                        </p:cTn>
                                        <p:tgtEl>
                                          <p:spTgt spid="53"/>
                                        </p:tgtEl>
                                        <p:attrNameLst>
                                          <p:attrName>style.visibility</p:attrName>
                                        </p:attrNameLst>
                                      </p:cBhvr>
                                      <p:to>
                                        <p:strVal val="visible"/>
                                      </p:to>
                                    </p:set>
                                    <p:anim calcmode="lin" valueType="num">
                                      <p:cBhvr>
                                        <p:cTn id="50" dur="500" fill="hold"/>
                                        <p:tgtEl>
                                          <p:spTgt spid="53"/>
                                        </p:tgtEl>
                                        <p:attrNameLst>
                                          <p:attrName>ppt_w</p:attrName>
                                        </p:attrNameLst>
                                      </p:cBhvr>
                                      <p:tavLst>
                                        <p:tav tm="0">
                                          <p:val>
                                            <p:fltVal val="0"/>
                                          </p:val>
                                        </p:tav>
                                        <p:tav tm="100000">
                                          <p:val>
                                            <p:strVal val="#ppt_w"/>
                                          </p:val>
                                        </p:tav>
                                      </p:tavLst>
                                    </p:anim>
                                    <p:anim calcmode="lin" valueType="num">
                                      <p:cBhvr>
                                        <p:cTn id="51" dur="500" fill="hold"/>
                                        <p:tgtEl>
                                          <p:spTgt spid="53"/>
                                        </p:tgtEl>
                                        <p:attrNameLst>
                                          <p:attrName>ppt_h</p:attrName>
                                        </p:attrNameLst>
                                      </p:cBhvr>
                                      <p:tavLst>
                                        <p:tav tm="0">
                                          <p:val>
                                            <p:fltVal val="0"/>
                                          </p:val>
                                        </p:tav>
                                        <p:tav tm="100000">
                                          <p:val>
                                            <p:strVal val="#ppt_h"/>
                                          </p:val>
                                        </p:tav>
                                      </p:tavLst>
                                    </p:anim>
                                    <p:animEffect transition="in" filter="fade">
                                      <p:cBhvr>
                                        <p:cTn id="52" dur="500"/>
                                        <p:tgtEl>
                                          <p:spTgt spid="53"/>
                                        </p:tgtEl>
                                      </p:cBhvr>
                                    </p:animEffect>
                                  </p:childTnLst>
                                </p:cTn>
                              </p:par>
                            </p:childTnLst>
                          </p:cTn>
                        </p:par>
                        <p:par>
                          <p:cTn id="53" fill="hold">
                            <p:stCondLst>
                              <p:cond delay="7000"/>
                            </p:stCondLst>
                            <p:childTnLst>
                              <p:par>
                                <p:cTn id="54" presetID="35" presetClass="path" presetSubtype="0" accel="50000" decel="50000" fill="hold" nodeType="afterEffect">
                                  <p:stCondLst>
                                    <p:cond delay="0"/>
                                  </p:stCondLst>
                                  <p:childTnLst>
                                    <p:animMotion origin="layout" path="M 3.125E-6 2.22222E-6 L -0.17331 -0.00023 " pathEditMode="relative" rAng="0" ptsTypes="AA">
                                      <p:cBhvr>
                                        <p:cTn id="55" dur="1000" fill="hold"/>
                                        <p:tgtEl>
                                          <p:spTgt spid="53"/>
                                        </p:tgtEl>
                                        <p:attrNameLst>
                                          <p:attrName>ppt_x</p:attrName>
                                          <p:attrName>ppt_y</p:attrName>
                                        </p:attrNameLst>
                                      </p:cBhvr>
                                      <p:rCtr x="-8672" y="-23"/>
                                    </p:animMotion>
                                  </p:childTnLst>
                                </p:cTn>
                              </p:par>
                            </p:childTnLst>
                          </p:cTn>
                        </p:par>
                        <p:par>
                          <p:cTn id="56" fill="hold">
                            <p:stCondLst>
                              <p:cond delay="8000"/>
                            </p:stCondLst>
                            <p:childTnLst>
                              <p:par>
                                <p:cTn id="57" presetID="22" presetClass="entr" presetSubtype="8" fill="hold"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left)">
                                      <p:cBhvr>
                                        <p:cTn id="59" dur="500"/>
                                        <p:tgtEl>
                                          <p:spTgt spid="23"/>
                                        </p:tgtEl>
                                      </p:cBhvr>
                                    </p:animEffect>
                                  </p:childTnLst>
                                </p:cTn>
                              </p:par>
                            </p:childTnLst>
                          </p:cTn>
                        </p:par>
                        <p:par>
                          <p:cTn id="60" fill="hold">
                            <p:stCondLst>
                              <p:cond delay="8500"/>
                            </p:stCondLst>
                            <p:childTnLst>
                              <p:par>
                                <p:cTn id="61" presetID="53" presetClass="entr" presetSubtype="16"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childTnLst>
                          </p:cTn>
                        </p:par>
                        <p:par>
                          <p:cTn id="66" fill="hold">
                            <p:stCondLst>
                              <p:cond delay="9000"/>
                            </p:stCondLst>
                            <p:childTnLst>
                              <p:par>
                                <p:cTn id="67" presetID="35" presetClass="path" presetSubtype="0" accel="50000" decel="50000" fill="hold" nodeType="afterEffect">
                                  <p:stCondLst>
                                    <p:cond delay="0"/>
                                  </p:stCondLst>
                                  <p:childTnLst>
                                    <p:animMotion origin="layout" path="M 3.125E-6 -2.22222E-6 L -0.17331 -0.00023 " pathEditMode="relative" rAng="0" ptsTypes="AA">
                                      <p:cBhvr>
                                        <p:cTn id="68" dur="1000" fill="hold"/>
                                        <p:tgtEl>
                                          <p:spTgt spid="56"/>
                                        </p:tgtEl>
                                        <p:attrNameLst>
                                          <p:attrName>ppt_x</p:attrName>
                                          <p:attrName>ppt_y</p:attrName>
                                        </p:attrNameLst>
                                      </p:cBhvr>
                                      <p:rCtr x="-8672" y="-23"/>
                                    </p:animMotion>
                                  </p:childTnLst>
                                </p:cTn>
                              </p:par>
                            </p:childTnLst>
                          </p:cTn>
                        </p:par>
                        <p:par>
                          <p:cTn id="69" fill="hold">
                            <p:stCondLst>
                              <p:cond delay="10000"/>
                            </p:stCondLst>
                            <p:childTnLst>
                              <p:par>
                                <p:cTn id="70" presetID="22" presetClass="entr" presetSubtype="8" fill="hold" nodeType="after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left)">
                                      <p:cBhvr>
                                        <p:cTn id="72" dur="500"/>
                                        <p:tgtEl>
                                          <p:spTgt spid="26"/>
                                        </p:tgtEl>
                                      </p:cBhvr>
                                    </p:animEffect>
                                  </p:childTnLst>
                                </p:cTn>
                              </p:par>
                            </p:childTnLst>
                          </p:cTn>
                        </p:par>
                        <p:par>
                          <p:cTn id="73" fill="hold">
                            <p:stCondLst>
                              <p:cond delay="10500"/>
                            </p:stCondLst>
                            <p:childTnLst>
                              <p:par>
                                <p:cTn id="74" presetID="53" presetClass="entr" presetSubtype="16" fill="hold" nodeType="afterEffect">
                                  <p:stCondLst>
                                    <p:cond delay="0"/>
                                  </p:stCondLst>
                                  <p:childTnLst>
                                    <p:set>
                                      <p:cBhvr>
                                        <p:cTn id="75" dur="1" fill="hold">
                                          <p:stCondLst>
                                            <p:cond delay="0"/>
                                          </p:stCondLst>
                                        </p:cTn>
                                        <p:tgtEl>
                                          <p:spTgt spid="59"/>
                                        </p:tgtEl>
                                        <p:attrNameLst>
                                          <p:attrName>style.visibility</p:attrName>
                                        </p:attrNameLst>
                                      </p:cBhvr>
                                      <p:to>
                                        <p:strVal val="visible"/>
                                      </p:to>
                                    </p:set>
                                    <p:anim calcmode="lin" valueType="num">
                                      <p:cBhvr>
                                        <p:cTn id="76" dur="500" fill="hold"/>
                                        <p:tgtEl>
                                          <p:spTgt spid="59"/>
                                        </p:tgtEl>
                                        <p:attrNameLst>
                                          <p:attrName>ppt_w</p:attrName>
                                        </p:attrNameLst>
                                      </p:cBhvr>
                                      <p:tavLst>
                                        <p:tav tm="0">
                                          <p:val>
                                            <p:fltVal val="0"/>
                                          </p:val>
                                        </p:tav>
                                        <p:tav tm="100000">
                                          <p:val>
                                            <p:strVal val="#ppt_w"/>
                                          </p:val>
                                        </p:tav>
                                      </p:tavLst>
                                    </p:anim>
                                    <p:anim calcmode="lin" valueType="num">
                                      <p:cBhvr>
                                        <p:cTn id="77" dur="500" fill="hold"/>
                                        <p:tgtEl>
                                          <p:spTgt spid="59"/>
                                        </p:tgtEl>
                                        <p:attrNameLst>
                                          <p:attrName>ppt_h</p:attrName>
                                        </p:attrNameLst>
                                      </p:cBhvr>
                                      <p:tavLst>
                                        <p:tav tm="0">
                                          <p:val>
                                            <p:fltVal val="0"/>
                                          </p:val>
                                        </p:tav>
                                        <p:tav tm="100000">
                                          <p:val>
                                            <p:strVal val="#ppt_h"/>
                                          </p:val>
                                        </p:tav>
                                      </p:tavLst>
                                    </p:anim>
                                    <p:animEffect transition="in" filter="fade">
                                      <p:cBhvr>
                                        <p:cTn id="78" dur="500"/>
                                        <p:tgtEl>
                                          <p:spTgt spid="59"/>
                                        </p:tgtEl>
                                      </p:cBhvr>
                                    </p:animEffect>
                                  </p:childTnLst>
                                </p:cTn>
                              </p:par>
                            </p:childTnLst>
                          </p:cTn>
                        </p:par>
                        <p:par>
                          <p:cTn id="79" fill="hold">
                            <p:stCondLst>
                              <p:cond delay="11000"/>
                            </p:stCondLst>
                            <p:childTnLst>
                              <p:par>
                                <p:cTn id="80" presetID="35" presetClass="path" presetSubtype="0" accel="50000" decel="50000" fill="hold" nodeType="afterEffect">
                                  <p:stCondLst>
                                    <p:cond delay="0"/>
                                  </p:stCondLst>
                                  <p:childTnLst>
                                    <p:animMotion origin="layout" path="M -3.95833E-6 4.81481E-6 L -0.1733 -0.00024 " pathEditMode="relative" rAng="0" ptsTypes="AA">
                                      <p:cBhvr>
                                        <p:cTn id="81" dur="1000" fill="hold"/>
                                        <p:tgtEl>
                                          <p:spTgt spid="59"/>
                                        </p:tgtEl>
                                        <p:attrNameLst>
                                          <p:attrName>ppt_x</p:attrName>
                                          <p:attrName>ppt_y</p:attrName>
                                        </p:attrNameLst>
                                      </p:cBhvr>
                                      <p:rCtr x="-8672" y="-23"/>
                                    </p:animMotion>
                                  </p:childTnLst>
                                </p:cTn>
                              </p:par>
                            </p:childTnLst>
                          </p:cTn>
                        </p:par>
                        <p:par>
                          <p:cTn id="82" fill="hold">
                            <p:stCondLst>
                              <p:cond delay="12000"/>
                            </p:stCondLst>
                            <p:childTnLst>
                              <p:par>
                                <p:cTn id="83" presetID="22" presetClass="entr" presetSubtype="8" fill="hold" nodeType="after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wipe(left)">
                                      <p:cBhvr>
                                        <p:cTn id="8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Picture 8"/>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600056" y="1844824"/>
            <a:ext cx="4248472" cy="451746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 name="TextBox 73"/>
          <p:cNvSpPr txBox="1"/>
          <p:nvPr/>
        </p:nvSpPr>
        <p:spPr>
          <a:xfrm>
            <a:off x="1199456" y="2023368"/>
            <a:ext cx="5945326" cy="923330"/>
          </a:xfrm>
          <a:prstGeom prst="rect">
            <a:avLst/>
          </a:prstGeom>
          <a:noFill/>
        </p:spPr>
        <p:txBody>
          <a:bodyPr wrap="square" lIns="0" rtlCol="0">
            <a:spAutoFit/>
          </a:bodyPr>
          <a:lstStyle/>
          <a:p>
            <a:r>
              <a:rPr lang="zh-CN" altLang="en-US" sz="5400" b="1" dirty="0">
                <a:latin typeface="Impact" panose="020B0806030902050204" pitchFamily="34" charset="0"/>
                <a:ea typeface="微软雅黑" pitchFamily="34" charset="-122"/>
                <a:sym typeface="Impact" panose="020B0806030902050204" pitchFamily="34" charset="0"/>
              </a:rPr>
              <a:t>会议有哪些成本？</a:t>
            </a:r>
            <a:endParaRPr lang="en-US" altLang="zh-CN" sz="5400" b="1" dirty="0">
              <a:latin typeface="Impact" panose="020B0806030902050204" pitchFamily="34" charset="0"/>
              <a:ea typeface="微软雅黑" pitchFamily="34" charset="-122"/>
              <a:sym typeface="Impact" panose="020B0806030902050204" pitchFamily="34" charset="0"/>
            </a:endParaRPr>
          </a:p>
        </p:txBody>
      </p:sp>
      <p:sp>
        <p:nvSpPr>
          <p:cNvPr id="5" name="圆角矩形 4"/>
          <p:cNvSpPr/>
          <p:nvPr/>
        </p:nvSpPr>
        <p:spPr>
          <a:xfrm>
            <a:off x="0" y="1052736"/>
            <a:ext cx="12164939" cy="561975"/>
          </a:xfrm>
          <a:prstGeom prst="roundRect">
            <a:avLst>
              <a:gd name="adj" fmla="val 12535"/>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2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先请各位管理者思考一下？</a:t>
            </a:r>
          </a:p>
        </p:txBody>
      </p:sp>
    </p:spTree>
    <p:extLst>
      <p:ext uri="{BB962C8B-B14F-4D97-AF65-F5344CB8AC3E}">
        <p14:creationId xmlns:p14="http://schemas.microsoft.com/office/powerpoint/2010/main" val="3775651391"/>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dissolve">
                                      <p:cBhvr>
                                        <p:cTn id="11" dur="1000"/>
                                        <p:tgtEl>
                                          <p:spTgt spid="7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74"/>
                                        </p:tgtEl>
                                        <p:attrNameLst>
                                          <p:attrName>style.visibility</p:attrName>
                                        </p:attrNameLst>
                                      </p:cBhvr>
                                      <p:to>
                                        <p:strVal val="visible"/>
                                      </p:to>
                                    </p:set>
                                    <p:animEffect transition="in" filter="wipe(left)">
                                      <p:cBhvr>
                                        <p:cTn id="15"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3552076" y="2646806"/>
            <a:ext cx="1212857" cy="1212857"/>
          </a:xfrm>
          <a:custGeom>
            <a:avLst/>
            <a:gdLst>
              <a:gd name="connsiteX0" fmla="*/ 0 w 1212857"/>
              <a:gd name="connsiteY0" fmla="*/ 606429 h 1212857"/>
              <a:gd name="connsiteX1" fmla="*/ 606429 w 1212857"/>
              <a:gd name="connsiteY1" fmla="*/ 0 h 1212857"/>
              <a:gd name="connsiteX2" fmla="*/ 1212858 w 1212857"/>
              <a:gd name="connsiteY2" fmla="*/ 606429 h 1212857"/>
              <a:gd name="connsiteX3" fmla="*/ 606429 w 1212857"/>
              <a:gd name="connsiteY3" fmla="*/ 1212858 h 1212857"/>
              <a:gd name="connsiteX4" fmla="*/ 0 w 1212857"/>
              <a:gd name="connsiteY4" fmla="*/ 606429 h 1212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2857" h="1212857">
                <a:moveTo>
                  <a:pt x="0" y="606429"/>
                </a:moveTo>
                <a:cubicBezTo>
                  <a:pt x="0" y="271508"/>
                  <a:pt x="271508" y="0"/>
                  <a:pt x="606429" y="0"/>
                </a:cubicBezTo>
                <a:cubicBezTo>
                  <a:pt x="941350" y="0"/>
                  <a:pt x="1212858" y="271508"/>
                  <a:pt x="1212858" y="606429"/>
                </a:cubicBezTo>
                <a:cubicBezTo>
                  <a:pt x="1212858" y="941350"/>
                  <a:pt x="941350" y="1212858"/>
                  <a:pt x="606429" y="1212858"/>
                </a:cubicBezTo>
                <a:cubicBezTo>
                  <a:pt x="271508" y="1212858"/>
                  <a:pt x="0" y="941350"/>
                  <a:pt x="0" y="606429"/>
                </a:cubicBez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r>
              <a:rPr lang="zh-CN" altLang="en-US" sz="20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时间成本</a:t>
            </a:r>
          </a:p>
        </p:txBody>
      </p:sp>
      <p:sp>
        <p:nvSpPr>
          <p:cNvPr id="4" name="任意多边形 3"/>
          <p:cNvSpPr/>
          <p:nvPr/>
        </p:nvSpPr>
        <p:spPr>
          <a:xfrm>
            <a:off x="4863075" y="2901506"/>
            <a:ext cx="703457" cy="703457"/>
          </a:xfrm>
          <a:custGeom>
            <a:avLst/>
            <a:gdLst>
              <a:gd name="connsiteX0" fmla="*/ 93243 w 703457"/>
              <a:gd name="connsiteY0" fmla="*/ 269002 h 703457"/>
              <a:gd name="connsiteX1" fmla="*/ 269002 w 703457"/>
              <a:gd name="connsiteY1" fmla="*/ 269002 h 703457"/>
              <a:gd name="connsiteX2" fmla="*/ 269002 w 703457"/>
              <a:gd name="connsiteY2" fmla="*/ 93243 h 703457"/>
              <a:gd name="connsiteX3" fmla="*/ 434455 w 703457"/>
              <a:gd name="connsiteY3" fmla="*/ 93243 h 703457"/>
              <a:gd name="connsiteX4" fmla="*/ 434455 w 703457"/>
              <a:gd name="connsiteY4" fmla="*/ 269002 h 703457"/>
              <a:gd name="connsiteX5" fmla="*/ 610214 w 703457"/>
              <a:gd name="connsiteY5" fmla="*/ 269002 h 703457"/>
              <a:gd name="connsiteX6" fmla="*/ 610214 w 703457"/>
              <a:gd name="connsiteY6" fmla="*/ 434455 h 703457"/>
              <a:gd name="connsiteX7" fmla="*/ 434455 w 703457"/>
              <a:gd name="connsiteY7" fmla="*/ 434455 h 703457"/>
              <a:gd name="connsiteX8" fmla="*/ 434455 w 703457"/>
              <a:gd name="connsiteY8" fmla="*/ 610214 h 703457"/>
              <a:gd name="connsiteX9" fmla="*/ 269002 w 703457"/>
              <a:gd name="connsiteY9" fmla="*/ 610214 h 703457"/>
              <a:gd name="connsiteX10" fmla="*/ 269002 w 703457"/>
              <a:gd name="connsiteY10" fmla="*/ 434455 h 703457"/>
              <a:gd name="connsiteX11" fmla="*/ 93243 w 703457"/>
              <a:gd name="connsiteY11" fmla="*/ 434455 h 703457"/>
              <a:gd name="connsiteX12" fmla="*/ 93243 w 703457"/>
              <a:gd name="connsiteY12" fmla="*/ 269002 h 70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3457" h="703457">
                <a:moveTo>
                  <a:pt x="93243" y="269002"/>
                </a:moveTo>
                <a:lnTo>
                  <a:pt x="269002" y="269002"/>
                </a:lnTo>
                <a:lnTo>
                  <a:pt x="269002" y="93243"/>
                </a:lnTo>
                <a:lnTo>
                  <a:pt x="434455" y="93243"/>
                </a:lnTo>
                <a:lnTo>
                  <a:pt x="434455" y="269002"/>
                </a:lnTo>
                <a:lnTo>
                  <a:pt x="610214" y="269002"/>
                </a:lnTo>
                <a:lnTo>
                  <a:pt x="610214" y="434455"/>
                </a:lnTo>
                <a:lnTo>
                  <a:pt x="434455" y="434455"/>
                </a:lnTo>
                <a:lnTo>
                  <a:pt x="434455" y="610214"/>
                </a:lnTo>
                <a:lnTo>
                  <a:pt x="269002" y="610214"/>
                </a:lnTo>
                <a:lnTo>
                  <a:pt x="269002" y="434455"/>
                </a:lnTo>
                <a:lnTo>
                  <a:pt x="93243" y="434455"/>
                </a:lnTo>
                <a:lnTo>
                  <a:pt x="93243" y="269002"/>
                </a:lnTo>
                <a:close/>
              </a:path>
            </a:pathLst>
          </a:custGeom>
          <a:solidFill>
            <a:srgbClr val="0070C0"/>
          </a:solidFill>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txBody>
          <a:bodyPr spcFirstLastPara="0" vert="horz" wrap="square" lIns="93243" tIns="269002" rIns="93243" bIns="269002" numCol="1" spcCol="1270" anchor="ctr" anchorCtr="0">
            <a:noAutofit/>
          </a:bodyPr>
          <a:lstStyle/>
          <a:p>
            <a:pPr lvl="0" algn="ctr" defTabSz="600075">
              <a:lnSpc>
                <a:spcPct val="90000"/>
              </a:lnSpc>
              <a:spcBef>
                <a:spcPct val="0"/>
              </a:spcBef>
              <a:spcAft>
                <a:spcPct val="35000"/>
              </a:spcAft>
            </a:pPr>
            <a:endParaRPr lang="zh-CN" altLang="en-US" sz="1350" b="0" kern="1200">
              <a:latin typeface="Impact" panose="020B0806030902050204" pitchFamily="34" charset="0"/>
              <a:ea typeface="微软雅黑" panose="020B0503020204020204" pitchFamily="34" charset="-122"/>
              <a:sym typeface="Impact" panose="020B0806030902050204" pitchFamily="34" charset="0"/>
            </a:endParaRPr>
          </a:p>
        </p:txBody>
      </p:sp>
      <p:sp>
        <p:nvSpPr>
          <p:cNvPr id="5" name="任意多边形 4"/>
          <p:cNvSpPr/>
          <p:nvPr/>
        </p:nvSpPr>
        <p:spPr>
          <a:xfrm>
            <a:off x="5665359" y="2646806"/>
            <a:ext cx="1212857" cy="1212857"/>
          </a:xfrm>
          <a:custGeom>
            <a:avLst/>
            <a:gdLst>
              <a:gd name="connsiteX0" fmla="*/ 0 w 1212857"/>
              <a:gd name="connsiteY0" fmla="*/ 606429 h 1212857"/>
              <a:gd name="connsiteX1" fmla="*/ 606429 w 1212857"/>
              <a:gd name="connsiteY1" fmla="*/ 0 h 1212857"/>
              <a:gd name="connsiteX2" fmla="*/ 1212858 w 1212857"/>
              <a:gd name="connsiteY2" fmla="*/ 606429 h 1212857"/>
              <a:gd name="connsiteX3" fmla="*/ 606429 w 1212857"/>
              <a:gd name="connsiteY3" fmla="*/ 1212858 h 1212857"/>
              <a:gd name="connsiteX4" fmla="*/ 0 w 1212857"/>
              <a:gd name="connsiteY4" fmla="*/ 606429 h 1212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2857" h="1212857">
                <a:moveTo>
                  <a:pt x="0" y="606429"/>
                </a:moveTo>
                <a:cubicBezTo>
                  <a:pt x="0" y="271508"/>
                  <a:pt x="271508" y="0"/>
                  <a:pt x="606429" y="0"/>
                </a:cubicBezTo>
                <a:cubicBezTo>
                  <a:pt x="941350" y="0"/>
                  <a:pt x="1212858" y="271508"/>
                  <a:pt x="1212858" y="606429"/>
                </a:cubicBezTo>
                <a:cubicBezTo>
                  <a:pt x="1212858" y="941350"/>
                  <a:pt x="941350" y="1212858"/>
                  <a:pt x="606429" y="1212858"/>
                </a:cubicBezTo>
                <a:cubicBezTo>
                  <a:pt x="271508" y="1212858"/>
                  <a:pt x="0" y="941350"/>
                  <a:pt x="0" y="606429"/>
                </a:cubicBez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r>
              <a:rPr lang="zh-CN" altLang="en-US" sz="20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金钱成本</a:t>
            </a:r>
          </a:p>
        </p:txBody>
      </p:sp>
      <p:sp>
        <p:nvSpPr>
          <p:cNvPr id="7" name="任意多边形 6"/>
          <p:cNvSpPr/>
          <p:nvPr/>
        </p:nvSpPr>
        <p:spPr>
          <a:xfrm>
            <a:off x="6976357" y="2901506"/>
            <a:ext cx="703457" cy="703457"/>
          </a:xfrm>
          <a:custGeom>
            <a:avLst/>
            <a:gdLst>
              <a:gd name="connsiteX0" fmla="*/ 93243 w 703457"/>
              <a:gd name="connsiteY0" fmla="*/ 269002 h 703457"/>
              <a:gd name="connsiteX1" fmla="*/ 269002 w 703457"/>
              <a:gd name="connsiteY1" fmla="*/ 269002 h 703457"/>
              <a:gd name="connsiteX2" fmla="*/ 269002 w 703457"/>
              <a:gd name="connsiteY2" fmla="*/ 93243 h 703457"/>
              <a:gd name="connsiteX3" fmla="*/ 434455 w 703457"/>
              <a:gd name="connsiteY3" fmla="*/ 93243 h 703457"/>
              <a:gd name="connsiteX4" fmla="*/ 434455 w 703457"/>
              <a:gd name="connsiteY4" fmla="*/ 269002 h 703457"/>
              <a:gd name="connsiteX5" fmla="*/ 610214 w 703457"/>
              <a:gd name="connsiteY5" fmla="*/ 269002 h 703457"/>
              <a:gd name="connsiteX6" fmla="*/ 610214 w 703457"/>
              <a:gd name="connsiteY6" fmla="*/ 434455 h 703457"/>
              <a:gd name="connsiteX7" fmla="*/ 434455 w 703457"/>
              <a:gd name="connsiteY7" fmla="*/ 434455 h 703457"/>
              <a:gd name="connsiteX8" fmla="*/ 434455 w 703457"/>
              <a:gd name="connsiteY8" fmla="*/ 610214 h 703457"/>
              <a:gd name="connsiteX9" fmla="*/ 269002 w 703457"/>
              <a:gd name="connsiteY9" fmla="*/ 610214 h 703457"/>
              <a:gd name="connsiteX10" fmla="*/ 269002 w 703457"/>
              <a:gd name="connsiteY10" fmla="*/ 434455 h 703457"/>
              <a:gd name="connsiteX11" fmla="*/ 93243 w 703457"/>
              <a:gd name="connsiteY11" fmla="*/ 434455 h 703457"/>
              <a:gd name="connsiteX12" fmla="*/ 93243 w 703457"/>
              <a:gd name="connsiteY12" fmla="*/ 269002 h 70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3457" h="703457">
                <a:moveTo>
                  <a:pt x="93243" y="269002"/>
                </a:moveTo>
                <a:lnTo>
                  <a:pt x="269002" y="269002"/>
                </a:lnTo>
                <a:lnTo>
                  <a:pt x="269002" y="93243"/>
                </a:lnTo>
                <a:lnTo>
                  <a:pt x="434455" y="93243"/>
                </a:lnTo>
                <a:lnTo>
                  <a:pt x="434455" y="269002"/>
                </a:lnTo>
                <a:lnTo>
                  <a:pt x="610214" y="269002"/>
                </a:lnTo>
                <a:lnTo>
                  <a:pt x="610214" y="434455"/>
                </a:lnTo>
                <a:lnTo>
                  <a:pt x="434455" y="434455"/>
                </a:lnTo>
                <a:lnTo>
                  <a:pt x="434455" y="610214"/>
                </a:lnTo>
                <a:lnTo>
                  <a:pt x="269002" y="610214"/>
                </a:lnTo>
                <a:lnTo>
                  <a:pt x="269002" y="434455"/>
                </a:lnTo>
                <a:lnTo>
                  <a:pt x="93243" y="434455"/>
                </a:lnTo>
                <a:lnTo>
                  <a:pt x="93243" y="269002"/>
                </a:lnTo>
                <a:close/>
              </a:path>
            </a:pathLst>
          </a:custGeom>
          <a:solidFill>
            <a:srgbClr val="0070C0"/>
          </a:solidFill>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txBody>
          <a:bodyPr spcFirstLastPara="0" vert="horz" wrap="square" lIns="93243" tIns="269002" rIns="93243" bIns="269002" numCol="1" spcCol="1270" anchor="ctr" anchorCtr="0">
            <a:noAutofit/>
          </a:bodyPr>
          <a:lstStyle/>
          <a:p>
            <a:pPr lvl="0" algn="ctr" defTabSz="600075">
              <a:lnSpc>
                <a:spcPct val="90000"/>
              </a:lnSpc>
              <a:spcBef>
                <a:spcPct val="0"/>
              </a:spcBef>
              <a:spcAft>
                <a:spcPct val="35000"/>
              </a:spcAft>
            </a:pPr>
            <a:endParaRPr lang="zh-CN" altLang="en-US" sz="1350" b="0" kern="1200">
              <a:latin typeface="Impact" panose="020B0806030902050204" pitchFamily="34" charset="0"/>
              <a:ea typeface="微软雅黑" panose="020B0503020204020204" pitchFamily="34" charset="-122"/>
              <a:sym typeface="Impact" panose="020B0806030902050204" pitchFamily="34" charset="0"/>
            </a:endParaRPr>
          </a:p>
        </p:txBody>
      </p:sp>
      <p:sp>
        <p:nvSpPr>
          <p:cNvPr id="8" name="任意多边形 7"/>
          <p:cNvSpPr/>
          <p:nvPr/>
        </p:nvSpPr>
        <p:spPr>
          <a:xfrm>
            <a:off x="7778641" y="2646806"/>
            <a:ext cx="1212857" cy="1212857"/>
          </a:xfrm>
          <a:custGeom>
            <a:avLst/>
            <a:gdLst>
              <a:gd name="connsiteX0" fmla="*/ 0 w 1212857"/>
              <a:gd name="connsiteY0" fmla="*/ 606429 h 1212857"/>
              <a:gd name="connsiteX1" fmla="*/ 606429 w 1212857"/>
              <a:gd name="connsiteY1" fmla="*/ 0 h 1212857"/>
              <a:gd name="connsiteX2" fmla="*/ 1212858 w 1212857"/>
              <a:gd name="connsiteY2" fmla="*/ 606429 h 1212857"/>
              <a:gd name="connsiteX3" fmla="*/ 606429 w 1212857"/>
              <a:gd name="connsiteY3" fmla="*/ 1212858 h 1212857"/>
              <a:gd name="connsiteX4" fmla="*/ 0 w 1212857"/>
              <a:gd name="connsiteY4" fmla="*/ 606429 h 1212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2857" h="1212857">
                <a:moveTo>
                  <a:pt x="0" y="606429"/>
                </a:moveTo>
                <a:cubicBezTo>
                  <a:pt x="0" y="271508"/>
                  <a:pt x="271508" y="0"/>
                  <a:pt x="606429" y="0"/>
                </a:cubicBezTo>
                <a:cubicBezTo>
                  <a:pt x="941350" y="0"/>
                  <a:pt x="1212858" y="271508"/>
                  <a:pt x="1212858" y="606429"/>
                </a:cubicBezTo>
                <a:cubicBezTo>
                  <a:pt x="1212858" y="941350"/>
                  <a:pt x="941350" y="1212858"/>
                  <a:pt x="606429" y="1212858"/>
                </a:cubicBezTo>
                <a:cubicBezTo>
                  <a:pt x="271508" y="1212858"/>
                  <a:pt x="0" y="941350"/>
                  <a:pt x="0" y="606429"/>
                </a:cubicBez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r>
              <a:rPr lang="zh-CN" altLang="en-US" sz="20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效益成本</a:t>
            </a:r>
          </a:p>
        </p:txBody>
      </p:sp>
      <p:sp>
        <p:nvSpPr>
          <p:cNvPr id="9" name="任意多边形 8"/>
          <p:cNvSpPr/>
          <p:nvPr/>
        </p:nvSpPr>
        <p:spPr>
          <a:xfrm>
            <a:off x="9089640" y="2901506"/>
            <a:ext cx="703457" cy="703457"/>
          </a:xfrm>
          <a:custGeom>
            <a:avLst/>
            <a:gdLst>
              <a:gd name="connsiteX0" fmla="*/ 93243 w 703457"/>
              <a:gd name="connsiteY0" fmla="*/ 269002 h 703457"/>
              <a:gd name="connsiteX1" fmla="*/ 269002 w 703457"/>
              <a:gd name="connsiteY1" fmla="*/ 269002 h 703457"/>
              <a:gd name="connsiteX2" fmla="*/ 269002 w 703457"/>
              <a:gd name="connsiteY2" fmla="*/ 93243 h 703457"/>
              <a:gd name="connsiteX3" fmla="*/ 434455 w 703457"/>
              <a:gd name="connsiteY3" fmla="*/ 93243 h 703457"/>
              <a:gd name="connsiteX4" fmla="*/ 434455 w 703457"/>
              <a:gd name="connsiteY4" fmla="*/ 269002 h 703457"/>
              <a:gd name="connsiteX5" fmla="*/ 610214 w 703457"/>
              <a:gd name="connsiteY5" fmla="*/ 269002 h 703457"/>
              <a:gd name="connsiteX6" fmla="*/ 610214 w 703457"/>
              <a:gd name="connsiteY6" fmla="*/ 434455 h 703457"/>
              <a:gd name="connsiteX7" fmla="*/ 434455 w 703457"/>
              <a:gd name="connsiteY7" fmla="*/ 434455 h 703457"/>
              <a:gd name="connsiteX8" fmla="*/ 434455 w 703457"/>
              <a:gd name="connsiteY8" fmla="*/ 610214 h 703457"/>
              <a:gd name="connsiteX9" fmla="*/ 269002 w 703457"/>
              <a:gd name="connsiteY9" fmla="*/ 610214 h 703457"/>
              <a:gd name="connsiteX10" fmla="*/ 269002 w 703457"/>
              <a:gd name="connsiteY10" fmla="*/ 434455 h 703457"/>
              <a:gd name="connsiteX11" fmla="*/ 93243 w 703457"/>
              <a:gd name="connsiteY11" fmla="*/ 434455 h 703457"/>
              <a:gd name="connsiteX12" fmla="*/ 93243 w 703457"/>
              <a:gd name="connsiteY12" fmla="*/ 269002 h 70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3457" h="703457">
                <a:moveTo>
                  <a:pt x="93243" y="269002"/>
                </a:moveTo>
                <a:lnTo>
                  <a:pt x="269002" y="269002"/>
                </a:lnTo>
                <a:lnTo>
                  <a:pt x="269002" y="93243"/>
                </a:lnTo>
                <a:lnTo>
                  <a:pt x="434455" y="93243"/>
                </a:lnTo>
                <a:lnTo>
                  <a:pt x="434455" y="269002"/>
                </a:lnTo>
                <a:lnTo>
                  <a:pt x="610214" y="269002"/>
                </a:lnTo>
                <a:lnTo>
                  <a:pt x="610214" y="434455"/>
                </a:lnTo>
                <a:lnTo>
                  <a:pt x="434455" y="434455"/>
                </a:lnTo>
                <a:lnTo>
                  <a:pt x="434455" y="610214"/>
                </a:lnTo>
                <a:lnTo>
                  <a:pt x="269002" y="610214"/>
                </a:lnTo>
                <a:lnTo>
                  <a:pt x="269002" y="434455"/>
                </a:lnTo>
                <a:lnTo>
                  <a:pt x="93243" y="434455"/>
                </a:lnTo>
                <a:lnTo>
                  <a:pt x="93243" y="269002"/>
                </a:lnTo>
                <a:close/>
              </a:path>
            </a:pathLst>
          </a:custGeom>
          <a:solidFill>
            <a:srgbClr val="0070C0"/>
          </a:solidFill>
        </p:spPr>
        <p:style>
          <a:lnRef idx="0">
            <a:schemeClr val="lt1">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txBody>
          <a:bodyPr spcFirstLastPara="0" vert="horz" wrap="square" lIns="93243" tIns="269002" rIns="93243" bIns="269002" numCol="1" spcCol="1270" anchor="ctr" anchorCtr="0">
            <a:noAutofit/>
          </a:bodyPr>
          <a:lstStyle/>
          <a:p>
            <a:pPr lvl="0" algn="ctr" defTabSz="600075">
              <a:lnSpc>
                <a:spcPct val="90000"/>
              </a:lnSpc>
              <a:spcBef>
                <a:spcPct val="0"/>
              </a:spcBef>
              <a:spcAft>
                <a:spcPct val="35000"/>
              </a:spcAft>
            </a:pPr>
            <a:endParaRPr lang="zh-CN" altLang="en-US" sz="1350" b="0" kern="1200">
              <a:latin typeface="Impact" panose="020B0806030902050204" pitchFamily="34" charset="0"/>
              <a:ea typeface="微软雅黑" panose="020B0503020204020204" pitchFamily="34" charset="-122"/>
              <a:sym typeface="Impact" panose="020B0806030902050204" pitchFamily="34" charset="0"/>
            </a:endParaRPr>
          </a:p>
        </p:txBody>
      </p:sp>
      <p:sp>
        <p:nvSpPr>
          <p:cNvPr id="10" name="任意多边形 9"/>
          <p:cNvSpPr/>
          <p:nvPr/>
        </p:nvSpPr>
        <p:spPr>
          <a:xfrm>
            <a:off x="9886566" y="2646806"/>
            <a:ext cx="1212857" cy="1212857"/>
          </a:xfrm>
          <a:custGeom>
            <a:avLst/>
            <a:gdLst>
              <a:gd name="connsiteX0" fmla="*/ 0 w 1212857"/>
              <a:gd name="connsiteY0" fmla="*/ 606429 h 1212857"/>
              <a:gd name="connsiteX1" fmla="*/ 606429 w 1212857"/>
              <a:gd name="connsiteY1" fmla="*/ 0 h 1212857"/>
              <a:gd name="connsiteX2" fmla="*/ 1212858 w 1212857"/>
              <a:gd name="connsiteY2" fmla="*/ 606429 h 1212857"/>
              <a:gd name="connsiteX3" fmla="*/ 606429 w 1212857"/>
              <a:gd name="connsiteY3" fmla="*/ 1212858 h 1212857"/>
              <a:gd name="connsiteX4" fmla="*/ 0 w 1212857"/>
              <a:gd name="connsiteY4" fmla="*/ 606429 h 1212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2857" h="1212857">
                <a:moveTo>
                  <a:pt x="0" y="606429"/>
                </a:moveTo>
                <a:cubicBezTo>
                  <a:pt x="0" y="271508"/>
                  <a:pt x="271508" y="0"/>
                  <a:pt x="606429" y="0"/>
                </a:cubicBezTo>
                <a:cubicBezTo>
                  <a:pt x="941350" y="0"/>
                  <a:pt x="1212858" y="271508"/>
                  <a:pt x="1212858" y="606429"/>
                </a:cubicBezTo>
                <a:cubicBezTo>
                  <a:pt x="1212858" y="941350"/>
                  <a:pt x="941350" y="1212858"/>
                  <a:pt x="606429" y="1212858"/>
                </a:cubicBezTo>
                <a:cubicBezTo>
                  <a:pt x="271508" y="1212858"/>
                  <a:pt x="0" y="941350"/>
                  <a:pt x="0" y="606429"/>
                </a:cubicBez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r>
              <a:rPr lang="zh-CN" altLang="en-US" sz="20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机会成本</a:t>
            </a:r>
          </a:p>
        </p:txBody>
      </p:sp>
      <p:sp>
        <p:nvSpPr>
          <p:cNvPr id="11" name="任意多边形 10"/>
          <p:cNvSpPr/>
          <p:nvPr/>
        </p:nvSpPr>
        <p:spPr>
          <a:xfrm>
            <a:off x="2694875" y="2933471"/>
            <a:ext cx="703457" cy="703457"/>
          </a:xfrm>
          <a:custGeom>
            <a:avLst/>
            <a:gdLst>
              <a:gd name="connsiteX0" fmla="*/ 93243 w 703457"/>
              <a:gd name="connsiteY0" fmla="*/ 144912 h 703457"/>
              <a:gd name="connsiteX1" fmla="*/ 610214 w 703457"/>
              <a:gd name="connsiteY1" fmla="*/ 144912 h 703457"/>
              <a:gd name="connsiteX2" fmla="*/ 610214 w 703457"/>
              <a:gd name="connsiteY2" fmla="*/ 310365 h 703457"/>
              <a:gd name="connsiteX3" fmla="*/ 93243 w 703457"/>
              <a:gd name="connsiteY3" fmla="*/ 310365 h 703457"/>
              <a:gd name="connsiteX4" fmla="*/ 93243 w 703457"/>
              <a:gd name="connsiteY4" fmla="*/ 144912 h 703457"/>
              <a:gd name="connsiteX5" fmla="*/ 93243 w 703457"/>
              <a:gd name="connsiteY5" fmla="*/ 393092 h 703457"/>
              <a:gd name="connsiteX6" fmla="*/ 610214 w 703457"/>
              <a:gd name="connsiteY6" fmla="*/ 393092 h 703457"/>
              <a:gd name="connsiteX7" fmla="*/ 610214 w 703457"/>
              <a:gd name="connsiteY7" fmla="*/ 558545 h 703457"/>
              <a:gd name="connsiteX8" fmla="*/ 93243 w 703457"/>
              <a:gd name="connsiteY8" fmla="*/ 558545 h 703457"/>
              <a:gd name="connsiteX9" fmla="*/ 93243 w 703457"/>
              <a:gd name="connsiteY9" fmla="*/ 393092 h 70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3457" h="703457">
                <a:moveTo>
                  <a:pt x="93243" y="144912"/>
                </a:moveTo>
                <a:lnTo>
                  <a:pt x="610214" y="144912"/>
                </a:lnTo>
                <a:lnTo>
                  <a:pt x="610214" y="310365"/>
                </a:lnTo>
                <a:lnTo>
                  <a:pt x="93243" y="310365"/>
                </a:lnTo>
                <a:lnTo>
                  <a:pt x="93243" y="144912"/>
                </a:lnTo>
                <a:close/>
                <a:moveTo>
                  <a:pt x="93243" y="393092"/>
                </a:moveTo>
                <a:lnTo>
                  <a:pt x="610214" y="393092"/>
                </a:lnTo>
                <a:lnTo>
                  <a:pt x="610214" y="558545"/>
                </a:lnTo>
                <a:lnTo>
                  <a:pt x="93243" y="558545"/>
                </a:lnTo>
                <a:lnTo>
                  <a:pt x="93243" y="393092"/>
                </a:lnTo>
                <a:close/>
              </a:path>
            </a:pathLst>
          </a:custGeom>
          <a:solidFill>
            <a:srgbClr val="0070C0"/>
          </a:solidFill>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txBody>
          <a:bodyPr spcFirstLastPara="0" vert="horz" wrap="square" lIns="93243" tIns="144912" rIns="93243" bIns="144912" numCol="1" spcCol="1270" anchor="ctr" anchorCtr="0">
            <a:noAutofit/>
          </a:bodyPr>
          <a:lstStyle/>
          <a:p>
            <a:pPr lvl="0" algn="ctr" defTabSz="600075">
              <a:lnSpc>
                <a:spcPct val="90000"/>
              </a:lnSpc>
              <a:spcBef>
                <a:spcPct val="0"/>
              </a:spcBef>
              <a:spcAft>
                <a:spcPct val="35000"/>
              </a:spcAft>
            </a:pPr>
            <a:endParaRPr lang="zh-CN" altLang="en-US" sz="1350" b="0" kern="1200">
              <a:latin typeface="Impact" panose="020B0806030902050204" pitchFamily="34" charset="0"/>
              <a:ea typeface="微软雅黑" panose="020B0503020204020204" pitchFamily="34" charset="-122"/>
              <a:sym typeface="Impact" panose="020B0806030902050204" pitchFamily="34" charset="0"/>
            </a:endParaRPr>
          </a:p>
        </p:txBody>
      </p:sp>
      <p:sp>
        <p:nvSpPr>
          <p:cNvPr id="12" name="任意多边形 11"/>
          <p:cNvSpPr/>
          <p:nvPr/>
        </p:nvSpPr>
        <p:spPr>
          <a:xfrm>
            <a:off x="1415483" y="2662440"/>
            <a:ext cx="1212857" cy="1212857"/>
          </a:xfrm>
          <a:custGeom>
            <a:avLst/>
            <a:gdLst>
              <a:gd name="connsiteX0" fmla="*/ 0 w 1212857"/>
              <a:gd name="connsiteY0" fmla="*/ 606429 h 1212857"/>
              <a:gd name="connsiteX1" fmla="*/ 606429 w 1212857"/>
              <a:gd name="connsiteY1" fmla="*/ 0 h 1212857"/>
              <a:gd name="connsiteX2" fmla="*/ 1212858 w 1212857"/>
              <a:gd name="connsiteY2" fmla="*/ 606429 h 1212857"/>
              <a:gd name="connsiteX3" fmla="*/ 606429 w 1212857"/>
              <a:gd name="connsiteY3" fmla="*/ 1212858 h 1212857"/>
              <a:gd name="connsiteX4" fmla="*/ 0 w 1212857"/>
              <a:gd name="connsiteY4" fmla="*/ 606429 h 1212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2857" h="1212857">
                <a:moveTo>
                  <a:pt x="0" y="606429"/>
                </a:moveTo>
                <a:cubicBezTo>
                  <a:pt x="0" y="271508"/>
                  <a:pt x="271508" y="0"/>
                  <a:pt x="606429" y="0"/>
                </a:cubicBezTo>
                <a:cubicBezTo>
                  <a:pt x="941350" y="0"/>
                  <a:pt x="1212858" y="271508"/>
                  <a:pt x="1212858" y="606429"/>
                </a:cubicBezTo>
                <a:cubicBezTo>
                  <a:pt x="1212858" y="941350"/>
                  <a:pt x="941350" y="1212858"/>
                  <a:pt x="606429" y="1212858"/>
                </a:cubicBezTo>
                <a:cubicBezTo>
                  <a:pt x="271508" y="1212858"/>
                  <a:pt x="0" y="941350"/>
                  <a:pt x="0" y="606429"/>
                </a:cubicBez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r>
              <a:rPr lang="zh-CN" altLang="en-US" sz="20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会议成本</a:t>
            </a:r>
          </a:p>
        </p:txBody>
      </p:sp>
      <p:pic>
        <p:nvPicPr>
          <p:cNvPr id="3081" name="Picture 9"/>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04499" y="4005064"/>
            <a:ext cx="12060440" cy="2594231"/>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a:effectLst>
            <a:outerShdw blurRad="63500" sx="102000" sy="102000" algn="ctr" rotWithShape="0">
              <a:prstClr val="black">
                <a:alpha val="40000"/>
              </a:prstClr>
            </a:outerShdw>
          </a:effectLst>
          <a:extLst/>
        </p:spPr>
      </p:pic>
      <p:sp>
        <p:nvSpPr>
          <p:cNvPr id="6" name="圆角矩形 5"/>
          <p:cNvSpPr/>
          <p:nvPr/>
        </p:nvSpPr>
        <p:spPr>
          <a:xfrm>
            <a:off x="0" y="1129909"/>
            <a:ext cx="12164939" cy="1083465"/>
          </a:xfrm>
          <a:prstGeom prst="roundRect">
            <a:avLst>
              <a:gd name="adj" fmla="val 12535"/>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r>
              <a:rPr lang="zh-CN" altLang="en-US" sz="20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一家公司会不会开会，决定了该公司的竞争优势。一家公司开会的效率与执行，决定了该公司全面管理的效率与执行。</a:t>
            </a:r>
            <a:r>
              <a:rPr lang="zh-CN" altLang="en-US" sz="2000" b="1" dirty="0">
                <a:solidFill>
                  <a:schemeClr val="tx1"/>
                </a:solidFill>
                <a:latin typeface="Impact" panose="020B0806030902050204" pitchFamily="34" charset="0"/>
                <a:ea typeface="微软雅黑" panose="020B0503020204020204" pitchFamily="34" charset="-122"/>
                <a:sym typeface="Impact" panose="020B0806030902050204" pitchFamily="34" charset="0"/>
              </a:rPr>
              <a:t>会议是公司管理的必备工具。而会议的成本则常常被忽略。</a:t>
            </a:r>
            <a:r>
              <a:rPr lang="zh-CN" altLang="en-US" sz="20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请看，“文山会海”的成本是：</a:t>
            </a:r>
          </a:p>
        </p:txBody>
      </p:sp>
    </p:spTree>
    <p:extLst>
      <p:ext uri="{BB962C8B-B14F-4D97-AF65-F5344CB8AC3E}">
        <p14:creationId xmlns:p14="http://schemas.microsoft.com/office/powerpoint/2010/main" val="1602819703"/>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animEffect transition="in" filter="fade">
                                      <p:cBhvr>
                                        <p:cTn id="13" dur="500"/>
                                        <p:tgtEl>
                                          <p:spTgt spid="12"/>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childTnLst>
                                </p:cTn>
                              </p:par>
                            </p:childTnLst>
                          </p:cTn>
                        </p:par>
                        <p:par>
                          <p:cTn id="39" fill="hold">
                            <p:stCondLst>
                              <p:cond delay="2000"/>
                            </p:stCondLst>
                            <p:childTnLst>
                              <p:par>
                                <p:cTn id="40" presetID="22" presetClass="entr" presetSubtype="1" fill="hold" grpId="0" nodeType="after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up)">
                                      <p:cBhvr>
                                        <p:cTn id="42" dur="500"/>
                                        <p:tgtEl>
                                          <p:spTgt spid="4"/>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up)">
                                      <p:cBhvr>
                                        <p:cTn id="45" dur="500"/>
                                        <p:tgtEl>
                                          <p:spTgt spid="7"/>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ipe(up)">
                                      <p:cBhvr>
                                        <p:cTn id="48" dur="500"/>
                                        <p:tgtEl>
                                          <p:spTgt spid="9"/>
                                        </p:tgtEl>
                                      </p:cBhvr>
                                    </p:animEffect>
                                  </p:childTnLst>
                                </p:cTn>
                              </p:par>
                            </p:childTnLst>
                          </p:cTn>
                        </p:par>
                        <p:par>
                          <p:cTn id="49" fill="hold">
                            <p:stCondLst>
                              <p:cond delay="2500"/>
                            </p:stCondLst>
                            <p:childTnLst>
                              <p:par>
                                <p:cTn id="50" presetID="22" presetClass="entr" presetSubtype="4" fill="hold" nodeType="afterEffect">
                                  <p:stCondLst>
                                    <p:cond delay="0"/>
                                  </p:stCondLst>
                                  <p:childTnLst>
                                    <p:set>
                                      <p:cBhvr>
                                        <p:cTn id="51" dur="1" fill="hold">
                                          <p:stCondLst>
                                            <p:cond delay="0"/>
                                          </p:stCondLst>
                                        </p:cTn>
                                        <p:tgtEl>
                                          <p:spTgt spid="3081"/>
                                        </p:tgtEl>
                                        <p:attrNameLst>
                                          <p:attrName>style.visibility</p:attrName>
                                        </p:attrNameLst>
                                      </p:cBhvr>
                                      <p:to>
                                        <p:strVal val="visible"/>
                                      </p:to>
                                    </p:set>
                                    <p:animEffect transition="in" filter="wipe(down)">
                                      <p:cBhvr>
                                        <p:cTn id="52" dur="500"/>
                                        <p:tgtEl>
                                          <p:spTgt spid="30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P spid="8" grpId="0" animBg="1"/>
      <p:bldP spid="9" grpId="0" animBg="1"/>
      <p:bldP spid="10" grpId="0" animBg="1"/>
      <p:bldP spid="11" grpId="0" animBg="1"/>
      <p:bldP spid="12" grpId="0"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135311" y="1541559"/>
            <a:ext cx="1425597" cy="1425597"/>
          </a:xfrm>
          <a:custGeom>
            <a:avLst/>
            <a:gdLst>
              <a:gd name="connsiteX0" fmla="*/ 0 w 1425597"/>
              <a:gd name="connsiteY0" fmla="*/ 712799 h 1425597"/>
              <a:gd name="connsiteX1" fmla="*/ 712799 w 1425597"/>
              <a:gd name="connsiteY1" fmla="*/ 0 h 1425597"/>
              <a:gd name="connsiteX2" fmla="*/ 1425598 w 1425597"/>
              <a:gd name="connsiteY2" fmla="*/ 712799 h 1425597"/>
              <a:gd name="connsiteX3" fmla="*/ 712799 w 1425597"/>
              <a:gd name="connsiteY3" fmla="*/ 1425598 h 1425597"/>
              <a:gd name="connsiteX4" fmla="*/ 0 w 1425597"/>
              <a:gd name="connsiteY4" fmla="*/ 712799 h 1425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5597" h="1425597">
                <a:moveTo>
                  <a:pt x="0" y="712799"/>
                </a:moveTo>
                <a:cubicBezTo>
                  <a:pt x="0" y="319131"/>
                  <a:pt x="319131" y="0"/>
                  <a:pt x="712799" y="0"/>
                </a:cubicBezTo>
                <a:cubicBezTo>
                  <a:pt x="1106467" y="0"/>
                  <a:pt x="1425598" y="319131"/>
                  <a:pt x="1425598" y="712799"/>
                </a:cubicBezTo>
                <a:cubicBezTo>
                  <a:pt x="1425598" y="1106467"/>
                  <a:pt x="1106467" y="1425598"/>
                  <a:pt x="712799" y="1425598"/>
                </a:cubicBezTo>
                <a:cubicBezTo>
                  <a:pt x="319131" y="1425598"/>
                  <a:pt x="0" y="1106467"/>
                  <a:pt x="0" y="712799"/>
                </a:cubicBez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r>
              <a:rPr lang="zh-CN" altLang="en-US" sz="2800" b="1" dirty="0" smtClean="0">
                <a:solidFill>
                  <a:srgbClr val="0070C0"/>
                </a:solidFill>
                <a:latin typeface="Impact" panose="020B0806030902050204" pitchFamily="34" charset="0"/>
                <a:ea typeface="微软雅黑" pitchFamily="34" charset="-122"/>
                <a:sym typeface="Impact" panose="020B0806030902050204" pitchFamily="34" charset="0"/>
              </a:rPr>
              <a:t>时间</a:t>
            </a:r>
            <a:endParaRPr lang="en-US" altLang="zh-CN" sz="2800" b="1" dirty="0" smtClean="0">
              <a:solidFill>
                <a:srgbClr val="0070C0"/>
              </a:solidFill>
              <a:latin typeface="Impact" panose="020B0806030902050204" pitchFamily="34" charset="0"/>
              <a:ea typeface="微软雅黑" pitchFamily="34" charset="-122"/>
              <a:sym typeface="Impact" panose="020B0806030902050204" pitchFamily="34" charset="0"/>
            </a:endParaRPr>
          </a:p>
          <a:p>
            <a:pPr algn="ctr">
              <a:lnSpc>
                <a:spcPct val="150000"/>
              </a:lnSpc>
            </a:pPr>
            <a:r>
              <a:rPr lang="zh-CN" altLang="en-US" sz="2800" b="1" dirty="0" smtClean="0">
                <a:solidFill>
                  <a:srgbClr val="0070C0"/>
                </a:solidFill>
                <a:latin typeface="Impact" panose="020B0806030902050204" pitchFamily="34" charset="0"/>
                <a:ea typeface="微软雅黑" pitchFamily="34" charset="-122"/>
                <a:sym typeface="Impact" panose="020B0806030902050204" pitchFamily="34" charset="0"/>
              </a:rPr>
              <a:t>成本</a:t>
            </a:r>
            <a:endParaRPr lang="zh-CN" altLang="en-US" sz="2800" b="1" dirty="0">
              <a:solidFill>
                <a:srgbClr val="0070C0"/>
              </a:solidFill>
              <a:latin typeface="Impact" panose="020B0806030902050204" pitchFamily="34" charset="0"/>
              <a:ea typeface="微软雅黑" pitchFamily="34" charset="-122"/>
              <a:sym typeface="Impact" panose="020B0806030902050204" pitchFamily="34" charset="0"/>
            </a:endParaRPr>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8939078" y="3948459"/>
            <a:ext cx="3008696" cy="201622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2897858" y="1772815"/>
            <a:ext cx="8454726" cy="1228028"/>
          </a:xfrm>
          <a:prstGeom prst="rect">
            <a:avLst/>
          </a:prstGeom>
          <a:noFill/>
        </p:spPr>
        <p:txBody>
          <a:bodyPr wrap="square">
            <a:spAutoFit/>
          </a:bodyPr>
          <a:lstStyle/>
          <a:p>
            <a:pPr>
              <a:lnSpc>
                <a:spcPct val="123000"/>
              </a:lnSpc>
              <a:defRPr/>
            </a:pPr>
            <a:r>
              <a:rPr lang="zh-CN" altLang="en-US" sz="3600" b="1" dirty="0">
                <a:solidFill>
                  <a:srgbClr val="0070C0"/>
                </a:solidFill>
                <a:latin typeface="Impact" panose="020B0806030902050204" pitchFamily="34" charset="0"/>
                <a:ea typeface="微软雅黑" pitchFamily="34" charset="-122"/>
                <a:sym typeface="Impact" panose="020B0806030902050204" pitchFamily="34" charset="0"/>
              </a:rPr>
              <a:t>时间成本</a:t>
            </a:r>
            <a:r>
              <a:rPr lang="zh-CN" altLang="en-US" sz="2000" b="1" dirty="0">
                <a:latin typeface="Impact" panose="020B0806030902050204" pitchFamily="34" charset="0"/>
                <a:ea typeface="微软雅黑" pitchFamily="34" charset="-122"/>
                <a:sym typeface="Impact" panose="020B0806030902050204" pitchFamily="34" charset="0"/>
              </a:rPr>
              <a:t>＝</a:t>
            </a:r>
            <a:r>
              <a:rPr lang="zh-CN" altLang="en-US" sz="2400" b="1" dirty="0">
                <a:latin typeface="Impact" panose="020B0806030902050204" pitchFamily="34" charset="0"/>
                <a:ea typeface="微软雅黑" pitchFamily="34" charset="-122"/>
                <a:sym typeface="Impact" panose="020B0806030902050204" pitchFamily="34" charset="0"/>
              </a:rPr>
              <a:t>参加会议的人数</a:t>
            </a:r>
            <a:r>
              <a:rPr lang="en-US" altLang="zh-CN" sz="2400" b="1" dirty="0">
                <a:latin typeface="Impact" panose="020B0806030902050204" pitchFamily="34" charset="0"/>
                <a:ea typeface="微软雅黑" pitchFamily="34" charset="-122"/>
                <a:sym typeface="Impact" panose="020B0806030902050204" pitchFamily="34" charset="0"/>
              </a:rPr>
              <a:t>×</a:t>
            </a:r>
            <a:r>
              <a:rPr lang="zh-CN" altLang="en-US" sz="2400" b="1" dirty="0">
                <a:latin typeface="Impact" panose="020B0806030902050204" pitchFamily="34" charset="0"/>
                <a:ea typeface="微软雅黑" pitchFamily="34" charset="-122"/>
                <a:sym typeface="Impact" panose="020B0806030902050204" pitchFamily="34" charset="0"/>
              </a:rPr>
              <a:t>（与会者的</a:t>
            </a:r>
            <a:r>
              <a:rPr lang="zh-CN" altLang="en-US" sz="2400" b="1" dirty="0">
                <a:solidFill>
                  <a:srgbClr val="0070C0"/>
                </a:solidFill>
                <a:latin typeface="Impact" panose="020B0806030902050204" pitchFamily="34" charset="0"/>
                <a:ea typeface="微软雅黑" pitchFamily="34" charset="-122"/>
                <a:sym typeface="Impact" panose="020B0806030902050204" pitchFamily="34" charset="0"/>
              </a:rPr>
              <a:t>准备时间</a:t>
            </a:r>
            <a:r>
              <a:rPr lang="zh-CN" altLang="en-US" sz="2400" b="1" dirty="0">
                <a:latin typeface="Impact" panose="020B0806030902050204" pitchFamily="34" charset="0"/>
                <a:ea typeface="微软雅黑" pitchFamily="34" charset="-122"/>
                <a:sym typeface="Impact" panose="020B0806030902050204" pitchFamily="34" charset="0"/>
              </a:rPr>
              <a:t>＋与会者的</a:t>
            </a:r>
            <a:r>
              <a:rPr lang="zh-CN" altLang="en-US" sz="2400" b="1" dirty="0">
                <a:solidFill>
                  <a:srgbClr val="0070C0"/>
                </a:solidFill>
                <a:latin typeface="Impact" panose="020B0806030902050204" pitchFamily="34" charset="0"/>
                <a:ea typeface="微软雅黑" pitchFamily="34" charset="-122"/>
                <a:sym typeface="Impact" panose="020B0806030902050204" pitchFamily="34" charset="0"/>
              </a:rPr>
              <a:t>旅行时间</a:t>
            </a:r>
            <a:r>
              <a:rPr lang="zh-CN" altLang="en-US" sz="2400" b="1" dirty="0">
                <a:latin typeface="Impact" panose="020B0806030902050204" pitchFamily="34" charset="0"/>
                <a:ea typeface="微软雅黑" pitchFamily="34" charset="-122"/>
                <a:sym typeface="Impact" panose="020B0806030902050204" pitchFamily="34" charset="0"/>
              </a:rPr>
              <a:t>＋正式会议时间＋会议</a:t>
            </a:r>
            <a:r>
              <a:rPr lang="zh-CN" altLang="en-US" sz="2400" b="1" dirty="0">
                <a:solidFill>
                  <a:srgbClr val="0070C0"/>
                </a:solidFill>
                <a:latin typeface="Impact" panose="020B0806030902050204" pitchFamily="34" charset="0"/>
                <a:ea typeface="微软雅黑" pitchFamily="34" charset="-122"/>
                <a:sym typeface="Impact" panose="020B0806030902050204" pitchFamily="34" charset="0"/>
              </a:rPr>
              <a:t>休息及耽搁时间</a:t>
            </a:r>
            <a:r>
              <a:rPr lang="zh-CN" altLang="en-US" sz="2400" b="1" dirty="0">
                <a:solidFill>
                  <a:schemeClr val="tx1">
                    <a:lumMod val="65000"/>
                    <a:lumOff val="35000"/>
                  </a:schemeClr>
                </a:solidFill>
                <a:latin typeface="Impact" panose="020B0806030902050204" pitchFamily="34" charset="0"/>
                <a:ea typeface="微软雅黑" pitchFamily="34" charset="-122"/>
                <a:sym typeface="Impact" panose="020B0806030902050204" pitchFamily="34" charset="0"/>
              </a:rPr>
              <a:t>）。</a:t>
            </a:r>
          </a:p>
        </p:txBody>
      </p:sp>
      <p:sp>
        <p:nvSpPr>
          <p:cNvPr id="9" name="TextBox 8"/>
          <p:cNvSpPr txBox="1"/>
          <p:nvPr/>
        </p:nvSpPr>
        <p:spPr>
          <a:xfrm>
            <a:off x="983432" y="3861048"/>
            <a:ext cx="7931909" cy="2088232"/>
          </a:xfrm>
          <a:prstGeom prst="rect">
            <a:avLst/>
          </a:prstGeom>
          <a:solidFill>
            <a:schemeClr val="bg1"/>
          </a:solidFill>
          <a:ln>
            <a:noFill/>
            <a:prstDash val="dash"/>
          </a:ln>
          <a:effectLst>
            <a:innerShdw blurRad="114300">
              <a:prstClr val="black"/>
            </a:innerShdw>
          </a:effectLst>
        </p:spPr>
        <p:style>
          <a:lnRef idx="1">
            <a:schemeClr val="accent6"/>
          </a:lnRef>
          <a:fillRef idx="0">
            <a:schemeClr val="accent6"/>
          </a:fillRef>
          <a:effectRef idx="0">
            <a:schemeClr val="accent6"/>
          </a:effectRef>
          <a:fontRef idx="minor">
            <a:schemeClr val="tx1"/>
          </a:fontRef>
        </p:style>
        <p:txBody>
          <a:bodyPr rtlCol="0" anchor="ctr"/>
          <a:lstStyle>
            <a:defPPr>
              <a:defRPr lang="zh-CN"/>
            </a:defPPr>
            <a:lvl1pPr>
              <a:lnSpc>
                <a:spcPct val="150000"/>
              </a:lnSpc>
              <a:defRPr sz="1600">
                <a:latin typeface="微软雅黑" panose="020B0503020204020204" pitchFamily="34" charset="-122"/>
                <a:ea typeface="微软雅黑" panose="020B0503020204020204" pitchFamily="34" charset="-122"/>
              </a:defRPr>
            </a:lvl1pPr>
          </a:lstStyle>
          <a:p>
            <a:r>
              <a:rPr lang="zh-CN" altLang="en-US" sz="2000" dirty="0">
                <a:latin typeface="Impact" panose="020B0806030902050204" pitchFamily="34" charset="0"/>
                <a:sym typeface="Impact" panose="020B0806030902050204" pitchFamily="34" charset="0"/>
              </a:rPr>
              <a:t>而实际上我们</a:t>
            </a:r>
            <a:r>
              <a:rPr lang="zh-CN" altLang="en-US" sz="2000" b="1" dirty="0">
                <a:solidFill>
                  <a:srgbClr val="0070C0"/>
                </a:solidFill>
                <a:latin typeface="Impact" panose="020B0806030902050204" pitchFamily="34" charset="0"/>
                <a:sym typeface="Impact" panose="020B0806030902050204" pitchFamily="34" charset="0"/>
              </a:rPr>
              <a:t>用到会议上的时间远远大于实际计算的比例</a:t>
            </a:r>
            <a:r>
              <a:rPr lang="zh-CN" altLang="en-US" sz="2000" dirty="0">
                <a:latin typeface="Impact" panose="020B0806030902050204" pitchFamily="34" charset="0"/>
                <a:sym typeface="Impact" panose="020B0806030902050204" pitchFamily="34" charset="0"/>
              </a:rPr>
              <a:t>。大多数的会议并没有按照承诺的时间准时结束。而且，</a:t>
            </a:r>
            <a:r>
              <a:rPr lang="zh-CN" altLang="en-US" sz="2000" b="1" dirty="0">
                <a:solidFill>
                  <a:srgbClr val="0070C0"/>
                </a:solidFill>
                <a:latin typeface="Impact" panose="020B0806030902050204" pitchFamily="34" charset="0"/>
                <a:sym typeface="Impact" panose="020B0806030902050204" pitchFamily="34" charset="0"/>
              </a:rPr>
              <a:t>会议将我们整块的工作时间搞得支离破碎，从而降低了我们非开会时间的工作效率</a:t>
            </a:r>
            <a:r>
              <a:rPr lang="zh-CN" altLang="en-US" sz="2000" dirty="0">
                <a:latin typeface="Impact" panose="020B0806030902050204" pitchFamily="34" charset="0"/>
                <a:sym typeface="Impact" panose="020B0806030902050204" pitchFamily="34" charset="0"/>
              </a:rPr>
              <a:t>。</a:t>
            </a:r>
          </a:p>
        </p:txBody>
      </p:sp>
    </p:spTree>
    <p:extLst>
      <p:ext uri="{BB962C8B-B14F-4D97-AF65-F5344CB8AC3E}">
        <p14:creationId xmlns:p14="http://schemas.microsoft.com/office/powerpoint/2010/main" val="1845741538"/>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anim calcmode="lin" valueType="num">
                                      <p:cBhvr>
                                        <p:cTn id="19" dur="1000" fill="hold"/>
                                        <p:tgtEl>
                                          <p:spTgt spid="9"/>
                                        </p:tgtEl>
                                        <p:attrNameLst>
                                          <p:attrName>ppt_x</p:attrName>
                                        </p:attrNameLst>
                                      </p:cBhvr>
                                      <p:tavLst>
                                        <p:tav tm="0">
                                          <p:val>
                                            <p:strVal val="#ppt_x"/>
                                          </p:val>
                                        </p:tav>
                                        <p:tav tm="100000">
                                          <p:val>
                                            <p:strVal val="#ppt_x"/>
                                          </p:val>
                                        </p:tav>
                                      </p:tavLst>
                                    </p:anim>
                                    <p:anim calcmode="lin" valueType="num">
                                      <p:cBhvr>
                                        <p:cTn id="20" dur="1000" fill="hold"/>
                                        <p:tgtEl>
                                          <p:spTgt spid="9"/>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14" presetClass="entr" presetSubtype="10"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randombar(horizontal)">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493939" y="3077382"/>
            <a:ext cx="1425597" cy="1425597"/>
          </a:xfrm>
          <a:custGeom>
            <a:avLst/>
            <a:gdLst>
              <a:gd name="connsiteX0" fmla="*/ 0 w 1425597"/>
              <a:gd name="connsiteY0" fmla="*/ 712799 h 1425597"/>
              <a:gd name="connsiteX1" fmla="*/ 712799 w 1425597"/>
              <a:gd name="connsiteY1" fmla="*/ 0 h 1425597"/>
              <a:gd name="connsiteX2" fmla="*/ 1425598 w 1425597"/>
              <a:gd name="connsiteY2" fmla="*/ 712799 h 1425597"/>
              <a:gd name="connsiteX3" fmla="*/ 712799 w 1425597"/>
              <a:gd name="connsiteY3" fmla="*/ 1425598 h 1425597"/>
              <a:gd name="connsiteX4" fmla="*/ 0 w 1425597"/>
              <a:gd name="connsiteY4" fmla="*/ 712799 h 1425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5597" h="1425597">
                <a:moveTo>
                  <a:pt x="0" y="712799"/>
                </a:moveTo>
                <a:cubicBezTo>
                  <a:pt x="0" y="319131"/>
                  <a:pt x="319131" y="0"/>
                  <a:pt x="712799" y="0"/>
                </a:cubicBezTo>
                <a:cubicBezTo>
                  <a:pt x="1106467" y="0"/>
                  <a:pt x="1425598" y="319131"/>
                  <a:pt x="1425598" y="712799"/>
                </a:cubicBezTo>
                <a:cubicBezTo>
                  <a:pt x="1425598" y="1106467"/>
                  <a:pt x="1106467" y="1425598"/>
                  <a:pt x="712799" y="1425598"/>
                </a:cubicBezTo>
                <a:cubicBezTo>
                  <a:pt x="319131" y="1425598"/>
                  <a:pt x="0" y="1106467"/>
                  <a:pt x="0" y="712799"/>
                </a:cubicBez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r>
              <a:rPr lang="zh-CN" altLang="en-US" sz="2800" b="1" dirty="0" smtClean="0">
                <a:solidFill>
                  <a:srgbClr val="0070C0"/>
                </a:solidFill>
                <a:latin typeface="Impact" panose="020B0806030902050204" pitchFamily="34" charset="0"/>
                <a:ea typeface="微软雅黑" pitchFamily="34" charset="-122"/>
                <a:sym typeface="Impact" panose="020B0806030902050204" pitchFamily="34" charset="0"/>
              </a:rPr>
              <a:t>金钱</a:t>
            </a:r>
            <a:endParaRPr lang="en-US" altLang="zh-CN" sz="2800" b="1" dirty="0" smtClean="0">
              <a:solidFill>
                <a:srgbClr val="0070C0"/>
              </a:solidFill>
              <a:latin typeface="Impact" panose="020B0806030902050204" pitchFamily="34" charset="0"/>
              <a:ea typeface="微软雅黑" pitchFamily="34" charset="-122"/>
              <a:sym typeface="Impact" panose="020B0806030902050204" pitchFamily="34" charset="0"/>
            </a:endParaRPr>
          </a:p>
          <a:p>
            <a:pPr algn="ctr">
              <a:lnSpc>
                <a:spcPct val="150000"/>
              </a:lnSpc>
            </a:pPr>
            <a:r>
              <a:rPr lang="zh-CN" altLang="en-US" sz="2800" b="1" dirty="0" smtClean="0">
                <a:solidFill>
                  <a:srgbClr val="0070C0"/>
                </a:solidFill>
                <a:latin typeface="Impact" panose="020B0806030902050204" pitchFamily="34" charset="0"/>
                <a:ea typeface="微软雅黑" pitchFamily="34" charset="-122"/>
                <a:sym typeface="Impact" panose="020B0806030902050204" pitchFamily="34" charset="0"/>
              </a:rPr>
              <a:t>成本</a:t>
            </a:r>
            <a:endParaRPr lang="zh-CN" altLang="en-US" sz="2800" b="1" dirty="0">
              <a:solidFill>
                <a:srgbClr val="0070C0"/>
              </a:solidFill>
              <a:latin typeface="Impact" panose="020B0806030902050204" pitchFamily="34" charset="0"/>
              <a:ea typeface="微软雅黑" pitchFamily="34" charset="-122"/>
              <a:sym typeface="Impact" panose="020B0806030902050204" pitchFamily="34" charset="0"/>
            </a:endParaRPr>
          </a:p>
        </p:txBody>
      </p:sp>
      <p:sp>
        <p:nvSpPr>
          <p:cNvPr id="11" name="TextBox 10"/>
          <p:cNvSpPr txBox="1"/>
          <p:nvPr/>
        </p:nvSpPr>
        <p:spPr>
          <a:xfrm>
            <a:off x="2207568" y="2838373"/>
            <a:ext cx="5400600" cy="2136611"/>
          </a:xfrm>
          <a:prstGeom prst="rect">
            <a:avLst/>
          </a:prstGeom>
          <a:noFill/>
        </p:spPr>
        <p:txBody>
          <a:bodyPr wrap="square">
            <a:spAutoFit/>
          </a:bodyPr>
          <a:lstStyle/>
          <a:p>
            <a:pPr>
              <a:lnSpc>
                <a:spcPct val="123000"/>
              </a:lnSpc>
              <a:defRPr/>
            </a:pPr>
            <a:r>
              <a:rPr lang="zh-CN" altLang="en-US" sz="3600" b="1" dirty="0">
                <a:solidFill>
                  <a:srgbClr val="0070C0"/>
                </a:solidFill>
                <a:latin typeface="Impact" panose="020B0806030902050204" pitchFamily="34" charset="0"/>
                <a:ea typeface="微软雅黑" pitchFamily="34" charset="-122"/>
                <a:sym typeface="Impact" panose="020B0806030902050204" pitchFamily="34" charset="0"/>
              </a:rPr>
              <a:t>金钱成本</a:t>
            </a:r>
            <a:r>
              <a:rPr lang="zh-CN" altLang="en-US" sz="2000" b="1" dirty="0">
                <a:latin typeface="Impact" panose="020B0806030902050204" pitchFamily="34" charset="0"/>
                <a:ea typeface="微软雅黑" pitchFamily="34" charset="-122"/>
                <a:sym typeface="Impact" panose="020B0806030902050204" pitchFamily="34" charset="0"/>
              </a:rPr>
              <a:t>＝</a:t>
            </a:r>
            <a:r>
              <a:rPr lang="zh-CN" altLang="en-US" sz="2400" b="1" dirty="0">
                <a:latin typeface="Impact" panose="020B0806030902050204" pitchFamily="34" charset="0"/>
                <a:ea typeface="微软雅黑" pitchFamily="34" charset="-122"/>
                <a:sym typeface="Impact" panose="020B0806030902050204" pitchFamily="34" charset="0"/>
              </a:rPr>
              <a:t>开会的时间成本</a:t>
            </a:r>
            <a:r>
              <a:rPr lang="en-US" altLang="zh-CN" sz="2400" b="1" dirty="0">
                <a:latin typeface="Impact" panose="020B0806030902050204" pitchFamily="34" charset="0"/>
                <a:ea typeface="微软雅黑" pitchFamily="34" charset="-122"/>
                <a:sym typeface="Impact" panose="020B0806030902050204" pitchFamily="34" charset="0"/>
              </a:rPr>
              <a:t>×</a:t>
            </a:r>
            <a:r>
              <a:rPr lang="zh-CN" altLang="en-US" sz="2400" b="1" dirty="0">
                <a:latin typeface="Impact" panose="020B0806030902050204" pitchFamily="34" charset="0"/>
                <a:ea typeface="微软雅黑" pitchFamily="34" charset="-122"/>
                <a:sym typeface="Impact" panose="020B0806030902050204" pitchFamily="34" charset="0"/>
              </a:rPr>
              <a:t>与会人员</a:t>
            </a:r>
            <a:r>
              <a:rPr lang="zh-CN" altLang="en-US" sz="2400" b="1" dirty="0">
                <a:solidFill>
                  <a:srgbClr val="0070C0"/>
                </a:solidFill>
                <a:latin typeface="Impact" panose="020B0806030902050204" pitchFamily="34" charset="0"/>
                <a:ea typeface="微软雅黑" pitchFamily="34" charset="-122"/>
                <a:sym typeface="Impact" panose="020B0806030902050204" pitchFamily="34" charset="0"/>
              </a:rPr>
              <a:t>平均每小时的工资</a:t>
            </a:r>
            <a:r>
              <a:rPr lang="zh-CN" altLang="en-US" sz="2400" b="1" dirty="0">
                <a:latin typeface="Impact" panose="020B0806030902050204" pitchFamily="34" charset="0"/>
                <a:ea typeface="微软雅黑" pitchFamily="34" charset="-122"/>
                <a:sym typeface="Impact" panose="020B0806030902050204" pitchFamily="34" charset="0"/>
              </a:rPr>
              <a:t>＋场地费、设施费、文件复印费、交通费、茶水费、</a:t>
            </a:r>
            <a:r>
              <a:rPr lang="zh-CN" altLang="en-US" sz="2400" b="1" dirty="0">
                <a:solidFill>
                  <a:srgbClr val="0070C0"/>
                </a:solidFill>
                <a:latin typeface="Impact" panose="020B0806030902050204" pitchFamily="34" charset="0"/>
                <a:ea typeface="微软雅黑" pitchFamily="34" charset="-122"/>
                <a:sym typeface="Impact" panose="020B0806030902050204" pitchFamily="34" charset="0"/>
              </a:rPr>
              <a:t>餐饮住宿费</a:t>
            </a:r>
            <a:r>
              <a:rPr lang="zh-CN" altLang="en-US" sz="2400" b="1" dirty="0">
                <a:latin typeface="Impact" panose="020B0806030902050204" pitchFamily="34" charset="0"/>
                <a:ea typeface="微软雅黑" pitchFamily="34" charset="-122"/>
                <a:sym typeface="Impact" panose="020B0806030902050204" pitchFamily="34" charset="0"/>
              </a:rPr>
              <a:t>等的成本。</a:t>
            </a:r>
          </a:p>
        </p:txBody>
      </p:sp>
      <p:pic>
        <p:nvPicPr>
          <p:cNvPr id="12"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184232" y="2099933"/>
            <a:ext cx="3738798" cy="338049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287320"/>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14" presetClass="entr" presetSubtype="1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randombar(horizontal)">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335360" y="2811596"/>
            <a:ext cx="1425597" cy="1425597"/>
          </a:xfrm>
          <a:custGeom>
            <a:avLst/>
            <a:gdLst>
              <a:gd name="connsiteX0" fmla="*/ 0 w 1425597"/>
              <a:gd name="connsiteY0" fmla="*/ 712799 h 1425597"/>
              <a:gd name="connsiteX1" fmla="*/ 712799 w 1425597"/>
              <a:gd name="connsiteY1" fmla="*/ 0 h 1425597"/>
              <a:gd name="connsiteX2" fmla="*/ 1425598 w 1425597"/>
              <a:gd name="connsiteY2" fmla="*/ 712799 h 1425597"/>
              <a:gd name="connsiteX3" fmla="*/ 712799 w 1425597"/>
              <a:gd name="connsiteY3" fmla="*/ 1425598 h 1425597"/>
              <a:gd name="connsiteX4" fmla="*/ 0 w 1425597"/>
              <a:gd name="connsiteY4" fmla="*/ 712799 h 1425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5597" h="1425597">
                <a:moveTo>
                  <a:pt x="0" y="712799"/>
                </a:moveTo>
                <a:cubicBezTo>
                  <a:pt x="0" y="319131"/>
                  <a:pt x="319131" y="0"/>
                  <a:pt x="712799" y="0"/>
                </a:cubicBezTo>
                <a:cubicBezTo>
                  <a:pt x="1106467" y="0"/>
                  <a:pt x="1425598" y="319131"/>
                  <a:pt x="1425598" y="712799"/>
                </a:cubicBezTo>
                <a:cubicBezTo>
                  <a:pt x="1425598" y="1106467"/>
                  <a:pt x="1106467" y="1425598"/>
                  <a:pt x="712799" y="1425598"/>
                </a:cubicBezTo>
                <a:cubicBezTo>
                  <a:pt x="319131" y="1425598"/>
                  <a:pt x="0" y="1106467"/>
                  <a:pt x="0" y="712799"/>
                </a:cubicBez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r>
              <a:rPr lang="zh-CN" altLang="en-US" sz="2800" b="1" dirty="0" smtClean="0">
                <a:solidFill>
                  <a:srgbClr val="0070C0"/>
                </a:solidFill>
                <a:latin typeface="Impact" panose="020B0806030902050204" pitchFamily="34" charset="0"/>
                <a:ea typeface="微软雅黑" pitchFamily="34" charset="-122"/>
                <a:sym typeface="Impact" panose="020B0806030902050204" pitchFamily="34" charset="0"/>
              </a:rPr>
              <a:t>效益</a:t>
            </a:r>
            <a:endParaRPr lang="en-US" altLang="zh-CN" sz="2800" b="1" dirty="0" smtClean="0">
              <a:solidFill>
                <a:srgbClr val="0070C0"/>
              </a:solidFill>
              <a:latin typeface="Impact" panose="020B0806030902050204" pitchFamily="34" charset="0"/>
              <a:ea typeface="微软雅黑" pitchFamily="34" charset="-122"/>
              <a:sym typeface="Impact" panose="020B0806030902050204" pitchFamily="34" charset="0"/>
            </a:endParaRPr>
          </a:p>
          <a:p>
            <a:pPr algn="ctr">
              <a:lnSpc>
                <a:spcPct val="150000"/>
              </a:lnSpc>
            </a:pPr>
            <a:r>
              <a:rPr lang="zh-CN" altLang="en-US" sz="2800" b="1" dirty="0" smtClean="0">
                <a:solidFill>
                  <a:srgbClr val="0070C0"/>
                </a:solidFill>
                <a:latin typeface="Impact" panose="020B0806030902050204" pitchFamily="34" charset="0"/>
                <a:ea typeface="微软雅黑" pitchFamily="34" charset="-122"/>
                <a:sym typeface="Impact" panose="020B0806030902050204" pitchFamily="34" charset="0"/>
              </a:rPr>
              <a:t>成本</a:t>
            </a:r>
            <a:endParaRPr lang="zh-CN" altLang="en-US" sz="2800" b="1" dirty="0">
              <a:solidFill>
                <a:srgbClr val="0070C0"/>
              </a:solidFill>
              <a:latin typeface="Impact" panose="020B0806030902050204" pitchFamily="34" charset="0"/>
              <a:ea typeface="微软雅黑" pitchFamily="34" charset="-122"/>
              <a:sym typeface="Impact" panose="020B0806030902050204" pitchFamily="34" charset="0"/>
            </a:endParaRPr>
          </a:p>
        </p:txBody>
      </p:sp>
      <p:sp>
        <p:nvSpPr>
          <p:cNvPr id="6" name="TextBox 5"/>
          <p:cNvSpPr txBox="1"/>
          <p:nvPr/>
        </p:nvSpPr>
        <p:spPr>
          <a:xfrm>
            <a:off x="1927053" y="2910381"/>
            <a:ext cx="7560840" cy="1228028"/>
          </a:xfrm>
          <a:prstGeom prst="rect">
            <a:avLst/>
          </a:prstGeom>
          <a:noFill/>
        </p:spPr>
        <p:txBody>
          <a:bodyPr wrap="square">
            <a:spAutoFit/>
          </a:bodyPr>
          <a:lstStyle/>
          <a:p>
            <a:pPr>
              <a:lnSpc>
                <a:spcPct val="123000"/>
              </a:lnSpc>
              <a:defRPr/>
            </a:pPr>
            <a:r>
              <a:rPr lang="zh-CN" altLang="en-US" sz="3600" b="1" dirty="0">
                <a:solidFill>
                  <a:srgbClr val="0070C0"/>
                </a:solidFill>
                <a:latin typeface="Impact" panose="020B0806030902050204" pitchFamily="34" charset="0"/>
                <a:ea typeface="微软雅黑" pitchFamily="34" charset="-122"/>
                <a:sym typeface="Impact" panose="020B0806030902050204" pitchFamily="34" charset="0"/>
              </a:rPr>
              <a:t>效益成本</a:t>
            </a:r>
            <a:r>
              <a:rPr lang="zh-CN" altLang="en-US" sz="2000" b="1" dirty="0">
                <a:latin typeface="Impact" panose="020B0806030902050204" pitchFamily="34" charset="0"/>
                <a:ea typeface="微软雅黑" pitchFamily="34" charset="-122"/>
                <a:sym typeface="Impact" panose="020B0806030902050204" pitchFamily="34" charset="0"/>
              </a:rPr>
              <a:t>＝</a:t>
            </a:r>
            <a:r>
              <a:rPr lang="zh-CN" altLang="en-US" sz="2400" b="1" dirty="0">
                <a:latin typeface="Impact" panose="020B0806030902050204" pitchFamily="34" charset="0"/>
                <a:ea typeface="微软雅黑" pitchFamily="34" charset="-122"/>
                <a:sym typeface="Impact" panose="020B0806030902050204" pitchFamily="34" charset="0"/>
              </a:rPr>
              <a:t>参会人员</a:t>
            </a:r>
            <a:r>
              <a:rPr lang="zh-CN" altLang="en-US" sz="2400" b="1" dirty="0">
                <a:solidFill>
                  <a:srgbClr val="0070C0"/>
                </a:solidFill>
                <a:latin typeface="Impact" panose="020B0806030902050204" pitchFamily="34" charset="0"/>
                <a:ea typeface="微软雅黑" pitchFamily="34" charset="-122"/>
                <a:sym typeface="Impact" panose="020B0806030902050204" pitchFamily="34" charset="0"/>
              </a:rPr>
              <a:t>若不用参加会议</a:t>
            </a:r>
            <a:r>
              <a:rPr lang="zh-CN" altLang="en-US" sz="2400" b="1" dirty="0" smtClean="0">
                <a:solidFill>
                  <a:schemeClr val="tx1">
                    <a:lumMod val="95000"/>
                    <a:lumOff val="5000"/>
                  </a:schemeClr>
                </a:solidFill>
                <a:latin typeface="Impact" panose="020B0806030902050204" pitchFamily="34" charset="0"/>
                <a:ea typeface="微软雅黑" pitchFamily="34" charset="-122"/>
                <a:sym typeface="Impact" panose="020B0806030902050204" pitchFamily="34" charset="0"/>
              </a:rPr>
              <a:t>，</a:t>
            </a:r>
            <a:endParaRPr lang="en-US" altLang="zh-CN" sz="2400" b="1" dirty="0" smtClean="0">
              <a:solidFill>
                <a:schemeClr val="tx1">
                  <a:lumMod val="95000"/>
                  <a:lumOff val="5000"/>
                </a:schemeClr>
              </a:solidFill>
              <a:latin typeface="Impact" panose="020B0806030902050204" pitchFamily="34" charset="0"/>
              <a:ea typeface="微软雅黑" pitchFamily="34" charset="-122"/>
              <a:sym typeface="Impact" panose="020B0806030902050204" pitchFamily="34" charset="0"/>
            </a:endParaRPr>
          </a:p>
          <a:p>
            <a:pPr>
              <a:lnSpc>
                <a:spcPct val="123000"/>
              </a:lnSpc>
              <a:defRPr/>
            </a:pPr>
            <a:r>
              <a:rPr lang="zh-CN" altLang="en-US" sz="2400" b="1" dirty="0" smtClean="0">
                <a:latin typeface="Impact" panose="020B0806030902050204" pitchFamily="34" charset="0"/>
                <a:ea typeface="微软雅黑" pitchFamily="34" charset="-122"/>
                <a:sym typeface="Impact" panose="020B0806030902050204" pitchFamily="34" charset="0"/>
              </a:rPr>
              <a:t>那么</a:t>
            </a:r>
            <a:r>
              <a:rPr lang="zh-CN" altLang="en-US" sz="2400" b="1" dirty="0">
                <a:latin typeface="Impact" panose="020B0806030902050204" pitchFamily="34" charset="0"/>
                <a:ea typeface="微软雅黑" pitchFamily="34" charset="-122"/>
                <a:sym typeface="Impact" panose="020B0806030902050204" pitchFamily="34" charset="0"/>
              </a:rPr>
              <a:t>在</a:t>
            </a:r>
            <a:r>
              <a:rPr lang="zh-CN" altLang="en-US" sz="2400" b="1" dirty="0" smtClean="0">
                <a:latin typeface="Impact" panose="020B0806030902050204" pitchFamily="34" charset="0"/>
                <a:ea typeface="微软雅黑" pitchFamily="34" charset="-122"/>
                <a:sym typeface="Impact" panose="020B0806030902050204" pitchFamily="34" charset="0"/>
              </a:rPr>
              <a:t>这段</a:t>
            </a:r>
            <a:r>
              <a:rPr lang="zh-CN" altLang="en-US" sz="2400" b="1" dirty="0">
                <a:latin typeface="Impact" panose="020B0806030902050204" pitchFamily="34" charset="0"/>
                <a:ea typeface="微软雅黑" pitchFamily="34" charset="-122"/>
                <a:sym typeface="Impact" panose="020B0806030902050204" pitchFamily="34" charset="0"/>
              </a:rPr>
              <a:t>时间可以为公司带来的效益。</a:t>
            </a:r>
          </a:p>
        </p:txBody>
      </p:sp>
      <p:pic>
        <p:nvPicPr>
          <p:cNvPr id="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6003"/>
          <a:stretch/>
        </p:blipFill>
        <p:spPr bwMode="auto">
          <a:xfrm>
            <a:off x="6816081" y="1268760"/>
            <a:ext cx="5375920" cy="499634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9383688"/>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14" presetClass="entr" presetSubtype="1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randombar(horizontal)">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335360" y="2415107"/>
            <a:ext cx="1425597" cy="1425597"/>
          </a:xfrm>
          <a:custGeom>
            <a:avLst/>
            <a:gdLst>
              <a:gd name="connsiteX0" fmla="*/ 0 w 1425597"/>
              <a:gd name="connsiteY0" fmla="*/ 712799 h 1425597"/>
              <a:gd name="connsiteX1" fmla="*/ 712799 w 1425597"/>
              <a:gd name="connsiteY1" fmla="*/ 0 h 1425597"/>
              <a:gd name="connsiteX2" fmla="*/ 1425598 w 1425597"/>
              <a:gd name="connsiteY2" fmla="*/ 712799 h 1425597"/>
              <a:gd name="connsiteX3" fmla="*/ 712799 w 1425597"/>
              <a:gd name="connsiteY3" fmla="*/ 1425598 h 1425597"/>
              <a:gd name="connsiteX4" fmla="*/ 0 w 1425597"/>
              <a:gd name="connsiteY4" fmla="*/ 712799 h 1425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5597" h="1425597">
                <a:moveTo>
                  <a:pt x="0" y="712799"/>
                </a:moveTo>
                <a:cubicBezTo>
                  <a:pt x="0" y="319131"/>
                  <a:pt x="319131" y="0"/>
                  <a:pt x="712799" y="0"/>
                </a:cubicBezTo>
                <a:cubicBezTo>
                  <a:pt x="1106467" y="0"/>
                  <a:pt x="1425598" y="319131"/>
                  <a:pt x="1425598" y="712799"/>
                </a:cubicBezTo>
                <a:cubicBezTo>
                  <a:pt x="1425598" y="1106467"/>
                  <a:pt x="1106467" y="1425598"/>
                  <a:pt x="712799" y="1425598"/>
                </a:cubicBezTo>
                <a:cubicBezTo>
                  <a:pt x="319131" y="1425598"/>
                  <a:pt x="0" y="1106467"/>
                  <a:pt x="0" y="712799"/>
                </a:cubicBez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r>
              <a:rPr lang="zh-CN" altLang="en-US" sz="2800" b="1" dirty="0" smtClean="0">
                <a:solidFill>
                  <a:srgbClr val="0070C0"/>
                </a:solidFill>
                <a:latin typeface="Impact" panose="020B0806030902050204" pitchFamily="34" charset="0"/>
                <a:ea typeface="微软雅黑" pitchFamily="34" charset="-122"/>
                <a:sym typeface="Impact" panose="020B0806030902050204" pitchFamily="34" charset="0"/>
              </a:rPr>
              <a:t>机会</a:t>
            </a:r>
            <a:endParaRPr lang="en-US" altLang="zh-CN" sz="2800" b="1" dirty="0" smtClean="0">
              <a:solidFill>
                <a:srgbClr val="0070C0"/>
              </a:solidFill>
              <a:latin typeface="Impact" panose="020B0806030902050204" pitchFamily="34" charset="0"/>
              <a:ea typeface="微软雅黑" pitchFamily="34" charset="-122"/>
              <a:sym typeface="Impact" panose="020B0806030902050204" pitchFamily="34" charset="0"/>
            </a:endParaRPr>
          </a:p>
          <a:p>
            <a:pPr algn="ctr">
              <a:lnSpc>
                <a:spcPct val="150000"/>
              </a:lnSpc>
            </a:pPr>
            <a:r>
              <a:rPr lang="zh-CN" altLang="en-US" sz="2800" b="1" dirty="0" smtClean="0">
                <a:solidFill>
                  <a:srgbClr val="0070C0"/>
                </a:solidFill>
                <a:latin typeface="Impact" panose="020B0806030902050204" pitchFamily="34" charset="0"/>
                <a:ea typeface="微软雅黑" pitchFamily="34" charset="-122"/>
                <a:sym typeface="Impact" panose="020B0806030902050204" pitchFamily="34" charset="0"/>
              </a:rPr>
              <a:t>成本</a:t>
            </a:r>
            <a:endParaRPr lang="zh-CN" altLang="en-US" sz="2800" b="1" dirty="0">
              <a:solidFill>
                <a:srgbClr val="0070C0"/>
              </a:solidFill>
              <a:latin typeface="Impact" panose="020B0806030902050204" pitchFamily="34" charset="0"/>
              <a:ea typeface="微软雅黑" pitchFamily="34" charset="-122"/>
              <a:sym typeface="Impact" panose="020B0806030902050204" pitchFamily="34" charset="0"/>
            </a:endParaRPr>
          </a:p>
        </p:txBody>
      </p:sp>
      <p:sp>
        <p:nvSpPr>
          <p:cNvPr id="13" name="TextBox 12"/>
          <p:cNvSpPr txBox="1"/>
          <p:nvPr/>
        </p:nvSpPr>
        <p:spPr>
          <a:xfrm>
            <a:off x="1991544" y="2420888"/>
            <a:ext cx="6192688" cy="2590902"/>
          </a:xfrm>
          <a:prstGeom prst="rect">
            <a:avLst/>
          </a:prstGeom>
          <a:noFill/>
        </p:spPr>
        <p:txBody>
          <a:bodyPr wrap="square">
            <a:spAutoFit/>
          </a:bodyPr>
          <a:lstStyle/>
          <a:p>
            <a:pPr>
              <a:lnSpc>
                <a:spcPct val="123000"/>
              </a:lnSpc>
              <a:defRPr/>
            </a:pPr>
            <a:r>
              <a:rPr lang="zh-CN" altLang="en-US" sz="3600" b="1" dirty="0">
                <a:solidFill>
                  <a:srgbClr val="0070C0"/>
                </a:solidFill>
                <a:latin typeface="Impact" panose="020B0806030902050204" pitchFamily="34" charset="0"/>
                <a:ea typeface="微软雅黑" pitchFamily="34" charset="-122"/>
                <a:sym typeface="Impact" panose="020B0806030902050204" pitchFamily="34" charset="0"/>
              </a:rPr>
              <a:t>机会成本</a:t>
            </a:r>
            <a:r>
              <a:rPr lang="zh-CN" altLang="en-US" sz="2000" b="1" dirty="0">
                <a:latin typeface="Impact" panose="020B0806030902050204" pitchFamily="34" charset="0"/>
                <a:ea typeface="微软雅黑" pitchFamily="34" charset="-122"/>
                <a:sym typeface="Impact" panose="020B0806030902050204" pitchFamily="34" charset="0"/>
              </a:rPr>
              <a:t>＝</a:t>
            </a:r>
            <a:r>
              <a:rPr lang="zh-CN" altLang="en-US" sz="2400" b="1" dirty="0">
                <a:latin typeface="Impact" panose="020B0806030902050204" pitchFamily="34" charset="0"/>
                <a:ea typeface="微软雅黑" pitchFamily="34" charset="-122"/>
                <a:sym typeface="Impact" panose="020B0806030902050204" pitchFamily="34" charset="0"/>
              </a:rPr>
              <a:t>开会过程中，因未及时接听重要客户的电话而</a:t>
            </a:r>
            <a:r>
              <a:rPr lang="zh-CN" altLang="en-US" sz="2400" b="1" dirty="0">
                <a:solidFill>
                  <a:srgbClr val="0070C0"/>
                </a:solidFill>
                <a:latin typeface="Impact" panose="020B0806030902050204" pitchFamily="34" charset="0"/>
                <a:ea typeface="微软雅黑" pitchFamily="34" charset="-122"/>
                <a:sym typeface="Impact" panose="020B0806030902050204" pitchFamily="34" charset="0"/>
              </a:rPr>
              <a:t>损失一大笔生意</a:t>
            </a:r>
            <a:r>
              <a:rPr lang="zh-CN" altLang="en-US" sz="2400" b="1" dirty="0">
                <a:latin typeface="Impact" panose="020B0806030902050204" pitchFamily="34" charset="0"/>
                <a:ea typeface="微软雅黑" pitchFamily="34" charset="-122"/>
                <a:sym typeface="Impact" panose="020B0806030902050204" pitchFamily="34" charset="0"/>
              </a:rPr>
              <a:t>＋不能及时处理客户的投诉而</a:t>
            </a:r>
            <a:r>
              <a:rPr lang="zh-CN" altLang="en-US" sz="2400" b="1" dirty="0">
                <a:solidFill>
                  <a:srgbClr val="0070C0"/>
                </a:solidFill>
                <a:latin typeface="Impact" panose="020B0806030902050204" pitchFamily="34" charset="0"/>
                <a:ea typeface="微软雅黑" pitchFamily="34" charset="-122"/>
                <a:sym typeface="Impact" panose="020B0806030902050204" pitchFamily="34" charset="0"/>
              </a:rPr>
              <a:t>得罪一批客户</a:t>
            </a:r>
            <a:r>
              <a:rPr lang="zh-CN" altLang="en-US" sz="2400" b="1" dirty="0">
                <a:latin typeface="Impact" panose="020B0806030902050204" pitchFamily="34" charset="0"/>
                <a:ea typeface="微软雅黑" pitchFamily="34" charset="-122"/>
                <a:sym typeface="Impact" panose="020B0806030902050204" pitchFamily="34" charset="0"/>
              </a:rPr>
              <a:t>＋不能及时解决自己管辖范围内的突发事件</a:t>
            </a:r>
            <a:r>
              <a:rPr lang="zh-CN" altLang="en-US" sz="2400" b="1" dirty="0">
                <a:solidFill>
                  <a:srgbClr val="0070C0"/>
                </a:solidFill>
                <a:latin typeface="Impact" panose="020B0806030902050204" pitchFamily="34" charset="0"/>
                <a:ea typeface="微软雅黑" pitchFamily="34" charset="-122"/>
                <a:sym typeface="Impact" panose="020B0806030902050204" pitchFamily="34" charset="0"/>
              </a:rPr>
              <a:t>带来的问题及持续影响等。</a:t>
            </a:r>
          </a:p>
        </p:txBody>
      </p:sp>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003307" y="1268760"/>
            <a:ext cx="4147889" cy="514388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4580224"/>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43"/>
          <p:cNvGrpSpPr>
            <a:grpSpLocks noChangeAspect="1"/>
          </p:cNvGrpSpPr>
          <p:nvPr/>
        </p:nvGrpSpPr>
        <p:grpSpPr bwMode="auto">
          <a:xfrm>
            <a:off x="1784466" y="5460943"/>
            <a:ext cx="109337" cy="519415"/>
            <a:chOff x="385" y="-748"/>
            <a:chExt cx="1018" cy="4838"/>
          </a:xfrm>
        </p:grpSpPr>
        <p:sp>
          <p:nvSpPr>
            <p:cNvPr id="17" name="AutoShape 44"/>
            <p:cNvSpPr>
              <a:spLocks noChangeArrowheads="1"/>
            </p:cNvSpPr>
            <p:nvPr/>
          </p:nvSpPr>
          <p:spPr bwMode="auto">
            <a:xfrm flipV="1">
              <a:off x="385" y="-748"/>
              <a:ext cx="1018" cy="4837"/>
            </a:xfrm>
            <a:custGeom>
              <a:avLst/>
              <a:gdLst>
                <a:gd name="G0" fmla="+- 10248 0 0"/>
                <a:gd name="G1" fmla="+- 21600 0 10248"/>
                <a:gd name="G2" fmla="+- 21600 0 1024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248" y="10800"/>
                  </a:moveTo>
                  <a:cubicBezTo>
                    <a:pt x="10248" y="11105"/>
                    <a:pt x="10495" y="11352"/>
                    <a:pt x="10800" y="11352"/>
                  </a:cubicBezTo>
                  <a:cubicBezTo>
                    <a:pt x="11105" y="11352"/>
                    <a:pt x="11352" y="11105"/>
                    <a:pt x="11352" y="10800"/>
                  </a:cubicBezTo>
                  <a:cubicBezTo>
                    <a:pt x="11352" y="10495"/>
                    <a:pt x="11105" y="10248"/>
                    <a:pt x="10800" y="10248"/>
                  </a:cubicBezTo>
                  <a:cubicBezTo>
                    <a:pt x="10495" y="10248"/>
                    <a:pt x="10248" y="10495"/>
                    <a:pt x="10248"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grpSp>
          <p:nvGrpSpPr>
            <p:cNvPr id="18" name="Group 45"/>
            <p:cNvGrpSpPr>
              <a:grpSpLocks/>
            </p:cNvGrpSpPr>
            <p:nvPr/>
          </p:nvGrpSpPr>
          <p:grpSpPr bwMode="auto">
            <a:xfrm flipV="1">
              <a:off x="397" y="-747"/>
              <a:ext cx="994" cy="4837"/>
              <a:chOff x="680" y="-870"/>
              <a:chExt cx="1086" cy="5285"/>
            </a:xfrm>
          </p:grpSpPr>
          <p:sp>
            <p:nvSpPr>
              <p:cNvPr id="22" name="AutoShape 46"/>
              <p:cNvSpPr>
                <a:spLocks noChangeArrowheads="1"/>
              </p:cNvSpPr>
              <p:nvPr/>
            </p:nvSpPr>
            <p:spPr bwMode="auto">
              <a:xfrm>
                <a:off x="680" y="-870"/>
                <a:ext cx="1086" cy="5285"/>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sp>
            <p:nvSpPr>
              <p:cNvPr id="23" name="AutoShape 47"/>
              <p:cNvSpPr>
                <a:spLocks noChangeArrowheads="1"/>
              </p:cNvSpPr>
              <p:nvPr/>
            </p:nvSpPr>
            <p:spPr bwMode="auto">
              <a:xfrm>
                <a:off x="710" y="-870"/>
                <a:ext cx="1026" cy="5285"/>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grpSp>
        <p:grpSp>
          <p:nvGrpSpPr>
            <p:cNvPr id="19" name="Group 48"/>
            <p:cNvGrpSpPr>
              <a:grpSpLocks/>
            </p:cNvGrpSpPr>
            <p:nvPr/>
          </p:nvGrpSpPr>
          <p:grpSpPr bwMode="auto">
            <a:xfrm flipV="1">
              <a:off x="511" y="-748"/>
              <a:ext cx="766" cy="4838"/>
              <a:chOff x="680" y="-1656"/>
              <a:chExt cx="1086" cy="6859"/>
            </a:xfrm>
          </p:grpSpPr>
          <p:sp>
            <p:nvSpPr>
              <p:cNvPr id="20" name="AutoShape 49"/>
              <p:cNvSpPr>
                <a:spLocks noChangeArrowheads="1"/>
              </p:cNvSpPr>
              <p:nvPr/>
            </p:nvSpPr>
            <p:spPr bwMode="auto">
              <a:xfrm>
                <a:off x="680" y="-1656"/>
                <a:ext cx="1086" cy="6858"/>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sp>
            <p:nvSpPr>
              <p:cNvPr id="21" name="AutoShape 50"/>
              <p:cNvSpPr>
                <a:spLocks noChangeArrowheads="1"/>
              </p:cNvSpPr>
              <p:nvPr/>
            </p:nvSpPr>
            <p:spPr bwMode="auto">
              <a:xfrm>
                <a:off x="710" y="-1656"/>
                <a:ext cx="1026" cy="6859"/>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grpSp>
      </p:grpSp>
      <p:sp>
        <p:nvSpPr>
          <p:cNvPr id="24" name="矩形 23"/>
          <p:cNvSpPr>
            <a:spLocks noChangeAspect="1"/>
          </p:cNvSpPr>
          <p:nvPr/>
        </p:nvSpPr>
        <p:spPr>
          <a:xfrm>
            <a:off x="1055440" y="1338907"/>
            <a:ext cx="4896544" cy="4623234"/>
          </a:xfrm>
          <a:prstGeom prst="rect">
            <a:avLst/>
          </a:prstGeom>
          <a:solidFill>
            <a:schemeClr val="bg1"/>
          </a:solidFill>
          <a:ln>
            <a:noFill/>
            <a:prstDash val="dash"/>
          </a:ln>
          <a:effectLst>
            <a:innerShdw blurRad="114300">
              <a:prstClr val="black"/>
            </a:innerShdw>
          </a:effectLst>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a:solidFill>
                <a:srgbClr val="0070C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7" name="TextBox 26"/>
          <p:cNvSpPr txBox="1"/>
          <p:nvPr/>
        </p:nvSpPr>
        <p:spPr>
          <a:xfrm>
            <a:off x="1198700" y="1775899"/>
            <a:ext cx="4610023" cy="3970318"/>
          </a:xfrm>
          <a:prstGeom prst="rect">
            <a:avLst/>
          </a:prstGeom>
          <a:noFill/>
        </p:spPr>
        <p:txBody>
          <a:bodyPr wrap="square">
            <a:spAutoFit/>
          </a:bodyPr>
          <a:lstStyle/>
          <a:p>
            <a:pPr>
              <a:lnSpc>
                <a:spcPct val="150000"/>
              </a:lnSpc>
              <a:defRPr/>
            </a:pPr>
            <a:r>
              <a:rPr lang="zh-CN" altLang="en-US" dirty="0">
                <a:solidFill>
                  <a:schemeClr val="tx1">
                    <a:lumMod val="65000"/>
                    <a:lumOff val="35000"/>
                  </a:schemeClr>
                </a:solidFill>
                <a:latin typeface="Impact" panose="020B0806030902050204" pitchFamily="34" charset="0"/>
                <a:ea typeface="微软雅黑" pitchFamily="34" charset="-122"/>
                <a:sym typeface="Impact" panose="020B0806030902050204" pitchFamily="34" charset="0"/>
              </a:rPr>
              <a:t>日本太阳工业公司每次开会时总是把一个醒目的会议成本分配表贴在黑板上。成本的算法是：会议成本＝每小时平均工资的</a:t>
            </a:r>
            <a:r>
              <a:rPr lang="en-US" altLang="zh-CN" sz="2400" b="1" dirty="0">
                <a:solidFill>
                  <a:srgbClr val="0070C0"/>
                </a:solidFill>
                <a:latin typeface="Impact" panose="020B0806030902050204" pitchFamily="34" charset="0"/>
                <a:ea typeface="微软雅黑" pitchFamily="34" charset="-122"/>
                <a:sym typeface="Impact" panose="020B0806030902050204" pitchFamily="34" charset="0"/>
              </a:rPr>
              <a:t>3</a:t>
            </a:r>
            <a:r>
              <a:rPr lang="zh-CN" altLang="en-US" sz="2400" b="1" dirty="0">
                <a:solidFill>
                  <a:srgbClr val="0070C0"/>
                </a:solidFill>
                <a:latin typeface="Impact" panose="020B0806030902050204" pitchFamily="34" charset="0"/>
                <a:ea typeface="微软雅黑" pitchFamily="34" charset="-122"/>
                <a:sym typeface="Impact" panose="020B0806030902050204" pitchFamily="34" charset="0"/>
              </a:rPr>
              <a:t>倍</a:t>
            </a:r>
            <a:r>
              <a:rPr lang="en-US" altLang="zh-CN" dirty="0">
                <a:solidFill>
                  <a:schemeClr val="tx1">
                    <a:lumMod val="65000"/>
                    <a:lumOff val="35000"/>
                  </a:schemeClr>
                </a:solidFill>
                <a:latin typeface="Impact" panose="020B0806030902050204" pitchFamily="34" charset="0"/>
                <a:ea typeface="微软雅黑" pitchFamily="34" charset="-122"/>
                <a:sym typeface="Impact" panose="020B0806030902050204" pitchFamily="34" charset="0"/>
              </a:rPr>
              <a:t>×2×</a:t>
            </a:r>
            <a:r>
              <a:rPr lang="zh-CN" altLang="en-US" dirty="0">
                <a:solidFill>
                  <a:schemeClr val="tx1">
                    <a:lumMod val="65000"/>
                    <a:lumOff val="35000"/>
                  </a:schemeClr>
                </a:solidFill>
                <a:latin typeface="Impact" panose="020B0806030902050204" pitchFamily="34" charset="0"/>
                <a:ea typeface="微软雅黑" pitchFamily="34" charset="-122"/>
                <a:sym typeface="Impact" panose="020B0806030902050204" pitchFamily="34" charset="0"/>
              </a:rPr>
              <a:t>开会人数</a:t>
            </a:r>
            <a:r>
              <a:rPr lang="en-US" altLang="zh-CN" dirty="0">
                <a:solidFill>
                  <a:schemeClr val="tx1">
                    <a:lumMod val="65000"/>
                    <a:lumOff val="35000"/>
                  </a:schemeClr>
                </a:solidFill>
                <a:latin typeface="Impact" panose="020B0806030902050204" pitchFamily="34" charset="0"/>
                <a:ea typeface="微软雅黑" pitchFamily="34" charset="-122"/>
                <a:sym typeface="Impact" panose="020B0806030902050204" pitchFamily="34" charset="0"/>
              </a:rPr>
              <a:t>×</a:t>
            </a:r>
            <a:r>
              <a:rPr lang="zh-CN" altLang="en-US" dirty="0">
                <a:solidFill>
                  <a:schemeClr val="tx1">
                    <a:lumMod val="65000"/>
                    <a:lumOff val="35000"/>
                  </a:schemeClr>
                </a:solidFill>
                <a:latin typeface="Impact" panose="020B0806030902050204" pitchFamily="34" charset="0"/>
                <a:ea typeface="微软雅黑" pitchFamily="34" charset="-122"/>
                <a:sym typeface="Impact" panose="020B0806030902050204" pitchFamily="34" charset="0"/>
              </a:rPr>
              <a:t>会议时间（小时）</a:t>
            </a:r>
            <a:r>
              <a:rPr lang="zh-CN" altLang="en-US" dirty="0">
                <a:solidFill>
                  <a:schemeClr val="bg1">
                    <a:lumMod val="50000"/>
                  </a:schemeClr>
                </a:solidFill>
                <a:latin typeface="Impact" panose="020B0806030902050204" pitchFamily="34" charset="0"/>
                <a:ea typeface="微软雅黑" pitchFamily="34" charset="-122"/>
                <a:sym typeface="Impact" panose="020B0806030902050204" pitchFamily="34" charset="0"/>
              </a:rPr>
              <a:t>。</a:t>
            </a:r>
            <a:r>
              <a:rPr lang="zh-CN" altLang="en-US" b="1" dirty="0">
                <a:solidFill>
                  <a:srgbClr val="0070C0"/>
                </a:solidFill>
                <a:latin typeface="Impact" panose="020B0806030902050204" pitchFamily="34" charset="0"/>
                <a:ea typeface="微软雅黑" pitchFamily="34" charset="-122"/>
                <a:sym typeface="Impact" panose="020B0806030902050204" pitchFamily="34" charset="0"/>
              </a:rPr>
              <a:t>公式中平均工资所以乘</a:t>
            </a:r>
            <a:r>
              <a:rPr lang="en-US" altLang="zh-CN" b="1" dirty="0">
                <a:solidFill>
                  <a:srgbClr val="0070C0"/>
                </a:solidFill>
                <a:latin typeface="Impact" panose="020B0806030902050204" pitchFamily="34" charset="0"/>
                <a:ea typeface="微软雅黑" pitchFamily="34" charset="-122"/>
                <a:sym typeface="Impact" panose="020B0806030902050204" pitchFamily="34" charset="0"/>
              </a:rPr>
              <a:t>3</a:t>
            </a:r>
            <a:r>
              <a:rPr lang="zh-CN" altLang="en-US" b="1" dirty="0">
                <a:solidFill>
                  <a:srgbClr val="0070C0"/>
                </a:solidFill>
                <a:latin typeface="Impact" panose="020B0806030902050204" pitchFamily="34" charset="0"/>
                <a:ea typeface="微软雅黑" pitchFamily="34" charset="-122"/>
                <a:sym typeface="Impact" panose="020B0806030902050204" pitchFamily="34" charset="0"/>
              </a:rPr>
              <a:t>，是因为劳动产值高于平均工资</a:t>
            </a:r>
            <a:r>
              <a:rPr lang="zh-CN" altLang="en-US" dirty="0">
                <a:solidFill>
                  <a:srgbClr val="0070C0"/>
                </a:solidFill>
                <a:latin typeface="Impact" panose="020B0806030902050204" pitchFamily="34" charset="0"/>
                <a:ea typeface="微软雅黑" pitchFamily="34" charset="-122"/>
                <a:sym typeface="Impact" panose="020B0806030902050204" pitchFamily="34" charset="0"/>
              </a:rPr>
              <a:t>；</a:t>
            </a:r>
            <a:r>
              <a:rPr lang="zh-CN" altLang="en-US" b="1" dirty="0">
                <a:solidFill>
                  <a:srgbClr val="0070C0"/>
                </a:solidFill>
                <a:latin typeface="Impact" panose="020B0806030902050204" pitchFamily="34" charset="0"/>
                <a:ea typeface="微软雅黑" pitchFamily="34" charset="-122"/>
                <a:sym typeface="Impact" panose="020B0806030902050204" pitchFamily="34" charset="0"/>
              </a:rPr>
              <a:t>乘</a:t>
            </a:r>
            <a:r>
              <a:rPr lang="en-US" altLang="zh-CN" b="1" dirty="0">
                <a:solidFill>
                  <a:srgbClr val="0070C0"/>
                </a:solidFill>
                <a:latin typeface="Impact" panose="020B0806030902050204" pitchFamily="34" charset="0"/>
                <a:ea typeface="微软雅黑" pitchFamily="34" charset="-122"/>
                <a:sym typeface="Impact" panose="020B0806030902050204" pitchFamily="34" charset="0"/>
              </a:rPr>
              <a:t>2</a:t>
            </a:r>
            <a:r>
              <a:rPr lang="zh-CN" altLang="en-US" b="1" dirty="0">
                <a:solidFill>
                  <a:srgbClr val="0070C0"/>
                </a:solidFill>
                <a:latin typeface="Impact" panose="020B0806030902050204" pitchFamily="34" charset="0"/>
                <a:ea typeface="微软雅黑" pitchFamily="34" charset="-122"/>
                <a:sym typeface="Impact" panose="020B0806030902050204" pitchFamily="34" charset="0"/>
              </a:rPr>
              <a:t>是因为参加会议要中断经常性工作，损失要以</a:t>
            </a:r>
            <a:r>
              <a:rPr lang="en-US" altLang="zh-CN" b="1" dirty="0">
                <a:solidFill>
                  <a:srgbClr val="0070C0"/>
                </a:solidFill>
                <a:latin typeface="Impact" panose="020B0806030902050204" pitchFamily="34" charset="0"/>
                <a:ea typeface="微软雅黑" pitchFamily="34" charset="-122"/>
                <a:sym typeface="Impact" panose="020B0806030902050204" pitchFamily="34" charset="0"/>
              </a:rPr>
              <a:t>2</a:t>
            </a:r>
            <a:r>
              <a:rPr lang="zh-CN" altLang="en-US" b="1" dirty="0">
                <a:solidFill>
                  <a:srgbClr val="0070C0"/>
                </a:solidFill>
                <a:latin typeface="Impact" panose="020B0806030902050204" pitchFamily="34" charset="0"/>
                <a:ea typeface="微软雅黑" pitchFamily="34" charset="-122"/>
                <a:sym typeface="Impact" panose="020B0806030902050204" pitchFamily="34" charset="0"/>
              </a:rPr>
              <a:t>倍来计算。</a:t>
            </a:r>
            <a:r>
              <a:rPr lang="zh-CN" altLang="en-US" dirty="0">
                <a:solidFill>
                  <a:schemeClr val="tx1">
                    <a:lumMod val="65000"/>
                    <a:lumOff val="35000"/>
                  </a:schemeClr>
                </a:solidFill>
                <a:latin typeface="Impact" panose="020B0806030902050204" pitchFamily="34" charset="0"/>
                <a:ea typeface="微软雅黑" pitchFamily="34" charset="-122"/>
                <a:sym typeface="Impact" panose="020B0806030902050204" pitchFamily="34" charset="0"/>
              </a:rPr>
              <a:t>因此，参加会议的人越多，成本越高。有了成本分析，大家开会态度就会慎重，会议效果也十分明显。</a:t>
            </a:r>
          </a:p>
        </p:txBody>
      </p:sp>
      <p:pic>
        <p:nvPicPr>
          <p:cNvPr id="29"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607302" y="1338907"/>
            <a:ext cx="4529257" cy="448808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30" name="圆角矩形 29"/>
          <p:cNvSpPr/>
          <p:nvPr/>
        </p:nvSpPr>
        <p:spPr bwMode="auto">
          <a:xfrm rot="10800000">
            <a:off x="1024938" y="986684"/>
            <a:ext cx="2697211" cy="621931"/>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b="1">
              <a:solidFill>
                <a:schemeClr val="bg1"/>
              </a:solidFill>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31" name="圆角矩形 30"/>
          <p:cNvSpPr/>
          <p:nvPr/>
        </p:nvSpPr>
        <p:spPr>
          <a:xfrm>
            <a:off x="1179729" y="1068529"/>
            <a:ext cx="2356802" cy="492463"/>
          </a:xfrm>
          <a:prstGeom prst="roundRect">
            <a:avLst>
              <a:gd name="adj" fmla="val 10215"/>
            </a:avLst>
          </a:prstGeom>
          <a:solidFill>
            <a:srgbClr val="0070C0"/>
          </a:solidFill>
          <a:ln>
            <a:gradFill>
              <a:gsLst>
                <a:gs pos="100000">
                  <a:schemeClr val="bg1">
                    <a:lumMod val="85000"/>
                  </a:schemeClr>
                </a:gs>
                <a:gs pos="0">
                  <a:schemeClr val="bg1"/>
                </a:gs>
              </a:gsLst>
              <a:lin ang="54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b="1">
              <a:solidFill>
                <a:schemeClr val="bg1"/>
              </a:solidFill>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32" name="矩形 27"/>
          <p:cNvSpPr>
            <a:spLocks noChangeArrowheads="1"/>
          </p:cNvSpPr>
          <p:nvPr/>
        </p:nvSpPr>
        <p:spPr bwMode="auto">
          <a:xfrm>
            <a:off x="1385321" y="1105487"/>
            <a:ext cx="1976444" cy="396583"/>
          </a:xfrm>
          <a:prstGeom prst="rect">
            <a:avLst/>
          </a:prstGeom>
          <a:noFill/>
          <a:ln w="9525">
            <a:noFill/>
            <a:miter lim="800000"/>
            <a:headEnd/>
            <a:tailEnd/>
          </a:ln>
        </p:spPr>
        <p:txBody>
          <a:bodyPr wrap="square">
            <a:spAutoFit/>
          </a:bodyPr>
          <a:lstStyle/>
          <a:p>
            <a:pPr algn="ctr">
              <a:lnSpc>
                <a:spcPct val="120000"/>
              </a:lnSpc>
              <a:defRPr/>
            </a:pPr>
            <a:r>
              <a:rPr lang="zh-CN" altLang="en-US" b="1" dirty="0">
                <a:solidFill>
                  <a:schemeClr val="bg1"/>
                </a:solidFill>
                <a:latin typeface="Impact" panose="020B0806030902050204" pitchFamily="34" charset="0"/>
                <a:ea typeface="微软雅黑" panose="020B0503020204020204" pitchFamily="34" charset="-122"/>
                <a:sym typeface="Impact" panose="020B0806030902050204" pitchFamily="34" charset="0"/>
              </a:rPr>
              <a:t>日本的会议管理</a:t>
            </a:r>
          </a:p>
        </p:txBody>
      </p:sp>
    </p:spTree>
    <p:extLst>
      <p:ext uri="{BB962C8B-B14F-4D97-AF65-F5344CB8AC3E}">
        <p14:creationId xmlns:p14="http://schemas.microsoft.com/office/powerpoint/2010/main" val="3456100869"/>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randombar(horizontal)">
                                      <p:cBhvr>
                                        <p:cTn id="7" dur="500"/>
                                        <p:tgtEl>
                                          <p:spTgt spid="29"/>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strips(downRight)">
                                      <p:cBhvr>
                                        <p:cTn id="11" dur="500"/>
                                        <p:tgtEl>
                                          <p:spTgt spid="30"/>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arn(inVertical)">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up)">
                                      <p:cBhvr>
                                        <p:cTn id="23" dur="500"/>
                                        <p:tgtEl>
                                          <p:spTgt spid="2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52" presetClass="entr" presetSubtype="0" fill="hold" grpId="0" nodeType="withEffect">
                                  <p:stCondLst>
                                    <p:cond delay="400"/>
                                  </p:stCondLst>
                                  <p:childTnLst>
                                    <p:set>
                                      <p:cBhvr>
                                        <p:cTn id="29" dur="1" fill="hold">
                                          <p:stCondLst>
                                            <p:cond delay="0"/>
                                          </p:stCondLst>
                                        </p:cTn>
                                        <p:tgtEl>
                                          <p:spTgt spid="27"/>
                                        </p:tgtEl>
                                        <p:attrNameLst>
                                          <p:attrName>style.visibility</p:attrName>
                                        </p:attrNameLst>
                                      </p:cBhvr>
                                      <p:to>
                                        <p:strVal val="visible"/>
                                      </p:to>
                                    </p:set>
                                    <p:animScale>
                                      <p:cBhvr>
                                        <p:cTn id="30"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27"/>
                                        </p:tgtEl>
                                        <p:attrNameLst>
                                          <p:attrName>ppt_x</p:attrName>
                                          <p:attrName>ppt_y</p:attrName>
                                        </p:attrNameLst>
                                      </p:cBhvr>
                                    </p:animMotion>
                                    <p:animEffect transition="in" filter="fade">
                                      <p:cBhvr>
                                        <p:cTn id="32"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7" grpId="0"/>
      <p:bldP spid="30" grpId="0" animBg="1"/>
      <p:bldP spid="31" grpId="0" animBg="1"/>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2063552" y="2492896"/>
            <a:ext cx="1877437" cy="769441"/>
          </a:xfrm>
          <a:prstGeom prst="rect">
            <a:avLst/>
          </a:prstGeom>
          <a:noFill/>
        </p:spPr>
        <p:txBody>
          <a:bodyPr wrap="none" rtlCol="0">
            <a:spAutoFit/>
          </a:bodyPr>
          <a:lstStyle/>
          <a:p>
            <a:r>
              <a:rPr lang="zh-CN" altLang="en-US" sz="4400" dirty="0">
                <a:solidFill>
                  <a:srgbClr val="0070C0"/>
                </a:solidFill>
                <a:latin typeface="Impact" panose="020B0806030902050204" pitchFamily="34" charset="0"/>
                <a:ea typeface="微软雅黑" pitchFamily="34" charset="-122"/>
                <a:sym typeface="Impact" panose="020B0806030902050204" pitchFamily="34" charset="0"/>
              </a:rPr>
              <a:t>第二章</a:t>
            </a:r>
            <a:endParaRPr lang="en-US" sz="4400" dirty="0">
              <a:solidFill>
                <a:srgbClr val="0070C0"/>
              </a:solidFill>
              <a:latin typeface="Impact" panose="020B0806030902050204" pitchFamily="34" charset="0"/>
              <a:ea typeface="微软雅黑" pitchFamily="34" charset="-122"/>
              <a:sym typeface="Impact" panose="020B0806030902050204" pitchFamily="34" charset="0"/>
            </a:endParaRPr>
          </a:p>
        </p:txBody>
      </p:sp>
      <p:sp>
        <p:nvSpPr>
          <p:cNvPr id="2" name="TextBox 1"/>
          <p:cNvSpPr txBox="1"/>
          <p:nvPr/>
        </p:nvSpPr>
        <p:spPr>
          <a:xfrm>
            <a:off x="335360" y="3429000"/>
            <a:ext cx="5032147" cy="923330"/>
          </a:xfrm>
          <a:prstGeom prst="rect">
            <a:avLst/>
          </a:prstGeom>
          <a:noFill/>
        </p:spPr>
        <p:txBody>
          <a:bodyPr wrap="none" rtlCol="0">
            <a:spAutoFit/>
          </a:bodyPr>
          <a:lstStyle/>
          <a:p>
            <a:r>
              <a:rPr lang="zh-CN" altLang="en-US" sz="5400" b="1" dirty="0">
                <a:solidFill>
                  <a:srgbClr val="0070C0"/>
                </a:solidFill>
                <a:latin typeface="Impact" panose="020B0806030902050204" pitchFamily="34" charset="0"/>
                <a:ea typeface="微软雅黑" pitchFamily="34" charset="-122"/>
                <a:sym typeface="Impact" panose="020B0806030902050204" pitchFamily="34" charset="0"/>
              </a:rPr>
              <a:t>会议为什么低效</a:t>
            </a:r>
            <a:endParaRPr lang="en-US" sz="5400" b="1" dirty="0">
              <a:solidFill>
                <a:srgbClr val="0070C0"/>
              </a:solidFill>
              <a:latin typeface="Impact" panose="020B0806030902050204" pitchFamily="34" charset="0"/>
              <a:ea typeface="微软雅黑" pitchFamily="34" charset="-122"/>
              <a:sym typeface="Impact" panose="020B0806030902050204" pitchFamily="34" charset="0"/>
            </a:endParaRPr>
          </a:p>
        </p:txBody>
      </p:sp>
      <p:sp>
        <p:nvSpPr>
          <p:cNvPr id="4" name="文本框 3"/>
          <p:cNvSpPr txBox="1"/>
          <p:nvPr/>
        </p:nvSpPr>
        <p:spPr>
          <a:xfrm>
            <a:off x="7032104" y="-819472"/>
            <a:ext cx="999825" cy="369332"/>
          </a:xfrm>
          <a:prstGeom prst="rect">
            <a:avLst/>
          </a:prstGeom>
          <a:noFill/>
        </p:spPr>
        <p:txBody>
          <a:bodyPr wrap="none" rtlCol="0">
            <a:spAutoFit/>
          </a:bodyPr>
          <a:lstStyle/>
          <a:p>
            <a:r>
              <a:rPr lang="en-US" altLang="zh-CN" dirty="0" err="1" smtClean="0">
                <a:latin typeface="Impact" panose="020B0806030902050204" pitchFamily="34" charset="0"/>
                <a:ea typeface="微软雅黑" panose="020B0503020204020204" pitchFamily="34" charset="-122"/>
                <a:sym typeface="Impact" panose="020B0806030902050204" pitchFamily="34" charset="0"/>
              </a:rPr>
              <a:t>Yanshifu</a:t>
            </a:r>
            <a:endParaRPr lang="en-US" altLang="zh-CN" dirty="0" smtClean="0">
              <a:latin typeface="Impact" panose="020B0806030902050204" pitchFamily="34" charset="0"/>
              <a:ea typeface="微软雅黑" panose="020B0503020204020204" pitchFamily="34" charset="-122"/>
              <a:sym typeface="Impact" panose="020B0806030902050204" pitchFamily="34" charset="0"/>
            </a:endParaRPr>
          </a:p>
        </p:txBody>
      </p:sp>
    </p:spTree>
    <p:extLst>
      <p:ext uri="{BB962C8B-B14F-4D97-AF65-F5344CB8AC3E}">
        <p14:creationId xmlns:p14="http://schemas.microsoft.com/office/powerpoint/2010/main" val="1348021159"/>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200" fill="hold"/>
                                        <p:tgtEl>
                                          <p:spTgt spid="11"/>
                                        </p:tgtEl>
                                        <p:attrNameLst>
                                          <p:attrName>ppt_x</p:attrName>
                                        </p:attrNameLst>
                                      </p:cBhvr>
                                      <p:tavLst>
                                        <p:tav tm="0">
                                          <p:val>
                                            <p:strVal val="1+#ppt_w/2"/>
                                          </p:val>
                                        </p:tav>
                                        <p:tav tm="100000">
                                          <p:val>
                                            <p:strVal val="#ppt_x"/>
                                          </p:val>
                                        </p:tav>
                                      </p:tavLst>
                                    </p:anim>
                                    <p:anim calcmode="lin" valueType="num">
                                      <p:cBhvr additive="base">
                                        <p:cTn id="8" dur="2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200"/>
                            </p:stCondLst>
                            <p:childTnLst>
                              <p:par>
                                <p:cTn id="10" presetID="1" presetClass="entr" presetSubtype="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childTnLst>
                                </p:cTn>
                              </p:par>
                              <p:par>
                                <p:cTn id="12" presetID="0" presetClass="path" presetSubtype="0" accel="50000" decel="50000" fill="hold" grpId="1" nodeType="withEffect">
                                  <p:stCondLst>
                                    <p:cond delay="0"/>
                                  </p:stCondLst>
                                  <p:childTnLst>
                                    <p:animMotion origin="layout" path="M -4.16667E-6 -1.19861 L -4.16667E-6 -1.11111E-6 L 0.00039 -0.12153 L -4.16667E-6 -1.11111E-6 " pathEditMode="relative" rAng="0" ptsTypes="AAAA">
                                      <p:cBhvr>
                                        <p:cTn id="13" dur="600" fill="hold"/>
                                        <p:tgtEl>
                                          <p:spTgt spid="2"/>
                                        </p:tgtEl>
                                        <p:attrNameLst>
                                          <p:attrName>ppt_x</p:attrName>
                                          <p:attrName>ppt_y</p:attrName>
                                        </p:attrNameLst>
                                      </p:cBhvr>
                                      <p:rCtr x="13" y="59931"/>
                                    </p:animMotion>
                                  </p:childTnLst>
                                </p:cTn>
                              </p:par>
                            </p:childTnLst>
                          </p:cTn>
                        </p:par>
                        <p:par>
                          <p:cTn id="14" fill="hold">
                            <p:stCondLst>
                              <p:cond delay="800"/>
                            </p:stCondLst>
                            <p:childTnLst>
                              <p:par>
                                <p:cTn id="15" presetID="2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 grpId="0"/>
      <p:bldP spid="2" grpId="1"/>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543800" y="2459014"/>
            <a:ext cx="4411562" cy="3596155"/>
          </a:xfrm>
          <a:prstGeom prst="rect">
            <a:avLst/>
          </a:prstGeom>
          <a:noFill/>
          <a:extLst>
            <a:ext uri="{909E8E84-426E-40DD-AFC4-6F175D3DCCD1}">
              <a14:hiddenFill xmlns:a14="http://schemas.microsoft.com/office/drawing/2010/main">
                <a:solidFill>
                  <a:srgbClr val="FFFFFF"/>
                </a:solidFill>
              </a14:hiddenFill>
            </a:ext>
          </a:extLst>
        </p:spPr>
      </p:pic>
      <p:grpSp>
        <p:nvGrpSpPr>
          <p:cNvPr id="48" name="组合 47"/>
          <p:cNvGrpSpPr/>
          <p:nvPr/>
        </p:nvGrpSpPr>
        <p:grpSpPr>
          <a:xfrm>
            <a:off x="474869" y="1988840"/>
            <a:ext cx="6747827" cy="4248472"/>
            <a:chOff x="1918742" y="919726"/>
            <a:chExt cx="4669482" cy="4669482"/>
          </a:xfrm>
        </p:grpSpPr>
        <p:grpSp>
          <p:nvGrpSpPr>
            <p:cNvPr id="49" name="组合 48"/>
            <p:cNvGrpSpPr/>
            <p:nvPr/>
          </p:nvGrpSpPr>
          <p:grpSpPr>
            <a:xfrm>
              <a:off x="1918742" y="919726"/>
              <a:ext cx="4669482" cy="4669482"/>
              <a:chOff x="3744276" y="-421488"/>
              <a:chExt cx="4669482" cy="4669482"/>
            </a:xfrm>
          </p:grpSpPr>
          <p:sp>
            <p:nvSpPr>
              <p:cNvPr id="51" name="椭圆 50"/>
              <p:cNvSpPr/>
              <p:nvPr/>
            </p:nvSpPr>
            <p:spPr>
              <a:xfrm>
                <a:off x="3744276" y="-421488"/>
                <a:ext cx="4669482" cy="4669482"/>
              </a:xfrm>
              <a:prstGeom prst="roundRect">
                <a:avLst/>
              </a:prstGeom>
              <a:solidFill>
                <a:srgbClr val="0070C0"/>
              </a:soli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3200" b="1">
                  <a:solidFill>
                    <a:srgbClr val="0070C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52" name="椭圆 51"/>
              <p:cNvSpPr/>
              <p:nvPr/>
            </p:nvSpPr>
            <p:spPr>
              <a:xfrm>
                <a:off x="3868627" y="-287424"/>
                <a:ext cx="4456751" cy="4422163"/>
              </a:xfrm>
              <a:prstGeom prst="roundRect">
                <a:avLst/>
              </a:prstGeom>
              <a:solidFill>
                <a:schemeClr val="bg1"/>
              </a:solidFill>
              <a:ln w="22225">
                <a:gradFill>
                  <a:gsLst>
                    <a:gs pos="36000">
                      <a:srgbClr val="FCFCFC"/>
                    </a:gs>
                    <a:gs pos="71000">
                      <a:srgbClr val="FAFCFB"/>
                    </a:gs>
                  </a:gsLst>
                  <a:lin ang="30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3200" b="1">
                  <a:solidFill>
                    <a:srgbClr val="0070C0"/>
                  </a:solidFill>
                  <a:latin typeface="Impact" panose="020B0806030902050204" pitchFamily="34" charset="0"/>
                  <a:ea typeface="微软雅黑" panose="020B0503020204020204" pitchFamily="34" charset="-122"/>
                  <a:sym typeface="Impact" panose="020B0806030902050204" pitchFamily="34" charset="0"/>
                </a:endParaRPr>
              </a:p>
            </p:txBody>
          </p:sp>
        </p:grpSp>
        <p:sp>
          <p:nvSpPr>
            <p:cNvPr id="50" name="TextBox 49">
              <a:hlinkClick r:id="" action="ppaction://noaction"/>
            </p:cNvPr>
            <p:cNvSpPr txBox="1"/>
            <p:nvPr/>
          </p:nvSpPr>
          <p:spPr>
            <a:xfrm>
              <a:off x="2152242" y="1417274"/>
              <a:ext cx="4238452" cy="3625771"/>
            </a:xfrm>
            <a:prstGeom prst="roundRect">
              <a:avLst>
                <a:gd name="adj" fmla="val 0"/>
              </a:avLst>
            </a:prstGeom>
            <a:no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algn="ctr">
                <a:defRPr sz="3200" b="1">
                  <a:solidFill>
                    <a:srgbClr val="0070C0"/>
                  </a:solidFill>
                  <a:latin typeface="微软雅黑" pitchFamily="34" charset="-122"/>
                  <a:ea typeface="微软雅黑"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nSpc>
                  <a:spcPct val="150000"/>
                </a:lnSpc>
              </a:pPr>
              <a:r>
                <a:rPr lang="en-US" altLang="zh-CN" sz="2400" dirty="0">
                  <a:solidFill>
                    <a:schemeClr val="tx1"/>
                  </a:solidFill>
                  <a:latin typeface="Impact" panose="020B0806030902050204" pitchFamily="34" charset="0"/>
                  <a:sym typeface="Impact" panose="020B0806030902050204" pitchFamily="34" charset="0"/>
                </a:rPr>
                <a:t>《</a:t>
              </a:r>
              <a:r>
                <a:rPr lang="zh-CN" altLang="en-US" sz="2400" dirty="0">
                  <a:solidFill>
                    <a:schemeClr val="tx1"/>
                  </a:solidFill>
                  <a:latin typeface="Impact" panose="020B0806030902050204" pitchFamily="34" charset="0"/>
                  <a:sym typeface="Impact" panose="020B0806030902050204" pitchFamily="34" charset="0"/>
                </a:rPr>
                <a:t>哈佛商业评论</a:t>
              </a:r>
              <a:r>
                <a:rPr lang="en-US" altLang="zh-CN" sz="2400" dirty="0">
                  <a:solidFill>
                    <a:schemeClr val="tx1"/>
                  </a:solidFill>
                  <a:latin typeface="Impact" panose="020B0806030902050204" pitchFamily="34" charset="0"/>
                  <a:sym typeface="Impact" panose="020B0806030902050204" pitchFamily="34" charset="0"/>
                </a:rPr>
                <a:t>》05</a:t>
              </a:r>
              <a:r>
                <a:rPr lang="zh-CN" altLang="en-US" sz="2400" dirty="0">
                  <a:solidFill>
                    <a:schemeClr val="tx1"/>
                  </a:solidFill>
                  <a:latin typeface="Impact" panose="020B0806030902050204" pitchFamily="34" charset="0"/>
                  <a:sym typeface="Impact" panose="020B0806030902050204" pitchFamily="34" charset="0"/>
                </a:rPr>
                <a:t>年第</a:t>
              </a:r>
              <a:r>
                <a:rPr lang="en-US" altLang="zh-CN" sz="2400" dirty="0">
                  <a:solidFill>
                    <a:schemeClr val="tx1"/>
                  </a:solidFill>
                  <a:latin typeface="Impact" panose="020B0806030902050204" pitchFamily="34" charset="0"/>
                  <a:sym typeface="Impact" panose="020B0806030902050204" pitchFamily="34" charset="0"/>
                </a:rPr>
                <a:t>7</a:t>
              </a:r>
              <a:r>
                <a:rPr lang="zh-CN" altLang="en-US" sz="2400" dirty="0">
                  <a:solidFill>
                    <a:schemeClr val="tx1"/>
                  </a:solidFill>
                  <a:latin typeface="Impact" panose="020B0806030902050204" pitchFamily="34" charset="0"/>
                  <a:sym typeface="Impact" panose="020B0806030902050204" pitchFamily="34" charset="0"/>
                </a:rPr>
                <a:t>期中有这样的一句话：“任何会议都是要么富有成效，要么纯粹浪费时间，二者必居其一。”无效的会议不仅是一种管理成本的浪费，而且也会引起与会者对会议和公司管理现状的不满，使大家心生倦怠感，从而降低团队的凝聚力。</a:t>
              </a:r>
            </a:p>
          </p:txBody>
        </p:sp>
      </p:grpSp>
      <p:sp>
        <p:nvSpPr>
          <p:cNvPr id="9" name="圆角矩形 8"/>
          <p:cNvSpPr/>
          <p:nvPr/>
        </p:nvSpPr>
        <p:spPr>
          <a:xfrm>
            <a:off x="0" y="1052736"/>
            <a:ext cx="12164939" cy="561975"/>
          </a:xfrm>
          <a:prstGeom prst="roundRect">
            <a:avLst>
              <a:gd name="adj" fmla="val 12535"/>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2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会议为什么低效？</a:t>
            </a:r>
          </a:p>
        </p:txBody>
      </p:sp>
    </p:spTree>
    <p:extLst>
      <p:ext uri="{BB962C8B-B14F-4D97-AF65-F5344CB8AC3E}">
        <p14:creationId xmlns:p14="http://schemas.microsoft.com/office/powerpoint/2010/main" val="30570988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randombar(horizontal)">
                                      <p:cBhvr>
                                        <p:cTn id="7" dur="500"/>
                                        <p:tgtEl>
                                          <p:spTgt spid="4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par>
                                <p:cTn id="12" presetID="53" presetClass="entr" presetSubtype="16" fill="hold" nodeType="withEffect">
                                  <p:stCondLst>
                                    <p:cond delay="500"/>
                                  </p:stCondLst>
                                  <p:childTnLst>
                                    <p:set>
                                      <p:cBhvr>
                                        <p:cTn id="13" dur="1" fill="hold">
                                          <p:stCondLst>
                                            <p:cond delay="0"/>
                                          </p:stCondLst>
                                        </p:cTn>
                                        <p:tgtEl>
                                          <p:spTgt spid="48"/>
                                        </p:tgtEl>
                                        <p:attrNameLst>
                                          <p:attrName>style.visibility</p:attrName>
                                        </p:attrNameLst>
                                      </p:cBhvr>
                                      <p:to>
                                        <p:strVal val="visible"/>
                                      </p:to>
                                    </p:set>
                                    <p:anim calcmode="lin" valueType="num">
                                      <p:cBhvr>
                                        <p:cTn id="14" dur="100" fill="hold"/>
                                        <p:tgtEl>
                                          <p:spTgt spid="48"/>
                                        </p:tgtEl>
                                        <p:attrNameLst>
                                          <p:attrName>ppt_w</p:attrName>
                                        </p:attrNameLst>
                                      </p:cBhvr>
                                      <p:tavLst>
                                        <p:tav tm="0">
                                          <p:val>
                                            <p:fltVal val="0"/>
                                          </p:val>
                                        </p:tav>
                                        <p:tav tm="100000">
                                          <p:val>
                                            <p:strVal val="#ppt_w"/>
                                          </p:val>
                                        </p:tav>
                                      </p:tavLst>
                                    </p:anim>
                                    <p:anim calcmode="lin" valueType="num">
                                      <p:cBhvr>
                                        <p:cTn id="15" dur="100" fill="hold"/>
                                        <p:tgtEl>
                                          <p:spTgt spid="48"/>
                                        </p:tgtEl>
                                        <p:attrNameLst>
                                          <p:attrName>ppt_h</p:attrName>
                                        </p:attrNameLst>
                                      </p:cBhvr>
                                      <p:tavLst>
                                        <p:tav tm="0">
                                          <p:val>
                                            <p:fltVal val="0"/>
                                          </p:val>
                                        </p:tav>
                                        <p:tav tm="100000">
                                          <p:val>
                                            <p:strVal val="#ppt_h"/>
                                          </p:val>
                                        </p:tav>
                                      </p:tavLst>
                                    </p:anim>
                                    <p:animEffect transition="in" filter="fade">
                                      <p:cBhvr>
                                        <p:cTn id="16" dur="100"/>
                                        <p:tgtEl>
                                          <p:spTgt spid="48"/>
                                        </p:tgtEl>
                                      </p:cBhvr>
                                    </p:animEffect>
                                  </p:childTnLst>
                                </p:cTn>
                              </p:par>
                              <p:par>
                                <p:cTn id="17" presetID="6" presetClass="emph" presetSubtype="0" fill="hold" nodeType="withEffect">
                                  <p:stCondLst>
                                    <p:cond delay="600"/>
                                  </p:stCondLst>
                                  <p:childTnLst>
                                    <p:animScale>
                                      <p:cBhvr>
                                        <p:cTn id="18" dur="100" fill="hold"/>
                                        <p:tgtEl>
                                          <p:spTgt spid="48"/>
                                        </p:tgtEl>
                                      </p:cBhvr>
                                      <p:by x="110000" y="110000"/>
                                    </p:animScale>
                                  </p:childTnLst>
                                </p:cTn>
                              </p:par>
                              <p:par>
                                <p:cTn id="19" presetID="6" presetClass="emph" presetSubtype="0" fill="hold" nodeType="withEffect">
                                  <p:stCondLst>
                                    <p:cond delay="700"/>
                                  </p:stCondLst>
                                  <p:childTnLst>
                                    <p:animScale>
                                      <p:cBhvr>
                                        <p:cTn id="20" dur="200" fill="hold"/>
                                        <p:tgtEl>
                                          <p:spTgt spid="48"/>
                                        </p:tgtEl>
                                      </p:cBhvr>
                                      <p:by x="90000" y="90000"/>
                                    </p:animScale>
                                  </p:childTnLst>
                                </p:cTn>
                              </p:par>
                              <p:par>
                                <p:cTn id="21" presetID="6" presetClass="emph" presetSubtype="0" fill="hold" nodeType="withEffect">
                                  <p:stCondLst>
                                    <p:cond delay="900"/>
                                  </p:stCondLst>
                                  <p:childTnLst>
                                    <p:animScale>
                                      <p:cBhvr>
                                        <p:cTn id="22" dur="100" fill="hold"/>
                                        <p:tgtEl>
                                          <p:spTgt spid="48"/>
                                        </p:tgtEl>
                                      </p:cBhvr>
                                      <p:by x="105000" y="105000"/>
                                    </p:animScale>
                                  </p:childTnLst>
                                </p:cTn>
                              </p:par>
                              <p:par>
                                <p:cTn id="23" presetID="6" presetClass="emph" presetSubtype="0" fill="hold" nodeType="withEffect">
                                  <p:stCondLst>
                                    <p:cond delay="1000"/>
                                  </p:stCondLst>
                                  <p:childTnLst>
                                    <p:animScale>
                                      <p:cBhvr>
                                        <p:cTn id="24" dur="200" fill="hold"/>
                                        <p:tgtEl>
                                          <p:spTgt spid="48"/>
                                        </p:tgtEl>
                                      </p:cBhvr>
                                      <p:by x="95000" y="9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799350" y="1870738"/>
            <a:ext cx="2520000" cy="257871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1" name="Picture 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602524" y="1870738"/>
            <a:ext cx="2117264" cy="257871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2" name="Picture 4"/>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1197543" y="1870739"/>
            <a:ext cx="2520000" cy="257871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3" name="燕尾形 22"/>
          <p:cNvSpPr/>
          <p:nvPr/>
        </p:nvSpPr>
        <p:spPr>
          <a:xfrm>
            <a:off x="4820760" y="4941168"/>
            <a:ext cx="2520984" cy="504000"/>
          </a:xfrm>
          <a:prstGeom prst="chevron">
            <a:avLst>
              <a:gd name="adj" fmla="val 17852"/>
            </a:avLst>
          </a:prstGeom>
          <a:gradFill flip="none" rotWithShape="1">
            <a:gsLst>
              <a:gs pos="0">
                <a:srgbClr val="BFBFBF"/>
              </a:gs>
              <a:gs pos="80000">
                <a:srgbClr val="FFFFFF"/>
              </a:gs>
              <a:gs pos="100000">
                <a:srgbClr val="2676FF">
                  <a:lumMod val="60000"/>
                  <a:lumOff val="40000"/>
                  <a:tint val="0"/>
                </a:srgbClr>
              </a:gs>
            </a:gsLst>
            <a:lin ang="2700000" scaled="1"/>
            <a:tileRect/>
          </a:gradFill>
          <a:ln w="28575" cap="flat" cmpd="sng" algn="ctr">
            <a:solidFill>
              <a:srgbClr val="F2F2F2"/>
            </a:solidFill>
            <a:prstDash val="solid"/>
          </a:ln>
          <a:effectLst>
            <a:outerShdw blurRad="190500" dist="190500" dir="2699986" algn="tl" rotWithShape="0">
              <a:srgbClr val="000000">
                <a:alpha val="23000"/>
              </a:srgbClr>
            </a:outerShdw>
          </a:effectLst>
        </p:spPr>
        <p:txBody>
          <a:bodyPr vert="horz" lIns="0" rIns="0" anchor="ctr"/>
          <a:lstStyle/>
          <a:p>
            <a:pPr algn="ctr"/>
            <a:endParaRPr lang="zh-CN" altLang="en-US" sz="2400" b="1" kern="10" dirty="0">
              <a:ln w="9525">
                <a:solidFill>
                  <a:sysClr val="window" lastClr="FFFFFF"/>
                </a:solidFill>
                <a:round/>
                <a:headEnd/>
                <a:tailEnd/>
              </a:ln>
              <a:solidFill>
                <a:srgbClr val="0070C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4" name="燕尾形 23"/>
          <p:cNvSpPr/>
          <p:nvPr/>
        </p:nvSpPr>
        <p:spPr>
          <a:xfrm>
            <a:off x="8422566" y="4941168"/>
            <a:ext cx="2520984" cy="504000"/>
          </a:xfrm>
          <a:prstGeom prst="chevron">
            <a:avLst>
              <a:gd name="adj" fmla="val 17852"/>
            </a:avLst>
          </a:prstGeom>
          <a:gradFill flip="none" rotWithShape="1">
            <a:gsLst>
              <a:gs pos="0">
                <a:srgbClr val="BFBFBF"/>
              </a:gs>
              <a:gs pos="80000">
                <a:srgbClr val="FFFFFF"/>
              </a:gs>
              <a:gs pos="100000">
                <a:srgbClr val="2676FF">
                  <a:lumMod val="60000"/>
                  <a:lumOff val="40000"/>
                  <a:tint val="0"/>
                </a:srgbClr>
              </a:gs>
            </a:gsLst>
            <a:lin ang="2700000" scaled="1"/>
            <a:tileRect/>
          </a:gradFill>
          <a:ln w="28575" cap="flat" cmpd="sng" algn="ctr">
            <a:solidFill>
              <a:srgbClr val="F2F2F2"/>
            </a:solidFill>
            <a:prstDash val="solid"/>
          </a:ln>
          <a:effectLst>
            <a:outerShdw blurRad="190500" dist="190500" dir="2699986" algn="tl" rotWithShape="0">
              <a:srgbClr val="000000">
                <a:alpha val="23000"/>
              </a:srgbClr>
            </a:outerShdw>
          </a:effectLst>
        </p:spPr>
        <p:txBody>
          <a:bodyPr vert="horz" lIns="0" rIns="0" anchor="ctr"/>
          <a:lstStyle/>
          <a:p>
            <a:pPr algn="ctr"/>
            <a:endParaRPr lang="zh-CN" altLang="en-US" sz="2000" b="1" kern="10" dirty="0">
              <a:ln w="9525">
                <a:solidFill>
                  <a:sysClr val="window" lastClr="FFFFFF"/>
                </a:solidFill>
                <a:round/>
                <a:headEnd/>
                <a:tailEnd/>
              </a:ln>
              <a:solidFill>
                <a:srgbClr val="0070C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5" name="五边形 24"/>
          <p:cNvSpPr/>
          <p:nvPr/>
        </p:nvSpPr>
        <p:spPr>
          <a:xfrm>
            <a:off x="1218953" y="4941168"/>
            <a:ext cx="2520984" cy="504000"/>
          </a:xfrm>
          <a:prstGeom prst="homePlate">
            <a:avLst>
              <a:gd name="adj" fmla="val 19708"/>
            </a:avLst>
          </a:prstGeom>
          <a:gradFill flip="none" rotWithShape="1">
            <a:gsLst>
              <a:gs pos="0">
                <a:srgbClr val="BFBFBF"/>
              </a:gs>
              <a:gs pos="80000">
                <a:srgbClr val="FFFFFF"/>
              </a:gs>
              <a:gs pos="100000">
                <a:srgbClr val="2676FF">
                  <a:lumMod val="60000"/>
                  <a:lumOff val="40000"/>
                  <a:tint val="0"/>
                </a:srgbClr>
              </a:gs>
            </a:gsLst>
            <a:lin ang="2700000" scaled="1"/>
            <a:tileRect/>
          </a:gradFill>
          <a:ln w="28575" cap="flat" cmpd="sng" algn="ctr">
            <a:solidFill>
              <a:srgbClr val="F2F2F2"/>
            </a:solidFill>
            <a:prstDash val="solid"/>
          </a:ln>
          <a:effectLst>
            <a:outerShdw blurRad="190500" dist="190500" dir="2699986" algn="tl" rotWithShape="0">
              <a:srgbClr val="000000">
                <a:alpha val="23000"/>
              </a:srgbClr>
            </a:outerShdw>
          </a:effectLst>
        </p:spPr>
        <p:txBody>
          <a:bodyPr vert="horz" lIns="0" rIns="0" anchor="ctr"/>
          <a:lstStyle/>
          <a:p>
            <a:pPr algn="ctr"/>
            <a:endParaRPr lang="zh-CN" altLang="en-US" sz="2400" b="1" kern="10" dirty="0">
              <a:ln w="9525">
                <a:solidFill>
                  <a:sysClr val="window" lastClr="FFFFFF"/>
                </a:solidFill>
                <a:round/>
                <a:headEnd/>
                <a:tailEnd/>
              </a:ln>
              <a:solidFill>
                <a:srgbClr val="0070C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 name="TextBox 1"/>
          <p:cNvSpPr txBox="1"/>
          <p:nvPr/>
        </p:nvSpPr>
        <p:spPr>
          <a:xfrm>
            <a:off x="1703512" y="4983503"/>
            <a:ext cx="1210588" cy="400110"/>
          </a:xfrm>
          <a:prstGeom prst="rect">
            <a:avLst/>
          </a:prstGeom>
          <a:noFill/>
        </p:spPr>
        <p:txBody>
          <a:bodyPr wrap="none" rtlCol="0">
            <a:spAutoFit/>
          </a:bodyPr>
          <a:lstStyle/>
          <a:p>
            <a:r>
              <a:rPr lang="zh-CN" altLang="en-US" sz="2000" b="1" dirty="0">
                <a:solidFill>
                  <a:srgbClr val="0070C0"/>
                </a:solidFill>
                <a:latin typeface="Impact" panose="020B0806030902050204" pitchFamily="34" charset="0"/>
                <a:ea typeface="微软雅黑" pitchFamily="34" charset="-122"/>
                <a:sym typeface="Impact" panose="020B0806030902050204" pitchFamily="34" charset="0"/>
              </a:rPr>
              <a:t>会议概述</a:t>
            </a:r>
            <a:endParaRPr lang="en-US" sz="2000" b="1" dirty="0">
              <a:solidFill>
                <a:srgbClr val="0070C0"/>
              </a:solidFill>
              <a:latin typeface="Impact" panose="020B0806030902050204" pitchFamily="34" charset="0"/>
              <a:ea typeface="微软雅黑" pitchFamily="34" charset="-122"/>
              <a:sym typeface="Impact" panose="020B0806030902050204" pitchFamily="34" charset="0"/>
            </a:endParaRPr>
          </a:p>
        </p:txBody>
      </p:sp>
      <p:sp>
        <p:nvSpPr>
          <p:cNvPr id="27" name="TextBox 26"/>
          <p:cNvSpPr txBox="1"/>
          <p:nvPr/>
        </p:nvSpPr>
        <p:spPr>
          <a:xfrm>
            <a:off x="5075048" y="4983503"/>
            <a:ext cx="1980029" cy="400110"/>
          </a:xfrm>
          <a:prstGeom prst="rect">
            <a:avLst/>
          </a:prstGeom>
          <a:noFill/>
        </p:spPr>
        <p:txBody>
          <a:bodyPr wrap="none" rtlCol="0">
            <a:spAutoFit/>
          </a:bodyPr>
          <a:lstStyle/>
          <a:p>
            <a:r>
              <a:rPr lang="zh-CN" altLang="en-US" sz="2000" b="1" dirty="0">
                <a:solidFill>
                  <a:srgbClr val="0070C0"/>
                </a:solidFill>
                <a:latin typeface="Impact" panose="020B0806030902050204" pitchFamily="34" charset="0"/>
                <a:ea typeface="微软雅黑" pitchFamily="34" charset="-122"/>
                <a:sym typeface="Impact" panose="020B0806030902050204" pitchFamily="34" charset="0"/>
              </a:rPr>
              <a:t>会议为什么低效</a:t>
            </a:r>
            <a:endParaRPr lang="en-US" sz="2000" b="1" dirty="0">
              <a:solidFill>
                <a:srgbClr val="0070C0"/>
              </a:solidFill>
              <a:latin typeface="Impact" panose="020B0806030902050204" pitchFamily="34" charset="0"/>
              <a:ea typeface="微软雅黑" pitchFamily="34" charset="-122"/>
              <a:sym typeface="Impact" panose="020B0806030902050204" pitchFamily="34" charset="0"/>
            </a:endParaRPr>
          </a:p>
        </p:txBody>
      </p:sp>
      <p:sp>
        <p:nvSpPr>
          <p:cNvPr id="28" name="TextBox 27"/>
          <p:cNvSpPr txBox="1"/>
          <p:nvPr/>
        </p:nvSpPr>
        <p:spPr>
          <a:xfrm>
            <a:off x="8604937" y="4998017"/>
            <a:ext cx="2236510" cy="400110"/>
          </a:xfrm>
          <a:prstGeom prst="rect">
            <a:avLst/>
          </a:prstGeom>
          <a:noFill/>
        </p:spPr>
        <p:txBody>
          <a:bodyPr wrap="none" rtlCol="0">
            <a:spAutoFit/>
          </a:bodyPr>
          <a:lstStyle/>
          <a:p>
            <a:r>
              <a:rPr lang="zh-CN" altLang="en-US" sz="2000" b="1" dirty="0">
                <a:solidFill>
                  <a:srgbClr val="0070C0"/>
                </a:solidFill>
                <a:latin typeface="Impact" panose="020B0806030902050204" pitchFamily="34" charset="0"/>
                <a:ea typeface="微软雅黑" pitchFamily="34" charset="-122"/>
                <a:sym typeface="Impact" panose="020B0806030902050204" pitchFamily="34" charset="0"/>
              </a:rPr>
              <a:t>如何提高会议效能</a:t>
            </a:r>
            <a:endParaRPr lang="en-US" sz="2000" b="1" dirty="0">
              <a:solidFill>
                <a:srgbClr val="0070C0"/>
              </a:solidFill>
              <a:latin typeface="Impact" panose="020B0806030902050204" pitchFamily="34" charset="0"/>
              <a:ea typeface="微软雅黑" pitchFamily="34" charset="-122"/>
              <a:sym typeface="Impact" panose="020B0806030902050204" pitchFamily="34" charset="0"/>
            </a:endParaRPr>
          </a:p>
        </p:txBody>
      </p:sp>
      <p:sp>
        <p:nvSpPr>
          <p:cNvPr id="11" name="文本框 10"/>
          <p:cNvSpPr txBox="1"/>
          <p:nvPr/>
        </p:nvSpPr>
        <p:spPr>
          <a:xfrm>
            <a:off x="7032104" y="-819472"/>
            <a:ext cx="999825" cy="369332"/>
          </a:xfrm>
          <a:prstGeom prst="rect">
            <a:avLst/>
          </a:prstGeom>
          <a:noFill/>
        </p:spPr>
        <p:txBody>
          <a:bodyPr wrap="none" rtlCol="0">
            <a:spAutoFit/>
          </a:bodyPr>
          <a:lstStyle/>
          <a:p>
            <a:r>
              <a:rPr lang="en-US" altLang="zh-CN" dirty="0" err="1" smtClean="0">
                <a:latin typeface="Impact" panose="020B0806030902050204" pitchFamily="34" charset="0"/>
                <a:ea typeface="微软雅黑" panose="020B0503020204020204" pitchFamily="34" charset="-122"/>
                <a:sym typeface="Impact" panose="020B0806030902050204" pitchFamily="34" charset="0"/>
              </a:rPr>
              <a:t>Yanshifu</a:t>
            </a:r>
            <a:endParaRPr lang="en-US" altLang="zh-CN" dirty="0" smtClean="0">
              <a:latin typeface="Impact" panose="020B0806030902050204" pitchFamily="34" charset="0"/>
              <a:ea typeface="微软雅黑" panose="020B0503020204020204" pitchFamily="34" charset="-122"/>
              <a:sym typeface="Impact" panose="020B0806030902050204" pitchFamily="34" charset="0"/>
            </a:endParaRPr>
          </a:p>
        </p:txBody>
      </p:sp>
    </p:spTree>
    <p:extLst>
      <p:ext uri="{BB962C8B-B14F-4D97-AF65-F5344CB8AC3E}">
        <p14:creationId xmlns:p14="http://schemas.microsoft.com/office/powerpoint/2010/main" val="3402398237"/>
      </p:ext>
    </p:extLst>
  </p:cSld>
  <p:clrMapOvr>
    <a:masterClrMapping/>
  </p:clrMapOvr>
  <mc:AlternateContent xmlns:mc="http://schemas.openxmlformats.org/markup-compatibility/2006" xmlns:p14="http://schemas.microsoft.com/office/powerpoint/2010/main">
    <mc:Choice Requires="p14">
      <p:transition>
        <p14:flythrough hasBounce="1"/>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400"/>
                            </p:stCondLst>
                            <p:childTnLst>
                              <p:par>
                                <p:cTn id="5" presetID="42"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100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par>
                          <p:cTn id="20" fill="hold">
                            <p:stCondLst>
                              <p:cond delay="24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200"/>
                                        <p:tgtEl>
                                          <p:spTgt spid="25"/>
                                        </p:tgtEl>
                                      </p:cBhvr>
                                    </p:animEffect>
                                  </p:childTnLst>
                                </p:cTn>
                              </p:par>
                              <p:par>
                                <p:cTn id="24" presetID="10" presetClass="entr" presetSubtype="0" fill="hold" grpId="0" nodeType="withEffect">
                                  <p:stCondLst>
                                    <p:cond delay="10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200"/>
                                        <p:tgtEl>
                                          <p:spTgt spid="23"/>
                                        </p:tgtEl>
                                      </p:cBhvr>
                                    </p:animEffect>
                                  </p:childTnLst>
                                </p:cTn>
                              </p:par>
                              <p:par>
                                <p:cTn id="27" presetID="10" presetClass="entr" presetSubtype="0" fill="hold" grpId="0" nodeType="withEffect">
                                  <p:stCondLst>
                                    <p:cond delay="20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200"/>
                                        <p:tgtEl>
                                          <p:spTgt spid="24"/>
                                        </p:tgtEl>
                                      </p:cBhvr>
                                    </p:animEffect>
                                  </p:childTnLst>
                                </p:cTn>
                              </p:par>
                            </p:childTnLst>
                          </p:cTn>
                        </p:par>
                        <p:par>
                          <p:cTn id="30" fill="hold">
                            <p:stCondLst>
                              <p:cond delay="2800"/>
                            </p:stCondLst>
                            <p:childTnLst>
                              <p:par>
                                <p:cTn id="31" presetID="22" presetClass="entr" presetSubtype="8" fill="hold" grpId="0"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wipe(left)">
                                      <p:cBhvr>
                                        <p:cTn id="33" dur="500"/>
                                        <p:tgtEl>
                                          <p:spTgt spid="2"/>
                                        </p:tgtEl>
                                      </p:cBhvr>
                                    </p:animEffect>
                                  </p:childTnLst>
                                </p:cTn>
                              </p:par>
                              <p:par>
                                <p:cTn id="34" presetID="22" presetClass="entr" presetSubtype="8" fill="hold" grpId="0" nodeType="withEffect">
                                  <p:stCondLst>
                                    <p:cond delay="250"/>
                                  </p:stCondLst>
                                  <p:childTnLst>
                                    <p:set>
                                      <p:cBhvr>
                                        <p:cTn id="35" dur="1" fill="hold">
                                          <p:stCondLst>
                                            <p:cond delay="0"/>
                                          </p:stCondLst>
                                        </p:cTn>
                                        <p:tgtEl>
                                          <p:spTgt spid="27"/>
                                        </p:tgtEl>
                                        <p:attrNameLst>
                                          <p:attrName>style.visibility</p:attrName>
                                        </p:attrNameLst>
                                      </p:cBhvr>
                                      <p:to>
                                        <p:strVal val="visible"/>
                                      </p:to>
                                    </p:set>
                                    <p:animEffect transition="in" filter="wipe(left)">
                                      <p:cBhvr>
                                        <p:cTn id="36" dur="500"/>
                                        <p:tgtEl>
                                          <p:spTgt spid="27"/>
                                        </p:tgtEl>
                                      </p:cBhvr>
                                    </p:animEffect>
                                  </p:childTnLst>
                                </p:cTn>
                              </p:par>
                              <p:par>
                                <p:cTn id="37" presetID="22" presetClass="entr" presetSubtype="8" fill="hold" grpId="0" nodeType="withEffect">
                                  <p:stCondLst>
                                    <p:cond delay="500"/>
                                  </p:stCondLst>
                                  <p:childTnLst>
                                    <p:set>
                                      <p:cBhvr>
                                        <p:cTn id="38" dur="1" fill="hold">
                                          <p:stCondLst>
                                            <p:cond delay="0"/>
                                          </p:stCondLst>
                                        </p:cTn>
                                        <p:tgtEl>
                                          <p:spTgt spid="28"/>
                                        </p:tgtEl>
                                        <p:attrNameLst>
                                          <p:attrName>style.visibility</p:attrName>
                                        </p:attrNameLst>
                                      </p:cBhvr>
                                      <p:to>
                                        <p:strVal val="visible"/>
                                      </p:to>
                                    </p:set>
                                    <p:animEffect transition="in" filter="wipe(left)">
                                      <p:cBhvr>
                                        <p:cTn id="39" dur="500"/>
                                        <p:tgtEl>
                                          <p:spTgt spid="28"/>
                                        </p:tgtEl>
                                      </p:cBhvr>
                                    </p:animEffect>
                                  </p:childTnLst>
                                </p:cTn>
                              </p:par>
                            </p:childTnLst>
                          </p:cTn>
                        </p:par>
                        <p:par>
                          <p:cTn id="40" fill="hold">
                            <p:stCondLst>
                              <p:cond delay="3800"/>
                            </p:stCondLst>
                            <p:childTnLst>
                              <p:par>
                                <p:cTn id="41" presetID="22" presetClass="entr" presetSubtype="4"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down)">
                                      <p:cBhvr>
                                        <p:cTn id="43" dur="1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 grpId="0"/>
      <p:bldP spid="27" grpId="0"/>
      <p:bldP spid="28"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文本1"/>
          <p:cNvGrpSpPr/>
          <p:nvPr/>
        </p:nvGrpSpPr>
        <p:grpSpPr>
          <a:xfrm>
            <a:off x="3431704" y="1340768"/>
            <a:ext cx="7238827" cy="552391"/>
            <a:chOff x="3718559" y="1453008"/>
            <a:chExt cx="3901441" cy="445294"/>
          </a:xfrm>
        </p:grpSpPr>
        <p:sp>
          <p:nvSpPr>
            <p:cNvPr id="17" name="任意多边形 16"/>
            <p:cNvSpPr/>
            <p:nvPr/>
          </p:nvSpPr>
          <p:spPr>
            <a:xfrm>
              <a:off x="3718559" y="1453008"/>
              <a:ext cx="3901441" cy="4452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1"/>
              <a:endParaRPr lang="zh-CN" altLang="en-US">
                <a:solidFill>
                  <a:schemeClr val="tx1"/>
                </a:solidFill>
                <a:latin typeface="Impact" panose="020B0806030902050204" pitchFamily="34" charset="0"/>
                <a:ea typeface="微软雅黑" panose="020B0503020204020204" pitchFamily="34" charset="-122"/>
                <a:sym typeface="Impact" panose="020B0806030902050204" pitchFamily="34" charset="0"/>
              </a:endParaRPr>
            </a:p>
            <a:p>
              <a:pPr lvl="1"/>
              <a:endParaRPr lang="zh-CN" altLang="en-US">
                <a:solidFill>
                  <a:schemeClr val="tx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8" name="任意多边形 17"/>
            <p:cNvSpPr/>
            <p:nvPr/>
          </p:nvSpPr>
          <p:spPr>
            <a:xfrm>
              <a:off x="3743959" y="1465708"/>
              <a:ext cx="3850641" cy="4198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latin typeface="Impact" panose="020B0806030902050204" pitchFamily="34" charset="0"/>
                  <a:ea typeface="微软雅黑" panose="020B0503020204020204" pitchFamily="34" charset="-122"/>
                  <a:sym typeface="Impact" panose="020B0806030902050204" pitchFamily="34" charset="0"/>
                </a:rPr>
                <a:t>没有核心主题，或主题不明确，或议题繁多。这是导致会议低效的根本原因。</a:t>
              </a:r>
            </a:p>
          </p:txBody>
        </p:sp>
      </p:grpSp>
      <p:grpSp>
        <p:nvGrpSpPr>
          <p:cNvPr id="19" name="文本2"/>
          <p:cNvGrpSpPr/>
          <p:nvPr/>
        </p:nvGrpSpPr>
        <p:grpSpPr>
          <a:xfrm>
            <a:off x="3431704" y="2065780"/>
            <a:ext cx="7238827" cy="552391"/>
            <a:chOff x="3718559" y="2037456"/>
            <a:chExt cx="3901441" cy="445294"/>
          </a:xfrm>
        </p:grpSpPr>
        <p:sp>
          <p:nvSpPr>
            <p:cNvPr id="20" name="任意多边形 19"/>
            <p:cNvSpPr/>
            <p:nvPr/>
          </p:nvSpPr>
          <p:spPr>
            <a:xfrm>
              <a:off x="3718559" y="2037456"/>
              <a:ext cx="3901441" cy="4452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1"/>
              <a:endParaRPr lang="zh-CN" altLang="en-US">
                <a:solidFill>
                  <a:schemeClr val="tx1"/>
                </a:solidFill>
                <a:latin typeface="Impact" panose="020B0806030902050204" pitchFamily="34" charset="0"/>
                <a:ea typeface="微软雅黑" panose="020B0503020204020204" pitchFamily="34" charset="-122"/>
                <a:sym typeface="Impact" panose="020B0806030902050204" pitchFamily="34" charset="0"/>
              </a:endParaRPr>
            </a:p>
            <a:p>
              <a:pPr lvl="1"/>
              <a:endParaRPr lang="zh-CN" altLang="en-US">
                <a:solidFill>
                  <a:schemeClr val="tx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1" name="任意多边形 20"/>
            <p:cNvSpPr/>
            <p:nvPr/>
          </p:nvSpPr>
          <p:spPr>
            <a:xfrm>
              <a:off x="3743959" y="2050156"/>
              <a:ext cx="3850641" cy="4198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latin typeface="Impact" panose="020B0806030902050204" pitchFamily="34" charset="0"/>
                  <a:ea typeface="微软雅黑" panose="020B0503020204020204" pitchFamily="34" charset="-122"/>
                  <a:sym typeface="Impact" panose="020B0806030902050204" pitchFamily="34" charset="0"/>
                </a:rPr>
                <a:t>没有明确的会议议程及时间分配规则，导致会议的进展和时间很难把控。</a:t>
              </a:r>
            </a:p>
          </p:txBody>
        </p:sp>
      </p:grpSp>
      <p:grpSp>
        <p:nvGrpSpPr>
          <p:cNvPr id="22" name="文本3"/>
          <p:cNvGrpSpPr/>
          <p:nvPr/>
        </p:nvGrpSpPr>
        <p:grpSpPr>
          <a:xfrm>
            <a:off x="3431704" y="2790792"/>
            <a:ext cx="7238827" cy="552391"/>
            <a:chOff x="3718559" y="2621904"/>
            <a:chExt cx="3901441" cy="445294"/>
          </a:xfrm>
        </p:grpSpPr>
        <p:sp>
          <p:nvSpPr>
            <p:cNvPr id="23" name="任意多边形 22"/>
            <p:cNvSpPr/>
            <p:nvPr/>
          </p:nvSpPr>
          <p:spPr>
            <a:xfrm>
              <a:off x="3718559" y="2621904"/>
              <a:ext cx="3901441" cy="4452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1"/>
              <a:endParaRPr lang="zh-CN" altLang="en-US">
                <a:solidFill>
                  <a:schemeClr val="tx1"/>
                </a:solidFill>
                <a:latin typeface="Impact" panose="020B0806030902050204" pitchFamily="34" charset="0"/>
                <a:ea typeface="微软雅黑" panose="020B0503020204020204" pitchFamily="34" charset="-122"/>
                <a:sym typeface="Impact" panose="020B0806030902050204" pitchFamily="34" charset="0"/>
              </a:endParaRPr>
            </a:p>
            <a:p>
              <a:pPr lvl="1"/>
              <a:endParaRPr lang="zh-CN" altLang="en-US" dirty="0">
                <a:solidFill>
                  <a:schemeClr val="tx1"/>
                </a:solidFill>
                <a:latin typeface="Impact" panose="020B0806030902050204" pitchFamily="34" charset="0"/>
                <a:ea typeface="微软雅黑" panose="020B0503020204020204" pitchFamily="34" charset="-122"/>
                <a:sym typeface="Impact" panose="020B0806030902050204" pitchFamily="34" charset="0"/>
              </a:endParaRPr>
            </a:p>
            <a:p>
              <a:pPr lvl="1"/>
              <a:endParaRPr lang="zh-CN" altLang="en-US" dirty="0">
                <a:solidFill>
                  <a:schemeClr val="tx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4" name="任意多边形 23"/>
            <p:cNvSpPr/>
            <p:nvPr/>
          </p:nvSpPr>
          <p:spPr>
            <a:xfrm>
              <a:off x="3743959" y="2634604"/>
              <a:ext cx="3850641" cy="4198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latin typeface="Impact" panose="020B0806030902050204" pitchFamily="34" charset="0"/>
                  <a:ea typeface="微软雅黑" panose="020B0503020204020204" pitchFamily="34" charset="-122"/>
                  <a:sym typeface="Impact" panose="020B0806030902050204" pitchFamily="34" charset="0"/>
                </a:rPr>
                <a:t>参加人数众多，无多大关系的“陪绑”的现象严重，或该到的人未到。</a:t>
              </a:r>
            </a:p>
          </p:txBody>
        </p:sp>
      </p:grpSp>
      <p:grpSp>
        <p:nvGrpSpPr>
          <p:cNvPr id="25" name="文本4"/>
          <p:cNvGrpSpPr/>
          <p:nvPr/>
        </p:nvGrpSpPr>
        <p:grpSpPr>
          <a:xfrm>
            <a:off x="3431704" y="3515802"/>
            <a:ext cx="7238827" cy="552391"/>
            <a:chOff x="3718559" y="3206351"/>
            <a:chExt cx="3901441" cy="445294"/>
          </a:xfrm>
        </p:grpSpPr>
        <p:sp>
          <p:nvSpPr>
            <p:cNvPr id="26" name="任意多边形 25"/>
            <p:cNvSpPr/>
            <p:nvPr/>
          </p:nvSpPr>
          <p:spPr>
            <a:xfrm>
              <a:off x="3718559" y="3206351"/>
              <a:ext cx="3901441" cy="4452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1"/>
              <a:endParaRPr lang="zh-CN" altLang="en-US" dirty="0">
                <a:solidFill>
                  <a:schemeClr val="tx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7" name="任意多边形 26"/>
            <p:cNvSpPr/>
            <p:nvPr/>
          </p:nvSpPr>
          <p:spPr>
            <a:xfrm>
              <a:off x="3743959" y="3219051"/>
              <a:ext cx="3850641" cy="4198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latin typeface="Impact" panose="020B0806030902050204" pitchFamily="34" charset="0"/>
                  <a:ea typeface="微软雅黑" panose="020B0503020204020204" pitchFamily="34" charset="-122"/>
                  <a:sym typeface="Impact" panose="020B0806030902050204" pitchFamily="34" charset="0"/>
                </a:rPr>
                <a:t>未指定主持人或主持人未能严格按照议程来控制会议，被参会者牵着鼻子跑。</a:t>
              </a:r>
            </a:p>
          </p:txBody>
        </p:sp>
      </p:grpSp>
      <p:grpSp>
        <p:nvGrpSpPr>
          <p:cNvPr id="28" name="文本5"/>
          <p:cNvGrpSpPr/>
          <p:nvPr/>
        </p:nvGrpSpPr>
        <p:grpSpPr>
          <a:xfrm>
            <a:off x="3431704" y="4240816"/>
            <a:ext cx="7238827" cy="552391"/>
            <a:chOff x="3718559" y="3790800"/>
            <a:chExt cx="3901441" cy="445294"/>
          </a:xfrm>
        </p:grpSpPr>
        <p:sp>
          <p:nvSpPr>
            <p:cNvPr id="29" name="任意多边形 28"/>
            <p:cNvSpPr/>
            <p:nvPr/>
          </p:nvSpPr>
          <p:spPr>
            <a:xfrm>
              <a:off x="3718559" y="3790800"/>
              <a:ext cx="3901441" cy="4452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1"/>
              <a:endParaRPr lang="zh-CN" altLang="en-US" dirty="0">
                <a:solidFill>
                  <a:schemeClr val="tx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0" name="任意多边形 29"/>
            <p:cNvSpPr/>
            <p:nvPr/>
          </p:nvSpPr>
          <p:spPr>
            <a:xfrm>
              <a:off x="3743959" y="3803500"/>
              <a:ext cx="3850641" cy="4198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latin typeface="Impact" panose="020B0806030902050204" pitchFamily="34" charset="0"/>
                  <a:ea typeface="微软雅黑" panose="020B0503020204020204" pitchFamily="34" charset="-122"/>
                  <a:sym typeface="Impact" panose="020B0806030902050204" pitchFamily="34" charset="0"/>
                </a:rPr>
                <a:t>思想火花及最终决策未做记录，白开或记录发放不及时，精神未能及时传达。</a:t>
              </a:r>
            </a:p>
          </p:txBody>
        </p:sp>
      </p:grpSp>
      <p:grpSp>
        <p:nvGrpSpPr>
          <p:cNvPr id="31" name="文本6"/>
          <p:cNvGrpSpPr/>
          <p:nvPr/>
        </p:nvGrpSpPr>
        <p:grpSpPr>
          <a:xfrm>
            <a:off x="3431704" y="4965828"/>
            <a:ext cx="7238827" cy="552391"/>
            <a:chOff x="3718559" y="4375248"/>
            <a:chExt cx="3901441" cy="445294"/>
          </a:xfrm>
        </p:grpSpPr>
        <p:sp>
          <p:nvSpPr>
            <p:cNvPr id="32" name="任意多边形 31"/>
            <p:cNvSpPr/>
            <p:nvPr/>
          </p:nvSpPr>
          <p:spPr>
            <a:xfrm>
              <a:off x="3718559" y="4375248"/>
              <a:ext cx="3901441" cy="4452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1"/>
              <a:endParaRPr lang="zh-CN" altLang="en-US" dirty="0">
                <a:solidFill>
                  <a:schemeClr val="tx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3" name="任意多边形 32"/>
            <p:cNvSpPr/>
            <p:nvPr/>
          </p:nvSpPr>
          <p:spPr>
            <a:xfrm>
              <a:off x="3743959" y="4387948"/>
              <a:ext cx="3850641" cy="4198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latin typeface="Impact" panose="020B0806030902050204" pitchFamily="34" charset="0"/>
                  <a:ea typeface="微软雅黑" panose="020B0503020204020204" pitchFamily="34" charset="-122"/>
                  <a:sym typeface="Impact" panose="020B0806030902050204" pitchFamily="34" charset="0"/>
                </a:rPr>
                <a:t>时间选择不恰当，比如安排在即将午餐的时间，每个人都饥肠辘辘，无心开会。</a:t>
              </a:r>
            </a:p>
          </p:txBody>
        </p:sp>
      </p:grpSp>
      <p:grpSp>
        <p:nvGrpSpPr>
          <p:cNvPr id="34" name="文本7"/>
          <p:cNvGrpSpPr/>
          <p:nvPr/>
        </p:nvGrpSpPr>
        <p:grpSpPr>
          <a:xfrm>
            <a:off x="3431704" y="5690840"/>
            <a:ext cx="7238827" cy="552391"/>
            <a:chOff x="3718559" y="4959696"/>
            <a:chExt cx="3901441" cy="445294"/>
          </a:xfrm>
        </p:grpSpPr>
        <p:sp>
          <p:nvSpPr>
            <p:cNvPr id="35" name="任意多边形 34"/>
            <p:cNvSpPr/>
            <p:nvPr/>
          </p:nvSpPr>
          <p:spPr>
            <a:xfrm>
              <a:off x="3718559" y="4959696"/>
              <a:ext cx="3901441" cy="4452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1"/>
              <a:endParaRPr lang="zh-CN" altLang="en-US" dirty="0">
                <a:solidFill>
                  <a:schemeClr val="tx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6" name="任意多边形 35"/>
            <p:cNvSpPr/>
            <p:nvPr/>
          </p:nvSpPr>
          <p:spPr>
            <a:xfrm>
              <a:off x="3743959" y="4972396"/>
              <a:ext cx="3850641" cy="4198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latin typeface="Impact" panose="020B0806030902050204" pitchFamily="34" charset="0"/>
                  <a:ea typeface="微软雅黑" panose="020B0503020204020204" pitchFamily="34" charset="-122"/>
                  <a:sym typeface="Impact" panose="020B0806030902050204" pitchFamily="34" charset="0"/>
                </a:rPr>
                <a:t>地点选择不合适，比如设在经理办公室，致使会议被频繁打断，无法正常进行。</a:t>
              </a:r>
            </a:p>
          </p:txBody>
        </p:sp>
      </p:grpSp>
      <p:grpSp>
        <p:nvGrpSpPr>
          <p:cNvPr id="37" name="深色1"/>
          <p:cNvGrpSpPr/>
          <p:nvPr/>
        </p:nvGrpSpPr>
        <p:grpSpPr>
          <a:xfrm>
            <a:off x="2068925" y="1300294"/>
            <a:ext cx="1361716" cy="621441"/>
            <a:chOff x="1524000" y="1397347"/>
            <a:chExt cx="2194560" cy="556617"/>
          </a:xfrm>
          <a:solidFill>
            <a:srgbClr val="0070C0"/>
          </a:solidFill>
        </p:grpSpPr>
        <p:sp>
          <p:nvSpPr>
            <p:cNvPr id="38" name="任意多边形 37"/>
            <p:cNvSpPr/>
            <p:nvPr/>
          </p:nvSpPr>
          <p:spPr>
            <a:xfrm>
              <a:off x="1524000" y="1397347"/>
              <a:ext cx="2194560" cy="5566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p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endParaRPr lang="zh-CN" altLang="en-US" sz="2400" b="1">
                <a:solidFill>
                  <a:schemeClr val="bg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9" name="任意多边形 38"/>
            <p:cNvSpPr/>
            <p:nvPr/>
          </p:nvSpPr>
          <p:spPr>
            <a:xfrm>
              <a:off x="1549400" y="1410047"/>
              <a:ext cx="2143760" cy="5312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p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r>
                <a:rPr lang="zh-CN" altLang="en-US" sz="2400" b="1" dirty="0">
                  <a:solidFill>
                    <a:schemeClr val="bg1"/>
                  </a:solidFill>
                  <a:latin typeface="Impact" panose="020B0806030902050204" pitchFamily="34" charset="0"/>
                  <a:ea typeface="微软雅黑" panose="020B0503020204020204" pitchFamily="34" charset="-122"/>
                  <a:sym typeface="Impact" panose="020B0806030902050204" pitchFamily="34" charset="0"/>
                </a:rPr>
                <a:t>主题</a:t>
              </a:r>
            </a:p>
          </p:txBody>
        </p:sp>
      </p:grpSp>
      <p:grpSp>
        <p:nvGrpSpPr>
          <p:cNvPr id="40" name="深色2"/>
          <p:cNvGrpSpPr/>
          <p:nvPr/>
        </p:nvGrpSpPr>
        <p:grpSpPr>
          <a:xfrm>
            <a:off x="2068925" y="2025306"/>
            <a:ext cx="1361716" cy="621441"/>
            <a:chOff x="1524000" y="1981795"/>
            <a:chExt cx="2194560" cy="556617"/>
          </a:xfrm>
          <a:solidFill>
            <a:srgbClr val="0070C0"/>
          </a:solidFill>
        </p:grpSpPr>
        <p:sp>
          <p:nvSpPr>
            <p:cNvPr id="41" name="任意多边形 40"/>
            <p:cNvSpPr/>
            <p:nvPr/>
          </p:nvSpPr>
          <p:spPr>
            <a:xfrm>
              <a:off x="1524000" y="1981795"/>
              <a:ext cx="2194560" cy="5566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p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endParaRPr lang="zh-CN" altLang="en-US" sz="2400" b="1">
                <a:solidFill>
                  <a:schemeClr val="bg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42" name="任意多边形 41"/>
            <p:cNvSpPr/>
            <p:nvPr/>
          </p:nvSpPr>
          <p:spPr>
            <a:xfrm>
              <a:off x="1549400" y="1994495"/>
              <a:ext cx="2143760" cy="5312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p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r>
                <a:rPr lang="zh-CN" altLang="en-US" sz="2400" b="1" dirty="0">
                  <a:solidFill>
                    <a:schemeClr val="bg1"/>
                  </a:solidFill>
                  <a:latin typeface="Impact" panose="020B0806030902050204" pitchFamily="34" charset="0"/>
                  <a:ea typeface="微软雅黑" panose="020B0503020204020204" pitchFamily="34" charset="-122"/>
                  <a:sym typeface="Impact" panose="020B0806030902050204" pitchFamily="34" charset="0"/>
                </a:rPr>
                <a:t>议程</a:t>
              </a:r>
            </a:p>
          </p:txBody>
        </p:sp>
      </p:grpSp>
      <p:grpSp>
        <p:nvGrpSpPr>
          <p:cNvPr id="43" name="深色3"/>
          <p:cNvGrpSpPr/>
          <p:nvPr/>
        </p:nvGrpSpPr>
        <p:grpSpPr>
          <a:xfrm>
            <a:off x="2068925" y="2750318"/>
            <a:ext cx="1361716" cy="621441"/>
            <a:chOff x="1524000" y="2566243"/>
            <a:chExt cx="2194560" cy="556617"/>
          </a:xfrm>
          <a:solidFill>
            <a:srgbClr val="0070C0"/>
          </a:solidFill>
        </p:grpSpPr>
        <p:sp>
          <p:nvSpPr>
            <p:cNvPr id="44" name="任意多边形 43"/>
            <p:cNvSpPr/>
            <p:nvPr/>
          </p:nvSpPr>
          <p:spPr>
            <a:xfrm>
              <a:off x="1524000" y="2566243"/>
              <a:ext cx="2194560" cy="5566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p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endParaRPr lang="zh-CN" altLang="en-US" sz="2400" b="1">
                <a:solidFill>
                  <a:schemeClr val="bg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45" name="任意多边形 44"/>
            <p:cNvSpPr/>
            <p:nvPr/>
          </p:nvSpPr>
          <p:spPr>
            <a:xfrm>
              <a:off x="1549400" y="2578943"/>
              <a:ext cx="2143760" cy="5312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p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r>
                <a:rPr lang="zh-CN" altLang="en-US" sz="2400" b="1" dirty="0">
                  <a:solidFill>
                    <a:schemeClr val="bg1"/>
                  </a:solidFill>
                  <a:latin typeface="Impact" panose="020B0806030902050204" pitchFamily="34" charset="0"/>
                  <a:ea typeface="微软雅黑" panose="020B0503020204020204" pitchFamily="34" charset="-122"/>
                  <a:sym typeface="Impact" panose="020B0806030902050204" pitchFamily="34" charset="0"/>
                </a:rPr>
                <a:t>参会人</a:t>
              </a:r>
            </a:p>
          </p:txBody>
        </p:sp>
      </p:grpSp>
      <p:grpSp>
        <p:nvGrpSpPr>
          <p:cNvPr id="46" name="深色4"/>
          <p:cNvGrpSpPr/>
          <p:nvPr/>
        </p:nvGrpSpPr>
        <p:grpSpPr>
          <a:xfrm>
            <a:off x="2068925" y="3475330"/>
            <a:ext cx="1361716" cy="621441"/>
            <a:chOff x="1524000" y="3150691"/>
            <a:chExt cx="2194560" cy="556617"/>
          </a:xfrm>
          <a:solidFill>
            <a:srgbClr val="0070C0"/>
          </a:solidFill>
        </p:grpSpPr>
        <p:sp>
          <p:nvSpPr>
            <p:cNvPr id="61" name="任意多边形 60"/>
            <p:cNvSpPr/>
            <p:nvPr/>
          </p:nvSpPr>
          <p:spPr>
            <a:xfrm>
              <a:off x="1524000" y="3150691"/>
              <a:ext cx="2194560" cy="5566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p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endParaRPr lang="zh-CN" altLang="en-US" sz="2400" b="1" dirty="0">
                <a:solidFill>
                  <a:schemeClr val="bg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62" name="任意多边形 61"/>
            <p:cNvSpPr/>
            <p:nvPr/>
          </p:nvSpPr>
          <p:spPr>
            <a:xfrm>
              <a:off x="1549400" y="3163391"/>
              <a:ext cx="2143760" cy="5312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p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r>
                <a:rPr lang="zh-CN" altLang="en-US" sz="2400" b="1" dirty="0">
                  <a:solidFill>
                    <a:schemeClr val="bg1"/>
                  </a:solidFill>
                  <a:latin typeface="Impact" panose="020B0806030902050204" pitchFamily="34" charset="0"/>
                  <a:ea typeface="微软雅黑" panose="020B0503020204020204" pitchFamily="34" charset="-122"/>
                  <a:sym typeface="Impact" panose="020B0806030902050204" pitchFamily="34" charset="0"/>
                </a:rPr>
                <a:t>主持人</a:t>
              </a:r>
            </a:p>
          </p:txBody>
        </p:sp>
      </p:grpSp>
      <p:grpSp>
        <p:nvGrpSpPr>
          <p:cNvPr id="63" name="深色5"/>
          <p:cNvGrpSpPr/>
          <p:nvPr/>
        </p:nvGrpSpPr>
        <p:grpSpPr>
          <a:xfrm>
            <a:off x="2068925" y="4200342"/>
            <a:ext cx="1361716" cy="621441"/>
            <a:chOff x="1524000" y="3735139"/>
            <a:chExt cx="2194560" cy="556617"/>
          </a:xfrm>
          <a:solidFill>
            <a:srgbClr val="0070C0"/>
          </a:solidFill>
        </p:grpSpPr>
        <p:sp>
          <p:nvSpPr>
            <p:cNvPr id="64" name="任意多边形 63"/>
            <p:cNvSpPr/>
            <p:nvPr/>
          </p:nvSpPr>
          <p:spPr>
            <a:xfrm>
              <a:off x="1524000" y="3735139"/>
              <a:ext cx="2194560" cy="5566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p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endParaRPr lang="zh-CN" altLang="en-US" sz="2400" b="1" dirty="0">
                <a:solidFill>
                  <a:schemeClr val="bg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65" name="任意多边形 64"/>
            <p:cNvSpPr/>
            <p:nvPr/>
          </p:nvSpPr>
          <p:spPr>
            <a:xfrm>
              <a:off x="1549400" y="3747839"/>
              <a:ext cx="2143760" cy="5312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p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r>
                <a:rPr lang="zh-CN" altLang="en-US" sz="2400" b="1" dirty="0">
                  <a:solidFill>
                    <a:schemeClr val="bg1"/>
                  </a:solidFill>
                  <a:latin typeface="Impact" panose="020B0806030902050204" pitchFamily="34" charset="0"/>
                  <a:ea typeface="微软雅黑" panose="020B0503020204020204" pitchFamily="34" charset="-122"/>
                  <a:sym typeface="Impact" panose="020B0806030902050204" pitchFamily="34" charset="0"/>
                </a:rPr>
                <a:t>记录</a:t>
              </a:r>
            </a:p>
          </p:txBody>
        </p:sp>
      </p:grpSp>
      <p:grpSp>
        <p:nvGrpSpPr>
          <p:cNvPr id="66" name="深色6"/>
          <p:cNvGrpSpPr/>
          <p:nvPr/>
        </p:nvGrpSpPr>
        <p:grpSpPr>
          <a:xfrm>
            <a:off x="2068925" y="4925354"/>
            <a:ext cx="1361716" cy="621441"/>
            <a:chOff x="1524000" y="4319587"/>
            <a:chExt cx="2194560" cy="556617"/>
          </a:xfrm>
          <a:solidFill>
            <a:srgbClr val="0070C0"/>
          </a:solidFill>
        </p:grpSpPr>
        <p:sp>
          <p:nvSpPr>
            <p:cNvPr id="67" name="任意多边形 66"/>
            <p:cNvSpPr/>
            <p:nvPr/>
          </p:nvSpPr>
          <p:spPr>
            <a:xfrm>
              <a:off x="1524000" y="4319587"/>
              <a:ext cx="2194560" cy="5566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p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endParaRPr lang="zh-CN" altLang="en-US" sz="2400" b="1" dirty="0">
                <a:solidFill>
                  <a:schemeClr val="bg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68" name="任意多边形 67"/>
            <p:cNvSpPr/>
            <p:nvPr/>
          </p:nvSpPr>
          <p:spPr>
            <a:xfrm>
              <a:off x="1549400" y="4332287"/>
              <a:ext cx="2143760" cy="5312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p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r>
                <a:rPr lang="zh-CN" altLang="en-US" sz="2400" b="1" dirty="0">
                  <a:solidFill>
                    <a:schemeClr val="bg1"/>
                  </a:solidFill>
                  <a:latin typeface="Impact" panose="020B0806030902050204" pitchFamily="34" charset="0"/>
                  <a:ea typeface="微软雅黑" panose="020B0503020204020204" pitchFamily="34" charset="-122"/>
                  <a:sym typeface="Impact" panose="020B0806030902050204" pitchFamily="34" charset="0"/>
                </a:rPr>
                <a:t>时间</a:t>
              </a:r>
            </a:p>
          </p:txBody>
        </p:sp>
      </p:grpSp>
      <p:grpSp>
        <p:nvGrpSpPr>
          <p:cNvPr id="69" name="深色7"/>
          <p:cNvGrpSpPr/>
          <p:nvPr/>
        </p:nvGrpSpPr>
        <p:grpSpPr>
          <a:xfrm>
            <a:off x="2068925" y="5650366"/>
            <a:ext cx="1361716" cy="621441"/>
            <a:chOff x="1524000" y="4904035"/>
            <a:chExt cx="2194560" cy="556617"/>
          </a:xfrm>
          <a:solidFill>
            <a:srgbClr val="0070C0"/>
          </a:solidFill>
        </p:grpSpPr>
        <p:sp>
          <p:nvSpPr>
            <p:cNvPr id="70" name="任意多边形 69"/>
            <p:cNvSpPr/>
            <p:nvPr/>
          </p:nvSpPr>
          <p:spPr>
            <a:xfrm>
              <a:off x="1524000" y="4904035"/>
              <a:ext cx="2194560" cy="5566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p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endParaRPr lang="zh-CN" altLang="en-US" sz="2400" b="1" dirty="0">
                <a:solidFill>
                  <a:schemeClr val="bg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71" name="任意多边形 70"/>
            <p:cNvSpPr/>
            <p:nvPr/>
          </p:nvSpPr>
          <p:spPr>
            <a:xfrm>
              <a:off x="1549400" y="4916735"/>
              <a:ext cx="2143760" cy="5312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p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r>
                <a:rPr lang="zh-CN" altLang="en-US" sz="2400" b="1" dirty="0">
                  <a:solidFill>
                    <a:schemeClr val="bg1"/>
                  </a:solidFill>
                  <a:latin typeface="Impact" panose="020B0806030902050204" pitchFamily="34" charset="0"/>
                  <a:ea typeface="微软雅黑" panose="020B0503020204020204" pitchFamily="34" charset="-122"/>
                  <a:sym typeface="Impact" panose="020B0806030902050204" pitchFamily="34" charset="0"/>
                </a:rPr>
                <a:t>地点</a:t>
              </a:r>
            </a:p>
          </p:txBody>
        </p:sp>
      </p:grpSp>
    </p:spTree>
    <p:extLst>
      <p:ext uri="{BB962C8B-B14F-4D97-AF65-F5344CB8AC3E}">
        <p14:creationId xmlns:p14="http://schemas.microsoft.com/office/powerpoint/2010/main" val="15987570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up)">
                                      <p:cBhvr>
                                        <p:cTn id="7" dur="500"/>
                                        <p:tgtEl>
                                          <p:spTgt spid="3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up)">
                                      <p:cBhvr>
                                        <p:cTn id="15" dur="500"/>
                                        <p:tgtEl>
                                          <p:spTgt spid="40"/>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wipe(up)">
                                      <p:cBhvr>
                                        <p:cTn id="31" dur="500"/>
                                        <p:tgtEl>
                                          <p:spTgt spid="46"/>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wipe(up)">
                                      <p:cBhvr>
                                        <p:cTn id="39" dur="500"/>
                                        <p:tgtEl>
                                          <p:spTgt spid="63"/>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5000"/>
                            </p:stCondLst>
                            <p:childTnLst>
                              <p:par>
                                <p:cTn id="45" presetID="22" presetClass="entr" presetSubtype="1" fill="hold"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wipe(up)">
                                      <p:cBhvr>
                                        <p:cTn id="47" dur="500"/>
                                        <p:tgtEl>
                                          <p:spTgt spid="66"/>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left)">
                                      <p:cBhvr>
                                        <p:cTn id="51" dur="500"/>
                                        <p:tgtEl>
                                          <p:spTgt spid="31"/>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69"/>
                                        </p:tgtEl>
                                        <p:attrNameLst>
                                          <p:attrName>style.visibility</p:attrName>
                                        </p:attrNameLst>
                                      </p:cBhvr>
                                      <p:to>
                                        <p:strVal val="visible"/>
                                      </p:to>
                                    </p:set>
                                    <p:animEffect transition="in" filter="wipe(up)">
                                      <p:cBhvr>
                                        <p:cTn id="55" dur="500"/>
                                        <p:tgtEl>
                                          <p:spTgt spid="69"/>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left)">
                                      <p:cBhvr>
                                        <p:cTn id="5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圆角矩形 27"/>
          <p:cNvSpPr/>
          <p:nvPr/>
        </p:nvSpPr>
        <p:spPr>
          <a:xfrm>
            <a:off x="0" y="1052736"/>
            <a:ext cx="12164939" cy="561975"/>
          </a:xfrm>
          <a:prstGeom prst="roundRect">
            <a:avLst>
              <a:gd name="adj" fmla="val 12535"/>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2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会议前缺乏准备</a:t>
            </a:r>
          </a:p>
        </p:txBody>
      </p:sp>
      <p:sp>
        <p:nvSpPr>
          <p:cNvPr id="29" name="圆角矩形 28"/>
          <p:cNvSpPr/>
          <p:nvPr/>
        </p:nvSpPr>
        <p:spPr bwMode="auto">
          <a:xfrm rot="10800000">
            <a:off x="2126475" y="2382399"/>
            <a:ext cx="8722055" cy="952663"/>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b="1">
              <a:solidFill>
                <a:schemeClr val="bg1"/>
              </a:solidFill>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30" name="圆角矩形 29"/>
          <p:cNvSpPr/>
          <p:nvPr/>
        </p:nvSpPr>
        <p:spPr bwMode="auto">
          <a:xfrm rot="10800000">
            <a:off x="2126474" y="3652359"/>
            <a:ext cx="8722052" cy="613121"/>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b="1">
              <a:solidFill>
                <a:schemeClr val="bg1"/>
              </a:solidFill>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31" name="圆角矩形 30"/>
          <p:cNvSpPr/>
          <p:nvPr/>
        </p:nvSpPr>
        <p:spPr bwMode="auto">
          <a:xfrm rot="10800000">
            <a:off x="2126478" y="4941166"/>
            <a:ext cx="8722050" cy="610281"/>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b="1">
              <a:solidFill>
                <a:schemeClr val="bg1"/>
              </a:solidFill>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32" name="任意多边形 8"/>
          <p:cNvSpPr>
            <a:spLocks/>
          </p:cNvSpPr>
          <p:nvPr/>
        </p:nvSpPr>
        <p:spPr bwMode="auto">
          <a:xfrm rot="16200000">
            <a:off x="1454502" y="3454685"/>
            <a:ext cx="773088" cy="1036131"/>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0070C0"/>
          </a:solidFill>
          <a:ln w="14288" cap="flat">
            <a:noFill/>
            <a:prstDash val="solid"/>
            <a:miter lim="800000"/>
            <a:headEnd/>
            <a:tailEnd/>
          </a:ln>
        </p:spPr>
        <p:txBody>
          <a:bodyPr/>
          <a:lstStyle/>
          <a:p>
            <a:endParaRPr lang="zh-CN" altLang="en-US" sz="2800">
              <a:solidFill>
                <a:schemeClr val="accent2"/>
              </a:solidFill>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33" name="Oval 53"/>
          <p:cNvSpPr>
            <a:spLocks noChangeArrowheads="1"/>
          </p:cNvSpPr>
          <p:nvPr/>
        </p:nvSpPr>
        <p:spPr bwMode="auto">
          <a:xfrm>
            <a:off x="1371513" y="3644257"/>
            <a:ext cx="672044" cy="663132"/>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chemeClr val="accent2"/>
              </a:solidFill>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34" name="任意多边形 15"/>
          <p:cNvSpPr>
            <a:spLocks/>
          </p:cNvSpPr>
          <p:nvPr/>
        </p:nvSpPr>
        <p:spPr bwMode="auto">
          <a:xfrm rot="16200000">
            <a:off x="1455885" y="4712235"/>
            <a:ext cx="770317" cy="1036129"/>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0070C0"/>
          </a:solidFill>
          <a:ln w="14288" cap="flat">
            <a:noFill/>
            <a:prstDash val="solid"/>
            <a:miter lim="800000"/>
            <a:headEnd/>
            <a:tailEnd/>
          </a:ln>
        </p:spPr>
        <p:txBody>
          <a:bodyPr/>
          <a:lstStyle/>
          <a:p>
            <a:endParaRPr lang="zh-CN" altLang="en-US" sz="2800">
              <a:solidFill>
                <a:schemeClr val="accent2"/>
              </a:solidFill>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35" name="Oval 53"/>
          <p:cNvSpPr>
            <a:spLocks noChangeArrowheads="1"/>
          </p:cNvSpPr>
          <p:nvPr/>
        </p:nvSpPr>
        <p:spPr bwMode="auto">
          <a:xfrm>
            <a:off x="1376231" y="4896369"/>
            <a:ext cx="672042" cy="66075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chemeClr val="accent2"/>
              </a:solidFill>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36" name="文本框 28"/>
          <p:cNvSpPr txBox="1"/>
          <p:nvPr/>
        </p:nvSpPr>
        <p:spPr>
          <a:xfrm>
            <a:off x="1372621" y="3698509"/>
            <a:ext cx="659932" cy="565219"/>
          </a:xfrm>
          <a:prstGeom prst="rect">
            <a:avLst/>
          </a:prstGeom>
          <a:noFill/>
        </p:spPr>
        <p:txBody>
          <a:bodyPr wrap="square">
            <a:spAutoFit/>
          </a:bodyPr>
          <a:lstStyle/>
          <a:p>
            <a:pPr algn="ctr" fontAlgn="auto">
              <a:lnSpc>
                <a:spcPct val="117000"/>
              </a:lnSpc>
              <a:spcBef>
                <a:spcPts val="0"/>
              </a:spcBef>
              <a:spcAft>
                <a:spcPts val="0"/>
              </a:spcAft>
              <a:defRPr/>
            </a:pPr>
            <a:r>
              <a:rPr lang="en-US" altLang="zh-CN" sz="2800" b="1" dirty="0" smtClean="0">
                <a:solidFill>
                  <a:srgbClr val="0070C0"/>
                </a:solidFill>
                <a:latin typeface="Impact" panose="020B0806030902050204" pitchFamily="34" charset="0"/>
                <a:ea typeface="微软雅黑" panose="020B0503020204020204" pitchFamily="34" charset="-122"/>
                <a:cs typeface="+mn-ea"/>
                <a:sym typeface="Impact" panose="020B0806030902050204" pitchFamily="34" charset="0"/>
              </a:rPr>
              <a:t>2</a:t>
            </a:r>
            <a:endParaRPr lang="zh-CN" altLang="en-US" sz="2800" b="1" dirty="0">
              <a:solidFill>
                <a:srgbClr val="0070C0"/>
              </a:solidFill>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37" name="文本框 30"/>
          <p:cNvSpPr txBox="1"/>
          <p:nvPr/>
        </p:nvSpPr>
        <p:spPr>
          <a:xfrm>
            <a:off x="1372622" y="4978335"/>
            <a:ext cx="659931" cy="565219"/>
          </a:xfrm>
          <a:prstGeom prst="rect">
            <a:avLst/>
          </a:prstGeom>
          <a:noFill/>
        </p:spPr>
        <p:txBody>
          <a:bodyPr wrap="square">
            <a:spAutoFit/>
          </a:bodyPr>
          <a:lstStyle/>
          <a:p>
            <a:pPr algn="ctr" fontAlgn="auto">
              <a:lnSpc>
                <a:spcPct val="117000"/>
              </a:lnSpc>
              <a:spcBef>
                <a:spcPts val="0"/>
              </a:spcBef>
              <a:spcAft>
                <a:spcPts val="0"/>
              </a:spcAft>
              <a:defRPr/>
            </a:pPr>
            <a:r>
              <a:rPr lang="en-US" altLang="zh-CN" sz="2800" b="1" dirty="0" smtClean="0">
                <a:solidFill>
                  <a:srgbClr val="0070C0"/>
                </a:solidFill>
                <a:latin typeface="Impact" panose="020B0806030902050204" pitchFamily="34" charset="0"/>
                <a:ea typeface="微软雅黑" panose="020B0503020204020204" pitchFamily="34" charset="-122"/>
                <a:cs typeface="+mn-ea"/>
                <a:sym typeface="Impact" panose="020B0806030902050204" pitchFamily="34" charset="0"/>
              </a:rPr>
              <a:t>3</a:t>
            </a:r>
            <a:endParaRPr lang="zh-CN" altLang="en-US" sz="2800" b="1" dirty="0">
              <a:solidFill>
                <a:srgbClr val="0070C0"/>
              </a:solidFill>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38" name="任意多边形 8"/>
          <p:cNvSpPr>
            <a:spLocks/>
          </p:cNvSpPr>
          <p:nvPr/>
        </p:nvSpPr>
        <p:spPr bwMode="auto">
          <a:xfrm rot="16200000">
            <a:off x="1433995" y="2366077"/>
            <a:ext cx="784196" cy="1044024"/>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0070C0"/>
          </a:solidFill>
          <a:ln w="14288" cap="flat">
            <a:noFill/>
            <a:prstDash val="solid"/>
            <a:miter lim="800000"/>
            <a:headEnd/>
            <a:tailEnd/>
          </a:ln>
        </p:spPr>
        <p:txBody>
          <a:bodyPr/>
          <a:lstStyle/>
          <a:p>
            <a:endParaRPr lang="zh-CN" altLang="en-US" sz="2800">
              <a:solidFill>
                <a:schemeClr val="accent2"/>
              </a:solidFill>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39" name="Oval 53"/>
          <p:cNvSpPr>
            <a:spLocks noChangeArrowheads="1"/>
          </p:cNvSpPr>
          <p:nvPr/>
        </p:nvSpPr>
        <p:spPr bwMode="auto">
          <a:xfrm>
            <a:off x="1355390" y="2546422"/>
            <a:ext cx="677163" cy="672661"/>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a:solidFill>
                <a:schemeClr val="accent2"/>
              </a:solidFill>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40" name="文本框 28"/>
          <p:cNvSpPr txBox="1"/>
          <p:nvPr/>
        </p:nvSpPr>
        <p:spPr>
          <a:xfrm>
            <a:off x="1356589" y="2637676"/>
            <a:ext cx="664960" cy="565219"/>
          </a:xfrm>
          <a:prstGeom prst="rect">
            <a:avLst/>
          </a:prstGeom>
          <a:noFill/>
        </p:spPr>
        <p:txBody>
          <a:bodyPr wrap="square">
            <a:spAutoFit/>
          </a:bodyPr>
          <a:lstStyle/>
          <a:p>
            <a:pPr algn="ctr" fontAlgn="auto">
              <a:lnSpc>
                <a:spcPct val="117000"/>
              </a:lnSpc>
              <a:spcBef>
                <a:spcPts val="0"/>
              </a:spcBef>
              <a:spcAft>
                <a:spcPts val="0"/>
              </a:spcAft>
              <a:defRPr/>
            </a:pPr>
            <a:r>
              <a:rPr lang="en-US" altLang="zh-CN" sz="2800" b="1" dirty="0" smtClean="0">
                <a:solidFill>
                  <a:srgbClr val="0070C0"/>
                </a:solidFill>
                <a:latin typeface="Impact" panose="020B0806030902050204" pitchFamily="34" charset="0"/>
                <a:ea typeface="微软雅黑" panose="020B0503020204020204" pitchFamily="34" charset="-122"/>
                <a:cs typeface="+mn-ea"/>
                <a:sym typeface="Impact" panose="020B0806030902050204" pitchFamily="34" charset="0"/>
              </a:rPr>
              <a:t>1</a:t>
            </a:r>
            <a:endParaRPr lang="zh-CN" altLang="en-US" sz="2800" b="1" dirty="0">
              <a:solidFill>
                <a:srgbClr val="0070C0"/>
              </a:solidFill>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41" name="圆角矩形 40"/>
          <p:cNvSpPr/>
          <p:nvPr/>
        </p:nvSpPr>
        <p:spPr>
          <a:xfrm>
            <a:off x="2443410" y="2458630"/>
            <a:ext cx="8224102" cy="817970"/>
          </a:xfrm>
          <a:prstGeom prst="roundRect">
            <a:avLst>
              <a:gd name="adj" fmla="val 10215"/>
            </a:avLst>
          </a:prstGeom>
          <a:solidFill>
            <a:srgbClr val="0070C0"/>
          </a:solidFill>
          <a:ln>
            <a:gradFill>
              <a:gsLst>
                <a:gs pos="100000">
                  <a:schemeClr val="bg1">
                    <a:lumMod val="85000"/>
                  </a:schemeClr>
                </a:gs>
                <a:gs pos="0">
                  <a:schemeClr val="bg1"/>
                </a:gs>
              </a:gsLst>
              <a:lin ang="54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b="1">
              <a:solidFill>
                <a:schemeClr val="bg1"/>
              </a:solidFill>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42" name="圆角矩形 41"/>
          <p:cNvSpPr/>
          <p:nvPr/>
        </p:nvSpPr>
        <p:spPr>
          <a:xfrm>
            <a:off x="2443410" y="3741385"/>
            <a:ext cx="8224102" cy="485487"/>
          </a:xfrm>
          <a:prstGeom prst="roundRect">
            <a:avLst>
              <a:gd name="adj" fmla="val 10215"/>
            </a:avLst>
          </a:prstGeom>
          <a:solidFill>
            <a:srgbClr val="0070C0"/>
          </a:solidFill>
          <a:ln>
            <a:gradFill>
              <a:gsLst>
                <a:gs pos="100000">
                  <a:schemeClr val="bg1">
                    <a:lumMod val="85000"/>
                  </a:schemeClr>
                </a:gs>
                <a:gs pos="0">
                  <a:schemeClr val="bg1"/>
                </a:gs>
              </a:gsLst>
              <a:lin ang="54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b="1">
              <a:solidFill>
                <a:schemeClr val="bg1"/>
              </a:solidFill>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43" name="圆角矩形 42"/>
          <p:cNvSpPr/>
          <p:nvPr/>
        </p:nvSpPr>
        <p:spPr>
          <a:xfrm>
            <a:off x="2443410" y="5017397"/>
            <a:ext cx="8224102" cy="483238"/>
          </a:xfrm>
          <a:prstGeom prst="roundRect">
            <a:avLst>
              <a:gd name="adj" fmla="val 10215"/>
            </a:avLst>
          </a:prstGeom>
          <a:solidFill>
            <a:srgbClr val="0070C0"/>
          </a:solidFill>
          <a:ln>
            <a:gradFill>
              <a:gsLst>
                <a:gs pos="100000">
                  <a:schemeClr val="bg1">
                    <a:lumMod val="85000"/>
                  </a:schemeClr>
                </a:gs>
                <a:gs pos="0">
                  <a:schemeClr val="bg1"/>
                </a:gs>
              </a:gsLst>
              <a:lin ang="54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b="1">
              <a:solidFill>
                <a:schemeClr val="bg1"/>
              </a:solidFill>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44" name="矩形 27"/>
          <p:cNvSpPr>
            <a:spLocks noChangeArrowheads="1"/>
          </p:cNvSpPr>
          <p:nvPr/>
        </p:nvSpPr>
        <p:spPr bwMode="auto">
          <a:xfrm>
            <a:off x="2596469" y="2377666"/>
            <a:ext cx="8003696" cy="879087"/>
          </a:xfrm>
          <a:prstGeom prst="rect">
            <a:avLst/>
          </a:prstGeom>
          <a:noFill/>
          <a:ln w="9525">
            <a:noFill/>
            <a:miter lim="800000"/>
            <a:headEnd/>
            <a:tailEnd/>
          </a:ln>
        </p:spPr>
        <p:txBody>
          <a:bodyPr wrap="square">
            <a:spAutoFit/>
          </a:bodyPr>
          <a:lstStyle/>
          <a:p>
            <a:pPr>
              <a:lnSpc>
                <a:spcPct val="150000"/>
              </a:lnSpc>
            </a:pPr>
            <a:r>
              <a:rPr lang="zh-CN" altLang="en-US" b="1" dirty="0">
                <a:solidFill>
                  <a:schemeClr val="bg1"/>
                </a:solidFill>
                <a:latin typeface="Impact" panose="020B0806030902050204" pitchFamily="34" charset="0"/>
                <a:ea typeface="微软雅黑" panose="020B0503020204020204" pitchFamily="34" charset="-122"/>
                <a:cs typeface="+mn-ea"/>
                <a:sym typeface="Impact" panose="020B0806030902050204" pitchFamily="34" charset="0"/>
              </a:rPr>
              <a:t>没有提前准备好会场、开会设施（比如电脑、投影仪、麦克风、白板、白板笔、激光笔）、会议讨论材料、会议签到表等。</a:t>
            </a:r>
          </a:p>
        </p:txBody>
      </p:sp>
      <p:sp>
        <p:nvSpPr>
          <p:cNvPr id="45" name="矩形 27"/>
          <p:cNvSpPr>
            <a:spLocks noChangeArrowheads="1"/>
          </p:cNvSpPr>
          <p:nvPr/>
        </p:nvSpPr>
        <p:spPr bwMode="auto">
          <a:xfrm>
            <a:off x="2556800" y="3790022"/>
            <a:ext cx="6779560" cy="369332"/>
          </a:xfrm>
          <a:prstGeom prst="rect">
            <a:avLst/>
          </a:prstGeom>
          <a:noFill/>
          <a:ln w="9525">
            <a:noFill/>
            <a:miter lim="800000"/>
            <a:headEnd/>
            <a:tailEnd/>
          </a:ln>
        </p:spPr>
        <p:txBody>
          <a:bodyPr wrap="square">
            <a:spAutoFit/>
          </a:bodyPr>
          <a:lstStyle/>
          <a:p>
            <a:r>
              <a:rPr lang="zh-CN" altLang="en-US" b="1" dirty="0">
                <a:solidFill>
                  <a:schemeClr val="bg1"/>
                </a:solidFill>
                <a:latin typeface="Impact" panose="020B0806030902050204" pitchFamily="34" charset="0"/>
                <a:ea typeface="微软雅黑" panose="020B0503020204020204" pitchFamily="34" charset="-122"/>
                <a:cs typeface="+mn-ea"/>
                <a:sym typeface="Impact" panose="020B0806030902050204" pitchFamily="34" charset="0"/>
              </a:rPr>
              <a:t>开会前没有提前通知与会者相关事宜及会议材料学习；</a:t>
            </a:r>
          </a:p>
        </p:txBody>
      </p:sp>
      <p:sp>
        <p:nvSpPr>
          <p:cNvPr id="46" name="矩形 27"/>
          <p:cNvSpPr>
            <a:spLocks noChangeArrowheads="1"/>
          </p:cNvSpPr>
          <p:nvPr/>
        </p:nvSpPr>
        <p:spPr bwMode="auto">
          <a:xfrm>
            <a:off x="2556800" y="5087993"/>
            <a:ext cx="8110712" cy="369332"/>
          </a:xfrm>
          <a:prstGeom prst="rect">
            <a:avLst/>
          </a:prstGeom>
          <a:noFill/>
          <a:ln w="9525">
            <a:noFill/>
            <a:miter lim="800000"/>
            <a:headEnd/>
            <a:tailEnd/>
          </a:ln>
        </p:spPr>
        <p:txBody>
          <a:bodyPr wrap="square">
            <a:spAutoFit/>
          </a:bodyPr>
          <a:lstStyle/>
          <a:p>
            <a:r>
              <a:rPr lang="zh-CN" altLang="en-US" b="1" dirty="0">
                <a:solidFill>
                  <a:schemeClr val="bg1"/>
                </a:solidFill>
                <a:latin typeface="Impact" panose="020B0806030902050204" pitchFamily="34" charset="0"/>
                <a:ea typeface="微软雅黑" panose="020B0503020204020204" pitchFamily="34" charset="-122"/>
                <a:cs typeface="+mn-ea"/>
                <a:sym typeface="Impact" panose="020B0806030902050204" pitchFamily="34" charset="0"/>
              </a:rPr>
              <a:t>没有提前准备好会议议题、议程、会议材料、参与人、主持人、记录人等</a:t>
            </a:r>
          </a:p>
        </p:txBody>
      </p:sp>
    </p:spTree>
    <p:extLst>
      <p:ext uri="{BB962C8B-B14F-4D97-AF65-F5344CB8AC3E}">
        <p14:creationId xmlns:p14="http://schemas.microsoft.com/office/powerpoint/2010/main" val="1834135254"/>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anim calcmode="lin" valueType="num">
                                      <p:cBhvr>
                                        <p:cTn id="12" dur="500" fill="hold"/>
                                        <p:tgtEl>
                                          <p:spTgt spid="39"/>
                                        </p:tgtEl>
                                        <p:attrNameLst>
                                          <p:attrName>ppt_x</p:attrName>
                                        </p:attrNameLst>
                                      </p:cBhvr>
                                      <p:tavLst>
                                        <p:tav tm="0">
                                          <p:val>
                                            <p:strVal val="#ppt_x"/>
                                          </p:val>
                                        </p:tav>
                                        <p:tav tm="100000">
                                          <p:val>
                                            <p:strVal val="#ppt_x"/>
                                          </p:val>
                                        </p:tav>
                                      </p:tavLst>
                                    </p:anim>
                                    <p:anim calcmode="lin" valueType="num">
                                      <p:cBhvr>
                                        <p:cTn id="13" dur="500" fill="hold"/>
                                        <p:tgtEl>
                                          <p:spTgt spid="39"/>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anim calcmode="lin" valueType="num">
                                      <p:cBhvr>
                                        <p:cTn id="18" dur="500" fill="hold"/>
                                        <p:tgtEl>
                                          <p:spTgt spid="33"/>
                                        </p:tgtEl>
                                        <p:attrNameLst>
                                          <p:attrName>ppt_x</p:attrName>
                                        </p:attrNameLst>
                                      </p:cBhvr>
                                      <p:tavLst>
                                        <p:tav tm="0">
                                          <p:val>
                                            <p:strVal val="#ppt_x"/>
                                          </p:val>
                                        </p:tav>
                                        <p:tav tm="100000">
                                          <p:val>
                                            <p:strVal val="#ppt_x"/>
                                          </p:val>
                                        </p:tav>
                                      </p:tavLst>
                                    </p:anim>
                                    <p:anim calcmode="lin" valueType="num">
                                      <p:cBhvr>
                                        <p:cTn id="19" dur="500" fill="hold"/>
                                        <p:tgtEl>
                                          <p:spTgt spid="33"/>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anim calcmode="lin" valueType="num">
                                      <p:cBhvr>
                                        <p:cTn id="24" dur="500" fill="hold"/>
                                        <p:tgtEl>
                                          <p:spTgt spid="35"/>
                                        </p:tgtEl>
                                        <p:attrNameLst>
                                          <p:attrName>ppt_x</p:attrName>
                                        </p:attrNameLst>
                                      </p:cBhvr>
                                      <p:tavLst>
                                        <p:tav tm="0">
                                          <p:val>
                                            <p:strVal val="#ppt_x"/>
                                          </p:val>
                                        </p:tav>
                                        <p:tav tm="100000">
                                          <p:val>
                                            <p:strVal val="#ppt_x"/>
                                          </p:val>
                                        </p:tav>
                                      </p:tavLst>
                                    </p:anim>
                                    <p:anim calcmode="lin" valueType="num">
                                      <p:cBhvr>
                                        <p:cTn id="25" dur="500" fill="hold"/>
                                        <p:tgtEl>
                                          <p:spTgt spid="3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p:cTn id="29" dur="500" fill="hold"/>
                                        <p:tgtEl>
                                          <p:spTgt spid="37"/>
                                        </p:tgtEl>
                                        <p:attrNameLst>
                                          <p:attrName>ppt_w</p:attrName>
                                        </p:attrNameLst>
                                      </p:cBhvr>
                                      <p:tavLst>
                                        <p:tav tm="0">
                                          <p:val>
                                            <p:fltVal val="0"/>
                                          </p:val>
                                        </p:tav>
                                        <p:tav tm="100000">
                                          <p:val>
                                            <p:strVal val="#ppt_w"/>
                                          </p:val>
                                        </p:tav>
                                      </p:tavLst>
                                    </p:anim>
                                    <p:anim calcmode="lin" valueType="num">
                                      <p:cBhvr>
                                        <p:cTn id="30" dur="500" fill="hold"/>
                                        <p:tgtEl>
                                          <p:spTgt spid="37"/>
                                        </p:tgtEl>
                                        <p:attrNameLst>
                                          <p:attrName>ppt_h</p:attrName>
                                        </p:attrNameLst>
                                      </p:cBhvr>
                                      <p:tavLst>
                                        <p:tav tm="0">
                                          <p:val>
                                            <p:fltVal val="0"/>
                                          </p:val>
                                        </p:tav>
                                        <p:tav tm="100000">
                                          <p:val>
                                            <p:strVal val="#ppt_h"/>
                                          </p:val>
                                        </p:tav>
                                      </p:tavLst>
                                    </p:anim>
                                    <p:animEffect transition="in" filter="fade">
                                      <p:cBhvr>
                                        <p:cTn id="31" dur="500"/>
                                        <p:tgtEl>
                                          <p:spTgt spid="37"/>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fltVal val="0"/>
                                          </p:val>
                                        </p:tav>
                                        <p:tav tm="100000">
                                          <p:val>
                                            <p:strVal val="#ppt_h"/>
                                          </p:val>
                                        </p:tav>
                                      </p:tavLst>
                                    </p:anim>
                                    <p:animEffect transition="in" filter="fade">
                                      <p:cBhvr>
                                        <p:cTn id="37" dur="500"/>
                                        <p:tgtEl>
                                          <p:spTgt spid="36"/>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p:cTn id="41" dur="500" fill="hold"/>
                                        <p:tgtEl>
                                          <p:spTgt spid="40"/>
                                        </p:tgtEl>
                                        <p:attrNameLst>
                                          <p:attrName>ppt_w</p:attrName>
                                        </p:attrNameLst>
                                      </p:cBhvr>
                                      <p:tavLst>
                                        <p:tav tm="0">
                                          <p:val>
                                            <p:fltVal val="0"/>
                                          </p:val>
                                        </p:tav>
                                        <p:tav tm="100000">
                                          <p:val>
                                            <p:strVal val="#ppt_w"/>
                                          </p:val>
                                        </p:tav>
                                      </p:tavLst>
                                    </p:anim>
                                    <p:anim calcmode="lin" valueType="num">
                                      <p:cBhvr>
                                        <p:cTn id="42" dur="500" fill="hold"/>
                                        <p:tgtEl>
                                          <p:spTgt spid="40"/>
                                        </p:tgtEl>
                                        <p:attrNameLst>
                                          <p:attrName>ppt_h</p:attrName>
                                        </p:attrNameLst>
                                      </p:cBhvr>
                                      <p:tavLst>
                                        <p:tav tm="0">
                                          <p:val>
                                            <p:fltVal val="0"/>
                                          </p:val>
                                        </p:tav>
                                        <p:tav tm="100000">
                                          <p:val>
                                            <p:strVal val="#ppt_h"/>
                                          </p:val>
                                        </p:tav>
                                      </p:tavLst>
                                    </p:anim>
                                    <p:animEffect transition="in" filter="fade">
                                      <p:cBhvr>
                                        <p:cTn id="43" dur="500"/>
                                        <p:tgtEl>
                                          <p:spTgt spid="40"/>
                                        </p:tgtEl>
                                      </p:cBhvr>
                                    </p:animEffect>
                                  </p:childTnLst>
                                </p:cTn>
                              </p:par>
                            </p:childTnLst>
                          </p:cTn>
                        </p:par>
                        <p:par>
                          <p:cTn id="44" fill="hold">
                            <p:stCondLst>
                              <p:cond delay="3500"/>
                            </p:stCondLst>
                            <p:childTnLst>
                              <p:par>
                                <p:cTn id="45" presetID="31" presetClass="entr" presetSubtype="0" fill="hold" grpId="0" nodeType="after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p:cTn id="47" dur="500" fill="hold"/>
                                        <p:tgtEl>
                                          <p:spTgt spid="38"/>
                                        </p:tgtEl>
                                        <p:attrNameLst>
                                          <p:attrName>ppt_w</p:attrName>
                                        </p:attrNameLst>
                                      </p:cBhvr>
                                      <p:tavLst>
                                        <p:tav tm="0">
                                          <p:val>
                                            <p:fltVal val="0"/>
                                          </p:val>
                                        </p:tav>
                                        <p:tav tm="100000">
                                          <p:val>
                                            <p:strVal val="#ppt_w"/>
                                          </p:val>
                                        </p:tav>
                                      </p:tavLst>
                                    </p:anim>
                                    <p:anim calcmode="lin" valueType="num">
                                      <p:cBhvr>
                                        <p:cTn id="48" dur="500" fill="hold"/>
                                        <p:tgtEl>
                                          <p:spTgt spid="38"/>
                                        </p:tgtEl>
                                        <p:attrNameLst>
                                          <p:attrName>ppt_h</p:attrName>
                                        </p:attrNameLst>
                                      </p:cBhvr>
                                      <p:tavLst>
                                        <p:tav tm="0">
                                          <p:val>
                                            <p:fltVal val="0"/>
                                          </p:val>
                                        </p:tav>
                                        <p:tav tm="100000">
                                          <p:val>
                                            <p:strVal val="#ppt_h"/>
                                          </p:val>
                                        </p:tav>
                                      </p:tavLst>
                                    </p:anim>
                                    <p:anim calcmode="lin" valueType="num">
                                      <p:cBhvr>
                                        <p:cTn id="49" dur="500" fill="hold"/>
                                        <p:tgtEl>
                                          <p:spTgt spid="38"/>
                                        </p:tgtEl>
                                        <p:attrNameLst>
                                          <p:attrName>style.rotation</p:attrName>
                                        </p:attrNameLst>
                                      </p:cBhvr>
                                      <p:tavLst>
                                        <p:tav tm="0">
                                          <p:val>
                                            <p:fltVal val="90"/>
                                          </p:val>
                                        </p:tav>
                                        <p:tav tm="100000">
                                          <p:val>
                                            <p:fltVal val="0"/>
                                          </p:val>
                                        </p:tav>
                                      </p:tavLst>
                                    </p:anim>
                                    <p:animEffect transition="in" filter="fade">
                                      <p:cBhvr>
                                        <p:cTn id="50" dur="500"/>
                                        <p:tgtEl>
                                          <p:spTgt spid="38"/>
                                        </p:tgtEl>
                                      </p:cBhvr>
                                    </p:animEffect>
                                  </p:childTnLst>
                                </p:cTn>
                              </p:par>
                            </p:childTnLst>
                          </p:cTn>
                        </p:par>
                        <p:par>
                          <p:cTn id="51" fill="hold">
                            <p:stCondLst>
                              <p:cond delay="4000"/>
                            </p:stCondLst>
                            <p:childTnLst>
                              <p:par>
                                <p:cTn id="52" presetID="31" presetClass="entr" presetSubtype="0" fill="hold" grpId="0" nodeType="afterEffect">
                                  <p:stCondLst>
                                    <p:cond delay="0"/>
                                  </p:stCondLst>
                                  <p:childTnLst>
                                    <p:set>
                                      <p:cBhvr>
                                        <p:cTn id="53" dur="1" fill="hold">
                                          <p:stCondLst>
                                            <p:cond delay="0"/>
                                          </p:stCondLst>
                                        </p:cTn>
                                        <p:tgtEl>
                                          <p:spTgt spid="32"/>
                                        </p:tgtEl>
                                        <p:attrNameLst>
                                          <p:attrName>style.visibility</p:attrName>
                                        </p:attrNameLst>
                                      </p:cBhvr>
                                      <p:to>
                                        <p:strVal val="visible"/>
                                      </p:to>
                                    </p:set>
                                    <p:anim calcmode="lin" valueType="num">
                                      <p:cBhvr>
                                        <p:cTn id="54" dur="500" fill="hold"/>
                                        <p:tgtEl>
                                          <p:spTgt spid="32"/>
                                        </p:tgtEl>
                                        <p:attrNameLst>
                                          <p:attrName>ppt_w</p:attrName>
                                        </p:attrNameLst>
                                      </p:cBhvr>
                                      <p:tavLst>
                                        <p:tav tm="0">
                                          <p:val>
                                            <p:fltVal val="0"/>
                                          </p:val>
                                        </p:tav>
                                        <p:tav tm="100000">
                                          <p:val>
                                            <p:strVal val="#ppt_w"/>
                                          </p:val>
                                        </p:tav>
                                      </p:tavLst>
                                    </p:anim>
                                    <p:anim calcmode="lin" valueType="num">
                                      <p:cBhvr>
                                        <p:cTn id="55" dur="500" fill="hold"/>
                                        <p:tgtEl>
                                          <p:spTgt spid="32"/>
                                        </p:tgtEl>
                                        <p:attrNameLst>
                                          <p:attrName>ppt_h</p:attrName>
                                        </p:attrNameLst>
                                      </p:cBhvr>
                                      <p:tavLst>
                                        <p:tav tm="0">
                                          <p:val>
                                            <p:fltVal val="0"/>
                                          </p:val>
                                        </p:tav>
                                        <p:tav tm="100000">
                                          <p:val>
                                            <p:strVal val="#ppt_h"/>
                                          </p:val>
                                        </p:tav>
                                      </p:tavLst>
                                    </p:anim>
                                    <p:anim calcmode="lin" valueType="num">
                                      <p:cBhvr>
                                        <p:cTn id="56" dur="500" fill="hold"/>
                                        <p:tgtEl>
                                          <p:spTgt spid="32"/>
                                        </p:tgtEl>
                                        <p:attrNameLst>
                                          <p:attrName>style.rotation</p:attrName>
                                        </p:attrNameLst>
                                      </p:cBhvr>
                                      <p:tavLst>
                                        <p:tav tm="0">
                                          <p:val>
                                            <p:fltVal val="90"/>
                                          </p:val>
                                        </p:tav>
                                        <p:tav tm="100000">
                                          <p:val>
                                            <p:fltVal val="0"/>
                                          </p:val>
                                        </p:tav>
                                      </p:tavLst>
                                    </p:anim>
                                    <p:animEffect transition="in" filter="fade">
                                      <p:cBhvr>
                                        <p:cTn id="57" dur="500"/>
                                        <p:tgtEl>
                                          <p:spTgt spid="32"/>
                                        </p:tgtEl>
                                      </p:cBhvr>
                                    </p:animEffect>
                                  </p:childTnLst>
                                </p:cTn>
                              </p:par>
                            </p:childTnLst>
                          </p:cTn>
                        </p:par>
                        <p:par>
                          <p:cTn id="58" fill="hold">
                            <p:stCondLst>
                              <p:cond delay="4500"/>
                            </p:stCondLst>
                            <p:childTnLst>
                              <p:par>
                                <p:cTn id="59" presetID="31" presetClass="entr" presetSubtype="0" fill="hold" grpId="0" nodeType="afterEffect">
                                  <p:stCondLst>
                                    <p:cond delay="0"/>
                                  </p:stCondLst>
                                  <p:childTnLst>
                                    <p:set>
                                      <p:cBhvr>
                                        <p:cTn id="60" dur="1" fill="hold">
                                          <p:stCondLst>
                                            <p:cond delay="0"/>
                                          </p:stCondLst>
                                        </p:cTn>
                                        <p:tgtEl>
                                          <p:spTgt spid="34"/>
                                        </p:tgtEl>
                                        <p:attrNameLst>
                                          <p:attrName>style.visibility</p:attrName>
                                        </p:attrNameLst>
                                      </p:cBhvr>
                                      <p:to>
                                        <p:strVal val="visible"/>
                                      </p:to>
                                    </p:set>
                                    <p:anim calcmode="lin" valueType="num">
                                      <p:cBhvr>
                                        <p:cTn id="61" dur="500" fill="hold"/>
                                        <p:tgtEl>
                                          <p:spTgt spid="34"/>
                                        </p:tgtEl>
                                        <p:attrNameLst>
                                          <p:attrName>ppt_w</p:attrName>
                                        </p:attrNameLst>
                                      </p:cBhvr>
                                      <p:tavLst>
                                        <p:tav tm="0">
                                          <p:val>
                                            <p:fltVal val="0"/>
                                          </p:val>
                                        </p:tav>
                                        <p:tav tm="100000">
                                          <p:val>
                                            <p:strVal val="#ppt_w"/>
                                          </p:val>
                                        </p:tav>
                                      </p:tavLst>
                                    </p:anim>
                                    <p:anim calcmode="lin" valueType="num">
                                      <p:cBhvr>
                                        <p:cTn id="62" dur="500" fill="hold"/>
                                        <p:tgtEl>
                                          <p:spTgt spid="34"/>
                                        </p:tgtEl>
                                        <p:attrNameLst>
                                          <p:attrName>ppt_h</p:attrName>
                                        </p:attrNameLst>
                                      </p:cBhvr>
                                      <p:tavLst>
                                        <p:tav tm="0">
                                          <p:val>
                                            <p:fltVal val="0"/>
                                          </p:val>
                                        </p:tav>
                                        <p:tav tm="100000">
                                          <p:val>
                                            <p:strVal val="#ppt_h"/>
                                          </p:val>
                                        </p:tav>
                                      </p:tavLst>
                                    </p:anim>
                                    <p:anim calcmode="lin" valueType="num">
                                      <p:cBhvr>
                                        <p:cTn id="63" dur="500" fill="hold"/>
                                        <p:tgtEl>
                                          <p:spTgt spid="34"/>
                                        </p:tgtEl>
                                        <p:attrNameLst>
                                          <p:attrName>style.rotation</p:attrName>
                                        </p:attrNameLst>
                                      </p:cBhvr>
                                      <p:tavLst>
                                        <p:tav tm="0">
                                          <p:val>
                                            <p:fltVal val="90"/>
                                          </p:val>
                                        </p:tav>
                                        <p:tav tm="100000">
                                          <p:val>
                                            <p:fltVal val="0"/>
                                          </p:val>
                                        </p:tav>
                                      </p:tavLst>
                                    </p:anim>
                                    <p:animEffect transition="in" filter="fade">
                                      <p:cBhvr>
                                        <p:cTn id="64" dur="500"/>
                                        <p:tgtEl>
                                          <p:spTgt spid="34"/>
                                        </p:tgtEl>
                                      </p:cBhvr>
                                    </p:animEffect>
                                  </p:childTnLst>
                                </p:cTn>
                              </p:par>
                            </p:childTnLst>
                          </p:cTn>
                        </p:par>
                        <p:par>
                          <p:cTn id="65" fill="hold">
                            <p:stCondLst>
                              <p:cond delay="5000"/>
                            </p:stCondLst>
                            <p:childTnLst>
                              <p:par>
                                <p:cTn id="66" presetID="18" presetClass="entr" presetSubtype="6" fill="hold" grpId="0" nodeType="after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strips(downRight)">
                                      <p:cBhvr>
                                        <p:cTn id="68" dur="500"/>
                                        <p:tgtEl>
                                          <p:spTgt spid="29"/>
                                        </p:tgtEl>
                                      </p:cBhvr>
                                    </p:animEffect>
                                  </p:childTnLst>
                                </p:cTn>
                              </p:par>
                            </p:childTnLst>
                          </p:cTn>
                        </p:par>
                        <p:par>
                          <p:cTn id="69" fill="hold">
                            <p:stCondLst>
                              <p:cond delay="5500"/>
                            </p:stCondLst>
                            <p:childTnLst>
                              <p:par>
                                <p:cTn id="70" presetID="18" presetClass="entr" presetSubtype="6" fill="hold" grpId="0" nodeType="after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strips(downRight)">
                                      <p:cBhvr>
                                        <p:cTn id="72" dur="500"/>
                                        <p:tgtEl>
                                          <p:spTgt spid="30"/>
                                        </p:tgtEl>
                                      </p:cBhvr>
                                    </p:animEffect>
                                  </p:childTnLst>
                                </p:cTn>
                              </p:par>
                            </p:childTnLst>
                          </p:cTn>
                        </p:par>
                        <p:par>
                          <p:cTn id="73" fill="hold">
                            <p:stCondLst>
                              <p:cond delay="6000"/>
                            </p:stCondLst>
                            <p:childTnLst>
                              <p:par>
                                <p:cTn id="74" presetID="18" presetClass="entr" presetSubtype="6" fill="hold" grpId="0" nodeType="after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strips(downRight)">
                                      <p:cBhvr>
                                        <p:cTn id="76" dur="500"/>
                                        <p:tgtEl>
                                          <p:spTgt spid="31"/>
                                        </p:tgtEl>
                                      </p:cBhvr>
                                    </p:animEffect>
                                  </p:childTnLst>
                                </p:cTn>
                              </p:par>
                            </p:childTnLst>
                          </p:cTn>
                        </p:par>
                        <p:par>
                          <p:cTn id="77" fill="hold">
                            <p:stCondLst>
                              <p:cond delay="6500"/>
                            </p:stCondLst>
                            <p:childTnLst>
                              <p:par>
                                <p:cTn id="78" presetID="16" presetClass="entr" presetSubtype="21" fill="hold" grpId="0" nodeType="afterEffect">
                                  <p:stCondLst>
                                    <p:cond delay="0"/>
                                  </p:stCondLst>
                                  <p:childTnLst>
                                    <p:set>
                                      <p:cBhvr>
                                        <p:cTn id="79" dur="1" fill="hold">
                                          <p:stCondLst>
                                            <p:cond delay="0"/>
                                          </p:stCondLst>
                                        </p:cTn>
                                        <p:tgtEl>
                                          <p:spTgt spid="41"/>
                                        </p:tgtEl>
                                        <p:attrNameLst>
                                          <p:attrName>style.visibility</p:attrName>
                                        </p:attrNameLst>
                                      </p:cBhvr>
                                      <p:to>
                                        <p:strVal val="visible"/>
                                      </p:to>
                                    </p:set>
                                    <p:animEffect transition="in" filter="barn(inVertical)">
                                      <p:cBhvr>
                                        <p:cTn id="80" dur="500"/>
                                        <p:tgtEl>
                                          <p:spTgt spid="41"/>
                                        </p:tgtEl>
                                      </p:cBhvr>
                                    </p:animEffect>
                                  </p:childTnLst>
                                </p:cTn>
                              </p:par>
                            </p:childTnLst>
                          </p:cTn>
                        </p:par>
                        <p:par>
                          <p:cTn id="81" fill="hold">
                            <p:stCondLst>
                              <p:cond delay="7000"/>
                            </p:stCondLst>
                            <p:childTnLst>
                              <p:par>
                                <p:cTn id="82" presetID="22" presetClass="entr" presetSubtype="8" fill="hold" grpId="0" nodeType="after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wipe(left)">
                                      <p:cBhvr>
                                        <p:cTn id="84" dur="500"/>
                                        <p:tgtEl>
                                          <p:spTgt spid="44"/>
                                        </p:tgtEl>
                                      </p:cBhvr>
                                    </p:animEffect>
                                  </p:childTnLst>
                                </p:cTn>
                              </p:par>
                            </p:childTnLst>
                          </p:cTn>
                        </p:par>
                        <p:par>
                          <p:cTn id="85" fill="hold">
                            <p:stCondLst>
                              <p:cond delay="7500"/>
                            </p:stCondLst>
                            <p:childTnLst>
                              <p:par>
                                <p:cTn id="86" presetID="16" presetClass="entr" presetSubtype="21" fill="hold" grpId="0" nodeType="afterEffect">
                                  <p:stCondLst>
                                    <p:cond delay="0"/>
                                  </p:stCondLst>
                                  <p:childTnLst>
                                    <p:set>
                                      <p:cBhvr>
                                        <p:cTn id="87" dur="1" fill="hold">
                                          <p:stCondLst>
                                            <p:cond delay="0"/>
                                          </p:stCondLst>
                                        </p:cTn>
                                        <p:tgtEl>
                                          <p:spTgt spid="42"/>
                                        </p:tgtEl>
                                        <p:attrNameLst>
                                          <p:attrName>style.visibility</p:attrName>
                                        </p:attrNameLst>
                                      </p:cBhvr>
                                      <p:to>
                                        <p:strVal val="visible"/>
                                      </p:to>
                                    </p:set>
                                    <p:animEffect transition="in" filter="barn(inVertical)">
                                      <p:cBhvr>
                                        <p:cTn id="88" dur="500"/>
                                        <p:tgtEl>
                                          <p:spTgt spid="42"/>
                                        </p:tgtEl>
                                      </p:cBhvr>
                                    </p:animEffect>
                                  </p:childTnLst>
                                </p:cTn>
                              </p:par>
                            </p:childTnLst>
                          </p:cTn>
                        </p:par>
                        <p:par>
                          <p:cTn id="89" fill="hold">
                            <p:stCondLst>
                              <p:cond delay="8000"/>
                            </p:stCondLst>
                            <p:childTnLst>
                              <p:par>
                                <p:cTn id="90" presetID="22" presetClass="entr" presetSubtype="8" fill="hold" grpId="0" nodeType="afterEffect">
                                  <p:stCondLst>
                                    <p:cond delay="0"/>
                                  </p:stCondLst>
                                  <p:childTnLst>
                                    <p:set>
                                      <p:cBhvr>
                                        <p:cTn id="91" dur="1" fill="hold">
                                          <p:stCondLst>
                                            <p:cond delay="0"/>
                                          </p:stCondLst>
                                        </p:cTn>
                                        <p:tgtEl>
                                          <p:spTgt spid="45"/>
                                        </p:tgtEl>
                                        <p:attrNameLst>
                                          <p:attrName>style.visibility</p:attrName>
                                        </p:attrNameLst>
                                      </p:cBhvr>
                                      <p:to>
                                        <p:strVal val="visible"/>
                                      </p:to>
                                    </p:set>
                                    <p:animEffect transition="in" filter="wipe(left)">
                                      <p:cBhvr>
                                        <p:cTn id="92" dur="500"/>
                                        <p:tgtEl>
                                          <p:spTgt spid="45"/>
                                        </p:tgtEl>
                                      </p:cBhvr>
                                    </p:animEffect>
                                  </p:childTnLst>
                                </p:cTn>
                              </p:par>
                            </p:childTnLst>
                          </p:cTn>
                        </p:par>
                        <p:par>
                          <p:cTn id="93" fill="hold">
                            <p:stCondLst>
                              <p:cond delay="8500"/>
                            </p:stCondLst>
                            <p:childTnLst>
                              <p:par>
                                <p:cTn id="94" presetID="16" presetClass="entr" presetSubtype="21" fill="hold" grpId="0" nodeType="afterEffect">
                                  <p:stCondLst>
                                    <p:cond delay="0"/>
                                  </p:stCondLst>
                                  <p:childTnLst>
                                    <p:set>
                                      <p:cBhvr>
                                        <p:cTn id="95" dur="1" fill="hold">
                                          <p:stCondLst>
                                            <p:cond delay="0"/>
                                          </p:stCondLst>
                                        </p:cTn>
                                        <p:tgtEl>
                                          <p:spTgt spid="43"/>
                                        </p:tgtEl>
                                        <p:attrNameLst>
                                          <p:attrName>style.visibility</p:attrName>
                                        </p:attrNameLst>
                                      </p:cBhvr>
                                      <p:to>
                                        <p:strVal val="visible"/>
                                      </p:to>
                                    </p:set>
                                    <p:animEffect transition="in" filter="barn(inVertical)">
                                      <p:cBhvr>
                                        <p:cTn id="96" dur="500"/>
                                        <p:tgtEl>
                                          <p:spTgt spid="43"/>
                                        </p:tgtEl>
                                      </p:cBhvr>
                                    </p:animEffect>
                                  </p:childTnLst>
                                </p:cTn>
                              </p:par>
                            </p:childTnLst>
                          </p:cTn>
                        </p:par>
                        <p:par>
                          <p:cTn id="97" fill="hold">
                            <p:stCondLst>
                              <p:cond delay="9000"/>
                            </p:stCondLst>
                            <p:childTnLst>
                              <p:par>
                                <p:cTn id="98" presetID="22" presetClass="entr" presetSubtype="8" fill="hold" grpId="0" nodeType="afterEffect">
                                  <p:stCondLst>
                                    <p:cond delay="0"/>
                                  </p:stCondLst>
                                  <p:childTnLst>
                                    <p:set>
                                      <p:cBhvr>
                                        <p:cTn id="99" dur="1" fill="hold">
                                          <p:stCondLst>
                                            <p:cond delay="0"/>
                                          </p:stCondLst>
                                        </p:cTn>
                                        <p:tgtEl>
                                          <p:spTgt spid="46"/>
                                        </p:tgtEl>
                                        <p:attrNameLst>
                                          <p:attrName>style.visibility</p:attrName>
                                        </p:attrNameLst>
                                      </p:cBhvr>
                                      <p:to>
                                        <p:strVal val="visible"/>
                                      </p:to>
                                    </p:set>
                                    <p:animEffect transition="in" filter="wipe(left)">
                                      <p:cBhvr>
                                        <p:cTn id="10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p:bldP spid="33" grpId="0" animBg="1"/>
      <p:bldP spid="34" grpId="0" animBg="1"/>
      <p:bldP spid="35" grpId="0" animBg="1"/>
      <p:bldP spid="36" grpId="0"/>
      <p:bldP spid="37" grpId="0"/>
      <p:bldP spid="38" grpId="0" animBg="1"/>
      <p:bldP spid="39" grpId="0" animBg="1"/>
      <p:bldP spid="40" grpId="0"/>
      <p:bldP spid="41" grpId="0" animBg="1"/>
      <p:bldP spid="42" grpId="0" animBg="1"/>
      <p:bldP spid="43" grpId="0" animBg="1"/>
      <p:bldP spid="44" grpId="0"/>
      <p:bldP spid="45" grpId="0"/>
      <p:bldP spid="4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圆角矩形 47"/>
          <p:cNvSpPr/>
          <p:nvPr/>
        </p:nvSpPr>
        <p:spPr>
          <a:xfrm>
            <a:off x="0" y="1052736"/>
            <a:ext cx="12164939" cy="561975"/>
          </a:xfrm>
          <a:prstGeom prst="roundRect">
            <a:avLst>
              <a:gd name="adj" fmla="val 12535"/>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2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会议中缺乏控制</a:t>
            </a:r>
          </a:p>
        </p:txBody>
      </p:sp>
      <p:cxnSp>
        <p:nvCxnSpPr>
          <p:cNvPr id="67" name="直接连接符 66"/>
          <p:cNvCxnSpPr/>
          <p:nvPr/>
        </p:nvCxnSpPr>
        <p:spPr>
          <a:xfrm>
            <a:off x="1389376" y="2415011"/>
            <a:ext cx="1056117" cy="0"/>
          </a:xfrm>
          <a:prstGeom prst="line">
            <a:avLst/>
          </a:prstGeom>
          <a:ln w="6350">
            <a:solidFill>
              <a:srgbClr val="0070C0"/>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1389376" y="3134808"/>
            <a:ext cx="1056117" cy="0"/>
          </a:xfrm>
          <a:prstGeom prst="line">
            <a:avLst/>
          </a:prstGeom>
          <a:ln w="6350">
            <a:solidFill>
              <a:srgbClr val="0070C0"/>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1389376" y="3854605"/>
            <a:ext cx="1056117" cy="0"/>
          </a:xfrm>
          <a:prstGeom prst="line">
            <a:avLst/>
          </a:prstGeom>
          <a:ln w="6350">
            <a:solidFill>
              <a:srgbClr val="0070C0"/>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1389376" y="4574402"/>
            <a:ext cx="1056117" cy="0"/>
          </a:xfrm>
          <a:prstGeom prst="line">
            <a:avLst/>
          </a:prstGeom>
          <a:ln w="6350">
            <a:solidFill>
              <a:srgbClr val="0070C0"/>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1389376" y="5294199"/>
            <a:ext cx="1056117" cy="0"/>
          </a:xfrm>
          <a:prstGeom prst="line">
            <a:avLst/>
          </a:prstGeom>
          <a:ln w="6350">
            <a:solidFill>
              <a:srgbClr val="0070C0"/>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1389376" y="6013994"/>
            <a:ext cx="1056117" cy="0"/>
          </a:xfrm>
          <a:prstGeom prst="line">
            <a:avLst/>
          </a:prstGeom>
          <a:ln w="6350">
            <a:solidFill>
              <a:srgbClr val="0070C0"/>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73" name="六边形 72"/>
          <p:cNvSpPr/>
          <p:nvPr/>
        </p:nvSpPr>
        <p:spPr>
          <a:xfrm>
            <a:off x="1053293" y="2231825"/>
            <a:ext cx="480000" cy="366369"/>
          </a:xfrm>
          <a:prstGeom prst="hexagon">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Impact" panose="020B0806030902050204" pitchFamily="34" charset="0"/>
                <a:ea typeface="微软雅黑" panose="020B0503020204020204" pitchFamily="34" charset="-122"/>
                <a:cs typeface="+mn-ea"/>
                <a:sym typeface="Impact" panose="020B0806030902050204" pitchFamily="34" charset="0"/>
              </a:rPr>
              <a:t>1</a:t>
            </a:r>
            <a:endParaRPr lang="zh-CN" altLang="en-US" sz="2400" dirty="0">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74" name="六边形 73"/>
          <p:cNvSpPr/>
          <p:nvPr/>
        </p:nvSpPr>
        <p:spPr>
          <a:xfrm>
            <a:off x="1053293" y="2950994"/>
            <a:ext cx="480000" cy="366369"/>
          </a:xfrm>
          <a:prstGeom prst="hexagon">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Impact" panose="020B0806030902050204" pitchFamily="34" charset="0"/>
                <a:ea typeface="微软雅黑" panose="020B0503020204020204" pitchFamily="34" charset="-122"/>
                <a:cs typeface="+mn-ea"/>
                <a:sym typeface="Impact" panose="020B0806030902050204" pitchFamily="34" charset="0"/>
              </a:rPr>
              <a:t>2</a:t>
            </a:r>
            <a:endParaRPr lang="zh-CN" altLang="en-US" sz="2400" dirty="0">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75" name="六边形 74"/>
          <p:cNvSpPr/>
          <p:nvPr/>
        </p:nvSpPr>
        <p:spPr>
          <a:xfrm>
            <a:off x="1053293" y="3670163"/>
            <a:ext cx="480000" cy="366369"/>
          </a:xfrm>
          <a:prstGeom prst="hexagon">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Impact" panose="020B0806030902050204" pitchFamily="34" charset="0"/>
                <a:ea typeface="微软雅黑" panose="020B0503020204020204" pitchFamily="34" charset="-122"/>
                <a:cs typeface="+mn-ea"/>
                <a:sym typeface="Impact" panose="020B0806030902050204" pitchFamily="34" charset="0"/>
              </a:rPr>
              <a:t>3</a:t>
            </a:r>
            <a:endParaRPr lang="zh-CN" altLang="en-US" sz="2400" dirty="0">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122" name="六边形 121"/>
          <p:cNvSpPr/>
          <p:nvPr/>
        </p:nvSpPr>
        <p:spPr>
          <a:xfrm>
            <a:off x="1053293" y="4389332"/>
            <a:ext cx="480000" cy="366369"/>
          </a:xfrm>
          <a:prstGeom prst="hexagon">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Impact" panose="020B0806030902050204" pitchFamily="34" charset="0"/>
                <a:ea typeface="微软雅黑" panose="020B0503020204020204" pitchFamily="34" charset="-122"/>
                <a:cs typeface="+mn-ea"/>
                <a:sym typeface="Impact" panose="020B0806030902050204" pitchFamily="34" charset="0"/>
              </a:rPr>
              <a:t>4</a:t>
            </a:r>
            <a:endParaRPr lang="zh-CN" altLang="en-US" sz="2400" dirty="0">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123" name="六边形 122"/>
          <p:cNvSpPr/>
          <p:nvPr/>
        </p:nvSpPr>
        <p:spPr>
          <a:xfrm>
            <a:off x="1053293" y="5108501"/>
            <a:ext cx="480000" cy="366369"/>
          </a:xfrm>
          <a:prstGeom prst="hexagon">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Impact" panose="020B0806030902050204" pitchFamily="34" charset="0"/>
                <a:ea typeface="微软雅黑" panose="020B0503020204020204" pitchFamily="34" charset="-122"/>
                <a:cs typeface="+mn-ea"/>
                <a:sym typeface="Impact" panose="020B0806030902050204" pitchFamily="34" charset="0"/>
              </a:rPr>
              <a:t>5</a:t>
            </a:r>
            <a:endParaRPr lang="zh-CN" altLang="en-US" sz="2400" dirty="0">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124" name="六边形 123"/>
          <p:cNvSpPr/>
          <p:nvPr/>
        </p:nvSpPr>
        <p:spPr>
          <a:xfrm>
            <a:off x="1053293" y="5827668"/>
            <a:ext cx="480000" cy="366369"/>
          </a:xfrm>
          <a:prstGeom prst="hexagon">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Impact" panose="020B0806030902050204" pitchFamily="34" charset="0"/>
                <a:ea typeface="微软雅黑" panose="020B0503020204020204" pitchFamily="34" charset="-122"/>
                <a:cs typeface="+mn-ea"/>
                <a:sym typeface="Impact" panose="020B0806030902050204" pitchFamily="34" charset="0"/>
              </a:rPr>
              <a:t>6</a:t>
            </a:r>
            <a:endParaRPr lang="zh-CN" altLang="en-US" sz="2400" dirty="0">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125" name="TextBox 96"/>
          <p:cNvSpPr txBox="1"/>
          <p:nvPr/>
        </p:nvSpPr>
        <p:spPr>
          <a:xfrm>
            <a:off x="2657062" y="2340459"/>
            <a:ext cx="4608512" cy="2769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90000"/>
              </a:lnSpc>
            </a:pPr>
            <a:r>
              <a:rPr lang="zh-CN" altLang="en-US" sz="2000" dirty="0">
                <a:solidFill>
                  <a:schemeClr val="tx1"/>
                </a:solidFill>
                <a:latin typeface="Impact" panose="020B0806030902050204" pitchFamily="34" charset="0"/>
                <a:cs typeface="+mn-ea"/>
                <a:sym typeface="Impact" panose="020B0806030902050204" pitchFamily="34" charset="0"/>
              </a:rPr>
              <a:t>没有严格按照会议的议程进行</a:t>
            </a:r>
          </a:p>
        </p:txBody>
      </p:sp>
      <p:sp>
        <p:nvSpPr>
          <p:cNvPr id="126" name="TextBox 98"/>
          <p:cNvSpPr txBox="1"/>
          <p:nvPr/>
        </p:nvSpPr>
        <p:spPr>
          <a:xfrm>
            <a:off x="2657062" y="2955233"/>
            <a:ext cx="9217051" cy="2769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90000"/>
              </a:lnSpc>
            </a:pPr>
            <a:r>
              <a:rPr lang="zh-CN" altLang="en-US" sz="2000" dirty="0">
                <a:solidFill>
                  <a:schemeClr val="tx1"/>
                </a:solidFill>
                <a:latin typeface="Impact" panose="020B0806030902050204" pitchFamily="34" charset="0"/>
                <a:cs typeface="+mn-ea"/>
                <a:sym typeface="Impact" panose="020B0806030902050204" pitchFamily="34" charset="0"/>
              </a:rPr>
              <a:t>未能很好地控制时间，如未能及时开始或拖沓、冗长，未能及时结束。</a:t>
            </a:r>
          </a:p>
        </p:txBody>
      </p:sp>
      <p:sp>
        <p:nvSpPr>
          <p:cNvPr id="127" name="TextBox 100"/>
          <p:cNvSpPr txBox="1"/>
          <p:nvPr/>
        </p:nvSpPr>
        <p:spPr>
          <a:xfrm>
            <a:off x="2657062" y="3570007"/>
            <a:ext cx="7812023" cy="55399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90000"/>
              </a:lnSpc>
            </a:pPr>
            <a:r>
              <a:rPr lang="zh-CN" altLang="en-US" sz="2000" dirty="0">
                <a:solidFill>
                  <a:schemeClr val="tx1"/>
                </a:solidFill>
                <a:latin typeface="Impact" panose="020B0806030902050204" pitchFamily="34" charset="0"/>
                <a:cs typeface="+mn-ea"/>
                <a:sym typeface="Impact" panose="020B0806030902050204" pitchFamily="34" charset="0"/>
              </a:rPr>
              <a:t>气氛紧张、压抑，未能很好地鼓励大家积极发言；或领导者一言堂，没有发掘出全体与会人员的智慧。</a:t>
            </a:r>
          </a:p>
        </p:txBody>
      </p:sp>
      <p:sp>
        <p:nvSpPr>
          <p:cNvPr id="128" name="TextBox 102"/>
          <p:cNvSpPr txBox="1"/>
          <p:nvPr/>
        </p:nvSpPr>
        <p:spPr>
          <a:xfrm>
            <a:off x="2657062" y="4517179"/>
            <a:ext cx="7660619" cy="55399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90000"/>
              </a:lnSpc>
            </a:pPr>
            <a:r>
              <a:rPr lang="zh-CN" altLang="en-US" sz="2000" dirty="0">
                <a:solidFill>
                  <a:schemeClr val="tx1"/>
                </a:solidFill>
                <a:latin typeface="Impact" panose="020B0806030902050204" pitchFamily="34" charset="0"/>
                <a:cs typeface="+mn-ea"/>
                <a:sym typeface="Impact" panose="020B0806030902050204" pitchFamily="34" charset="0"/>
              </a:rPr>
              <a:t>与会者相互间争吵的厉害，未能很好地尊重相互的意见，甚至出现人身攻击的现象。</a:t>
            </a:r>
          </a:p>
        </p:txBody>
      </p:sp>
      <p:sp>
        <p:nvSpPr>
          <p:cNvPr id="129" name="TextBox 104"/>
          <p:cNvSpPr txBox="1"/>
          <p:nvPr/>
        </p:nvSpPr>
        <p:spPr>
          <a:xfrm>
            <a:off x="2657062" y="5464351"/>
            <a:ext cx="8849354" cy="191334"/>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2000" dirty="0">
                <a:solidFill>
                  <a:schemeClr val="tx1"/>
                </a:solidFill>
                <a:latin typeface="Impact" panose="020B0806030902050204" pitchFamily="34" charset="0"/>
                <a:cs typeface="+mn-ea"/>
                <a:sym typeface="Impact" panose="020B0806030902050204" pitchFamily="34" charset="0"/>
              </a:rPr>
              <a:t>未能很好地围绕主题进行讨论或发言，出现闲谈或跑题现象。</a:t>
            </a:r>
          </a:p>
        </p:txBody>
      </p:sp>
      <p:sp>
        <p:nvSpPr>
          <p:cNvPr id="130" name="TextBox 106"/>
          <p:cNvSpPr txBox="1"/>
          <p:nvPr/>
        </p:nvSpPr>
        <p:spPr>
          <a:xfrm>
            <a:off x="2657062" y="5913436"/>
            <a:ext cx="4608512" cy="2769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90000"/>
              </a:lnSpc>
            </a:pPr>
            <a:r>
              <a:rPr lang="zh-CN" altLang="en-US" sz="2000" dirty="0">
                <a:solidFill>
                  <a:schemeClr val="tx1"/>
                </a:solidFill>
                <a:latin typeface="Impact" panose="020B0806030902050204" pitchFamily="34" charset="0"/>
                <a:cs typeface="+mn-ea"/>
                <a:sym typeface="Impact" panose="020B0806030902050204" pitchFamily="34" charset="0"/>
              </a:rPr>
              <a:t>议而不决，没有形成有效的决策。</a:t>
            </a:r>
          </a:p>
        </p:txBody>
      </p:sp>
    </p:spTree>
    <p:extLst>
      <p:ext uri="{BB962C8B-B14F-4D97-AF65-F5344CB8AC3E}">
        <p14:creationId xmlns:p14="http://schemas.microsoft.com/office/powerpoint/2010/main" val="1706500810"/>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left)">
                                      <p:cBhvr>
                                        <p:cTn id="7" dur="500"/>
                                        <p:tgtEl>
                                          <p:spTgt spid="4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3"/>
                                        </p:tgtEl>
                                        <p:attrNameLst>
                                          <p:attrName>style.visibility</p:attrName>
                                        </p:attrNameLst>
                                      </p:cBhvr>
                                      <p:to>
                                        <p:strVal val="visible"/>
                                      </p:to>
                                    </p:set>
                                    <p:anim calcmode="lin" valueType="num">
                                      <p:cBhvr>
                                        <p:cTn id="11" dur="500" fill="hold"/>
                                        <p:tgtEl>
                                          <p:spTgt spid="73"/>
                                        </p:tgtEl>
                                        <p:attrNameLst>
                                          <p:attrName>ppt_w</p:attrName>
                                        </p:attrNameLst>
                                      </p:cBhvr>
                                      <p:tavLst>
                                        <p:tav tm="0">
                                          <p:val>
                                            <p:fltVal val="0"/>
                                          </p:val>
                                        </p:tav>
                                        <p:tav tm="100000">
                                          <p:val>
                                            <p:strVal val="#ppt_w"/>
                                          </p:val>
                                        </p:tav>
                                      </p:tavLst>
                                    </p:anim>
                                    <p:anim calcmode="lin" valueType="num">
                                      <p:cBhvr>
                                        <p:cTn id="12" dur="500" fill="hold"/>
                                        <p:tgtEl>
                                          <p:spTgt spid="73"/>
                                        </p:tgtEl>
                                        <p:attrNameLst>
                                          <p:attrName>ppt_h</p:attrName>
                                        </p:attrNameLst>
                                      </p:cBhvr>
                                      <p:tavLst>
                                        <p:tav tm="0">
                                          <p:val>
                                            <p:fltVal val="0"/>
                                          </p:val>
                                        </p:tav>
                                        <p:tav tm="100000">
                                          <p:val>
                                            <p:strVal val="#ppt_h"/>
                                          </p:val>
                                        </p:tav>
                                      </p:tavLst>
                                    </p:anim>
                                    <p:animEffect transition="in" filter="fade">
                                      <p:cBhvr>
                                        <p:cTn id="13" dur="500"/>
                                        <p:tgtEl>
                                          <p:spTgt spid="73"/>
                                        </p:tgtEl>
                                      </p:cBhvr>
                                    </p:animEffect>
                                  </p:childTnLst>
                                </p:cTn>
                              </p:par>
                              <p:par>
                                <p:cTn id="14" presetID="53" presetClass="entr" presetSubtype="16" fill="hold" grpId="0" nodeType="withEffect">
                                  <p:stCondLst>
                                    <p:cond delay="300"/>
                                  </p:stCondLst>
                                  <p:childTnLst>
                                    <p:set>
                                      <p:cBhvr>
                                        <p:cTn id="15" dur="1" fill="hold">
                                          <p:stCondLst>
                                            <p:cond delay="0"/>
                                          </p:stCondLst>
                                        </p:cTn>
                                        <p:tgtEl>
                                          <p:spTgt spid="74"/>
                                        </p:tgtEl>
                                        <p:attrNameLst>
                                          <p:attrName>style.visibility</p:attrName>
                                        </p:attrNameLst>
                                      </p:cBhvr>
                                      <p:to>
                                        <p:strVal val="visible"/>
                                      </p:to>
                                    </p:set>
                                    <p:anim calcmode="lin" valueType="num">
                                      <p:cBhvr>
                                        <p:cTn id="16" dur="500" fill="hold"/>
                                        <p:tgtEl>
                                          <p:spTgt spid="74"/>
                                        </p:tgtEl>
                                        <p:attrNameLst>
                                          <p:attrName>ppt_w</p:attrName>
                                        </p:attrNameLst>
                                      </p:cBhvr>
                                      <p:tavLst>
                                        <p:tav tm="0">
                                          <p:val>
                                            <p:fltVal val="0"/>
                                          </p:val>
                                        </p:tav>
                                        <p:tav tm="100000">
                                          <p:val>
                                            <p:strVal val="#ppt_w"/>
                                          </p:val>
                                        </p:tav>
                                      </p:tavLst>
                                    </p:anim>
                                    <p:anim calcmode="lin" valueType="num">
                                      <p:cBhvr>
                                        <p:cTn id="17" dur="500" fill="hold"/>
                                        <p:tgtEl>
                                          <p:spTgt spid="74"/>
                                        </p:tgtEl>
                                        <p:attrNameLst>
                                          <p:attrName>ppt_h</p:attrName>
                                        </p:attrNameLst>
                                      </p:cBhvr>
                                      <p:tavLst>
                                        <p:tav tm="0">
                                          <p:val>
                                            <p:fltVal val="0"/>
                                          </p:val>
                                        </p:tav>
                                        <p:tav tm="100000">
                                          <p:val>
                                            <p:strVal val="#ppt_h"/>
                                          </p:val>
                                        </p:tav>
                                      </p:tavLst>
                                    </p:anim>
                                    <p:animEffect transition="in" filter="fade">
                                      <p:cBhvr>
                                        <p:cTn id="18" dur="500"/>
                                        <p:tgtEl>
                                          <p:spTgt spid="74"/>
                                        </p:tgtEl>
                                      </p:cBhvr>
                                    </p:animEffect>
                                  </p:childTnLst>
                                </p:cTn>
                              </p:par>
                              <p:par>
                                <p:cTn id="19" presetID="53" presetClass="entr" presetSubtype="16" fill="hold" grpId="0" nodeType="withEffect">
                                  <p:stCondLst>
                                    <p:cond delay="400"/>
                                  </p:stCondLst>
                                  <p:childTnLst>
                                    <p:set>
                                      <p:cBhvr>
                                        <p:cTn id="20" dur="1" fill="hold">
                                          <p:stCondLst>
                                            <p:cond delay="0"/>
                                          </p:stCondLst>
                                        </p:cTn>
                                        <p:tgtEl>
                                          <p:spTgt spid="75"/>
                                        </p:tgtEl>
                                        <p:attrNameLst>
                                          <p:attrName>style.visibility</p:attrName>
                                        </p:attrNameLst>
                                      </p:cBhvr>
                                      <p:to>
                                        <p:strVal val="visible"/>
                                      </p:to>
                                    </p:set>
                                    <p:anim calcmode="lin" valueType="num">
                                      <p:cBhvr>
                                        <p:cTn id="21" dur="500" fill="hold"/>
                                        <p:tgtEl>
                                          <p:spTgt spid="75"/>
                                        </p:tgtEl>
                                        <p:attrNameLst>
                                          <p:attrName>ppt_w</p:attrName>
                                        </p:attrNameLst>
                                      </p:cBhvr>
                                      <p:tavLst>
                                        <p:tav tm="0">
                                          <p:val>
                                            <p:fltVal val="0"/>
                                          </p:val>
                                        </p:tav>
                                        <p:tav tm="100000">
                                          <p:val>
                                            <p:strVal val="#ppt_w"/>
                                          </p:val>
                                        </p:tav>
                                      </p:tavLst>
                                    </p:anim>
                                    <p:anim calcmode="lin" valueType="num">
                                      <p:cBhvr>
                                        <p:cTn id="22" dur="500" fill="hold"/>
                                        <p:tgtEl>
                                          <p:spTgt spid="75"/>
                                        </p:tgtEl>
                                        <p:attrNameLst>
                                          <p:attrName>ppt_h</p:attrName>
                                        </p:attrNameLst>
                                      </p:cBhvr>
                                      <p:tavLst>
                                        <p:tav tm="0">
                                          <p:val>
                                            <p:fltVal val="0"/>
                                          </p:val>
                                        </p:tav>
                                        <p:tav tm="100000">
                                          <p:val>
                                            <p:strVal val="#ppt_h"/>
                                          </p:val>
                                        </p:tav>
                                      </p:tavLst>
                                    </p:anim>
                                    <p:animEffect transition="in" filter="fade">
                                      <p:cBhvr>
                                        <p:cTn id="23" dur="500"/>
                                        <p:tgtEl>
                                          <p:spTgt spid="75"/>
                                        </p:tgtEl>
                                      </p:cBhvr>
                                    </p:animEffect>
                                  </p:childTnLst>
                                </p:cTn>
                              </p:par>
                              <p:par>
                                <p:cTn id="24" presetID="53" presetClass="entr" presetSubtype="16" fill="hold" grpId="0" nodeType="withEffect">
                                  <p:stCondLst>
                                    <p:cond delay="500"/>
                                  </p:stCondLst>
                                  <p:childTnLst>
                                    <p:set>
                                      <p:cBhvr>
                                        <p:cTn id="25" dur="1" fill="hold">
                                          <p:stCondLst>
                                            <p:cond delay="0"/>
                                          </p:stCondLst>
                                        </p:cTn>
                                        <p:tgtEl>
                                          <p:spTgt spid="122"/>
                                        </p:tgtEl>
                                        <p:attrNameLst>
                                          <p:attrName>style.visibility</p:attrName>
                                        </p:attrNameLst>
                                      </p:cBhvr>
                                      <p:to>
                                        <p:strVal val="visible"/>
                                      </p:to>
                                    </p:set>
                                    <p:anim calcmode="lin" valueType="num">
                                      <p:cBhvr>
                                        <p:cTn id="26" dur="500" fill="hold"/>
                                        <p:tgtEl>
                                          <p:spTgt spid="122"/>
                                        </p:tgtEl>
                                        <p:attrNameLst>
                                          <p:attrName>ppt_w</p:attrName>
                                        </p:attrNameLst>
                                      </p:cBhvr>
                                      <p:tavLst>
                                        <p:tav tm="0">
                                          <p:val>
                                            <p:fltVal val="0"/>
                                          </p:val>
                                        </p:tav>
                                        <p:tav tm="100000">
                                          <p:val>
                                            <p:strVal val="#ppt_w"/>
                                          </p:val>
                                        </p:tav>
                                      </p:tavLst>
                                    </p:anim>
                                    <p:anim calcmode="lin" valueType="num">
                                      <p:cBhvr>
                                        <p:cTn id="27" dur="500" fill="hold"/>
                                        <p:tgtEl>
                                          <p:spTgt spid="122"/>
                                        </p:tgtEl>
                                        <p:attrNameLst>
                                          <p:attrName>ppt_h</p:attrName>
                                        </p:attrNameLst>
                                      </p:cBhvr>
                                      <p:tavLst>
                                        <p:tav tm="0">
                                          <p:val>
                                            <p:fltVal val="0"/>
                                          </p:val>
                                        </p:tav>
                                        <p:tav tm="100000">
                                          <p:val>
                                            <p:strVal val="#ppt_h"/>
                                          </p:val>
                                        </p:tav>
                                      </p:tavLst>
                                    </p:anim>
                                    <p:animEffect transition="in" filter="fade">
                                      <p:cBhvr>
                                        <p:cTn id="28" dur="500"/>
                                        <p:tgtEl>
                                          <p:spTgt spid="122"/>
                                        </p:tgtEl>
                                      </p:cBhvr>
                                    </p:animEffect>
                                  </p:childTnLst>
                                </p:cTn>
                              </p:par>
                              <p:par>
                                <p:cTn id="29" presetID="53" presetClass="entr" presetSubtype="16" fill="hold" grpId="0" nodeType="withEffect">
                                  <p:stCondLst>
                                    <p:cond delay="600"/>
                                  </p:stCondLst>
                                  <p:childTnLst>
                                    <p:set>
                                      <p:cBhvr>
                                        <p:cTn id="30" dur="1" fill="hold">
                                          <p:stCondLst>
                                            <p:cond delay="0"/>
                                          </p:stCondLst>
                                        </p:cTn>
                                        <p:tgtEl>
                                          <p:spTgt spid="123"/>
                                        </p:tgtEl>
                                        <p:attrNameLst>
                                          <p:attrName>style.visibility</p:attrName>
                                        </p:attrNameLst>
                                      </p:cBhvr>
                                      <p:to>
                                        <p:strVal val="visible"/>
                                      </p:to>
                                    </p:set>
                                    <p:anim calcmode="lin" valueType="num">
                                      <p:cBhvr>
                                        <p:cTn id="31" dur="500" fill="hold"/>
                                        <p:tgtEl>
                                          <p:spTgt spid="123"/>
                                        </p:tgtEl>
                                        <p:attrNameLst>
                                          <p:attrName>ppt_w</p:attrName>
                                        </p:attrNameLst>
                                      </p:cBhvr>
                                      <p:tavLst>
                                        <p:tav tm="0">
                                          <p:val>
                                            <p:fltVal val="0"/>
                                          </p:val>
                                        </p:tav>
                                        <p:tav tm="100000">
                                          <p:val>
                                            <p:strVal val="#ppt_w"/>
                                          </p:val>
                                        </p:tav>
                                      </p:tavLst>
                                    </p:anim>
                                    <p:anim calcmode="lin" valueType="num">
                                      <p:cBhvr>
                                        <p:cTn id="32" dur="500" fill="hold"/>
                                        <p:tgtEl>
                                          <p:spTgt spid="123"/>
                                        </p:tgtEl>
                                        <p:attrNameLst>
                                          <p:attrName>ppt_h</p:attrName>
                                        </p:attrNameLst>
                                      </p:cBhvr>
                                      <p:tavLst>
                                        <p:tav tm="0">
                                          <p:val>
                                            <p:fltVal val="0"/>
                                          </p:val>
                                        </p:tav>
                                        <p:tav tm="100000">
                                          <p:val>
                                            <p:strVal val="#ppt_h"/>
                                          </p:val>
                                        </p:tav>
                                      </p:tavLst>
                                    </p:anim>
                                    <p:animEffect transition="in" filter="fade">
                                      <p:cBhvr>
                                        <p:cTn id="33" dur="500"/>
                                        <p:tgtEl>
                                          <p:spTgt spid="123"/>
                                        </p:tgtEl>
                                      </p:cBhvr>
                                    </p:animEffect>
                                  </p:childTnLst>
                                </p:cTn>
                              </p:par>
                              <p:par>
                                <p:cTn id="34" presetID="53" presetClass="entr" presetSubtype="16" fill="hold" grpId="0" nodeType="withEffect">
                                  <p:stCondLst>
                                    <p:cond delay="700"/>
                                  </p:stCondLst>
                                  <p:childTnLst>
                                    <p:set>
                                      <p:cBhvr>
                                        <p:cTn id="35" dur="1" fill="hold">
                                          <p:stCondLst>
                                            <p:cond delay="0"/>
                                          </p:stCondLst>
                                        </p:cTn>
                                        <p:tgtEl>
                                          <p:spTgt spid="124"/>
                                        </p:tgtEl>
                                        <p:attrNameLst>
                                          <p:attrName>style.visibility</p:attrName>
                                        </p:attrNameLst>
                                      </p:cBhvr>
                                      <p:to>
                                        <p:strVal val="visible"/>
                                      </p:to>
                                    </p:set>
                                    <p:anim calcmode="lin" valueType="num">
                                      <p:cBhvr>
                                        <p:cTn id="36" dur="500" fill="hold"/>
                                        <p:tgtEl>
                                          <p:spTgt spid="124"/>
                                        </p:tgtEl>
                                        <p:attrNameLst>
                                          <p:attrName>ppt_w</p:attrName>
                                        </p:attrNameLst>
                                      </p:cBhvr>
                                      <p:tavLst>
                                        <p:tav tm="0">
                                          <p:val>
                                            <p:fltVal val="0"/>
                                          </p:val>
                                        </p:tav>
                                        <p:tav tm="100000">
                                          <p:val>
                                            <p:strVal val="#ppt_w"/>
                                          </p:val>
                                        </p:tav>
                                      </p:tavLst>
                                    </p:anim>
                                    <p:anim calcmode="lin" valueType="num">
                                      <p:cBhvr>
                                        <p:cTn id="37" dur="500" fill="hold"/>
                                        <p:tgtEl>
                                          <p:spTgt spid="124"/>
                                        </p:tgtEl>
                                        <p:attrNameLst>
                                          <p:attrName>ppt_h</p:attrName>
                                        </p:attrNameLst>
                                      </p:cBhvr>
                                      <p:tavLst>
                                        <p:tav tm="0">
                                          <p:val>
                                            <p:fltVal val="0"/>
                                          </p:val>
                                        </p:tav>
                                        <p:tav tm="100000">
                                          <p:val>
                                            <p:strVal val="#ppt_h"/>
                                          </p:val>
                                        </p:tav>
                                      </p:tavLst>
                                    </p:anim>
                                    <p:animEffect transition="in" filter="fade">
                                      <p:cBhvr>
                                        <p:cTn id="38" dur="500"/>
                                        <p:tgtEl>
                                          <p:spTgt spid="124"/>
                                        </p:tgtEl>
                                      </p:cBhvr>
                                    </p:animEffect>
                                  </p:childTnLst>
                                </p:cTn>
                              </p:par>
                              <p:par>
                                <p:cTn id="39" presetID="22" presetClass="entr" presetSubtype="8" fill="hold" nodeType="withEffect">
                                  <p:stCondLst>
                                    <p:cond delay="800"/>
                                  </p:stCondLst>
                                  <p:childTnLst>
                                    <p:set>
                                      <p:cBhvr>
                                        <p:cTn id="40" dur="1" fill="hold">
                                          <p:stCondLst>
                                            <p:cond delay="0"/>
                                          </p:stCondLst>
                                        </p:cTn>
                                        <p:tgtEl>
                                          <p:spTgt spid="67"/>
                                        </p:tgtEl>
                                        <p:attrNameLst>
                                          <p:attrName>style.visibility</p:attrName>
                                        </p:attrNameLst>
                                      </p:cBhvr>
                                      <p:to>
                                        <p:strVal val="visible"/>
                                      </p:to>
                                    </p:set>
                                    <p:animEffect transition="in" filter="wipe(left)">
                                      <p:cBhvr>
                                        <p:cTn id="41" dur="500"/>
                                        <p:tgtEl>
                                          <p:spTgt spid="67"/>
                                        </p:tgtEl>
                                      </p:cBhvr>
                                    </p:animEffect>
                                  </p:childTnLst>
                                </p:cTn>
                              </p:par>
                              <p:par>
                                <p:cTn id="42" presetID="22" presetClass="entr" presetSubtype="8" fill="hold" nodeType="withEffect">
                                  <p:stCondLst>
                                    <p:cond delay="900"/>
                                  </p:stCondLst>
                                  <p:childTnLst>
                                    <p:set>
                                      <p:cBhvr>
                                        <p:cTn id="43" dur="1" fill="hold">
                                          <p:stCondLst>
                                            <p:cond delay="0"/>
                                          </p:stCondLst>
                                        </p:cTn>
                                        <p:tgtEl>
                                          <p:spTgt spid="68"/>
                                        </p:tgtEl>
                                        <p:attrNameLst>
                                          <p:attrName>style.visibility</p:attrName>
                                        </p:attrNameLst>
                                      </p:cBhvr>
                                      <p:to>
                                        <p:strVal val="visible"/>
                                      </p:to>
                                    </p:set>
                                    <p:animEffect transition="in" filter="wipe(left)">
                                      <p:cBhvr>
                                        <p:cTn id="44" dur="500"/>
                                        <p:tgtEl>
                                          <p:spTgt spid="68"/>
                                        </p:tgtEl>
                                      </p:cBhvr>
                                    </p:animEffect>
                                  </p:childTnLst>
                                </p:cTn>
                              </p:par>
                              <p:par>
                                <p:cTn id="45" presetID="22" presetClass="entr" presetSubtype="8" fill="hold" nodeType="withEffect">
                                  <p:stCondLst>
                                    <p:cond delay="1000"/>
                                  </p:stCondLst>
                                  <p:childTnLst>
                                    <p:set>
                                      <p:cBhvr>
                                        <p:cTn id="46" dur="1" fill="hold">
                                          <p:stCondLst>
                                            <p:cond delay="0"/>
                                          </p:stCondLst>
                                        </p:cTn>
                                        <p:tgtEl>
                                          <p:spTgt spid="69"/>
                                        </p:tgtEl>
                                        <p:attrNameLst>
                                          <p:attrName>style.visibility</p:attrName>
                                        </p:attrNameLst>
                                      </p:cBhvr>
                                      <p:to>
                                        <p:strVal val="visible"/>
                                      </p:to>
                                    </p:set>
                                    <p:animEffect transition="in" filter="wipe(left)">
                                      <p:cBhvr>
                                        <p:cTn id="47" dur="500"/>
                                        <p:tgtEl>
                                          <p:spTgt spid="69"/>
                                        </p:tgtEl>
                                      </p:cBhvr>
                                    </p:animEffect>
                                  </p:childTnLst>
                                </p:cTn>
                              </p:par>
                              <p:par>
                                <p:cTn id="48" presetID="22" presetClass="entr" presetSubtype="8" fill="hold" nodeType="withEffect">
                                  <p:stCondLst>
                                    <p:cond delay="1100"/>
                                  </p:stCondLst>
                                  <p:childTnLst>
                                    <p:set>
                                      <p:cBhvr>
                                        <p:cTn id="49" dur="1" fill="hold">
                                          <p:stCondLst>
                                            <p:cond delay="0"/>
                                          </p:stCondLst>
                                        </p:cTn>
                                        <p:tgtEl>
                                          <p:spTgt spid="70"/>
                                        </p:tgtEl>
                                        <p:attrNameLst>
                                          <p:attrName>style.visibility</p:attrName>
                                        </p:attrNameLst>
                                      </p:cBhvr>
                                      <p:to>
                                        <p:strVal val="visible"/>
                                      </p:to>
                                    </p:set>
                                    <p:animEffect transition="in" filter="wipe(left)">
                                      <p:cBhvr>
                                        <p:cTn id="50" dur="500"/>
                                        <p:tgtEl>
                                          <p:spTgt spid="70"/>
                                        </p:tgtEl>
                                      </p:cBhvr>
                                    </p:animEffect>
                                  </p:childTnLst>
                                </p:cTn>
                              </p:par>
                              <p:par>
                                <p:cTn id="51" presetID="22" presetClass="entr" presetSubtype="8" fill="hold" nodeType="withEffect">
                                  <p:stCondLst>
                                    <p:cond delay="1200"/>
                                  </p:stCondLst>
                                  <p:childTnLst>
                                    <p:set>
                                      <p:cBhvr>
                                        <p:cTn id="52" dur="1" fill="hold">
                                          <p:stCondLst>
                                            <p:cond delay="0"/>
                                          </p:stCondLst>
                                        </p:cTn>
                                        <p:tgtEl>
                                          <p:spTgt spid="71"/>
                                        </p:tgtEl>
                                        <p:attrNameLst>
                                          <p:attrName>style.visibility</p:attrName>
                                        </p:attrNameLst>
                                      </p:cBhvr>
                                      <p:to>
                                        <p:strVal val="visible"/>
                                      </p:to>
                                    </p:set>
                                    <p:animEffect transition="in" filter="wipe(left)">
                                      <p:cBhvr>
                                        <p:cTn id="53" dur="500"/>
                                        <p:tgtEl>
                                          <p:spTgt spid="71"/>
                                        </p:tgtEl>
                                      </p:cBhvr>
                                    </p:animEffect>
                                  </p:childTnLst>
                                </p:cTn>
                              </p:par>
                              <p:par>
                                <p:cTn id="54" presetID="22" presetClass="entr" presetSubtype="8" fill="hold" nodeType="withEffect">
                                  <p:stCondLst>
                                    <p:cond delay="1300"/>
                                  </p:stCondLst>
                                  <p:childTnLst>
                                    <p:set>
                                      <p:cBhvr>
                                        <p:cTn id="55" dur="1" fill="hold">
                                          <p:stCondLst>
                                            <p:cond delay="0"/>
                                          </p:stCondLst>
                                        </p:cTn>
                                        <p:tgtEl>
                                          <p:spTgt spid="72"/>
                                        </p:tgtEl>
                                        <p:attrNameLst>
                                          <p:attrName>style.visibility</p:attrName>
                                        </p:attrNameLst>
                                      </p:cBhvr>
                                      <p:to>
                                        <p:strVal val="visible"/>
                                      </p:to>
                                    </p:set>
                                    <p:animEffect transition="in" filter="wipe(left)">
                                      <p:cBhvr>
                                        <p:cTn id="56" dur="500"/>
                                        <p:tgtEl>
                                          <p:spTgt spid="72"/>
                                        </p:tgtEl>
                                      </p:cBhvr>
                                    </p:animEffect>
                                  </p:childTnLst>
                                </p:cTn>
                              </p:par>
                              <p:par>
                                <p:cTn id="57" presetID="22" presetClass="entr" presetSubtype="8" fill="hold" grpId="0" nodeType="withEffect">
                                  <p:stCondLst>
                                    <p:cond delay="1400"/>
                                  </p:stCondLst>
                                  <p:childTnLst>
                                    <p:set>
                                      <p:cBhvr>
                                        <p:cTn id="58" dur="1" fill="hold">
                                          <p:stCondLst>
                                            <p:cond delay="0"/>
                                          </p:stCondLst>
                                        </p:cTn>
                                        <p:tgtEl>
                                          <p:spTgt spid="125"/>
                                        </p:tgtEl>
                                        <p:attrNameLst>
                                          <p:attrName>style.visibility</p:attrName>
                                        </p:attrNameLst>
                                      </p:cBhvr>
                                      <p:to>
                                        <p:strVal val="visible"/>
                                      </p:to>
                                    </p:set>
                                    <p:animEffect transition="in" filter="wipe(left)">
                                      <p:cBhvr>
                                        <p:cTn id="59" dur="500"/>
                                        <p:tgtEl>
                                          <p:spTgt spid="125"/>
                                        </p:tgtEl>
                                      </p:cBhvr>
                                    </p:animEffect>
                                  </p:childTnLst>
                                </p:cTn>
                              </p:par>
                              <p:par>
                                <p:cTn id="60" presetID="22" presetClass="entr" presetSubtype="8" fill="hold" grpId="0" nodeType="withEffect">
                                  <p:stCondLst>
                                    <p:cond delay="1500"/>
                                  </p:stCondLst>
                                  <p:childTnLst>
                                    <p:set>
                                      <p:cBhvr>
                                        <p:cTn id="61" dur="1" fill="hold">
                                          <p:stCondLst>
                                            <p:cond delay="0"/>
                                          </p:stCondLst>
                                        </p:cTn>
                                        <p:tgtEl>
                                          <p:spTgt spid="126"/>
                                        </p:tgtEl>
                                        <p:attrNameLst>
                                          <p:attrName>style.visibility</p:attrName>
                                        </p:attrNameLst>
                                      </p:cBhvr>
                                      <p:to>
                                        <p:strVal val="visible"/>
                                      </p:to>
                                    </p:set>
                                    <p:animEffect transition="in" filter="wipe(left)">
                                      <p:cBhvr>
                                        <p:cTn id="62" dur="500"/>
                                        <p:tgtEl>
                                          <p:spTgt spid="126"/>
                                        </p:tgtEl>
                                      </p:cBhvr>
                                    </p:animEffect>
                                  </p:childTnLst>
                                </p:cTn>
                              </p:par>
                              <p:par>
                                <p:cTn id="63" presetID="22" presetClass="entr" presetSubtype="8" fill="hold" grpId="0" nodeType="withEffect">
                                  <p:stCondLst>
                                    <p:cond delay="1600"/>
                                  </p:stCondLst>
                                  <p:childTnLst>
                                    <p:set>
                                      <p:cBhvr>
                                        <p:cTn id="64" dur="1" fill="hold">
                                          <p:stCondLst>
                                            <p:cond delay="0"/>
                                          </p:stCondLst>
                                        </p:cTn>
                                        <p:tgtEl>
                                          <p:spTgt spid="127"/>
                                        </p:tgtEl>
                                        <p:attrNameLst>
                                          <p:attrName>style.visibility</p:attrName>
                                        </p:attrNameLst>
                                      </p:cBhvr>
                                      <p:to>
                                        <p:strVal val="visible"/>
                                      </p:to>
                                    </p:set>
                                    <p:animEffect transition="in" filter="wipe(left)">
                                      <p:cBhvr>
                                        <p:cTn id="65" dur="500"/>
                                        <p:tgtEl>
                                          <p:spTgt spid="127"/>
                                        </p:tgtEl>
                                      </p:cBhvr>
                                    </p:animEffect>
                                  </p:childTnLst>
                                </p:cTn>
                              </p:par>
                              <p:par>
                                <p:cTn id="66" presetID="22" presetClass="entr" presetSubtype="8" fill="hold" grpId="0" nodeType="withEffect">
                                  <p:stCondLst>
                                    <p:cond delay="1700"/>
                                  </p:stCondLst>
                                  <p:childTnLst>
                                    <p:set>
                                      <p:cBhvr>
                                        <p:cTn id="67" dur="1" fill="hold">
                                          <p:stCondLst>
                                            <p:cond delay="0"/>
                                          </p:stCondLst>
                                        </p:cTn>
                                        <p:tgtEl>
                                          <p:spTgt spid="128"/>
                                        </p:tgtEl>
                                        <p:attrNameLst>
                                          <p:attrName>style.visibility</p:attrName>
                                        </p:attrNameLst>
                                      </p:cBhvr>
                                      <p:to>
                                        <p:strVal val="visible"/>
                                      </p:to>
                                    </p:set>
                                    <p:animEffect transition="in" filter="wipe(left)">
                                      <p:cBhvr>
                                        <p:cTn id="68" dur="500"/>
                                        <p:tgtEl>
                                          <p:spTgt spid="128"/>
                                        </p:tgtEl>
                                      </p:cBhvr>
                                    </p:animEffect>
                                  </p:childTnLst>
                                </p:cTn>
                              </p:par>
                              <p:par>
                                <p:cTn id="69" presetID="22" presetClass="entr" presetSubtype="8" fill="hold" grpId="0" nodeType="withEffect">
                                  <p:stCondLst>
                                    <p:cond delay="1800"/>
                                  </p:stCondLst>
                                  <p:childTnLst>
                                    <p:set>
                                      <p:cBhvr>
                                        <p:cTn id="70" dur="1" fill="hold">
                                          <p:stCondLst>
                                            <p:cond delay="0"/>
                                          </p:stCondLst>
                                        </p:cTn>
                                        <p:tgtEl>
                                          <p:spTgt spid="129"/>
                                        </p:tgtEl>
                                        <p:attrNameLst>
                                          <p:attrName>style.visibility</p:attrName>
                                        </p:attrNameLst>
                                      </p:cBhvr>
                                      <p:to>
                                        <p:strVal val="visible"/>
                                      </p:to>
                                    </p:set>
                                    <p:animEffect transition="in" filter="wipe(left)">
                                      <p:cBhvr>
                                        <p:cTn id="71" dur="500"/>
                                        <p:tgtEl>
                                          <p:spTgt spid="129"/>
                                        </p:tgtEl>
                                      </p:cBhvr>
                                    </p:animEffect>
                                  </p:childTnLst>
                                </p:cTn>
                              </p:par>
                              <p:par>
                                <p:cTn id="72" presetID="22" presetClass="entr" presetSubtype="8" fill="hold" grpId="0" nodeType="withEffect">
                                  <p:stCondLst>
                                    <p:cond delay="1900"/>
                                  </p:stCondLst>
                                  <p:childTnLst>
                                    <p:set>
                                      <p:cBhvr>
                                        <p:cTn id="73" dur="1" fill="hold">
                                          <p:stCondLst>
                                            <p:cond delay="0"/>
                                          </p:stCondLst>
                                        </p:cTn>
                                        <p:tgtEl>
                                          <p:spTgt spid="130"/>
                                        </p:tgtEl>
                                        <p:attrNameLst>
                                          <p:attrName>style.visibility</p:attrName>
                                        </p:attrNameLst>
                                      </p:cBhvr>
                                      <p:to>
                                        <p:strVal val="visible"/>
                                      </p:to>
                                    </p:set>
                                    <p:animEffect transition="in" filter="wipe(left)">
                                      <p:cBhvr>
                                        <p:cTn id="74"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73" grpId="0" animBg="1"/>
      <p:bldP spid="74" grpId="0" animBg="1"/>
      <p:bldP spid="75" grpId="0" animBg="1"/>
      <p:bldP spid="122" grpId="0" animBg="1"/>
      <p:bldP spid="123" grpId="0" animBg="1"/>
      <p:bldP spid="124" grpId="0" animBg="1"/>
      <p:bldP spid="125" grpId="0"/>
      <p:bldP spid="126" grpId="0"/>
      <p:bldP spid="127" grpId="0"/>
      <p:bldP spid="128" grpId="0"/>
      <p:bldP spid="129" grpId="0"/>
      <p:bldP spid="13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圆角矩形 47"/>
          <p:cNvSpPr/>
          <p:nvPr/>
        </p:nvSpPr>
        <p:spPr>
          <a:xfrm>
            <a:off x="0" y="1052736"/>
            <a:ext cx="12164939" cy="561975"/>
          </a:xfrm>
          <a:prstGeom prst="roundRect">
            <a:avLst>
              <a:gd name="adj" fmla="val 12535"/>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2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会议后缺乏跟踪</a:t>
            </a:r>
          </a:p>
        </p:txBody>
      </p:sp>
      <p:sp>
        <p:nvSpPr>
          <p:cNvPr id="63" name="Rectangle 3"/>
          <p:cNvSpPr txBox="1">
            <a:spLocks noChangeArrowheads="1"/>
          </p:cNvSpPr>
          <p:nvPr/>
        </p:nvSpPr>
        <p:spPr>
          <a:xfrm>
            <a:off x="5488213" y="2420083"/>
            <a:ext cx="6114097" cy="3401101"/>
          </a:xfrm>
          <a:prstGeom prst="rect">
            <a:avLst/>
          </a:prstGeom>
        </p:spPr>
        <p:txBody>
          <a:bodyPr>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70000"/>
              </a:lnSpc>
              <a:buNone/>
              <a:defRPr/>
            </a:pPr>
            <a:r>
              <a:rPr lang="zh-CN" altLang="en-US" sz="2800" dirty="0">
                <a:latin typeface="Impact" panose="020B0806030902050204" pitchFamily="34" charset="0"/>
                <a:ea typeface="微软雅黑" pitchFamily="34" charset="-122"/>
                <a:sym typeface="Impact" panose="020B0806030902050204" pitchFamily="34" charset="0"/>
              </a:rPr>
              <a:t>会议结束后，未对形成的决策或待完成的工作指定</a:t>
            </a:r>
            <a:r>
              <a:rPr lang="zh-CN" altLang="en-US" sz="2800" b="1" dirty="0">
                <a:solidFill>
                  <a:srgbClr val="0070C0"/>
                </a:solidFill>
                <a:latin typeface="Impact" panose="020B0806030902050204" pitchFamily="34" charset="0"/>
                <a:ea typeface="微软雅黑" pitchFamily="34" charset="-122"/>
                <a:sym typeface="Impact" panose="020B0806030902050204" pitchFamily="34" charset="0"/>
              </a:rPr>
              <a:t>责任人、时限</a:t>
            </a:r>
            <a:r>
              <a:rPr lang="zh-CN" altLang="en-US" sz="2800" dirty="0">
                <a:latin typeface="Impact" panose="020B0806030902050204" pitchFamily="34" charset="0"/>
                <a:ea typeface="微软雅黑" pitchFamily="34" charset="-122"/>
                <a:sym typeface="Impact" panose="020B0806030902050204" pitchFamily="34" charset="0"/>
              </a:rPr>
              <a:t>并进行追踪，</a:t>
            </a:r>
            <a:r>
              <a:rPr lang="zh-CN" altLang="en-US" sz="4000" b="1" dirty="0">
                <a:solidFill>
                  <a:srgbClr val="0070C0"/>
                </a:solidFill>
                <a:latin typeface="Impact" panose="020B0806030902050204" pitchFamily="34" charset="0"/>
                <a:ea typeface="微软雅黑" pitchFamily="34" charset="-122"/>
                <a:sym typeface="Impact" panose="020B0806030902050204" pitchFamily="34" charset="0"/>
              </a:rPr>
              <a:t>这样的会议也几乎是无任何意义的！</a:t>
            </a: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400" y="2276872"/>
            <a:ext cx="4343154" cy="392693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81494250"/>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left)">
                                      <p:cBhvr>
                                        <p:cTn id="7" dur="500"/>
                                        <p:tgtEl>
                                          <p:spTgt spid="48"/>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horizontal)">
                                      <p:cBhvr>
                                        <p:cTn id="11" dur="500"/>
                                        <p:tgtEl>
                                          <p:spTgt spid="2"/>
                                        </p:tgtEl>
                                      </p:cBhvr>
                                    </p:animEffect>
                                  </p:childTnLst>
                                </p:cTn>
                              </p:par>
                            </p:childTnLst>
                          </p:cTn>
                        </p:par>
                        <p:par>
                          <p:cTn id="12" fill="hold">
                            <p:stCondLst>
                              <p:cond delay="1000"/>
                            </p:stCondLst>
                            <p:childTnLst>
                              <p:par>
                                <p:cTn id="13" presetID="14" presetClass="entr" presetSubtype="10" fill="hold" grpId="0" nodeType="afterEffect">
                                  <p:stCondLst>
                                    <p:cond delay="0"/>
                                  </p:stCondLst>
                                  <p:iterate type="lt">
                                    <p:tmPct val="10000"/>
                                  </p:iterate>
                                  <p:childTnLst>
                                    <p:set>
                                      <p:cBhvr>
                                        <p:cTn id="14" dur="1" fill="hold">
                                          <p:stCondLst>
                                            <p:cond delay="0"/>
                                          </p:stCondLst>
                                        </p:cTn>
                                        <p:tgtEl>
                                          <p:spTgt spid="63">
                                            <p:txEl>
                                              <p:pRg st="0" end="0"/>
                                            </p:txEl>
                                          </p:spTgt>
                                        </p:tgtEl>
                                        <p:attrNameLst>
                                          <p:attrName>style.visibility</p:attrName>
                                        </p:attrNameLst>
                                      </p:cBhvr>
                                      <p:to>
                                        <p:strVal val="visible"/>
                                      </p:to>
                                    </p:set>
                                    <p:animEffect transition="in" filter="randombar(horizontal)">
                                      <p:cBhvr>
                                        <p:cTn id="15" dur="500"/>
                                        <p:tgtEl>
                                          <p:spTgt spid="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6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1847528" y="3068960"/>
            <a:ext cx="1723549" cy="707886"/>
          </a:xfrm>
          <a:prstGeom prst="rect">
            <a:avLst/>
          </a:prstGeom>
          <a:noFill/>
        </p:spPr>
        <p:txBody>
          <a:bodyPr wrap="none" rtlCol="0">
            <a:spAutoFit/>
          </a:bodyPr>
          <a:lstStyle/>
          <a:p>
            <a:r>
              <a:rPr lang="zh-CN" altLang="en-US" sz="4000" dirty="0">
                <a:solidFill>
                  <a:srgbClr val="0070C0"/>
                </a:solidFill>
                <a:latin typeface="Impact" panose="020B0806030902050204" pitchFamily="34" charset="0"/>
                <a:ea typeface="微软雅黑" pitchFamily="34" charset="-122"/>
                <a:sym typeface="Impact" panose="020B0806030902050204" pitchFamily="34" charset="0"/>
              </a:rPr>
              <a:t>第三章</a:t>
            </a:r>
            <a:endParaRPr lang="en-US" sz="4000" dirty="0">
              <a:solidFill>
                <a:srgbClr val="0070C0"/>
              </a:solidFill>
              <a:latin typeface="Impact" panose="020B0806030902050204" pitchFamily="34" charset="0"/>
              <a:ea typeface="微软雅黑" pitchFamily="34" charset="-122"/>
              <a:sym typeface="Impact" panose="020B0806030902050204" pitchFamily="34" charset="0"/>
            </a:endParaRPr>
          </a:p>
        </p:txBody>
      </p:sp>
      <p:sp>
        <p:nvSpPr>
          <p:cNvPr id="2" name="TextBox 1"/>
          <p:cNvSpPr txBox="1"/>
          <p:nvPr/>
        </p:nvSpPr>
        <p:spPr>
          <a:xfrm>
            <a:off x="359941" y="4005064"/>
            <a:ext cx="4698722" cy="769441"/>
          </a:xfrm>
          <a:prstGeom prst="rect">
            <a:avLst/>
          </a:prstGeom>
          <a:noFill/>
        </p:spPr>
        <p:txBody>
          <a:bodyPr wrap="none" rtlCol="0">
            <a:spAutoFit/>
          </a:bodyPr>
          <a:lstStyle/>
          <a:p>
            <a:r>
              <a:rPr lang="zh-CN" altLang="en-US" sz="4400" b="1" dirty="0">
                <a:solidFill>
                  <a:srgbClr val="0070C0"/>
                </a:solidFill>
                <a:latin typeface="Impact" panose="020B0806030902050204" pitchFamily="34" charset="0"/>
                <a:ea typeface="微软雅黑" pitchFamily="34" charset="-122"/>
                <a:sym typeface="Impact" panose="020B0806030902050204" pitchFamily="34" charset="0"/>
              </a:rPr>
              <a:t>如何提高会议效能</a:t>
            </a:r>
            <a:endParaRPr lang="en-US" sz="4400" b="1" dirty="0">
              <a:solidFill>
                <a:srgbClr val="0070C0"/>
              </a:solidFill>
              <a:latin typeface="Impact" panose="020B0806030902050204" pitchFamily="34" charset="0"/>
              <a:ea typeface="微软雅黑" pitchFamily="34" charset="-122"/>
              <a:sym typeface="Impact" panose="020B0806030902050204" pitchFamily="34" charset="0"/>
            </a:endParaRPr>
          </a:p>
        </p:txBody>
      </p:sp>
      <p:sp>
        <p:nvSpPr>
          <p:cNvPr id="4" name="文本框 3"/>
          <p:cNvSpPr txBox="1"/>
          <p:nvPr/>
        </p:nvSpPr>
        <p:spPr>
          <a:xfrm>
            <a:off x="7032104" y="-819472"/>
            <a:ext cx="999825" cy="369332"/>
          </a:xfrm>
          <a:prstGeom prst="rect">
            <a:avLst/>
          </a:prstGeom>
          <a:noFill/>
        </p:spPr>
        <p:txBody>
          <a:bodyPr wrap="none" rtlCol="0">
            <a:spAutoFit/>
          </a:bodyPr>
          <a:lstStyle/>
          <a:p>
            <a:r>
              <a:rPr lang="en-US" altLang="zh-CN" dirty="0" err="1" smtClean="0">
                <a:latin typeface="Impact" panose="020B0806030902050204" pitchFamily="34" charset="0"/>
                <a:ea typeface="微软雅黑" panose="020B0503020204020204" pitchFamily="34" charset="-122"/>
                <a:sym typeface="Impact" panose="020B0806030902050204" pitchFamily="34" charset="0"/>
              </a:rPr>
              <a:t>Yanshifu</a:t>
            </a:r>
            <a:endParaRPr lang="en-US" altLang="zh-CN" dirty="0" smtClean="0">
              <a:latin typeface="Impact" panose="020B0806030902050204" pitchFamily="34" charset="0"/>
              <a:ea typeface="微软雅黑" panose="020B0503020204020204" pitchFamily="34" charset="-122"/>
              <a:sym typeface="Impact" panose="020B0806030902050204" pitchFamily="34" charset="0"/>
            </a:endParaRPr>
          </a:p>
        </p:txBody>
      </p:sp>
    </p:spTree>
    <p:extLst>
      <p:ext uri="{BB962C8B-B14F-4D97-AF65-F5344CB8AC3E}">
        <p14:creationId xmlns:p14="http://schemas.microsoft.com/office/powerpoint/2010/main" val="842184984"/>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200" fill="hold"/>
                                        <p:tgtEl>
                                          <p:spTgt spid="11"/>
                                        </p:tgtEl>
                                        <p:attrNameLst>
                                          <p:attrName>ppt_x</p:attrName>
                                        </p:attrNameLst>
                                      </p:cBhvr>
                                      <p:tavLst>
                                        <p:tav tm="0">
                                          <p:val>
                                            <p:strVal val="1+#ppt_w/2"/>
                                          </p:val>
                                        </p:tav>
                                        <p:tav tm="100000">
                                          <p:val>
                                            <p:strVal val="#ppt_x"/>
                                          </p:val>
                                        </p:tav>
                                      </p:tavLst>
                                    </p:anim>
                                    <p:anim calcmode="lin" valueType="num">
                                      <p:cBhvr additive="base">
                                        <p:cTn id="8" dur="2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200"/>
                            </p:stCondLst>
                            <p:childTnLst>
                              <p:par>
                                <p:cTn id="10" presetID="1" presetClass="entr" presetSubtype="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childTnLst>
                                </p:cTn>
                              </p:par>
                              <p:par>
                                <p:cTn id="12" presetID="0" presetClass="path" presetSubtype="0" accel="50000" decel="50000" fill="hold" grpId="1" nodeType="withEffect">
                                  <p:stCondLst>
                                    <p:cond delay="0"/>
                                  </p:stCondLst>
                                  <p:childTnLst>
                                    <p:animMotion origin="layout" path="M 4.375E-6 -1.19861 L 4.375E-6 3.7037E-6 L 0.00039 -0.12153 L 4.375E-6 3.7037E-6 " pathEditMode="relative" rAng="0" ptsTypes="AAAA">
                                      <p:cBhvr>
                                        <p:cTn id="13" dur="600" fill="hold"/>
                                        <p:tgtEl>
                                          <p:spTgt spid="2"/>
                                        </p:tgtEl>
                                        <p:attrNameLst>
                                          <p:attrName>ppt_x</p:attrName>
                                          <p:attrName>ppt_y</p:attrName>
                                        </p:attrNameLst>
                                      </p:cBhvr>
                                      <p:rCtr x="13" y="59931"/>
                                    </p:animMotion>
                                  </p:childTnLst>
                                </p:cTn>
                              </p:par>
                            </p:childTnLst>
                          </p:cTn>
                        </p:par>
                        <p:par>
                          <p:cTn id="14" fill="hold">
                            <p:stCondLst>
                              <p:cond delay="800"/>
                            </p:stCondLst>
                            <p:childTnLst>
                              <p:par>
                                <p:cTn id="15" presetID="2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 grpId="0"/>
      <p:bldP spid="2" grpId="1"/>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43"/>
          <p:cNvGrpSpPr>
            <a:grpSpLocks noChangeAspect="1"/>
          </p:cNvGrpSpPr>
          <p:nvPr/>
        </p:nvGrpSpPr>
        <p:grpSpPr bwMode="auto">
          <a:xfrm>
            <a:off x="1784466" y="5460943"/>
            <a:ext cx="109337" cy="519415"/>
            <a:chOff x="385" y="-748"/>
            <a:chExt cx="1018" cy="4838"/>
          </a:xfrm>
        </p:grpSpPr>
        <p:sp>
          <p:nvSpPr>
            <p:cNvPr id="17" name="AutoShape 44"/>
            <p:cNvSpPr>
              <a:spLocks noChangeArrowheads="1"/>
            </p:cNvSpPr>
            <p:nvPr/>
          </p:nvSpPr>
          <p:spPr bwMode="auto">
            <a:xfrm flipV="1">
              <a:off x="385" y="-748"/>
              <a:ext cx="1018" cy="4837"/>
            </a:xfrm>
            <a:custGeom>
              <a:avLst/>
              <a:gdLst>
                <a:gd name="G0" fmla="+- 10248 0 0"/>
                <a:gd name="G1" fmla="+- 21600 0 10248"/>
                <a:gd name="G2" fmla="+- 21600 0 1024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248" y="10800"/>
                  </a:moveTo>
                  <a:cubicBezTo>
                    <a:pt x="10248" y="11105"/>
                    <a:pt x="10495" y="11352"/>
                    <a:pt x="10800" y="11352"/>
                  </a:cubicBezTo>
                  <a:cubicBezTo>
                    <a:pt x="11105" y="11352"/>
                    <a:pt x="11352" y="11105"/>
                    <a:pt x="11352" y="10800"/>
                  </a:cubicBezTo>
                  <a:cubicBezTo>
                    <a:pt x="11352" y="10495"/>
                    <a:pt x="11105" y="10248"/>
                    <a:pt x="10800" y="10248"/>
                  </a:cubicBezTo>
                  <a:cubicBezTo>
                    <a:pt x="10495" y="10248"/>
                    <a:pt x="10248" y="10495"/>
                    <a:pt x="10248"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grpSp>
          <p:nvGrpSpPr>
            <p:cNvPr id="18" name="Group 45"/>
            <p:cNvGrpSpPr>
              <a:grpSpLocks/>
            </p:cNvGrpSpPr>
            <p:nvPr/>
          </p:nvGrpSpPr>
          <p:grpSpPr bwMode="auto">
            <a:xfrm flipV="1">
              <a:off x="397" y="-747"/>
              <a:ext cx="994" cy="4837"/>
              <a:chOff x="680" y="-870"/>
              <a:chExt cx="1086" cy="5285"/>
            </a:xfrm>
          </p:grpSpPr>
          <p:sp>
            <p:nvSpPr>
              <p:cNvPr id="22" name="AutoShape 46"/>
              <p:cNvSpPr>
                <a:spLocks noChangeArrowheads="1"/>
              </p:cNvSpPr>
              <p:nvPr/>
            </p:nvSpPr>
            <p:spPr bwMode="auto">
              <a:xfrm>
                <a:off x="680" y="-870"/>
                <a:ext cx="1086" cy="5285"/>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sp>
            <p:nvSpPr>
              <p:cNvPr id="23" name="AutoShape 47"/>
              <p:cNvSpPr>
                <a:spLocks noChangeArrowheads="1"/>
              </p:cNvSpPr>
              <p:nvPr/>
            </p:nvSpPr>
            <p:spPr bwMode="auto">
              <a:xfrm>
                <a:off x="710" y="-870"/>
                <a:ext cx="1026" cy="5285"/>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grpSp>
        <p:grpSp>
          <p:nvGrpSpPr>
            <p:cNvPr id="19" name="Group 48"/>
            <p:cNvGrpSpPr>
              <a:grpSpLocks/>
            </p:cNvGrpSpPr>
            <p:nvPr/>
          </p:nvGrpSpPr>
          <p:grpSpPr bwMode="auto">
            <a:xfrm flipV="1">
              <a:off x="511" y="-748"/>
              <a:ext cx="766" cy="4838"/>
              <a:chOff x="680" y="-1656"/>
              <a:chExt cx="1086" cy="6859"/>
            </a:xfrm>
          </p:grpSpPr>
          <p:sp>
            <p:nvSpPr>
              <p:cNvPr id="20" name="AutoShape 49"/>
              <p:cNvSpPr>
                <a:spLocks noChangeArrowheads="1"/>
              </p:cNvSpPr>
              <p:nvPr/>
            </p:nvSpPr>
            <p:spPr bwMode="auto">
              <a:xfrm>
                <a:off x="680" y="-1656"/>
                <a:ext cx="1086" cy="6858"/>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sp>
            <p:nvSpPr>
              <p:cNvPr id="21" name="AutoShape 50"/>
              <p:cNvSpPr>
                <a:spLocks noChangeArrowheads="1"/>
              </p:cNvSpPr>
              <p:nvPr/>
            </p:nvSpPr>
            <p:spPr bwMode="auto">
              <a:xfrm>
                <a:off x="710" y="-1656"/>
                <a:ext cx="1026" cy="6859"/>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grpSp>
      </p:grpSp>
      <p:sp>
        <p:nvSpPr>
          <p:cNvPr id="24" name="矩形 23"/>
          <p:cNvSpPr>
            <a:spLocks noChangeAspect="1"/>
          </p:cNvSpPr>
          <p:nvPr/>
        </p:nvSpPr>
        <p:spPr>
          <a:xfrm>
            <a:off x="1055440" y="1338907"/>
            <a:ext cx="4896544" cy="4623234"/>
          </a:xfrm>
          <a:prstGeom prst="rect">
            <a:avLst/>
          </a:prstGeom>
          <a:solidFill>
            <a:schemeClr val="bg1"/>
          </a:solidFill>
          <a:ln>
            <a:noFill/>
            <a:prstDash val="dash"/>
          </a:ln>
          <a:effectLst>
            <a:innerShdw blurRad="114300">
              <a:prstClr val="black"/>
            </a:innerShdw>
          </a:effectLst>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a:solidFill>
                <a:srgbClr val="0070C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7" name="TextBox 26"/>
          <p:cNvSpPr txBox="1"/>
          <p:nvPr/>
        </p:nvSpPr>
        <p:spPr>
          <a:xfrm>
            <a:off x="1198700" y="1775899"/>
            <a:ext cx="4610023" cy="3776611"/>
          </a:xfrm>
          <a:prstGeom prst="rect">
            <a:avLst/>
          </a:prstGeom>
          <a:noFill/>
        </p:spPr>
        <p:txBody>
          <a:bodyPr wrap="square">
            <a:spAutoFit/>
          </a:bodyPr>
          <a:lstStyle/>
          <a:p>
            <a:pPr>
              <a:lnSpc>
                <a:spcPct val="133000"/>
              </a:lnSpc>
              <a:defRPr/>
            </a:pPr>
            <a:r>
              <a:rPr lang="zh-CN" altLang="en-US" dirty="0">
                <a:latin typeface="Impact" panose="020B0806030902050204" pitchFamily="34" charset="0"/>
                <a:ea typeface="微软雅黑" pitchFamily="34" charset="-122"/>
                <a:sym typeface="Impact" panose="020B0806030902050204" pitchFamily="34" charset="0"/>
              </a:rPr>
              <a:t>日本的大小企业都在热烈地展开“会议革命”，强化自身竞争力，以期由此带来利润。在丰田汽车的办公室里，处处可看到这样的标题：</a:t>
            </a:r>
            <a:r>
              <a:rPr lang="zh-CN" altLang="en-US" dirty="0">
                <a:solidFill>
                  <a:schemeClr val="tx1">
                    <a:lumMod val="65000"/>
                    <a:lumOff val="35000"/>
                  </a:schemeClr>
                </a:solidFill>
                <a:latin typeface="Impact" panose="020B0806030902050204" pitchFamily="34" charset="0"/>
                <a:ea typeface="微软雅黑" pitchFamily="34" charset="-122"/>
                <a:sym typeface="Impact" panose="020B0806030902050204" pitchFamily="34" charset="0"/>
              </a:rPr>
              <a:t>“</a:t>
            </a:r>
            <a:r>
              <a:rPr lang="zh-CN" altLang="en-US" sz="2400" b="1" dirty="0">
                <a:solidFill>
                  <a:srgbClr val="0070C0"/>
                </a:solidFill>
                <a:latin typeface="Impact" panose="020B0806030902050204" pitchFamily="34" charset="0"/>
                <a:ea typeface="微软雅黑" pitchFamily="34" charset="-122"/>
                <a:sym typeface="Impact" panose="020B0806030902050204" pitchFamily="34" charset="0"/>
              </a:rPr>
              <a:t>只开有实际效果的会议</a:t>
            </a:r>
            <a:r>
              <a:rPr lang="en-US" altLang="zh-CN" sz="2400" b="1" dirty="0">
                <a:solidFill>
                  <a:srgbClr val="0070C0"/>
                </a:solidFill>
                <a:latin typeface="Impact" panose="020B0806030902050204" pitchFamily="34" charset="0"/>
                <a:ea typeface="微软雅黑" pitchFamily="34" charset="-122"/>
                <a:sym typeface="Impact" panose="020B0806030902050204" pitchFamily="34" charset="0"/>
              </a:rPr>
              <a:t>!”</a:t>
            </a:r>
            <a:r>
              <a:rPr lang="zh-CN" altLang="en-US" sz="2400" b="1" dirty="0">
                <a:solidFill>
                  <a:srgbClr val="0070C0"/>
                </a:solidFill>
                <a:latin typeface="Impact" panose="020B0806030902050204" pitchFamily="34" charset="0"/>
                <a:ea typeface="微软雅黑" pitchFamily="34" charset="-122"/>
                <a:sym typeface="Impact" panose="020B0806030902050204" pitchFamily="34" charset="0"/>
              </a:rPr>
              <a:t>、“准时开始，最好一小时内结束”、“重点在实际行动”</a:t>
            </a:r>
            <a:r>
              <a:rPr lang="zh-CN" altLang="en-US" sz="2400" b="1" dirty="0">
                <a:latin typeface="Impact" panose="020B0806030902050204" pitchFamily="34" charset="0"/>
                <a:ea typeface="微软雅黑" pitchFamily="34" charset="-122"/>
                <a:sym typeface="Impact" panose="020B0806030902050204" pitchFamily="34" charset="0"/>
              </a:rPr>
              <a:t>。 </a:t>
            </a:r>
            <a:r>
              <a:rPr lang="zh-CN" altLang="en-US" dirty="0">
                <a:latin typeface="Impact" panose="020B0806030902050204" pitchFamily="34" charset="0"/>
                <a:ea typeface="微软雅黑" pitchFamily="34" charset="-122"/>
                <a:sym typeface="Impact" panose="020B0806030902050204" pitchFamily="34" charset="0"/>
              </a:rPr>
              <a:t>在日产被称为“价值优先”的跨部门会议，不请部长出席。因为部长是做最后决定的人，如果与会，可能影响讨论方向的内容。</a:t>
            </a:r>
          </a:p>
        </p:txBody>
      </p:sp>
      <p:pic>
        <p:nvPicPr>
          <p:cNvPr id="29"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607302" y="1338907"/>
            <a:ext cx="4529257" cy="448808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30" name="圆角矩形 29"/>
          <p:cNvSpPr/>
          <p:nvPr/>
        </p:nvSpPr>
        <p:spPr bwMode="auto">
          <a:xfrm rot="10800000">
            <a:off x="1024938" y="986684"/>
            <a:ext cx="2697211" cy="621931"/>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b="1">
              <a:solidFill>
                <a:schemeClr val="bg1"/>
              </a:solidFill>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31" name="圆角矩形 30"/>
          <p:cNvSpPr/>
          <p:nvPr/>
        </p:nvSpPr>
        <p:spPr>
          <a:xfrm>
            <a:off x="1179729" y="1068529"/>
            <a:ext cx="2356802" cy="492463"/>
          </a:xfrm>
          <a:prstGeom prst="roundRect">
            <a:avLst>
              <a:gd name="adj" fmla="val 10215"/>
            </a:avLst>
          </a:prstGeom>
          <a:solidFill>
            <a:srgbClr val="0070C0"/>
          </a:solidFill>
          <a:ln>
            <a:gradFill>
              <a:gsLst>
                <a:gs pos="100000">
                  <a:schemeClr val="bg1">
                    <a:lumMod val="85000"/>
                  </a:schemeClr>
                </a:gs>
                <a:gs pos="0">
                  <a:schemeClr val="bg1"/>
                </a:gs>
              </a:gsLst>
              <a:lin ang="54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b="1">
              <a:solidFill>
                <a:schemeClr val="bg1"/>
              </a:solidFill>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32" name="矩形 27"/>
          <p:cNvSpPr>
            <a:spLocks noChangeArrowheads="1"/>
          </p:cNvSpPr>
          <p:nvPr/>
        </p:nvSpPr>
        <p:spPr bwMode="auto">
          <a:xfrm>
            <a:off x="1385321" y="1105487"/>
            <a:ext cx="1976444" cy="396583"/>
          </a:xfrm>
          <a:prstGeom prst="rect">
            <a:avLst/>
          </a:prstGeom>
          <a:noFill/>
          <a:ln w="9525">
            <a:noFill/>
            <a:miter lim="800000"/>
            <a:headEnd/>
            <a:tailEnd/>
          </a:ln>
        </p:spPr>
        <p:txBody>
          <a:bodyPr wrap="square">
            <a:spAutoFit/>
          </a:bodyPr>
          <a:lstStyle/>
          <a:p>
            <a:pPr algn="ctr">
              <a:lnSpc>
                <a:spcPct val="120000"/>
              </a:lnSpc>
              <a:defRPr/>
            </a:pPr>
            <a:r>
              <a:rPr lang="zh-CN" altLang="en-US" b="1" dirty="0">
                <a:solidFill>
                  <a:schemeClr val="bg1"/>
                </a:solidFill>
                <a:latin typeface="Impact" panose="020B0806030902050204" pitchFamily="34" charset="0"/>
                <a:ea typeface="微软雅黑" panose="020B0503020204020204" pitchFamily="34" charset="-122"/>
                <a:sym typeface="Impact" panose="020B0806030902050204" pitchFamily="34" charset="0"/>
              </a:rPr>
              <a:t>日本的会议革命</a:t>
            </a:r>
          </a:p>
        </p:txBody>
      </p:sp>
    </p:spTree>
    <p:extLst>
      <p:ext uri="{BB962C8B-B14F-4D97-AF65-F5344CB8AC3E}">
        <p14:creationId xmlns:p14="http://schemas.microsoft.com/office/powerpoint/2010/main" val="2054497118"/>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randombar(horizontal)">
                                      <p:cBhvr>
                                        <p:cTn id="7" dur="500"/>
                                        <p:tgtEl>
                                          <p:spTgt spid="29"/>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strips(downRight)">
                                      <p:cBhvr>
                                        <p:cTn id="11" dur="500"/>
                                        <p:tgtEl>
                                          <p:spTgt spid="30"/>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arn(inVertical)">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up)">
                                      <p:cBhvr>
                                        <p:cTn id="23" dur="500"/>
                                        <p:tgtEl>
                                          <p:spTgt spid="2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52" presetClass="entr" presetSubtype="0" fill="hold" grpId="0" nodeType="withEffect">
                                  <p:stCondLst>
                                    <p:cond delay="400"/>
                                  </p:stCondLst>
                                  <p:childTnLst>
                                    <p:set>
                                      <p:cBhvr>
                                        <p:cTn id="29" dur="1" fill="hold">
                                          <p:stCondLst>
                                            <p:cond delay="0"/>
                                          </p:stCondLst>
                                        </p:cTn>
                                        <p:tgtEl>
                                          <p:spTgt spid="27"/>
                                        </p:tgtEl>
                                        <p:attrNameLst>
                                          <p:attrName>style.visibility</p:attrName>
                                        </p:attrNameLst>
                                      </p:cBhvr>
                                      <p:to>
                                        <p:strVal val="visible"/>
                                      </p:to>
                                    </p:set>
                                    <p:animScale>
                                      <p:cBhvr>
                                        <p:cTn id="30"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27"/>
                                        </p:tgtEl>
                                        <p:attrNameLst>
                                          <p:attrName>ppt_x</p:attrName>
                                          <p:attrName>ppt_y</p:attrName>
                                        </p:attrNameLst>
                                      </p:cBhvr>
                                    </p:animMotion>
                                    <p:animEffect transition="in" filter="fade">
                                      <p:cBhvr>
                                        <p:cTn id="32"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7" grpId="0"/>
      <p:bldP spid="30" grpId="0" animBg="1"/>
      <p:bldP spid="31" grpId="0" animBg="1"/>
      <p:bldP spid="3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p:nvPr/>
        </p:nvSpPr>
        <p:spPr bwMode="auto">
          <a:xfrm>
            <a:off x="1487488" y="1213448"/>
            <a:ext cx="1152578" cy="1152128"/>
          </a:xfrm>
          <a:prstGeom prst="ellipse">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5400" b="1" dirty="0">
                <a:solidFill>
                  <a:srgbClr val="0070C0"/>
                </a:solidFill>
                <a:latin typeface="Impact" panose="020B0806030902050204" pitchFamily="34" charset="0"/>
                <a:ea typeface="微软雅黑" pitchFamily="34" charset="-122"/>
                <a:sym typeface="Impact" panose="020B0806030902050204" pitchFamily="34" charset="0"/>
              </a:rPr>
              <a:t>1</a:t>
            </a:r>
            <a:endParaRPr lang="zh-CN" altLang="en-US" sz="5400" b="1" dirty="0">
              <a:solidFill>
                <a:srgbClr val="0070C0"/>
              </a:solidFill>
              <a:latin typeface="Impact" panose="020B0806030902050204" pitchFamily="34" charset="0"/>
              <a:ea typeface="微软雅黑" pitchFamily="34" charset="-122"/>
              <a:sym typeface="Impact" panose="020B0806030902050204" pitchFamily="34" charset="0"/>
            </a:endParaRPr>
          </a:p>
        </p:txBody>
      </p:sp>
      <p:sp>
        <p:nvSpPr>
          <p:cNvPr id="13" name="TextBox 12"/>
          <p:cNvSpPr txBox="1"/>
          <p:nvPr/>
        </p:nvSpPr>
        <p:spPr>
          <a:xfrm>
            <a:off x="1487488" y="2780928"/>
            <a:ext cx="4104456" cy="2862322"/>
          </a:xfrm>
          <a:prstGeom prst="rect">
            <a:avLst/>
          </a:prstGeom>
          <a:noFill/>
        </p:spPr>
        <p:txBody>
          <a:bodyPr wrap="square">
            <a:spAutoFit/>
          </a:bodyPr>
          <a:lstStyle/>
          <a:p>
            <a:pPr>
              <a:lnSpc>
                <a:spcPct val="150000"/>
              </a:lnSpc>
              <a:defRPr/>
            </a:pPr>
            <a:r>
              <a:rPr lang="zh-CN" altLang="en-US" sz="2000" b="1" dirty="0">
                <a:solidFill>
                  <a:srgbClr val="0070C0"/>
                </a:solidFill>
                <a:latin typeface="Impact" panose="020B0806030902050204" pitchFamily="34" charset="0"/>
                <a:ea typeface="微软雅黑" pitchFamily="34" charset="-122"/>
                <a:sym typeface="Impact" panose="020B0806030902050204" pitchFamily="34" charset="0"/>
              </a:rPr>
              <a:t>一次会议，最好只有一个主题。</a:t>
            </a:r>
            <a:r>
              <a:rPr lang="zh-CN" altLang="en-US" sz="2000" dirty="0">
                <a:latin typeface="Impact" panose="020B0806030902050204" pitchFamily="34" charset="0"/>
                <a:ea typeface="微软雅黑" pitchFamily="34" charset="-122"/>
                <a:sym typeface="Impact" panose="020B0806030902050204" pitchFamily="34" charset="0"/>
              </a:rPr>
              <a:t>可以集中时间和精力，集中有关人员，高效解决问题。综合性会议，最多也</a:t>
            </a:r>
            <a:r>
              <a:rPr lang="zh-CN" altLang="en-US" sz="2000" b="1" dirty="0">
                <a:solidFill>
                  <a:srgbClr val="0070C0"/>
                </a:solidFill>
                <a:latin typeface="Impact" panose="020B0806030902050204" pitchFamily="34" charset="0"/>
                <a:ea typeface="微软雅黑" pitchFamily="34" charset="-122"/>
                <a:sym typeface="Impact" panose="020B0806030902050204" pitchFamily="34" charset="0"/>
              </a:rPr>
              <a:t>不要超过三个议题为好</a:t>
            </a:r>
            <a:r>
              <a:rPr lang="zh-CN" altLang="en-US" sz="2000" b="1" dirty="0">
                <a:latin typeface="Impact" panose="020B0806030902050204" pitchFamily="34" charset="0"/>
                <a:ea typeface="微软雅黑" pitchFamily="34" charset="-122"/>
                <a:sym typeface="Impact" panose="020B0806030902050204" pitchFamily="34" charset="0"/>
              </a:rPr>
              <a:t>。</a:t>
            </a:r>
            <a:r>
              <a:rPr lang="zh-CN" altLang="en-US" sz="2000" dirty="0">
                <a:latin typeface="Impact" panose="020B0806030902050204" pitchFamily="34" charset="0"/>
                <a:ea typeface="微软雅黑" pitchFamily="34" charset="-122"/>
                <a:sym typeface="Impact" panose="020B0806030902050204" pitchFamily="34" charset="0"/>
              </a:rPr>
              <a:t>议题越多，参加人员越多，陪绑的也越多，效率也就越低下，成本也就越高。</a:t>
            </a:r>
          </a:p>
        </p:txBody>
      </p:sp>
      <p:pic>
        <p:nvPicPr>
          <p:cNvPr id="14"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312024" y="1219398"/>
            <a:ext cx="4176464" cy="508672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2855640" y="1404791"/>
            <a:ext cx="2402434" cy="769441"/>
          </a:xfrm>
          <a:prstGeom prst="rect">
            <a:avLst/>
          </a:prstGeom>
          <a:noFill/>
        </p:spPr>
        <p:txBody>
          <a:bodyPr vert="horz" wrap="none" lIns="144000" rIns="0" rtlCol="0" anchor="ctr">
            <a:spAutoFit/>
          </a:bodyPr>
          <a:lstStyle/>
          <a:p>
            <a:pPr algn="ctr"/>
            <a:r>
              <a:rPr lang="zh-CN" altLang="en-US" sz="44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议题明确</a:t>
            </a:r>
          </a:p>
        </p:txBody>
      </p:sp>
    </p:spTree>
    <p:extLst>
      <p:ext uri="{BB962C8B-B14F-4D97-AF65-F5344CB8AC3E}">
        <p14:creationId xmlns:p14="http://schemas.microsoft.com/office/powerpoint/2010/main" val="2733442496"/>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0" presetClass="path" presetSubtype="0" accel="50000" decel="50000" fill="hold" grpId="1" nodeType="withEffect">
                                  <p:stCondLst>
                                    <p:cond delay="0"/>
                                  </p:stCondLst>
                                  <p:childTnLst>
                                    <p:animMotion origin="layout" path="M -8.33333E-7 -1.19861 L -8.33333E-7 3.7037E-7 L 0.00039 -0.12153 L -8.33333E-7 3.7037E-7 " pathEditMode="relative" rAng="0" ptsTypes="AAAA">
                                      <p:cBhvr>
                                        <p:cTn id="12" dur="600" fill="hold"/>
                                        <p:tgtEl>
                                          <p:spTgt spid="12"/>
                                        </p:tgtEl>
                                        <p:attrNameLst>
                                          <p:attrName>ppt_x</p:attrName>
                                          <p:attrName>ppt_y</p:attrName>
                                        </p:attrNameLst>
                                      </p:cBhvr>
                                      <p:rCtr x="13" y="59931"/>
                                    </p:animMotion>
                                  </p:childTnLst>
                                </p:cTn>
                              </p:par>
                            </p:childTnLst>
                          </p:cTn>
                        </p:par>
                        <p:par>
                          <p:cTn id="13" fill="hold">
                            <p:stCondLst>
                              <p:cond delay="1100"/>
                            </p:stCondLst>
                            <p:childTnLst>
                              <p:par>
                                <p:cTn id="14" presetID="42" presetClass="entr" presetSubtype="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anim calcmode="lin" valueType="num">
                                      <p:cBhvr>
                                        <p:cTn id="17" dur="500" fill="hold"/>
                                        <p:tgtEl>
                                          <p:spTgt spid="15"/>
                                        </p:tgtEl>
                                        <p:attrNameLst>
                                          <p:attrName>ppt_x</p:attrName>
                                        </p:attrNameLst>
                                      </p:cBhvr>
                                      <p:tavLst>
                                        <p:tav tm="0">
                                          <p:val>
                                            <p:strVal val="#ppt_x"/>
                                          </p:val>
                                        </p:tav>
                                        <p:tav tm="100000">
                                          <p:val>
                                            <p:strVal val="#ppt_x"/>
                                          </p:val>
                                        </p:tav>
                                      </p:tavLst>
                                    </p:anim>
                                    <p:anim calcmode="lin" valueType="num">
                                      <p:cBhvr>
                                        <p:cTn id="18" dur="500" fill="hold"/>
                                        <p:tgtEl>
                                          <p:spTgt spid="15"/>
                                        </p:tgtEl>
                                        <p:attrNameLst>
                                          <p:attrName>ppt_y</p:attrName>
                                        </p:attrNameLst>
                                      </p:cBhvr>
                                      <p:tavLst>
                                        <p:tav tm="0">
                                          <p:val>
                                            <p:strVal val="#ppt_y+.1"/>
                                          </p:val>
                                        </p:tav>
                                        <p:tav tm="100000">
                                          <p:val>
                                            <p:strVal val="#ppt_y"/>
                                          </p:val>
                                        </p:tav>
                                      </p:tavLst>
                                    </p:anim>
                                  </p:childTnLst>
                                </p:cTn>
                              </p:par>
                            </p:childTnLst>
                          </p:cTn>
                        </p:par>
                        <p:par>
                          <p:cTn id="19" fill="hold">
                            <p:stCondLst>
                              <p:cond delay="1600"/>
                            </p:stCondLst>
                            <p:childTnLst>
                              <p:par>
                                <p:cTn id="20" presetID="42" presetClass="entr" presetSubtype="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5877"/>
          <a:stretch/>
        </p:blipFill>
        <p:spPr bwMode="auto">
          <a:xfrm>
            <a:off x="6312024" y="1196752"/>
            <a:ext cx="5312176" cy="494368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6" name="椭圆 5"/>
          <p:cNvSpPr/>
          <p:nvPr/>
        </p:nvSpPr>
        <p:spPr bwMode="auto">
          <a:xfrm>
            <a:off x="1180276" y="1104049"/>
            <a:ext cx="1152578" cy="1152128"/>
          </a:xfrm>
          <a:prstGeom prst="ellipse">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5400" b="1" dirty="0">
                <a:solidFill>
                  <a:srgbClr val="0070C0"/>
                </a:solidFill>
                <a:latin typeface="Impact" panose="020B0806030902050204" pitchFamily="34" charset="0"/>
                <a:ea typeface="微软雅黑" pitchFamily="34" charset="-122"/>
                <a:sym typeface="Impact" panose="020B0806030902050204" pitchFamily="34" charset="0"/>
              </a:rPr>
              <a:t>2</a:t>
            </a:r>
            <a:endParaRPr lang="zh-CN" altLang="en-US" sz="5400" b="1" dirty="0">
              <a:solidFill>
                <a:srgbClr val="0070C0"/>
              </a:solidFill>
              <a:latin typeface="Impact" panose="020B0806030902050204" pitchFamily="34" charset="0"/>
              <a:ea typeface="微软雅黑" pitchFamily="34" charset="-122"/>
              <a:sym typeface="Impact" panose="020B0806030902050204" pitchFamily="34" charset="0"/>
            </a:endParaRPr>
          </a:p>
        </p:txBody>
      </p:sp>
      <p:sp>
        <p:nvSpPr>
          <p:cNvPr id="7" name="TextBox 6"/>
          <p:cNvSpPr txBox="1"/>
          <p:nvPr/>
        </p:nvSpPr>
        <p:spPr>
          <a:xfrm>
            <a:off x="2496853" y="1369399"/>
            <a:ext cx="2402434" cy="769441"/>
          </a:xfrm>
          <a:prstGeom prst="rect">
            <a:avLst/>
          </a:prstGeom>
          <a:noFill/>
        </p:spPr>
        <p:txBody>
          <a:bodyPr vert="horz" wrap="none" lIns="144000" rIns="0" rtlCol="0" anchor="ctr">
            <a:spAutoFit/>
          </a:bodyPr>
          <a:lstStyle>
            <a:defPPr>
              <a:defRPr lang="zh-CN"/>
            </a:defPPr>
            <a:lvl1pPr algn="ctr">
              <a:defRPr sz="4400" b="1">
                <a:solidFill>
                  <a:srgbClr val="0070C0"/>
                </a:solidFill>
                <a:latin typeface="微软雅黑" pitchFamily="34" charset="-122"/>
                <a:ea typeface="微软雅黑" pitchFamily="34" charset="-122"/>
              </a:defRPr>
            </a:lvl1pPr>
          </a:lstStyle>
          <a:p>
            <a:r>
              <a:rPr lang="zh-CN" altLang="en-US" dirty="0">
                <a:latin typeface="Impact" panose="020B0806030902050204" pitchFamily="34" charset="0"/>
                <a:sym typeface="Impact" panose="020B0806030902050204" pitchFamily="34" charset="0"/>
              </a:rPr>
              <a:t>议程清晰</a:t>
            </a:r>
          </a:p>
        </p:txBody>
      </p:sp>
      <p:sp>
        <p:nvSpPr>
          <p:cNvPr id="8" name="TextBox 7"/>
          <p:cNvSpPr txBox="1"/>
          <p:nvPr/>
        </p:nvSpPr>
        <p:spPr>
          <a:xfrm>
            <a:off x="1180276" y="2564904"/>
            <a:ext cx="4351306" cy="3323987"/>
          </a:xfrm>
          <a:prstGeom prst="rect">
            <a:avLst/>
          </a:prstGeom>
          <a:noFill/>
        </p:spPr>
        <p:txBody>
          <a:bodyPr wrap="square">
            <a:spAutoFit/>
          </a:bodyPr>
          <a:lstStyle/>
          <a:p>
            <a:pPr>
              <a:lnSpc>
                <a:spcPct val="150000"/>
              </a:lnSpc>
              <a:defRPr/>
            </a:pPr>
            <a:r>
              <a:rPr lang="zh-CN" altLang="en-US" sz="20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要有明确的议程及时间分配规则，</a:t>
            </a:r>
            <a:r>
              <a:rPr lang="zh-CN" altLang="en-US" sz="2000" dirty="0">
                <a:latin typeface="Impact" panose="020B0806030902050204" pitchFamily="34" charset="0"/>
                <a:ea typeface="微软雅黑" panose="020B0503020204020204" pitchFamily="34" charset="-122"/>
                <a:sym typeface="Impact" panose="020B0806030902050204" pitchFamily="34" charset="0"/>
              </a:rPr>
              <a:t>方好有效控制会议的进程和时间使用，确保会议高效。   </a:t>
            </a:r>
            <a:r>
              <a:rPr lang="zh-CN" altLang="en-US" sz="20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注意：</a:t>
            </a:r>
            <a:r>
              <a:rPr lang="zh-CN" altLang="en-US" sz="2000" dirty="0">
                <a:latin typeface="Impact" panose="020B0806030902050204" pitchFamily="34" charset="0"/>
                <a:ea typeface="微软雅黑" panose="020B0503020204020204" pitchFamily="34" charset="-122"/>
                <a:sym typeface="Impact" panose="020B0806030902050204" pitchFamily="34" charset="0"/>
              </a:rPr>
              <a:t>议程安排上，不要领导先讲话，先表态，避免有的人“话里听音”拍马屁，从而失去民主按领导意见办，或不能集思广益，积极发掘更多创意。</a:t>
            </a:r>
          </a:p>
        </p:txBody>
      </p:sp>
    </p:spTree>
    <p:extLst>
      <p:ext uri="{BB962C8B-B14F-4D97-AF65-F5344CB8AC3E}">
        <p14:creationId xmlns:p14="http://schemas.microsoft.com/office/powerpoint/2010/main" val="1047164704"/>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0" presetClass="path" presetSubtype="0" accel="50000" decel="50000" fill="hold" grpId="1" nodeType="withEffect">
                                  <p:stCondLst>
                                    <p:cond delay="0"/>
                                  </p:stCondLst>
                                  <p:childTnLst>
                                    <p:animMotion origin="layout" path="M -4.16667E-7 -1.19861 L -4.16667E-7 2.59259E-6 L 0.00039 -0.12153 L -4.16667E-7 2.59259E-6 " pathEditMode="relative" rAng="0" ptsTypes="AAAA">
                                      <p:cBhvr>
                                        <p:cTn id="12" dur="600" fill="hold"/>
                                        <p:tgtEl>
                                          <p:spTgt spid="6"/>
                                        </p:tgtEl>
                                        <p:attrNameLst>
                                          <p:attrName>ppt_x</p:attrName>
                                          <p:attrName>ppt_y</p:attrName>
                                        </p:attrNameLst>
                                      </p:cBhvr>
                                      <p:rCtr x="13" y="59931"/>
                                    </p:animMotion>
                                  </p:childTnLst>
                                </p:cTn>
                              </p:par>
                            </p:childTnLst>
                          </p:cTn>
                        </p:par>
                        <p:par>
                          <p:cTn id="13" fill="hold">
                            <p:stCondLst>
                              <p:cond delay="1100"/>
                            </p:stCondLst>
                            <p:childTnLst>
                              <p:par>
                                <p:cTn id="14" presetID="42"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anim calcmode="lin" valueType="num">
                                      <p:cBhvr>
                                        <p:cTn id="17" dur="500" fill="hold"/>
                                        <p:tgtEl>
                                          <p:spTgt spid="7"/>
                                        </p:tgtEl>
                                        <p:attrNameLst>
                                          <p:attrName>ppt_x</p:attrName>
                                        </p:attrNameLst>
                                      </p:cBhvr>
                                      <p:tavLst>
                                        <p:tav tm="0">
                                          <p:val>
                                            <p:strVal val="#ppt_x"/>
                                          </p:val>
                                        </p:tav>
                                        <p:tav tm="100000">
                                          <p:val>
                                            <p:strVal val="#ppt_x"/>
                                          </p:val>
                                        </p:tav>
                                      </p:tavLst>
                                    </p:anim>
                                    <p:anim calcmode="lin" valueType="num">
                                      <p:cBhvr>
                                        <p:cTn id="18" dur="50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1600"/>
                            </p:stCondLst>
                            <p:childTnLst>
                              <p:par>
                                <p:cTn id="20" presetID="42"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bwMode="auto">
          <a:xfrm>
            <a:off x="839416" y="1272012"/>
            <a:ext cx="1152578" cy="1152128"/>
          </a:xfrm>
          <a:prstGeom prst="ellipse">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5400" b="1" dirty="0">
                <a:solidFill>
                  <a:srgbClr val="0070C0"/>
                </a:solidFill>
                <a:latin typeface="Impact" panose="020B0806030902050204" pitchFamily="34" charset="0"/>
                <a:ea typeface="微软雅黑" pitchFamily="34" charset="-122"/>
                <a:sym typeface="Impact" panose="020B0806030902050204" pitchFamily="34" charset="0"/>
              </a:rPr>
              <a:t>3</a:t>
            </a:r>
            <a:endParaRPr lang="zh-CN" altLang="en-US" sz="5400" b="1" dirty="0">
              <a:solidFill>
                <a:srgbClr val="0070C0"/>
              </a:solidFill>
              <a:latin typeface="Impact" panose="020B0806030902050204" pitchFamily="34" charset="0"/>
              <a:ea typeface="微软雅黑" pitchFamily="34" charset="-122"/>
              <a:sym typeface="Impact" panose="020B0806030902050204" pitchFamily="34" charset="0"/>
            </a:endParaRPr>
          </a:p>
        </p:txBody>
      </p:sp>
      <p:sp>
        <p:nvSpPr>
          <p:cNvPr id="11" name="TextBox 10"/>
          <p:cNvSpPr txBox="1"/>
          <p:nvPr/>
        </p:nvSpPr>
        <p:spPr>
          <a:xfrm>
            <a:off x="2126011" y="1571738"/>
            <a:ext cx="2966691" cy="769441"/>
          </a:xfrm>
          <a:prstGeom prst="rect">
            <a:avLst/>
          </a:prstGeom>
          <a:noFill/>
        </p:spPr>
        <p:txBody>
          <a:bodyPr vert="horz" wrap="none" lIns="144000" rIns="0" rtlCol="0" anchor="ctr">
            <a:spAutoFit/>
          </a:bodyPr>
          <a:lstStyle>
            <a:defPPr>
              <a:defRPr lang="zh-CN"/>
            </a:defPPr>
            <a:lvl1pPr algn="ctr">
              <a:defRPr sz="4400" b="1">
                <a:solidFill>
                  <a:srgbClr val="0070C0"/>
                </a:solidFill>
                <a:latin typeface="微软雅黑" pitchFamily="34" charset="-122"/>
                <a:ea typeface="微软雅黑" pitchFamily="34" charset="-122"/>
              </a:defRPr>
            </a:lvl1pPr>
          </a:lstStyle>
          <a:p>
            <a:r>
              <a:rPr lang="zh-CN" altLang="en-US" dirty="0">
                <a:latin typeface="Impact" panose="020B0806030902050204" pitchFamily="34" charset="0"/>
                <a:sym typeface="Impact" panose="020B0806030902050204" pitchFamily="34" charset="0"/>
              </a:rPr>
              <a:t>精选参与人</a:t>
            </a:r>
          </a:p>
        </p:txBody>
      </p:sp>
      <p:sp>
        <p:nvSpPr>
          <p:cNvPr id="12" name="TextBox 11"/>
          <p:cNvSpPr txBox="1"/>
          <p:nvPr/>
        </p:nvSpPr>
        <p:spPr>
          <a:xfrm>
            <a:off x="839417" y="2726854"/>
            <a:ext cx="4608512" cy="3323987"/>
          </a:xfrm>
          <a:prstGeom prst="rect">
            <a:avLst/>
          </a:prstGeom>
          <a:noFill/>
        </p:spPr>
        <p:txBody>
          <a:bodyPr wrap="square">
            <a:spAutoFit/>
          </a:bodyPr>
          <a:lstStyle/>
          <a:p>
            <a:pPr>
              <a:lnSpc>
                <a:spcPct val="150000"/>
              </a:lnSpc>
              <a:defRPr/>
            </a:pPr>
            <a:r>
              <a:rPr lang="zh-CN" altLang="en-US" sz="2000" dirty="0">
                <a:latin typeface="Impact" panose="020B0806030902050204" pitchFamily="34" charset="0"/>
                <a:ea typeface="微软雅黑" panose="020B0503020204020204" pitchFamily="34" charset="-122"/>
                <a:sym typeface="Impact" panose="020B0806030902050204" pitchFamily="34" charset="0"/>
              </a:rPr>
              <a:t>会议的召开，并不是人越多越好。人多不仅会增加会议成本，延长会议时间，也会增加扯皮的可能性，不容易形成一致的会议结论，也不利于会议控制。因此，要</a:t>
            </a:r>
            <a:r>
              <a:rPr lang="zh-CN" altLang="en-US" sz="20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本着“相关性”和“少而精”的原则</a:t>
            </a:r>
            <a:r>
              <a:rPr lang="zh-CN" altLang="en-US" sz="2000" dirty="0">
                <a:solidFill>
                  <a:srgbClr val="0070C0"/>
                </a:solidFill>
                <a:latin typeface="Impact" panose="020B0806030902050204" pitchFamily="34" charset="0"/>
                <a:ea typeface="微软雅黑" panose="020B0503020204020204" pitchFamily="34" charset="-122"/>
                <a:sym typeface="Impact" panose="020B0806030902050204" pitchFamily="34" charset="0"/>
              </a:rPr>
              <a:t>，</a:t>
            </a:r>
            <a:r>
              <a:rPr lang="zh-CN" altLang="en-US" sz="2000" dirty="0">
                <a:solidFill>
                  <a:schemeClr val="tx1">
                    <a:lumMod val="65000"/>
                    <a:lumOff val="35000"/>
                  </a:schemeClr>
                </a:solidFill>
                <a:latin typeface="Impact" panose="020B0806030902050204" pitchFamily="34" charset="0"/>
                <a:ea typeface="微软雅黑" panose="020B0503020204020204" pitchFamily="34" charset="-122"/>
                <a:sym typeface="Impact" panose="020B0806030902050204" pitchFamily="34" charset="0"/>
              </a:rPr>
              <a:t>精选参加会议的人员，不要让不相关的人参加，</a:t>
            </a:r>
            <a:r>
              <a:rPr lang="zh-CN" altLang="en-US" sz="20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避免“陪绑”的现象。</a:t>
            </a:r>
          </a:p>
        </p:txBody>
      </p:sp>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312024" y="1880341"/>
            <a:ext cx="5371262" cy="41705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1944602"/>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0" presetClass="path" presetSubtype="0" accel="50000" decel="50000" fill="hold" grpId="1" nodeType="withEffect">
                                  <p:stCondLst>
                                    <p:cond delay="0"/>
                                  </p:stCondLst>
                                  <p:childTnLst>
                                    <p:animMotion origin="layout" path="M 4.16667E-6 -1.19861 L 4.16667E-6 -4.44444E-6 L 0.00039 -0.12152 L 4.16667E-6 -4.44444E-6 " pathEditMode="relative" rAng="0" ptsTypes="AAAA">
                                      <p:cBhvr>
                                        <p:cTn id="12" dur="600" fill="hold"/>
                                        <p:tgtEl>
                                          <p:spTgt spid="10"/>
                                        </p:tgtEl>
                                        <p:attrNameLst>
                                          <p:attrName>ppt_x</p:attrName>
                                          <p:attrName>ppt_y</p:attrName>
                                        </p:attrNameLst>
                                      </p:cBhvr>
                                      <p:rCtr x="13" y="59931"/>
                                    </p:animMotion>
                                  </p:childTnLst>
                                </p:cTn>
                              </p:par>
                            </p:childTnLst>
                          </p:cTn>
                        </p:par>
                        <p:par>
                          <p:cTn id="13" fill="hold">
                            <p:stCondLst>
                              <p:cond delay="1100"/>
                            </p:stCondLst>
                            <p:childTnLst>
                              <p:par>
                                <p:cTn id="14" presetID="42"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anim calcmode="lin" valueType="num">
                                      <p:cBhvr>
                                        <p:cTn id="17" dur="500" fill="hold"/>
                                        <p:tgtEl>
                                          <p:spTgt spid="11"/>
                                        </p:tgtEl>
                                        <p:attrNameLst>
                                          <p:attrName>ppt_x</p:attrName>
                                        </p:attrNameLst>
                                      </p:cBhvr>
                                      <p:tavLst>
                                        <p:tav tm="0">
                                          <p:val>
                                            <p:strVal val="#ppt_x"/>
                                          </p:val>
                                        </p:tav>
                                        <p:tav tm="100000">
                                          <p:val>
                                            <p:strVal val="#ppt_x"/>
                                          </p:val>
                                        </p:tav>
                                      </p:tavLst>
                                    </p:anim>
                                    <p:anim calcmode="lin" valueType="num">
                                      <p:cBhvr>
                                        <p:cTn id="18" dur="500" fill="hold"/>
                                        <p:tgtEl>
                                          <p:spTgt spid="11"/>
                                        </p:tgtEl>
                                        <p:attrNameLst>
                                          <p:attrName>ppt_y</p:attrName>
                                        </p:attrNameLst>
                                      </p:cBhvr>
                                      <p:tavLst>
                                        <p:tav tm="0">
                                          <p:val>
                                            <p:strVal val="#ppt_y+.1"/>
                                          </p:val>
                                        </p:tav>
                                        <p:tav tm="100000">
                                          <p:val>
                                            <p:strVal val="#ppt_y"/>
                                          </p:val>
                                        </p:tav>
                                      </p:tavLst>
                                    </p:anim>
                                  </p:childTnLst>
                                </p:cTn>
                              </p:par>
                            </p:childTnLst>
                          </p:cTn>
                        </p:par>
                        <p:par>
                          <p:cTn id="19" fill="hold">
                            <p:stCondLst>
                              <p:cond delay="1600"/>
                            </p:stCondLst>
                            <p:childTnLst>
                              <p:par>
                                <p:cTn id="20" presetID="42" presetClass="entr" presetSubtype="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bwMode="auto">
          <a:xfrm>
            <a:off x="839416" y="1044688"/>
            <a:ext cx="1152578" cy="1152128"/>
          </a:xfrm>
          <a:prstGeom prst="ellipse">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5400" b="1" dirty="0">
                <a:solidFill>
                  <a:srgbClr val="0070C0"/>
                </a:solidFill>
                <a:latin typeface="Impact" panose="020B0806030902050204" pitchFamily="34" charset="0"/>
                <a:ea typeface="微软雅黑" pitchFamily="34" charset="-122"/>
                <a:sym typeface="Impact" panose="020B0806030902050204" pitchFamily="34" charset="0"/>
              </a:rPr>
              <a:t>4</a:t>
            </a:r>
            <a:endParaRPr lang="zh-CN" altLang="en-US" sz="5400" b="1" dirty="0">
              <a:solidFill>
                <a:srgbClr val="0070C0"/>
              </a:solidFill>
              <a:latin typeface="Impact" panose="020B0806030902050204" pitchFamily="34" charset="0"/>
              <a:ea typeface="微软雅黑" pitchFamily="34" charset="-122"/>
              <a:sym typeface="Impact" panose="020B0806030902050204" pitchFamily="34" charset="0"/>
            </a:endParaRPr>
          </a:p>
        </p:txBody>
      </p:sp>
      <p:sp>
        <p:nvSpPr>
          <p:cNvPr id="7" name="TextBox 6"/>
          <p:cNvSpPr txBox="1"/>
          <p:nvPr/>
        </p:nvSpPr>
        <p:spPr>
          <a:xfrm>
            <a:off x="2155039" y="1388158"/>
            <a:ext cx="2966691" cy="769441"/>
          </a:xfrm>
          <a:prstGeom prst="rect">
            <a:avLst/>
          </a:prstGeom>
          <a:noFill/>
        </p:spPr>
        <p:txBody>
          <a:bodyPr vert="horz" wrap="none" lIns="144000" rIns="0" rtlCol="0" anchor="ctr">
            <a:spAutoFit/>
          </a:bodyPr>
          <a:lstStyle>
            <a:defPPr>
              <a:defRPr lang="zh-CN"/>
            </a:defPPr>
            <a:lvl1pPr algn="ctr">
              <a:defRPr sz="4400" b="1">
                <a:solidFill>
                  <a:srgbClr val="0070C0"/>
                </a:solidFill>
                <a:latin typeface="微软雅黑" pitchFamily="34" charset="-122"/>
                <a:ea typeface="微软雅黑" pitchFamily="34" charset="-122"/>
              </a:defRPr>
            </a:lvl1pPr>
          </a:lstStyle>
          <a:p>
            <a:r>
              <a:rPr lang="zh-CN" altLang="en-US" dirty="0">
                <a:latin typeface="Impact" panose="020B0806030902050204" pitchFamily="34" charset="0"/>
                <a:sym typeface="Impact" panose="020B0806030902050204" pitchFamily="34" charset="0"/>
              </a:rPr>
              <a:t>指定主持人</a:t>
            </a:r>
          </a:p>
        </p:txBody>
      </p:sp>
      <p:sp>
        <p:nvSpPr>
          <p:cNvPr id="8" name="TextBox 7"/>
          <p:cNvSpPr txBox="1"/>
          <p:nvPr/>
        </p:nvSpPr>
        <p:spPr>
          <a:xfrm>
            <a:off x="983432" y="2636912"/>
            <a:ext cx="4138298" cy="1938992"/>
          </a:xfrm>
          <a:prstGeom prst="rect">
            <a:avLst/>
          </a:prstGeom>
          <a:noFill/>
        </p:spPr>
        <p:txBody>
          <a:bodyPr wrap="square">
            <a:spAutoFit/>
          </a:bodyPr>
          <a:lstStyle/>
          <a:p>
            <a:pPr>
              <a:lnSpc>
                <a:spcPct val="150000"/>
              </a:lnSpc>
              <a:defRPr/>
            </a:pPr>
            <a:r>
              <a:rPr lang="zh-CN" altLang="en-US" sz="2000" dirty="0">
                <a:latin typeface="Impact" panose="020B0806030902050204" pitchFamily="34" charset="0"/>
                <a:ea typeface="微软雅黑" panose="020B0503020204020204" pitchFamily="34" charset="-122"/>
                <a:sym typeface="Impact" panose="020B0806030902050204" pitchFamily="34" charset="0"/>
              </a:rPr>
              <a:t>无论是何种形式的会议，必须要明确指定会议主持人。</a:t>
            </a:r>
            <a:r>
              <a:rPr lang="zh-CN" altLang="en-US" sz="20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会议主持人要严格按照会议的议程、时间安排等做好会议的主持和控制。</a:t>
            </a:r>
          </a:p>
        </p:txBody>
      </p:sp>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104112" y="1351480"/>
            <a:ext cx="3722667" cy="46165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9969651"/>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0" presetClass="path" presetSubtype="0" accel="50000" decel="50000" fill="hold" grpId="1" nodeType="withEffect">
                                  <p:stCondLst>
                                    <p:cond delay="0"/>
                                  </p:stCondLst>
                                  <p:childTnLst>
                                    <p:animMotion origin="layout" path="M 4.16667E-6 -1.19861 L 4.16667E-6 -2.59259E-6 L 0.00039 -0.12153 L 4.16667E-6 -2.59259E-6 " pathEditMode="relative" rAng="0" ptsTypes="AAAA">
                                      <p:cBhvr>
                                        <p:cTn id="12" dur="600" fill="hold"/>
                                        <p:tgtEl>
                                          <p:spTgt spid="6"/>
                                        </p:tgtEl>
                                        <p:attrNameLst>
                                          <p:attrName>ppt_x</p:attrName>
                                          <p:attrName>ppt_y</p:attrName>
                                        </p:attrNameLst>
                                      </p:cBhvr>
                                      <p:rCtr x="13" y="59931"/>
                                    </p:animMotion>
                                  </p:childTnLst>
                                </p:cTn>
                              </p:par>
                            </p:childTnLst>
                          </p:cTn>
                        </p:par>
                        <p:par>
                          <p:cTn id="13" fill="hold">
                            <p:stCondLst>
                              <p:cond delay="1100"/>
                            </p:stCondLst>
                            <p:childTnLst>
                              <p:par>
                                <p:cTn id="14" presetID="42"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anim calcmode="lin" valueType="num">
                                      <p:cBhvr>
                                        <p:cTn id="17" dur="500" fill="hold"/>
                                        <p:tgtEl>
                                          <p:spTgt spid="7"/>
                                        </p:tgtEl>
                                        <p:attrNameLst>
                                          <p:attrName>ppt_x</p:attrName>
                                        </p:attrNameLst>
                                      </p:cBhvr>
                                      <p:tavLst>
                                        <p:tav tm="0">
                                          <p:val>
                                            <p:strVal val="#ppt_x"/>
                                          </p:val>
                                        </p:tav>
                                        <p:tav tm="100000">
                                          <p:val>
                                            <p:strVal val="#ppt_x"/>
                                          </p:val>
                                        </p:tav>
                                      </p:tavLst>
                                    </p:anim>
                                    <p:anim calcmode="lin" valueType="num">
                                      <p:cBhvr>
                                        <p:cTn id="18" dur="500" fill="hold"/>
                                        <p:tgtEl>
                                          <p:spTgt spid="7"/>
                                        </p:tgtEl>
                                        <p:attrNameLst>
                                          <p:attrName>ppt_y</p:attrName>
                                        </p:attrNameLst>
                                      </p:cBhvr>
                                      <p:tavLst>
                                        <p:tav tm="0">
                                          <p:val>
                                            <p:strVal val="#ppt_y+.1"/>
                                          </p:val>
                                        </p:tav>
                                        <p:tav tm="100000">
                                          <p:val>
                                            <p:strVal val="#ppt_y"/>
                                          </p:val>
                                        </p:tav>
                                      </p:tavLst>
                                    </p:anim>
                                  </p:childTnLst>
                                </p:cTn>
                              </p:par>
                            </p:childTnLst>
                          </p:cTn>
                        </p:par>
                        <p:par>
                          <p:cTn id="19" fill="hold">
                            <p:stCondLst>
                              <p:cond delay="1600"/>
                            </p:stCondLst>
                            <p:childTnLst>
                              <p:par>
                                <p:cTn id="20" presetID="42"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1891953" y="2924944"/>
            <a:ext cx="1877437" cy="769441"/>
          </a:xfrm>
          <a:prstGeom prst="rect">
            <a:avLst/>
          </a:prstGeom>
          <a:noFill/>
        </p:spPr>
        <p:txBody>
          <a:bodyPr wrap="none" rtlCol="0">
            <a:spAutoFit/>
          </a:bodyPr>
          <a:lstStyle/>
          <a:p>
            <a:r>
              <a:rPr lang="zh-CN" altLang="en-US" sz="4400" b="1" dirty="0">
                <a:solidFill>
                  <a:srgbClr val="0070C0"/>
                </a:solidFill>
                <a:latin typeface="Impact" panose="020B0806030902050204" pitchFamily="34" charset="0"/>
                <a:ea typeface="微软雅黑" pitchFamily="34" charset="-122"/>
                <a:sym typeface="Impact" panose="020B0806030902050204" pitchFamily="34" charset="0"/>
              </a:rPr>
              <a:t>第一章</a:t>
            </a:r>
            <a:endParaRPr lang="en-US" sz="4400" b="1" dirty="0">
              <a:solidFill>
                <a:srgbClr val="0070C0"/>
              </a:solidFill>
              <a:latin typeface="Impact" panose="020B0806030902050204" pitchFamily="34" charset="0"/>
              <a:ea typeface="微软雅黑" pitchFamily="34" charset="-122"/>
              <a:sym typeface="Impact" panose="020B0806030902050204" pitchFamily="34" charset="0"/>
            </a:endParaRPr>
          </a:p>
        </p:txBody>
      </p:sp>
      <p:sp>
        <p:nvSpPr>
          <p:cNvPr id="2" name="TextBox 1"/>
          <p:cNvSpPr txBox="1"/>
          <p:nvPr/>
        </p:nvSpPr>
        <p:spPr>
          <a:xfrm>
            <a:off x="1199456" y="4005064"/>
            <a:ext cx="3262432" cy="1015663"/>
          </a:xfrm>
          <a:prstGeom prst="rect">
            <a:avLst/>
          </a:prstGeom>
          <a:noFill/>
        </p:spPr>
        <p:txBody>
          <a:bodyPr wrap="none" rtlCol="0">
            <a:spAutoFit/>
          </a:bodyPr>
          <a:lstStyle/>
          <a:p>
            <a:r>
              <a:rPr lang="zh-CN" altLang="en-US" sz="6000" b="1" dirty="0">
                <a:solidFill>
                  <a:srgbClr val="0070C0"/>
                </a:solidFill>
                <a:latin typeface="Impact" panose="020B0806030902050204" pitchFamily="34" charset="0"/>
                <a:ea typeface="微软雅黑" pitchFamily="34" charset="-122"/>
                <a:sym typeface="Impact" panose="020B0806030902050204" pitchFamily="34" charset="0"/>
              </a:rPr>
              <a:t>会议概述</a:t>
            </a:r>
            <a:endParaRPr lang="en-US" sz="6000" b="1" dirty="0">
              <a:solidFill>
                <a:srgbClr val="0070C0"/>
              </a:solidFill>
              <a:latin typeface="Impact" panose="020B0806030902050204" pitchFamily="34" charset="0"/>
              <a:ea typeface="微软雅黑" pitchFamily="34" charset="-122"/>
              <a:sym typeface="Impact" panose="020B0806030902050204" pitchFamily="34" charset="0"/>
            </a:endParaRPr>
          </a:p>
        </p:txBody>
      </p:sp>
      <p:sp>
        <p:nvSpPr>
          <p:cNvPr id="4" name="文本框 3"/>
          <p:cNvSpPr txBox="1"/>
          <p:nvPr/>
        </p:nvSpPr>
        <p:spPr>
          <a:xfrm>
            <a:off x="7032104" y="-819472"/>
            <a:ext cx="999825" cy="369332"/>
          </a:xfrm>
          <a:prstGeom prst="rect">
            <a:avLst/>
          </a:prstGeom>
          <a:noFill/>
        </p:spPr>
        <p:txBody>
          <a:bodyPr wrap="none" rtlCol="0">
            <a:spAutoFit/>
          </a:bodyPr>
          <a:lstStyle/>
          <a:p>
            <a:r>
              <a:rPr lang="en-US" altLang="zh-CN" dirty="0" err="1" smtClean="0">
                <a:latin typeface="Impact" panose="020B0806030902050204" pitchFamily="34" charset="0"/>
                <a:ea typeface="微软雅黑" panose="020B0503020204020204" pitchFamily="34" charset="-122"/>
                <a:sym typeface="Impact" panose="020B0806030902050204" pitchFamily="34" charset="0"/>
              </a:rPr>
              <a:t>Yanshifu</a:t>
            </a:r>
            <a:endParaRPr lang="en-US" altLang="zh-CN" dirty="0" smtClean="0">
              <a:latin typeface="Impact" panose="020B0806030902050204" pitchFamily="34" charset="0"/>
              <a:ea typeface="微软雅黑" panose="020B0503020204020204" pitchFamily="34" charset="-122"/>
              <a:sym typeface="Impact" panose="020B0806030902050204" pitchFamily="34" charset="0"/>
            </a:endParaRPr>
          </a:p>
        </p:txBody>
      </p:sp>
    </p:spTree>
    <p:extLst>
      <p:ext uri="{BB962C8B-B14F-4D97-AF65-F5344CB8AC3E}">
        <p14:creationId xmlns:p14="http://schemas.microsoft.com/office/powerpoint/2010/main" val="416527537"/>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200" fill="hold"/>
                                        <p:tgtEl>
                                          <p:spTgt spid="11"/>
                                        </p:tgtEl>
                                        <p:attrNameLst>
                                          <p:attrName>ppt_x</p:attrName>
                                        </p:attrNameLst>
                                      </p:cBhvr>
                                      <p:tavLst>
                                        <p:tav tm="0">
                                          <p:val>
                                            <p:strVal val="1+#ppt_w/2"/>
                                          </p:val>
                                        </p:tav>
                                        <p:tav tm="100000">
                                          <p:val>
                                            <p:strVal val="#ppt_x"/>
                                          </p:val>
                                        </p:tav>
                                      </p:tavLst>
                                    </p:anim>
                                    <p:anim calcmode="lin" valueType="num">
                                      <p:cBhvr additive="base">
                                        <p:cTn id="8" dur="2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200"/>
                            </p:stCondLst>
                            <p:childTnLst>
                              <p:par>
                                <p:cTn id="10" presetID="1" presetClass="entr" presetSubtype="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childTnLst>
                                </p:cTn>
                              </p:par>
                              <p:par>
                                <p:cTn id="12" presetID="0" presetClass="path" presetSubtype="0" accel="50000" decel="50000" fill="hold" grpId="1" nodeType="withEffect">
                                  <p:stCondLst>
                                    <p:cond delay="0"/>
                                  </p:stCondLst>
                                  <p:childTnLst>
                                    <p:animMotion origin="layout" path="M 1.66667E-6 -1.19861 L 1.66667E-6 1.6763E-6 L 0.00035 -0.12162 L 1.66667E-6 1.6763E-6 " pathEditMode="relative" rAng="0" ptsTypes="AAAA">
                                      <p:cBhvr>
                                        <p:cTn id="13" dur="600" fill="hold"/>
                                        <p:tgtEl>
                                          <p:spTgt spid="2"/>
                                        </p:tgtEl>
                                        <p:attrNameLst>
                                          <p:attrName>ppt_x</p:attrName>
                                          <p:attrName>ppt_y</p:attrName>
                                        </p:attrNameLst>
                                      </p:cBhvr>
                                      <p:rCtr x="0" y="59900"/>
                                    </p:animMotion>
                                  </p:childTnLst>
                                </p:cTn>
                              </p:par>
                            </p:childTnLst>
                          </p:cTn>
                        </p:par>
                        <p:par>
                          <p:cTn id="14" fill="hold">
                            <p:stCondLst>
                              <p:cond delay="800"/>
                            </p:stCondLst>
                            <p:childTnLst>
                              <p:par>
                                <p:cTn id="15" presetID="2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 grpId="0"/>
      <p:bldP spid="2" grpId="1"/>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bwMode="auto">
          <a:xfrm>
            <a:off x="889450" y="956085"/>
            <a:ext cx="1152578" cy="1152128"/>
          </a:xfrm>
          <a:prstGeom prst="ellipse">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5400" b="1" dirty="0">
                <a:solidFill>
                  <a:srgbClr val="0070C0"/>
                </a:solidFill>
                <a:latin typeface="Impact" panose="020B0806030902050204" pitchFamily="34" charset="0"/>
                <a:ea typeface="微软雅黑" pitchFamily="34" charset="-122"/>
                <a:sym typeface="Impact" panose="020B0806030902050204" pitchFamily="34" charset="0"/>
              </a:rPr>
              <a:t>5</a:t>
            </a:r>
            <a:endParaRPr lang="zh-CN" altLang="en-US" sz="5400" b="1" dirty="0">
              <a:solidFill>
                <a:srgbClr val="0070C0"/>
              </a:solidFill>
              <a:latin typeface="Impact" panose="020B0806030902050204" pitchFamily="34" charset="0"/>
              <a:ea typeface="微软雅黑" pitchFamily="34" charset="-122"/>
              <a:sym typeface="Impact" panose="020B0806030902050204" pitchFamily="34" charset="0"/>
            </a:endParaRPr>
          </a:p>
        </p:txBody>
      </p:sp>
      <p:sp>
        <p:nvSpPr>
          <p:cNvPr id="10" name="TextBox 9"/>
          <p:cNvSpPr txBox="1"/>
          <p:nvPr/>
        </p:nvSpPr>
        <p:spPr>
          <a:xfrm>
            <a:off x="2185594" y="1147428"/>
            <a:ext cx="3530948" cy="769441"/>
          </a:xfrm>
          <a:prstGeom prst="rect">
            <a:avLst/>
          </a:prstGeom>
          <a:noFill/>
        </p:spPr>
        <p:txBody>
          <a:bodyPr vert="horz" wrap="none" lIns="144000" rIns="0" rtlCol="0" anchor="ctr">
            <a:spAutoFit/>
          </a:bodyPr>
          <a:lstStyle>
            <a:defPPr>
              <a:defRPr lang="zh-CN"/>
            </a:defPPr>
            <a:lvl1pPr algn="ctr">
              <a:defRPr sz="4400" b="1">
                <a:solidFill>
                  <a:srgbClr val="0070C0"/>
                </a:solidFill>
                <a:latin typeface="微软雅黑" pitchFamily="34" charset="-122"/>
                <a:ea typeface="微软雅黑" pitchFamily="34" charset="-122"/>
              </a:defRPr>
            </a:lvl1pPr>
          </a:lstStyle>
          <a:p>
            <a:r>
              <a:rPr lang="zh-CN" altLang="en-US" dirty="0">
                <a:latin typeface="Impact" panose="020B0806030902050204" pitchFamily="34" charset="0"/>
                <a:sym typeface="Impact" panose="020B0806030902050204" pitchFamily="34" charset="0"/>
              </a:rPr>
              <a:t>做好会议记录</a:t>
            </a:r>
          </a:p>
        </p:txBody>
      </p:sp>
      <p:sp>
        <p:nvSpPr>
          <p:cNvPr id="11" name="TextBox 10"/>
          <p:cNvSpPr txBox="1"/>
          <p:nvPr/>
        </p:nvSpPr>
        <p:spPr>
          <a:xfrm>
            <a:off x="889450" y="2327867"/>
            <a:ext cx="5256584" cy="2400657"/>
          </a:xfrm>
          <a:prstGeom prst="rect">
            <a:avLst/>
          </a:prstGeom>
          <a:noFill/>
        </p:spPr>
        <p:txBody>
          <a:bodyPr wrap="square">
            <a:spAutoFit/>
          </a:bodyPr>
          <a:lstStyle/>
          <a:p>
            <a:pPr>
              <a:lnSpc>
                <a:spcPct val="150000"/>
              </a:lnSpc>
              <a:defRPr/>
            </a:pPr>
            <a:r>
              <a:rPr lang="zh-CN" altLang="en-US" sz="2000" dirty="0">
                <a:latin typeface="Impact" panose="020B0806030902050204" pitchFamily="34" charset="0"/>
                <a:ea typeface="微软雅黑" panose="020B0503020204020204" pitchFamily="34" charset="-122"/>
                <a:sym typeface="Impact" panose="020B0806030902050204" pitchFamily="34" charset="0"/>
              </a:rPr>
              <a:t>参加会议的人大部分是只记录或记住自己所关心的内容，而不相关的内容则不怎么关心。因此，为了能够将参会者的发言、宝贵的思想火花及最终决策、待完成事项能够清晰地保留下来，</a:t>
            </a:r>
            <a:r>
              <a:rPr lang="zh-CN" altLang="en-US" sz="20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必须要做好会议记录。</a:t>
            </a:r>
          </a:p>
        </p:txBody>
      </p:sp>
      <p:sp>
        <p:nvSpPr>
          <p:cNvPr id="12" name="TextBox 11"/>
          <p:cNvSpPr txBox="1"/>
          <p:nvPr/>
        </p:nvSpPr>
        <p:spPr>
          <a:xfrm>
            <a:off x="820241" y="5085148"/>
            <a:ext cx="10892383" cy="1200329"/>
          </a:xfrm>
          <a:prstGeom prst="rect">
            <a:avLst/>
          </a:prstGeom>
          <a:noFill/>
          <a:ln>
            <a:solidFill>
              <a:srgbClr val="0070C0"/>
            </a:solidFill>
          </a:ln>
        </p:spPr>
        <p:txBody>
          <a:bodyPr wrap="square">
            <a:spAutoFit/>
          </a:bodyPr>
          <a:lstStyle/>
          <a:p>
            <a:pPr>
              <a:lnSpc>
                <a:spcPct val="150000"/>
              </a:lnSpc>
              <a:defRPr/>
            </a:pPr>
            <a:r>
              <a:rPr lang="zh-CN" altLang="en-US" sz="1600" dirty="0">
                <a:latin typeface="Impact" panose="020B0806030902050204" pitchFamily="34" charset="0"/>
                <a:ea typeface="微软雅黑" pitchFamily="34" charset="-122"/>
                <a:sym typeface="Impact" panose="020B0806030902050204" pitchFamily="34" charset="0"/>
              </a:rPr>
              <a:t>会议记录的主要内容包括会议的全部要素</a:t>
            </a:r>
            <a:r>
              <a:rPr lang="zh-CN" altLang="en-US" sz="1600" b="1" dirty="0">
                <a:solidFill>
                  <a:srgbClr val="0070C0"/>
                </a:solidFill>
                <a:latin typeface="Impact" panose="020B0806030902050204" pitchFamily="34" charset="0"/>
                <a:ea typeface="微软雅黑" pitchFamily="34" charset="-122"/>
                <a:sym typeface="Impact" panose="020B0806030902050204" pitchFamily="34" charset="0"/>
              </a:rPr>
              <a:t>（议题、议程、时间、地点、参与人、主持人、记录人、出勤情况、发言情况、决策情况、待追踪事项、会议附件）</a:t>
            </a:r>
            <a:r>
              <a:rPr lang="zh-CN" altLang="en-US" sz="1600" dirty="0">
                <a:latin typeface="Impact" panose="020B0806030902050204" pitchFamily="34" charset="0"/>
                <a:ea typeface="微软雅黑" pitchFamily="34" charset="-122"/>
                <a:sym typeface="Impact" panose="020B0806030902050204" pitchFamily="34" charset="0"/>
              </a:rPr>
              <a:t>等。同时，为了及时贯彻会议的精神，增强会议时效性，趁热打铁追踪会后的待完成事项，会议记录要在会议结束后</a:t>
            </a:r>
            <a:r>
              <a:rPr lang="en-US" altLang="zh-CN" sz="1600" b="1" dirty="0">
                <a:solidFill>
                  <a:srgbClr val="0070C0"/>
                </a:solidFill>
                <a:latin typeface="Impact" panose="020B0806030902050204" pitchFamily="34" charset="0"/>
                <a:ea typeface="微软雅黑" pitchFamily="34" charset="-122"/>
                <a:sym typeface="Impact" panose="020B0806030902050204" pitchFamily="34" charset="0"/>
              </a:rPr>
              <a:t>24</a:t>
            </a:r>
            <a:r>
              <a:rPr lang="zh-CN" altLang="en-US" sz="1600" b="1" dirty="0">
                <a:solidFill>
                  <a:srgbClr val="0070C0"/>
                </a:solidFill>
                <a:latin typeface="Impact" panose="020B0806030902050204" pitchFamily="34" charset="0"/>
                <a:ea typeface="微软雅黑" pitchFamily="34" charset="-122"/>
                <a:sym typeface="Impact" panose="020B0806030902050204" pitchFamily="34" charset="0"/>
              </a:rPr>
              <a:t>小时内</a:t>
            </a:r>
            <a:r>
              <a:rPr lang="zh-CN" altLang="en-US" sz="1600" dirty="0">
                <a:latin typeface="Impact" panose="020B0806030902050204" pitchFamily="34" charset="0"/>
                <a:ea typeface="微软雅黑" pitchFamily="34" charset="-122"/>
                <a:sym typeface="Impact" panose="020B0806030902050204" pitchFamily="34" charset="0"/>
              </a:rPr>
              <a:t>完成并发送到与会人员手中。</a:t>
            </a:r>
            <a:endParaRPr lang="zh-CN" altLang="en-US" sz="1600" b="1" dirty="0">
              <a:latin typeface="Impact" panose="020B0806030902050204" pitchFamily="34" charset="0"/>
              <a:ea typeface="微软雅黑" pitchFamily="34" charset="-122"/>
              <a:sym typeface="Impact" panose="020B0806030902050204" pitchFamily="34" charset="0"/>
            </a:endParaRPr>
          </a:p>
        </p:txBody>
      </p:sp>
      <p:pic>
        <p:nvPicPr>
          <p:cNvPr id="13" name="Picture 5"/>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744072" y="1137668"/>
            <a:ext cx="4104456" cy="38809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859970"/>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0" presetClass="path" presetSubtype="0" accel="50000" decel="50000" fill="hold" grpId="1" nodeType="withEffect">
                                  <p:stCondLst>
                                    <p:cond delay="0"/>
                                  </p:stCondLst>
                                  <p:childTnLst>
                                    <p:animMotion origin="layout" path="M -2.29167E-6 -1.19861 L -2.29167E-6 3.7037E-7 L 0.00039 -0.12153 L -2.29167E-6 3.7037E-7 " pathEditMode="relative" rAng="0" ptsTypes="AAAA">
                                      <p:cBhvr>
                                        <p:cTn id="12" dur="600" fill="hold"/>
                                        <p:tgtEl>
                                          <p:spTgt spid="9"/>
                                        </p:tgtEl>
                                        <p:attrNameLst>
                                          <p:attrName>ppt_x</p:attrName>
                                          <p:attrName>ppt_y</p:attrName>
                                        </p:attrNameLst>
                                      </p:cBhvr>
                                      <p:rCtr x="13" y="59931"/>
                                    </p:animMotion>
                                  </p:childTnLst>
                                </p:cTn>
                              </p:par>
                            </p:childTnLst>
                          </p:cTn>
                        </p:par>
                        <p:par>
                          <p:cTn id="13" fill="hold">
                            <p:stCondLst>
                              <p:cond delay="1100"/>
                            </p:stCondLst>
                            <p:childTnLst>
                              <p:par>
                                <p:cTn id="14" presetID="42"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anim calcmode="lin" valueType="num">
                                      <p:cBhvr>
                                        <p:cTn id="17" dur="500" fill="hold"/>
                                        <p:tgtEl>
                                          <p:spTgt spid="10"/>
                                        </p:tgtEl>
                                        <p:attrNameLst>
                                          <p:attrName>ppt_x</p:attrName>
                                        </p:attrNameLst>
                                      </p:cBhvr>
                                      <p:tavLst>
                                        <p:tav tm="0">
                                          <p:val>
                                            <p:strVal val="#ppt_x"/>
                                          </p:val>
                                        </p:tav>
                                        <p:tav tm="100000">
                                          <p:val>
                                            <p:strVal val="#ppt_x"/>
                                          </p:val>
                                        </p:tav>
                                      </p:tavLst>
                                    </p:anim>
                                    <p:anim calcmode="lin" valueType="num">
                                      <p:cBhvr>
                                        <p:cTn id="18" dur="500" fill="hold"/>
                                        <p:tgtEl>
                                          <p:spTgt spid="10"/>
                                        </p:tgtEl>
                                        <p:attrNameLst>
                                          <p:attrName>ppt_y</p:attrName>
                                        </p:attrNameLst>
                                      </p:cBhvr>
                                      <p:tavLst>
                                        <p:tav tm="0">
                                          <p:val>
                                            <p:strVal val="#ppt_y+.1"/>
                                          </p:val>
                                        </p:tav>
                                        <p:tav tm="100000">
                                          <p:val>
                                            <p:strVal val="#ppt_y"/>
                                          </p:val>
                                        </p:tav>
                                      </p:tavLst>
                                    </p:anim>
                                  </p:childTnLst>
                                </p:cTn>
                              </p:par>
                            </p:childTnLst>
                          </p:cTn>
                        </p:par>
                        <p:par>
                          <p:cTn id="19" fill="hold">
                            <p:stCondLst>
                              <p:cond delay="1600"/>
                            </p:stCondLst>
                            <p:childTnLst>
                              <p:par>
                                <p:cTn id="20" presetID="42"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p:bldP spid="11" grpId="0"/>
      <p:bldP spid="1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bwMode="auto">
          <a:xfrm>
            <a:off x="352712" y="1096537"/>
            <a:ext cx="1152578" cy="1152128"/>
          </a:xfrm>
          <a:prstGeom prst="ellipse">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5400" b="1" dirty="0">
                <a:solidFill>
                  <a:srgbClr val="0070C0"/>
                </a:solidFill>
                <a:latin typeface="Impact" panose="020B0806030902050204" pitchFamily="34" charset="0"/>
                <a:ea typeface="微软雅黑" pitchFamily="34" charset="-122"/>
                <a:sym typeface="Impact" panose="020B0806030902050204" pitchFamily="34" charset="0"/>
              </a:rPr>
              <a:t>6</a:t>
            </a:r>
            <a:endParaRPr lang="zh-CN" altLang="en-US" sz="5400" b="1" dirty="0">
              <a:solidFill>
                <a:srgbClr val="0070C0"/>
              </a:solidFill>
              <a:latin typeface="Impact" panose="020B0806030902050204" pitchFamily="34" charset="0"/>
              <a:ea typeface="微软雅黑" pitchFamily="34" charset="-122"/>
              <a:sym typeface="Impact" panose="020B0806030902050204" pitchFamily="34" charset="0"/>
            </a:endParaRPr>
          </a:p>
        </p:txBody>
      </p:sp>
      <p:sp>
        <p:nvSpPr>
          <p:cNvPr id="8" name="TextBox 7"/>
          <p:cNvSpPr txBox="1"/>
          <p:nvPr/>
        </p:nvSpPr>
        <p:spPr>
          <a:xfrm>
            <a:off x="1837264" y="1384274"/>
            <a:ext cx="2966691" cy="769441"/>
          </a:xfrm>
          <a:prstGeom prst="rect">
            <a:avLst/>
          </a:prstGeom>
          <a:noFill/>
        </p:spPr>
        <p:txBody>
          <a:bodyPr vert="horz" wrap="none" lIns="144000" rIns="0" rtlCol="0" anchor="ctr">
            <a:spAutoFit/>
          </a:bodyPr>
          <a:lstStyle>
            <a:defPPr>
              <a:defRPr lang="zh-CN"/>
            </a:defPPr>
            <a:lvl1pPr algn="ctr">
              <a:defRPr sz="4400" b="1">
                <a:solidFill>
                  <a:srgbClr val="0070C0"/>
                </a:solidFill>
                <a:latin typeface="微软雅黑" pitchFamily="34" charset="-122"/>
                <a:ea typeface="微软雅黑" pitchFamily="34" charset="-122"/>
              </a:defRPr>
            </a:lvl1pPr>
          </a:lstStyle>
          <a:p>
            <a:r>
              <a:rPr lang="zh-CN" altLang="en-US" dirty="0">
                <a:latin typeface="Impact" panose="020B0806030902050204" pitchFamily="34" charset="0"/>
                <a:sym typeface="Impact" panose="020B0806030902050204" pitchFamily="34" charset="0"/>
              </a:rPr>
              <a:t>合适的时间</a:t>
            </a:r>
          </a:p>
        </p:txBody>
      </p:sp>
      <p:sp>
        <p:nvSpPr>
          <p:cNvPr id="14" name="TextBox 13"/>
          <p:cNvSpPr txBox="1"/>
          <p:nvPr/>
        </p:nvSpPr>
        <p:spPr>
          <a:xfrm>
            <a:off x="5342514" y="1533545"/>
            <a:ext cx="6010070" cy="815864"/>
          </a:xfrm>
          <a:prstGeom prst="rect">
            <a:avLst/>
          </a:prstGeom>
          <a:noFill/>
        </p:spPr>
        <p:txBody>
          <a:bodyPr wrap="square">
            <a:spAutoFit/>
          </a:bodyPr>
          <a:lstStyle/>
          <a:p>
            <a:pPr>
              <a:lnSpc>
                <a:spcPct val="123000"/>
              </a:lnSpc>
              <a:defRPr/>
            </a:pPr>
            <a:r>
              <a:rPr lang="zh-CN" altLang="en-US" sz="2000" b="1" dirty="0">
                <a:solidFill>
                  <a:srgbClr val="0070C0"/>
                </a:solidFill>
                <a:latin typeface="Impact" panose="020B0806030902050204" pitchFamily="34" charset="0"/>
                <a:ea typeface="微软雅黑" pitchFamily="34" charset="-122"/>
                <a:sym typeface="Impact" panose="020B0806030902050204" pitchFamily="34" charset="0"/>
              </a:rPr>
              <a:t>上午</a:t>
            </a:r>
            <a:r>
              <a:rPr lang="en-US" altLang="zh-CN" sz="2000" b="1" dirty="0">
                <a:solidFill>
                  <a:srgbClr val="0070C0"/>
                </a:solidFill>
                <a:latin typeface="Impact" panose="020B0806030902050204" pitchFamily="34" charset="0"/>
                <a:ea typeface="微软雅黑" pitchFamily="34" charset="-122"/>
                <a:sym typeface="Impact" panose="020B0806030902050204" pitchFamily="34" charset="0"/>
              </a:rPr>
              <a:t>10-12</a:t>
            </a:r>
            <a:r>
              <a:rPr lang="zh-CN" altLang="en-US" sz="2000" b="1" dirty="0">
                <a:solidFill>
                  <a:srgbClr val="0070C0"/>
                </a:solidFill>
                <a:latin typeface="Impact" panose="020B0806030902050204" pitchFamily="34" charset="0"/>
                <a:ea typeface="微软雅黑" pitchFamily="34" charset="-122"/>
                <a:sym typeface="Impact" panose="020B0806030902050204" pitchFamily="34" charset="0"/>
              </a:rPr>
              <a:t>点和下午</a:t>
            </a:r>
            <a:r>
              <a:rPr lang="en-US" altLang="zh-CN" sz="2000" b="1" dirty="0">
                <a:solidFill>
                  <a:srgbClr val="0070C0"/>
                </a:solidFill>
                <a:latin typeface="Impact" panose="020B0806030902050204" pitchFamily="34" charset="0"/>
                <a:ea typeface="微软雅黑" pitchFamily="34" charset="-122"/>
                <a:sym typeface="Impact" panose="020B0806030902050204" pitchFamily="34" charset="0"/>
              </a:rPr>
              <a:t>1-3</a:t>
            </a:r>
            <a:r>
              <a:rPr lang="zh-CN" altLang="en-US" sz="2000" b="1" dirty="0">
                <a:solidFill>
                  <a:srgbClr val="0070C0"/>
                </a:solidFill>
                <a:latin typeface="Impact" panose="020B0806030902050204" pitchFamily="34" charset="0"/>
                <a:ea typeface="微软雅黑" pitchFamily="34" charset="-122"/>
                <a:sym typeface="Impact" panose="020B0806030902050204" pitchFamily="34" charset="0"/>
              </a:rPr>
              <a:t>点</a:t>
            </a:r>
            <a:r>
              <a:rPr lang="zh-CN" altLang="en-US" sz="2000" dirty="0">
                <a:latin typeface="Impact" panose="020B0806030902050204" pitchFamily="34" charset="0"/>
                <a:ea typeface="微软雅黑" pitchFamily="34" charset="-122"/>
                <a:sym typeface="Impact" panose="020B0806030902050204" pitchFamily="34" charset="0"/>
              </a:rPr>
              <a:t>是比较适合开会的时段</a:t>
            </a:r>
            <a:r>
              <a:rPr lang="zh-CN" altLang="en-US" sz="2000" dirty="0" smtClean="0">
                <a:latin typeface="Impact" panose="020B0806030902050204" pitchFamily="34" charset="0"/>
                <a:ea typeface="微软雅黑" pitchFamily="34" charset="-122"/>
                <a:sym typeface="Impact" panose="020B0806030902050204" pitchFamily="34" charset="0"/>
              </a:rPr>
              <a:t>。</a:t>
            </a:r>
            <a:endParaRPr lang="en-US" altLang="zh-CN" sz="2000" dirty="0" smtClean="0">
              <a:latin typeface="Impact" panose="020B0806030902050204" pitchFamily="34" charset="0"/>
              <a:ea typeface="微软雅黑" pitchFamily="34" charset="-122"/>
              <a:sym typeface="Impact" panose="020B0806030902050204" pitchFamily="34" charset="0"/>
            </a:endParaRPr>
          </a:p>
          <a:p>
            <a:pPr>
              <a:lnSpc>
                <a:spcPct val="123000"/>
              </a:lnSpc>
              <a:defRPr/>
            </a:pPr>
            <a:r>
              <a:rPr lang="zh-CN" altLang="en-US" sz="2000" dirty="0" smtClean="0">
                <a:latin typeface="Impact" panose="020B0806030902050204" pitchFamily="34" charset="0"/>
                <a:ea typeface="微软雅黑" pitchFamily="34" charset="-122"/>
                <a:sym typeface="Impact" panose="020B0806030902050204" pitchFamily="34" charset="0"/>
              </a:rPr>
              <a:t>时代</a:t>
            </a:r>
            <a:r>
              <a:rPr lang="zh-CN" altLang="en-US" sz="2000" dirty="0">
                <a:latin typeface="Impact" panose="020B0806030902050204" pitchFamily="34" charset="0"/>
                <a:ea typeface="微软雅黑" pitchFamily="34" charset="-122"/>
                <a:sym typeface="Impact" panose="020B0806030902050204" pitchFamily="34" charset="0"/>
              </a:rPr>
              <a:t>光华的研究如下：</a:t>
            </a:r>
            <a:endParaRPr lang="zh-CN" altLang="en-US" sz="2000" b="1" dirty="0">
              <a:latin typeface="Impact" panose="020B0806030902050204" pitchFamily="34" charset="0"/>
              <a:ea typeface="微软雅黑" pitchFamily="34" charset="-122"/>
              <a:sym typeface="Impact" panose="020B0806030902050204" pitchFamily="34" charset="0"/>
            </a:endParaRPr>
          </a:p>
        </p:txBody>
      </p:sp>
      <p:sp>
        <p:nvSpPr>
          <p:cNvPr id="15" name="Line 6"/>
          <p:cNvSpPr>
            <a:spLocks noChangeShapeType="1"/>
          </p:cNvSpPr>
          <p:nvPr/>
        </p:nvSpPr>
        <p:spPr bwMode="auto">
          <a:xfrm flipV="1">
            <a:off x="2051560" y="2852936"/>
            <a:ext cx="0" cy="1296958"/>
          </a:xfrm>
          <a:prstGeom prst="line">
            <a:avLst/>
          </a:prstGeom>
          <a:noFill/>
          <a:ln w="19050">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a:lstStyle/>
          <a:p>
            <a:pPr>
              <a:defRPr/>
            </a:pPr>
            <a:endParaRPr lang="zh-CN" altLang="en-US" kern="0" dirty="0">
              <a:solidFill>
                <a:sysClr val="windowText" lastClr="00000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6" name="Line 7"/>
          <p:cNvSpPr>
            <a:spLocks noChangeShapeType="1"/>
          </p:cNvSpPr>
          <p:nvPr/>
        </p:nvSpPr>
        <p:spPr bwMode="auto">
          <a:xfrm flipV="1">
            <a:off x="6345548" y="2852936"/>
            <a:ext cx="0" cy="1258858"/>
          </a:xfrm>
          <a:prstGeom prst="line">
            <a:avLst/>
          </a:prstGeom>
          <a:noFill/>
          <a:ln w="19050">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a:lstStyle/>
          <a:p>
            <a:pPr>
              <a:defRPr/>
            </a:pPr>
            <a:endParaRPr lang="zh-CN" altLang="en-US" kern="0" dirty="0">
              <a:solidFill>
                <a:sysClr val="windowText" lastClr="00000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7" name="Line 8"/>
          <p:cNvSpPr>
            <a:spLocks noChangeShapeType="1"/>
          </p:cNvSpPr>
          <p:nvPr/>
        </p:nvSpPr>
        <p:spPr bwMode="auto">
          <a:xfrm flipV="1">
            <a:off x="5276170" y="4804140"/>
            <a:ext cx="0" cy="1289155"/>
          </a:xfrm>
          <a:prstGeom prst="line">
            <a:avLst/>
          </a:prstGeom>
          <a:noFill/>
          <a:ln w="19050">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a:lstStyle/>
          <a:p>
            <a:pPr>
              <a:defRPr/>
            </a:pPr>
            <a:endParaRPr lang="zh-CN" altLang="en-US" kern="0" dirty="0">
              <a:solidFill>
                <a:sysClr val="windowText" lastClr="00000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8" name="Line 9"/>
          <p:cNvSpPr>
            <a:spLocks noChangeShapeType="1"/>
          </p:cNvSpPr>
          <p:nvPr/>
        </p:nvSpPr>
        <p:spPr bwMode="auto">
          <a:xfrm flipV="1">
            <a:off x="8646603" y="4804140"/>
            <a:ext cx="0" cy="1505179"/>
          </a:xfrm>
          <a:prstGeom prst="line">
            <a:avLst/>
          </a:prstGeom>
          <a:noFill/>
          <a:ln w="19050">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a:lstStyle/>
          <a:p>
            <a:pPr>
              <a:defRPr/>
            </a:pPr>
            <a:endParaRPr lang="zh-CN" altLang="en-US" kern="0" dirty="0">
              <a:solidFill>
                <a:sysClr val="windowText" lastClr="000000"/>
              </a:solidFill>
              <a:latin typeface="Impact" panose="020B0806030902050204" pitchFamily="34" charset="0"/>
              <a:ea typeface="微软雅黑" panose="020B0503020204020204" pitchFamily="34" charset="-122"/>
              <a:sym typeface="Impact" panose="020B0806030902050204" pitchFamily="34" charset="0"/>
            </a:endParaRPr>
          </a:p>
        </p:txBody>
      </p:sp>
      <p:grpSp>
        <p:nvGrpSpPr>
          <p:cNvPr id="19" name="组合 18"/>
          <p:cNvGrpSpPr/>
          <p:nvPr/>
        </p:nvGrpSpPr>
        <p:grpSpPr>
          <a:xfrm>
            <a:off x="2101160" y="2869099"/>
            <a:ext cx="3241353" cy="802073"/>
            <a:chOff x="805231" y="2251391"/>
            <a:chExt cx="3240087" cy="802073"/>
          </a:xfrm>
        </p:grpSpPr>
        <p:sp>
          <p:nvSpPr>
            <p:cNvPr id="20" name="Rectangle 5"/>
            <p:cNvSpPr>
              <a:spLocks noChangeArrowheads="1"/>
            </p:cNvSpPr>
            <p:nvPr/>
          </p:nvSpPr>
          <p:spPr bwMode="auto">
            <a:xfrm>
              <a:off x="805231" y="2261301"/>
              <a:ext cx="3190508" cy="792163"/>
            </a:xfrm>
            <a:prstGeom prst="rect">
              <a:avLst/>
            </a:prstGeom>
            <a:gradFill rotWithShape="1">
              <a:gsLst>
                <a:gs pos="0">
                  <a:srgbClr val="EAEAEA"/>
                </a:gs>
                <a:gs pos="100000">
                  <a:srgbClr val="FFFFFF"/>
                </a:gs>
              </a:gsLst>
              <a:lin ang="0" scaled="1"/>
            </a:gradFill>
            <a:ln>
              <a:noFill/>
            </a:ln>
            <a:extLst/>
          </p:spPr>
          <p:txBody>
            <a:bodyPr wrap="none" anchor="ctr"/>
            <a:lstStyle/>
            <a:p>
              <a:pPr>
                <a:defRPr/>
              </a:pPr>
              <a:endParaRPr lang="zh-CN" altLang="en-US" kern="0" dirty="0">
                <a:latin typeface="Impact" panose="020B0806030902050204" pitchFamily="34" charset="0"/>
                <a:ea typeface="微软雅黑" panose="020B0503020204020204" pitchFamily="34" charset="-122"/>
                <a:sym typeface="Impact" panose="020B0806030902050204" pitchFamily="34" charset="0"/>
              </a:endParaRPr>
            </a:p>
          </p:txBody>
        </p:sp>
        <p:sp>
          <p:nvSpPr>
            <p:cNvPr id="21" name="Rectangle 10"/>
            <p:cNvSpPr>
              <a:spLocks noChangeArrowheads="1"/>
            </p:cNvSpPr>
            <p:nvPr/>
          </p:nvSpPr>
          <p:spPr bwMode="auto">
            <a:xfrm>
              <a:off x="892882" y="2251391"/>
              <a:ext cx="3152436" cy="719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lvl="0">
                <a:lnSpc>
                  <a:spcPct val="120000"/>
                </a:lnSpc>
                <a:defRPr/>
              </a:pPr>
              <a:r>
                <a:rPr lang="zh-CN" altLang="en-US" sz="1600" kern="0" dirty="0">
                  <a:latin typeface="Impact" panose="020B0806030902050204" pitchFamily="34" charset="0"/>
                  <a:ea typeface="微软雅黑" panose="020B0503020204020204" pitchFamily="34" charset="-122"/>
                  <a:sym typeface="Impact" panose="020B0806030902050204" pitchFamily="34" charset="0"/>
                </a:rPr>
                <a:t>心绪尚且混乱，还需一段时间才能进入工作状态。不太合适开会。</a:t>
              </a:r>
            </a:p>
          </p:txBody>
        </p:sp>
      </p:grpSp>
      <p:grpSp>
        <p:nvGrpSpPr>
          <p:cNvPr id="22" name="组合 21"/>
          <p:cNvGrpSpPr/>
          <p:nvPr/>
        </p:nvGrpSpPr>
        <p:grpSpPr>
          <a:xfrm>
            <a:off x="6412994" y="2912882"/>
            <a:ext cx="3261595" cy="792163"/>
            <a:chOff x="4063157" y="2333274"/>
            <a:chExt cx="3260321" cy="792163"/>
          </a:xfrm>
        </p:grpSpPr>
        <p:sp>
          <p:nvSpPr>
            <p:cNvPr id="23" name="Rectangle 5"/>
            <p:cNvSpPr>
              <a:spLocks noChangeArrowheads="1"/>
            </p:cNvSpPr>
            <p:nvPr/>
          </p:nvSpPr>
          <p:spPr bwMode="auto">
            <a:xfrm>
              <a:off x="4083390" y="2333274"/>
              <a:ext cx="3240088" cy="792163"/>
            </a:xfrm>
            <a:prstGeom prst="rect">
              <a:avLst/>
            </a:prstGeom>
            <a:gradFill rotWithShape="1">
              <a:gsLst>
                <a:gs pos="0">
                  <a:srgbClr val="EAEAEA"/>
                </a:gs>
                <a:gs pos="100000">
                  <a:srgbClr val="FFFFFF"/>
                </a:gs>
              </a:gsLst>
              <a:lin ang="0" scaled="1"/>
            </a:gradFill>
            <a:ln>
              <a:noFill/>
            </a:ln>
            <a:extLst/>
          </p:spPr>
          <p:txBody>
            <a:bodyPr wrap="none" anchor="ctr"/>
            <a:lstStyle/>
            <a:p>
              <a:pPr>
                <a:defRPr/>
              </a:pPr>
              <a:endParaRPr lang="zh-CN" altLang="en-US" kern="0" dirty="0">
                <a:latin typeface="Impact" panose="020B0806030902050204" pitchFamily="34" charset="0"/>
                <a:ea typeface="微软雅黑" panose="020B0503020204020204" pitchFamily="34" charset="-122"/>
                <a:sym typeface="Impact" panose="020B0806030902050204" pitchFamily="34" charset="0"/>
              </a:endParaRPr>
            </a:p>
          </p:txBody>
        </p:sp>
        <p:sp>
          <p:nvSpPr>
            <p:cNvPr id="24" name="Rectangle 11"/>
            <p:cNvSpPr>
              <a:spLocks noChangeArrowheads="1"/>
            </p:cNvSpPr>
            <p:nvPr/>
          </p:nvSpPr>
          <p:spPr bwMode="auto">
            <a:xfrm>
              <a:off x="4063157" y="2361849"/>
              <a:ext cx="3240088" cy="708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lvl="0">
                <a:lnSpc>
                  <a:spcPct val="120000"/>
                </a:lnSpc>
                <a:defRPr/>
              </a:pPr>
              <a:r>
                <a:rPr lang="zh-CN" altLang="en-US" sz="1600" kern="0" dirty="0">
                  <a:latin typeface="Impact" panose="020B0806030902050204" pitchFamily="34" charset="0"/>
                  <a:ea typeface="微软雅黑" panose="020B0503020204020204" pitchFamily="34" charset="-122"/>
                  <a:sym typeface="Impact" panose="020B0806030902050204" pitchFamily="34" charset="0"/>
                </a:rPr>
                <a:t>最适合调动员工集思广益、头脑风暴，不断想出新点子、新方法。</a:t>
              </a:r>
            </a:p>
          </p:txBody>
        </p:sp>
      </p:grpSp>
      <p:grpSp>
        <p:nvGrpSpPr>
          <p:cNvPr id="25" name="组合 24"/>
          <p:cNvGrpSpPr/>
          <p:nvPr/>
        </p:nvGrpSpPr>
        <p:grpSpPr>
          <a:xfrm>
            <a:off x="2328494" y="5118887"/>
            <a:ext cx="2947677" cy="1050403"/>
            <a:chOff x="330074" y="4679852"/>
            <a:chExt cx="2946526" cy="1050403"/>
          </a:xfrm>
        </p:grpSpPr>
        <p:sp>
          <p:nvSpPr>
            <p:cNvPr id="26" name="Rectangle 4"/>
            <p:cNvSpPr>
              <a:spLocks noChangeArrowheads="1"/>
            </p:cNvSpPr>
            <p:nvPr/>
          </p:nvSpPr>
          <p:spPr bwMode="auto">
            <a:xfrm rot="10800000">
              <a:off x="330074" y="4679852"/>
              <a:ext cx="2946524" cy="1050403"/>
            </a:xfrm>
            <a:prstGeom prst="rect">
              <a:avLst/>
            </a:prstGeom>
            <a:gradFill rotWithShape="1">
              <a:gsLst>
                <a:gs pos="0">
                  <a:srgbClr val="EAEAEA"/>
                </a:gs>
                <a:gs pos="100000">
                  <a:srgbClr val="FFFFFF"/>
                </a:gs>
              </a:gsLst>
              <a:lin ang="0" scaled="1"/>
            </a:gradFill>
            <a:ln>
              <a:noFill/>
            </a:ln>
            <a:extLst/>
          </p:spPr>
          <p:txBody>
            <a:bodyPr wrap="none" anchor="ctr"/>
            <a:lstStyle/>
            <a:p>
              <a:pPr>
                <a:defRPr/>
              </a:pPr>
              <a:endParaRPr lang="zh-CN" altLang="en-US" kern="0" dirty="0">
                <a:latin typeface="Impact" panose="020B0806030902050204" pitchFamily="34" charset="0"/>
                <a:ea typeface="微软雅黑" panose="020B0503020204020204" pitchFamily="34" charset="-122"/>
                <a:sym typeface="Impact" panose="020B0806030902050204" pitchFamily="34" charset="0"/>
              </a:endParaRPr>
            </a:p>
          </p:txBody>
        </p:sp>
        <p:sp>
          <p:nvSpPr>
            <p:cNvPr id="27" name="Rectangle 12"/>
            <p:cNvSpPr>
              <a:spLocks noChangeArrowheads="1"/>
            </p:cNvSpPr>
            <p:nvPr/>
          </p:nvSpPr>
          <p:spPr bwMode="auto">
            <a:xfrm>
              <a:off x="376969" y="4850954"/>
              <a:ext cx="2899631" cy="731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lvl="0">
                <a:lnSpc>
                  <a:spcPct val="120000"/>
                </a:lnSpc>
                <a:defRPr/>
              </a:pPr>
              <a:r>
                <a:rPr lang="zh-CN" altLang="en-US" sz="1600" kern="0" dirty="0">
                  <a:latin typeface="Impact" panose="020B0806030902050204" pitchFamily="34" charset="0"/>
                  <a:ea typeface="微软雅黑" panose="020B0503020204020204" pitchFamily="34" charset="-122"/>
                  <a:sym typeface="Impact" panose="020B0806030902050204" pitchFamily="34" charset="0"/>
                </a:rPr>
                <a:t>员工进入工作状态。最适合进行一对一的会谈，也是进行业务会谈的最佳时机。</a:t>
              </a:r>
            </a:p>
          </p:txBody>
        </p:sp>
      </p:grpSp>
      <p:grpSp>
        <p:nvGrpSpPr>
          <p:cNvPr id="28" name="组合 27"/>
          <p:cNvGrpSpPr/>
          <p:nvPr/>
        </p:nvGrpSpPr>
        <p:grpSpPr>
          <a:xfrm>
            <a:off x="8693518" y="4982812"/>
            <a:ext cx="3323521" cy="1439862"/>
            <a:chOff x="5555520" y="4543777"/>
            <a:chExt cx="3322222" cy="1439862"/>
          </a:xfrm>
        </p:grpSpPr>
        <p:sp>
          <p:nvSpPr>
            <p:cNvPr id="29" name="Rectangle 3"/>
            <p:cNvSpPr>
              <a:spLocks noChangeArrowheads="1"/>
            </p:cNvSpPr>
            <p:nvPr/>
          </p:nvSpPr>
          <p:spPr bwMode="auto">
            <a:xfrm>
              <a:off x="5555520" y="4707197"/>
              <a:ext cx="3264070" cy="1050403"/>
            </a:xfrm>
            <a:prstGeom prst="rect">
              <a:avLst/>
            </a:prstGeom>
            <a:gradFill rotWithShape="1">
              <a:gsLst>
                <a:gs pos="0">
                  <a:srgbClr val="EAEAEA"/>
                </a:gs>
                <a:gs pos="100000">
                  <a:srgbClr val="FFFFFF"/>
                </a:gs>
              </a:gsLst>
              <a:lin ang="0" scaled="1"/>
            </a:gradFill>
            <a:ln>
              <a:noFill/>
            </a:ln>
            <a:extLst/>
          </p:spPr>
          <p:txBody>
            <a:bodyPr wrap="none" anchor="ctr"/>
            <a:lstStyle/>
            <a:p>
              <a:pPr>
                <a:defRPr/>
              </a:pPr>
              <a:endParaRPr lang="zh-CN" altLang="en-US" kern="0" dirty="0">
                <a:latin typeface="Impact" panose="020B0806030902050204" pitchFamily="34" charset="0"/>
                <a:ea typeface="微软雅黑" panose="020B0503020204020204" pitchFamily="34" charset="-122"/>
                <a:sym typeface="Impact" panose="020B0806030902050204" pitchFamily="34" charset="0"/>
              </a:endParaRPr>
            </a:p>
          </p:txBody>
        </p:sp>
        <p:sp>
          <p:nvSpPr>
            <p:cNvPr id="30" name="Rectangle 13"/>
            <p:cNvSpPr>
              <a:spLocks noChangeArrowheads="1"/>
            </p:cNvSpPr>
            <p:nvPr/>
          </p:nvSpPr>
          <p:spPr bwMode="auto">
            <a:xfrm>
              <a:off x="5613671" y="4543777"/>
              <a:ext cx="3264071"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lvl="0">
                <a:lnSpc>
                  <a:spcPct val="120000"/>
                </a:lnSpc>
                <a:defRPr/>
              </a:pPr>
              <a:r>
                <a:rPr lang="zh-CN" altLang="en-US" sz="1600" kern="0" dirty="0">
                  <a:latin typeface="Impact" panose="020B0806030902050204" pitchFamily="34" charset="0"/>
                  <a:ea typeface="微软雅黑" panose="020B0503020204020204" pitchFamily="34" charset="-122"/>
                  <a:sym typeface="Impact" panose="020B0806030902050204" pitchFamily="34" charset="0"/>
                </a:rPr>
                <a:t>员工进入一天当中的倦怠期，希望马上回家，这时会议往往会事倍功半。</a:t>
              </a:r>
            </a:p>
          </p:txBody>
        </p:sp>
      </p:grpSp>
      <p:sp>
        <p:nvSpPr>
          <p:cNvPr id="31" name="AutoShape 15"/>
          <p:cNvSpPr>
            <a:spLocks noChangeArrowheads="1"/>
          </p:cNvSpPr>
          <p:nvPr/>
        </p:nvSpPr>
        <p:spPr bwMode="auto">
          <a:xfrm>
            <a:off x="1837264" y="4058887"/>
            <a:ext cx="2536870" cy="923925"/>
          </a:xfrm>
          <a:prstGeom prst="homePlate">
            <a:avLst>
              <a:gd name="adj" fmla="val 33678"/>
            </a:avLst>
          </a:prstGeom>
          <a:gradFill>
            <a:gsLst>
              <a:gs pos="42000">
                <a:srgbClr val="FAFCFB"/>
              </a:gs>
              <a:gs pos="0">
                <a:srgbClr val="CDCED0"/>
              </a:gs>
            </a:gsLst>
            <a:lin ang="2700000" scaled="1"/>
          </a:gradFill>
          <a:ln w="22225">
            <a:solidFill>
              <a:srgbClr val="0070C0"/>
            </a:solidFill>
          </a:ln>
          <a:effectLst>
            <a:outerShdw blurRad="254000" dist="254000" dir="5400000" algn="t"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000" b="1" dirty="0">
                <a:solidFill>
                  <a:srgbClr val="0070C0"/>
                </a:solidFill>
                <a:latin typeface="Impact" panose="020B0806030902050204" pitchFamily="34" charset="0"/>
                <a:ea typeface="微软雅黑" pitchFamily="34" charset="-122"/>
                <a:sym typeface="Impact" panose="020B0806030902050204" pitchFamily="34" charset="0"/>
              </a:rPr>
              <a:t>上午</a:t>
            </a:r>
            <a:r>
              <a:rPr lang="en-US" altLang="zh-CN" sz="2000" b="1" dirty="0">
                <a:solidFill>
                  <a:srgbClr val="0070C0"/>
                </a:solidFill>
                <a:latin typeface="Impact" panose="020B0806030902050204" pitchFamily="34" charset="0"/>
                <a:ea typeface="微软雅黑" pitchFamily="34" charset="-122"/>
                <a:sym typeface="Impact" panose="020B0806030902050204" pitchFamily="34" charset="0"/>
              </a:rPr>
              <a:t>8-9</a:t>
            </a:r>
            <a:r>
              <a:rPr lang="zh-CN" altLang="en-US" sz="2000" b="1" dirty="0">
                <a:solidFill>
                  <a:srgbClr val="0070C0"/>
                </a:solidFill>
                <a:latin typeface="Impact" panose="020B0806030902050204" pitchFamily="34" charset="0"/>
                <a:ea typeface="微软雅黑" pitchFamily="34" charset="-122"/>
                <a:sym typeface="Impact" panose="020B0806030902050204" pitchFamily="34" charset="0"/>
              </a:rPr>
              <a:t>点之间</a:t>
            </a:r>
          </a:p>
        </p:txBody>
      </p:sp>
      <p:sp>
        <p:nvSpPr>
          <p:cNvPr id="32" name="AutoShape 16"/>
          <p:cNvSpPr>
            <a:spLocks noChangeArrowheads="1"/>
          </p:cNvSpPr>
          <p:nvPr/>
        </p:nvSpPr>
        <p:spPr bwMode="auto">
          <a:xfrm>
            <a:off x="4091406" y="4058887"/>
            <a:ext cx="2536870" cy="923925"/>
          </a:xfrm>
          <a:prstGeom prst="chevron">
            <a:avLst>
              <a:gd name="adj" fmla="val 33678"/>
            </a:avLst>
          </a:prstGeom>
          <a:gradFill>
            <a:gsLst>
              <a:gs pos="42000">
                <a:srgbClr val="FAFCFB"/>
              </a:gs>
              <a:gs pos="0">
                <a:srgbClr val="CDCED0"/>
              </a:gs>
            </a:gsLst>
            <a:lin ang="2700000" scaled="1"/>
          </a:gradFill>
          <a:ln w="22225">
            <a:solidFill>
              <a:srgbClr val="0070C0"/>
            </a:solidFill>
          </a:ln>
          <a:effectLst>
            <a:outerShdw blurRad="254000" dist="254000" dir="5400000" algn="t"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000" b="1" dirty="0">
                <a:solidFill>
                  <a:srgbClr val="0070C0"/>
                </a:solidFill>
                <a:latin typeface="Impact" panose="020B0806030902050204" pitchFamily="34" charset="0"/>
                <a:ea typeface="微软雅黑" pitchFamily="34" charset="-122"/>
                <a:sym typeface="Impact" panose="020B0806030902050204" pitchFamily="34" charset="0"/>
              </a:rPr>
              <a:t>上午</a:t>
            </a:r>
            <a:r>
              <a:rPr lang="en-US" altLang="zh-CN" sz="2000" b="1" dirty="0" smtClean="0">
                <a:solidFill>
                  <a:srgbClr val="0070C0"/>
                </a:solidFill>
                <a:latin typeface="Impact" panose="020B0806030902050204" pitchFamily="34" charset="0"/>
                <a:ea typeface="微软雅黑" pitchFamily="34" charset="-122"/>
                <a:sym typeface="Impact" panose="020B0806030902050204" pitchFamily="34" charset="0"/>
              </a:rPr>
              <a:t>9-10</a:t>
            </a:r>
          </a:p>
          <a:p>
            <a:pPr algn="ctr"/>
            <a:r>
              <a:rPr lang="zh-CN" altLang="en-US" sz="2000" b="1" dirty="0" smtClean="0">
                <a:solidFill>
                  <a:srgbClr val="0070C0"/>
                </a:solidFill>
                <a:latin typeface="Impact" panose="020B0806030902050204" pitchFamily="34" charset="0"/>
                <a:ea typeface="微软雅黑" pitchFamily="34" charset="-122"/>
                <a:sym typeface="Impact" panose="020B0806030902050204" pitchFamily="34" charset="0"/>
              </a:rPr>
              <a:t>点</a:t>
            </a:r>
            <a:r>
              <a:rPr lang="zh-CN" altLang="en-US" sz="2000" b="1" dirty="0">
                <a:solidFill>
                  <a:srgbClr val="0070C0"/>
                </a:solidFill>
                <a:latin typeface="Impact" panose="020B0806030902050204" pitchFamily="34" charset="0"/>
                <a:ea typeface="微软雅黑" pitchFamily="34" charset="-122"/>
                <a:sym typeface="Impact" panose="020B0806030902050204" pitchFamily="34" charset="0"/>
              </a:rPr>
              <a:t>之间</a:t>
            </a:r>
          </a:p>
        </p:txBody>
      </p:sp>
      <p:sp>
        <p:nvSpPr>
          <p:cNvPr id="33" name="AutoShape 17"/>
          <p:cNvSpPr>
            <a:spLocks noChangeArrowheads="1"/>
          </p:cNvSpPr>
          <p:nvPr/>
        </p:nvSpPr>
        <p:spPr bwMode="auto">
          <a:xfrm>
            <a:off x="6345548" y="4058887"/>
            <a:ext cx="2536870" cy="923925"/>
          </a:xfrm>
          <a:prstGeom prst="chevron">
            <a:avLst>
              <a:gd name="adj" fmla="val 33678"/>
            </a:avLst>
          </a:prstGeom>
          <a:gradFill>
            <a:gsLst>
              <a:gs pos="42000">
                <a:srgbClr val="FAFCFB"/>
              </a:gs>
              <a:gs pos="0">
                <a:srgbClr val="CDCED0"/>
              </a:gs>
            </a:gsLst>
            <a:lin ang="2700000" scaled="1"/>
          </a:gradFill>
          <a:ln w="22225">
            <a:solidFill>
              <a:srgbClr val="0070C0"/>
            </a:solidFill>
          </a:ln>
          <a:effectLst>
            <a:outerShdw blurRad="254000" dist="254000" dir="5400000" algn="t"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000" b="1" dirty="0">
                <a:solidFill>
                  <a:srgbClr val="0070C0"/>
                </a:solidFill>
                <a:latin typeface="Impact" panose="020B0806030902050204" pitchFamily="34" charset="0"/>
                <a:ea typeface="微软雅黑" pitchFamily="34" charset="-122"/>
                <a:sym typeface="Impact" panose="020B0806030902050204" pitchFamily="34" charset="0"/>
              </a:rPr>
              <a:t>上午</a:t>
            </a:r>
            <a:r>
              <a:rPr lang="en-US" altLang="zh-CN" sz="2000" b="1" dirty="0">
                <a:solidFill>
                  <a:srgbClr val="0070C0"/>
                </a:solidFill>
                <a:latin typeface="Impact" panose="020B0806030902050204" pitchFamily="34" charset="0"/>
                <a:ea typeface="微软雅黑" pitchFamily="34" charset="-122"/>
                <a:sym typeface="Impact" panose="020B0806030902050204" pitchFamily="34" charset="0"/>
              </a:rPr>
              <a:t>10-12</a:t>
            </a:r>
            <a:r>
              <a:rPr lang="zh-CN" altLang="en-US" sz="2000" b="1" dirty="0">
                <a:solidFill>
                  <a:srgbClr val="0070C0"/>
                </a:solidFill>
                <a:latin typeface="Impact" panose="020B0806030902050204" pitchFamily="34" charset="0"/>
                <a:ea typeface="微软雅黑" pitchFamily="34" charset="-122"/>
                <a:sym typeface="Impact" panose="020B0806030902050204" pitchFamily="34" charset="0"/>
              </a:rPr>
              <a:t>点或下午</a:t>
            </a:r>
            <a:r>
              <a:rPr lang="en-US" altLang="zh-CN" sz="2000" b="1" dirty="0">
                <a:solidFill>
                  <a:srgbClr val="0070C0"/>
                </a:solidFill>
                <a:latin typeface="Impact" panose="020B0806030902050204" pitchFamily="34" charset="0"/>
                <a:ea typeface="微软雅黑" pitchFamily="34" charset="-122"/>
                <a:sym typeface="Impact" panose="020B0806030902050204" pitchFamily="34" charset="0"/>
              </a:rPr>
              <a:t>1-3</a:t>
            </a:r>
            <a:r>
              <a:rPr lang="zh-CN" altLang="en-US" sz="2000" b="1" dirty="0">
                <a:solidFill>
                  <a:srgbClr val="0070C0"/>
                </a:solidFill>
                <a:latin typeface="Impact" panose="020B0806030902050204" pitchFamily="34" charset="0"/>
                <a:ea typeface="微软雅黑" pitchFamily="34" charset="-122"/>
                <a:sym typeface="Impact" panose="020B0806030902050204" pitchFamily="34" charset="0"/>
              </a:rPr>
              <a:t>点之间</a:t>
            </a:r>
          </a:p>
        </p:txBody>
      </p:sp>
      <p:sp>
        <p:nvSpPr>
          <p:cNvPr id="34" name="AutoShape 18"/>
          <p:cNvSpPr>
            <a:spLocks noChangeArrowheads="1"/>
          </p:cNvSpPr>
          <p:nvPr/>
        </p:nvSpPr>
        <p:spPr bwMode="auto">
          <a:xfrm>
            <a:off x="8599690" y="4058887"/>
            <a:ext cx="2536870" cy="923925"/>
          </a:xfrm>
          <a:prstGeom prst="chevron">
            <a:avLst>
              <a:gd name="adj" fmla="val 33678"/>
            </a:avLst>
          </a:prstGeom>
          <a:gradFill>
            <a:gsLst>
              <a:gs pos="42000">
                <a:srgbClr val="FAFCFB"/>
              </a:gs>
              <a:gs pos="0">
                <a:srgbClr val="CDCED0"/>
              </a:gs>
            </a:gsLst>
            <a:lin ang="2700000" scaled="1"/>
          </a:gradFill>
          <a:ln w="22225">
            <a:solidFill>
              <a:srgbClr val="0070C0"/>
            </a:solidFill>
          </a:ln>
          <a:effectLst>
            <a:outerShdw blurRad="254000" dist="254000" dir="5400000" algn="t"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000" b="1" dirty="0">
                <a:solidFill>
                  <a:srgbClr val="0070C0"/>
                </a:solidFill>
                <a:latin typeface="Impact" panose="020B0806030902050204" pitchFamily="34" charset="0"/>
                <a:ea typeface="微软雅黑" pitchFamily="34" charset="-122"/>
                <a:sym typeface="Impact" panose="020B0806030902050204" pitchFamily="34" charset="0"/>
              </a:rPr>
              <a:t>下午</a:t>
            </a:r>
            <a:r>
              <a:rPr lang="en-US" altLang="zh-CN" sz="2000" b="1" dirty="0">
                <a:solidFill>
                  <a:srgbClr val="0070C0"/>
                </a:solidFill>
                <a:latin typeface="Impact" panose="020B0806030902050204" pitchFamily="34" charset="0"/>
                <a:ea typeface="微软雅黑" pitchFamily="34" charset="-122"/>
                <a:sym typeface="Impact" panose="020B0806030902050204" pitchFamily="34" charset="0"/>
              </a:rPr>
              <a:t>3-5</a:t>
            </a:r>
            <a:r>
              <a:rPr lang="zh-CN" altLang="en-US" sz="2000" b="1" dirty="0">
                <a:solidFill>
                  <a:srgbClr val="0070C0"/>
                </a:solidFill>
                <a:latin typeface="Impact" panose="020B0806030902050204" pitchFamily="34" charset="0"/>
                <a:ea typeface="微软雅黑" pitchFamily="34" charset="-122"/>
                <a:sym typeface="Impact" panose="020B0806030902050204" pitchFamily="34" charset="0"/>
              </a:rPr>
              <a:t>点之间</a:t>
            </a:r>
          </a:p>
        </p:txBody>
      </p:sp>
    </p:spTree>
    <p:extLst>
      <p:ext uri="{BB962C8B-B14F-4D97-AF65-F5344CB8AC3E}">
        <p14:creationId xmlns:p14="http://schemas.microsoft.com/office/powerpoint/2010/main" val="2829533691"/>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1.875E-6 -1.19861 L -1.875E-6 0 L 0.00039 -0.12153 L -1.875E-6 0 " pathEditMode="relative" rAng="0" ptsTypes="AAAA">
                                      <p:cBhvr>
                                        <p:cTn id="8" dur="600" fill="hold"/>
                                        <p:tgtEl>
                                          <p:spTgt spid="7"/>
                                        </p:tgtEl>
                                        <p:attrNameLst>
                                          <p:attrName>ppt_x</p:attrName>
                                          <p:attrName>ppt_y</p:attrName>
                                        </p:attrNameLst>
                                      </p:cBhvr>
                                      <p:rCtr x="13" y="59931"/>
                                    </p:animMotion>
                                  </p:childTnLst>
                                </p:cTn>
                              </p:par>
                            </p:childTnLst>
                          </p:cTn>
                        </p:par>
                        <p:par>
                          <p:cTn id="9" fill="hold">
                            <p:stCondLst>
                              <p:cond delay="600"/>
                            </p:stCondLst>
                            <p:childTnLst>
                              <p:par>
                                <p:cTn id="10" presetID="42"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anim calcmode="lin" valueType="num">
                                      <p:cBhvr>
                                        <p:cTn id="13" dur="500" fill="hold"/>
                                        <p:tgtEl>
                                          <p:spTgt spid="8"/>
                                        </p:tgtEl>
                                        <p:attrNameLst>
                                          <p:attrName>ppt_x</p:attrName>
                                        </p:attrNameLst>
                                      </p:cBhvr>
                                      <p:tavLst>
                                        <p:tav tm="0">
                                          <p:val>
                                            <p:strVal val="#ppt_x"/>
                                          </p:val>
                                        </p:tav>
                                        <p:tav tm="100000">
                                          <p:val>
                                            <p:strVal val="#ppt_x"/>
                                          </p:val>
                                        </p:tav>
                                      </p:tavLst>
                                    </p:anim>
                                    <p:anim calcmode="lin" valueType="num">
                                      <p:cBhvr>
                                        <p:cTn id="14" dur="5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42"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childTnLst>
                          </p:cTn>
                        </p:par>
                        <p:par>
                          <p:cTn id="21" fill="hold">
                            <p:stCondLst>
                              <p:cond delay="2100"/>
                            </p:stCondLst>
                            <p:childTnLst>
                              <p:par>
                                <p:cTn id="22" presetID="10" presetClass="entr" presetSubtype="0" fill="hold" grpId="0"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500"/>
                                        <p:tgtEl>
                                          <p:spTgt spid="31"/>
                                        </p:tgtEl>
                                      </p:cBhvr>
                                    </p:animEffect>
                                  </p:childTnLst>
                                </p:cTn>
                              </p:par>
                              <p:par>
                                <p:cTn id="25" presetID="10" presetClass="entr" presetSubtype="0" fill="hold" grpId="0" nodeType="withEffect">
                                  <p:stCondLst>
                                    <p:cond delay="20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500"/>
                                        <p:tgtEl>
                                          <p:spTgt spid="32"/>
                                        </p:tgtEl>
                                      </p:cBhvr>
                                    </p:animEffect>
                                  </p:childTnLst>
                                </p:cTn>
                              </p:par>
                              <p:par>
                                <p:cTn id="28" presetID="10" presetClass="entr" presetSubtype="0" fill="hold" grpId="0" nodeType="withEffect">
                                  <p:stCondLst>
                                    <p:cond delay="40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childTnLst>
                                </p:cTn>
                              </p:par>
                              <p:par>
                                <p:cTn id="31" presetID="10" presetClass="entr" presetSubtype="0" fill="hold" grpId="0" nodeType="withEffect">
                                  <p:stCondLst>
                                    <p:cond delay="600"/>
                                  </p:stCondLst>
                                  <p:childTnLst>
                                    <p:set>
                                      <p:cBhvr>
                                        <p:cTn id="32" dur="1" fill="hold">
                                          <p:stCondLst>
                                            <p:cond delay="0"/>
                                          </p:stCondLst>
                                        </p:cTn>
                                        <p:tgtEl>
                                          <p:spTgt spid="34"/>
                                        </p:tgtEl>
                                        <p:attrNameLst>
                                          <p:attrName>style.visibility</p:attrName>
                                        </p:attrNameLst>
                                      </p:cBhvr>
                                      <p:to>
                                        <p:strVal val="visible"/>
                                      </p:to>
                                    </p:set>
                                    <p:animEffect transition="in" filter="fade">
                                      <p:cBhvr>
                                        <p:cTn id="33" dur="500"/>
                                        <p:tgtEl>
                                          <p:spTgt spid="34"/>
                                        </p:tgtEl>
                                      </p:cBhvr>
                                    </p:animEffect>
                                  </p:childTnLst>
                                </p:cTn>
                              </p:par>
                            </p:childTnLst>
                          </p:cTn>
                        </p:par>
                        <p:par>
                          <p:cTn id="34" fill="hold">
                            <p:stCondLst>
                              <p:cond delay="3200"/>
                            </p:stCondLst>
                            <p:childTnLst>
                              <p:par>
                                <p:cTn id="35" presetID="22" presetClass="entr" presetSubtype="4"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down)">
                                      <p:cBhvr>
                                        <p:cTn id="37" dur="500"/>
                                        <p:tgtEl>
                                          <p:spTgt spid="15"/>
                                        </p:tgtEl>
                                      </p:cBhvr>
                                    </p:animEffect>
                                  </p:childTnLst>
                                </p:cTn>
                              </p:par>
                            </p:childTnLst>
                          </p:cTn>
                        </p:par>
                        <p:par>
                          <p:cTn id="38" fill="hold">
                            <p:stCondLst>
                              <p:cond delay="3700"/>
                            </p:stCondLst>
                            <p:childTnLst>
                              <p:par>
                                <p:cTn id="39" presetID="22" presetClass="entr" presetSubtype="8"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4200"/>
                            </p:stCondLst>
                            <p:childTnLst>
                              <p:par>
                                <p:cTn id="43" presetID="22" presetClass="entr" presetSubtype="1"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up)">
                                      <p:cBhvr>
                                        <p:cTn id="45" dur="500"/>
                                        <p:tgtEl>
                                          <p:spTgt spid="17"/>
                                        </p:tgtEl>
                                      </p:cBhvr>
                                    </p:animEffect>
                                  </p:childTnLst>
                                </p:cTn>
                              </p:par>
                            </p:childTnLst>
                          </p:cTn>
                        </p:par>
                        <p:par>
                          <p:cTn id="46" fill="hold">
                            <p:stCondLst>
                              <p:cond delay="4700"/>
                            </p:stCondLst>
                            <p:childTnLst>
                              <p:par>
                                <p:cTn id="47" presetID="22" presetClass="entr" presetSubtype="2" fill="hold" nodeType="after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right)">
                                      <p:cBhvr>
                                        <p:cTn id="49" dur="500"/>
                                        <p:tgtEl>
                                          <p:spTgt spid="25"/>
                                        </p:tgtEl>
                                      </p:cBhvr>
                                    </p:animEffect>
                                  </p:childTnLst>
                                </p:cTn>
                              </p:par>
                            </p:childTnLst>
                          </p:cTn>
                        </p:par>
                        <p:par>
                          <p:cTn id="50" fill="hold">
                            <p:stCondLst>
                              <p:cond delay="5200"/>
                            </p:stCondLst>
                            <p:childTnLst>
                              <p:par>
                                <p:cTn id="51" presetID="22" presetClass="entr" presetSubtype="4"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down)">
                                      <p:cBhvr>
                                        <p:cTn id="53" dur="500"/>
                                        <p:tgtEl>
                                          <p:spTgt spid="16"/>
                                        </p:tgtEl>
                                      </p:cBhvr>
                                    </p:animEffect>
                                  </p:childTnLst>
                                </p:cTn>
                              </p:par>
                            </p:childTnLst>
                          </p:cTn>
                        </p:par>
                        <p:par>
                          <p:cTn id="54" fill="hold">
                            <p:stCondLst>
                              <p:cond delay="5700"/>
                            </p:stCondLst>
                            <p:childTnLst>
                              <p:par>
                                <p:cTn id="55" presetID="22" presetClass="entr" presetSubtype="8"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ipe(left)">
                                      <p:cBhvr>
                                        <p:cTn id="57" dur="500"/>
                                        <p:tgtEl>
                                          <p:spTgt spid="22"/>
                                        </p:tgtEl>
                                      </p:cBhvr>
                                    </p:animEffect>
                                  </p:childTnLst>
                                </p:cTn>
                              </p:par>
                            </p:childTnLst>
                          </p:cTn>
                        </p:par>
                        <p:par>
                          <p:cTn id="58" fill="hold">
                            <p:stCondLst>
                              <p:cond delay="620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childTnLst>
                          </p:cTn>
                        </p:par>
                        <p:par>
                          <p:cTn id="62" fill="hold">
                            <p:stCondLst>
                              <p:cond delay="6700"/>
                            </p:stCondLst>
                            <p:childTnLst>
                              <p:par>
                                <p:cTn id="63" presetID="22" presetClass="entr" presetSubtype="8" fill="hold"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left)">
                                      <p:cBhvr>
                                        <p:cTn id="6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p:bldP spid="14" grpId="0"/>
      <p:bldP spid="15" grpId="0" animBg="1"/>
      <p:bldP spid="16" grpId="0" animBg="1"/>
      <p:bldP spid="17" grpId="0" animBg="1"/>
      <p:bldP spid="18" grpId="0" animBg="1"/>
      <p:bldP spid="31" grpId="0" animBg="1"/>
      <p:bldP spid="32" grpId="0" animBg="1"/>
      <p:bldP spid="33" grpId="0" animBg="1"/>
      <p:bldP spid="3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椭圆 34"/>
          <p:cNvSpPr/>
          <p:nvPr/>
        </p:nvSpPr>
        <p:spPr bwMode="auto">
          <a:xfrm>
            <a:off x="551384" y="1196752"/>
            <a:ext cx="1152578" cy="1152128"/>
          </a:xfrm>
          <a:prstGeom prst="ellipse">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5400" b="1" dirty="0">
                <a:solidFill>
                  <a:srgbClr val="0070C0"/>
                </a:solidFill>
                <a:latin typeface="Impact" panose="020B0806030902050204" pitchFamily="34" charset="0"/>
                <a:ea typeface="微软雅黑" pitchFamily="34" charset="-122"/>
                <a:sym typeface="Impact" panose="020B0806030902050204" pitchFamily="34" charset="0"/>
              </a:rPr>
              <a:t>7</a:t>
            </a:r>
            <a:endParaRPr lang="zh-CN" altLang="en-US" sz="5400" b="1" dirty="0">
              <a:solidFill>
                <a:srgbClr val="0070C0"/>
              </a:solidFill>
              <a:latin typeface="Impact" panose="020B0806030902050204" pitchFamily="34" charset="0"/>
              <a:ea typeface="微软雅黑" pitchFamily="34" charset="-122"/>
              <a:sym typeface="Impact" panose="020B0806030902050204" pitchFamily="34" charset="0"/>
            </a:endParaRPr>
          </a:p>
        </p:txBody>
      </p:sp>
      <p:sp>
        <p:nvSpPr>
          <p:cNvPr id="36" name="TextBox 35"/>
          <p:cNvSpPr txBox="1"/>
          <p:nvPr/>
        </p:nvSpPr>
        <p:spPr>
          <a:xfrm>
            <a:off x="1703962" y="1388095"/>
            <a:ext cx="2966691" cy="769441"/>
          </a:xfrm>
          <a:prstGeom prst="rect">
            <a:avLst/>
          </a:prstGeom>
          <a:noFill/>
        </p:spPr>
        <p:txBody>
          <a:bodyPr vert="horz" wrap="none" lIns="144000" rIns="0" rtlCol="0" anchor="ctr">
            <a:spAutoFit/>
          </a:bodyPr>
          <a:lstStyle>
            <a:defPPr>
              <a:defRPr lang="zh-CN"/>
            </a:defPPr>
            <a:lvl1pPr algn="ctr">
              <a:defRPr sz="4400" b="1">
                <a:solidFill>
                  <a:srgbClr val="0070C0"/>
                </a:solidFill>
                <a:latin typeface="微软雅黑" pitchFamily="34" charset="-122"/>
                <a:ea typeface="微软雅黑" pitchFamily="34" charset="-122"/>
              </a:defRPr>
            </a:lvl1pPr>
          </a:lstStyle>
          <a:p>
            <a:r>
              <a:rPr lang="zh-CN" altLang="en-US" dirty="0">
                <a:latin typeface="Impact" panose="020B0806030902050204" pitchFamily="34" charset="0"/>
                <a:sym typeface="Impact" panose="020B0806030902050204" pitchFamily="34" charset="0"/>
              </a:rPr>
              <a:t>合适的地点</a:t>
            </a:r>
          </a:p>
        </p:txBody>
      </p:sp>
      <p:sp>
        <p:nvSpPr>
          <p:cNvPr id="37" name="深色1"/>
          <p:cNvSpPr txBox="1"/>
          <p:nvPr/>
        </p:nvSpPr>
        <p:spPr>
          <a:xfrm>
            <a:off x="2659123" y="2517153"/>
            <a:ext cx="360996" cy="646331"/>
          </a:xfrm>
          <a:prstGeom prst="rect">
            <a:avLst/>
          </a:prstGeom>
          <a:noFill/>
        </p:spPr>
        <p:txBody>
          <a:bodyPr wrap="none" rtlCol="0">
            <a:spAutoFit/>
          </a:bodyPr>
          <a:lstStyle/>
          <a:p>
            <a:pPr>
              <a:defRPr/>
            </a:pPr>
            <a:r>
              <a:rPr lang="en-US" altLang="zh-CN" sz="3600" kern="0" dirty="0">
                <a:solidFill>
                  <a:srgbClr val="0070C0"/>
                </a:solidFill>
                <a:latin typeface="Impact" panose="020B0806030902050204" pitchFamily="34" charset="0"/>
                <a:ea typeface="微软雅黑" panose="020B0503020204020204" pitchFamily="34" charset="-122"/>
                <a:sym typeface="Impact" panose="020B0806030902050204" pitchFamily="34" charset="0"/>
              </a:rPr>
              <a:t>1</a:t>
            </a:r>
            <a:endParaRPr lang="zh-CN" altLang="en-US" sz="3600" kern="0" dirty="0">
              <a:solidFill>
                <a:srgbClr val="0070C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8" name="深色2"/>
          <p:cNvSpPr txBox="1"/>
          <p:nvPr/>
        </p:nvSpPr>
        <p:spPr>
          <a:xfrm>
            <a:off x="5835504" y="2504442"/>
            <a:ext cx="417102" cy="646331"/>
          </a:xfrm>
          <a:prstGeom prst="rect">
            <a:avLst/>
          </a:prstGeom>
          <a:noFill/>
        </p:spPr>
        <p:txBody>
          <a:bodyPr wrap="none" rtlCol="0">
            <a:spAutoFit/>
          </a:bodyPr>
          <a:lstStyle/>
          <a:p>
            <a:pPr>
              <a:defRPr/>
            </a:pPr>
            <a:r>
              <a:rPr lang="en-US" altLang="zh-CN" sz="3600" kern="0" dirty="0">
                <a:solidFill>
                  <a:srgbClr val="0070C0"/>
                </a:solidFill>
                <a:latin typeface="Impact" panose="020B0806030902050204" pitchFamily="34" charset="0"/>
                <a:ea typeface="微软雅黑" panose="020B0503020204020204" pitchFamily="34" charset="-122"/>
                <a:sym typeface="Impact" panose="020B0806030902050204" pitchFamily="34" charset="0"/>
              </a:rPr>
              <a:t>2</a:t>
            </a:r>
            <a:endParaRPr lang="zh-CN" altLang="en-US" sz="3600" kern="0" dirty="0">
              <a:solidFill>
                <a:srgbClr val="0070C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9" name="深色3"/>
          <p:cNvSpPr txBox="1"/>
          <p:nvPr/>
        </p:nvSpPr>
        <p:spPr>
          <a:xfrm>
            <a:off x="9048328" y="2518393"/>
            <a:ext cx="671546" cy="646331"/>
          </a:xfrm>
          <a:prstGeom prst="rect">
            <a:avLst/>
          </a:prstGeom>
          <a:noFill/>
        </p:spPr>
        <p:txBody>
          <a:bodyPr wrap="square" rtlCol="0">
            <a:spAutoFit/>
          </a:bodyPr>
          <a:lstStyle/>
          <a:p>
            <a:pPr>
              <a:defRPr/>
            </a:pPr>
            <a:r>
              <a:rPr lang="en-US" altLang="zh-CN" sz="3600" kern="0" dirty="0">
                <a:solidFill>
                  <a:srgbClr val="0070C0"/>
                </a:solidFill>
                <a:latin typeface="Impact" panose="020B0806030902050204" pitchFamily="34" charset="0"/>
                <a:ea typeface="微软雅黑" panose="020B0503020204020204" pitchFamily="34" charset="-122"/>
                <a:sym typeface="Impact" panose="020B0806030902050204" pitchFamily="34" charset="0"/>
              </a:rPr>
              <a:t>3</a:t>
            </a:r>
            <a:endParaRPr lang="zh-CN" altLang="en-US" sz="3600" kern="0" dirty="0">
              <a:solidFill>
                <a:srgbClr val="0070C0"/>
              </a:solidFill>
              <a:latin typeface="Impact" panose="020B0806030902050204" pitchFamily="34" charset="0"/>
              <a:ea typeface="微软雅黑" panose="020B0503020204020204" pitchFamily="34" charset="-122"/>
              <a:sym typeface="Impact" panose="020B0806030902050204" pitchFamily="34" charset="0"/>
            </a:endParaRPr>
          </a:p>
        </p:txBody>
      </p:sp>
      <p:grpSp>
        <p:nvGrpSpPr>
          <p:cNvPr id="40" name="文本1"/>
          <p:cNvGrpSpPr/>
          <p:nvPr/>
        </p:nvGrpSpPr>
        <p:grpSpPr>
          <a:xfrm>
            <a:off x="1708469" y="3150773"/>
            <a:ext cx="2455416" cy="2991690"/>
            <a:chOff x="1649319" y="1988839"/>
            <a:chExt cx="1800550" cy="2991690"/>
          </a:xfrm>
        </p:grpSpPr>
        <p:sp>
          <p:nvSpPr>
            <p:cNvPr id="41" name="矩形 2"/>
            <p:cNvSpPr/>
            <p:nvPr/>
          </p:nvSpPr>
          <p:spPr>
            <a:xfrm>
              <a:off x="1649869" y="1988839"/>
              <a:ext cx="1800000" cy="2991690"/>
            </a:xfrm>
            <a:custGeom>
              <a:avLst/>
              <a:gdLst/>
              <a:ahLst/>
              <a:cxnLst/>
              <a:rect l="l" t="t" r="r" b="b"/>
              <a:pathLst>
                <a:path w="1584176" h="2991690">
                  <a:moveTo>
                    <a:pt x="0" y="0"/>
                  </a:moveTo>
                  <a:lnTo>
                    <a:pt x="533923" y="0"/>
                  </a:lnTo>
                  <a:lnTo>
                    <a:pt x="533923" y="96493"/>
                  </a:lnTo>
                  <a:lnTo>
                    <a:pt x="209147" y="96493"/>
                  </a:lnTo>
                  <a:lnTo>
                    <a:pt x="796178" y="464695"/>
                  </a:lnTo>
                  <a:lnTo>
                    <a:pt x="1383209" y="96493"/>
                  </a:lnTo>
                  <a:lnTo>
                    <a:pt x="1058433" y="96493"/>
                  </a:lnTo>
                  <a:lnTo>
                    <a:pt x="1058433" y="0"/>
                  </a:lnTo>
                  <a:lnTo>
                    <a:pt x="1584176" y="0"/>
                  </a:lnTo>
                  <a:lnTo>
                    <a:pt x="1584176" y="2991690"/>
                  </a:lnTo>
                  <a:lnTo>
                    <a:pt x="0" y="2991690"/>
                  </a:lnTo>
                  <a:close/>
                </a:path>
              </a:pathLst>
            </a:custGeom>
            <a:solidFill>
              <a:srgbClr val="0070C0"/>
            </a:soli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endParaRPr lang="zh-CN" altLang="en-US" b="1" dirty="0">
                <a:solidFill>
                  <a:srgbClr val="0070C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42" name="TextBox 41"/>
            <p:cNvSpPr txBox="1"/>
            <p:nvPr/>
          </p:nvSpPr>
          <p:spPr bwMode="auto">
            <a:xfrm>
              <a:off x="1649319" y="2460249"/>
              <a:ext cx="1764792" cy="2031325"/>
            </a:xfrm>
            <a:prstGeom prst="rect">
              <a:avLst/>
            </a:prstGeom>
            <a:noFill/>
          </p:spPr>
          <p:txBody>
            <a:bodyPr vert="horz" wrap="square" lIns="91440" tIns="45720" rIns="91440" bIns="45720" numCol="1" anchor="t" anchorCtr="0" compatLnSpc="1">
              <a:prstTxWarp prst="textNoShape">
                <a:avLst/>
              </a:prstTxWarp>
              <a:spAutoFit/>
            </a:bodyPr>
            <a:lstStyle/>
            <a:p>
              <a:pPr lvl="0" algn="ctr" fontAlgn="base">
                <a:lnSpc>
                  <a:spcPct val="150000"/>
                </a:lnSpc>
                <a:spcBef>
                  <a:spcPct val="0"/>
                </a:spcBef>
                <a:spcAft>
                  <a:spcPct val="0"/>
                </a:spcAft>
                <a:defRPr/>
              </a:pPr>
              <a:r>
                <a:rPr lang="zh-CN" altLang="en-US" sz="1400" kern="0" dirty="0">
                  <a:solidFill>
                    <a:srgbClr val="FFFFFF"/>
                  </a:solidFill>
                  <a:latin typeface="Impact" panose="020B0806030902050204" pitchFamily="34" charset="0"/>
                  <a:ea typeface="微软雅黑" pitchFamily="34" charset="-122"/>
                  <a:cs typeface="宋体" pitchFamily="2" charset="-122"/>
                  <a:sym typeface="Impact" panose="020B0806030902050204" pitchFamily="34" charset="0"/>
                </a:rPr>
                <a:t>会议室大小要适当。会议室过大，人相对较少，气氛容易变僵，会议难以活跃。相反，如果会议室过于狭小，就会令人烦闷、不舒服，无法营造良好的气氛。</a:t>
              </a:r>
            </a:p>
          </p:txBody>
        </p:sp>
      </p:grpSp>
      <p:grpSp>
        <p:nvGrpSpPr>
          <p:cNvPr id="43" name="文本2"/>
          <p:cNvGrpSpPr/>
          <p:nvPr/>
        </p:nvGrpSpPr>
        <p:grpSpPr>
          <a:xfrm>
            <a:off x="4885400" y="3138060"/>
            <a:ext cx="2454666" cy="2991690"/>
            <a:chOff x="3666093" y="1988839"/>
            <a:chExt cx="1800000" cy="2991690"/>
          </a:xfrm>
        </p:grpSpPr>
        <p:sp>
          <p:nvSpPr>
            <p:cNvPr id="44" name="矩形 2"/>
            <p:cNvSpPr/>
            <p:nvPr/>
          </p:nvSpPr>
          <p:spPr>
            <a:xfrm>
              <a:off x="3666093" y="1988839"/>
              <a:ext cx="1800000" cy="2991690"/>
            </a:xfrm>
            <a:custGeom>
              <a:avLst/>
              <a:gdLst/>
              <a:ahLst/>
              <a:cxnLst/>
              <a:rect l="l" t="t" r="r" b="b"/>
              <a:pathLst>
                <a:path w="1584176" h="2991690">
                  <a:moveTo>
                    <a:pt x="0" y="0"/>
                  </a:moveTo>
                  <a:lnTo>
                    <a:pt x="533923" y="0"/>
                  </a:lnTo>
                  <a:lnTo>
                    <a:pt x="533923" y="96493"/>
                  </a:lnTo>
                  <a:lnTo>
                    <a:pt x="209147" y="96493"/>
                  </a:lnTo>
                  <a:lnTo>
                    <a:pt x="796178" y="464695"/>
                  </a:lnTo>
                  <a:lnTo>
                    <a:pt x="1383209" y="96493"/>
                  </a:lnTo>
                  <a:lnTo>
                    <a:pt x="1058433" y="96493"/>
                  </a:lnTo>
                  <a:lnTo>
                    <a:pt x="1058433" y="0"/>
                  </a:lnTo>
                  <a:lnTo>
                    <a:pt x="1584176" y="0"/>
                  </a:lnTo>
                  <a:lnTo>
                    <a:pt x="1584176" y="2991690"/>
                  </a:lnTo>
                  <a:lnTo>
                    <a:pt x="0" y="2991690"/>
                  </a:lnTo>
                  <a:close/>
                </a:path>
              </a:pathLst>
            </a:custGeom>
            <a:solidFill>
              <a:srgbClr val="0070C0"/>
            </a:soli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endParaRPr lang="zh-CN" altLang="en-US" b="1" dirty="0">
                <a:solidFill>
                  <a:srgbClr val="0070C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45" name="TextBox 44"/>
            <p:cNvSpPr txBox="1"/>
            <p:nvPr/>
          </p:nvSpPr>
          <p:spPr bwMode="auto">
            <a:xfrm>
              <a:off x="3737551" y="2748281"/>
              <a:ext cx="1728541" cy="1754326"/>
            </a:xfrm>
            <a:prstGeom prst="rect">
              <a:avLst/>
            </a:prstGeom>
            <a:noFill/>
          </p:spPr>
          <p:txBody>
            <a:bodyPr vert="horz" wrap="square" lIns="91440" tIns="45720" rIns="91440" bIns="45720" numCol="1" anchor="t" anchorCtr="0" compatLnSpc="1">
              <a:prstTxWarp prst="textNoShape">
                <a:avLst/>
              </a:prstTxWarp>
              <a:spAutoFit/>
            </a:bodyPr>
            <a:lstStyle/>
            <a:p>
              <a:pPr lvl="0" algn="ctr" fontAlgn="base">
                <a:lnSpc>
                  <a:spcPct val="150000"/>
                </a:lnSpc>
                <a:spcBef>
                  <a:spcPct val="0"/>
                </a:spcBef>
                <a:spcAft>
                  <a:spcPct val="0"/>
                </a:spcAft>
                <a:defRPr/>
              </a:pPr>
              <a:r>
                <a:rPr lang="zh-CN" altLang="en-US" kern="0" dirty="0">
                  <a:solidFill>
                    <a:srgbClr val="FFFFFF"/>
                  </a:solidFill>
                  <a:latin typeface="Impact" panose="020B0806030902050204" pitchFamily="34" charset="0"/>
                  <a:ea typeface="微软雅黑" pitchFamily="34" charset="-122"/>
                  <a:cs typeface="宋体" pitchFamily="2" charset="-122"/>
                  <a:sym typeface="Impact" panose="020B0806030902050204" pitchFamily="34" charset="0"/>
                </a:rPr>
                <a:t>桌椅摆放要符合会议讨论的要求。比如采用</a:t>
              </a:r>
              <a:r>
                <a:rPr lang="en-US" altLang="zh-CN" kern="0" dirty="0">
                  <a:solidFill>
                    <a:srgbClr val="FFFFFF"/>
                  </a:solidFill>
                  <a:latin typeface="Impact" panose="020B0806030902050204" pitchFamily="34" charset="0"/>
                  <a:ea typeface="微软雅黑" pitchFamily="34" charset="-122"/>
                  <a:cs typeface="宋体" pitchFamily="2" charset="-122"/>
                  <a:sym typeface="Impact" panose="020B0806030902050204" pitchFamily="34" charset="0"/>
                </a:rPr>
                <a:t>U</a:t>
              </a:r>
              <a:r>
                <a:rPr lang="zh-CN" altLang="en-US" kern="0" dirty="0">
                  <a:solidFill>
                    <a:srgbClr val="FFFFFF"/>
                  </a:solidFill>
                  <a:latin typeface="Impact" panose="020B0806030902050204" pitchFamily="34" charset="0"/>
                  <a:ea typeface="微软雅黑" pitchFamily="34" charset="-122"/>
                  <a:cs typeface="宋体" pitchFamily="2" charset="-122"/>
                  <a:sym typeface="Impact" panose="020B0806030902050204" pitchFamily="34" charset="0"/>
                </a:rPr>
                <a:t>型、圆形的会议桌摆放方式。</a:t>
              </a:r>
            </a:p>
          </p:txBody>
        </p:sp>
      </p:grpSp>
      <p:grpSp>
        <p:nvGrpSpPr>
          <p:cNvPr id="46" name="文本3"/>
          <p:cNvGrpSpPr/>
          <p:nvPr/>
        </p:nvGrpSpPr>
        <p:grpSpPr>
          <a:xfrm>
            <a:off x="8097674" y="3152011"/>
            <a:ext cx="2455416" cy="2991690"/>
            <a:chOff x="5753775" y="1988839"/>
            <a:chExt cx="1800550" cy="2991690"/>
          </a:xfrm>
        </p:grpSpPr>
        <p:sp>
          <p:nvSpPr>
            <p:cNvPr id="47" name="矩形 2"/>
            <p:cNvSpPr/>
            <p:nvPr/>
          </p:nvSpPr>
          <p:spPr>
            <a:xfrm>
              <a:off x="5754325" y="1988839"/>
              <a:ext cx="1800000" cy="2991690"/>
            </a:xfrm>
            <a:custGeom>
              <a:avLst/>
              <a:gdLst/>
              <a:ahLst/>
              <a:cxnLst/>
              <a:rect l="l" t="t" r="r" b="b"/>
              <a:pathLst>
                <a:path w="1584176" h="2991690">
                  <a:moveTo>
                    <a:pt x="0" y="0"/>
                  </a:moveTo>
                  <a:lnTo>
                    <a:pt x="533923" y="0"/>
                  </a:lnTo>
                  <a:lnTo>
                    <a:pt x="533923" y="96493"/>
                  </a:lnTo>
                  <a:lnTo>
                    <a:pt x="209147" y="96493"/>
                  </a:lnTo>
                  <a:lnTo>
                    <a:pt x="796178" y="464695"/>
                  </a:lnTo>
                  <a:lnTo>
                    <a:pt x="1383209" y="96493"/>
                  </a:lnTo>
                  <a:lnTo>
                    <a:pt x="1058433" y="96493"/>
                  </a:lnTo>
                  <a:lnTo>
                    <a:pt x="1058433" y="0"/>
                  </a:lnTo>
                  <a:lnTo>
                    <a:pt x="1584176" y="0"/>
                  </a:lnTo>
                  <a:lnTo>
                    <a:pt x="1584176" y="2991690"/>
                  </a:lnTo>
                  <a:lnTo>
                    <a:pt x="0" y="2991690"/>
                  </a:lnTo>
                  <a:close/>
                </a:path>
              </a:pathLst>
            </a:custGeom>
            <a:solidFill>
              <a:srgbClr val="0070C0"/>
            </a:soli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endParaRPr lang="zh-CN" altLang="en-US" b="1" dirty="0">
                <a:solidFill>
                  <a:srgbClr val="0070C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48" name="TextBox 47"/>
            <p:cNvSpPr txBox="1"/>
            <p:nvPr/>
          </p:nvSpPr>
          <p:spPr bwMode="auto">
            <a:xfrm>
              <a:off x="5753775" y="2748281"/>
              <a:ext cx="1800550" cy="1754326"/>
            </a:xfrm>
            <a:prstGeom prst="rect">
              <a:avLst/>
            </a:prstGeom>
            <a:noFill/>
          </p:spPr>
          <p:txBody>
            <a:bodyPr vert="horz" wrap="square" lIns="91440" tIns="45720" rIns="91440" bIns="45720" numCol="1" anchor="t" anchorCtr="0" compatLnSpc="1">
              <a:prstTxWarp prst="textNoShape">
                <a:avLst/>
              </a:prstTxWarp>
              <a:spAutoFit/>
            </a:bodyPr>
            <a:lstStyle/>
            <a:p>
              <a:pPr lvl="0" algn="ctr" fontAlgn="base">
                <a:lnSpc>
                  <a:spcPct val="150000"/>
                </a:lnSpc>
                <a:spcBef>
                  <a:spcPct val="0"/>
                </a:spcBef>
                <a:spcAft>
                  <a:spcPct val="0"/>
                </a:spcAft>
                <a:defRPr/>
              </a:pPr>
              <a:r>
                <a:rPr lang="zh-CN" altLang="en-US" kern="0" dirty="0">
                  <a:solidFill>
                    <a:srgbClr val="FFFFFF"/>
                  </a:solidFill>
                  <a:latin typeface="Impact" panose="020B0806030902050204" pitchFamily="34" charset="0"/>
                  <a:ea typeface="微软雅黑" pitchFamily="34" charset="-122"/>
                  <a:cs typeface="宋体" pitchFamily="2" charset="-122"/>
                  <a:sym typeface="Impact" panose="020B0806030902050204" pitchFamily="34" charset="0"/>
                </a:rPr>
                <a:t>要选择安静的会议场所，同时，要选择隔音好的房间，避免影响他人或泄密。</a:t>
              </a:r>
            </a:p>
          </p:txBody>
        </p:sp>
      </p:grpSp>
    </p:spTree>
    <p:extLst>
      <p:ext uri="{BB962C8B-B14F-4D97-AF65-F5344CB8AC3E}">
        <p14:creationId xmlns:p14="http://schemas.microsoft.com/office/powerpoint/2010/main" val="3641186288"/>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2.08333E-6 -1.19861 L 2.08333E-6 -4.81481E-6 L 0.00039 -0.12152 L 2.08333E-6 -4.81481E-6 " pathEditMode="relative" rAng="0" ptsTypes="AAAA">
                                      <p:cBhvr>
                                        <p:cTn id="8" dur="600" fill="hold"/>
                                        <p:tgtEl>
                                          <p:spTgt spid="35"/>
                                        </p:tgtEl>
                                        <p:attrNameLst>
                                          <p:attrName>ppt_x</p:attrName>
                                          <p:attrName>ppt_y</p:attrName>
                                        </p:attrNameLst>
                                      </p:cBhvr>
                                      <p:rCtr x="13" y="59931"/>
                                    </p:animMotion>
                                  </p:childTnLst>
                                </p:cTn>
                              </p:par>
                            </p:childTnLst>
                          </p:cTn>
                        </p:par>
                        <p:par>
                          <p:cTn id="9" fill="hold">
                            <p:stCondLst>
                              <p:cond delay="600"/>
                            </p:stCondLst>
                            <p:childTnLst>
                              <p:par>
                                <p:cTn id="10" presetID="42" presetClass="entr" presetSubtype="0"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anim calcmode="lin" valueType="num">
                                      <p:cBhvr>
                                        <p:cTn id="13" dur="500" fill="hold"/>
                                        <p:tgtEl>
                                          <p:spTgt spid="36"/>
                                        </p:tgtEl>
                                        <p:attrNameLst>
                                          <p:attrName>ppt_x</p:attrName>
                                        </p:attrNameLst>
                                      </p:cBhvr>
                                      <p:tavLst>
                                        <p:tav tm="0">
                                          <p:val>
                                            <p:strVal val="#ppt_x"/>
                                          </p:val>
                                        </p:tav>
                                        <p:tav tm="100000">
                                          <p:val>
                                            <p:strVal val="#ppt_x"/>
                                          </p:val>
                                        </p:tav>
                                      </p:tavLst>
                                    </p:anim>
                                    <p:anim calcmode="lin" valueType="num">
                                      <p:cBhvr>
                                        <p:cTn id="14" dur="500" fill="hold"/>
                                        <p:tgtEl>
                                          <p:spTgt spid="36"/>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53" presetClass="entr" presetSubtype="16"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cBhvr>
                                        <p:cTn id="18" dur="500" fill="hold"/>
                                        <p:tgtEl>
                                          <p:spTgt spid="37"/>
                                        </p:tgtEl>
                                        <p:attrNameLst>
                                          <p:attrName>ppt_w</p:attrName>
                                        </p:attrNameLst>
                                      </p:cBhvr>
                                      <p:tavLst>
                                        <p:tav tm="0">
                                          <p:val>
                                            <p:fltVal val="0"/>
                                          </p:val>
                                        </p:tav>
                                        <p:tav tm="100000">
                                          <p:val>
                                            <p:strVal val="#ppt_w"/>
                                          </p:val>
                                        </p:tav>
                                      </p:tavLst>
                                    </p:anim>
                                    <p:anim calcmode="lin" valueType="num">
                                      <p:cBhvr>
                                        <p:cTn id="19" dur="500" fill="hold"/>
                                        <p:tgtEl>
                                          <p:spTgt spid="37"/>
                                        </p:tgtEl>
                                        <p:attrNameLst>
                                          <p:attrName>ppt_h</p:attrName>
                                        </p:attrNameLst>
                                      </p:cBhvr>
                                      <p:tavLst>
                                        <p:tav tm="0">
                                          <p:val>
                                            <p:fltVal val="0"/>
                                          </p:val>
                                        </p:tav>
                                        <p:tav tm="100000">
                                          <p:val>
                                            <p:strVal val="#ppt_h"/>
                                          </p:val>
                                        </p:tav>
                                      </p:tavLst>
                                    </p:anim>
                                    <p:animEffect transition="in" filter="fade">
                                      <p:cBhvr>
                                        <p:cTn id="20" dur="500"/>
                                        <p:tgtEl>
                                          <p:spTgt spid="37"/>
                                        </p:tgtEl>
                                      </p:cBhvr>
                                    </p:animEffect>
                                  </p:childTnLst>
                                </p:cTn>
                              </p:par>
                            </p:childTnLst>
                          </p:cTn>
                        </p:par>
                        <p:par>
                          <p:cTn id="21" fill="hold">
                            <p:stCondLst>
                              <p:cond delay="1600"/>
                            </p:stCondLst>
                            <p:childTnLst>
                              <p:par>
                                <p:cTn id="22" presetID="22" presetClass="entr" presetSubtype="1" fill="hold"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wipe(up)">
                                      <p:cBhvr>
                                        <p:cTn id="24" dur="500"/>
                                        <p:tgtEl>
                                          <p:spTgt spid="40"/>
                                        </p:tgtEl>
                                      </p:cBhvr>
                                    </p:animEffect>
                                  </p:childTnLst>
                                </p:cTn>
                              </p:par>
                            </p:childTnLst>
                          </p:cTn>
                        </p:par>
                        <p:par>
                          <p:cTn id="25" fill="hold">
                            <p:stCondLst>
                              <p:cond delay="2100"/>
                            </p:stCondLst>
                            <p:childTnLst>
                              <p:par>
                                <p:cTn id="26" presetID="53" presetClass="entr" presetSubtype="16" fill="hold" grpId="0" nodeType="after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p:cTn id="28" dur="500" fill="hold"/>
                                        <p:tgtEl>
                                          <p:spTgt spid="38"/>
                                        </p:tgtEl>
                                        <p:attrNameLst>
                                          <p:attrName>ppt_w</p:attrName>
                                        </p:attrNameLst>
                                      </p:cBhvr>
                                      <p:tavLst>
                                        <p:tav tm="0">
                                          <p:val>
                                            <p:fltVal val="0"/>
                                          </p:val>
                                        </p:tav>
                                        <p:tav tm="100000">
                                          <p:val>
                                            <p:strVal val="#ppt_w"/>
                                          </p:val>
                                        </p:tav>
                                      </p:tavLst>
                                    </p:anim>
                                    <p:anim calcmode="lin" valueType="num">
                                      <p:cBhvr>
                                        <p:cTn id="29" dur="500" fill="hold"/>
                                        <p:tgtEl>
                                          <p:spTgt spid="38"/>
                                        </p:tgtEl>
                                        <p:attrNameLst>
                                          <p:attrName>ppt_h</p:attrName>
                                        </p:attrNameLst>
                                      </p:cBhvr>
                                      <p:tavLst>
                                        <p:tav tm="0">
                                          <p:val>
                                            <p:fltVal val="0"/>
                                          </p:val>
                                        </p:tav>
                                        <p:tav tm="100000">
                                          <p:val>
                                            <p:strVal val="#ppt_h"/>
                                          </p:val>
                                        </p:tav>
                                      </p:tavLst>
                                    </p:anim>
                                    <p:animEffect transition="in" filter="fade">
                                      <p:cBhvr>
                                        <p:cTn id="30" dur="500"/>
                                        <p:tgtEl>
                                          <p:spTgt spid="38"/>
                                        </p:tgtEl>
                                      </p:cBhvr>
                                    </p:animEffect>
                                  </p:childTnLst>
                                </p:cTn>
                              </p:par>
                            </p:childTnLst>
                          </p:cTn>
                        </p:par>
                        <p:par>
                          <p:cTn id="31" fill="hold">
                            <p:stCondLst>
                              <p:cond delay="2600"/>
                            </p:stCondLst>
                            <p:childTnLst>
                              <p:par>
                                <p:cTn id="32" presetID="22" presetClass="entr" presetSubtype="1" fill="hold" nodeType="after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wipe(up)">
                                      <p:cBhvr>
                                        <p:cTn id="34" dur="500"/>
                                        <p:tgtEl>
                                          <p:spTgt spid="43"/>
                                        </p:tgtEl>
                                      </p:cBhvr>
                                    </p:animEffect>
                                  </p:childTnLst>
                                </p:cTn>
                              </p:par>
                            </p:childTnLst>
                          </p:cTn>
                        </p:par>
                        <p:par>
                          <p:cTn id="35" fill="hold">
                            <p:stCondLst>
                              <p:cond delay="3100"/>
                            </p:stCondLst>
                            <p:childTnLst>
                              <p:par>
                                <p:cTn id="36" presetID="53" presetClass="entr" presetSubtype="16" fill="hold" grpId="0" nodeType="afterEffect">
                                  <p:stCondLst>
                                    <p:cond delay="0"/>
                                  </p:stCondLst>
                                  <p:childTnLst>
                                    <p:set>
                                      <p:cBhvr>
                                        <p:cTn id="37" dur="1" fill="hold">
                                          <p:stCondLst>
                                            <p:cond delay="0"/>
                                          </p:stCondLst>
                                        </p:cTn>
                                        <p:tgtEl>
                                          <p:spTgt spid="39"/>
                                        </p:tgtEl>
                                        <p:attrNameLst>
                                          <p:attrName>style.visibility</p:attrName>
                                        </p:attrNameLst>
                                      </p:cBhvr>
                                      <p:to>
                                        <p:strVal val="visible"/>
                                      </p:to>
                                    </p:set>
                                    <p:anim calcmode="lin" valueType="num">
                                      <p:cBhvr>
                                        <p:cTn id="38" dur="500" fill="hold"/>
                                        <p:tgtEl>
                                          <p:spTgt spid="39"/>
                                        </p:tgtEl>
                                        <p:attrNameLst>
                                          <p:attrName>ppt_w</p:attrName>
                                        </p:attrNameLst>
                                      </p:cBhvr>
                                      <p:tavLst>
                                        <p:tav tm="0">
                                          <p:val>
                                            <p:fltVal val="0"/>
                                          </p:val>
                                        </p:tav>
                                        <p:tav tm="100000">
                                          <p:val>
                                            <p:strVal val="#ppt_w"/>
                                          </p:val>
                                        </p:tav>
                                      </p:tavLst>
                                    </p:anim>
                                    <p:anim calcmode="lin" valueType="num">
                                      <p:cBhvr>
                                        <p:cTn id="39" dur="500" fill="hold"/>
                                        <p:tgtEl>
                                          <p:spTgt spid="39"/>
                                        </p:tgtEl>
                                        <p:attrNameLst>
                                          <p:attrName>ppt_h</p:attrName>
                                        </p:attrNameLst>
                                      </p:cBhvr>
                                      <p:tavLst>
                                        <p:tav tm="0">
                                          <p:val>
                                            <p:fltVal val="0"/>
                                          </p:val>
                                        </p:tav>
                                        <p:tav tm="100000">
                                          <p:val>
                                            <p:strVal val="#ppt_h"/>
                                          </p:val>
                                        </p:tav>
                                      </p:tavLst>
                                    </p:anim>
                                    <p:animEffect transition="in" filter="fade">
                                      <p:cBhvr>
                                        <p:cTn id="40" dur="500"/>
                                        <p:tgtEl>
                                          <p:spTgt spid="39"/>
                                        </p:tgtEl>
                                      </p:cBhvr>
                                    </p:animEffect>
                                  </p:childTnLst>
                                </p:cTn>
                              </p:par>
                            </p:childTnLst>
                          </p:cTn>
                        </p:par>
                        <p:par>
                          <p:cTn id="41" fill="hold">
                            <p:stCondLst>
                              <p:cond delay="3600"/>
                            </p:stCondLst>
                            <p:childTnLst>
                              <p:par>
                                <p:cTn id="42" presetID="22" presetClass="entr" presetSubtype="1" fill="hold" nodeType="afterEffect">
                                  <p:stCondLst>
                                    <p:cond delay="0"/>
                                  </p:stCondLst>
                                  <p:childTnLst>
                                    <p:set>
                                      <p:cBhvr>
                                        <p:cTn id="43" dur="1" fill="hold">
                                          <p:stCondLst>
                                            <p:cond delay="0"/>
                                          </p:stCondLst>
                                        </p:cTn>
                                        <p:tgtEl>
                                          <p:spTgt spid="46"/>
                                        </p:tgtEl>
                                        <p:attrNameLst>
                                          <p:attrName>style.visibility</p:attrName>
                                        </p:attrNameLst>
                                      </p:cBhvr>
                                      <p:to>
                                        <p:strVal val="visible"/>
                                      </p:to>
                                    </p:set>
                                    <p:animEffect transition="in" filter="wipe(up)">
                                      <p:cBhvr>
                                        <p:cTn id="4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5" grpId="1" animBg="1"/>
      <p:bldP spid="36" grpId="0"/>
      <p:bldP spid="37" grpId="0"/>
      <p:bldP spid="38" grpId="0"/>
      <p:bldP spid="3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bwMode="auto">
          <a:xfrm>
            <a:off x="889450" y="956085"/>
            <a:ext cx="1152578" cy="1152128"/>
          </a:xfrm>
          <a:prstGeom prst="ellipse">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5400" b="1" dirty="0" smtClean="0">
                <a:solidFill>
                  <a:srgbClr val="0070C0"/>
                </a:solidFill>
                <a:latin typeface="Impact" panose="020B0806030902050204" pitchFamily="34" charset="0"/>
                <a:ea typeface="微软雅黑" pitchFamily="34" charset="-122"/>
                <a:sym typeface="Impact" panose="020B0806030902050204" pitchFamily="34" charset="0"/>
              </a:rPr>
              <a:t>1</a:t>
            </a:r>
            <a:endParaRPr lang="zh-CN" altLang="en-US" sz="5400" b="1" dirty="0">
              <a:solidFill>
                <a:srgbClr val="0070C0"/>
              </a:solidFill>
              <a:latin typeface="Impact" panose="020B0806030902050204" pitchFamily="34" charset="0"/>
              <a:ea typeface="微软雅黑" pitchFamily="34" charset="-122"/>
              <a:sym typeface="Impact" panose="020B0806030902050204" pitchFamily="34" charset="0"/>
            </a:endParaRPr>
          </a:p>
        </p:txBody>
      </p:sp>
      <p:sp>
        <p:nvSpPr>
          <p:cNvPr id="10" name="TextBox 9"/>
          <p:cNvSpPr txBox="1"/>
          <p:nvPr/>
        </p:nvSpPr>
        <p:spPr>
          <a:xfrm>
            <a:off x="2185594" y="1147428"/>
            <a:ext cx="3530948" cy="769441"/>
          </a:xfrm>
          <a:prstGeom prst="rect">
            <a:avLst/>
          </a:prstGeom>
          <a:noFill/>
        </p:spPr>
        <p:txBody>
          <a:bodyPr vert="horz" wrap="none" lIns="144000" rIns="0" rtlCol="0" anchor="ctr">
            <a:spAutoFit/>
          </a:bodyPr>
          <a:lstStyle>
            <a:defPPr>
              <a:defRPr lang="zh-CN"/>
            </a:defPPr>
            <a:lvl1pPr algn="ctr">
              <a:defRPr sz="4400" b="1">
                <a:solidFill>
                  <a:srgbClr val="0070C0"/>
                </a:solidFill>
                <a:latin typeface="微软雅黑" pitchFamily="34" charset="-122"/>
                <a:ea typeface="微软雅黑" pitchFamily="34" charset="-122"/>
              </a:defRPr>
            </a:lvl1pPr>
          </a:lstStyle>
          <a:p>
            <a:r>
              <a:rPr lang="zh-CN" altLang="en-US" dirty="0">
                <a:latin typeface="Impact" panose="020B0806030902050204" pitchFamily="34" charset="0"/>
                <a:sym typeface="Impact" panose="020B0806030902050204" pitchFamily="34" charset="0"/>
              </a:rPr>
              <a:t>会前做好准备</a:t>
            </a:r>
          </a:p>
        </p:txBody>
      </p:sp>
      <p:sp>
        <p:nvSpPr>
          <p:cNvPr id="11" name="TextBox 10"/>
          <p:cNvSpPr txBox="1"/>
          <p:nvPr/>
        </p:nvSpPr>
        <p:spPr>
          <a:xfrm>
            <a:off x="6612197" y="1100956"/>
            <a:ext cx="5256584" cy="1477328"/>
          </a:xfrm>
          <a:prstGeom prst="rect">
            <a:avLst/>
          </a:prstGeom>
          <a:noFill/>
        </p:spPr>
        <p:txBody>
          <a:bodyPr wrap="square">
            <a:spAutoFit/>
          </a:bodyPr>
          <a:lstStyle/>
          <a:p>
            <a:pPr>
              <a:lnSpc>
                <a:spcPct val="150000"/>
              </a:lnSpc>
              <a:defRPr/>
            </a:pPr>
            <a:r>
              <a:rPr lang="zh-CN" altLang="en-US" sz="2000" dirty="0">
                <a:latin typeface="Impact" panose="020B0806030902050204" pitchFamily="34" charset="0"/>
                <a:ea typeface="微软雅黑" pitchFamily="34" charset="-122"/>
                <a:sym typeface="Impact" panose="020B0806030902050204" pitchFamily="34" charset="0"/>
              </a:rPr>
              <a:t>会议是否能够成功，有</a:t>
            </a:r>
            <a:r>
              <a:rPr lang="en-US" altLang="zh-CN" sz="2000" dirty="0">
                <a:latin typeface="Impact" panose="020B0806030902050204" pitchFamily="34" charset="0"/>
                <a:ea typeface="微软雅黑" pitchFamily="34" charset="-122"/>
                <a:sym typeface="Impact" panose="020B0806030902050204" pitchFamily="34" charset="0"/>
              </a:rPr>
              <a:t>80%</a:t>
            </a:r>
            <a:r>
              <a:rPr lang="zh-CN" altLang="en-US" sz="2000" dirty="0">
                <a:latin typeface="Impact" panose="020B0806030902050204" pitchFamily="34" charset="0"/>
                <a:ea typeface="微软雅黑" pitchFamily="34" charset="-122"/>
                <a:sym typeface="Impact" panose="020B0806030902050204" pitchFamily="34" charset="0"/>
              </a:rPr>
              <a:t>的原因在于是否做好会前的准备。</a:t>
            </a:r>
            <a:r>
              <a:rPr lang="zh-CN" altLang="en-US" sz="2000" b="1" dirty="0">
                <a:solidFill>
                  <a:srgbClr val="0070C0"/>
                </a:solidFill>
                <a:latin typeface="Impact" panose="020B0806030902050204" pitchFamily="34" charset="0"/>
                <a:ea typeface="微软雅黑" pitchFamily="34" charset="-122"/>
                <a:sym typeface="Impact" panose="020B0806030902050204" pitchFamily="34" charset="0"/>
              </a:rPr>
              <a:t>不要开没有准备的会议，即便是细小的事情也要毫无遗漏地做好准备。</a:t>
            </a:r>
          </a:p>
        </p:txBody>
      </p:sp>
      <p:sp>
        <p:nvSpPr>
          <p:cNvPr id="12" name="TextBox 11"/>
          <p:cNvSpPr txBox="1"/>
          <p:nvPr/>
        </p:nvSpPr>
        <p:spPr>
          <a:xfrm>
            <a:off x="8256240" y="3824004"/>
            <a:ext cx="3757091" cy="1938992"/>
          </a:xfrm>
          <a:prstGeom prst="rect">
            <a:avLst/>
          </a:prstGeom>
          <a:noFill/>
          <a:ln>
            <a:solidFill>
              <a:srgbClr val="0070C0"/>
            </a:solidFill>
          </a:ln>
        </p:spPr>
        <p:txBody>
          <a:bodyPr wrap="square">
            <a:spAutoFit/>
          </a:bodyPr>
          <a:lstStyle/>
          <a:p>
            <a:pPr>
              <a:lnSpc>
                <a:spcPct val="150000"/>
              </a:lnSpc>
              <a:defRPr/>
            </a:pPr>
            <a:r>
              <a:rPr lang="zh-CN" altLang="en-US" sz="1600" dirty="0">
                <a:latin typeface="Impact" panose="020B0806030902050204" pitchFamily="34" charset="0"/>
                <a:ea typeface="微软雅黑" panose="020B0503020204020204" pitchFamily="34" charset="-122"/>
                <a:sym typeface="Impact" panose="020B0806030902050204" pitchFamily="34" charset="0"/>
              </a:rPr>
              <a:t>注意，会议不能仅仅邮件、短信的方式通知，为了表示对会议的重视并确保参会人员及时收到会议通知，</a:t>
            </a:r>
            <a:r>
              <a:rPr lang="zh-CN" altLang="en-US" sz="16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必须要辅以电话的方式或当面再次通知</a:t>
            </a:r>
            <a:r>
              <a:rPr lang="zh-CN" altLang="en-US" sz="1600" dirty="0">
                <a:latin typeface="Impact" panose="020B0806030902050204" pitchFamily="34" charset="0"/>
                <a:ea typeface="微软雅黑" panose="020B0503020204020204" pitchFamily="34" charset="-122"/>
                <a:sym typeface="Impact" panose="020B0806030902050204" pitchFamily="34" charset="0"/>
              </a:rPr>
              <a:t>，并提醒与会人员应做好哪些准备。</a:t>
            </a:r>
          </a:p>
        </p:txBody>
      </p:sp>
      <p:grpSp>
        <p:nvGrpSpPr>
          <p:cNvPr id="7" name="文本1"/>
          <p:cNvGrpSpPr/>
          <p:nvPr/>
        </p:nvGrpSpPr>
        <p:grpSpPr>
          <a:xfrm>
            <a:off x="954917" y="3522141"/>
            <a:ext cx="2174221" cy="2308225"/>
            <a:chOff x="1107991" y="2554288"/>
            <a:chExt cx="2173372" cy="2308225"/>
          </a:xfrm>
        </p:grpSpPr>
        <p:grpSp>
          <p:nvGrpSpPr>
            <p:cNvPr id="8" name="组合 7"/>
            <p:cNvGrpSpPr/>
            <p:nvPr/>
          </p:nvGrpSpPr>
          <p:grpSpPr>
            <a:xfrm>
              <a:off x="1111250" y="2554288"/>
              <a:ext cx="2170113" cy="2308225"/>
              <a:chOff x="1111250" y="2554288"/>
              <a:chExt cx="2170113" cy="2308225"/>
            </a:xfrm>
          </p:grpSpPr>
          <p:sp>
            <p:nvSpPr>
              <p:cNvPr id="15" name="AutoShape 10"/>
              <p:cNvSpPr>
                <a:spLocks noChangeArrowheads="1"/>
              </p:cNvSpPr>
              <p:nvPr/>
            </p:nvSpPr>
            <p:spPr bwMode="gray">
              <a:xfrm>
                <a:off x="1114165" y="2554288"/>
                <a:ext cx="2167198" cy="2308225"/>
              </a:xfrm>
              <a:prstGeom prst="roundRect">
                <a:avLst>
                  <a:gd name="adj" fmla="val 12574"/>
                </a:avLst>
              </a:prstGeom>
              <a:solidFill>
                <a:srgbClr val="0070C0"/>
              </a:soli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endParaRPr lang="zh-CN" altLang="en-US" b="1">
                  <a:solidFill>
                    <a:srgbClr val="0070C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6" name="AutoShape 11"/>
              <p:cNvSpPr>
                <a:spLocks noChangeArrowheads="1"/>
              </p:cNvSpPr>
              <p:nvPr/>
            </p:nvSpPr>
            <p:spPr bwMode="gray">
              <a:xfrm>
                <a:off x="1111250" y="4266774"/>
                <a:ext cx="2168656" cy="594543"/>
              </a:xfrm>
              <a:prstGeom prst="roundRect">
                <a:avLst>
                  <a:gd name="adj" fmla="val 49755"/>
                </a:avLst>
              </a:prstGeom>
              <a:no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7" name="AutoShape 12"/>
              <p:cNvSpPr>
                <a:spLocks noChangeArrowheads="1"/>
              </p:cNvSpPr>
              <p:nvPr/>
            </p:nvSpPr>
            <p:spPr bwMode="gray">
              <a:xfrm>
                <a:off x="1140399" y="2561574"/>
                <a:ext cx="2130762" cy="594543"/>
              </a:xfrm>
              <a:prstGeom prst="roundRect">
                <a:avLst>
                  <a:gd name="adj" fmla="val 38727"/>
                </a:avLst>
              </a:prstGeom>
              <a:no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18" name="WordArt 20"/>
              <p:cNvSpPr>
                <a:spLocks noChangeArrowheads="1" noChangeShapeType="1" noTextEdit="1"/>
              </p:cNvSpPr>
              <p:nvPr/>
            </p:nvSpPr>
            <p:spPr bwMode="black">
              <a:xfrm>
                <a:off x="1238250" y="2646363"/>
                <a:ext cx="558800" cy="531812"/>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defRPr/>
                </a:pPr>
                <a:r>
                  <a:rPr lang="en-US" altLang="zh-CN" sz="3600" i="1" kern="10" dirty="0">
                    <a:solidFill>
                      <a:srgbClr val="FFFFFF"/>
                    </a:solidFill>
                    <a:latin typeface="Impact" panose="020B0806030902050204" pitchFamily="34" charset="0"/>
                    <a:ea typeface="微软雅黑" panose="020B0503020204020204" pitchFamily="34" charset="-122"/>
                    <a:sym typeface="Impact" panose="020B0806030902050204" pitchFamily="34" charset="0"/>
                  </a:rPr>
                  <a:t>01</a:t>
                </a:r>
                <a:endParaRPr lang="zh-CN" altLang="en-US" sz="3600" i="1" kern="10" dirty="0">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grpSp>
        <p:sp>
          <p:nvSpPr>
            <p:cNvPr id="14" name="TextBox 20"/>
            <p:cNvSpPr txBox="1"/>
            <p:nvPr/>
          </p:nvSpPr>
          <p:spPr bwMode="auto">
            <a:xfrm>
              <a:off x="1107991" y="3220845"/>
              <a:ext cx="2163170" cy="1569660"/>
            </a:xfrm>
            <a:prstGeom prst="rect">
              <a:avLst/>
            </a:prstGeom>
            <a:noFill/>
          </p:spPr>
          <p:txBody>
            <a:bodyPr vert="horz" wrap="square" lIns="91440" tIns="45720" rIns="91440" bIns="45720" numCol="1" anchor="t" anchorCtr="0" compatLnSpc="1">
              <a:prstTxWarp prst="textNoShape">
                <a:avLst/>
              </a:prstTxWarp>
              <a:spAutoFit/>
            </a:bodyPr>
            <a:lstStyle/>
            <a:p>
              <a:pPr lvl="0" fontAlgn="base">
                <a:lnSpc>
                  <a:spcPct val="150000"/>
                </a:lnSpc>
                <a:spcBef>
                  <a:spcPct val="0"/>
                </a:spcBef>
                <a:spcAft>
                  <a:spcPct val="0"/>
                </a:spcAft>
                <a:defRPr/>
              </a:pPr>
              <a:r>
                <a:rPr lang="zh-CN" altLang="en-US" sz="1600" kern="0" dirty="0">
                  <a:solidFill>
                    <a:srgbClr val="FFFFFF"/>
                  </a:solidFill>
                  <a:latin typeface="Impact" panose="020B0806030902050204" pitchFamily="34" charset="0"/>
                  <a:ea typeface="微软雅黑" panose="020B0503020204020204" pitchFamily="34" charset="-122"/>
                  <a:sym typeface="Impact" panose="020B0806030902050204" pitchFamily="34" charset="0"/>
                </a:rPr>
                <a:t>提前准备好会议议题、议程、会议材料并确定参与人、主持人和记录人等；</a:t>
              </a:r>
            </a:p>
          </p:txBody>
        </p:sp>
      </p:grpSp>
      <p:grpSp>
        <p:nvGrpSpPr>
          <p:cNvPr id="19" name="文本2"/>
          <p:cNvGrpSpPr/>
          <p:nvPr/>
        </p:nvGrpSpPr>
        <p:grpSpPr>
          <a:xfrm>
            <a:off x="3265716" y="3117327"/>
            <a:ext cx="2170960" cy="2713038"/>
            <a:chOff x="3417888" y="2149475"/>
            <a:chExt cx="2170112" cy="2713038"/>
          </a:xfrm>
        </p:grpSpPr>
        <p:grpSp>
          <p:nvGrpSpPr>
            <p:cNvPr id="20" name="组合 19"/>
            <p:cNvGrpSpPr/>
            <p:nvPr/>
          </p:nvGrpSpPr>
          <p:grpSpPr>
            <a:xfrm>
              <a:off x="3417888" y="2149475"/>
              <a:ext cx="2170112" cy="2713038"/>
              <a:chOff x="3417888" y="2149475"/>
              <a:chExt cx="2170112" cy="2713038"/>
            </a:xfrm>
          </p:grpSpPr>
          <p:sp>
            <p:nvSpPr>
              <p:cNvPr id="22" name="AutoShape 6"/>
              <p:cNvSpPr>
                <a:spLocks noChangeArrowheads="1"/>
              </p:cNvSpPr>
              <p:nvPr/>
            </p:nvSpPr>
            <p:spPr bwMode="gray">
              <a:xfrm>
                <a:off x="3420803" y="2149475"/>
                <a:ext cx="2167197" cy="2713038"/>
              </a:xfrm>
              <a:prstGeom prst="roundRect">
                <a:avLst>
                  <a:gd name="adj" fmla="val 12574"/>
                </a:avLst>
              </a:prstGeom>
              <a:solidFill>
                <a:srgbClr val="0070C0"/>
              </a:soli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endParaRPr lang="zh-CN" altLang="en-US" b="1">
                  <a:solidFill>
                    <a:srgbClr val="0070C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3" name="AutoShape 7"/>
              <p:cNvSpPr>
                <a:spLocks noChangeArrowheads="1"/>
              </p:cNvSpPr>
              <p:nvPr/>
            </p:nvSpPr>
            <p:spPr bwMode="gray">
              <a:xfrm>
                <a:off x="3417888" y="4163580"/>
                <a:ext cx="2168655" cy="697930"/>
              </a:xfrm>
              <a:prstGeom prst="roundRect">
                <a:avLst>
                  <a:gd name="adj" fmla="val 42588"/>
                </a:avLst>
              </a:prstGeom>
              <a:no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4" name="AutoShape 8"/>
              <p:cNvSpPr>
                <a:spLocks noChangeArrowheads="1"/>
              </p:cNvSpPr>
              <p:nvPr/>
            </p:nvSpPr>
            <p:spPr bwMode="gray">
              <a:xfrm>
                <a:off x="3428090" y="2158217"/>
                <a:ext cx="2149708" cy="697930"/>
              </a:xfrm>
              <a:prstGeom prst="roundRect">
                <a:avLst>
                  <a:gd name="adj" fmla="val 35907"/>
                </a:avLst>
              </a:prstGeom>
              <a:no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5" name="WordArt 21"/>
              <p:cNvSpPr>
                <a:spLocks noChangeArrowheads="1" noChangeShapeType="1" noTextEdit="1"/>
              </p:cNvSpPr>
              <p:nvPr/>
            </p:nvSpPr>
            <p:spPr bwMode="black">
              <a:xfrm>
                <a:off x="3536950" y="2224088"/>
                <a:ext cx="560388" cy="53340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numCol="1" fromWordArt="1">
                <a:prstTxWarp prst="textPlain">
                  <a:avLst>
                    <a:gd name="adj" fmla="val 50000"/>
                  </a:avLst>
                </a:prstTxWarp>
              </a:bodyPr>
              <a:lstStyle/>
              <a:p>
                <a:pPr algn="ctr">
                  <a:defRPr/>
                </a:pPr>
                <a:r>
                  <a:rPr lang="en-US" altLang="zh-CN" sz="3600" i="1" kern="10" dirty="0">
                    <a:solidFill>
                      <a:srgbClr val="FFFFFF"/>
                    </a:solidFill>
                    <a:latin typeface="Impact" panose="020B0806030902050204" pitchFamily="34" charset="0"/>
                    <a:ea typeface="微软雅黑" panose="020B0503020204020204" pitchFamily="34" charset="-122"/>
                    <a:sym typeface="Impact" panose="020B0806030902050204" pitchFamily="34" charset="0"/>
                  </a:rPr>
                  <a:t>02</a:t>
                </a:r>
                <a:endParaRPr lang="zh-CN" altLang="en-US" sz="3600" i="1" kern="10" dirty="0">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grpSp>
        <p:sp>
          <p:nvSpPr>
            <p:cNvPr id="21" name="TextBox 20"/>
            <p:cNvSpPr txBox="1"/>
            <p:nvPr/>
          </p:nvSpPr>
          <p:spPr bwMode="auto">
            <a:xfrm>
              <a:off x="3534122" y="2846289"/>
              <a:ext cx="2043676" cy="1938992"/>
            </a:xfrm>
            <a:prstGeom prst="rect">
              <a:avLst/>
            </a:prstGeom>
            <a:noFill/>
          </p:spPr>
          <p:txBody>
            <a:bodyPr vert="horz" wrap="square" lIns="91440" tIns="45720" rIns="91440" bIns="45720" numCol="1" anchor="t" anchorCtr="0" compatLnSpc="1">
              <a:prstTxWarp prst="textNoShape">
                <a:avLst/>
              </a:prstTxWarp>
              <a:spAutoFit/>
            </a:bodyPr>
            <a:lstStyle/>
            <a:p>
              <a:pPr lvl="0" fontAlgn="base">
                <a:lnSpc>
                  <a:spcPct val="150000"/>
                </a:lnSpc>
                <a:spcBef>
                  <a:spcPct val="0"/>
                </a:spcBef>
                <a:spcAft>
                  <a:spcPct val="0"/>
                </a:spcAft>
                <a:defRPr/>
              </a:pPr>
              <a:r>
                <a:rPr lang="zh-CN" altLang="en-US" sz="1600" kern="0" dirty="0">
                  <a:solidFill>
                    <a:srgbClr val="FFFFFF"/>
                  </a:solidFill>
                  <a:latin typeface="Impact" panose="020B0806030902050204" pitchFamily="34" charset="0"/>
                  <a:ea typeface="微软雅黑" panose="020B0503020204020204" pitchFamily="34" charset="-122"/>
                  <a:sym typeface="Impact" panose="020B0806030902050204" pitchFamily="34" charset="0"/>
                </a:rPr>
                <a:t>会议议题、议程、时间、地点确定后，要提前告知参会人员并提前发放相关会议资料。</a:t>
              </a:r>
            </a:p>
          </p:txBody>
        </p:sp>
      </p:grpSp>
      <p:grpSp>
        <p:nvGrpSpPr>
          <p:cNvPr id="26" name="文本3"/>
          <p:cNvGrpSpPr/>
          <p:nvPr/>
        </p:nvGrpSpPr>
        <p:grpSpPr>
          <a:xfrm>
            <a:off x="5606607" y="2836341"/>
            <a:ext cx="2167783" cy="2998093"/>
            <a:chOff x="5757863" y="1868488"/>
            <a:chExt cx="2166937" cy="2998093"/>
          </a:xfrm>
        </p:grpSpPr>
        <p:grpSp>
          <p:nvGrpSpPr>
            <p:cNvPr id="27" name="组合 26"/>
            <p:cNvGrpSpPr/>
            <p:nvPr/>
          </p:nvGrpSpPr>
          <p:grpSpPr>
            <a:xfrm>
              <a:off x="5757863" y="1868488"/>
              <a:ext cx="2166937" cy="2994025"/>
              <a:chOff x="5757863" y="1868488"/>
              <a:chExt cx="2166937" cy="2994025"/>
            </a:xfrm>
          </p:grpSpPr>
          <p:sp>
            <p:nvSpPr>
              <p:cNvPr id="29" name="AutoShape 2"/>
              <p:cNvSpPr>
                <a:spLocks noChangeArrowheads="1"/>
              </p:cNvSpPr>
              <p:nvPr/>
            </p:nvSpPr>
            <p:spPr bwMode="invGray">
              <a:xfrm>
                <a:off x="5757863" y="1868488"/>
                <a:ext cx="2166937" cy="2994025"/>
              </a:xfrm>
              <a:prstGeom prst="roundRect">
                <a:avLst>
                  <a:gd name="adj" fmla="val 12574"/>
                </a:avLst>
              </a:prstGeom>
              <a:solidFill>
                <a:srgbClr val="0070C0"/>
              </a:soli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50000"/>
                  </a:lnSpc>
                </a:pPr>
                <a:endParaRPr lang="zh-CN" altLang="en-US" b="1">
                  <a:solidFill>
                    <a:srgbClr val="0070C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0" name="AutoShape 3"/>
              <p:cNvSpPr>
                <a:spLocks noChangeArrowheads="1"/>
              </p:cNvSpPr>
              <p:nvPr/>
            </p:nvSpPr>
            <p:spPr bwMode="gray">
              <a:xfrm>
                <a:off x="5764213" y="4087875"/>
                <a:ext cx="2159000" cy="769938"/>
              </a:xfrm>
              <a:prstGeom prst="roundRect">
                <a:avLst>
                  <a:gd name="adj" fmla="val 32134"/>
                </a:avLst>
              </a:prstGeom>
              <a:no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1" name="AutoShape 4"/>
              <p:cNvSpPr>
                <a:spLocks noChangeArrowheads="1"/>
              </p:cNvSpPr>
              <p:nvPr/>
            </p:nvSpPr>
            <p:spPr bwMode="gray">
              <a:xfrm>
                <a:off x="5773738" y="1878013"/>
                <a:ext cx="2130425" cy="771525"/>
              </a:xfrm>
              <a:prstGeom prst="roundRect">
                <a:avLst>
                  <a:gd name="adj" fmla="val 31319"/>
                </a:avLst>
              </a:prstGeom>
              <a:no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2" name="WordArt 22"/>
              <p:cNvSpPr>
                <a:spLocks noChangeArrowheads="1" noChangeShapeType="1" noTextEdit="1"/>
              </p:cNvSpPr>
              <p:nvPr/>
            </p:nvSpPr>
            <p:spPr bwMode="black">
              <a:xfrm>
                <a:off x="5842000" y="1949450"/>
                <a:ext cx="560388" cy="53340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numCol="1" fromWordArt="1">
                <a:prstTxWarp prst="textPlain">
                  <a:avLst>
                    <a:gd name="adj" fmla="val 50000"/>
                  </a:avLst>
                </a:prstTxWarp>
              </a:bodyPr>
              <a:lstStyle/>
              <a:p>
                <a:pPr algn="ctr">
                  <a:defRPr/>
                </a:pPr>
                <a:r>
                  <a:rPr lang="en-US" altLang="zh-CN" sz="3600" i="1" kern="10" dirty="0">
                    <a:solidFill>
                      <a:srgbClr val="FFFFFF"/>
                    </a:solidFill>
                    <a:latin typeface="Impact" panose="020B0806030902050204" pitchFamily="34" charset="0"/>
                    <a:ea typeface="微软雅黑" panose="020B0503020204020204" pitchFamily="34" charset="-122"/>
                    <a:sym typeface="Impact" panose="020B0806030902050204" pitchFamily="34" charset="0"/>
                  </a:rPr>
                  <a:t>03</a:t>
                </a:r>
                <a:endParaRPr lang="zh-CN" altLang="en-US" sz="3600" i="1" kern="10" dirty="0">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grpSp>
        <p:sp>
          <p:nvSpPr>
            <p:cNvPr id="28" name="TextBox 20"/>
            <p:cNvSpPr txBox="1"/>
            <p:nvPr/>
          </p:nvSpPr>
          <p:spPr bwMode="auto">
            <a:xfrm>
              <a:off x="5841999" y="2558257"/>
              <a:ext cx="2062163" cy="2308324"/>
            </a:xfrm>
            <a:prstGeom prst="rect">
              <a:avLst/>
            </a:prstGeom>
            <a:noFill/>
          </p:spPr>
          <p:txBody>
            <a:bodyPr vert="horz" wrap="square" lIns="91440" tIns="45720" rIns="91440" bIns="45720" numCol="1" anchor="t" anchorCtr="0" compatLnSpc="1">
              <a:prstTxWarp prst="textNoShape">
                <a:avLst/>
              </a:prstTxWarp>
              <a:spAutoFit/>
            </a:bodyPr>
            <a:lstStyle/>
            <a:p>
              <a:pPr lvl="0" fontAlgn="base">
                <a:lnSpc>
                  <a:spcPct val="150000"/>
                </a:lnSpc>
                <a:spcBef>
                  <a:spcPct val="0"/>
                </a:spcBef>
                <a:spcAft>
                  <a:spcPct val="0"/>
                </a:spcAft>
                <a:defRPr/>
              </a:pPr>
              <a:r>
                <a:rPr lang="zh-CN" altLang="en-US" sz="1600" kern="0" dirty="0">
                  <a:solidFill>
                    <a:srgbClr val="FFFFFF"/>
                  </a:solidFill>
                  <a:latin typeface="Impact" panose="020B0806030902050204" pitchFamily="34" charset="0"/>
                  <a:ea typeface="微软雅黑" panose="020B0503020204020204" pitchFamily="34" charset="-122"/>
                  <a:sym typeface="Impact" panose="020B0806030902050204" pitchFamily="34" charset="0"/>
                </a:rPr>
                <a:t>提前准备好会场、开会设施（比如电脑、投影仪、麦克风、白板、白板笔、激光笔）、会议讨论材料、会议签到表等。</a:t>
              </a:r>
            </a:p>
          </p:txBody>
        </p:sp>
      </p:grpSp>
    </p:spTree>
    <p:extLst>
      <p:ext uri="{BB962C8B-B14F-4D97-AF65-F5344CB8AC3E}">
        <p14:creationId xmlns:p14="http://schemas.microsoft.com/office/powerpoint/2010/main" val="671647615"/>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2.29167E-6 -1.19861 L -2.29167E-6 3.7037E-7 L 0.00039 -0.12153 L -2.29167E-6 3.7037E-7 " pathEditMode="relative" rAng="0" ptsTypes="AAAA">
                                      <p:cBhvr>
                                        <p:cTn id="8" dur="600" fill="hold"/>
                                        <p:tgtEl>
                                          <p:spTgt spid="9"/>
                                        </p:tgtEl>
                                        <p:attrNameLst>
                                          <p:attrName>ppt_x</p:attrName>
                                          <p:attrName>ppt_y</p:attrName>
                                        </p:attrNameLst>
                                      </p:cBhvr>
                                      <p:rCtr x="13" y="59931"/>
                                    </p:animMotion>
                                  </p:childTnLst>
                                </p:cTn>
                              </p:par>
                            </p:childTnLst>
                          </p:cTn>
                        </p:par>
                        <p:par>
                          <p:cTn id="9" fill="hold">
                            <p:stCondLst>
                              <p:cond delay="600"/>
                            </p:stCondLst>
                            <p:childTnLst>
                              <p:par>
                                <p:cTn id="10" presetID="42"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anim calcmode="lin" valueType="num">
                                      <p:cBhvr>
                                        <p:cTn id="13" dur="500" fill="hold"/>
                                        <p:tgtEl>
                                          <p:spTgt spid="10"/>
                                        </p:tgtEl>
                                        <p:attrNameLst>
                                          <p:attrName>ppt_x</p:attrName>
                                        </p:attrNameLst>
                                      </p:cBhvr>
                                      <p:tavLst>
                                        <p:tav tm="0">
                                          <p:val>
                                            <p:strVal val="#ppt_x"/>
                                          </p:val>
                                        </p:tav>
                                        <p:tav tm="100000">
                                          <p:val>
                                            <p:strVal val="#ppt_x"/>
                                          </p:val>
                                        </p:tav>
                                      </p:tavLst>
                                    </p:anim>
                                    <p:anim calcmode="lin" valueType="num">
                                      <p:cBhvr>
                                        <p:cTn id="14" dur="5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42"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childTnLst>
                          </p:cTn>
                        </p:par>
                        <p:par>
                          <p:cTn id="26" fill="hold">
                            <p:stCondLst>
                              <p:cond delay="2100"/>
                            </p:stCondLst>
                            <p:childTnLst>
                              <p:par>
                                <p:cTn id="27" presetID="22" presetClass="entr" presetSubtype="8"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childTnLst>
                          </p:cTn>
                        </p:par>
                        <p:par>
                          <p:cTn id="30" fill="hold">
                            <p:stCondLst>
                              <p:cond delay="2600"/>
                            </p:stCondLst>
                            <p:childTnLst>
                              <p:par>
                                <p:cTn id="31" presetID="22" presetClass="entr" presetSubtype="8"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3100"/>
                            </p:stCondLst>
                            <p:childTnLst>
                              <p:par>
                                <p:cTn id="35" presetID="22" presetClass="entr" presetSubtype="8" fill="hold"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p:bldP spid="11" grpId="0"/>
      <p:bldP spid="1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bwMode="auto">
          <a:xfrm>
            <a:off x="889450" y="956085"/>
            <a:ext cx="1152578" cy="1152128"/>
          </a:xfrm>
          <a:prstGeom prst="ellipse">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5400" b="1" dirty="0" smtClean="0">
                <a:solidFill>
                  <a:srgbClr val="0070C0"/>
                </a:solidFill>
                <a:latin typeface="Impact" panose="020B0806030902050204" pitchFamily="34" charset="0"/>
                <a:ea typeface="微软雅黑" pitchFamily="34" charset="-122"/>
                <a:sym typeface="Impact" panose="020B0806030902050204" pitchFamily="34" charset="0"/>
              </a:rPr>
              <a:t>2</a:t>
            </a:r>
            <a:endParaRPr lang="zh-CN" altLang="en-US" sz="5400" b="1" dirty="0">
              <a:solidFill>
                <a:srgbClr val="0070C0"/>
              </a:solidFill>
              <a:latin typeface="Impact" panose="020B0806030902050204" pitchFamily="34" charset="0"/>
              <a:ea typeface="微软雅黑" pitchFamily="34" charset="-122"/>
              <a:sym typeface="Impact" panose="020B0806030902050204" pitchFamily="34" charset="0"/>
            </a:endParaRPr>
          </a:p>
        </p:txBody>
      </p:sp>
      <p:sp>
        <p:nvSpPr>
          <p:cNvPr id="10" name="TextBox 9"/>
          <p:cNvSpPr txBox="1"/>
          <p:nvPr/>
        </p:nvSpPr>
        <p:spPr>
          <a:xfrm>
            <a:off x="2185594" y="1147428"/>
            <a:ext cx="3530948" cy="769441"/>
          </a:xfrm>
          <a:prstGeom prst="rect">
            <a:avLst/>
          </a:prstGeom>
          <a:noFill/>
        </p:spPr>
        <p:txBody>
          <a:bodyPr vert="horz" wrap="none" lIns="144000" rIns="0" rtlCol="0" anchor="ctr">
            <a:spAutoFit/>
          </a:bodyPr>
          <a:lstStyle>
            <a:defPPr>
              <a:defRPr lang="zh-CN"/>
            </a:defPPr>
            <a:lvl1pPr algn="ctr">
              <a:defRPr sz="4400" b="1">
                <a:solidFill>
                  <a:srgbClr val="0070C0"/>
                </a:solidFill>
                <a:latin typeface="微软雅黑" pitchFamily="34" charset="-122"/>
                <a:ea typeface="微软雅黑" pitchFamily="34" charset="-122"/>
              </a:defRPr>
            </a:lvl1pPr>
          </a:lstStyle>
          <a:p>
            <a:r>
              <a:rPr lang="zh-CN" altLang="en-US" dirty="0">
                <a:latin typeface="Impact" panose="020B0806030902050204" pitchFamily="34" charset="0"/>
                <a:sym typeface="Impact" panose="020B0806030902050204" pitchFamily="34" charset="0"/>
              </a:rPr>
              <a:t>会中做好控制</a:t>
            </a:r>
          </a:p>
        </p:txBody>
      </p:sp>
      <p:sp>
        <p:nvSpPr>
          <p:cNvPr id="11" name="TextBox 10"/>
          <p:cNvSpPr txBox="1"/>
          <p:nvPr/>
        </p:nvSpPr>
        <p:spPr>
          <a:xfrm>
            <a:off x="2185594" y="2077926"/>
            <a:ext cx="8662934" cy="961289"/>
          </a:xfrm>
          <a:prstGeom prst="rect">
            <a:avLst/>
          </a:prstGeom>
          <a:noFill/>
        </p:spPr>
        <p:txBody>
          <a:bodyPr wrap="square">
            <a:spAutoFit/>
          </a:bodyPr>
          <a:lstStyle/>
          <a:p>
            <a:pPr>
              <a:lnSpc>
                <a:spcPct val="150000"/>
              </a:lnSpc>
              <a:defRPr/>
            </a:pPr>
            <a:r>
              <a:rPr lang="zh-CN" altLang="en-US" sz="2000" dirty="0">
                <a:latin typeface="Impact" panose="020B0806030902050204" pitchFamily="34" charset="0"/>
                <a:ea typeface="微软雅黑" panose="020B0503020204020204" pitchFamily="34" charset="-122"/>
                <a:sym typeface="Impact" panose="020B0806030902050204" pitchFamily="34" charset="0"/>
              </a:rPr>
              <a:t>会议主持人应对会议过程进行良好的引导和控制，如主持人工作未到位，那么会议中的领导者应及时提醒，以防会议脱离控制。</a:t>
            </a:r>
          </a:p>
        </p:txBody>
      </p:sp>
      <p:sp>
        <p:nvSpPr>
          <p:cNvPr id="51" name="TextBox 45"/>
          <p:cNvSpPr txBox="1"/>
          <p:nvPr/>
        </p:nvSpPr>
        <p:spPr>
          <a:xfrm>
            <a:off x="1055440" y="3429000"/>
            <a:ext cx="10560496" cy="3075394"/>
          </a:xfrm>
          <a:prstGeom prst="rect">
            <a:avLst/>
          </a:prstGeom>
          <a:solidFill>
            <a:schemeClr val="bg1"/>
          </a:solidFill>
          <a:effectLst>
            <a:innerShdw blurRad="114300">
              <a:prstClr val="black"/>
            </a:innerShdw>
          </a:effectLst>
        </p:spPr>
        <p:txBody>
          <a:bodyPr wrap="square">
            <a:spAutoFit/>
          </a:bodyPr>
          <a:lstStyle/>
          <a:p>
            <a:pPr marL="342900" indent="-342900">
              <a:lnSpc>
                <a:spcPct val="134000"/>
              </a:lnSpc>
              <a:spcBef>
                <a:spcPts val="600"/>
              </a:spcBef>
              <a:buClr>
                <a:srgbClr val="0070C0"/>
              </a:buClr>
              <a:buFont typeface="Wingdings" panose="05000000000000000000" pitchFamily="2" charset="2"/>
              <a:buChar char="n"/>
              <a:defRPr/>
            </a:pPr>
            <a:r>
              <a:rPr lang="zh-CN" altLang="en-US" dirty="0">
                <a:solidFill>
                  <a:schemeClr val="tx1">
                    <a:lumMod val="65000"/>
                    <a:lumOff val="35000"/>
                  </a:schemeClr>
                </a:solidFill>
                <a:latin typeface="Impact" panose="020B0806030902050204" pitchFamily="34" charset="0"/>
                <a:ea typeface="微软雅黑" panose="020B0503020204020204" pitchFamily="34" charset="-122"/>
                <a:sym typeface="Impact" panose="020B0806030902050204" pitchFamily="34" charset="0"/>
              </a:rPr>
              <a:t>确保会议</a:t>
            </a:r>
            <a:r>
              <a:rPr lang="zh-CN" altLang="en-US" b="1" dirty="0">
                <a:solidFill>
                  <a:srgbClr val="0070C0"/>
                </a:solidFill>
                <a:latin typeface="Impact" panose="020B0806030902050204" pitchFamily="34" charset="0"/>
                <a:ea typeface="微软雅黑" panose="020B0503020204020204" pitchFamily="34" charset="-122"/>
                <a:sym typeface="Impact" panose="020B0806030902050204" pitchFamily="34" charset="0"/>
              </a:rPr>
              <a:t>按时开始</a:t>
            </a:r>
            <a:r>
              <a:rPr lang="zh-CN" altLang="en-US" dirty="0">
                <a:solidFill>
                  <a:schemeClr val="bg1">
                    <a:lumMod val="50000"/>
                  </a:schemeClr>
                </a:solidFill>
                <a:latin typeface="Impact" panose="020B0806030902050204" pitchFamily="34" charset="0"/>
                <a:ea typeface="微软雅黑" panose="020B0503020204020204" pitchFamily="34" charset="-122"/>
                <a:sym typeface="Impact" panose="020B0806030902050204" pitchFamily="34" charset="0"/>
              </a:rPr>
              <a:t>，</a:t>
            </a:r>
            <a:r>
              <a:rPr lang="zh-CN" altLang="en-US" dirty="0">
                <a:solidFill>
                  <a:schemeClr val="tx1">
                    <a:lumMod val="65000"/>
                    <a:lumOff val="35000"/>
                  </a:schemeClr>
                </a:solidFill>
                <a:latin typeface="Impact" panose="020B0806030902050204" pitchFamily="34" charset="0"/>
                <a:ea typeface="微软雅黑" panose="020B0503020204020204" pitchFamily="34" charset="-122"/>
                <a:sym typeface="Impact" panose="020B0806030902050204" pitchFamily="34" charset="0"/>
              </a:rPr>
              <a:t>并严格按照</a:t>
            </a:r>
            <a:r>
              <a:rPr lang="zh-CN" altLang="en-US" dirty="0">
                <a:solidFill>
                  <a:schemeClr val="bg1">
                    <a:lumMod val="50000"/>
                  </a:schemeClr>
                </a:solidFill>
                <a:latin typeface="Impact" panose="020B0806030902050204" pitchFamily="34" charset="0"/>
                <a:ea typeface="微软雅黑" panose="020B0503020204020204" pitchFamily="34" charset="-122"/>
                <a:sym typeface="Impact" panose="020B0806030902050204" pitchFamily="34" charset="0"/>
              </a:rPr>
              <a:t>会议</a:t>
            </a:r>
            <a:r>
              <a:rPr lang="zh-CN" altLang="en-US" b="1" dirty="0">
                <a:solidFill>
                  <a:srgbClr val="0070C0"/>
                </a:solidFill>
                <a:latin typeface="Impact" panose="020B0806030902050204" pitchFamily="34" charset="0"/>
                <a:ea typeface="微软雅黑" panose="020B0503020204020204" pitchFamily="34" charset="-122"/>
                <a:sym typeface="Impact" panose="020B0806030902050204" pitchFamily="34" charset="0"/>
              </a:rPr>
              <a:t>议程进行</a:t>
            </a:r>
            <a:r>
              <a:rPr lang="zh-CN" altLang="en-US" b="1" dirty="0">
                <a:solidFill>
                  <a:srgbClr val="3A7EFF"/>
                </a:solidFill>
                <a:latin typeface="Impact" panose="020B0806030902050204" pitchFamily="34" charset="0"/>
                <a:ea typeface="微软雅黑" panose="020B0503020204020204" pitchFamily="34" charset="-122"/>
                <a:sym typeface="Impact" panose="020B0806030902050204" pitchFamily="34" charset="0"/>
              </a:rPr>
              <a:t>；</a:t>
            </a:r>
          </a:p>
          <a:p>
            <a:pPr marL="342900" indent="-342900">
              <a:lnSpc>
                <a:spcPct val="134000"/>
              </a:lnSpc>
              <a:spcBef>
                <a:spcPts val="600"/>
              </a:spcBef>
              <a:buClr>
                <a:srgbClr val="0070C0"/>
              </a:buClr>
              <a:buFont typeface="Wingdings" panose="05000000000000000000" pitchFamily="2" charset="2"/>
              <a:buChar char="n"/>
              <a:defRPr/>
            </a:pPr>
            <a:r>
              <a:rPr lang="zh-CN" altLang="en-US" dirty="0">
                <a:solidFill>
                  <a:schemeClr val="tx1">
                    <a:lumMod val="65000"/>
                    <a:lumOff val="35000"/>
                  </a:schemeClr>
                </a:solidFill>
                <a:latin typeface="Impact" panose="020B0806030902050204" pitchFamily="34" charset="0"/>
                <a:ea typeface="微软雅黑" panose="020B0503020204020204" pitchFamily="34" charset="-122"/>
                <a:sym typeface="Impact" panose="020B0806030902050204" pitchFamily="34" charset="0"/>
              </a:rPr>
              <a:t>严格</a:t>
            </a:r>
            <a:r>
              <a:rPr lang="zh-CN" altLang="en-US" b="1" dirty="0">
                <a:solidFill>
                  <a:srgbClr val="0070C0"/>
                </a:solidFill>
                <a:latin typeface="Impact" panose="020B0806030902050204" pitchFamily="34" charset="0"/>
                <a:ea typeface="微软雅黑" panose="020B0503020204020204" pitchFamily="34" charset="-122"/>
                <a:sym typeface="Impact" panose="020B0806030902050204" pitchFamily="34" charset="0"/>
              </a:rPr>
              <a:t>把控会议时间和进度</a:t>
            </a:r>
            <a:r>
              <a:rPr lang="zh-CN" altLang="en-US" dirty="0">
                <a:solidFill>
                  <a:schemeClr val="bg1">
                    <a:lumMod val="50000"/>
                  </a:schemeClr>
                </a:solidFill>
                <a:latin typeface="Impact" panose="020B0806030902050204" pitchFamily="34" charset="0"/>
                <a:ea typeface="微软雅黑" panose="020B0503020204020204" pitchFamily="34" charset="-122"/>
                <a:sym typeface="Impact" panose="020B0806030902050204" pitchFamily="34" charset="0"/>
              </a:rPr>
              <a:t>，</a:t>
            </a:r>
            <a:r>
              <a:rPr lang="zh-CN" altLang="en-US" dirty="0">
                <a:solidFill>
                  <a:schemeClr val="tx1">
                    <a:lumMod val="65000"/>
                    <a:lumOff val="35000"/>
                  </a:schemeClr>
                </a:solidFill>
                <a:latin typeface="Impact" panose="020B0806030902050204" pitchFamily="34" charset="0"/>
                <a:ea typeface="微软雅黑" panose="020B0503020204020204" pitchFamily="34" charset="-122"/>
                <a:sym typeface="Impact" panose="020B0806030902050204" pitchFamily="34" charset="0"/>
              </a:rPr>
              <a:t>避免会议的拖沓和冗长，并要</a:t>
            </a:r>
            <a:r>
              <a:rPr lang="zh-CN" altLang="en-US" b="1" dirty="0">
                <a:solidFill>
                  <a:srgbClr val="0070C0"/>
                </a:solidFill>
                <a:latin typeface="Impact" panose="020B0806030902050204" pitchFamily="34" charset="0"/>
                <a:ea typeface="微软雅黑" panose="020B0503020204020204" pitchFamily="34" charset="-122"/>
                <a:sym typeface="Impact" panose="020B0806030902050204" pitchFamily="34" charset="0"/>
              </a:rPr>
              <a:t>按时结束；</a:t>
            </a:r>
          </a:p>
          <a:p>
            <a:pPr marL="342900" indent="-342900">
              <a:lnSpc>
                <a:spcPct val="134000"/>
              </a:lnSpc>
              <a:spcBef>
                <a:spcPts val="600"/>
              </a:spcBef>
              <a:buClr>
                <a:srgbClr val="0070C0"/>
              </a:buClr>
              <a:buFont typeface="Wingdings" panose="05000000000000000000" pitchFamily="2" charset="2"/>
              <a:buChar char="n"/>
              <a:defRPr/>
            </a:pPr>
            <a:r>
              <a:rPr lang="zh-CN" altLang="en-US" dirty="0">
                <a:solidFill>
                  <a:schemeClr val="tx1">
                    <a:lumMod val="65000"/>
                    <a:lumOff val="35000"/>
                  </a:schemeClr>
                </a:solidFill>
                <a:latin typeface="Impact" panose="020B0806030902050204" pitchFamily="34" charset="0"/>
                <a:ea typeface="微软雅黑" panose="020B0503020204020204" pitchFamily="34" charset="-122"/>
                <a:sym typeface="Impact" panose="020B0806030902050204" pitchFamily="34" charset="0"/>
              </a:rPr>
              <a:t>营造活跃的讨论气氛，维持</a:t>
            </a:r>
            <a:r>
              <a:rPr lang="zh-CN" altLang="en-US" b="1" dirty="0">
                <a:solidFill>
                  <a:srgbClr val="0070C0"/>
                </a:solidFill>
                <a:latin typeface="Impact" panose="020B0806030902050204" pitchFamily="34" charset="0"/>
                <a:ea typeface="微软雅黑" panose="020B0503020204020204" pitchFamily="34" charset="-122"/>
                <a:sym typeface="Impact" panose="020B0806030902050204" pitchFamily="34" charset="0"/>
              </a:rPr>
              <a:t>开放平等</a:t>
            </a:r>
            <a:r>
              <a:rPr lang="zh-CN" altLang="en-US" dirty="0">
                <a:solidFill>
                  <a:schemeClr val="bg1">
                    <a:lumMod val="50000"/>
                  </a:schemeClr>
                </a:solidFill>
                <a:latin typeface="Impact" panose="020B0806030902050204" pitchFamily="34" charset="0"/>
                <a:ea typeface="微软雅黑" panose="020B0503020204020204" pitchFamily="34" charset="-122"/>
                <a:sym typeface="Impact" panose="020B0806030902050204" pitchFamily="34" charset="0"/>
              </a:rPr>
              <a:t>的</a:t>
            </a:r>
            <a:r>
              <a:rPr lang="zh-CN" altLang="en-US" dirty="0">
                <a:solidFill>
                  <a:schemeClr val="tx1">
                    <a:lumMod val="65000"/>
                    <a:lumOff val="35000"/>
                  </a:schemeClr>
                </a:solidFill>
                <a:latin typeface="Impact" panose="020B0806030902050204" pitchFamily="34" charset="0"/>
                <a:ea typeface="微软雅黑" pitchFamily="34" charset="-122"/>
                <a:sym typeface="Impact" panose="020B0806030902050204" pitchFamily="34" charset="0"/>
              </a:rPr>
              <a:t>会议环境，给予参与者均等的发言机会并引导大家积极发言或献计献策。</a:t>
            </a:r>
          </a:p>
          <a:p>
            <a:pPr marL="342900" indent="-342900">
              <a:lnSpc>
                <a:spcPct val="134000"/>
              </a:lnSpc>
              <a:spcBef>
                <a:spcPts val="600"/>
              </a:spcBef>
              <a:buClr>
                <a:srgbClr val="0070C0"/>
              </a:buClr>
              <a:buFont typeface="Wingdings" panose="05000000000000000000" pitchFamily="2" charset="2"/>
              <a:buChar char="n"/>
              <a:defRPr/>
            </a:pPr>
            <a:r>
              <a:rPr lang="zh-CN" altLang="en-US" dirty="0">
                <a:solidFill>
                  <a:schemeClr val="tx1">
                    <a:lumMod val="65000"/>
                    <a:lumOff val="35000"/>
                  </a:schemeClr>
                </a:solidFill>
                <a:latin typeface="Impact" panose="020B0806030902050204" pitchFamily="34" charset="0"/>
                <a:ea typeface="微软雅黑" pitchFamily="34" charset="-122"/>
                <a:sym typeface="Impact" panose="020B0806030902050204" pitchFamily="34" charset="0"/>
              </a:rPr>
              <a:t>保障与会者相互</a:t>
            </a:r>
            <a:r>
              <a:rPr lang="zh-CN" altLang="en-US" b="1" dirty="0">
                <a:solidFill>
                  <a:srgbClr val="0070C0"/>
                </a:solidFill>
                <a:latin typeface="Impact" panose="020B0806030902050204" pitchFamily="34" charset="0"/>
                <a:ea typeface="微软雅黑" panose="020B0503020204020204" pitchFamily="34" charset="-122"/>
                <a:sym typeface="Impact" panose="020B0806030902050204" pitchFamily="34" charset="0"/>
              </a:rPr>
              <a:t>尊重</a:t>
            </a:r>
            <a:r>
              <a:rPr lang="zh-CN" altLang="en-US" dirty="0">
                <a:solidFill>
                  <a:schemeClr val="tx1">
                    <a:lumMod val="65000"/>
                    <a:lumOff val="35000"/>
                  </a:schemeClr>
                </a:solidFill>
                <a:latin typeface="Impact" panose="020B0806030902050204" pitchFamily="34" charset="0"/>
                <a:ea typeface="微软雅黑" panose="020B0503020204020204" pitchFamily="34" charset="-122"/>
                <a:sym typeface="Impact" panose="020B0806030902050204" pitchFamily="34" charset="0"/>
              </a:rPr>
              <a:t>彼此所发表的意见，并保护与会人员</a:t>
            </a:r>
            <a:r>
              <a:rPr lang="zh-CN" altLang="en-US" b="1" dirty="0">
                <a:solidFill>
                  <a:srgbClr val="0070C0"/>
                </a:solidFill>
                <a:latin typeface="Impact" panose="020B0806030902050204" pitchFamily="34" charset="0"/>
                <a:ea typeface="微软雅黑" panose="020B0503020204020204" pitchFamily="34" charset="-122"/>
                <a:sym typeface="Impact" panose="020B0806030902050204" pitchFamily="34" charset="0"/>
              </a:rPr>
              <a:t>不受人身攻击。</a:t>
            </a:r>
          </a:p>
          <a:p>
            <a:pPr marL="342900" indent="-342900">
              <a:lnSpc>
                <a:spcPct val="134000"/>
              </a:lnSpc>
              <a:spcBef>
                <a:spcPts val="600"/>
              </a:spcBef>
              <a:buClr>
                <a:srgbClr val="0070C0"/>
              </a:buClr>
              <a:buFont typeface="Wingdings" panose="05000000000000000000" pitchFamily="2" charset="2"/>
              <a:buChar char="n"/>
              <a:defRPr/>
            </a:pPr>
            <a:r>
              <a:rPr lang="zh-CN" altLang="en-US" dirty="0">
                <a:solidFill>
                  <a:schemeClr val="tx1">
                    <a:lumMod val="65000"/>
                    <a:lumOff val="35000"/>
                  </a:schemeClr>
                </a:solidFill>
                <a:latin typeface="Impact" panose="020B0806030902050204" pitchFamily="34" charset="0"/>
                <a:ea typeface="微软雅黑" panose="020B0503020204020204" pitchFamily="34" charset="-122"/>
                <a:sym typeface="Impact" panose="020B0806030902050204" pitchFamily="34" charset="0"/>
              </a:rPr>
              <a:t>控制会议秩序，避免过度争吵或题外话，</a:t>
            </a:r>
            <a:r>
              <a:rPr lang="zh-CN" altLang="en-US" b="1" dirty="0">
                <a:solidFill>
                  <a:srgbClr val="0070C0"/>
                </a:solidFill>
                <a:latin typeface="Impact" panose="020B0806030902050204" pitchFamily="34" charset="0"/>
                <a:ea typeface="微软雅黑" panose="020B0503020204020204" pitchFamily="34" charset="-122"/>
                <a:sym typeface="Impact" panose="020B0806030902050204" pitchFamily="34" charset="0"/>
              </a:rPr>
              <a:t>如发现跑题，应立即予以制止。</a:t>
            </a:r>
          </a:p>
          <a:p>
            <a:pPr marL="342900" indent="-342900">
              <a:lnSpc>
                <a:spcPct val="134000"/>
              </a:lnSpc>
              <a:spcBef>
                <a:spcPts val="600"/>
              </a:spcBef>
              <a:buClr>
                <a:srgbClr val="0070C0"/>
              </a:buClr>
              <a:buFont typeface="Wingdings" panose="05000000000000000000" pitchFamily="2" charset="2"/>
              <a:buChar char="n"/>
              <a:defRPr/>
            </a:pPr>
            <a:r>
              <a:rPr lang="zh-CN" altLang="en-US" dirty="0">
                <a:solidFill>
                  <a:schemeClr val="tx1">
                    <a:lumMod val="65000"/>
                    <a:lumOff val="35000"/>
                  </a:schemeClr>
                </a:solidFill>
                <a:latin typeface="Impact" panose="020B0806030902050204" pitchFamily="34" charset="0"/>
                <a:ea typeface="微软雅黑" panose="020B0503020204020204" pitchFamily="34" charset="-122"/>
                <a:sym typeface="Impact" panose="020B0806030902050204" pitchFamily="34" charset="0"/>
              </a:rPr>
              <a:t>对讨论的结果及时进行</a:t>
            </a:r>
            <a:r>
              <a:rPr lang="zh-CN" altLang="en-US" b="1" dirty="0">
                <a:solidFill>
                  <a:srgbClr val="0070C0"/>
                </a:solidFill>
                <a:latin typeface="Impact" panose="020B0806030902050204" pitchFamily="34" charset="0"/>
                <a:ea typeface="微软雅黑" panose="020B0503020204020204" pitchFamily="34" charset="-122"/>
                <a:sym typeface="Impact" panose="020B0806030902050204" pitchFamily="34" charset="0"/>
              </a:rPr>
              <a:t>汇总，并形成会议结论。</a:t>
            </a:r>
          </a:p>
        </p:txBody>
      </p:sp>
    </p:spTree>
    <p:extLst>
      <p:ext uri="{BB962C8B-B14F-4D97-AF65-F5344CB8AC3E}">
        <p14:creationId xmlns:p14="http://schemas.microsoft.com/office/powerpoint/2010/main" val="2261184800"/>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2.29167E-6 -1.19861 L -2.29167E-6 3.7037E-7 L 0.00039 -0.12153 L -2.29167E-6 3.7037E-7 " pathEditMode="relative" rAng="0" ptsTypes="AAAA">
                                      <p:cBhvr>
                                        <p:cTn id="8" dur="600" fill="hold"/>
                                        <p:tgtEl>
                                          <p:spTgt spid="9"/>
                                        </p:tgtEl>
                                        <p:attrNameLst>
                                          <p:attrName>ppt_x</p:attrName>
                                          <p:attrName>ppt_y</p:attrName>
                                        </p:attrNameLst>
                                      </p:cBhvr>
                                      <p:rCtr x="13" y="59931"/>
                                    </p:animMotion>
                                  </p:childTnLst>
                                </p:cTn>
                              </p:par>
                            </p:childTnLst>
                          </p:cTn>
                        </p:par>
                        <p:par>
                          <p:cTn id="9" fill="hold">
                            <p:stCondLst>
                              <p:cond delay="600"/>
                            </p:stCondLst>
                            <p:childTnLst>
                              <p:par>
                                <p:cTn id="10" presetID="42"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anim calcmode="lin" valueType="num">
                                      <p:cBhvr>
                                        <p:cTn id="13" dur="500" fill="hold"/>
                                        <p:tgtEl>
                                          <p:spTgt spid="10"/>
                                        </p:tgtEl>
                                        <p:attrNameLst>
                                          <p:attrName>ppt_x</p:attrName>
                                        </p:attrNameLst>
                                      </p:cBhvr>
                                      <p:tavLst>
                                        <p:tav tm="0">
                                          <p:val>
                                            <p:strVal val="#ppt_x"/>
                                          </p:val>
                                        </p:tav>
                                        <p:tav tm="100000">
                                          <p:val>
                                            <p:strVal val="#ppt_x"/>
                                          </p:val>
                                        </p:tav>
                                      </p:tavLst>
                                    </p:anim>
                                    <p:anim calcmode="lin" valueType="num">
                                      <p:cBhvr>
                                        <p:cTn id="14" dur="5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42"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par>
                                <p:cTn id="21" presetID="52" presetClass="entr" presetSubtype="0" fill="hold" grpId="0" nodeType="withEffect">
                                  <p:stCondLst>
                                    <p:cond delay="600"/>
                                  </p:stCondLst>
                                  <p:childTnLst>
                                    <p:set>
                                      <p:cBhvr>
                                        <p:cTn id="22" dur="1" fill="hold">
                                          <p:stCondLst>
                                            <p:cond delay="0"/>
                                          </p:stCondLst>
                                        </p:cTn>
                                        <p:tgtEl>
                                          <p:spTgt spid="51"/>
                                        </p:tgtEl>
                                        <p:attrNameLst>
                                          <p:attrName>style.visibility</p:attrName>
                                        </p:attrNameLst>
                                      </p:cBhvr>
                                      <p:to>
                                        <p:strVal val="visible"/>
                                      </p:to>
                                    </p:set>
                                    <p:animScale>
                                      <p:cBhvr>
                                        <p:cTn id="23" dur="1000" decel="50000" fill="hold">
                                          <p:stCondLst>
                                            <p:cond delay="0"/>
                                          </p:stCondLst>
                                        </p:cTn>
                                        <p:tgtEl>
                                          <p:spTgt spid="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51"/>
                                        </p:tgtEl>
                                        <p:attrNameLst>
                                          <p:attrName>ppt_x</p:attrName>
                                          <p:attrName>ppt_y</p:attrName>
                                        </p:attrNameLst>
                                      </p:cBhvr>
                                    </p:animMotion>
                                    <p:animEffect transition="in" filter="fade">
                                      <p:cBhvr>
                                        <p:cTn id="25" dur="1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p:bldP spid="11" grpId="0"/>
      <p:bldP spid="51"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bwMode="auto">
          <a:xfrm>
            <a:off x="889450" y="956085"/>
            <a:ext cx="1152578" cy="1152128"/>
          </a:xfrm>
          <a:prstGeom prst="ellipse">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5400" b="1" dirty="0" smtClean="0">
                <a:solidFill>
                  <a:srgbClr val="0070C0"/>
                </a:solidFill>
                <a:latin typeface="Impact" panose="020B0806030902050204" pitchFamily="34" charset="0"/>
                <a:ea typeface="微软雅黑" pitchFamily="34" charset="-122"/>
                <a:sym typeface="Impact" panose="020B0806030902050204" pitchFamily="34" charset="0"/>
              </a:rPr>
              <a:t>3</a:t>
            </a:r>
            <a:endParaRPr lang="zh-CN" altLang="en-US" sz="5400" b="1" dirty="0">
              <a:solidFill>
                <a:srgbClr val="0070C0"/>
              </a:solidFill>
              <a:latin typeface="Impact" panose="020B0806030902050204" pitchFamily="34" charset="0"/>
              <a:ea typeface="微软雅黑" pitchFamily="34" charset="-122"/>
              <a:sym typeface="Impact" panose="020B0806030902050204" pitchFamily="34" charset="0"/>
            </a:endParaRPr>
          </a:p>
        </p:txBody>
      </p:sp>
      <p:sp>
        <p:nvSpPr>
          <p:cNvPr id="10" name="TextBox 9"/>
          <p:cNvSpPr txBox="1"/>
          <p:nvPr/>
        </p:nvSpPr>
        <p:spPr>
          <a:xfrm>
            <a:off x="2185594" y="1147428"/>
            <a:ext cx="3530948" cy="769441"/>
          </a:xfrm>
          <a:prstGeom prst="rect">
            <a:avLst/>
          </a:prstGeom>
          <a:noFill/>
        </p:spPr>
        <p:txBody>
          <a:bodyPr vert="horz" wrap="none" lIns="144000" rIns="0" rtlCol="0" anchor="ctr">
            <a:spAutoFit/>
          </a:bodyPr>
          <a:lstStyle>
            <a:defPPr>
              <a:defRPr lang="zh-CN"/>
            </a:defPPr>
            <a:lvl1pPr algn="ctr">
              <a:defRPr sz="4400" b="1">
                <a:solidFill>
                  <a:srgbClr val="0070C0"/>
                </a:solidFill>
                <a:latin typeface="微软雅黑" pitchFamily="34" charset="-122"/>
                <a:ea typeface="微软雅黑" pitchFamily="34" charset="-122"/>
              </a:defRPr>
            </a:lvl1pPr>
          </a:lstStyle>
          <a:p>
            <a:r>
              <a:rPr lang="zh-CN" altLang="en-US" dirty="0">
                <a:latin typeface="Impact" panose="020B0806030902050204" pitchFamily="34" charset="0"/>
                <a:sym typeface="Impact" panose="020B0806030902050204" pitchFamily="34" charset="0"/>
              </a:rPr>
              <a:t>会中做好控制</a:t>
            </a:r>
          </a:p>
        </p:txBody>
      </p:sp>
      <p:sp>
        <p:nvSpPr>
          <p:cNvPr id="11" name="TextBox 10"/>
          <p:cNvSpPr txBox="1"/>
          <p:nvPr/>
        </p:nvSpPr>
        <p:spPr>
          <a:xfrm>
            <a:off x="2185594" y="2077926"/>
            <a:ext cx="8662934" cy="1228028"/>
          </a:xfrm>
          <a:prstGeom prst="rect">
            <a:avLst/>
          </a:prstGeom>
          <a:noFill/>
        </p:spPr>
        <p:txBody>
          <a:bodyPr wrap="square">
            <a:spAutoFit/>
          </a:bodyPr>
          <a:lstStyle/>
          <a:p>
            <a:pPr>
              <a:lnSpc>
                <a:spcPct val="123000"/>
              </a:lnSpc>
              <a:defRPr/>
            </a:pPr>
            <a:r>
              <a:rPr lang="zh-CN" altLang="en-US" sz="2000" dirty="0">
                <a:solidFill>
                  <a:schemeClr val="tx1">
                    <a:lumMod val="65000"/>
                    <a:lumOff val="35000"/>
                  </a:schemeClr>
                </a:solidFill>
                <a:latin typeface="Impact" panose="020B0806030902050204" pitchFamily="34" charset="0"/>
                <a:ea typeface="微软雅黑" panose="020B0503020204020204" pitchFamily="34" charset="-122"/>
                <a:sym typeface="Impact" panose="020B0806030902050204" pitchFamily="34" charset="0"/>
              </a:rPr>
              <a:t>衡量一个会议是否有成效，</a:t>
            </a:r>
            <a:r>
              <a:rPr lang="zh-CN" altLang="en-US" sz="20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一是要看会议是否能够形成有效的决策，二是要会后的决策是否能在规定的时间内实现。</a:t>
            </a:r>
            <a:r>
              <a:rPr lang="zh-CN" altLang="en-US" sz="2000" dirty="0">
                <a:solidFill>
                  <a:schemeClr val="tx1">
                    <a:lumMod val="65000"/>
                    <a:lumOff val="35000"/>
                  </a:schemeClr>
                </a:solidFill>
                <a:latin typeface="Impact" panose="020B0806030902050204" pitchFamily="34" charset="0"/>
                <a:ea typeface="微软雅黑" panose="020B0503020204020204" pitchFamily="34" charset="-122"/>
                <a:sym typeface="Impact" panose="020B0806030902050204" pitchFamily="34" charset="0"/>
              </a:rPr>
              <a:t>因此，会后的追踪非常重要，会后</a:t>
            </a:r>
            <a:r>
              <a:rPr lang="zh-CN" altLang="en-US" sz="20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有追踪，才能把会议的决议形成生产力。</a:t>
            </a:r>
          </a:p>
        </p:txBody>
      </p:sp>
      <p:pic>
        <p:nvPicPr>
          <p:cNvPr id="6" name="Picture 1"/>
          <p:cNvPicPr>
            <a:picLocks noChangeAspect="1" noChangeArrowheads="1"/>
          </p:cNvPicPr>
          <p:nvPr/>
        </p:nvPicPr>
        <p:blipFill rotWithShape="1">
          <a:blip r:embed="rId3" cstate="email">
            <a:lum contrast="20000"/>
            <a:extLst>
              <a:ext uri="{28A0092B-C50C-407E-A947-70E740481C1C}">
                <a14:useLocalDpi xmlns:a14="http://schemas.microsoft.com/office/drawing/2010/main"/>
              </a:ext>
            </a:extLst>
          </a:blip>
          <a:srcRect r="11484" b="12102"/>
          <a:stretch/>
        </p:blipFill>
        <p:spPr bwMode="auto">
          <a:xfrm>
            <a:off x="1631504" y="4149080"/>
            <a:ext cx="9217024"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16"/>
          <p:cNvSpPr txBox="1"/>
          <p:nvPr/>
        </p:nvSpPr>
        <p:spPr>
          <a:xfrm>
            <a:off x="1512917" y="3483896"/>
            <a:ext cx="9689876" cy="462691"/>
          </a:xfrm>
          <a:prstGeom prst="rect">
            <a:avLst/>
          </a:prstGeom>
          <a:noFill/>
          <a:ln>
            <a:solidFill>
              <a:srgbClr val="0070C0"/>
            </a:solidFill>
          </a:ln>
        </p:spPr>
        <p:txBody>
          <a:bodyPr wrap="square">
            <a:spAutoFit/>
          </a:bodyPr>
          <a:lstStyle/>
          <a:p>
            <a:pPr>
              <a:lnSpc>
                <a:spcPct val="134000"/>
              </a:lnSpc>
              <a:spcBef>
                <a:spcPts val="600"/>
              </a:spcBef>
              <a:defRPr/>
            </a:pPr>
            <a:r>
              <a:rPr lang="en-US" altLang="zh-CN" sz="2000" b="1" dirty="0">
                <a:solidFill>
                  <a:srgbClr val="0070C0"/>
                </a:solidFill>
                <a:latin typeface="Impact" panose="020B0806030902050204" pitchFamily="34" charset="0"/>
                <a:ea typeface="微软雅黑" pitchFamily="34" charset="-122"/>
                <a:sym typeface="Impact" panose="020B0806030902050204" pitchFamily="34" charset="0"/>
              </a:rPr>
              <a:t>1</a:t>
            </a:r>
            <a:r>
              <a:rPr lang="zh-CN" altLang="en-US" sz="2000" b="1" dirty="0">
                <a:solidFill>
                  <a:srgbClr val="0070C0"/>
                </a:solidFill>
                <a:latin typeface="Impact" panose="020B0806030902050204" pitchFamily="34" charset="0"/>
                <a:ea typeface="微软雅黑" pitchFamily="34" charset="-122"/>
                <a:sym typeface="Impact" panose="020B0806030902050204" pitchFamily="34" charset="0"/>
              </a:rPr>
              <a:t>）会议记录要明确记录待追踪事项。以下为待</a:t>
            </a:r>
            <a:r>
              <a:rPr lang="en-US" altLang="zh-CN" sz="2000" b="1" dirty="0">
                <a:solidFill>
                  <a:srgbClr val="0070C0"/>
                </a:solidFill>
                <a:latin typeface="Impact" panose="020B0806030902050204" pitchFamily="34" charset="0"/>
                <a:ea typeface="微软雅黑" pitchFamily="34" charset="-122"/>
                <a:sym typeface="Impact" panose="020B0806030902050204" pitchFamily="34" charset="0"/>
              </a:rPr>
              <a:t>《××</a:t>
            </a:r>
            <a:r>
              <a:rPr lang="zh-CN" altLang="en-US" sz="2000" b="1" dirty="0">
                <a:solidFill>
                  <a:srgbClr val="0070C0"/>
                </a:solidFill>
                <a:latin typeface="Impact" panose="020B0806030902050204" pitchFamily="34" charset="0"/>
                <a:ea typeface="微软雅黑" pitchFamily="34" charset="-122"/>
                <a:sym typeface="Impact" panose="020B0806030902050204" pitchFamily="34" charset="0"/>
              </a:rPr>
              <a:t>会议追踪事项表</a:t>
            </a:r>
            <a:r>
              <a:rPr lang="en-US" altLang="zh-CN" sz="2000" b="1" dirty="0">
                <a:solidFill>
                  <a:srgbClr val="0070C0"/>
                </a:solidFill>
                <a:latin typeface="Impact" panose="020B0806030902050204" pitchFamily="34" charset="0"/>
                <a:ea typeface="微软雅黑" pitchFamily="34" charset="-122"/>
                <a:sym typeface="Impact" panose="020B0806030902050204" pitchFamily="34" charset="0"/>
              </a:rPr>
              <a:t>》</a:t>
            </a:r>
            <a:r>
              <a:rPr lang="zh-CN" altLang="en-US" sz="2000" b="1" dirty="0">
                <a:solidFill>
                  <a:srgbClr val="0070C0"/>
                </a:solidFill>
                <a:latin typeface="Impact" panose="020B0806030902050204" pitchFamily="34" charset="0"/>
                <a:ea typeface="微软雅黑" pitchFamily="34" charset="-122"/>
                <a:sym typeface="Impact" panose="020B0806030902050204" pitchFamily="34" charset="0"/>
              </a:rPr>
              <a:t>，可参考：</a:t>
            </a:r>
          </a:p>
        </p:txBody>
      </p:sp>
    </p:spTree>
    <p:extLst>
      <p:ext uri="{BB962C8B-B14F-4D97-AF65-F5344CB8AC3E}">
        <p14:creationId xmlns:p14="http://schemas.microsoft.com/office/powerpoint/2010/main" val="2625552740"/>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2.29167E-6 -1.19861 L -2.29167E-6 3.7037E-7 L 0.00039 -0.12153 L -2.29167E-6 3.7037E-7 " pathEditMode="relative" rAng="0" ptsTypes="AAAA">
                                      <p:cBhvr>
                                        <p:cTn id="8" dur="600" fill="hold"/>
                                        <p:tgtEl>
                                          <p:spTgt spid="9"/>
                                        </p:tgtEl>
                                        <p:attrNameLst>
                                          <p:attrName>ppt_x</p:attrName>
                                          <p:attrName>ppt_y</p:attrName>
                                        </p:attrNameLst>
                                      </p:cBhvr>
                                      <p:rCtr x="13" y="59931"/>
                                    </p:animMotion>
                                  </p:childTnLst>
                                </p:cTn>
                              </p:par>
                            </p:childTnLst>
                          </p:cTn>
                        </p:par>
                        <p:par>
                          <p:cTn id="9" fill="hold">
                            <p:stCondLst>
                              <p:cond delay="600"/>
                            </p:stCondLst>
                            <p:childTnLst>
                              <p:par>
                                <p:cTn id="10" presetID="42"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anim calcmode="lin" valueType="num">
                                      <p:cBhvr>
                                        <p:cTn id="13" dur="500" fill="hold"/>
                                        <p:tgtEl>
                                          <p:spTgt spid="10"/>
                                        </p:tgtEl>
                                        <p:attrNameLst>
                                          <p:attrName>ppt_x</p:attrName>
                                        </p:attrNameLst>
                                      </p:cBhvr>
                                      <p:tavLst>
                                        <p:tav tm="0">
                                          <p:val>
                                            <p:strVal val="#ppt_x"/>
                                          </p:val>
                                        </p:tav>
                                        <p:tav tm="100000">
                                          <p:val>
                                            <p:strVal val="#ppt_x"/>
                                          </p:val>
                                        </p:tav>
                                      </p:tavLst>
                                    </p:anim>
                                    <p:anim calcmode="lin" valueType="num">
                                      <p:cBhvr>
                                        <p:cTn id="14" dur="5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42"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par>
                                <p:cTn id="21" presetID="52" presetClass="entr" presetSubtype="0" fill="hold" nodeType="withEffect">
                                  <p:stCondLst>
                                    <p:cond delay="800"/>
                                  </p:stCondLst>
                                  <p:childTnLst>
                                    <p:set>
                                      <p:cBhvr>
                                        <p:cTn id="22" dur="1" fill="hold">
                                          <p:stCondLst>
                                            <p:cond delay="0"/>
                                          </p:stCondLst>
                                        </p:cTn>
                                        <p:tgtEl>
                                          <p:spTgt spid="6"/>
                                        </p:tgtEl>
                                        <p:attrNameLst>
                                          <p:attrName>style.visibility</p:attrName>
                                        </p:attrNameLst>
                                      </p:cBhvr>
                                      <p:to>
                                        <p:strVal val="visible"/>
                                      </p:to>
                                    </p:set>
                                    <p:animScale>
                                      <p:cBhvr>
                                        <p:cTn id="2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6"/>
                                        </p:tgtEl>
                                        <p:attrNameLst>
                                          <p:attrName>ppt_x</p:attrName>
                                          <p:attrName>ppt_y</p:attrName>
                                        </p:attrNameLst>
                                      </p:cBhvr>
                                    </p:animMotion>
                                    <p:animEffect transition="in" filter="fade">
                                      <p:cBhvr>
                                        <p:cTn id="25" dur="1000"/>
                                        <p:tgtEl>
                                          <p:spTgt spid="6"/>
                                        </p:tgtEl>
                                      </p:cBhvr>
                                    </p:animEffect>
                                  </p:childTnLst>
                                </p:cTn>
                              </p:par>
                              <p:par>
                                <p:cTn id="26" presetID="52" presetClass="entr" presetSubtype="0" fill="hold" grpId="0" nodeType="withEffect">
                                  <p:stCondLst>
                                    <p:cond delay="600"/>
                                  </p:stCondLst>
                                  <p:childTnLst>
                                    <p:set>
                                      <p:cBhvr>
                                        <p:cTn id="27" dur="1" fill="hold">
                                          <p:stCondLst>
                                            <p:cond delay="0"/>
                                          </p:stCondLst>
                                        </p:cTn>
                                        <p:tgtEl>
                                          <p:spTgt spid="7"/>
                                        </p:tgtEl>
                                        <p:attrNameLst>
                                          <p:attrName>style.visibility</p:attrName>
                                        </p:attrNameLst>
                                      </p:cBhvr>
                                      <p:to>
                                        <p:strVal val="visible"/>
                                      </p:to>
                                    </p:set>
                                    <p:animScale>
                                      <p:cBhvr>
                                        <p:cTn id="2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7"/>
                                        </p:tgtEl>
                                        <p:attrNameLst>
                                          <p:attrName>ppt_x</p:attrName>
                                          <p:attrName>ppt_y</p:attrName>
                                        </p:attrNameLst>
                                      </p:cBhvr>
                                    </p:animMotion>
                                    <p:animEffect transition="in" filter="fade">
                                      <p:cBhvr>
                                        <p:cTn id="3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p:bldP spid="11" grpId="0"/>
      <p:bldP spid="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bwMode="auto">
          <a:xfrm>
            <a:off x="889450" y="956085"/>
            <a:ext cx="1152578" cy="1152128"/>
          </a:xfrm>
          <a:prstGeom prst="ellipse">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5400" b="1" dirty="0" smtClean="0">
                <a:solidFill>
                  <a:srgbClr val="0070C0"/>
                </a:solidFill>
                <a:latin typeface="Impact" panose="020B0806030902050204" pitchFamily="34" charset="0"/>
                <a:ea typeface="微软雅黑" pitchFamily="34" charset="-122"/>
                <a:sym typeface="Impact" panose="020B0806030902050204" pitchFamily="34" charset="0"/>
              </a:rPr>
              <a:t>3</a:t>
            </a:r>
            <a:endParaRPr lang="zh-CN" altLang="en-US" sz="5400" b="1" dirty="0">
              <a:solidFill>
                <a:srgbClr val="0070C0"/>
              </a:solidFill>
              <a:latin typeface="Impact" panose="020B0806030902050204" pitchFamily="34" charset="0"/>
              <a:ea typeface="微软雅黑" pitchFamily="34" charset="-122"/>
              <a:sym typeface="Impact" panose="020B0806030902050204" pitchFamily="34" charset="0"/>
            </a:endParaRPr>
          </a:p>
        </p:txBody>
      </p:sp>
      <p:sp>
        <p:nvSpPr>
          <p:cNvPr id="10" name="TextBox 9"/>
          <p:cNvSpPr txBox="1"/>
          <p:nvPr/>
        </p:nvSpPr>
        <p:spPr>
          <a:xfrm>
            <a:off x="2185594" y="1147428"/>
            <a:ext cx="3530948" cy="769441"/>
          </a:xfrm>
          <a:prstGeom prst="rect">
            <a:avLst/>
          </a:prstGeom>
          <a:noFill/>
        </p:spPr>
        <p:txBody>
          <a:bodyPr vert="horz" wrap="none" lIns="144000" rIns="0" rtlCol="0" anchor="ctr">
            <a:spAutoFit/>
          </a:bodyPr>
          <a:lstStyle>
            <a:defPPr>
              <a:defRPr lang="zh-CN"/>
            </a:defPPr>
            <a:lvl1pPr algn="ctr">
              <a:defRPr sz="4400" b="1">
                <a:solidFill>
                  <a:srgbClr val="0070C0"/>
                </a:solidFill>
                <a:latin typeface="微软雅黑" pitchFamily="34" charset="-122"/>
                <a:ea typeface="微软雅黑" pitchFamily="34" charset="-122"/>
              </a:defRPr>
            </a:lvl1pPr>
          </a:lstStyle>
          <a:p>
            <a:r>
              <a:rPr lang="zh-CN" altLang="en-US" dirty="0">
                <a:latin typeface="Impact" panose="020B0806030902050204" pitchFamily="34" charset="0"/>
                <a:sym typeface="Impact" panose="020B0806030902050204" pitchFamily="34" charset="0"/>
              </a:rPr>
              <a:t>会中做好控制</a:t>
            </a:r>
          </a:p>
        </p:txBody>
      </p:sp>
      <p:sp>
        <p:nvSpPr>
          <p:cNvPr id="11" name="TextBox 10"/>
          <p:cNvSpPr txBox="1"/>
          <p:nvPr/>
        </p:nvSpPr>
        <p:spPr>
          <a:xfrm>
            <a:off x="2185594" y="2077926"/>
            <a:ext cx="8662934" cy="1228028"/>
          </a:xfrm>
          <a:prstGeom prst="rect">
            <a:avLst/>
          </a:prstGeom>
          <a:noFill/>
        </p:spPr>
        <p:txBody>
          <a:bodyPr wrap="square">
            <a:spAutoFit/>
          </a:bodyPr>
          <a:lstStyle/>
          <a:p>
            <a:pPr>
              <a:lnSpc>
                <a:spcPct val="123000"/>
              </a:lnSpc>
              <a:defRPr/>
            </a:pPr>
            <a:r>
              <a:rPr lang="zh-CN" altLang="en-US" sz="2000" dirty="0">
                <a:solidFill>
                  <a:schemeClr val="tx1">
                    <a:lumMod val="65000"/>
                    <a:lumOff val="35000"/>
                  </a:schemeClr>
                </a:solidFill>
                <a:latin typeface="Impact" panose="020B0806030902050204" pitchFamily="34" charset="0"/>
                <a:ea typeface="微软雅黑" panose="020B0503020204020204" pitchFamily="34" charset="-122"/>
                <a:sym typeface="Impact" panose="020B0806030902050204" pitchFamily="34" charset="0"/>
              </a:rPr>
              <a:t>衡量一个会议是否有成效，</a:t>
            </a:r>
            <a:r>
              <a:rPr lang="zh-CN" altLang="en-US" sz="20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一是要看会议是否能够形成有效的决策，二是要会后的决策是否能在规定的时间内实现。</a:t>
            </a:r>
            <a:r>
              <a:rPr lang="zh-CN" altLang="en-US" sz="2000" dirty="0">
                <a:solidFill>
                  <a:schemeClr val="tx1">
                    <a:lumMod val="65000"/>
                    <a:lumOff val="35000"/>
                  </a:schemeClr>
                </a:solidFill>
                <a:latin typeface="Impact" panose="020B0806030902050204" pitchFamily="34" charset="0"/>
                <a:ea typeface="微软雅黑" panose="020B0503020204020204" pitchFamily="34" charset="-122"/>
                <a:sym typeface="Impact" panose="020B0806030902050204" pitchFamily="34" charset="0"/>
              </a:rPr>
              <a:t>因此，会后的追踪非常重要，会后</a:t>
            </a:r>
            <a:r>
              <a:rPr lang="zh-CN" altLang="en-US" sz="20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有追踪，才能把会议的决议形成生产力。</a:t>
            </a:r>
          </a:p>
        </p:txBody>
      </p:sp>
      <p:sp>
        <p:nvSpPr>
          <p:cNvPr id="7" name="TextBox 16"/>
          <p:cNvSpPr txBox="1"/>
          <p:nvPr/>
        </p:nvSpPr>
        <p:spPr>
          <a:xfrm>
            <a:off x="1672123" y="3861048"/>
            <a:ext cx="9689876" cy="1329595"/>
          </a:xfrm>
          <a:prstGeom prst="rect">
            <a:avLst/>
          </a:prstGeom>
          <a:noFill/>
          <a:ln>
            <a:solidFill>
              <a:srgbClr val="0070C0"/>
            </a:solidFill>
          </a:ln>
        </p:spPr>
        <p:txBody>
          <a:bodyPr wrap="square">
            <a:spAutoFit/>
          </a:bodyPr>
          <a:lstStyle/>
          <a:p>
            <a:pPr>
              <a:lnSpc>
                <a:spcPct val="134000"/>
              </a:lnSpc>
              <a:spcBef>
                <a:spcPts val="600"/>
              </a:spcBef>
              <a:defRPr/>
            </a:pPr>
            <a:r>
              <a:rPr lang="en-US" altLang="zh-CN" sz="2000" b="1" dirty="0">
                <a:solidFill>
                  <a:srgbClr val="0070C0"/>
                </a:solidFill>
                <a:latin typeface="Impact" panose="020B0806030902050204" pitchFamily="34" charset="0"/>
                <a:ea typeface="微软雅黑" pitchFamily="34" charset="-122"/>
                <a:sym typeface="Impact" panose="020B0806030902050204" pitchFamily="34" charset="0"/>
              </a:rPr>
              <a:t>2</a:t>
            </a:r>
            <a:r>
              <a:rPr lang="zh-CN" altLang="en-US" sz="2000" b="1" dirty="0">
                <a:solidFill>
                  <a:srgbClr val="0070C0"/>
                </a:solidFill>
                <a:latin typeface="Impact" panose="020B0806030902050204" pitchFamily="34" charset="0"/>
                <a:ea typeface="微软雅黑" pitchFamily="34" charset="-122"/>
                <a:sym typeface="Impact" panose="020B0806030902050204" pitchFamily="34" charset="0"/>
              </a:rPr>
              <a:t>）会议发起人要指定专人（会议主持人、记录人或其他人员）来追踪待完成工作的进度，并明确指出追踪的频率（多久追踪一次）和汇报的频率（多久汇报一次），直至所有事项彻底完成。</a:t>
            </a:r>
          </a:p>
        </p:txBody>
      </p:sp>
    </p:spTree>
    <p:extLst>
      <p:ext uri="{BB962C8B-B14F-4D97-AF65-F5344CB8AC3E}">
        <p14:creationId xmlns:p14="http://schemas.microsoft.com/office/powerpoint/2010/main" val="3891642644"/>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2.29167E-6 -1.19861 L -2.29167E-6 3.7037E-7 L 0.00039 -0.12153 L -2.29167E-6 3.7037E-7 " pathEditMode="relative" rAng="0" ptsTypes="AAAA">
                                      <p:cBhvr>
                                        <p:cTn id="8" dur="600" fill="hold"/>
                                        <p:tgtEl>
                                          <p:spTgt spid="9"/>
                                        </p:tgtEl>
                                        <p:attrNameLst>
                                          <p:attrName>ppt_x</p:attrName>
                                          <p:attrName>ppt_y</p:attrName>
                                        </p:attrNameLst>
                                      </p:cBhvr>
                                      <p:rCtr x="13" y="59931"/>
                                    </p:animMotion>
                                  </p:childTnLst>
                                </p:cTn>
                              </p:par>
                            </p:childTnLst>
                          </p:cTn>
                        </p:par>
                        <p:par>
                          <p:cTn id="9" fill="hold">
                            <p:stCondLst>
                              <p:cond delay="600"/>
                            </p:stCondLst>
                            <p:childTnLst>
                              <p:par>
                                <p:cTn id="10" presetID="42"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anim calcmode="lin" valueType="num">
                                      <p:cBhvr>
                                        <p:cTn id="13" dur="500" fill="hold"/>
                                        <p:tgtEl>
                                          <p:spTgt spid="10"/>
                                        </p:tgtEl>
                                        <p:attrNameLst>
                                          <p:attrName>ppt_x</p:attrName>
                                        </p:attrNameLst>
                                      </p:cBhvr>
                                      <p:tavLst>
                                        <p:tav tm="0">
                                          <p:val>
                                            <p:strVal val="#ppt_x"/>
                                          </p:val>
                                        </p:tav>
                                        <p:tav tm="100000">
                                          <p:val>
                                            <p:strVal val="#ppt_x"/>
                                          </p:val>
                                        </p:tav>
                                      </p:tavLst>
                                    </p:anim>
                                    <p:anim calcmode="lin" valueType="num">
                                      <p:cBhvr>
                                        <p:cTn id="14" dur="5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42"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par>
                                <p:cTn id="21" presetID="52" presetClass="entr" presetSubtype="0" fill="hold" grpId="0" nodeType="withEffect">
                                  <p:stCondLst>
                                    <p:cond delay="600"/>
                                  </p:stCondLst>
                                  <p:childTnLst>
                                    <p:set>
                                      <p:cBhvr>
                                        <p:cTn id="22" dur="1" fill="hold">
                                          <p:stCondLst>
                                            <p:cond delay="0"/>
                                          </p:stCondLst>
                                        </p:cTn>
                                        <p:tgtEl>
                                          <p:spTgt spid="7"/>
                                        </p:tgtEl>
                                        <p:attrNameLst>
                                          <p:attrName>style.visibility</p:attrName>
                                        </p:attrNameLst>
                                      </p:cBhvr>
                                      <p:to>
                                        <p:strVal val="visible"/>
                                      </p:to>
                                    </p:set>
                                    <p:animScale>
                                      <p:cBhvr>
                                        <p:cTn id="23"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7"/>
                                        </p:tgtEl>
                                        <p:attrNameLst>
                                          <p:attrName>ppt_x</p:attrName>
                                          <p:attrName>ppt_y</p:attrName>
                                        </p:attrNameLst>
                                      </p:cBhvr>
                                    </p:animMotion>
                                    <p:animEffect transition="in" filter="fade">
                                      <p:cBhvr>
                                        <p:cTn id="2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p:bldP spid="11" grpId="0"/>
      <p:bldP spid="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bwMode="auto">
          <a:xfrm>
            <a:off x="889450" y="956085"/>
            <a:ext cx="1152578" cy="1152128"/>
          </a:xfrm>
          <a:prstGeom prst="ellipse">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5400" b="1" dirty="0" smtClean="0">
                <a:solidFill>
                  <a:srgbClr val="0070C0"/>
                </a:solidFill>
                <a:latin typeface="Impact" panose="020B0806030902050204" pitchFamily="34" charset="0"/>
                <a:ea typeface="微软雅黑" pitchFamily="34" charset="-122"/>
                <a:sym typeface="Impact" panose="020B0806030902050204" pitchFamily="34" charset="0"/>
              </a:rPr>
              <a:t>3</a:t>
            </a:r>
            <a:endParaRPr lang="zh-CN" altLang="en-US" sz="5400" b="1" dirty="0">
              <a:solidFill>
                <a:srgbClr val="0070C0"/>
              </a:solidFill>
              <a:latin typeface="Impact" panose="020B0806030902050204" pitchFamily="34" charset="0"/>
              <a:ea typeface="微软雅黑" pitchFamily="34" charset="-122"/>
              <a:sym typeface="Impact" panose="020B0806030902050204" pitchFamily="34" charset="0"/>
            </a:endParaRPr>
          </a:p>
        </p:txBody>
      </p:sp>
      <p:sp>
        <p:nvSpPr>
          <p:cNvPr id="10" name="TextBox 9"/>
          <p:cNvSpPr txBox="1"/>
          <p:nvPr/>
        </p:nvSpPr>
        <p:spPr>
          <a:xfrm>
            <a:off x="2185594" y="1147428"/>
            <a:ext cx="3530948" cy="769441"/>
          </a:xfrm>
          <a:prstGeom prst="rect">
            <a:avLst/>
          </a:prstGeom>
          <a:noFill/>
        </p:spPr>
        <p:txBody>
          <a:bodyPr vert="horz" wrap="none" lIns="144000" rIns="0" rtlCol="0" anchor="ctr">
            <a:spAutoFit/>
          </a:bodyPr>
          <a:lstStyle>
            <a:defPPr>
              <a:defRPr lang="zh-CN"/>
            </a:defPPr>
            <a:lvl1pPr algn="ctr">
              <a:defRPr sz="4400" b="1">
                <a:solidFill>
                  <a:srgbClr val="0070C0"/>
                </a:solidFill>
                <a:latin typeface="微软雅黑" pitchFamily="34" charset="-122"/>
                <a:ea typeface="微软雅黑" pitchFamily="34" charset="-122"/>
              </a:defRPr>
            </a:lvl1pPr>
          </a:lstStyle>
          <a:p>
            <a:r>
              <a:rPr lang="zh-CN" altLang="en-US" dirty="0">
                <a:latin typeface="Impact" panose="020B0806030902050204" pitchFamily="34" charset="0"/>
                <a:sym typeface="Impact" panose="020B0806030902050204" pitchFamily="34" charset="0"/>
              </a:rPr>
              <a:t>会中做好控制</a:t>
            </a:r>
          </a:p>
        </p:txBody>
      </p:sp>
      <p:sp>
        <p:nvSpPr>
          <p:cNvPr id="11" name="TextBox 10"/>
          <p:cNvSpPr txBox="1"/>
          <p:nvPr/>
        </p:nvSpPr>
        <p:spPr>
          <a:xfrm>
            <a:off x="2185594" y="2077926"/>
            <a:ext cx="8662934" cy="1228028"/>
          </a:xfrm>
          <a:prstGeom prst="rect">
            <a:avLst/>
          </a:prstGeom>
          <a:noFill/>
        </p:spPr>
        <p:txBody>
          <a:bodyPr wrap="square">
            <a:spAutoFit/>
          </a:bodyPr>
          <a:lstStyle/>
          <a:p>
            <a:pPr>
              <a:lnSpc>
                <a:spcPct val="123000"/>
              </a:lnSpc>
              <a:defRPr/>
            </a:pPr>
            <a:r>
              <a:rPr lang="zh-CN" altLang="en-US" sz="2000" dirty="0">
                <a:solidFill>
                  <a:schemeClr val="tx1">
                    <a:lumMod val="65000"/>
                    <a:lumOff val="35000"/>
                  </a:schemeClr>
                </a:solidFill>
                <a:latin typeface="Impact" panose="020B0806030902050204" pitchFamily="34" charset="0"/>
                <a:ea typeface="微软雅黑" panose="020B0503020204020204" pitchFamily="34" charset="-122"/>
                <a:sym typeface="Impact" panose="020B0806030902050204" pitchFamily="34" charset="0"/>
              </a:rPr>
              <a:t>衡量一个会议是否有成效，</a:t>
            </a:r>
            <a:r>
              <a:rPr lang="zh-CN" altLang="en-US" sz="20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一是要看会议是否能够形成有效的决策，二是要会后的决策是否能在规定的时间内实现。</a:t>
            </a:r>
            <a:r>
              <a:rPr lang="zh-CN" altLang="en-US" sz="2000" dirty="0">
                <a:solidFill>
                  <a:schemeClr val="tx1">
                    <a:lumMod val="65000"/>
                    <a:lumOff val="35000"/>
                  </a:schemeClr>
                </a:solidFill>
                <a:latin typeface="Impact" panose="020B0806030902050204" pitchFamily="34" charset="0"/>
                <a:ea typeface="微软雅黑" panose="020B0503020204020204" pitchFamily="34" charset="-122"/>
                <a:sym typeface="Impact" panose="020B0806030902050204" pitchFamily="34" charset="0"/>
              </a:rPr>
              <a:t>因此，会后的追踪非常重要，会后</a:t>
            </a:r>
            <a:r>
              <a:rPr lang="zh-CN" altLang="en-US" sz="20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有追踪，才能把会议的决议形成生产力。</a:t>
            </a:r>
          </a:p>
        </p:txBody>
      </p:sp>
      <p:sp>
        <p:nvSpPr>
          <p:cNvPr id="7" name="TextBox 16"/>
          <p:cNvSpPr txBox="1"/>
          <p:nvPr/>
        </p:nvSpPr>
        <p:spPr>
          <a:xfrm>
            <a:off x="1672123" y="3861048"/>
            <a:ext cx="9689876" cy="1742015"/>
          </a:xfrm>
          <a:prstGeom prst="rect">
            <a:avLst/>
          </a:prstGeom>
          <a:noFill/>
          <a:ln>
            <a:solidFill>
              <a:srgbClr val="0070C0"/>
            </a:solidFill>
          </a:ln>
        </p:spPr>
        <p:txBody>
          <a:bodyPr wrap="square">
            <a:spAutoFit/>
          </a:bodyPr>
          <a:lstStyle/>
          <a:p>
            <a:pPr>
              <a:lnSpc>
                <a:spcPct val="134000"/>
              </a:lnSpc>
              <a:spcBef>
                <a:spcPts val="600"/>
              </a:spcBef>
              <a:defRPr/>
            </a:pPr>
            <a:r>
              <a:rPr lang="en-US" altLang="zh-CN" sz="2000" b="1" dirty="0">
                <a:solidFill>
                  <a:srgbClr val="0070C0"/>
                </a:solidFill>
                <a:latin typeface="Impact" panose="020B0806030902050204" pitchFamily="34" charset="0"/>
                <a:ea typeface="微软雅黑" pitchFamily="34" charset="-122"/>
                <a:sym typeface="Impact" panose="020B0806030902050204" pitchFamily="34" charset="0"/>
              </a:rPr>
              <a:t>3</a:t>
            </a:r>
            <a:r>
              <a:rPr lang="zh-CN" altLang="en-US" sz="2000" b="1" dirty="0">
                <a:solidFill>
                  <a:srgbClr val="0070C0"/>
                </a:solidFill>
                <a:latin typeface="Impact" panose="020B0806030902050204" pitchFamily="34" charset="0"/>
                <a:ea typeface="微软雅黑" pitchFamily="34" charset="-122"/>
                <a:sym typeface="Impact" panose="020B0806030902050204" pitchFamily="34" charset="0"/>
              </a:rPr>
              <a:t>）如是例行会议，可以在下一次会议前，整理出待完成事项表的追踪情况（可在上述表格中，再增加一列“至</a:t>
            </a:r>
            <a:r>
              <a:rPr lang="en-US" altLang="zh-CN" sz="2000" b="1" dirty="0">
                <a:solidFill>
                  <a:srgbClr val="0070C0"/>
                </a:solidFill>
                <a:latin typeface="Impact" panose="020B0806030902050204" pitchFamily="34" charset="0"/>
                <a:ea typeface="微软雅黑" pitchFamily="34" charset="-122"/>
                <a:sym typeface="Impact" panose="020B0806030902050204" pitchFamily="34" charset="0"/>
              </a:rPr>
              <a:t>×</a:t>
            </a:r>
            <a:r>
              <a:rPr lang="zh-CN" altLang="en-US" sz="2000" b="1" dirty="0">
                <a:solidFill>
                  <a:srgbClr val="0070C0"/>
                </a:solidFill>
                <a:latin typeface="Impact" panose="020B0806030902050204" pitchFamily="34" charset="0"/>
                <a:ea typeface="微软雅黑" pitchFamily="34" charset="-122"/>
                <a:sym typeface="Impact" panose="020B0806030902050204" pitchFamily="34" charset="0"/>
              </a:rPr>
              <a:t>月</a:t>
            </a:r>
            <a:r>
              <a:rPr lang="en-US" altLang="zh-CN" sz="2000" b="1" dirty="0">
                <a:solidFill>
                  <a:srgbClr val="0070C0"/>
                </a:solidFill>
                <a:latin typeface="Impact" panose="020B0806030902050204" pitchFamily="34" charset="0"/>
                <a:ea typeface="微软雅黑" pitchFamily="34" charset="-122"/>
                <a:sym typeface="Impact" panose="020B0806030902050204" pitchFamily="34" charset="0"/>
              </a:rPr>
              <a:t>×</a:t>
            </a:r>
            <a:r>
              <a:rPr lang="zh-CN" altLang="en-US" sz="2000" b="1" dirty="0">
                <a:solidFill>
                  <a:srgbClr val="0070C0"/>
                </a:solidFill>
                <a:latin typeface="Impact" panose="020B0806030902050204" pitchFamily="34" charset="0"/>
                <a:ea typeface="微软雅黑" pitchFamily="34" charset="-122"/>
                <a:sym typeface="Impact" panose="020B0806030902050204" pitchFamily="34" charset="0"/>
              </a:rPr>
              <a:t>日实际完成情况”），在例会上公开晒进度，以督促相关人员保质保量地完成任务。同时，此份表格中的已完成事项可删除，未完成事项集中整理后，可作为此次会议的附件再发送给全体与会人员。</a:t>
            </a:r>
          </a:p>
        </p:txBody>
      </p:sp>
    </p:spTree>
    <p:extLst>
      <p:ext uri="{BB962C8B-B14F-4D97-AF65-F5344CB8AC3E}">
        <p14:creationId xmlns:p14="http://schemas.microsoft.com/office/powerpoint/2010/main" val="129921532"/>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2.29167E-6 -1.19861 L -2.29167E-6 3.7037E-7 L 0.00039 -0.12153 L -2.29167E-6 3.7037E-7 " pathEditMode="relative" rAng="0" ptsTypes="AAAA">
                                      <p:cBhvr>
                                        <p:cTn id="8" dur="600" fill="hold"/>
                                        <p:tgtEl>
                                          <p:spTgt spid="9"/>
                                        </p:tgtEl>
                                        <p:attrNameLst>
                                          <p:attrName>ppt_x</p:attrName>
                                          <p:attrName>ppt_y</p:attrName>
                                        </p:attrNameLst>
                                      </p:cBhvr>
                                      <p:rCtr x="13" y="59931"/>
                                    </p:animMotion>
                                  </p:childTnLst>
                                </p:cTn>
                              </p:par>
                            </p:childTnLst>
                          </p:cTn>
                        </p:par>
                        <p:par>
                          <p:cTn id="9" fill="hold">
                            <p:stCondLst>
                              <p:cond delay="600"/>
                            </p:stCondLst>
                            <p:childTnLst>
                              <p:par>
                                <p:cTn id="10" presetID="42"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anim calcmode="lin" valueType="num">
                                      <p:cBhvr>
                                        <p:cTn id="13" dur="500" fill="hold"/>
                                        <p:tgtEl>
                                          <p:spTgt spid="10"/>
                                        </p:tgtEl>
                                        <p:attrNameLst>
                                          <p:attrName>ppt_x</p:attrName>
                                        </p:attrNameLst>
                                      </p:cBhvr>
                                      <p:tavLst>
                                        <p:tav tm="0">
                                          <p:val>
                                            <p:strVal val="#ppt_x"/>
                                          </p:val>
                                        </p:tav>
                                        <p:tav tm="100000">
                                          <p:val>
                                            <p:strVal val="#ppt_x"/>
                                          </p:val>
                                        </p:tav>
                                      </p:tavLst>
                                    </p:anim>
                                    <p:anim calcmode="lin" valueType="num">
                                      <p:cBhvr>
                                        <p:cTn id="14" dur="5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42"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par>
                                <p:cTn id="21" presetID="52" presetClass="entr" presetSubtype="0" fill="hold" grpId="0" nodeType="withEffect">
                                  <p:stCondLst>
                                    <p:cond delay="600"/>
                                  </p:stCondLst>
                                  <p:childTnLst>
                                    <p:set>
                                      <p:cBhvr>
                                        <p:cTn id="22" dur="1" fill="hold">
                                          <p:stCondLst>
                                            <p:cond delay="0"/>
                                          </p:stCondLst>
                                        </p:cTn>
                                        <p:tgtEl>
                                          <p:spTgt spid="7"/>
                                        </p:tgtEl>
                                        <p:attrNameLst>
                                          <p:attrName>style.visibility</p:attrName>
                                        </p:attrNameLst>
                                      </p:cBhvr>
                                      <p:to>
                                        <p:strVal val="visible"/>
                                      </p:to>
                                    </p:set>
                                    <p:animScale>
                                      <p:cBhvr>
                                        <p:cTn id="23"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7"/>
                                        </p:tgtEl>
                                        <p:attrNameLst>
                                          <p:attrName>ppt_x</p:attrName>
                                          <p:attrName>ppt_y</p:attrName>
                                        </p:attrNameLst>
                                      </p:cBhvr>
                                    </p:animMotion>
                                    <p:animEffect transition="in" filter="fade">
                                      <p:cBhvr>
                                        <p:cTn id="2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p:bldP spid="11" grpId="0"/>
      <p:bldP spid="7"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0" y="2677889"/>
            <a:ext cx="12192000" cy="4180112"/>
          </a:xfrm>
          <a:prstGeom prst="rect">
            <a:avLst/>
          </a:prstGeom>
          <a:ln>
            <a:noFill/>
          </a:ln>
          <a:effectLst>
            <a:outerShdw blurRad="292100" dist="139700" dir="2700000" algn="tl" rotWithShape="0">
              <a:srgbClr val="333333">
                <a:alpha val="65000"/>
              </a:srgbClr>
            </a:outerShdw>
          </a:effectLst>
          <a:extLst/>
        </p:spPr>
      </p:pic>
      <p:sp>
        <p:nvSpPr>
          <p:cNvPr id="3" name="TextBox 3"/>
          <p:cNvSpPr txBox="1"/>
          <p:nvPr/>
        </p:nvSpPr>
        <p:spPr>
          <a:xfrm>
            <a:off x="4007768" y="764747"/>
            <a:ext cx="3570208" cy="1107996"/>
          </a:xfrm>
          <a:prstGeom prst="rect">
            <a:avLst/>
          </a:prstGeom>
          <a:noFill/>
        </p:spPr>
        <p:txBody>
          <a:bodyPr wrap="none">
            <a:spAutoFit/>
          </a:bodyPr>
          <a:lstStyle/>
          <a:p>
            <a:pPr fontAlgn="auto">
              <a:spcBef>
                <a:spcPts val="0"/>
              </a:spcBef>
              <a:spcAft>
                <a:spcPts val="0"/>
              </a:spcAft>
              <a:defRPr/>
            </a:pPr>
            <a:r>
              <a:rPr lang="zh-CN" altLang="en-US" sz="6600" b="1" dirty="0" smtClean="0">
                <a:solidFill>
                  <a:srgbClr val="0070C0"/>
                </a:solidFill>
                <a:effectLst>
                  <a:outerShdw blurRad="38100" dist="38100" dir="2700000" algn="tl">
                    <a:srgbClr val="000000">
                      <a:alpha val="43137"/>
                    </a:srgbClr>
                  </a:outerShdw>
                  <a:reflection blurRad="25400" stA="30000" endPos="30000" dist="50800" dir="5400000" sy="-100000" algn="bl" rotWithShape="0"/>
                </a:effectLst>
                <a:latin typeface="Impact" panose="020B0806030902050204" pitchFamily="34" charset="0"/>
                <a:ea typeface="微软雅黑" panose="020B0503020204020204" pitchFamily="34" charset="-122"/>
                <a:sym typeface="Impact" panose="020B0806030902050204" pitchFamily="34" charset="0"/>
              </a:rPr>
              <a:t>谢谢聆听</a:t>
            </a:r>
            <a:endParaRPr lang="zh-CN" altLang="en-US" sz="6600" b="1" dirty="0">
              <a:solidFill>
                <a:srgbClr val="0070C0"/>
              </a:solidFill>
              <a:effectLst>
                <a:outerShdw blurRad="38100" dist="38100" dir="2700000" algn="tl">
                  <a:srgbClr val="000000">
                    <a:alpha val="43137"/>
                  </a:srgbClr>
                </a:outerShdw>
                <a:reflection blurRad="25400" stA="30000" endPos="30000" dist="50800" dir="5400000" sy="-100000" algn="bl" rotWithShape="0"/>
              </a:effectLst>
              <a:latin typeface="Impact" panose="020B0806030902050204" pitchFamily="34" charset="0"/>
              <a:ea typeface="微软雅黑" panose="020B0503020204020204" pitchFamily="34" charset="-122"/>
              <a:sym typeface="Impact" panose="020B0806030902050204" pitchFamily="34" charset="0"/>
            </a:endParaRPr>
          </a:p>
        </p:txBody>
      </p:sp>
      <p:sp>
        <p:nvSpPr>
          <p:cNvPr id="4" name="TextBox 5"/>
          <p:cNvSpPr txBox="1">
            <a:spLocks noChangeArrowheads="1"/>
          </p:cNvSpPr>
          <p:nvPr/>
        </p:nvSpPr>
        <p:spPr bwMode="auto">
          <a:xfrm>
            <a:off x="335360" y="188640"/>
            <a:ext cx="331236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1600" dirty="0" smtClean="0">
                <a:solidFill>
                  <a:srgbClr val="0070C0"/>
                </a:solidFill>
                <a:latin typeface="Impact" panose="020B0806030902050204" pitchFamily="34" charset="0"/>
                <a:ea typeface="微软雅黑" pitchFamily="34" charset="-122"/>
                <a:cs typeface="Tahoma" pitchFamily="34" charset="0"/>
                <a:sym typeface="Impact" panose="020B0806030902050204" pitchFamily="34" charset="0"/>
              </a:rPr>
              <a:t>点击此处，写上您公司的名称</a:t>
            </a:r>
            <a:endParaRPr lang="en-US" altLang="zh-CN" sz="1600" dirty="0">
              <a:solidFill>
                <a:srgbClr val="0070C0"/>
              </a:solidFill>
              <a:latin typeface="Impact" panose="020B0806030902050204" pitchFamily="34" charset="0"/>
              <a:ea typeface="微软雅黑" pitchFamily="34" charset="-122"/>
              <a:cs typeface="Tahoma" pitchFamily="34" charset="0"/>
              <a:sym typeface="Impact" panose="020B0806030902050204" pitchFamily="34" charset="0"/>
            </a:endParaRPr>
          </a:p>
        </p:txBody>
      </p:sp>
      <p:cxnSp>
        <p:nvCxnSpPr>
          <p:cNvPr id="5" name="直接连接符 4"/>
          <p:cNvCxnSpPr/>
          <p:nvPr/>
        </p:nvCxnSpPr>
        <p:spPr>
          <a:xfrm>
            <a:off x="3463736" y="2068122"/>
            <a:ext cx="5115088" cy="0"/>
          </a:xfrm>
          <a:prstGeom prst="line">
            <a:avLst/>
          </a:prstGeom>
          <a:ln w="28575">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6" name="圆角矩形 5"/>
          <p:cNvSpPr/>
          <p:nvPr/>
        </p:nvSpPr>
        <p:spPr>
          <a:xfrm>
            <a:off x="4223792" y="2276872"/>
            <a:ext cx="1152128" cy="277327"/>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bg1"/>
                </a:solidFill>
                <a:latin typeface="Impact" panose="020B0806030902050204" pitchFamily="34" charset="0"/>
                <a:ea typeface="微软雅黑" panose="020B0503020204020204" pitchFamily="34" charset="-122"/>
                <a:sym typeface="Impact" panose="020B0806030902050204" pitchFamily="34" charset="0"/>
              </a:rPr>
              <a:t>主讲人</a:t>
            </a:r>
            <a:endParaRPr lang="zh-CN" altLang="en-US" sz="1400" dirty="0">
              <a:solidFill>
                <a:schemeClr val="bg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7" name="圆角矩形 6"/>
          <p:cNvSpPr/>
          <p:nvPr/>
        </p:nvSpPr>
        <p:spPr>
          <a:xfrm>
            <a:off x="6744072" y="2276872"/>
            <a:ext cx="1152128" cy="277327"/>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bg1"/>
                </a:solidFill>
                <a:latin typeface="Impact" panose="020B0806030902050204" pitchFamily="34" charset="0"/>
                <a:ea typeface="微软雅黑" panose="020B0503020204020204" pitchFamily="34" charset="-122"/>
                <a:sym typeface="Impact" panose="020B0806030902050204" pitchFamily="34" charset="0"/>
              </a:rPr>
              <a:t>部门</a:t>
            </a:r>
            <a:endParaRPr lang="zh-CN" altLang="en-US" sz="1400" dirty="0">
              <a:solidFill>
                <a:schemeClr val="bg1"/>
              </a:solidFill>
              <a:latin typeface="Impact" panose="020B0806030902050204" pitchFamily="34" charset="0"/>
              <a:ea typeface="微软雅黑" panose="020B0503020204020204" pitchFamily="34" charset="-122"/>
              <a:sym typeface="Impact" panose="020B0806030902050204" pitchFamily="34" charset="0"/>
            </a:endParaRPr>
          </a:p>
        </p:txBody>
      </p:sp>
    </p:spTree>
    <p:extLst>
      <p:ext uri="{BB962C8B-B14F-4D97-AF65-F5344CB8AC3E}">
        <p14:creationId xmlns:p14="http://schemas.microsoft.com/office/powerpoint/2010/main" val="20373040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300"/>
                            </p:stCondLst>
                            <p:childTnLst>
                              <p:par>
                                <p:cTn id="12" presetID="22" presetClass="entr" presetSubtype="8"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300"/>
                                        <p:tgtEl>
                                          <p:spTgt spid="5"/>
                                        </p:tgtEl>
                                      </p:cBhvr>
                                    </p:animEffect>
                                  </p:childTnLst>
                                </p:cTn>
                              </p:par>
                            </p:childTnLst>
                          </p:cTn>
                        </p:par>
                        <p:par>
                          <p:cTn id="15" fill="hold">
                            <p:stCondLst>
                              <p:cond delay="1600"/>
                            </p:stCondLst>
                            <p:childTnLst>
                              <p:par>
                                <p:cTn id="16" presetID="12" presetClass="entr" presetSubtype="4"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slide(fromBottom)">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925260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43"/>
          <p:cNvGrpSpPr>
            <a:grpSpLocks noChangeAspect="1"/>
          </p:cNvGrpSpPr>
          <p:nvPr/>
        </p:nvGrpSpPr>
        <p:grpSpPr bwMode="auto">
          <a:xfrm>
            <a:off x="8114504" y="5790173"/>
            <a:ext cx="109337" cy="519415"/>
            <a:chOff x="385" y="-748"/>
            <a:chExt cx="1018" cy="4838"/>
          </a:xfrm>
        </p:grpSpPr>
        <p:sp>
          <p:nvSpPr>
            <p:cNvPr id="11" name="AutoShape 44"/>
            <p:cNvSpPr>
              <a:spLocks noChangeArrowheads="1"/>
            </p:cNvSpPr>
            <p:nvPr/>
          </p:nvSpPr>
          <p:spPr bwMode="auto">
            <a:xfrm flipV="1">
              <a:off x="385" y="-748"/>
              <a:ext cx="1018" cy="4837"/>
            </a:xfrm>
            <a:custGeom>
              <a:avLst/>
              <a:gdLst>
                <a:gd name="G0" fmla="+- 10248 0 0"/>
                <a:gd name="G1" fmla="+- 21600 0 10248"/>
                <a:gd name="G2" fmla="+- 21600 0 1024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248" y="10800"/>
                  </a:moveTo>
                  <a:cubicBezTo>
                    <a:pt x="10248" y="11105"/>
                    <a:pt x="10495" y="11352"/>
                    <a:pt x="10800" y="11352"/>
                  </a:cubicBezTo>
                  <a:cubicBezTo>
                    <a:pt x="11105" y="11352"/>
                    <a:pt x="11352" y="11105"/>
                    <a:pt x="11352" y="10800"/>
                  </a:cubicBezTo>
                  <a:cubicBezTo>
                    <a:pt x="11352" y="10495"/>
                    <a:pt x="11105" y="10248"/>
                    <a:pt x="10800" y="10248"/>
                  </a:cubicBezTo>
                  <a:cubicBezTo>
                    <a:pt x="10495" y="10248"/>
                    <a:pt x="10248" y="10495"/>
                    <a:pt x="10248"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grpSp>
          <p:nvGrpSpPr>
            <p:cNvPr id="12" name="Group 45"/>
            <p:cNvGrpSpPr>
              <a:grpSpLocks/>
            </p:cNvGrpSpPr>
            <p:nvPr/>
          </p:nvGrpSpPr>
          <p:grpSpPr bwMode="auto">
            <a:xfrm flipV="1">
              <a:off x="397" y="-747"/>
              <a:ext cx="994" cy="4837"/>
              <a:chOff x="680" y="-870"/>
              <a:chExt cx="1086" cy="5285"/>
            </a:xfrm>
          </p:grpSpPr>
          <p:sp>
            <p:nvSpPr>
              <p:cNvPr id="16" name="AutoShape 46"/>
              <p:cNvSpPr>
                <a:spLocks noChangeArrowheads="1"/>
              </p:cNvSpPr>
              <p:nvPr/>
            </p:nvSpPr>
            <p:spPr bwMode="auto">
              <a:xfrm>
                <a:off x="680" y="-870"/>
                <a:ext cx="1086" cy="5285"/>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sp>
            <p:nvSpPr>
              <p:cNvPr id="17" name="AutoShape 47"/>
              <p:cNvSpPr>
                <a:spLocks noChangeArrowheads="1"/>
              </p:cNvSpPr>
              <p:nvPr/>
            </p:nvSpPr>
            <p:spPr bwMode="auto">
              <a:xfrm>
                <a:off x="710" y="-870"/>
                <a:ext cx="1026" cy="5285"/>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grpSp>
        <p:grpSp>
          <p:nvGrpSpPr>
            <p:cNvPr id="13" name="Group 48"/>
            <p:cNvGrpSpPr>
              <a:grpSpLocks/>
            </p:cNvGrpSpPr>
            <p:nvPr/>
          </p:nvGrpSpPr>
          <p:grpSpPr bwMode="auto">
            <a:xfrm flipV="1">
              <a:off x="511" y="-748"/>
              <a:ext cx="766" cy="4838"/>
              <a:chOff x="680" y="-1656"/>
              <a:chExt cx="1086" cy="6859"/>
            </a:xfrm>
          </p:grpSpPr>
          <p:sp>
            <p:nvSpPr>
              <p:cNvPr id="14" name="AutoShape 49"/>
              <p:cNvSpPr>
                <a:spLocks noChangeArrowheads="1"/>
              </p:cNvSpPr>
              <p:nvPr/>
            </p:nvSpPr>
            <p:spPr bwMode="auto">
              <a:xfrm>
                <a:off x="680" y="-1656"/>
                <a:ext cx="1086" cy="6858"/>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sp>
            <p:nvSpPr>
              <p:cNvPr id="15" name="AutoShape 50"/>
              <p:cNvSpPr>
                <a:spLocks noChangeArrowheads="1"/>
              </p:cNvSpPr>
              <p:nvPr/>
            </p:nvSpPr>
            <p:spPr bwMode="auto">
              <a:xfrm>
                <a:off x="710" y="-1656"/>
                <a:ext cx="1026" cy="6859"/>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grpSp>
      </p:grpSp>
      <p:grpSp>
        <p:nvGrpSpPr>
          <p:cNvPr id="2" name="组合 1"/>
          <p:cNvGrpSpPr/>
          <p:nvPr/>
        </p:nvGrpSpPr>
        <p:grpSpPr>
          <a:xfrm>
            <a:off x="4439816" y="2490415"/>
            <a:ext cx="3126649" cy="3127909"/>
            <a:chOff x="4439816" y="2490415"/>
            <a:chExt cx="3126649" cy="3127909"/>
          </a:xfrm>
        </p:grpSpPr>
        <p:sp>
          <p:nvSpPr>
            <p:cNvPr id="19" name="弧形2"/>
            <p:cNvSpPr/>
            <p:nvPr/>
          </p:nvSpPr>
          <p:spPr>
            <a:xfrm>
              <a:off x="4439816" y="2490415"/>
              <a:ext cx="3126649" cy="3125428"/>
            </a:xfrm>
            <a:prstGeom prst="blockArc">
              <a:avLst>
                <a:gd name="adj1" fmla="val 5400000"/>
                <a:gd name="adj2" fmla="val 16200000"/>
                <a:gd name="adj3" fmla="val 4642"/>
              </a:avLst>
            </a:pr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a:lstStyle/>
            <a:p>
              <a:endParaRPr lang="zh-CN" altLang="en-US">
                <a:latin typeface="Impact" panose="020B0806030902050204" pitchFamily="34" charset="0"/>
                <a:ea typeface="微软雅黑" panose="020B0503020204020204" pitchFamily="34" charset="-122"/>
                <a:sym typeface="Impact" panose="020B0806030902050204" pitchFamily="34" charset="0"/>
              </a:endParaRPr>
            </a:p>
          </p:txBody>
        </p:sp>
        <p:sp>
          <p:nvSpPr>
            <p:cNvPr id="20" name="弧形1"/>
            <p:cNvSpPr/>
            <p:nvPr/>
          </p:nvSpPr>
          <p:spPr>
            <a:xfrm>
              <a:off x="4439816" y="2492896"/>
              <a:ext cx="3126649" cy="3125428"/>
            </a:xfrm>
            <a:prstGeom prst="blockArc">
              <a:avLst>
                <a:gd name="adj1" fmla="val 16200000"/>
                <a:gd name="adj2" fmla="val 5400000"/>
                <a:gd name="adj3" fmla="val 4642"/>
              </a:avLst>
            </a:pr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a:lstStyle/>
            <a:p>
              <a:endParaRPr lang="zh-CN" altLang="en-US">
                <a:latin typeface="Impact" panose="020B0806030902050204" pitchFamily="34" charset="0"/>
                <a:ea typeface="微软雅黑" panose="020B0503020204020204" pitchFamily="34" charset="-122"/>
                <a:sym typeface="Impact" panose="020B0806030902050204" pitchFamily="34" charset="0"/>
              </a:endParaRPr>
            </a:p>
          </p:txBody>
        </p:sp>
      </p:grpSp>
      <p:sp>
        <p:nvSpPr>
          <p:cNvPr id="22" name="Oval 19"/>
          <p:cNvSpPr>
            <a:spLocks noChangeArrowheads="1"/>
          </p:cNvSpPr>
          <p:nvPr/>
        </p:nvSpPr>
        <p:spPr bwMode="auto">
          <a:xfrm>
            <a:off x="5021441" y="3108226"/>
            <a:ext cx="1931991" cy="1931674"/>
          </a:xfrm>
          <a:prstGeom prst="ellipse">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2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会议</a:t>
            </a:r>
          </a:p>
        </p:txBody>
      </p:sp>
      <p:grpSp>
        <p:nvGrpSpPr>
          <p:cNvPr id="24" name="浅色2"/>
          <p:cNvGrpSpPr/>
          <p:nvPr/>
        </p:nvGrpSpPr>
        <p:grpSpPr>
          <a:xfrm>
            <a:off x="5499234" y="5112135"/>
            <a:ext cx="1007811" cy="1007417"/>
            <a:chOff x="4068292" y="1398844"/>
            <a:chExt cx="1007417" cy="1007417"/>
          </a:xfrm>
        </p:grpSpPr>
        <p:sp>
          <p:nvSpPr>
            <p:cNvPr id="25" name="椭圆 24"/>
            <p:cNvSpPr/>
            <p:nvPr/>
          </p:nvSpPr>
          <p:spPr>
            <a:xfrm>
              <a:off x="4068292" y="1398844"/>
              <a:ext cx="1007417" cy="1007417"/>
            </a:xfrm>
            <a:prstGeom prst="ellipse">
              <a:avLst/>
            </a:prstGeom>
            <a:gradFill rotWithShape="1">
              <a:gsLst>
                <a:gs pos="0">
                  <a:srgbClr val="F8F8F8"/>
                </a:gs>
                <a:gs pos="100000">
                  <a:srgbClr val="DDDDDD"/>
                </a:gs>
              </a:gsLst>
              <a:path path="shape">
                <a:fillToRect l="50000" t="50000" r="50000" b="50000"/>
              </a:path>
            </a:gradFill>
            <a:ln>
              <a:solidFill>
                <a:srgbClr val="DDDDDD"/>
              </a:solidFill>
            </a:ln>
          </p:spPr>
          <p:txBody>
            <a:bodyPr wrap="none" anchor="ctr"/>
            <a:lstStyle/>
            <a:p>
              <a:pPr algn="ctr">
                <a:defRPr/>
              </a:pPr>
              <a:r>
                <a:rPr lang="zh-CN" altLang="en-US" sz="2000" b="1" kern="0" dirty="0">
                  <a:solidFill>
                    <a:srgbClr val="888888"/>
                  </a:solidFill>
                  <a:latin typeface="Impact" panose="020B0806030902050204" pitchFamily="34" charset="0"/>
                  <a:ea typeface="微软雅黑" panose="020B0503020204020204" pitchFamily="34" charset="-122"/>
                  <a:sym typeface="Impact" panose="020B0806030902050204" pitchFamily="34" charset="0"/>
                </a:rPr>
                <a:t>习</a:t>
              </a:r>
            </a:p>
          </p:txBody>
        </p:sp>
        <p:sp>
          <p:nvSpPr>
            <p:cNvPr id="26" name="椭圆 10"/>
            <p:cNvSpPr/>
            <p:nvPr/>
          </p:nvSpPr>
          <p:spPr>
            <a:xfrm>
              <a:off x="4215825" y="1546377"/>
              <a:ext cx="712351" cy="712351"/>
            </a:xfrm>
            <a:prstGeom prst="rect">
              <a:avLst/>
            </a:prstGeom>
            <a:noFill/>
            <a:ln>
              <a:noFill/>
            </a:ln>
            <a:effectLst/>
          </p:spPr>
          <p:txBody>
            <a:bodyPr spcFirstLastPara="0" vert="horz" wrap="square" lIns="27940" tIns="27940" rIns="27940" bIns="27940" numCol="1" spcCol="1270" anchor="ctr" anchorCtr="0">
              <a:noAutofit/>
            </a:bodyPr>
            <a:lstStyle/>
            <a:p>
              <a:pPr algn="ctr" defTabSz="977900">
                <a:lnSpc>
                  <a:spcPct val="90000"/>
                </a:lnSpc>
                <a:spcBef>
                  <a:spcPct val="0"/>
                </a:spcBef>
                <a:spcAft>
                  <a:spcPct val="35000"/>
                </a:spcAft>
                <a:defRPr/>
              </a:pPr>
              <a:endParaRPr lang="zh-CN" altLang="en-US" sz="2200">
                <a:solidFill>
                  <a:sysClr val="window" lastClr="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7" name="未知"/>
            <p:cNvSpPr>
              <a:spLocks/>
            </p:cNvSpPr>
            <p:nvPr/>
          </p:nvSpPr>
          <p:spPr bwMode="auto">
            <a:xfrm>
              <a:off x="4145130" y="1415449"/>
              <a:ext cx="860257" cy="419761"/>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dirty="0">
                <a:solidFill>
                  <a:sysClr val="windowText" lastClr="000000"/>
                </a:solidFill>
                <a:latin typeface="Impact" panose="020B0806030902050204" pitchFamily="34" charset="0"/>
                <a:ea typeface="微软雅黑" panose="020B0503020204020204" pitchFamily="34" charset="-122"/>
                <a:sym typeface="Impact" panose="020B0806030902050204" pitchFamily="34" charset="0"/>
              </a:endParaRPr>
            </a:p>
          </p:txBody>
        </p:sp>
      </p:grpSp>
      <p:grpSp>
        <p:nvGrpSpPr>
          <p:cNvPr id="32" name="深色2"/>
          <p:cNvGrpSpPr/>
          <p:nvPr/>
        </p:nvGrpSpPr>
        <p:grpSpPr>
          <a:xfrm>
            <a:off x="5502833" y="5112135"/>
            <a:ext cx="1007811" cy="1007417"/>
            <a:chOff x="4071889" y="1398844"/>
            <a:chExt cx="1007417" cy="1007417"/>
          </a:xfrm>
        </p:grpSpPr>
        <p:sp>
          <p:nvSpPr>
            <p:cNvPr id="33" name="椭圆 32"/>
            <p:cNvSpPr/>
            <p:nvPr/>
          </p:nvSpPr>
          <p:spPr>
            <a:xfrm>
              <a:off x="4071889" y="1398844"/>
              <a:ext cx="1007417" cy="1007417"/>
            </a:xfrm>
            <a:prstGeom prst="ellipse">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2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议</a:t>
              </a:r>
            </a:p>
          </p:txBody>
        </p:sp>
        <p:sp>
          <p:nvSpPr>
            <p:cNvPr id="34" name="椭圆 10"/>
            <p:cNvSpPr/>
            <p:nvPr/>
          </p:nvSpPr>
          <p:spPr>
            <a:xfrm>
              <a:off x="4215825" y="1546377"/>
              <a:ext cx="712351" cy="712351"/>
            </a:xfrm>
            <a:prstGeom prst="rect">
              <a:avLst/>
            </a:prstGeom>
            <a:noFill/>
            <a:ln w="22225">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3200" b="1">
                <a:solidFill>
                  <a:srgbClr val="0070C0"/>
                </a:solidFill>
                <a:latin typeface="Impact" panose="020B0806030902050204" pitchFamily="34" charset="0"/>
                <a:ea typeface="微软雅黑" panose="020B0503020204020204" pitchFamily="34" charset="-122"/>
                <a:sym typeface="Impact" panose="020B0806030902050204" pitchFamily="34" charset="0"/>
              </a:endParaRPr>
            </a:p>
          </p:txBody>
        </p:sp>
      </p:grpSp>
      <p:grpSp>
        <p:nvGrpSpPr>
          <p:cNvPr id="36" name="深色1"/>
          <p:cNvGrpSpPr/>
          <p:nvPr/>
        </p:nvGrpSpPr>
        <p:grpSpPr>
          <a:xfrm>
            <a:off x="5559476" y="2035345"/>
            <a:ext cx="1007811" cy="1007417"/>
            <a:chOff x="4071889" y="1398844"/>
            <a:chExt cx="1007417" cy="1007417"/>
          </a:xfrm>
        </p:grpSpPr>
        <p:sp>
          <p:nvSpPr>
            <p:cNvPr id="37" name="椭圆 36"/>
            <p:cNvSpPr/>
            <p:nvPr/>
          </p:nvSpPr>
          <p:spPr>
            <a:xfrm>
              <a:off x="4071889" y="1398844"/>
              <a:ext cx="1007417" cy="1007417"/>
            </a:xfrm>
            <a:prstGeom prst="ellipse">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2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会</a:t>
              </a:r>
            </a:p>
          </p:txBody>
        </p:sp>
        <p:sp>
          <p:nvSpPr>
            <p:cNvPr id="38" name="椭圆 10"/>
            <p:cNvSpPr/>
            <p:nvPr/>
          </p:nvSpPr>
          <p:spPr>
            <a:xfrm>
              <a:off x="4215825" y="1546377"/>
              <a:ext cx="712351" cy="712351"/>
            </a:xfrm>
            <a:prstGeom prst="rect">
              <a:avLst/>
            </a:prstGeom>
            <a:noFill/>
            <a:ln w="22225">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3200" b="1">
                <a:solidFill>
                  <a:srgbClr val="0070C0"/>
                </a:solidFill>
                <a:latin typeface="Impact" panose="020B0806030902050204" pitchFamily="34" charset="0"/>
                <a:ea typeface="微软雅黑" panose="020B0503020204020204" pitchFamily="34" charset="-122"/>
                <a:sym typeface="Impact" panose="020B0806030902050204" pitchFamily="34" charset="0"/>
              </a:endParaRPr>
            </a:p>
          </p:txBody>
        </p:sp>
      </p:grpSp>
      <p:sp>
        <p:nvSpPr>
          <p:cNvPr id="40" name="TextBox 11"/>
          <p:cNvSpPr txBox="1">
            <a:spLocks noChangeArrowheads="1"/>
          </p:cNvSpPr>
          <p:nvPr/>
        </p:nvSpPr>
        <p:spPr bwMode="auto">
          <a:xfrm flipH="1">
            <a:off x="7401732" y="5548499"/>
            <a:ext cx="1762690" cy="375809"/>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10000"/>
              </a:lnSpc>
              <a:defRPr/>
            </a:pPr>
            <a:r>
              <a:rPr lang="zh-CN" altLang="en-US" kern="0" dirty="0">
                <a:latin typeface="Impact" panose="020B0806030902050204" pitchFamily="34" charset="0"/>
                <a:ea typeface="微软雅黑" pitchFamily="34" charset="-122"/>
                <a:sym typeface="Impact" panose="020B0806030902050204" pitchFamily="34" charset="0"/>
              </a:rPr>
              <a:t>讨论、商议</a:t>
            </a:r>
            <a:endParaRPr lang="en-US" altLang="zh-CN" kern="0" dirty="0">
              <a:latin typeface="Impact" panose="020B0806030902050204" pitchFamily="34" charset="0"/>
              <a:ea typeface="微软雅黑" pitchFamily="34" charset="-122"/>
              <a:sym typeface="Impact" panose="020B0806030902050204" pitchFamily="34" charset="0"/>
            </a:endParaRPr>
          </a:p>
        </p:txBody>
      </p:sp>
      <p:cxnSp>
        <p:nvCxnSpPr>
          <p:cNvPr id="41" name="直接连接符 40"/>
          <p:cNvCxnSpPr/>
          <p:nvPr/>
        </p:nvCxnSpPr>
        <p:spPr>
          <a:xfrm>
            <a:off x="5987436" y="5999530"/>
            <a:ext cx="3668076" cy="0"/>
          </a:xfrm>
          <a:prstGeom prst="line">
            <a:avLst/>
          </a:prstGeom>
          <a:ln w="12700">
            <a:solidFill>
              <a:srgbClr val="005DDF"/>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42" name="TextBox 11"/>
          <p:cNvSpPr txBox="1">
            <a:spLocks noChangeArrowheads="1"/>
          </p:cNvSpPr>
          <p:nvPr/>
        </p:nvSpPr>
        <p:spPr bwMode="auto">
          <a:xfrm flipH="1">
            <a:off x="7166056" y="2471138"/>
            <a:ext cx="2314319" cy="375809"/>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10000"/>
              </a:lnSpc>
              <a:defRPr/>
            </a:pPr>
            <a:r>
              <a:rPr lang="zh-CN" altLang="en-US" kern="0" dirty="0">
                <a:latin typeface="Impact" panose="020B0806030902050204" pitchFamily="34" charset="0"/>
                <a:ea typeface="微软雅黑" pitchFamily="34" charset="-122"/>
                <a:sym typeface="Impact" panose="020B0806030902050204" pitchFamily="34" charset="0"/>
              </a:rPr>
              <a:t>聚会、见面、集会</a:t>
            </a:r>
            <a:endParaRPr lang="en-US" altLang="zh-CN" kern="0" dirty="0">
              <a:latin typeface="Impact" panose="020B0806030902050204" pitchFamily="34" charset="0"/>
              <a:ea typeface="微软雅黑" pitchFamily="34" charset="-122"/>
              <a:sym typeface="Impact" panose="020B0806030902050204" pitchFamily="34" charset="0"/>
            </a:endParaRPr>
          </a:p>
        </p:txBody>
      </p:sp>
      <p:cxnSp>
        <p:nvCxnSpPr>
          <p:cNvPr id="43" name="直接连接符 42"/>
          <p:cNvCxnSpPr/>
          <p:nvPr/>
        </p:nvCxnSpPr>
        <p:spPr>
          <a:xfrm flipH="1">
            <a:off x="6047941" y="2956030"/>
            <a:ext cx="3607572" cy="0"/>
          </a:xfrm>
          <a:prstGeom prst="line">
            <a:avLst/>
          </a:prstGeom>
          <a:ln w="12700">
            <a:solidFill>
              <a:srgbClr val="005DDF"/>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1495116" y="3259137"/>
            <a:ext cx="2892979" cy="1006429"/>
          </a:xfrm>
          <a:prstGeom prst="rect">
            <a:avLst/>
          </a:prstGeom>
        </p:spPr>
        <p:txBody>
          <a:bodyPr wrap="square">
            <a:spAutoFit/>
          </a:bodyPr>
          <a:lstStyle/>
          <a:p>
            <a:pPr>
              <a:lnSpc>
                <a:spcPct val="110000"/>
              </a:lnSpc>
            </a:pPr>
            <a:r>
              <a:rPr lang="zh-CN" altLang="en-US" dirty="0">
                <a:latin typeface="Impact" panose="020B0806030902050204" pitchFamily="34" charset="0"/>
                <a:ea typeface="微软雅黑" pitchFamily="34" charset="-122"/>
                <a:sym typeface="Impact" panose="020B0806030902050204" pitchFamily="34" charset="0"/>
              </a:rPr>
              <a:t>会议的意思就是人们聚集在一起，围绕特定主题进行讨论、交流的活动。</a:t>
            </a:r>
            <a:endParaRPr lang="en-US" altLang="zh-CN" dirty="0">
              <a:latin typeface="Impact" panose="020B0806030902050204" pitchFamily="34" charset="0"/>
              <a:ea typeface="微软雅黑" pitchFamily="34" charset="-122"/>
              <a:sym typeface="Impact" panose="020B0806030902050204" pitchFamily="34" charset="0"/>
            </a:endParaRPr>
          </a:p>
        </p:txBody>
      </p:sp>
      <p:cxnSp>
        <p:nvCxnSpPr>
          <p:cNvPr id="46" name="直接连接符 45"/>
          <p:cNvCxnSpPr/>
          <p:nvPr/>
        </p:nvCxnSpPr>
        <p:spPr>
          <a:xfrm>
            <a:off x="1443395" y="4319350"/>
            <a:ext cx="3799651" cy="0"/>
          </a:xfrm>
          <a:prstGeom prst="line">
            <a:avLst/>
          </a:prstGeom>
          <a:ln w="12700">
            <a:solidFill>
              <a:srgbClr val="005DDF"/>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47" name="圆角矩形 46"/>
          <p:cNvSpPr/>
          <p:nvPr/>
        </p:nvSpPr>
        <p:spPr>
          <a:xfrm>
            <a:off x="-8335" y="997231"/>
            <a:ext cx="12164939" cy="561975"/>
          </a:xfrm>
          <a:prstGeom prst="roundRect">
            <a:avLst>
              <a:gd name="adj" fmla="val 12535"/>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2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会议是一种群体沟通的</a:t>
            </a:r>
            <a:r>
              <a:rPr lang="zh-CN" altLang="en-US" sz="3200" b="1" dirty="0" smtClean="0">
                <a:solidFill>
                  <a:srgbClr val="0070C0"/>
                </a:solidFill>
                <a:latin typeface="Impact" panose="020B0806030902050204" pitchFamily="34" charset="0"/>
                <a:ea typeface="微软雅黑" panose="020B0503020204020204" pitchFamily="34" charset="-122"/>
                <a:sym typeface="Impact" panose="020B0806030902050204" pitchFamily="34" charset="0"/>
              </a:rPr>
              <a:t>方式</a:t>
            </a:r>
            <a:endParaRPr lang="zh-CN" altLang="en-US" sz="3200" b="1" dirty="0">
              <a:solidFill>
                <a:srgbClr val="0070C0"/>
              </a:solidFill>
              <a:latin typeface="Impact" panose="020B0806030902050204" pitchFamily="34" charset="0"/>
              <a:ea typeface="微软雅黑" panose="020B0503020204020204" pitchFamily="34" charset="-122"/>
              <a:sym typeface="Impact" panose="020B0806030902050204" pitchFamily="34" charset="0"/>
            </a:endParaRPr>
          </a:p>
        </p:txBody>
      </p:sp>
    </p:spTree>
    <p:extLst>
      <p:ext uri="{BB962C8B-B14F-4D97-AF65-F5344CB8AC3E}">
        <p14:creationId xmlns:p14="http://schemas.microsoft.com/office/powerpoint/2010/main" val="845069406"/>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p:cTn id="19" dur="500" fill="hold"/>
                                        <p:tgtEl>
                                          <p:spTgt spid="36"/>
                                        </p:tgtEl>
                                        <p:attrNameLst>
                                          <p:attrName>ppt_w</p:attrName>
                                        </p:attrNameLst>
                                      </p:cBhvr>
                                      <p:tavLst>
                                        <p:tav tm="0">
                                          <p:val>
                                            <p:fltVal val="0"/>
                                          </p:val>
                                        </p:tav>
                                        <p:tav tm="100000">
                                          <p:val>
                                            <p:strVal val="#ppt_w"/>
                                          </p:val>
                                        </p:tav>
                                      </p:tavLst>
                                    </p:anim>
                                    <p:anim calcmode="lin" valueType="num">
                                      <p:cBhvr>
                                        <p:cTn id="20" dur="500" fill="hold"/>
                                        <p:tgtEl>
                                          <p:spTgt spid="36"/>
                                        </p:tgtEl>
                                        <p:attrNameLst>
                                          <p:attrName>ppt_h</p:attrName>
                                        </p:attrNameLst>
                                      </p:cBhvr>
                                      <p:tavLst>
                                        <p:tav tm="0">
                                          <p:val>
                                            <p:fltVal val="0"/>
                                          </p:val>
                                        </p:tav>
                                        <p:tav tm="100000">
                                          <p:val>
                                            <p:strVal val="#ppt_h"/>
                                          </p:val>
                                        </p:tav>
                                      </p:tavLst>
                                    </p:anim>
                                    <p:animEffect transition="in" filter="fade">
                                      <p:cBhvr>
                                        <p:cTn id="21" dur="500"/>
                                        <p:tgtEl>
                                          <p:spTgt spid="36"/>
                                        </p:tgtEl>
                                      </p:cBhvr>
                                    </p:animEffect>
                                  </p:childTnLst>
                                </p:cTn>
                              </p:par>
                              <p:par>
                                <p:cTn id="22" presetID="53" presetClass="entr" presetSubtype="16" fill="hold" nodeType="withEffect">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cBhvr>
                                        <p:cTn id="24" dur="500" fill="hold"/>
                                        <p:tgtEl>
                                          <p:spTgt spid="32"/>
                                        </p:tgtEl>
                                        <p:attrNameLst>
                                          <p:attrName>ppt_w</p:attrName>
                                        </p:attrNameLst>
                                      </p:cBhvr>
                                      <p:tavLst>
                                        <p:tav tm="0">
                                          <p:val>
                                            <p:fltVal val="0"/>
                                          </p:val>
                                        </p:tav>
                                        <p:tav tm="100000">
                                          <p:val>
                                            <p:strVal val="#ppt_w"/>
                                          </p:val>
                                        </p:tav>
                                      </p:tavLst>
                                    </p:anim>
                                    <p:anim calcmode="lin" valueType="num">
                                      <p:cBhvr>
                                        <p:cTn id="25" dur="500" fill="hold"/>
                                        <p:tgtEl>
                                          <p:spTgt spid="32"/>
                                        </p:tgtEl>
                                        <p:attrNameLst>
                                          <p:attrName>ppt_h</p:attrName>
                                        </p:attrNameLst>
                                      </p:cBhvr>
                                      <p:tavLst>
                                        <p:tav tm="0">
                                          <p:val>
                                            <p:fltVal val="0"/>
                                          </p:val>
                                        </p:tav>
                                        <p:tav tm="100000">
                                          <p:val>
                                            <p:strVal val="#ppt_h"/>
                                          </p:val>
                                        </p:tav>
                                      </p:tavLst>
                                    </p:anim>
                                    <p:animEffect transition="in" filter="fade">
                                      <p:cBhvr>
                                        <p:cTn id="26" dur="500"/>
                                        <p:tgtEl>
                                          <p:spTgt spid="32"/>
                                        </p:tgtEl>
                                      </p:cBhvr>
                                    </p:animEffect>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p:cTn id="30" dur="500" fill="hold"/>
                                        <p:tgtEl>
                                          <p:spTgt spid="24"/>
                                        </p:tgtEl>
                                        <p:attrNameLst>
                                          <p:attrName>ppt_w</p:attrName>
                                        </p:attrNameLst>
                                      </p:cBhvr>
                                      <p:tavLst>
                                        <p:tav tm="0">
                                          <p:val>
                                            <p:fltVal val="0"/>
                                          </p:val>
                                        </p:tav>
                                        <p:tav tm="100000">
                                          <p:val>
                                            <p:strVal val="#ppt_w"/>
                                          </p:val>
                                        </p:tav>
                                      </p:tavLst>
                                    </p:anim>
                                    <p:anim calcmode="lin" valueType="num">
                                      <p:cBhvr>
                                        <p:cTn id="31" dur="500" fill="hold"/>
                                        <p:tgtEl>
                                          <p:spTgt spid="24"/>
                                        </p:tgtEl>
                                        <p:attrNameLst>
                                          <p:attrName>ppt_h</p:attrName>
                                        </p:attrNameLst>
                                      </p:cBhvr>
                                      <p:tavLst>
                                        <p:tav tm="0">
                                          <p:val>
                                            <p:fltVal val="0"/>
                                          </p:val>
                                        </p:tav>
                                        <p:tav tm="100000">
                                          <p:val>
                                            <p:strVal val="#ppt_h"/>
                                          </p:val>
                                        </p:tav>
                                      </p:tavLst>
                                    </p:anim>
                                    <p:animEffect transition="in" filter="fade">
                                      <p:cBhvr>
                                        <p:cTn id="32" dur="500"/>
                                        <p:tgtEl>
                                          <p:spTgt spid="24"/>
                                        </p:tgtEl>
                                      </p:cBhvr>
                                    </p:animEffect>
                                  </p:childTnLst>
                                </p:cTn>
                              </p:par>
                            </p:childTnLst>
                          </p:cTn>
                        </p:par>
                        <p:par>
                          <p:cTn id="33" fill="hold">
                            <p:stCondLst>
                              <p:cond delay="2000"/>
                            </p:stCondLst>
                            <p:childTnLst>
                              <p:par>
                                <p:cTn id="34" presetID="22" presetClass="entr" presetSubtype="8" fill="hold" grpId="0" nodeType="afterEffect">
                                  <p:stCondLst>
                                    <p:cond delay="0"/>
                                  </p:stCondLst>
                                  <p:childTnLst>
                                    <p:set>
                                      <p:cBhvr>
                                        <p:cTn id="35" dur="1" fill="hold">
                                          <p:stCondLst>
                                            <p:cond delay="0"/>
                                          </p:stCondLst>
                                        </p:cTn>
                                        <p:tgtEl>
                                          <p:spTgt spid="47"/>
                                        </p:tgtEl>
                                        <p:attrNameLst>
                                          <p:attrName>style.visibility</p:attrName>
                                        </p:attrNameLst>
                                      </p:cBhvr>
                                      <p:to>
                                        <p:strVal val="visible"/>
                                      </p:to>
                                    </p:set>
                                    <p:animEffect transition="in" filter="wipe(left)">
                                      <p:cBhvr>
                                        <p:cTn id="36" dur="500"/>
                                        <p:tgtEl>
                                          <p:spTgt spid="47"/>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43"/>
                                        </p:tgtEl>
                                        <p:attrNameLst>
                                          <p:attrName>style.visibility</p:attrName>
                                        </p:attrNameLst>
                                      </p:cBhvr>
                                      <p:to>
                                        <p:strVal val="visible"/>
                                      </p:to>
                                    </p:set>
                                    <p:animEffect transition="in" filter="wipe(left)">
                                      <p:cBhvr>
                                        <p:cTn id="40" dur="200"/>
                                        <p:tgtEl>
                                          <p:spTgt spid="43"/>
                                        </p:tgtEl>
                                      </p:cBhvr>
                                    </p:animEffect>
                                  </p:childTnLst>
                                </p:cTn>
                              </p:par>
                            </p:childTnLst>
                          </p:cTn>
                        </p:par>
                        <p:par>
                          <p:cTn id="41" fill="hold">
                            <p:stCondLst>
                              <p:cond delay="2700"/>
                            </p:stCondLst>
                            <p:childTnLst>
                              <p:par>
                                <p:cTn id="42" presetID="14" presetClass="entr" presetSubtype="10" fill="hold" grpId="0" nodeType="after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randombar(horizontal)">
                                      <p:cBhvr>
                                        <p:cTn id="44" dur="500"/>
                                        <p:tgtEl>
                                          <p:spTgt spid="42"/>
                                        </p:tgtEl>
                                      </p:cBhvr>
                                    </p:animEffect>
                                  </p:childTnLst>
                                </p:cTn>
                              </p:par>
                            </p:childTnLst>
                          </p:cTn>
                        </p:par>
                        <p:par>
                          <p:cTn id="45" fill="hold">
                            <p:stCondLst>
                              <p:cond delay="3200"/>
                            </p:stCondLst>
                            <p:childTnLst>
                              <p:par>
                                <p:cTn id="46" presetID="22" presetClass="entr" presetSubtype="8" fill="hold" nodeType="after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wipe(left)">
                                      <p:cBhvr>
                                        <p:cTn id="48" dur="200"/>
                                        <p:tgtEl>
                                          <p:spTgt spid="41"/>
                                        </p:tgtEl>
                                      </p:cBhvr>
                                    </p:animEffect>
                                  </p:childTnLst>
                                </p:cTn>
                              </p:par>
                            </p:childTnLst>
                          </p:cTn>
                        </p:par>
                        <p:par>
                          <p:cTn id="49" fill="hold">
                            <p:stCondLst>
                              <p:cond delay="3400"/>
                            </p:stCondLst>
                            <p:childTnLst>
                              <p:par>
                                <p:cTn id="50" presetID="14" presetClass="entr" presetSubtype="10" fill="hold" grpId="0" nodeType="after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randombar(horizontal)">
                                      <p:cBhvr>
                                        <p:cTn id="52" dur="500"/>
                                        <p:tgtEl>
                                          <p:spTgt spid="40"/>
                                        </p:tgtEl>
                                      </p:cBhvr>
                                    </p:animEffect>
                                  </p:childTnLst>
                                </p:cTn>
                              </p:par>
                            </p:childTnLst>
                          </p:cTn>
                        </p:par>
                        <p:par>
                          <p:cTn id="53" fill="hold">
                            <p:stCondLst>
                              <p:cond delay="3900"/>
                            </p:stCondLst>
                            <p:childTnLst>
                              <p:par>
                                <p:cTn id="54" presetID="22" presetClass="entr" presetSubtype="2" fill="hold" nodeType="after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wipe(right)">
                                      <p:cBhvr>
                                        <p:cTn id="56" dur="200"/>
                                        <p:tgtEl>
                                          <p:spTgt spid="46"/>
                                        </p:tgtEl>
                                      </p:cBhvr>
                                    </p:animEffect>
                                  </p:childTnLst>
                                </p:cTn>
                              </p:par>
                            </p:childTnLst>
                          </p:cTn>
                        </p:par>
                        <p:par>
                          <p:cTn id="57" fill="hold">
                            <p:stCondLst>
                              <p:cond delay="4100"/>
                            </p:stCondLst>
                            <p:childTnLst>
                              <p:par>
                                <p:cTn id="58" presetID="14" presetClass="entr" presetSubtype="10" fill="hold" grpId="0" nodeType="after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randombar(horizontal)">
                                      <p:cBhvr>
                                        <p:cTn id="6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40" grpId="0"/>
      <p:bldP spid="42" grpId="0"/>
      <p:bldP spid="44" grpId="0"/>
      <p:bldP spid="4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339148" y="1268760"/>
            <a:ext cx="6159027" cy="4781009"/>
            <a:chOff x="5339148" y="1268760"/>
            <a:chExt cx="6159027" cy="4781009"/>
          </a:xfrm>
        </p:grpSpPr>
        <p:sp>
          <p:nvSpPr>
            <p:cNvPr id="58" name="矩形 57"/>
            <p:cNvSpPr>
              <a:spLocks noChangeAspect="1"/>
            </p:cNvSpPr>
            <p:nvPr/>
          </p:nvSpPr>
          <p:spPr>
            <a:xfrm>
              <a:off x="5339148" y="1552441"/>
              <a:ext cx="6159027" cy="4497328"/>
            </a:xfrm>
            <a:prstGeom prst="rect">
              <a:avLst/>
            </a:prstGeom>
            <a:solidFill>
              <a:schemeClr val="bg1"/>
            </a:solidFill>
            <a:ln>
              <a:noFill/>
              <a:prstDash val="dash"/>
            </a:ln>
            <a:effectLst>
              <a:innerShdw blurRad="114300">
                <a:prstClr val="black"/>
              </a:innerShdw>
            </a:effectLst>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a:solidFill>
                  <a:srgbClr val="0070C0"/>
                </a:solidFill>
                <a:latin typeface="Impact" panose="020B0806030902050204" pitchFamily="34" charset="0"/>
                <a:ea typeface="微软雅黑" panose="020B0503020204020204" pitchFamily="34" charset="-122"/>
                <a:sym typeface="Impact" panose="020B0806030902050204" pitchFamily="34" charset="0"/>
              </a:endParaRPr>
            </a:p>
          </p:txBody>
        </p:sp>
        <p:pic>
          <p:nvPicPr>
            <p:cNvPr id="59" name="Picture 3" descr="E:\仝德志文件，勿删！\03-参考文档\！PPT图片及版面资源\06-PPT精选插图\12-标签\蓝色上顶.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464152" y="1268760"/>
              <a:ext cx="2177313" cy="121602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7" name="Group 43"/>
          <p:cNvGrpSpPr>
            <a:grpSpLocks noChangeAspect="1"/>
          </p:cNvGrpSpPr>
          <p:nvPr/>
        </p:nvGrpSpPr>
        <p:grpSpPr bwMode="auto">
          <a:xfrm>
            <a:off x="2936593" y="5318788"/>
            <a:ext cx="109337" cy="519415"/>
            <a:chOff x="385" y="-748"/>
            <a:chExt cx="1018" cy="4838"/>
          </a:xfrm>
        </p:grpSpPr>
        <p:sp>
          <p:nvSpPr>
            <p:cNvPr id="48" name="AutoShape 44"/>
            <p:cNvSpPr>
              <a:spLocks noChangeArrowheads="1"/>
            </p:cNvSpPr>
            <p:nvPr/>
          </p:nvSpPr>
          <p:spPr bwMode="auto">
            <a:xfrm flipV="1">
              <a:off x="385" y="-748"/>
              <a:ext cx="1018" cy="4837"/>
            </a:xfrm>
            <a:custGeom>
              <a:avLst/>
              <a:gdLst>
                <a:gd name="G0" fmla="+- 10248 0 0"/>
                <a:gd name="G1" fmla="+- 21600 0 10248"/>
                <a:gd name="G2" fmla="+- 21600 0 1024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248" y="10800"/>
                  </a:moveTo>
                  <a:cubicBezTo>
                    <a:pt x="10248" y="11105"/>
                    <a:pt x="10495" y="11352"/>
                    <a:pt x="10800" y="11352"/>
                  </a:cubicBezTo>
                  <a:cubicBezTo>
                    <a:pt x="11105" y="11352"/>
                    <a:pt x="11352" y="11105"/>
                    <a:pt x="11352" y="10800"/>
                  </a:cubicBezTo>
                  <a:cubicBezTo>
                    <a:pt x="11352" y="10495"/>
                    <a:pt x="11105" y="10248"/>
                    <a:pt x="10800" y="10248"/>
                  </a:cubicBezTo>
                  <a:cubicBezTo>
                    <a:pt x="10495" y="10248"/>
                    <a:pt x="10248" y="10495"/>
                    <a:pt x="10248"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grpSp>
          <p:nvGrpSpPr>
            <p:cNvPr id="49" name="Group 45"/>
            <p:cNvGrpSpPr>
              <a:grpSpLocks/>
            </p:cNvGrpSpPr>
            <p:nvPr/>
          </p:nvGrpSpPr>
          <p:grpSpPr bwMode="auto">
            <a:xfrm flipV="1">
              <a:off x="397" y="-747"/>
              <a:ext cx="994" cy="4837"/>
              <a:chOff x="680" y="-870"/>
              <a:chExt cx="1086" cy="5285"/>
            </a:xfrm>
          </p:grpSpPr>
          <p:sp>
            <p:nvSpPr>
              <p:cNvPr id="53" name="AutoShape 46"/>
              <p:cNvSpPr>
                <a:spLocks noChangeArrowheads="1"/>
              </p:cNvSpPr>
              <p:nvPr/>
            </p:nvSpPr>
            <p:spPr bwMode="auto">
              <a:xfrm>
                <a:off x="680" y="-870"/>
                <a:ext cx="1086" cy="5285"/>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sp>
            <p:nvSpPr>
              <p:cNvPr id="54" name="AutoShape 47"/>
              <p:cNvSpPr>
                <a:spLocks noChangeArrowheads="1"/>
              </p:cNvSpPr>
              <p:nvPr/>
            </p:nvSpPr>
            <p:spPr bwMode="auto">
              <a:xfrm>
                <a:off x="710" y="-870"/>
                <a:ext cx="1026" cy="5285"/>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grpSp>
        <p:grpSp>
          <p:nvGrpSpPr>
            <p:cNvPr id="50" name="Group 48"/>
            <p:cNvGrpSpPr>
              <a:grpSpLocks/>
            </p:cNvGrpSpPr>
            <p:nvPr/>
          </p:nvGrpSpPr>
          <p:grpSpPr bwMode="auto">
            <a:xfrm flipV="1">
              <a:off x="511" y="-748"/>
              <a:ext cx="766" cy="4838"/>
              <a:chOff x="680" y="-1656"/>
              <a:chExt cx="1086" cy="6859"/>
            </a:xfrm>
          </p:grpSpPr>
          <p:sp>
            <p:nvSpPr>
              <p:cNvPr id="51" name="AutoShape 49"/>
              <p:cNvSpPr>
                <a:spLocks noChangeArrowheads="1"/>
              </p:cNvSpPr>
              <p:nvPr/>
            </p:nvSpPr>
            <p:spPr bwMode="auto">
              <a:xfrm>
                <a:off x="680" y="-1656"/>
                <a:ext cx="1086" cy="6858"/>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sp>
            <p:nvSpPr>
              <p:cNvPr id="52" name="AutoShape 50"/>
              <p:cNvSpPr>
                <a:spLocks noChangeArrowheads="1"/>
              </p:cNvSpPr>
              <p:nvPr/>
            </p:nvSpPr>
            <p:spPr bwMode="auto">
              <a:xfrm>
                <a:off x="710" y="-1656"/>
                <a:ext cx="1026" cy="6859"/>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grpSp>
      </p:grpSp>
      <p:sp>
        <p:nvSpPr>
          <p:cNvPr id="55" name="TextBox 54"/>
          <p:cNvSpPr txBox="1"/>
          <p:nvPr/>
        </p:nvSpPr>
        <p:spPr>
          <a:xfrm>
            <a:off x="5887472" y="2416252"/>
            <a:ext cx="5212317" cy="1372683"/>
          </a:xfrm>
          <a:prstGeom prst="rect">
            <a:avLst/>
          </a:prstGeom>
          <a:noFill/>
        </p:spPr>
        <p:txBody>
          <a:bodyPr wrap="square">
            <a:spAutoFit/>
          </a:bodyPr>
          <a:lstStyle/>
          <a:p>
            <a:pPr>
              <a:lnSpc>
                <a:spcPct val="130000"/>
              </a:lnSpc>
              <a:defRPr/>
            </a:pPr>
            <a:r>
              <a:rPr lang="zh-CN" altLang="en-US" sz="1600" dirty="0">
                <a:solidFill>
                  <a:schemeClr val="tx1">
                    <a:lumMod val="65000"/>
                    <a:lumOff val="35000"/>
                  </a:schemeClr>
                </a:solidFill>
                <a:latin typeface="Impact" panose="020B0806030902050204" pitchFamily="34" charset="0"/>
                <a:ea typeface="微软雅黑" pitchFamily="34" charset="-122"/>
                <a:sym typeface="Impact" panose="020B0806030902050204" pitchFamily="34" charset="0"/>
              </a:rPr>
              <a:t>人类开会的历史可谓是源远流长。公元前</a:t>
            </a:r>
            <a:r>
              <a:rPr lang="en-US" altLang="zh-CN" sz="1600" dirty="0">
                <a:solidFill>
                  <a:schemeClr val="tx1">
                    <a:lumMod val="65000"/>
                    <a:lumOff val="35000"/>
                  </a:schemeClr>
                </a:solidFill>
                <a:latin typeface="Impact" panose="020B0806030902050204" pitchFamily="34" charset="0"/>
                <a:ea typeface="微软雅黑" pitchFamily="34" charset="-122"/>
                <a:sym typeface="Impact" panose="020B0806030902050204" pitchFamily="34" charset="0"/>
              </a:rPr>
              <a:t>2198</a:t>
            </a:r>
            <a:r>
              <a:rPr lang="zh-CN" altLang="en-US" sz="1600" dirty="0">
                <a:solidFill>
                  <a:schemeClr val="tx1">
                    <a:lumMod val="65000"/>
                    <a:lumOff val="35000"/>
                  </a:schemeClr>
                </a:solidFill>
                <a:latin typeface="Impact" panose="020B0806030902050204" pitchFamily="34" charset="0"/>
                <a:ea typeface="微软雅黑" pitchFamily="34" charset="-122"/>
                <a:sym typeface="Impact" panose="020B0806030902050204" pitchFamily="34" charset="0"/>
              </a:rPr>
              <a:t>年，大禹在浙江绍兴的会稽山召集了全国的部落首领，庆功封爵并商讨全国的财政问题。据说，会稽山原名茅山，因召开此会而更名。</a:t>
            </a:r>
          </a:p>
        </p:txBody>
      </p:sp>
      <p:sp>
        <p:nvSpPr>
          <p:cNvPr id="56" name="TextBox 55"/>
          <p:cNvSpPr txBox="1"/>
          <p:nvPr/>
        </p:nvSpPr>
        <p:spPr>
          <a:xfrm>
            <a:off x="5839265" y="4006228"/>
            <a:ext cx="5260523" cy="1692771"/>
          </a:xfrm>
          <a:prstGeom prst="rect">
            <a:avLst/>
          </a:prstGeom>
          <a:noFill/>
        </p:spPr>
        <p:txBody>
          <a:bodyPr wrap="square">
            <a:spAutoFit/>
          </a:bodyPr>
          <a:lstStyle/>
          <a:p>
            <a:pPr indent="457200">
              <a:lnSpc>
                <a:spcPct val="130000"/>
              </a:lnSpc>
              <a:defRPr/>
            </a:pPr>
            <a:r>
              <a:rPr lang="zh-CN" altLang="en-US" sz="1600" dirty="0">
                <a:solidFill>
                  <a:schemeClr val="tx1">
                    <a:lumMod val="65000"/>
                    <a:lumOff val="35000"/>
                  </a:schemeClr>
                </a:solidFill>
                <a:latin typeface="Impact" panose="020B0806030902050204" pitchFamily="34" charset="0"/>
                <a:ea typeface="微软雅黑" pitchFamily="34" charset="-122"/>
                <a:sym typeface="Impact" panose="020B0806030902050204" pitchFamily="34" charset="0"/>
              </a:rPr>
              <a:t>公元前 </a:t>
            </a:r>
            <a:r>
              <a:rPr lang="en-US" altLang="zh-CN" sz="1600" dirty="0">
                <a:solidFill>
                  <a:schemeClr val="tx1">
                    <a:lumMod val="65000"/>
                    <a:lumOff val="35000"/>
                  </a:schemeClr>
                </a:solidFill>
                <a:latin typeface="Impact" panose="020B0806030902050204" pitchFamily="34" charset="0"/>
                <a:ea typeface="微软雅黑" pitchFamily="34" charset="-122"/>
                <a:sym typeface="Impact" panose="020B0806030902050204" pitchFamily="34" charset="0"/>
              </a:rPr>
              <a:t>681 </a:t>
            </a:r>
            <a:r>
              <a:rPr lang="zh-CN" altLang="en-US" sz="1600" dirty="0">
                <a:solidFill>
                  <a:schemeClr val="tx1">
                    <a:lumMod val="65000"/>
                    <a:lumOff val="35000"/>
                  </a:schemeClr>
                </a:solidFill>
                <a:latin typeface="Impact" panose="020B0806030902050204" pitchFamily="34" charset="0"/>
                <a:ea typeface="微软雅黑" pitchFamily="34" charset="-122"/>
                <a:sym typeface="Impact" panose="020B0806030902050204" pitchFamily="34" charset="0"/>
              </a:rPr>
              <a:t>年，齐桓公召集宋、陈、蔡、邾四国，在北杏会盟，首开国际会议的先河。随着齐国国力和国际地位的逐渐升高，齐国召开的国际会议的频率和规模也越来越高。因此，齐桓公也被誉为是“文山会海”的祖师爷。</a:t>
            </a:r>
          </a:p>
        </p:txBody>
      </p:sp>
      <p:pic>
        <p:nvPicPr>
          <p:cNvPr id="57"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544804" y="1552440"/>
            <a:ext cx="4446203" cy="43742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60" name="Rectangle 17"/>
          <p:cNvSpPr>
            <a:spLocks noChangeArrowheads="1"/>
          </p:cNvSpPr>
          <p:nvPr/>
        </p:nvSpPr>
        <p:spPr bwMode="auto">
          <a:xfrm>
            <a:off x="7832446" y="1552440"/>
            <a:ext cx="1440723" cy="497957"/>
          </a:xfrm>
          <a:prstGeom prst="rect">
            <a:avLst/>
          </a:prstGeom>
          <a:noFill/>
          <a:ln w="9525">
            <a:noFill/>
            <a:miter lim="800000"/>
            <a:headEnd/>
            <a:tailEnd/>
          </a:ln>
          <a:effectLst/>
        </p:spPr>
        <p:txBody>
          <a:bodyPr wrap="square">
            <a:spAutoFit/>
          </a:bodyPr>
          <a:lstStyle/>
          <a:p>
            <a:pPr>
              <a:lnSpc>
                <a:spcPct val="120000"/>
              </a:lnSpc>
              <a:defRPr/>
            </a:pPr>
            <a:r>
              <a:rPr lang="zh-CN" altLang="en-US" sz="2400" b="1" dirty="0">
                <a:solidFill>
                  <a:schemeClr val="bg1"/>
                </a:solidFill>
                <a:latin typeface="Impact" panose="020B0806030902050204" pitchFamily="34" charset="0"/>
                <a:ea typeface="微软雅黑" panose="020B0503020204020204" pitchFamily="34" charset="-122"/>
                <a:sym typeface="Impact" panose="020B0806030902050204" pitchFamily="34" charset="0"/>
              </a:rPr>
              <a:t>会议起源</a:t>
            </a:r>
          </a:p>
        </p:txBody>
      </p:sp>
    </p:spTree>
    <p:extLst>
      <p:ext uri="{BB962C8B-B14F-4D97-AF65-F5344CB8AC3E}">
        <p14:creationId xmlns:p14="http://schemas.microsoft.com/office/powerpoint/2010/main" val="2948383852"/>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fade">
                                      <p:cBhvr>
                                        <p:cTn id="11" dur="500"/>
                                        <p:tgtEl>
                                          <p:spTgt spid="47"/>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55"/>
                                        </p:tgtEl>
                                        <p:attrNameLst>
                                          <p:attrName>style.visibility</p:attrName>
                                        </p:attrNameLst>
                                      </p:cBhvr>
                                      <p:to>
                                        <p:strVal val="visible"/>
                                      </p:to>
                                    </p:set>
                                    <p:animEffect transition="in" filter="fade">
                                      <p:cBhvr>
                                        <p:cTn id="14" dur="1000"/>
                                        <p:tgtEl>
                                          <p:spTgt spid="55"/>
                                        </p:tgtEl>
                                      </p:cBhvr>
                                    </p:animEffect>
                                    <p:anim calcmode="lin" valueType="num">
                                      <p:cBhvr>
                                        <p:cTn id="15" dur="1000" fill="hold"/>
                                        <p:tgtEl>
                                          <p:spTgt spid="55"/>
                                        </p:tgtEl>
                                        <p:attrNameLst>
                                          <p:attrName>ppt_x</p:attrName>
                                        </p:attrNameLst>
                                      </p:cBhvr>
                                      <p:tavLst>
                                        <p:tav tm="0">
                                          <p:val>
                                            <p:strVal val="#ppt_x"/>
                                          </p:val>
                                        </p:tav>
                                        <p:tav tm="100000">
                                          <p:val>
                                            <p:strVal val="#ppt_x"/>
                                          </p:val>
                                        </p:tav>
                                      </p:tavLst>
                                    </p:anim>
                                    <p:anim calcmode="lin" valueType="num">
                                      <p:cBhvr>
                                        <p:cTn id="16" dur="1000" fill="hold"/>
                                        <p:tgtEl>
                                          <p:spTgt spid="55"/>
                                        </p:tgtEl>
                                        <p:attrNameLst>
                                          <p:attrName>ppt_y</p:attrName>
                                        </p:attrNameLst>
                                      </p:cBhvr>
                                      <p:tavLst>
                                        <p:tav tm="0">
                                          <p:val>
                                            <p:strVal val="#ppt_y+.1"/>
                                          </p:val>
                                        </p:tav>
                                        <p:tav tm="100000">
                                          <p:val>
                                            <p:strVal val="#ppt_y"/>
                                          </p:val>
                                        </p:tav>
                                      </p:tavLst>
                                    </p:anim>
                                  </p:childTnLst>
                                </p:cTn>
                              </p:par>
                              <p:par>
                                <p:cTn id="17" presetID="47" presetClass="entr" presetSubtype="0" fill="hold" nodeType="with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1000"/>
                                        <p:tgtEl>
                                          <p:spTgt spid="57"/>
                                        </p:tgtEl>
                                      </p:cBhvr>
                                    </p:animEffect>
                                    <p:anim calcmode="lin" valueType="num">
                                      <p:cBhvr>
                                        <p:cTn id="20" dur="1000" fill="hold"/>
                                        <p:tgtEl>
                                          <p:spTgt spid="57"/>
                                        </p:tgtEl>
                                        <p:attrNameLst>
                                          <p:attrName>ppt_x</p:attrName>
                                        </p:attrNameLst>
                                      </p:cBhvr>
                                      <p:tavLst>
                                        <p:tav tm="0">
                                          <p:val>
                                            <p:strVal val="#ppt_x"/>
                                          </p:val>
                                        </p:tav>
                                        <p:tav tm="100000">
                                          <p:val>
                                            <p:strVal val="#ppt_x"/>
                                          </p:val>
                                        </p:tav>
                                      </p:tavLst>
                                    </p:anim>
                                    <p:anim calcmode="lin" valueType="num">
                                      <p:cBhvr>
                                        <p:cTn id="21" dur="1000" fill="hold"/>
                                        <p:tgtEl>
                                          <p:spTgt spid="57"/>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56"/>
                                        </p:tgtEl>
                                        <p:attrNameLst>
                                          <p:attrName>style.visibility</p:attrName>
                                        </p:attrNameLst>
                                      </p:cBhvr>
                                      <p:to>
                                        <p:strVal val="visible"/>
                                      </p:to>
                                    </p:set>
                                    <p:animEffect transition="in" filter="fade">
                                      <p:cBhvr>
                                        <p:cTn id="24" dur="1000"/>
                                        <p:tgtEl>
                                          <p:spTgt spid="56"/>
                                        </p:tgtEl>
                                      </p:cBhvr>
                                    </p:animEffect>
                                    <p:anim calcmode="lin" valueType="num">
                                      <p:cBhvr>
                                        <p:cTn id="25" dur="1000" fill="hold"/>
                                        <p:tgtEl>
                                          <p:spTgt spid="56"/>
                                        </p:tgtEl>
                                        <p:attrNameLst>
                                          <p:attrName>ppt_x</p:attrName>
                                        </p:attrNameLst>
                                      </p:cBhvr>
                                      <p:tavLst>
                                        <p:tav tm="0">
                                          <p:val>
                                            <p:strVal val="#ppt_x"/>
                                          </p:val>
                                        </p:tav>
                                        <p:tav tm="100000">
                                          <p:val>
                                            <p:strVal val="#ppt_x"/>
                                          </p:val>
                                        </p:tav>
                                      </p:tavLst>
                                    </p:anim>
                                    <p:anim calcmode="lin" valueType="num">
                                      <p:cBhvr>
                                        <p:cTn id="26"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43"/>
          <p:cNvGrpSpPr>
            <a:grpSpLocks noChangeAspect="1"/>
          </p:cNvGrpSpPr>
          <p:nvPr/>
        </p:nvGrpSpPr>
        <p:grpSpPr bwMode="auto">
          <a:xfrm>
            <a:off x="1784466" y="5460943"/>
            <a:ext cx="109337" cy="519415"/>
            <a:chOff x="385" y="-748"/>
            <a:chExt cx="1018" cy="4838"/>
          </a:xfrm>
        </p:grpSpPr>
        <p:sp>
          <p:nvSpPr>
            <p:cNvPr id="17" name="AutoShape 44"/>
            <p:cNvSpPr>
              <a:spLocks noChangeArrowheads="1"/>
            </p:cNvSpPr>
            <p:nvPr/>
          </p:nvSpPr>
          <p:spPr bwMode="auto">
            <a:xfrm flipV="1">
              <a:off x="385" y="-748"/>
              <a:ext cx="1018" cy="4837"/>
            </a:xfrm>
            <a:custGeom>
              <a:avLst/>
              <a:gdLst>
                <a:gd name="G0" fmla="+- 10248 0 0"/>
                <a:gd name="G1" fmla="+- 21600 0 10248"/>
                <a:gd name="G2" fmla="+- 21600 0 1024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248" y="10800"/>
                  </a:moveTo>
                  <a:cubicBezTo>
                    <a:pt x="10248" y="11105"/>
                    <a:pt x="10495" y="11352"/>
                    <a:pt x="10800" y="11352"/>
                  </a:cubicBezTo>
                  <a:cubicBezTo>
                    <a:pt x="11105" y="11352"/>
                    <a:pt x="11352" y="11105"/>
                    <a:pt x="11352" y="10800"/>
                  </a:cubicBezTo>
                  <a:cubicBezTo>
                    <a:pt x="11352" y="10495"/>
                    <a:pt x="11105" y="10248"/>
                    <a:pt x="10800" y="10248"/>
                  </a:cubicBezTo>
                  <a:cubicBezTo>
                    <a:pt x="10495" y="10248"/>
                    <a:pt x="10248" y="10495"/>
                    <a:pt x="10248"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grpSp>
          <p:nvGrpSpPr>
            <p:cNvPr id="18" name="Group 45"/>
            <p:cNvGrpSpPr>
              <a:grpSpLocks/>
            </p:cNvGrpSpPr>
            <p:nvPr/>
          </p:nvGrpSpPr>
          <p:grpSpPr bwMode="auto">
            <a:xfrm flipV="1">
              <a:off x="397" y="-747"/>
              <a:ext cx="994" cy="4837"/>
              <a:chOff x="680" y="-870"/>
              <a:chExt cx="1086" cy="5285"/>
            </a:xfrm>
          </p:grpSpPr>
          <p:sp>
            <p:nvSpPr>
              <p:cNvPr id="22" name="AutoShape 46"/>
              <p:cNvSpPr>
                <a:spLocks noChangeArrowheads="1"/>
              </p:cNvSpPr>
              <p:nvPr/>
            </p:nvSpPr>
            <p:spPr bwMode="auto">
              <a:xfrm>
                <a:off x="680" y="-870"/>
                <a:ext cx="1086" cy="5285"/>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sp>
            <p:nvSpPr>
              <p:cNvPr id="23" name="AutoShape 47"/>
              <p:cNvSpPr>
                <a:spLocks noChangeArrowheads="1"/>
              </p:cNvSpPr>
              <p:nvPr/>
            </p:nvSpPr>
            <p:spPr bwMode="auto">
              <a:xfrm>
                <a:off x="710" y="-870"/>
                <a:ext cx="1026" cy="5285"/>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grpSp>
        <p:grpSp>
          <p:nvGrpSpPr>
            <p:cNvPr id="19" name="Group 48"/>
            <p:cNvGrpSpPr>
              <a:grpSpLocks/>
            </p:cNvGrpSpPr>
            <p:nvPr/>
          </p:nvGrpSpPr>
          <p:grpSpPr bwMode="auto">
            <a:xfrm flipV="1">
              <a:off x="511" y="-748"/>
              <a:ext cx="766" cy="4838"/>
              <a:chOff x="680" y="-1656"/>
              <a:chExt cx="1086" cy="6859"/>
            </a:xfrm>
          </p:grpSpPr>
          <p:sp>
            <p:nvSpPr>
              <p:cNvPr id="20" name="AutoShape 49"/>
              <p:cNvSpPr>
                <a:spLocks noChangeArrowheads="1"/>
              </p:cNvSpPr>
              <p:nvPr/>
            </p:nvSpPr>
            <p:spPr bwMode="auto">
              <a:xfrm>
                <a:off x="680" y="-1656"/>
                <a:ext cx="1086" cy="6858"/>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sp>
            <p:nvSpPr>
              <p:cNvPr id="21" name="AutoShape 50"/>
              <p:cNvSpPr>
                <a:spLocks noChangeArrowheads="1"/>
              </p:cNvSpPr>
              <p:nvPr/>
            </p:nvSpPr>
            <p:spPr bwMode="auto">
              <a:xfrm>
                <a:off x="710" y="-1656"/>
                <a:ext cx="1026" cy="6859"/>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grpSp>
      </p:grpSp>
      <p:sp>
        <p:nvSpPr>
          <p:cNvPr id="24" name="矩形 23"/>
          <p:cNvSpPr>
            <a:spLocks noChangeAspect="1"/>
          </p:cNvSpPr>
          <p:nvPr/>
        </p:nvSpPr>
        <p:spPr>
          <a:xfrm>
            <a:off x="1055440" y="1338907"/>
            <a:ext cx="4896544" cy="4623234"/>
          </a:xfrm>
          <a:prstGeom prst="rect">
            <a:avLst/>
          </a:prstGeom>
          <a:solidFill>
            <a:schemeClr val="bg1"/>
          </a:solidFill>
          <a:ln>
            <a:noFill/>
            <a:prstDash val="dash"/>
          </a:ln>
          <a:effectLst>
            <a:innerShdw blurRad="114300">
              <a:prstClr val="black"/>
            </a:innerShdw>
          </a:effectLst>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a:solidFill>
                <a:srgbClr val="0070C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7" name="TextBox 26"/>
          <p:cNvSpPr txBox="1"/>
          <p:nvPr/>
        </p:nvSpPr>
        <p:spPr>
          <a:xfrm>
            <a:off x="1125937" y="1914971"/>
            <a:ext cx="4610023" cy="1000851"/>
          </a:xfrm>
          <a:prstGeom prst="rect">
            <a:avLst/>
          </a:prstGeom>
          <a:noFill/>
        </p:spPr>
        <p:txBody>
          <a:bodyPr wrap="square">
            <a:spAutoFit/>
          </a:bodyPr>
          <a:lstStyle/>
          <a:p>
            <a:pPr>
              <a:lnSpc>
                <a:spcPct val="123000"/>
              </a:lnSpc>
              <a:defRPr/>
            </a:pPr>
            <a:r>
              <a:rPr lang="zh-CN" altLang="en-US" sz="1600" b="1" dirty="0">
                <a:solidFill>
                  <a:srgbClr val="0070C0"/>
                </a:solidFill>
                <a:latin typeface="Impact" panose="020B0806030902050204" pitchFamily="34" charset="0"/>
                <a:ea typeface="微软雅黑" pitchFamily="34" charset="-122"/>
                <a:sym typeface="Impact" panose="020B0806030902050204" pitchFamily="34" charset="0"/>
              </a:rPr>
              <a:t>整个世界在某种程度上说是一个时时处处充满会议的世界。</a:t>
            </a:r>
            <a:r>
              <a:rPr lang="zh-CN" altLang="en-US" sz="1600" dirty="0">
                <a:latin typeface="Impact" panose="020B0806030902050204" pitchFamily="34" charset="0"/>
                <a:ea typeface="微软雅黑" pitchFamily="34" charset="-122"/>
                <a:sym typeface="Impact" panose="020B0806030902050204" pitchFamily="34" charset="0"/>
              </a:rPr>
              <a:t>中国的会有多少？从中央到地方一年要开多少会？这是一个无法统计的数字。</a:t>
            </a:r>
          </a:p>
        </p:txBody>
      </p:sp>
      <p:sp>
        <p:nvSpPr>
          <p:cNvPr id="28" name="TextBox 27"/>
          <p:cNvSpPr txBox="1"/>
          <p:nvPr/>
        </p:nvSpPr>
        <p:spPr>
          <a:xfrm>
            <a:off x="1125937" y="3387616"/>
            <a:ext cx="4610023" cy="2212209"/>
          </a:xfrm>
          <a:prstGeom prst="rect">
            <a:avLst/>
          </a:prstGeom>
          <a:noFill/>
        </p:spPr>
        <p:txBody>
          <a:bodyPr wrap="square">
            <a:spAutoFit/>
          </a:bodyPr>
          <a:lstStyle/>
          <a:p>
            <a:pPr>
              <a:lnSpc>
                <a:spcPct val="123000"/>
              </a:lnSpc>
              <a:defRPr/>
            </a:pPr>
            <a:r>
              <a:rPr lang="en-US" altLang="zh-CN" sz="1600" dirty="0">
                <a:latin typeface="Impact" panose="020B0806030902050204" pitchFamily="34" charset="0"/>
                <a:ea typeface="微软雅黑" pitchFamily="34" charset="-122"/>
                <a:sym typeface="Impact" panose="020B0806030902050204" pitchFamily="34" charset="0"/>
              </a:rPr>
              <a:t>《</a:t>
            </a:r>
            <a:r>
              <a:rPr lang="zh-CN" altLang="en-US" sz="1600" dirty="0">
                <a:latin typeface="Impact" panose="020B0806030902050204" pitchFamily="34" charset="0"/>
                <a:ea typeface="微软雅黑" pitchFamily="34" charset="-122"/>
                <a:sym typeface="Impact" panose="020B0806030902050204" pitchFamily="34" charset="0"/>
              </a:rPr>
              <a:t>现代快报</a:t>
            </a:r>
            <a:r>
              <a:rPr lang="en-US" altLang="zh-CN" sz="1600" dirty="0">
                <a:latin typeface="Impact" panose="020B0806030902050204" pitchFamily="34" charset="0"/>
                <a:ea typeface="微软雅黑" pitchFamily="34" charset="-122"/>
                <a:sym typeface="Impact" panose="020B0806030902050204" pitchFamily="34" charset="0"/>
              </a:rPr>
              <a:t>》2005</a:t>
            </a:r>
            <a:r>
              <a:rPr lang="zh-CN" altLang="en-US" sz="1600" dirty="0">
                <a:latin typeface="Impact" panose="020B0806030902050204" pitchFamily="34" charset="0"/>
                <a:ea typeface="微软雅黑" pitchFamily="34" charset="-122"/>
                <a:sym typeface="Impact" panose="020B0806030902050204" pitchFamily="34" charset="0"/>
              </a:rPr>
              <a:t>年</a:t>
            </a:r>
            <a:r>
              <a:rPr lang="en-US" altLang="zh-CN" sz="1600" dirty="0">
                <a:latin typeface="Impact" panose="020B0806030902050204" pitchFamily="34" charset="0"/>
                <a:ea typeface="微软雅黑" pitchFamily="34" charset="-122"/>
                <a:sym typeface="Impact" panose="020B0806030902050204" pitchFamily="34" charset="0"/>
              </a:rPr>
              <a:t>7</a:t>
            </a:r>
            <a:r>
              <a:rPr lang="zh-CN" altLang="en-US" sz="1600" dirty="0">
                <a:latin typeface="Impact" panose="020B0806030902050204" pitchFamily="34" charset="0"/>
                <a:ea typeface="微软雅黑" pitchFamily="34" charset="-122"/>
                <a:sym typeface="Impact" panose="020B0806030902050204" pitchFamily="34" charset="0"/>
              </a:rPr>
              <a:t>月</a:t>
            </a:r>
            <a:r>
              <a:rPr lang="en-US" altLang="zh-CN" sz="1600" dirty="0">
                <a:latin typeface="Impact" panose="020B0806030902050204" pitchFamily="34" charset="0"/>
                <a:ea typeface="微软雅黑" pitchFamily="34" charset="-122"/>
                <a:sym typeface="Impact" panose="020B0806030902050204" pitchFamily="34" charset="0"/>
              </a:rPr>
              <a:t>9</a:t>
            </a:r>
            <a:r>
              <a:rPr lang="zh-CN" altLang="en-US" sz="1600" dirty="0">
                <a:latin typeface="Impact" panose="020B0806030902050204" pitchFamily="34" charset="0"/>
                <a:ea typeface="微软雅黑" pitchFamily="34" charset="-122"/>
                <a:sym typeface="Impact" panose="020B0806030902050204" pitchFamily="34" charset="0"/>
              </a:rPr>
              <a:t>日报道了来自会议市场上的信息：</a:t>
            </a:r>
            <a:r>
              <a:rPr lang="en-US" altLang="zh-CN" sz="1600" dirty="0">
                <a:latin typeface="Impact" panose="020B0806030902050204" pitchFamily="34" charset="0"/>
                <a:ea typeface="微软雅黑" pitchFamily="34" charset="-122"/>
                <a:sym typeface="Impact" panose="020B0806030902050204" pitchFamily="34" charset="0"/>
              </a:rPr>
              <a:t>1999</a:t>
            </a:r>
            <a:r>
              <a:rPr lang="zh-CN" altLang="en-US" sz="1600" dirty="0">
                <a:latin typeface="Impact" panose="020B0806030902050204" pitchFamily="34" charset="0"/>
                <a:ea typeface="微软雅黑" pitchFamily="34" charset="-122"/>
                <a:sym typeface="Impact" panose="020B0806030902050204" pitchFamily="34" charset="0"/>
              </a:rPr>
              <a:t>年， 北京只有一二百家服务于会展的专业公司，而</a:t>
            </a:r>
            <a:r>
              <a:rPr lang="en-US" altLang="zh-CN" sz="1600" dirty="0">
                <a:latin typeface="Impact" panose="020B0806030902050204" pitchFamily="34" charset="0"/>
                <a:ea typeface="微软雅黑" pitchFamily="34" charset="-122"/>
                <a:sym typeface="Impact" panose="020B0806030902050204" pitchFamily="34" charset="0"/>
              </a:rPr>
              <a:t>2005</a:t>
            </a:r>
            <a:r>
              <a:rPr lang="zh-CN" altLang="en-US" sz="1600" dirty="0">
                <a:latin typeface="Impact" panose="020B0806030902050204" pitchFamily="34" charset="0"/>
                <a:ea typeface="微软雅黑" pitchFamily="34" charset="-122"/>
                <a:sym typeface="Impact" panose="020B0806030902050204" pitchFamily="34" charset="0"/>
              </a:rPr>
              <a:t>年竟达到</a:t>
            </a:r>
            <a:r>
              <a:rPr lang="en-US" altLang="zh-CN" sz="1600" dirty="0">
                <a:latin typeface="Impact" panose="020B0806030902050204" pitchFamily="34" charset="0"/>
                <a:ea typeface="微软雅黑" pitchFamily="34" charset="-122"/>
                <a:sym typeface="Impact" panose="020B0806030902050204" pitchFamily="34" charset="0"/>
              </a:rPr>
              <a:t>4000</a:t>
            </a:r>
            <a:r>
              <a:rPr lang="zh-CN" altLang="en-US" sz="1600" dirty="0">
                <a:latin typeface="Impact" panose="020B0806030902050204" pitchFamily="34" charset="0"/>
                <a:ea typeface="微软雅黑" pitchFamily="34" charset="-122"/>
                <a:sym typeface="Impact" panose="020B0806030902050204" pitchFamily="34" charset="0"/>
              </a:rPr>
              <a:t>家以上。会议养活了如此之多的服务公司，形成了滋生腐败的温床。</a:t>
            </a:r>
            <a:r>
              <a:rPr lang="en-US" altLang="zh-CN" sz="1600" dirty="0">
                <a:latin typeface="Impact" panose="020B0806030902050204" pitchFamily="34" charset="0"/>
                <a:ea typeface="微软雅黑" pitchFamily="34" charset="-122"/>
                <a:sym typeface="Impact" panose="020B0806030902050204" pitchFamily="34" charset="0"/>
              </a:rPr>
              <a:t>2011</a:t>
            </a:r>
            <a:r>
              <a:rPr lang="zh-CN" altLang="en-US" sz="1600" dirty="0">
                <a:latin typeface="Impact" panose="020B0806030902050204" pitchFamily="34" charset="0"/>
                <a:ea typeface="微软雅黑" pitchFamily="34" charset="-122"/>
                <a:sym typeface="Impact" panose="020B0806030902050204" pitchFamily="34" charset="0"/>
              </a:rPr>
              <a:t>年，中国首个</a:t>
            </a:r>
            <a:r>
              <a:rPr lang="en-US" altLang="zh-CN" sz="1600" dirty="0">
                <a:latin typeface="Impact" panose="020B0806030902050204" pitchFamily="34" charset="0"/>
                <a:ea typeface="微软雅黑" pitchFamily="34" charset="-122"/>
                <a:sym typeface="Impact" panose="020B0806030902050204" pitchFamily="34" charset="0"/>
              </a:rPr>
              <a:t>《</a:t>
            </a:r>
            <a:r>
              <a:rPr lang="zh-CN" altLang="en-US" sz="1600" dirty="0">
                <a:latin typeface="Impact" panose="020B0806030902050204" pitchFamily="34" charset="0"/>
                <a:ea typeface="微软雅黑" pitchFamily="34" charset="-122"/>
                <a:sym typeface="Impact" panose="020B0806030902050204" pitchFamily="34" charset="0"/>
              </a:rPr>
              <a:t>中国会议蓝皮书</a:t>
            </a:r>
            <a:r>
              <a:rPr lang="en-US" altLang="zh-CN" sz="1600" dirty="0">
                <a:latin typeface="Impact" panose="020B0806030902050204" pitchFamily="34" charset="0"/>
                <a:ea typeface="微软雅黑" pitchFamily="34" charset="-122"/>
                <a:sym typeface="Impact" panose="020B0806030902050204" pitchFamily="34" charset="0"/>
              </a:rPr>
              <a:t>》</a:t>
            </a:r>
            <a:r>
              <a:rPr lang="zh-CN" altLang="en-US" sz="1600" dirty="0">
                <a:latin typeface="Impact" panose="020B0806030902050204" pitchFamily="34" charset="0"/>
                <a:ea typeface="微软雅黑" pitchFamily="34" charset="-122"/>
                <a:sym typeface="Impact" panose="020B0806030902050204" pitchFamily="34" charset="0"/>
              </a:rPr>
              <a:t>在京发布，蓝皮书指出，目前我国每年举办的各种会议多达几千万个，年均增长</a:t>
            </a:r>
            <a:r>
              <a:rPr lang="en-US" altLang="zh-CN" sz="1600" dirty="0">
                <a:latin typeface="Impact" panose="020B0806030902050204" pitchFamily="34" charset="0"/>
                <a:ea typeface="微软雅黑" pitchFamily="34" charset="-122"/>
                <a:sym typeface="Impact" panose="020B0806030902050204" pitchFamily="34" charset="0"/>
              </a:rPr>
              <a:t>20%</a:t>
            </a:r>
            <a:r>
              <a:rPr lang="zh-CN" altLang="en-US" sz="1600" dirty="0">
                <a:latin typeface="Impact" panose="020B0806030902050204" pitchFamily="34" charset="0"/>
                <a:ea typeface="微软雅黑" pitchFamily="34" charset="-122"/>
                <a:sym typeface="Impact" panose="020B0806030902050204" pitchFamily="34" charset="0"/>
              </a:rPr>
              <a:t>。</a:t>
            </a:r>
          </a:p>
        </p:txBody>
      </p:sp>
      <p:pic>
        <p:nvPicPr>
          <p:cNvPr id="29"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607302" y="1338907"/>
            <a:ext cx="4529257" cy="448808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30" name="圆角矩形 29"/>
          <p:cNvSpPr/>
          <p:nvPr/>
        </p:nvSpPr>
        <p:spPr bwMode="auto">
          <a:xfrm rot="10800000">
            <a:off x="1024938" y="986684"/>
            <a:ext cx="2697211" cy="621931"/>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b="1">
              <a:solidFill>
                <a:schemeClr val="bg1"/>
              </a:solidFill>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31" name="圆角矩形 30"/>
          <p:cNvSpPr/>
          <p:nvPr/>
        </p:nvSpPr>
        <p:spPr>
          <a:xfrm>
            <a:off x="1179729" y="1068529"/>
            <a:ext cx="2356802" cy="492463"/>
          </a:xfrm>
          <a:prstGeom prst="roundRect">
            <a:avLst>
              <a:gd name="adj" fmla="val 10215"/>
            </a:avLst>
          </a:prstGeom>
          <a:solidFill>
            <a:srgbClr val="0070C0"/>
          </a:solidFill>
          <a:ln>
            <a:gradFill>
              <a:gsLst>
                <a:gs pos="100000">
                  <a:schemeClr val="bg1">
                    <a:lumMod val="85000"/>
                  </a:schemeClr>
                </a:gs>
                <a:gs pos="0">
                  <a:schemeClr val="bg1"/>
                </a:gs>
              </a:gsLst>
              <a:lin ang="54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b="1">
              <a:solidFill>
                <a:schemeClr val="bg1"/>
              </a:solidFill>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32" name="矩形 27"/>
          <p:cNvSpPr>
            <a:spLocks noChangeArrowheads="1"/>
          </p:cNvSpPr>
          <p:nvPr/>
        </p:nvSpPr>
        <p:spPr bwMode="auto">
          <a:xfrm>
            <a:off x="1385321" y="1105487"/>
            <a:ext cx="1976444" cy="396583"/>
          </a:xfrm>
          <a:prstGeom prst="rect">
            <a:avLst/>
          </a:prstGeom>
          <a:noFill/>
          <a:ln w="9525">
            <a:noFill/>
            <a:miter lim="800000"/>
            <a:headEnd/>
            <a:tailEnd/>
          </a:ln>
        </p:spPr>
        <p:txBody>
          <a:bodyPr wrap="square">
            <a:spAutoFit/>
          </a:bodyPr>
          <a:lstStyle/>
          <a:p>
            <a:pPr algn="ctr">
              <a:lnSpc>
                <a:spcPct val="120000"/>
              </a:lnSpc>
              <a:defRPr/>
            </a:pPr>
            <a:r>
              <a:rPr lang="zh-CN" altLang="en-US" b="1" dirty="0">
                <a:solidFill>
                  <a:schemeClr val="bg1"/>
                </a:solidFill>
                <a:latin typeface="Impact" panose="020B0806030902050204" pitchFamily="34" charset="0"/>
                <a:ea typeface="微软雅黑" panose="020B0503020204020204" pitchFamily="34" charset="-122"/>
                <a:sym typeface="Impact" panose="020B0806030902050204" pitchFamily="34" charset="0"/>
              </a:rPr>
              <a:t>中国的会有多少</a:t>
            </a:r>
          </a:p>
        </p:txBody>
      </p:sp>
    </p:spTree>
    <p:extLst>
      <p:ext uri="{BB962C8B-B14F-4D97-AF65-F5344CB8AC3E}">
        <p14:creationId xmlns:p14="http://schemas.microsoft.com/office/powerpoint/2010/main" val="3968692398"/>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randombar(horizontal)">
                                      <p:cBhvr>
                                        <p:cTn id="7" dur="500"/>
                                        <p:tgtEl>
                                          <p:spTgt spid="29"/>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strips(downRight)">
                                      <p:cBhvr>
                                        <p:cTn id="11" dur="500"/>
                                        <p:tgtEl>
                                          <p:spTgt spid="30"/>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arn(inVertical)">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up)">
                                      <p:cBhvr>
                                        <p:cTn id="23" dur="500"/>
                                        <p:tgtEl>
                                          <p:spTgt spid="2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52" presetClass="entr" presetSubtype="0" fill="hold" grpId="0" nodeType="withEffect">
                                  <p:stCondLst>
                                    <p:cond delay="400"/>
                                  </p:stCondLst>
                                  <p:childTnLst>
                                    <p:set>
                                      <p:cBhvr>
                                        <p:cTn id="29" dur="1" fill="hold">
                                          <p:stCondLst>
                                            <p:cond delay="0"/>
                                          </p:stCondLst>
                                        </p:cTn>
                                        <p:tgtEl>
                                          <p:spTgt spid="27"/>
                                        </p:tgtEl>
                                        <p:attrNameLst>
                                          <p:attrName>style.visibility</p:attrName>
                                        </p:attrNameLst>
                                      </p:cBhvr>
                                      <p:to>
                                        <p:strVal val="visible"/>
                                      </p:to>
                                    </p:set>
                                    <p:animScale>
                                      <p:cBhvr>
                                        <p:cTn id="30"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27"/>
                                        </p:tgtEl>
                                        <p:attrNameLst>
                                          <p:attrName>ppt_x</p:attrName>
                                          <p:attrName>ppt_y</p:attrName>
                                        </p:attrNameLst>
                                      </p:cBhvr>
                                    </p:animMotion>
                                    <p:animEffect transition="in" filter="fade">
                                      <p:cBhvr>
                                        <p:cTn id="32" dur="1000"/>
                                        <p:tgtEl>
                                          <p:spTgt spid="27"/>
                                        </p:tgtEl>
                                      </p:cBhvr>
                                    </p:animEffect>
                                  </p:childTnLst>
                                </p:cTn>
                              </p:par>
                              <p:par>
                                <p:cTn id="33" presetID="52" presetClass="entr" presetSubtype="0" fill="hold" grpId="0" nodeType="withEffect">
                                  <p:stCondLst>
                                    <p:cond delay="600"/>
                                  </p:stCondLst>
                                  <p:childTnLst>
                                    <p:set>
                                      <p:cBhvr>
                                        <p:cTn id="34" dur="1" fill="hold">
                                          <p:stCondLst>
                                            <p:cond delay="0"/>
                                          </p:stCondLst>
                                        </p:cTn>
                                        <p:tgtEl>
                                          <p:spTgt spid="28"/>
                                        </p:tgtEl>
                                        <p:attrNameLst>
                                          <p:attrName>style.visibility</p:attrName>
                                        </p:attrNameLst>
                                      </p:cBhvr>
                                      <p:to>
                                        <p:strVal val="visible"/>
                                      </p:to>
                                    </p:set>
                                    <p:animScale>
                                      <p:cBhvr>
                                        <p:cTn id="35"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28"/>
                                        </p:tgtEl>
                                        <p:attrNameLst>
                                          <p:attrName>ppt_x</p:attrName>
                                          <p:attrName>ppt_y</p:attrName>
                                        </p:attrNameLst>
                                      </p:cBhvr>
                                    </p:animMotion>
                                    <p:animEffect transition="in" filter="fade">
                                      <p:cBhvr>
                                        <p:cTn id="37"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7" grpId="0"/>
      <p:bldP spid="28" grpId="0"/>
      <p:bldP spid="30" grpId="0" animBg="1"/>
      <p:bldP spid="31" grpId="0" animBg="1"/>
      <p:bldP spid="3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43"/>
          <p:cNvGrpSpPr>
            <a:grpSpLocks noChangeAspect="1"/>
          </p:cNvGrpSpPr>
          <p:nvPr/>
        </p:nvGrpSpPr>
        <p:grpSpPr bwMode="auto">
          <a:xfrm>
            <a:off x="4255019" y="5631017"/>
            <a:ext cx="109337" cy="519415"/>
            <a:chOff x="385" y="-748"/>
            <a:chExt cx="1018" cy="4838"/>
          </a:xfrm>
        </p:grpSpPr>
        <p:sp>
          <p:nvSpPr>
            <p:cNvPr id="31" name="AutoShape 44"/>
            <p:cNvSpPr>
              <a:spLocks noChangeArrowheads="1"/>
            </p:cNvSpPr>
            <p:nvPr/>
          </p:nvSpPr>
          <p:spPr bwMode="auto">
            <a:xfrm flipV="1">
              <a:off x="385" y="-748"/>
              <a:ext cx="1018" cy="4837"/>
            </a:xfrm>
            <a:custGeom>
              <a:avLst/>
              <a:gdLst>
                <a:gd name="G0" fmla="+- 10248 0 0"/>
                <a:gd name="G1" fmla="+- 21600 0 10248"/>
                <a:gd name="G2" fmla="+- 21600 0 1024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248" y="10800"/>
                  </a:moveTo>
                  <a:cubicBezTo>
                    <a:pt x="10248" y="11105"/>
                    <a:pt x="10495" y="11352"/>
                    <a:pt x="10800" y="11352"/>
                  </a:cubicBezTo>
                  <a:cubicBezTo>
                    <a:pt x="11105" y="11352"/>
                    <a:pt x="11352" y="11105"/>
                    <a:pt x="11352" y="10800"/>
                  </a:cubicBezTo>
                  <a:cubicBezTo>
                    <a:pt x="11352" y="10495"/>
                    <a:pt x="11105" y="10248"/>
                    <a:pt x="10800" y="10248"/>
                  </a:cubicBezTo>
                  <a:cubicBezTo>
                    <a:pt x="10495" y="10248"/>
                    <a:pt x="10248" y="10495"/>
                    <a:pt x="10248"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grpSp>
          <p:nvGrpSpPr>
            <p:cNvPr id="32" name="Group 45"/>
            <p:cNvGrpSpPr>
              <a:grpSpLocks/>
            </p:cNvGrpSpPr>
            <p:nvPr/>
          </p:nvGrpSpPr>
          <p:grpSpPr bwMode="auto">
            <a:xfrm flipV="1">
              <a:off x="397" y="-747"/>
              <a:ext cx="994" cy="4837"/>
              <a:chOff x="680" y="-870"/>
              <a:chExt cx="1086" cy="5285"/>
            </a:xfrm>
          </p:grpSpPr>
          <p:sp>
            <p:nvSpPr>
              <p:cNvPr id="36" name="AutoShape 46"/>
              <p:cNvSpPr>
                <a:spLocks noChangeArrowheads="1"/>
              </p:cNvSpPr>
              <p:nvPr/>
            </p:nvSpPr>
            <p:spPr bwMode="auto">
              <a:xfrm>
                <a:off x="680" y="-870"/>
                <a:ext cx="1086" cy="5285"/>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sp>
            <p:nvSpPr>
              <p:cNvPr id="37" name="AutoShape 47"/>
              <p:cNvSpPr>
                <a:spLocks noChangeArrowheads="1"/>
              </p:cNvSpPr>
              <p:nvPr/>
            </p:nvSpPr>
            <p:spPr bwMode="auto">
              <a:xfrm>
                <a:off x="710" y="-870"/>
                <a:ext cx="1026" cy="5285"/>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grpSp>
        <p:grpSp>
          <p:nvGrpSpPr>
            <p:cNvPr id="33" name="Group 48"/>
            <p:cNvGrpSpPr>
              <a:grpSpLocks/>
            </p:cNvGrpSpPr>
            <p:nvPr/>
          </p:nvGrpSpPr>
          <p:grpSpPr bwMode="auto">
            <a:xfrm flipV="1">
              <a:off x="511" y="-748"/>
              <a:ext cx="766" cy="4838"/>
              <a:chOff x="680" y="-1656"/>
              <a:chExt cx="1086" cy="6859"/>
            </a:xfrm>
          </p:grpSpPr>
          <p:sp>
            <p:nvSpPr>
              <p:cNvPr id="34" name="AutoShape 49"/>
              <p:cNvSpPr>
                <a:spLocks noChangeArrowheads="1"/>
              </p:cNvSpPr>
              <p:nvPr/>
            </p:nvSpPr>
            <p:spPr bwMode="auto">
              <a:xfrm>
                <a:off x="680" y="-1656"/>
                <a:ext cx="1086" cy="6858"/>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sp>
            <p:nvSpPr>
              <p:cNvPr id="35" name="AutoShape 50"/>
              <p:cNvSpPr>
                <a:spLocks noChangeArrowheads="1"/>
              </p:cNvSpPr>
              <p:nvPr/>
            </p:nvSpPr>
            <p:spPr bwMode="auto">
              <a:xfrm>
                <a:off x="710" y="-1656"/>
                <a:ext cx="1026" cy="6859"/>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latin typeface="Impact" panose="020B0806030902050204" pitchFamily="34" charset="0"/>
                  <a:ea typeface="微软雅黑" panose="020B0503020204020204" pitchFamily="34" charset="-122"/>
                  <a:sym typeface="Impact" panose="020B0806030902050204" pitchFamily="34" charset="0"/>
                </a:endParaRPr>
              </a:p>
            </p:txBody>
          </p:sp>
        </p:grpSp>
      </p:grpSp>
      <p:sp>
        <p:nvSpPr>
          <p:cNvPr id="38" name="TextBox 37"/>
          <p:cNvSpPr txBox="1"/>
          <p:nvPr/>
        </p:nvSpPr>
        <p:spPr>
          <a:xfrm>
            <a:off x="767408" y="1340768"/>
            <a:ext cx="6300700" cy="2308324"/>
          </a:xfrm>
          <a:prstGeom prst="rect">
            <a:avLst/>
          </a:prstGeom>
          <a:solidFill>
            <a:schemeClr val="bg1"/>
          </a:solidFill>
          <a:ln>
            <a:noFill/>
            <a:prstDash val="dash"/>
          </a:ln>
          <a:effectLst>
            <a:innerShdw blurRad="114300">
              <a:prstClr val="black"/>
            </a:innerShdw>
          </a:effectLst>
        </p:spPr>
        <p:style>
          <a:lnRef idx="1">
            <a:schemeClr val="accent6"/>
          </a:lnRef>
          <a:fillRef idx="0">
            <a:schemeClr val="accent6"/>
          </a:fillRef>
          <a:effectRef idx="0">
            <a:schemeClr val="accent6"/>
          </a:effectRef>
          <a:fontRef idx="minor">
            <a:schemeClr val="tx1"/>
          </a:fontRef>
        </p:style>
        <p:txBody>
          <a:bodyPr rtlCol="0" anchor="ctr"/>
          <a:lstStyle>
            <a:defPPr>
              <a:defRPr lang="zh-CN"/>
            </a:defPPr>
            <a:lvl1pPr algn="ctr">
              <a:defRPr>
                <a:solidFill>
                  <a:srgbClr val="0070C0"/>
                </a:solidFill>
              </a:defRPr>
            </a:lvl1pPr>
          </a:lstStyle>
          <a:p>
            <a:pPr algn="l">
              <a:lnSpc>
                <a:spcPct val="150000"/>
              </a:lnSpc>
            </a:pPr>
            <a:r>
              <a:rPr lang="zh-CN" altLang="en-US"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在白领中，会议恐惧症已经不是个新词儿了。对于现在很多商政人士而言，在会议室里度过一天已经是一件司空见惯的事，似乎每天都有开不完的会。</a:t>
            </a:r>
            <a:r>
              <a:rPr lang="en-US" altLang="zh-CN"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2011</a:t>
            </a:r>
            <a:r>
              <a:rPr lang="zh-CN" altLang="en-US"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年，中国青年报社会调查中心通过民意中国网和网易新闻中心，对</a:t>
            </a:r>
            <a:r>
              <a:rPr lang="en-US" altLang="zh-CN"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2223</a:t>
            </a:r>
            <a:r>
              <a:rPr lang="zh-CN" altLang="en-US"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人进行的一项调查显示，</a:t>
            </a:r>
            <a:r>
              <a:rPr lang="en-US" altLang="zh-CN"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53.6</a:t>
            </a:r>
            <a:r>
              <a:rPr lang="zh-CN" altLang="en-US"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％的人表示自己在日常工作中参加的会议过多。</a:t>
            </a:r>
          </a:p>
        </p:txBody>
      </p:sp>
      <p:sp>
        <p:nvSpPr>
          <p:cNvPr id="39" name="TextBox 38"/>
          <p:cNvSpPr txBox="1"/>
          <p:nvPr/>
        </p:nvSpPr>
        <p:spPr>
          <a:xfrm>
            <a:off x="731404" y="4075038"/>
            <a:ext cx="6336704" cy="2308324"/>
          </a:xfrm>
          <a:prstGeom prst="rect">
            <a:avLst/>
          </a:prstGeom>
          <a:solidFill>
            <a:schemeClr val="bg1"/>
          </a:solidFill>
          <a:ln>
            <a:noFill/>
            <a:prstDash val="dash"/>
          </a:ln>
          <a:effectLst>
            <a:innerShdw blurRad="114300">
              <a:prstClr val="black"/>
            </a:innerShdw>
          </a:effectLst>
        </p:spPr>
        <p:style>
          <a:lnRef idx="1">
            <a:schemeClr val="accent6"/>
          </a:lnRef>
          <a:fillRef idx="0">
            <a:schemeClr val="accent6"/>
          </a:fillRef>
          <a:effectRef idx="0">
            <a:schemeClr val="accent6"/>
          </a:effectRef>
          <a:fontRef idx="minor">
            <a:schemeClr val="tx1"/>
          </a:fontRef>
        </p:style>
        <p:txBody>
          <a:bodyPr rtlCol="0" anchor="ctr"/>
          <a:lstStyle>
            <a:defPPr>
              <a:defRPr lang="zh-CN"/>
            </a:defPPr>
            <a:lvl1pPr algn="ctr">
              <a:defRPr>
                <a:solidFill>
                  <a:srgbClr val="0070C0"/>
                </a:solidFill>
              </a:defRPr>
            </a:lvl1pPr>
          </a:lstStyle>
          <a:p>
            <a:pPr algn="l">
              <a:lnSpc>
                <a:spcPct val="150000"/>
              </a:lnSpc>
            </a:pPr>
            <a:r>
              <a:rPr lang="zh-CN" altLang="en-US"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具体而言，</a:t>
            </a:r>
            <a:r>
              <a:rPr lang="en-US" altLang="zh-CN"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57.4</a:t>
            </a:r>
            <a:r>
              <a:rPr lang="zh-CN" altLang="en-US"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％的人每星期平均开会</a:t>
            </a:r>
            <a:r>
              <a:rPr lang="en-US" altLang="zh-CN"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2</a:t>
            </a:r>
            <a:r>
              <a:rPr lang="zh-CN" altLang="en-US"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次以上。受访者中，</a:t>
            </a:r>
            <a:r>
              <a:rPr lang="en-US" altLang="zh-CN"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40.8</a:t>
            </a:r>
            <a:r>
              <a:rPr lang="zh-CN" altLang="en-US"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％的人是企业职员，</a:t>
            </a:r>
            <a:r>
              <a:rPr lang="en-US" altLang="zh-CN"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30</a:t>
            </a:r>
            <a:r>
              <a:rPr lang="zh-CN" altLang="en-US"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％的人是事业单位员工，</a:t>
            </a:r>
            <a:r>
              <a:rPr lang="en-US" altLang="zh-CN"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12.9</a:t>
            </a:r>
            <a:r>
              <a:rPr lang="zh-CN" altLang="en-US"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％的人是政府机关工作人员。另外，只有不到三成的白领认为自己参加的会议有意义，而剩余的大多数白领均表示厌烦开会，甚至有人为此变成职场“恐会族”。</a:t>
            </a:r>
          </a:p>
        </p:txBody>
      </p:sp>
      <p:pic>
        <p:nvPicPr>
          <p:cNvPr id="4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320136" y="2310842"/>
            <a:ext cx="4544280" cy="352839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6129103"/>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randombar(horizontal)">
                                      <p:cBhvr>
                                        <p:cTn id="7" dur="500"/>
                                        <p:tgtEl>
                                          <p:spTgt spid="4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fade">
                                      <p:cBhvr>
                                        <p:cTn id="14" dur="1000"/>
                                        <p:tgtEl>
                                          <p:spTgt spid="38"/>
                                        </p:tgtEl>
                                      </p:cBhvr>
                                    </p:animEffect>
                                    <p:anim calcmode="lin" valueType="num">
                                      <p:cBhvr>
                                        <p:cTn id="15" dur="1000" fill="hold"/>
                                        <p:tgtEl>
                                          <p:spTgt spid="38"/>
                                        </p:tgtEl>
                                        <p:attrNameLst>
                                          <p:attrName>ppt_x</p:attrName>
                                        </p:attrNameLst>
                                      </p:cBhvr>
                                      <p:tavLst>
                                        <p:tav tm="0">
                                          <p:val>
                                            <p:strVal val="#ppt_x"/>
                                          </p:val>
                                        </p:tav>
                                        <p:tav tm="100000">
                                          <p:val>
                                            <p:strVal val="#ppt_x"/>
                                          </p:val>
                                        </p:tav>
                                      </p:tavLst>
                                    </p:anim>
                                    <p:anim calcmode="lin" valueType="num">
                                      <p:cBhvr>
                                        <p:cTn id="16" dur="1000" fill="hold"/>
                                        <p:tgtEl>
                                          <p:spTgt spid="38"/>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1000"/>
                                        <p:tgtEl>
                                          <p:spTgt spid="39"/>
                                        </p:tgtEl>
                                      </p:cBhvr>
                                    </p:animEffect>
                                    <p:anim calcmode="lin" valueType="num">
                                      <p:cBhvr>
                                        <p:cTn id="20" dur="1000" fill="hold"/>
                                        <p:tgtEl>
                                          <p:spTgt spid="39"/>
                                        </p:tgtEl>
                                        <p:attrNameLst>
                                          <p:attrName>ppt_x</p:attrName>
                                        </p:attrNameLst>
                                      </p:cBhvr>
                                      <p:tavLst>
                                        <p:tav tm="0">
                                          <p:val>
                                            <p:strVal val="#ppt_x"/>
                                          </p:val>
                                        </p:tav>
                                        <p:tav tm="100000">
                                          <p:val>
                                            <p:strVal val="#ppt_x"/>
                                          </p:val>
                                        </p:tav>
                                      </p:tavLst>
                                    </p:anim>
                                    <p:anim calcmode="lin" valueType="num">
                                      <p:cBhvr>
                                        <p:cTn id="21"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3215680" y="4293096"/>
            <a:ext cx="1736802" cy="1736802"/>
          </a:xfrm>
          <a:custGeom>
            <a:avLst/>
            <a:gdLst>
              <a:gd name="connsiteX0" fmla="*/ 0 w 1736802"/>
              <a:gd name="connsiteY0" fmla="*/ 868401 h 1736802"/>
              <a:gd name="connsiteX1" fmla="*/ 868401 w 1736802"/>
              <a:gd name="connsiteY1" fmla="*/ 0 h 1736802"/>
              <a:gd name="connsiteX2" fmla="*/ 1736802 w 1736802"/>
              <a:gd name="connsiteY2" fmla="*/ 868401 h 1736802"/>
              <a:gd name="connsiteX3" fmla="*/ 868401 w 1736802"/>
              <a:gd name="connsiteY3" fmla="*/ 1736802 h 1736802"/>
              <a:gd name="connsiteX4" fmla="*/ 0 w 1736802"/>
              <a:gd name="connsiteY4" fmla="*/ 868401 h 17368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6802" h="1736802">
                <a:moveTo>
                  <a:pt x="0" y="868401"/>
                </a:moveTo>
                <a:cubicBezTo>
                  <a:pt x="0" y="388796"/>
                  <a:pt x="388796" y="0"/>
                  <a:pt x="868401" y="0"/>
                </a:cubicBezTo>
                <a:cubicBezTo>
                  <a:pt x="1348006" y="0"/>
                  <a:pt x="1736802" y="388796"/>
                  <a:pt x="1736802" y="868401"/>
                </a:cubicBezTo>
                <a:cubicBezTo>
                  <a:pt x="1736802" y="1348006"/>
                  <a:pt x="1348006" y="1736802"/>
                  <a:pt x="868401" y="1736802"/>
                </a:cubicBezTo>
                <a:cubicBezTo>
                  <a:pt x="388796" y="1736802"/>
                  <a:pt x="0" y="1348006"/>
                  <a:pt x="0" y="868401"/>
                </a:cubicBez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200" b="1" dirty="0" smtClean="0">
                <a:solidFill>
                  <a:srgbClr val="0070C0"/>
                </a:solidFill>
                <a:latin typeface="Impact" panose="020B0806030902050204" pitchFamily="34" charset="0"/>
                <a:ea typeface="微软雅黑" pitchFamily="34" charset="-122"/>
                <a:sym typeface="Impact" panose="020B0806030902050204" pitchFamily="34" charset="0"/>
              </a:rPr>
              <a:t>会议</a:t>
            </a:r>
            <a:endParaRPr lang="en-US" altLang="zh-CN" sz="3200" b="1" dirty="0" smtClean="0">
              <a:solidFill>
                <a:srgbClr val="0070C0"/>
              </a:solidFill>
              <a:latin typeface="Impact" panose="020B0806030902050204" pitchFamily="34" charset="0"/>
              <a:ea typeface="微软雅黑" pitchFamily="34" charset="-122"/>
              <a:sym typeface="Impact" panose="020B0806030902050204" pitchFamily="34" charset="0"/>
            </a:endParaRPr>
          </a:p>
          <a:p>
            <a:pPr algn="ctr"/>
            <a:r>
              <a:rPr lang="zh-CN" altLang="en-US" sz="3200" b="1" dirty="0" smtClean="0">
                <a:solidFill>
                  <a:srgbClr val="0070C0"/>
                </a:solidFill>
                <a:latin typeface="Impact" panose="020B0806030902050204" pitchFamily="34" charset="0"/>
                <a:ea typeface="微软雅黑" pitchFamily="34" charset="-122"/>
                <a:sym typeface="Impact" panose="020B0806030902050204" pitchFamily="34" charset="0"/>
              </a:rPr>
              <a:t>作用</a:t>
            </a:r>
            <a:endParaRPr lang="zh-CN" altLang="en-US" sz="3200" b="1" dirty="0">
              <a:solidFill>
                <a:srgbClr val="0070C0"/>
              </a:solidFill>
              <a:latin typeface="Impact" panose="020B0806030902050204" pitchFamily="34" charset="0"/>
              <a:ea typeface="微软雅黑" pitchFamily="34" charset="-122"/>
              <a:sym typeface="Impact" panose="020B0806030902050204" pitchFamily="34" charset="0"/>
            </a:endParaRPr>
          </a:p>
        </p:txBody>
      </p:sp>
      <p:sp>
        <p:nvSpPr>
          <p:cNvPr id="4" name="左箭头 3"/>
          <p:cNvSpPr/>
          <p:nvPr/>
        </p:nvSpPr>
        <p:spPr>
          <a:xfrm rot="10800000">
            <a:off x="1450991" y="4914003"/>
            <a:ext cx="1667631" cy="494988"/>
          </a:xfrm>
          <a:prstGeom prst="leftArrow">
            <a:avLst>
              <a:gd name="adj1" fmla="val 60000"/>
              <a:gd name="adj2" fmla="val 50000"/>
            </a:avLst>
          </a:prstGeom>
          <a:solidFill>
            <a:srgbClr val="0070C0"/>
          </a:soli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latin typeface="Impact" panose="020B0806030902050204" pitchFamily="34" charset="0"/>
              <a:ea typeface="微软雅黑" panose="020B0503020204020204" pitchFamily="34" charset="-122"/>
              <a:sym typeface="Impact" panose="020B0806030902050204" pitchFamily="34" charset="0"/>
            </a:endParaRPr>
          </a:p>
        </p:txBody>
      </p:sp>
      <p:sp>
        <p:nvSpPr>
          <p:cNvPr id="6" name="任意多边形 5"/>
          <p:cNvSpPr/>
          <p:nvPr/>
        </p:nvSpPr>
        <p:spPr>
          <a:xfrm>
            <a:off x="843110" y="4675192"/>
            <a:ext cx="1215761" cy="972609"/>
          </a:xfrm>
          <a:custGeom>
            <a:avLst/>
            <a:gdLst>
              <a:gd name="connsiteX0" fmla="*/ 0 w 1215761"/>
              <a:gd name="connsiteY0" fmla="*/ 97261 h 972609"/>
              <a:gd name="connsiteX1" fmla="*/ 97261 w 1215761"/>
              <a:gd name="connsiteY1" fmla="*/ 0 h 972609"/>
              <a:gd name="connsiteX2" fmla="*/ 1118500 w 1215761"/>
              <a:gd name="connsiteY2" fmla="*/ 0 h 972609"/>
              <a:gd name="connsiteX3" fmla="*/ 1215761 w 1215761"/>
              <a:gd name="connsiteY3" fmla="*/ 97261 h 972609"/>
              <a:gd name="connsiteX4" fmla="*/ 1215761 w 1215761"/>
              <a:gd name="connsiteY4" fmla="*/ 875348 h 972609"/>
              <a:gd name="connsiteX5" fmla="*/ 1118500 w 1215761"/>
              <a:gd name="connsiteY5" fmla="*/ 972609 h 972609"/>
              <a:gd name="connsiteX6" fmla="*/ 97261 w 1215761"/>
              <a:gd name="connsiteY6" fmla="*/ 972609 h 972609"/>
              <a:gd name="connsiteX7" fmla="*/ 0 w 1215761"/>
              <a:gd name="connsiteY7" fmla="*/ 875348 h 972609"/>
              <a:gd name="connsiteX8" fmla="*/ 0 w 1215761"/>
              <a:gd name="connsiteY8" fmla="*/ 97261 h 972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5761" h="972609">
                <a:moveTo>
                  <a:pt x="0" y="97261"/>
                </a:moveTo>
                <a:cubicBezTo>
                  <a:pt x="0" y="43545"/>
                  <a:pt x="43545" y="0"/>
                  <a:pt x="97261" y="0"/>
                </a:cubicBezTo>
                <a:lnTo>
                  <a:pt x="1118500" y="0"/>
                </a:lnTo>
                <a:cubicBezTo>
                  <a:pt x="1172216" y="0"/>
                  <a:pt x="1215761" y="43545"/>
                  <a:pt x="1215761" y="97261"/>
                </a:cubicBezTo>
                <a:lnTo>
                  <a:pt x="1215761" y="875348"/>
                </a:lnTo>
                <a:cubicBezTo>
                  <a:pt x="1215761" y="929064"/>
                  <a:pt x="1172216" y="972609"/>
                  <a:pt x="1118500" y="972609"/>
                </a:cubicBezTo>
                <a:lnTo>
                  <a:pt x="97261" y="972609"/>
                </a:lnTo>
                <a:cubicBezTo>
                  <a:pt x="43545" y="972609"/>
                  <a:pt x="0" y="929064"/>
                  <a:pt x="0" y="875348"/>
                </a:cubicBezTo>
                <a:lnTo>
                  <a:pt x="0" y="97261"/>
                </a:ln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dirty="0">
                <a:solidFill>
                  <a:schemeClr val="tx1"/>
                </a:solidFill>
                <a:latin typeface="Impact" panose="020B0806030902050204" pitchFamily="34" charset="0"/>
                <a:ea typeface="微软雅黑" pitchFamily="34" charset="-122"/>
                <a:sym typeface="Impact" panose="020B0806030902050204" pitchFamily="34" charset="0"/>
              </a:rPr>
              <a:t>集思广益</a:t>
            </a:r>
            <a:endParaRPr lang="en-US" altLang="zh-CN" dirty="0">
              <a:solidFill>
                <a:schemeClr val="tx1"/>
              </a:solidFill>
              <a:latin typeface="Impact" panose="020B0806030902050204" pitchFamily="34" charset="0"/>
              <a:ea typeface="微软雅黑" pitchFamily="34" charset="-122"/>
              <a:sym typeface="Impact" panose="020B0806030902050204" pitchFamily="34" charset="0"/>
            </a:endParaRPr>
          </a:p>
          <a:p>
            <a:pPr algn="ctr"/>
            <a:r>
              <a:rPr lang="zh-CN" altLang="en-US" dirty="0">
                <a:solidFill>
                  <a:schemeClr val="tx1"/>
                </a:solidFill>
                <a:latin typeface="Impact" panose="020B0806030902050204" pitchFamily="34" charset="0"/>
                <a:ea typeface="微软雅黑" pitchFamily="34" charset="-122"/>
                <a:sym typeface="Impact" panose="020B0806030902050204" pitchFamily="34" charset="0"/>
              </a:rPr>
              <a:t>头脑风暴</a:t>
            </a:r>
          </a:p>
        </p:txBody>
      </p:sp>
      <p:sp>
        <p:nvSpPr>
          <p:cNvPr id="7" name="左箭头 6"/>
          <p:cNvSpPr/>
          <p:nvPr/>
        </p:nvSpPr>
        <p:spPr>
          <a:xfrm rot="12960000">
            <a:off x="1794622" y="3856416"/>
            <a:ext cx="1667631" cy="494988"/>
          </a:xfrm>
          <a:prstGeom prst="leftArrow">
            <a:avLst>
              <a:gd name="adj1" fmla="val 60000"/>
              <a:gd name="adj2" fmla="val 50000"/>
            </a:avLst>
          </a:prstGeom>
          <a:solidFill>
            <a:srgbClr val="0070C0"/>
          </a:soli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latin typeface="Impact" panose="020B0806030902050204" pitchFamily="34" charset="0"/>
              <a:ea typeface="微软雅黑" panose="020B0503020204020204" pitchFamily="34" charset="-122"/>
              <a:sym typeface="Impact" panose="020B0806030902050204" pitchFamily="34" charset="0"/>
            </a:endParaRPr>
          </a:p>
        </p:txBody>
      </p:sp>
      <p:sp>
        <p:nvSpPr>
          <p:cNvPr id="8" name="任意多边形 7"/>
          <p:cNvSpPr/>
          <p:nvPr/>
        </p:nvSpPr>
        <p:spPr>
          <a:xfrm>
            <a:off x="1345986" y="3127501"/>
            <a:ext cx="1215761" cy="972609"/>
          </a:xfrm>
          <a:custGeom>
            <a:avLst/>
            <a:gdLst>
              <a:gd name="connsiteX0" fmla="*/ 0 w 1215761"/>
              <a:gd name="connsiteY0" fmla="*/ 97261 h 972609"/>
              <a:gd name="connsiteX1" fmla="*/ 97261 w 1215761"/>
              <a:gd name="connsiteY1" fmla="*/ 0 h 972609"/>
              <a:gd name="connsiteX2" fmla="*/ 1118500 w 1215761"/>
              <a:gd name="connsiteY2" fmla="*/ 0 h 972609"/>
              <a:gd name="connsiteX3" fmla="*/ 1215761 w 1215761"/>
              <a:gd name="connsiteY3" fmla="*/ 97261 h 972609"/>
              <a:gd name="connsiteX4" fmla="*/ 1215761 w 1215761"/>
              <a:gd name="connsiteY4" fmla="*/ 875348 h 972609"/>
              <a:gd name="connsiteX5" fmla="*/ 1118500 w 1215761"/>
              <a:gd name="connsiteY5" fmla="*/ 972609 h 972609"/>
              <a:gd name="connsiteX6" fmla="*/ 97261 w 1215761"/>
              <a:gd name="connsiteY6" fmla="*/ 972609 h 972609"/>
              <a:gd name="connsiteX7" fmla="*/ 0 w 1215761"/>
              <a:gd name="connsiteY7" fmla="*/ 875348 h 972609"/>
              <a:gd name="connsiteX8" fmla="*/ 0 w 1215761"/>
              <a:gd name="connsiteY8" fmla="*/ 97261 h 972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5761" h="972609">
                <a:moveTo>
                  <a:pt x="0" y="97261"/>
                </a:moveTo>
                <a:cubicBezTo>
                  <a:pt x="0" y="43545"/>
                  <a:pt x="43545" y="0"/>
                  <a:pt x="97261" y="0"/>
                </a:cubicBezTo>
                <a:lnTo>
                  <a:pt x="1118500" y="0"/>
                </a:lnTo>
                <a:cubicBezTo>
                  <a:pt x="1172216" y="0"/>
                  <a:pt x="1215761" y="43545"/>
                  <a:pt x="1215761" y="97261"/>
                </a:cubicBezTo>
                <a:lnTo>
                  <a:pt x="1215761" y="875348"/>
                </a:lnTo>
                <a:cubicBezTo>
                  <a:pt x="1215761" y="929064"/>
                  <a:pt x="1172216" y="972609"/>
                  <a:pt x="1118500" y="972609"/>
                </a:cubicBezTo>
                <a:lnTo>
                  <a:pt x="97261" y="972609"/>
                </a:lnTo>
                <a:cubicBezTo>
                  <a:pt x="43545" y="972609"/>
                  <a:pt x="0" y="929064"/>
                  <a:pt x="0" y="875348"/>
                </a:cubicBezTo>
                <a:lnTo>
                  <a:pt x="0" y="97261"/>
                </a:ln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dirty="0">
                <a:solidFill>
                  <a:schemeClr val="tx1"/>
                </a:solidFill>
                <a:latin typeface="Impact" panose="020B0806030902050204" pitchFamily="34" charset="0"/>
                <a:ea typeface="微软雅黑" pitchFamily="34" charset="-122"/>
                <a:sym typeface="Impact" panose="020B0806030902050204" pitchFamily="34" charset="0"/>
              </a:rPr>
              <a:t>问题讨论</a:t>
            </a:r>
            <a:endParaRPr lang="en-US" altLang="zh-CN" dirty="0">
              <a:solidFill>
                <a:schemeClr val="tx1"/>
              </a:solidFill>
              <a:latin typeface="Impact" panose="020B0806030902050204" pitchFamily="34" charset="0"/>
              <a:ea typeface="微软雅黑" pitchFamily="34" charset="-122"/>
              <a:sym typeface="Impact" panose="020B0806030902050204" pitchFamily="34" charset="0"/>
            </a:endParaRPr>
          </a:p>
          <a:p>
            <a:pPr algn="ctr"/>
            <a:r>
              <a:rPr lang="zh-CN" altLang="en-US" dirty="0">
                <a:solidFill>
                  <a:schemeClr val="tx1"/>
                </a:solidFill>
                <a:latin typeface="Impact" panose="020B0806030902050204" pitchFamily="34" charset="0"/>
                <a:ea typeface="微软雅黑" pitchFamily="34" charset="-122"/>
                <a:sym typeface="Impact" panose="020B0806030902050204" pitchFamily="34" charset="0"/>
              </a:rPr>
              <a:t>产生决策</a:t>
            </a:r>
          </a:p>
        </p:txBody>
      </p:sp>
      <p:sp>
        <p:nvSpPr>
          <p:cNvPr id="9" name="左箭头 8"/>
          <p:cNvSpPr/>
          <p:nvPr/>
        </p:nvSpPr>
        <p:spPr>
          <a:xfrm rot="15120000">
            <a:off x="2694260" y="3202791"/>
            <a:ext cx="1667631" cy="494988"/>
          </a:xfrm>
          <a:prstGeom prst="leftArrow">
            <a:avLst>
              <a:gd name="adj1" fmla="val 60000"/>
              <a:gd name="adj2" fmla="val 50000"/>
            </a:avLst>
          </a:prstGeom>
          <a:solidFill>
            <a:srgbClr val="0070C0"/>
          </a:soli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latin typeface="Impact" panose="020B0806030902050204" pitchFamily="34" charset="0"/>
              <a:ea typeface="微软雅黑" panose="020B0503020204020204" pitchFamily="34" charset="-122"/>
              <a:sym typeface="Impact" panose="020B0806030902050204" pitchFamily="34" charset="0"/>
            </a:endParaRPr>
          </a:p>
        </p:txBody>
      </p:sp>
      <p:sp>
        <p:nvSpPr>
          <p:cNvPr id="10" name="任意多边形 9"/>
          <p:cNvSpPr/>
          <p:nvPr/>
        </p:nvSpPr>
        <p:spPr>
          <a:xfrm>
            <a:off x="2662531" y="2170975"/>
            <a:ext cx="1215761" cy="972609"/>
          </a:xfrm>
          <a:custGeom>
            <a:avLst/>
            <a:gdLst>
              <a:gd name="connsiteX0" fmla="*/ 0 w 1215761"/>
              <a:gd name="connsiteY0" fmla="*/ 97261 h 972609"/>
              <a:gd name="connsiteX1" fmla="*/ 97261 w 1215761"/>
              <a:gd name="connsiteY1" fmla="*/ 0 h 972609"/>
              <a:gd name="connsiteX2" fmla="*/ 1118500 w 1215761"/>
              <a:gd name="connsiteY2" fmla="*/ 0 h 972609"/>
              <a:gd name="connsiteX3" fmla="*/ 1215761 w 1215761"/>
              <a:gd name="connsiteY3" fmla="*/ 97261 h 972609"/>
              <a:gd name="connsiteX4" fmla="*/ 1215761 w 1215761"/>
              <a:gd name="connsiteY4" fmla="*/ 875348 h 972609"/>
              <a:gd name="connsiteX5" fmla="*/ 1118500 w 1215761"/>
              <a:gd name="connsiteY5" fmla="*/ 972609 h 972609"/>
              <a:gd name="connsiteX6" fmla="*/ 97261 w 1215761"/>
              <a:gd name="connsiteY6" fmla="*/ 972609 h 972609"/>
              <a:gd name="connsiteX7" fmla="*/ 0 w 1215761"/>
              <a:gd name="connsiteY7" fmla="*/ 875348 h 972609"/>
              <a:gd name="connsiteX8" fmla="*/ 0 w 1215761"/>
              <a:gd name="connsiteY8" fmla="*/ 97261 h 972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5761" h="972609">
                <a:moveTo>
                  <a:pt x="0" y="97261"/>
                </a:moveTo>
                <a:cubicBezTo>
                  <a:pt x="0" y="43545"/>
                  <a:pt x="43545" y="0"/>
                  <a:pt x="97261" y="0"/>
                </a:cubicBezTo>
                <a:lnTo>
                  <a:pt x="1118500" y="0"/>
                </a:lnTo>
                <a:cubicBezTo>
                  <a:pt x="1172216" y="0"/>
                  <a:pt x="1215761" y="43545"/>
                  <a:pt x="1215761" y="97261"/>
                </a:cubicBezTo>
                <a:lnTo>
                  <a:pt x="1215761" y="875348"/>
                </a:lnTo>
                <a:cubicBezTo>
                  <a:pt x="1215761" y="929064"/>
                  <a:pt x="1172216" y="972609"/>
                  <a:pt x="1118500" y="972609"/>
                </a:cubicBezTo>
                <a:lnTo>
                  <a:pt x="97261" y="972609"/>
                </a:lnTo>
                <a:cubicBezTo>
                  <a:pt x="43545" y="972609"/>
                  <a:pt x="0" y="929064"/>
                  <a:pt x="0" y="875348"/>
                </a:cubicBezTo>
                <a:lnTo>
                  <a:pt x="0" y="97261"/>
                </a:ln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dirty="0">
                <a:solidFill>
                  <a:schemeClr val="tx1"/>
                </a:solidFill>
                <a:latin typeface="Impact" panose="020B0806030902050204" pitchFamily="34" charset="0"/>
                <a:ea typeface="微软雅黑" pitchFamily="34" charset="-122"/>
                <a:sym typeface="Impact" panose="020B0806030902050204" pitchFamily="34" charset="0"/>
              </a:rPr>
              <a:t>听取汇报</a:t>
            </a:r>
            <a:endParaRPr lang="en-US" altLang="zh-CN" dirty="0">
              <a:solidFill>
                <a:schemeClr val="tx1"/>
              </a:solidFill>
              <a:latin typeface="Impact" panose="020B0806030902050204" pitchFamily="34" charset="0"/>
              <a:ea typeface="微软雅黑" pitchFamily="34" charset="-122"/>
              <a:sym typeface="Impact" panose="020B0806030902050204" pitchFamily="34" charset="0"/>
            </a:endParaRPr>
          </a:p>
          <a:p>
            <a:pPr algn="ctr"/>
            <a:r>
              <a:rPr lang="zh-CN" altLang="en-US" dirty="0">
                <a:solidFill>
                  <a:schemeClr val="tx1"/>
                </a:solidFill>
                <a:latin typeface="Impact" panose="020B0806030902050204" pitchFamily="34" charset="0"/>
                <a:ea typeface="微软雅黑" pitchFamily="34" charset="-122"/>
                <a:sym typeface="Impact" panose="020B0806030902050204" pitchFamily="34" charset="0"/>
              </a:rPr>
              <a:t>分配任务</a:t>
            </a:r>
          </a:p>
        </p:txBody>
      </p:sp>
      <p:sp>
        <p:nvSpPr>
          <p:cNvPr id="11" name="左箭头 10"/>
          <p:cNvSpPr/>
          <p:nvPr/>
        </p:nvSpPr>
        <p:spPr>
          <a:xfrm rot="17280000">
            <a:off x="3806272" y="3202791"/>
            <a:ext cx="1667631" cy="494988"/>
          </a:xfrm>
          <a:prstGeom prst="leftArrow">
            <a:avLst>
              <a:gd name="adj1" fmla="val 60000"/>
              <a:gd name="adj2" fmla="val 50000"/>
            </a:avLst>
          </a:prstGeom>
          <a:solidFill>
            <a:srgbClr val="0070C0"/>
          </a:soli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latin typeface="Impact" panose="020B0806030902050204" pitchFamily="34" charset="0"/>
              <a:ea typeface="微软雅黑" panose="020B0503020204020204" pitchFamily="34" charset="-122"/>
              <a:sym typeface="Impact" panose="020B0806030902050204" pitchFamily="34" charset="0"/>
            </a:endParaRPr>
          </a:p>
        </p:txBody>
      </p:sp>
      <p:sp>
        <p:nvSpPr>
          <p:cNvPr id="12" name="任意多边形 11"/>
          <p:cNvSpPr/>
          <p:nvPr/>
        </p:nvSpPr>
        <p:spPr>
          <a:xfrm>
            <a:off x="4289870" y="2170975"/>
            <a:ext cx="1215761" cy="972609"/>
          </a:xfrm>
          <a:custGeom>
            <a:avLst/>
            <a:gdLst>
              <a:gd name="connsiteX0" fmla="*/ 0 w 1215761"/>
              <a:gd name="connsiteY0" fmla="*/ 97261 h 972609"/>
              <a:gd name="connsiteX1" fmla="*/ 97261 w 1215761"/>
              <a:gd name="connsiteY1" fmla="*/ 0 h 972609"/>
              <a:gd name="connsiteX2" fmla="*/ 1118500 w 1215761"/>
              <a:gd name="connsiteY2" fmla="*/ 0 h 972609"/>
              <a:gd name="connsiteX3" fmla="*/ 1215761 w 1215761"/>
              <a:gd name="connsiteY3" fmla="*/ 97261 h 972609"/>
              <a:gd name="connsiteX4" fmla="*/ 1215761 w 1215761"/>
              <a:gd name="connsiteY4" fmla="*/ 875348 h 972609"/>
              <a:gd name="connsiteX5" fmla="*/ 1118500 w 1215761"/>
              <a:gd name="connsiteY5" fmla="*/ 972609 h 972609"/>
              <a:gd name="connsiteX6" fmla="*/ 97261 w 1215761"/>
              <a:gd name="connsiteY6" fmla="*/ 972609 h 972609"/>
              <a:gd name="connsiteX7" fmla="*/ 0 w 1215761"/>
              <a:gd name="connsiteY7" fmla="*/ 875348 h 972609"/>
              <a:gd name="connsiteX8" fmla="*/ 0 w 1215761"/>
              <a:gd name="connsiteY8" fmla="*/ 97261 h 972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5761" h="972609">
                <a:moveTo>
                  <a:pt x="0" y="97261"/>
                </a:moveTo>
                <a:cubicBezTo>
                  <a:pt x="0" y="43545"/>
                  <a:pt x="43545" y="0"/>
                  <a:pt x="97261" y="0"/>
                </a:cubicBezTo>
                <a:lnTo>
                  <a:pt x="1118500" y="0"/>
                </a:lnTo>
                <a:cubicBezTo>
                  <a:pt x="1172216" y="0"/>
                  <a:pt x="1215761" y="43545"/>
                  <a:pt x="1215761" y="97261"/>
                </a:cubicBezTo>
                <a:lnTo>
                  <a:pt x="1215761" y="875348"/>
                </a:lnTo>
                <a:cubicBezTo>
                  <a:pt x="1215761" y="929064"/>
                  <a:pt x="1172216" y="972609"/>
                  <a:pt x="1118500" y="972609"/>
                </a:cubicBezTo>
                <a:lnTo>
                  <a:pt x="97261" y="972609"/>
                </a:lnTo>
                <a:cubicBezTo>
                  <a:pt x="43545" y="972609"/>
                  <a:pt x="0" y="929064"/>
                  <a:pt x="0" y="875348"/>
                </a:cubicBezTo>
                <a:lnTo>
                  <a:pt x="0" y="97261"/>
                </a:ln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dirty="0">
                <a:solidFill>
                  <a:schemeClr val="tx1"/>
                </a:solidFill>
                <a:latin typeface="Impact" panose="020B0806030902050204" pitchFamily="34" charset="0"/>
                <a:ea typeface="微软雅黑" pitchFamily="34" charset="-122"/>
                <a:sym typeface="Impact" panose="020B0806030902050204" pitchFamily="34" charset="0"/>
              </a:rPr>
              <a:t>融合意见</a:t>
            </a:r>
            <a:endParaRPr lang="en-US" altLang="zh-CN" dirty="0">
              <a:solidFill>
                <a:schemeClr val="tx1"/>
              </a:solidFill>
              <a:latin typeface="Impact" panose="020B0806030902050204" pitchFamily="34" charset="0"/>
              <a:ea typeface="微软雅黑" pitchFamily="34" charset="-122"/>
              <a:sym typeface="Impact" panose="020B0806030902050204" pitchFamily="34" charset="0"/>
            </a:endParaRPr>
          </a:p>
          <a:p>
            <a:pPr algn="ctr"/>
            <a:r>
              <a:rPr lang="zh-CN" altLang="en-US" dirty="0">
                <a:solidFill>
                  <a:schemeClr val="tx1"/>
                </a:solidFill>
                <a:latin typeface="Impact" panose="020B0806030902050204" pitchFamily="34" charset="0"/>
                <a:ea typeface="微软雅黑" pitchFamily="34" charset="-122"/>
                <a:sym typeface="Impact" panose="020B0806030902050204" pitchFamily="34" charset="0"/>
              </a:rPr>
              <a:t>达成共识</a:t>
            </a:r>
          </a:p>
        </p:txBody>
      </p:sp>
      <p:sp>
        <p:nvSpPr>
          <p:cNvPr id="13" name="左箭头 12"/>
          <p:cNvSpPr/>
          <p:nvPr/>
        </p:nvSpPr>
        <p:spPr>
          <a:xfrm rot="19440000">
            <a:off x="4705910" y="3856416"/>
            <a:ext cx="1667631" cy="494988"/>
          </a:xfrm>
          <a:prstGeom prst="leftArrow">
            <a:avLst>
              <a:gd name="adj1" fmla="val 60000"/>
              <a:gd name="adj2" fmla="val 50000"/>
            </a:avLst>
          </a:prstGeom>
          <a:solidFill>
            <a:srgbClr val="0070C0"/>
          </a:soli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latin typeface="Impact" panose="020B0806030902050204" pitchFamily="34" charset="0"/>
              <a:ea typeface="微软雅黑" panose="020B0503020204020204" pitchFamily="34" charset="-122"/>
              <a:sym typeface="Impact" panose="020B0806030902050204" pitchFamily="34" charset="0"/>
            </a:endParaRPr>
          </a:p>
        </p:txBody>
      </p:sp>
      <p:sp>
        <p:nvSpPr>
          <p:cNvPr id="17" name="任意多边形 16"/>
          <p:cNvSpPr/>
          <p:nvPr/>
        </p:nvSpPr>
        <p:spPr>
          <a:xfrm>
            <a:off x="5606415" y="3127501"/>
            <a:ext cx="1215761" cy="972609"/>
          </a:xfrm>
          <a:custGeom>
            <a:avLst/>
            <a:gdLst>
              <a:gd name="connsiteX0" fmla="*/ 0 w 1215761"/>
              <a:gd name="connsiteY0" fmla="*/ 97261 h 972609"/>
              <a:gd name="connsiteX1" fmla="*/ 97261 w 1215761"/>
              <a:gd name="connsiteY1" fmla="*/ 0 h 972609"/>
              <a:gd name="connsiteX2" fmla="*/ 1118500 w 1215761"/>
              <a:gd name="connsiteY2" fmla="*/ 0 h 972609"/>
              <a:gd name="connsiteX3" fmla="*/ 1215761 w 1215761"/>
              <a:gd name="connsiteY3" fmla="*/ 97261 h 972609"/>
              <a:gd name="connsiteX4" fmla="*/ 1215761 w 1215761"/>
              <a:gd name="connsiteY4" fmla="*/ 875348 h 972609"/>
              <a:gd name="connsiteX5" fmla="*/ 1118500 w 1215761"/>
              <a:gd name="connsiteY5" fmla="*/ 972609 h 972609"/>
              <a:gd name="connsiteX6" fmla="*/ 97261 w 1215761"/>
              <a:gd name="connsiteY6" fmla="*/ 972609 h 972609"/>
              <a:gd name="connsiteX7" fmla="*/ 0 w 1215761"/>
              <a:gd name="connsiteY7" fmla="*/ 875348 h 972609"/>
              <a:gd name="connsiteX8" fmla="*/ 0 w 1215761"/>
              <a:gd name="connsiteY8" fmla="*/ 97261 h 972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5761" h="972609">
                <a:moveTo>
                  <a:pt x="0" y="97261"/>
                </a:moveTo>
                <a:cubicBezTo>
                  <a:pt x="0" y="43545"/>
                  <a:pt x="43545" y="0"/>
                  <a:pt x="97261" y="0"/>
                </a:cubicBezTo>
                <a:lnTo>
                  <a:pt x="1118500" y="0"/>
                </a:lnTo>
                <a:cubicBezTo>
                  <a:pt x="1172216" y="0"/>
                  <a:pt x="1215761" y="43545"/>
                  <a:pt x="1215761" y="97261"/>
                </a:cubicBezTo>
                <a:lnTo>
                  <a:pt x="1215761" y="875348"/>
                </a:lnTo>
                <a:cubicBezTo>
                  <a:pt x="1215761" y="929064"/>
                  <a:pt x="1172216" y="972609"/>
                  <a:pt x="1118500" y="972609"/>
                </a:cubicBezTo>
                <a:lnTo>
                  <a:pt x="97261" y="972609"/>
                </a:lnTo>
                <a:cubicBezTo>
                  <a:pt x="43545" y="972609"/>
                  <a:pt x="0" y="929064"/>
                  <a:pt x="0" y="875348"/>
                </a:cubicBezTo>
                <a:lnTo>
                  <a:pt x="0" y="97261"/>
                </a:ln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dirty="0">
                <a:solidFill>
                  <a:schemeClr val="tx1"/>
                </a:solidFill>
                <a:latin typeface="Impact" panose="020B0806030902050204" pitchFamily="34" charset="0"/>
                <a:ea typeface="微软雅黑" pitchFamily="34" charset="-122"/>
                <a:sym typeface="Impact" panose="020B0806030902050204" pitchFamily="34" charset="0"/>
              </a:rPr>
              <a:t>资讯分享</a:t>
            </a:r>
            <a:endParaRPr lang="en-US" altLang="zh-CN" dirty="0">
              <a:solidFill>
                <a:schemeClr val="tx1"/>
              </a:solidFill>
              <a:latin typeface="Impact" panose="020B0806030902050204" pitchFamily="34" charset="0"/>
              <a:ea typeface="微软雅黑" pitchFamily="34" charset="-122"/>
              <a:sym typeface="Impact" panose="020B0806030902050204" pitchFamily="34" charset="0"/>
            </a:endParaRPr>
          </a:p>
          <a:p>
            <a:pPr algn="ctr"/>
            <a:r>
              <a:rPr lang="zh-CN" altLang="en-US" dirty="0">
                <a:solidFill>
                  <a:schemeClr val="tx1"/>
                </a:solidFill>
                <a:latin typeface="Impact" panose="020B0806030902050204" pitchFamily="34" charset="0"/>
                <a:ea typeface="微软雅黑" pitchFamily="34" charset="-122"/>
                <a:sym typeface="Impact" panose="020B0806030902050204" pitchFamily="34" charset="0"/>
              </a:rPr>
              <a:t>政策宣传</a:t>
            </a:r>
          </a:p>
        </p:txBody>
      </p:sp>
      <p:sp>
        <p:nvSpPr>
          <p:cNvPr id="18" name="左箭头 17"/>
          <p:cNvSpPr/>
          <p:nvPr/>
        </p:nvSpPr>
        <p:spPr>
          <a:xfrm>
            <a:off x="5049541" y="4914003"/>
            <a:ext cx="1667631" cy="494988"/>
          </a:xfrm>
          <a:prstGeom prst="leftArrow">
            <a:avLst>
              <a:gd name="adj1" fmla="val 60000"/>
              <a:gd name="adj2" fmla="val 50000"/>
            </a:avLst>
          </a:prstGeom>
          <a:solidFill>
            <a:srgbClr val="0070C0"/>
          </a:soli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latin typeface="Impact" panose="020B0806030902050204" pitchFamily="34" charset="0"/>
              <a:ea typeface="微软雅黑" panose="020B0503020204020204" pitchFamily="34" charset="-122"/>
              <a:sym typeface="Impact" panose="020B0806030902050204" pitchFamily="34" charset="0"/>
            </a:endParaRPr>
          </a:p>
        </p:txBody>
      </p:sp>
      <p:sp>
        <p:nvSpPr>
          <p:cNvPr id="19" name="任意多边形 18"/>
          <p:cNvSpPr/>
          <p:nvPr/>
        </p:nvSpPr>
        <p:spPr>
          <a:xfrm>
            <a:off x="6109291" y="4675192"/>
            <a:ext cx="1215761" cy="972609"/>
          </a:xfrm>
          <a:custGeom>
            <a:avLst/>
            <a:gdLst>
              <a:gd name="connsiteX0" fmla="*/ 0 w 1215761"/>
              <a:gd name="connsiteY0" fmla="*/ 97261 h 972609"/>
              <a:gd name="connsiteX1" fmla="*/ 97261 w 1215761"/>
              <a:gd name="connsiteY1" fmla="*/ 0 h 972609"/>
              <a:gd name="connsiteX2" fmla="*/ 1118500 w 1215761"/>
              <a:gd name="connsiteY2" fmla="*/ 0 h 972609"/>
              <a:gd name="connsiteX3" fmla="*/ 1215761 w 1215761"/>
              <a:gd name="connsiteY3" fmla="*/ 97261 h 972609"/>
              <a:gd name="connsiteX4" fmla="*/ 1215761 w 1215761"/>
              <a:gd name="connsiteY4" fmla="*/ 875348 h 972609"/>
              <a:gd name="connsiteX5" fmla="*/ 1118500 w 1215761"/>
              <a:gd name="connsiteY5" fmla="*/ 972609 h 972609"/>
              <a:gd name="connsiteX6" fmla="*/ 97261 w 1215761"/>
              <a:gd name="connsiteY6" fmla="*/ 972609 h 972609"/>
              <a:gd name="connsiteX7" fmla="*/ 0 w 1215761"/>
              <a:gd name="connsiteY7" fmla="*/ 875348 h 972609"/>
              <a:gd name="connsiteX8" fmla="*/ 0 w 1215761"/>
              <a:gd name="connsiteY8" fmla="*/ 97261 h 972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5761" h="972609">
                <a:moveTo>
                  <a:pt x="0" y="97261"/>
                </a:moveTo>
                <a:cubicBezTo>
                  <a:pt x="0" y="43545"/>
                  <a:pt x="43545" y="0"/>
                  <a:pt x="97261" y="0"/>
                </a:cubicBezTo>
                <a:lnTo>
                  <a:pt x="1118500" y="0"/>
                </a:lnTo>
                <a:cubicBezTo>
                  <a:pt x="1172216" y="0"/>
                  <a:pt x="1215761" y="43545"/>
                  <a:pt x="1215761" y="97261"/>
                </a:cubicBezTo>
                <a:lnTo>
                  <a:pt x="1215761" y="875348"/>
                </a:lnTo>
                <a:cubicBezTo>
                  <a:pt x="1215761" y="929064"/>
                  <a:pt x="1172216" y="972609"/>
                  <a:pt x="1118500" y="972609"/>
                </a:cubicBezTo>
                <a:lnTo>
                  <a:pt x="97261" y="972609"/>
                </a:lnTo>
                <a:cubicBezTo>
                  <a:pt x="43545" y="972609"/>
                  <a:pt x="0" y="929064"/>
                  <a:pt x="0" y="875348"/>
                </a:cubicBezTo>
                <a:lnTo>
                  <a:pt x="0" y="97261"/>
                </a:ln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dirty="0">
                <a:solidFill>
                  <a:schemeClr val="tx1"/>
                </a:solidFill>
                <a:latin typeface="Impact" panose="020B0806030902050204" pitchFamily="34" charset="0"/>
                <a:ea typeface="微软雅黑" pitchFamily="34" charset="-122"/>
                <a:sym typeface="Impact" panose="020B0806030902050204" pitchFamily="34" charset="0"/>
              </a:rPr>
              <a:t>表彰先进</a:t>
            </a:r>
            <a:endParaRPr lang="en-US" altLang="zh-CN" dirty="0">
              <a:solidFill>
                <a:schemeClr val="tx1"/>
              </a:solidFill>
              <a:latin typeface="Impact" panose="020B0806030902050204" pitchFamily="34" charset="0"/>
              <a:ea typeface="微软雅黑" pitchFamily="34" charset="-122"/>
              <a:sym typeface="Impact" panose="020B0806030902050204" pitchFamily="34" charset="0"/>
            </a:endParaRPr>
          </a:p>
          <a:p>
            <a:pPr algn="ctr"/>
            <a:r>
              <a:rPr lang="zh-CN" altLang="en-US" dirty="0">
                <a:solidFill>
                  <a:schemeClr val="tx1"/>
                </a:solidFill>
                <a:latin typeface="Impact" panose="020B0806030902050204" pitchFamily="34" charset="0"/>
                <a:ea typeface="微软雅黑" pitchFamily="34" charset="-122"/>
                <a:sym typeface="Impact" panose="020B0806030902050204" pitchFamily="34" charset="0"/>
              </a:rPr>
              <a:t>激励士气</a:t>
            </a:r>
          </a:p>
        </p:txBody>
      </p:sp>
      <p:sp>
        <p:nvSpPr>
          <p:cNvPr id="5" name="圆角矩形 4"/>
          <p:cNvSpPr/>
          <p:nvPr/>
        </p:nvSpPr>
        <p:spPr>
          <a:xfrm>
            <a:off x="0" y="1129909"/>
            <a:ext cx="12164939" cy="561975"/>
          </a:xfrm>
          <a:prstGeom prst="roundRect">
            <a:avLst>
              <a:gd name="adj" fmla="val 12535"/>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2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先请各位管理者思考一下？</a:t>
            </a:r>
          </a:p>
        </p:txBody>
      </p:sp>
      <p:pic>
        <p:nvPicPr>
          <p:cNvPr id="20" name="图片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40216" y="2573890"/>
            <a:ext cx="3326355" cy="314518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75777056"/>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randombar(horizontal)">
                                      <p:cBhvr>
                                        <p:cTn id="11" dur="500"/>
                                        <p:tgtEl>
                                          <p:spTgt spid="20"/>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1500"/>
                            </p:stCondLst>
                            <p:childTnLst>
                              <p:par>
                                <p:cTn id="19" presetID="53" presetClass="entr" presetSubtype="52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anim calcmode="lin" valueType="num">
                                      <p:cBhvr>
                                        <p:cTn id="24" dur="500" fill="hold"/>
                                        <p:tgtEl>
                                          <p:spTgt spid="6"/>
                                        </p:tgtEl>
                                        <p:attrNameLst>
                                          <p:attrName>ppt_x</p:attrName>
                                        </p:attrNameLst>
                                      </p:cBhvr>
                                      <p:tavLst>
                                        <p:tav tm="0">
                                          <p:val>
                                            <p:fltVal val="0.5"/>
                                          </p:val>
                                        </p:tav>
                                        <p:tav tm="100000">
                                          <p:val>
                                            <p:strVal val="#ppt_x"/>
                                          </p:val>
                                        </p:tav>
                                      </p:tavLst>
                                    </p:anim>
                                    <p:anim calcmode="lin" valueType="num">
                                      <p:cBhvr>
                                        <p:cTn id="25" dur="500" fill="hold"/>
                                        <p:tgtEl>
                                          <p:spTgt spid="6"/>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anim calcmode="lin" valueType="num">
                                      <p:cBhvr>
                                        <p:cTn id="31" dur="500" fill="hold"/>
                                        <p:tgtEl>
                                          <p:spTgt spid="8"/>
                                        </p:tgtEl>
                                        <p:attrNameLst>
                                          <p:attrName>ppt_x</p:attrName>
                                        </p:attrNameLst>
                                      </p:cBhvr>
                                      <p:tavLst>
                                        <p:tav tm="0">
                                          <p:val>
                                            <p:fltVal val="0.5"/>
                                          </p:val>
                                        </p:tav>
                                        <p:tav tm="100000">
                                          <p:val>
                                            <p:strVal val="#ppt_x"/>
                                          </p:val>
                                        </p:tav>
                                      </p:tavLst>
                                    </p:anim>
                                    <p:anim calcmode="lin" valueType="num">
                                      <p:cBhvr>
                                        <p:cTn id="32" dur="500" fill="hold"/>
                                        <p:tgtEl>
                                          <p:spTgt spid="8"/>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anim calcmode="lin" valueType="num">
                                      <p:cBhvr>
                                        <p:cTn id="38" dur="500" fill="hold"/>
                                        <p:tgtEl>
                                          <p:spTgt spid="10"/>
                                        </p:tgtEl>
                                        <p:attrNameLst>
                                          <p:attrName>ppt_x</p:attrName>
                                        </p:attrNameLst>
                                      </p:cBhvr>
                                      <p:tavLst>
                                        <p:tav tm="0">
                                          <p:val>
                                            <p:fltVal val="0.5"/>
                                          </p:val>
                                        </p:tav>
                                        <p:tav tm="100000">
                                          <p:val>
                                            <p:strVal val="#ppt_x"/>
                                          </p:val>
                                        </p:tav>
                                      </p:tavLst>
                                    </p:anim>
                                    <p:anim calcmode="lin" valueType="num">
                                      <p:cBhvr>
                                        <p:cTn id="39" dur="500" fill="hold"/>
                                        <p:tgtEl>
                                          <p:spTgt spid="10"/>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anim calcmode="lin" valueType="num">
                                      <p:cBhvr>
                                        <p:cTn id="45" dur="500" fill="hold"/>
                                        <p:tgtEl>
                                          <p:spTgt spid="12"/>
                                        </p:tgtEl>
                                        <p:attrNameLst>
                                          <p:attrName>ppt_x</p:attrName>
                                        </p:attrNameLst>
                                      </p:cBhvr>
                                      <p:tavLst>
                                        <p:tav tm="0">
                                          <p:val>
                                            <p:fltVal val="0.5"/>
                                          </p:val>
                                        </p:tav>
                                        <p:tav tm="100000">
                                          <p:val>
                                            <p:strVal val="#ppt_x"/>
                                          </p:val>
                                        </p:tav>
                                      </p:tavLst>
                                    </p:anim>
                                    <p:anim calcmode="lin" valueType="num">
                                      <p:cBhvr>
                                        <p:cTn id="46" dur="500" fill="hold"/>
                                        <p:tgtEl>
                                          <p:spTgt spid="12"/>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anim calcmode="lin" valueType="num">
                                      <p:cBhvr>
                                        <p:cTn id="52" dur="500" fill="hold"/>
                                        <p:tgtEl>
                                          <p:spTgt spid="17"/>
                                        </p:tgtEl>
                                        <p:attrNameLst>
                                          <p:attrName>ppt_x</p:attrName>
                                        </p:attrNameLst>
                                      </p:cBhvr>
                                      <p:tavLst>
                                        <p:tav tm="0">
                                          <p:val>
                                            <p:fltVal val="0.5"/>
                                          </p:val>
                                        </p:tav>
                                        <p:tav tm="100000">
                                          <p:val>
                                            <p:strVal val="#ppt_x"/>
                                          </p:val>
                                        </p:tav>
                                      </p:tavLst>
                                    </p:anim>
                                    <p:anim calcmode="lin" valueType="num">
                                      <p:cBhvr>
                                        <p:cTn id="53" dur="500" fill="hold"/>
                                        <p:tgtEl>
                                          <p:spTgt spid="17"/>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p:cTn id="56" dur="500" fill="hold"/>
                                        <p:tgtEl>
                                          <p:spTgt spid="19"/>
                                        </p:tgtEl>
                                        <p:attrNameLst>
                                          <p:attrName>ppt_w</p:attrName>
                                        </p:attrNameLst>
                                      </p:cBhvr>
                                      <p:tavLst>
                                        <p:tav tm="0">
                                          <p:val>
                                            <p:fltVal val="0"/>
                                          </p:val>
                                        </p:tav>
                                        <p:tav tm="100000">
                                          <p:val>
                                            <p:strVal val="#ppt_w"/>
                                          </p:val>
                                        </p:tav>
                                      </p:tavLst>
                                    </p:anim>
                                    <p:anim calcmode="lin" valueType="num">
                                      <p:cBhvr>
                                        <p:cTn id="57" dur="500" fill="hold"/>
                                        <p:tgtEl>
                                          <p:spTgt spid="19"/>
                                        </p:tgtEl>
                                        <p:attrNameLst>
                                          <p:attrName>ppt_h</p:attrName>
                                        </p:attrNameLst>
                                      </p:cBhvr>
                                      <p:tavLst>
                                        <p:tav tm="0">
                                          <p:val>
                                            <p:fltVal val="0"/>
                                          </p:val>
                                        </p:tav>
                                        <p:tav tm="100000">
                                          <p:val>
                                            <p:strVal val="#ppt_h"/>
                                          </p:val>
                                        </p:tav>
                                      </p:tavLst>
                                    </p:anim>
                                    <p:animEffect transition="in" filter="fade">
                                      <p:cBhvr>
                                        <p:cTn id="58" dur="500"/>
                                        <p:tgtEl>
                                          <p:spTgt spid="19"/>
                                        </p:tgtEl>
                                      </p:cBhvr>
                                    </p:animEffect>
                                    <p:anim calcmode="lin" valueType="num">
                                      <p:cBhvr>
                                        <p:cTn id="59" dur="500" fill="hold"/>
                                        <p:tgtEl>
                                          <p:spTgt spid="19"/>
                                        </p:tgtEl>
                                        <p:attrNameLst>
                                          <p:attrName>ppt_x</p:attrName>
                                        </p:attrNameLst>
                                      </p:cBhvr>
                                      <p:tavLst>
                                        <p:tav tm="0">
                                          <p:val>
                                            <p:fltVal val="0.5"/>
                                          </p:val>
                                        </p:tav>
                                        <p:tav tm="100000">
                                          <p:val>
                                            <p:strVal val="#ppt_x"/>
                                          </p:val>
                                        </p:tav>
                                      </p:tavLst>
                                    </p:anim>
                                    <p:anim calcmode="lin" valueType="num">
                                      <p:cBhvr>
                                        <p:cTn id="60" dur="500" fill="hold"/>
                                        <p:tgtEl>
                                          <p:spTgt spid="19"/>
                                        </p:tgtEl>
                                        <p:attrNameLst>
                                          <p:attrName>ppt_y</p:attrName>
                                        </p:attrNameLst>
                                      </p:cBhvr>
                                      <p:tavLst>
                                        <p:tav tm="0">
                                          <p:val>
                                            <p:fltVal val="0.5"/>
                                          </p:val>
                                        </p:tav>
                                        <p:tav tm="100000">
                                          <p:val>
                                            <p:strVal val="#ppt_y"/>
                                          </p:val>
                                        </p:tav>
                                      </p:tavLst>
                                    </p:anim>
                                  </p:childTnLst>
                                </p:cTn>
                              </p:par>
                            </p:childTnLst>
                          </p:cTn>
                        </p:par>
                        <p:par>
                          <p:cTn id="61" fill="hold">
                            <p:stCondLst>
                              <p:cond delay="2000"/>
                            </p:stCondLst>
                            <p:childTnLst>
                              <p:par>
                                <p:cTn id="62" presetID="22" presetClass="entr" presetSubtype="1" fill="hold" nodeType="afterEffect">
                                  <p:stCondLst>
                                    <p:cond delay="0"/>
                                  </p:stCondLst>
                                  <p:childTnLst>
                                    <p:set>
                                      <p:cBhvr>
                                        <p:cTn id="63" dur="1" fill="hold">
                                          <p:stCondLst>
                                            <p:cond delay="0"/>
                                          </p:stCondLst>
                                        </p:cTn>
                                        <p:tgtEl>
                                          <p:spTgt spid="9"/>
                                        </p:tgtEl>
                                        <p:attrNameLst>
                                          <p:attrName>style.visibility</p:attrName>
                                        </p:attrNameLst>
                                      </p:cBhvr>
                                      <p:to>
                                        <p:strVal val="visible"/>
                                      </p:to>
                                    </p:set>
                                    <p:animEffect transition="in" filter="wipe(up)">
                                      <p:cBhvr>
                                        <p:cTn id="64" dur="500"/>
                                        <p:tgtEl>
                                          <p:spTgt spid="9"/>
                                        </p:tgtEl>
                                      </p:cBhvr>
                                    </p:animEffect>
                                  </p:childTnLst>
                                </p:cTn>
                              </p:par>
                              <p:par>
                                <p:cTn id="65" presetID="22" presetClass="entr" presetSubtype="1" fill="hold" nodeType="with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wipe(up)">
                                      <p:cBhvr>
                                        <p:cTn id="67" dur="500"/>
                                        <p:tgtEl>
                                          <p:spTgt spid="11"/>
                                        </p:tgtEl>
                                      </p:cBhvr>
                                    </p:animEffect>
                                  </p:childTnLst>
                                </p:cTn>
                              </p:par>
                              <p:par>
                                <p:cTn id="68" presetID="22" presetClass="entr" presetSubtype="1" fill="hold" nodeType="with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wipe(up)">
                                      <p:cBhvr>
                                        <p:cTn id="70" dur="500"/>
                                        <p:tgtEl>
                                          <p:spTgt spid="13"/>
                                        </p:tgtEl>
                                      </p:cBhvr>
                                    </p:animEffect>
                                  </p:childTnLst>
                                </p:cTn>
                              </p:par>
                              <p:par>
                                <p:cTn id="71" presetID="22" presetClass="entr" presetSubtype="1" fill="hold" nodeType="withEffect">
                                  <p:stCondLst>
                                    <p:cond delay="0"/>
                                  </p:stCondLst>
                                  <p:childTnLst>
                                    <p:set>
                                      <p:cBhvr>
                                        <p:cTn id="72" dur="1" fill="hold">
                                          <p:stCondLst>
                                            <p:cond delay="0"/>
                                          </p:stCondLst>
                                        </p:cTn>
                                        <p:tgtEl>
                                          <p:spTgt spid="7"/>
                                        </p:tgtEl>
                                        <p:attrNameLst>
                                          <p:attrName>style.visibility</p:attrName>
                                        </p:attrNameLst>
                                      </p:cBhvr>
                                      <p:to>
                                        <p:strVal val="visible"/>
                                      </p:to>
                                    </p:set>
                                    <p:animEffect transition="in" filter="wipe(up)">
                                      <p:cBhvr>
                                        <p:cTn id="73" dur="500"/>
                                        <p:tgtEl>
                                          <p:spTgt spid="7"/>
                                        </p:tgtEl>
                                      </p:cBhvr>
                                    </p:animEffect>
                                  </p:childTnLst>
                                </p:cTn>
                              </p:par>
                              <p:par>
                                <p:cTn id="74" presetID="22" presetClass="entr" presetSubtype="2" fill="hold" nodeType="withEffect">
                                  <p:stCondLst>
                                    <p:cond delay="0"/>
                                  </p:stCondLst>
                                  <p:childTnLst>
                                    <p:set>
                                      <p:cBhvr>
                                        <p:cTn id="75" dur="1" fill="hold">
                                          <p:stCondLst>
                                            <p:cond delay="0"/>
                                          </p:stCondLst>
                                        </p:cTn>
                                        <p:tgtEl>
                                          <p:spTgt spid="18"/>
                                        </p:tgtEl>
                                        <p:attrNameLst>
                                          <p:attrName>style.visibility</p:attrName>
                                        </p:attrNameLst>
                                      </p:cBhvr>
                                      <p:to>
                                        <p:strVal val="visible"/>
                                      </p:to>
                                    </p:set>
                                    <p:animEffect transition="in" filter="wipe(right)">
                                      <p:cBhvr>
                                        <p:cTn id="76" dur="500"/>
                                        <p:tgtEl>
                                          <p:spTgt spid="18"/>
                                        </p:tgtEl>
                                      </p:cBhvr>
                                    </p:animEffect>
                                  </p:childTnLst>
                                </p:cTn>
                              </p:par>
                              <p:par>
                                <p:cTn id="77" presetID="22" presetClass="entr" presetSubtype="8" fill="hold" nodeType="withEffect">
                                  <p:stCondLst>
                                    <p:cond delay="0"/>
                                  </p:stCondLst>
                                  <p:childTnLst>
                                    <p:set>
                                      <p:cBhvr>
                                        <p:cTn id="78" dur="1" fill="hold">
                                          <p:stCondLst>
                                            <p:cond delay="0"/>
                                          </p:stCondLst>
                                        </p:cTn>
                                        <p:tgtEl>
                                          <p:spTgt spid="4"/>
                                        </p:tgtEl>
                                        <p:attrNameLst>
                                          <p:attrName>style.visibility</p:attrName>
                                        </p:attrNameLst>
                                      </p:cBhvr>
                                      <p:to>
                                        <p:strVal val="visible"/>
                                      </p:to>
                                    </p:set>
                                    <p:animEffect transition="in" filter="wipe(left)">
                                      <p:cBhvr>
                                        <p:cTn id="7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8" grpId="0" animBg="1"/>
      <p:bldP spid="10" grpId="0" animBg="1"/>
      <p:bldP spid="12" grpId="0" animBg="1"/>
      <p:bldP spid="17" grpId="0" animBg="1"/>
      <p:bldP spid="19" grpId="0" animBg="1"/>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文本5"/>
          <p:cNvGrpSpPr/>
          <p:nvPr/>
        </p:nvGrpSpPr>
        <p:grpSpPr>
          <a:xfrm>
            <a:off x="1703820" y="4005064"/>
            <a:ext cx="4321688" cy="504000"/>
            <a:chOff x="3529421" y="3768228"/>
            <a:chExt cx="2578139" cy="521890"/>
          </a:xfrm>
          <a:effectLst>
            <a:outerShdw blurRad="254000" dist="254000" algn="l" rotWithShape="0">
              <a:prstClr val="black">
                <a:alpha val="40000"/>
              </a:prstClr>
            </a:outerShdw>
          </a:effectLst>
        </p:grpSpPr>
        <p:sp>
          <p:nvSpPr>
            <p:cNvPr id="34" name="任意多边形 33"/>
            <p:cNvSpPr/>
            <p:nvPr/>
          </p:nvSpPr>
          <p:spPr>
            <a:xfrm>
              <a:off x="3529421" y="3768228"/>
              <a:ext cx="2578139" cy="5218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dirty="0">
                <a:solidFill>
                  <a:schemeClr val="tx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5" name="任意多边形 34"/>
            <p:cNvSpPr/>
            <p:nvPr/>
          </p:nvSpPr>
          <p:spPr>
            <a:xfrm>
              <a:off x="3554821" y="3773613"/>
              <a:ext cx="2527339" cy="4964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noFill/>
            <a:ln w="22225">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问题需涉及不同岗位员工或多部门协调解决；</a:t>
              </a:r>
            </a:p>
          </p:txBody>
        </p:sp>
      </p:grpSp>
      <p:grpSp>
        <p:nvGrpSpPr>
          <p:cNvPr id="36" name="文本6"/>
          <p:cNvGrpSpPr/>
          <p:nvPr/>
        </p:nvGrpSpPr>
        <p:grpSpPr>
          <a:xfrm>
            <a:off x="1703820" y="4653136"/>
            <a:ext cx="4321688" cy="504000"/>
            <a:chOff x="3529421" y="4352746"/>
            <a:chExt cx="2578139" cy="521890"/>
          </a:xfrm>
          <a:effectLst>
            <a:outerShdw blurRad="254000" dist="254000" algn="l" rotWithShape="0">
              <a:prstClr val="black">
                <a:alpha val="40000"/>
              </a:prstClr>
            </a:outerShdw>
          </a:effectLst>
        </p:grpSpPr>
        <p:sp>
          <p:nvSpPr>
            <p:cNvPr id="37" name="任意多边形 36"/>
            <p:cNvSpPr/>
            <p:nvPr/>
          </p:nvSpPr>
          <p:spPr>
            <a:xfrm>
              <a:off x="3529421" y="4352746"/>
              <a:ext cx="2578139" cy="5218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dirty="0">
                <a:solidFill>
                  <a:schemeClr val="tx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8" name="任意多边形 37"/>
            <p:cNvSpPr/>
            <p:nvPr/>
          </p:nvSpPr>
          <p:spPr>
            <a:xfrm>
              <a:off x="3554821" y="4358131"/>
              <a:ext cx="2527339" cy="4964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noFill/>
            <a:ln w="22225">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有重要事情需要把参与人集中到一起传达；</a:t>
              </a:r>
            </a:p>
          </p:txBody>
        </p:sp>
      </p:grpSp>
      <p:grpSp>
        <p:nvGrpSpPr>
          <p:cNvPr id="39" name="文本7"/>
          <p:cNvGrpSpPr/>
          <p:nvPr/>
        </p:nvGrpSpPr>
        <p:grpSpPr>
          <a:xfrm>
            <a:off x="1703820" y="5301208"/>
            <a:ext cx="4321688" cy="504000"/>
            <a:chOff x="3529421" y="4937263"/>
            <a:chExt cx="2578139" cy="521890"/>
          </a:xfrm>
          <a:effectLst>
            <a:outerShdw blurRad="254000" dist="254000" algn="l" rotWithShape="0">
              <a:prstClr val="black">
                <a:alpha val="40000"/>
              </a:prstClr>
            </a:outerShdw>
          </a:effectLst>
        </p:grpSpPr>
        <p:sp>
          <p:nvSpPr>
            <p:cNvPr id="40" name="任意多边形 39"/>
            <p:cNvSpPr/>
            <p:nvPr/>
          </p:nvSpPr>
          <p:spPr>
            <a:xfrm>
              <a:off x="3529421" y="4937263"/>
              <a:ext cx="2578139" cy="5218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dirty="0">
                <a:solidFill>
                  <a:schemeClr val="tx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41" name="任意多边形 40"/>
            <p:cNvSpPr/>
            <p:nvPr/>
          </p:nvSpPr>
          <p:spPr>
            <a:xfrm>
              <a:off x="3554821" y="4942648"/>
              <a:ext cx="2527339" cy="4964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noFill/>
            <a:ln w="22225">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领导者需要公开表彰先进以激励士气等。</a:t>
              </a:r>
            </a:p>
          </p:txBody>
        </p:sp>
      </p:grpSp>
      <p:grpSp>
        <p:nvGrpSpPr>
          <p:cNvPr id="42" name="文本2"/>
          <p:cNvGrpSpPr/>
          <p:nvPr/>
        </p:nvGrpSpPr>
        <p:grpSpPr>
          <a:xfrm>
            <a:off x="1703820" y="2087874"/>
            <a:ext cx="4321688" cy="504000"/>
            <a:chOff x="3529421" y="2014676"/>
            <a:chExt cx="2578139" cy="521890"/>
          </a:xfrm>
          <a:effectLst>
            <a:outerShdw blurRad="254000" dist="254000" algn="l" rotWithShape="0">
              <a:prstClr val="black">
                <a:alpha val="40000"/>
              </a:prstClr>
            </a:outerShdw>
          </a:effectLst>
        </p:grpSpPr>
        <p:sp>
          <p:nvSpPr>
            <p:cNvPr id="43" name="任意多边形 42"/>
            <p:cNvSpPr/>
            <p:nvPr/>
          </p:nvSpPr>
          <p:spPr>
            <a:xfrm>
              <a:off x="3529421" y="2014676"/>
              <a:ext cx="2578139" cy="5218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solidFill>
                  <a:schemeClr val="tx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44" name="任意多边形 43"/>
            <p:cNvSpPr/>
            <p:nvPr/>
          </p:nvSpPr>
          <p:spPr>
            <a:xfrm>
              <a:off x="3554821" y="2023963"/>
              <a:ext cx="2527339" cy="4964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noFill/>
            <a:ln w="22225">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发起人想从参会者那里获取信息或建议；</a:t>
              </a:r>
            </a:p>
          </p:txBody>
        </p:sp>
      </p:grpSp>
      <p:grpSp>
        <p:nvGrpSpPr>
          <p:cNvPr id="45" name="文本3"/>
          <p:cNvGrpSpPr/>
          <p:nvPr/>
        </p:nvGrpSpPr>
        <p:grpSpPr>
          <a:xfrm>
            <a:off x="1703820" y="2708976"/>
            <a:ext cx="4321688" cy="504000"/>
            <a:chOff x="3529421" y="2599193"/>
            <a:chExt cx="2578139" cy="521890"/>
          </a:xfrm>
          <a:effectLst>
            <a:outerShdw blurRad="254000" dist="254000" algn="l" rotWithShape="0">
              <a:prstClr val="black">
                <a:alpha val="40000"/>
              </a:prstClr>
            </a:outerShdw>
          </a:effectLst>
        </p:grpSpPr>
        <p:sp>
          <p:nvSpPr>
            <p:cNvPr id="46" name="任意多边形 45"/>
            <p:cNvSpPr/>
            <p:nvPr/>
          </p:nvSpPr>
          <p:spPr>
            <a:xfrm>
              <a:off x="3529421" y="2599193"/>
              <a:ext cx="2578139" cy="5218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dirty="0">
                <a:solidFill>
                  <a:schemeClr val="tx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47" name="任意多边形 46"/>
            <p:cNvSpPr/>
            <p:nvPr/>
          </p:nvSpPr>
          <p:spPr>
            <a:xfrm>
              <a:off x="3554821" y="2615795"/>
              <a:ext cx="2527339" cy="4964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noFill/>
            <a:ln w="22225">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发起人想让参会者参与解决问题或制定决策；</a:t>
              </a:r>
            </a:p>
          </p:txBody>
        </p:sp>
      </p:grpSp>
      <p:grpSp>
        <p:nvGrpSpPr>
          <p:cNvPr id="48" name="文本4"/>
          <p:cNvGrpSpPr/>
          <p:nvPr/>
        </p:nvGrpSpPr>
        <p:grpSpPr>
          <a:xfrm>
            <a:off x="1703820" y="3357048"/>
            <a:ext cx="4321688" cy="504000"/>
            <a:chOff x="3529421" y="3183711"/>
            <a:chExt cx="2578139" cy="521890"/>
          </a:xfrm>
          <a:effectLst>
            <a:outerShdw blurRad="254000" dist="254000" algn="l" rotWithShape="0">
              <a:prstClr val="black">
                <a:alpha val="40000"/>
              </a:prstClr>
            </a:outerShdw>
          </a:effectLst>
        </p:grpSpPr>
        <p:sp>
          <p:nvSpPr>
            <p:cNvPr id="49" name="任意多边形 48"/>
            <p:cNvSpPr/>
            <p:nvPr/>
          </p:nvSpPr>
          <p:spPr>
            <a:xfrm>
              <a:off x="3529421" y="3183711"/>
              <a:ext cx="2578139" cy="5218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dirty="0">
                <a:solidFill>
                  <a:schemeClr val="tx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50" name="任意多边形 49"/>
            <p:cNvSpPr/>
            <p:nvPr/>
          </p:nvSpPr>
          <p:spPr>
            <a:xfrm>
              <a:off x="3554821" y="3200313"/>
              <a:ext cx="2527339" cy="4964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noFill/>
            <a:ln w="22225">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600" dirty="0">
                  <a:solidFill>
                    <a:schemeClr val="tx1"/>
                  </a:solidFill>
                  <a:latin typeface="Impact" panose="020B0806030902050204" pitchFamily="34" charset="0"/>
                  <a:ea typeface="微软雅黑" panose="020B0503020204020204" pitchFamily="34" charset="-122"/>
                  <a:sym typeface="Impact" panose="020B0806030902050204" pitchFamily="34" charset="0"/>
                </a:rPr>
                <a:t>领导者需要听取下属的工作汇报并监督进度；</a:t>
              </a:r>
            </a:p>
          </p:txBody>
        </p:sp>
      </p:grpSp>
      <p:grpSp>
        <p:nvGrpSpPr>
          <p:cNvPr id="51" name="文本1"/>
          <p:cNvGrpSpPr/>
          <p:nvPr/>
        </p:nvGrpSpPr>
        <p:grpSpPr>
          <a:xfrm>
            <a:off x="911424" y="1412832"/>
            <a:ext cx="5114085" cy="504000"/>
            <a:chOff x="2976217" y="1398845"/>
            <a:chExt cx="3131343" cy="521890"/>
          </a:xfrm>
        </p:grpSpPr>
        <p:sp>
          <p:nvSpPr>
            <p:cNvPr id="52" name="任意多边形 51"/>
            <p:cNvSpPr/>
            <p:nvPr/>
          </p:nvSpPr>
          <p:spPr>
            <a:xfrm>
              <a:off x="2976217" y="1398845"/>
              <a:ext cx="3131343" cy="521890"/>
            </a:xfrm>
            <a:custGeom>
              <a:avLst/>
              <a:gdLst>
                <a:gd name="connsiteX0" fmla="*/ 0 w 3131343"/>
                <a:gd name="connsiteY0" fmla="*/ 52189 h 521890"/>
                <a:gd name="connsiteX1" fmla="*/ 52189 w 3131343"/>
                <a:gd name="connsiteY1" fmla="*/ 0 h 521890"/>
                <a:gd name="connsiteX2" fmla="*/ 3079154 w 3131343"/>
                <a:gd name="connsiteY2" fmla="*/ 0 h 521890"/>
                <a:gd name="connsiteX3" fmla="*/ 3131343 w 3131343"/>
                <a:gd name="connsiteY3" fmla="*/ 52189 h 521890"/>
                <a:gd name="connsiteX4" fmla="*/ 3131343 w 3131343"/>
                <a:gd name="connsiteY4" fmla="*/ 469701 h 521890"/>
                <a:gd name="connsiteX5" fmla="*/ 3079154 w 3131343"/>
                <a:gd name="connsiteY5" fmla="*/ 521890 h 521890"/>
                <a:gd name="connsiteX6" fmla="*/ 52189 w 3131343"/>
                <a:gd name="connsiteY6" fmla="*/ 521890 h 521890"/>
                <a:gd name="connsiteX7" fmla="*/ 0 w 3131343"/>
                <a:gd name="connsiteY7" fmla="*/ 469701 h 521890"/>
                <a:gd name="connsiteX8" fmla="*/ 0 w 3131343"/>
                <a:gd name="connsiteY8" fmla="*/ 5218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31343" h="521890">
                  <a:moveTo>
                    <a:pt x="0" y="52189"/>
                  </a:moveTo>
                  <a:cubicBezTo>
                    <a:pt x="0" y="23366"/>
                    <a:pt x="23366" y="0"/>
                    <a:pt x="52189" y="0"/>
                  </a:cubicBezTo>
                  <a:lnTo>
                    <a:pt x="3079154" y="0"/>
                  </a:lnTo>
                  <a:cubicBezTo>
                    <a:pt x="3107977" y="0"/>
                    <a:pt x="3131343" y="23366"/>
                    <a:pt x="3131343" y="52189"/>
                  </a:cubicBezTo>
                  <a:lnTo>
                    <a:pt x="3131343" y="469701"/>
                  </a:lnTo>
                  <a:cubicBezTo>
                    <a:pt x="3131343" y="498524"/>
                    <a:pt x="3107977" y="521890"/>
                    <a:pt x="3079154" y="521890"/>
                  </a:cubicBezTo>
                  <a:lnTo>
                    <a:pt x="52189" y="521890"/>
                  </a:lnTo>
                  <a:cubicBezTo>
                    <a:pt x="23366" y="521890"/>
                    <a:pt x="0" y="498524"/>
                    <a:pt x="0" y="469701"/>
                  </a:cubicBezTo>
                  <a:lnTo>
                    <a:pt x="0" y="52189"/>
                  </a:lnTo>
                  <a:close/>
                </a:path>
              </a:pathLst>
            </a:cu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800" b="1">
                <a:solidFill>
                  <a:srgbClr val="0070C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53" name="任意多边形 52"/>
            <p:cNvSpPr/>
            <p:nvPr/>
          </p:nvSpPr>
          <p:spPr>
            <a:xfrm>
              <a:off x="3001617" y="1411545"/>
              <a:ext cx="3080543" cy="496490"/>
            </a:xfrm>
            <a:custGeom>
              <a:avLst/>
              <a:gdLst>
                <a:gd name="connsiteX0" fmla="*/ 0 w 3131343"/>
                <a:gd name="connsiteY0" fmla="*/ 52189 h 521890"/>
                <a:gd name="connsiteX1" fmla="*/ 52189 w 3131343"/>
                <a:gd name="connsiteY1" fmla="*/ 0 h 521890"/>
                <a:gd name="connsiteX2" fmla="*/ 3079154 w 3131343"/>
                <a:gd name="connsiteY2" fmla="*/ 0 h 521890"/>
                <a:gd name="connsiteX3" fmla="*/ 3131343 w 3131343"/>
                <a:gd name="connsiteY3" fmla="*/ 52189 h 521890"/>
                <a:gd name="connsiteX4" fmla="*/ 3131343 w 3131343"/>
                <a:gd name="connsiteY4" fmla="*/ 469701 h 521890"/>
                <a:gd name="connsiteX5" fmla="*/ 3079154 w 3131343"/>
                <a:gd name="connsiteY5" fmla="*/ 521890 h 521890"/>
                <a:gd name="connsiteX6" fmla="*/ 52189 w 3131343"/>
                <a:gd name="connsiteY6" fmla="*/ 521890 h 521890"/>
                <a:gd name="connsiteX7" fmla="*/ 0 w 3131343"/>
                <a:gd name="connsiteY7" fmla="*/ 469701 h 521890"/>
                <a:gd name="connsiteX8" fmla="*/ 0 w 3131343"/>
                <a:gd name="connsiteY8" fmla="*/ 5218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31343" h="521890">
                  <a:moveTo>
                    <a:pt x="0" y="52189"/>
                  </a:moveTo>
                  <a:cubicBezTo>
                    <a:pt x="0" y="23366"/>
                    <a:pt x="23366" y="0"/>
                    <a:pt x="52189" y="0"/>
                  </a:cubicBezTo>
                  <a:lnTo>
                    <a:pt x="3079154" y="0"/>
                  </a:lnTo>
                  <a:cubicBezTo>
                    <a:pt x="3107977" y="0"/>
                    <a:pt x="3131343" y="23366"/>
                    <a:pt x="3131343" y="52189"/>
                  </a:cubicBezTo>
                  <a:lnTo>
                    <a:pt x="3131343" y="469701"/>
                  </a:lnTo>
                  <a:cubicBezTo>
                    <a:pt x="3131343" y="498524"/>
                    <a:pt x="3107977" y="521890"/>
                    <a:pt x="3079154" y="521890"/>
                  </a:cubicBezTo>
                  <a:lnTo>
                    <a:pt x="52189" y="521890"/>
                  </a:lnTo>
                  <a:cubicBezTo>
                    <a:pt x="23366" y="521890"/>
                    <a:pt x="0" y="498524"/>
                    <a:pt x="0" y="469701"/>
                  </a:cubicBezTo>
                  <a:lnTo>
                    <a:pt x="0" y="52189"/>
                  </a:lnTo>
                  <a:close/>
                </a:path>
              </a:pathLst>
            </a:custGeom>
            <a:noFill/>
            <a:ln w="22225">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800" b="1" dirty="0">
                  <a:solidFill>
                    <a:srgbClr val="0070C0"/>
                  </a:solidFill>
                  <a:latin typeface="Impact" panose="020B0806030902050204" pitchFamily="34" charset="0"/>
                  <a:ea typeface="微软雅黑" panose="020B0503020204020204" pitchFamily="34" charset="-122"/>
                  <a:sym typeface="Impact" panose="020B0806030902050204" pitchFamily="34" charset="0"/>
                </a:rPr>
                <a:t>适于开会的情况</a:t>
              </a:r>
            </a:p>
          </p:txBody>
        </p:sp>
      </p:grpSp>
      <p:grpSp>
        <p:nvGrpSpPr>
          <p:cNvPr id="54" name="深色1"/>
          <p:cNvGrpSpPr/>
          <p:nvPr/>
        </p:nvGrpSpPr>
        <p:grpSpPr>
          <a:xfrm>
            <a:off x="911424" y="2087874"/>
            <a:ext cx="720361" cy="504000"/>
            <a:chOff x="2976217" y="2014676"/>
            <a:chExt cx="521890" cy="521890"/>
          </a:xfrm>
        </p:grpSpPr>
        <p:sp>
          <p:nvSpPr>
            <p:cNvPr id="55" name="圆角矩形 54"/>
            <p:cNvSpPr/>
            <p:nvPr/>
          </p:nvSpPr>
          <p:spPr>
            <a:xfrm>
              <a:off x="2976217" y="2014676"/>
              <a:ext cx="521890" cy="521890"/>
            </a:xfrm>
            <a:prstGeom prst="roundRect">
              <a:avLst>
                <a:gd name="adj" fmla="val 16670"/>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a:latin typeface="Impact" panose="020B0806030902050204" pitchFamily="34" charset="0"/>
                <a:ea typeface="微软雅黑" panose="020B0503020204020204" pitchFamily="34" charset="-122"/>
                <a:sym typeface="Impact" panose="020B0806030902050204" pitchFamily="34" charset="0"/>
              </a:endParaRPr>
            </a:p>
          </p:txBody>
        </p:sp>
        <p:sp>
          <p:nvSpPr>
            <p:cNvPr id="56" name="圆角矩形 55"/>
            <p:cNvSpPr/>
            <p:nvPr/>
          </p:nvSpPr>
          <p:spPr>
            <a:xfrm>
              <a:off x="3001617" y="2027376"/>
              <a:ext cx="471090" cy="496490"/>
            </a:xfrm>
            <a:prstGeom prst="roundRect">
              <a:avLst>
                <a:gd name="adj" fmla="val 16670"/>
              </a:avLst>
            </a:prstGeom>
            <a:noFill/>
            <a:ln w="22225">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200" dirty="0">
                  <a:solidFill>
                    <a:srgbClr val="0070C0"/>
                  </a:solidFill>
                  <a:latin typeface="Impact" panose="020B0806030902050204" pitchFamily="34" charset="0"/>
                  <a:ea typeface="微软雅黑" pitchFamily="34" charset="-122"/>
                  <a:sym typeface="Impact" panose="020B0806030902050204" pitchFamily="34" charset="0"/>
                </a:rPr>
                <a:t>1</a:t>
              </a:r>
              <a:endParaRPr lang="zh-CN" altLang="en-US" sz="3200" dirty="0">
                <a:solidFill>
                  <a:srgbClr val="0070C0"/>
                </a:solidFill>
                <a:latin typeface="Impact" panose="020B0806030902050204" pitchFamily="34" charset="0"/>
                <a:ea typeface="微软雅黑" pitchFamily="34" charset="-122"/>
                <a:sym typeface="Impact" panose="020B0806030902050204" pitchFamily="34" charset="0"/>
              </a:endParaRPr>
            </a:p>
          </p:txBody>
        </p:sp>
      </p:grpSp>
      <p:grpSp>
        <p:nvGrpSpPr>
          <p:cNvPr id="57" name="深色2"/>
          <p:cNvGrpSpPr/>
          <p:nvPr/>
        </p:nvGrpSpPr>
        <p:grpSpPr>
          <a:xfrm>
            <a:off x="911424" y="2708976"/>
            <a:ext cx="720361" cy="504000"/>
            <a:chOff x="2976217" y="2599193"/>
            <a:chExt cx="521890" cy="521890"/>
          </a:xfrm>
        </p:grpSpPr>
        <p:sp>
          <p:nvSpPr>
            <p:cNvPr id="58" name="圆角矩形 57"/>
            <p:cNvSpPr/>
            <p:nvPr/>
          </p:nvSpPr>
          <p:spPr>
            <a:xfrm>
              <a:off x="2976217" y="2599193"/>
              <a:ext cx="521890" cy="521890"/>
            </a:xfrm>
            <a:prstGeom prst="roundRect">
              <a:avLst>
                <a:gd name="adj" fmla="val 16670"/>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a:latin typeface="Impact" panose="020B0806030902050204" pitchFamily="34" charset="0"/>
                <a:ea typeface="微软雅黑" panose="020B0503020204020204" pitchFamily="34" charset="-122"/>
                <a:sym typeface="Impact" panose="020B0806030902050204" pitchFamily="34" charset="0"/>
              </a:endParaRPr>
            </a:p>
          </p:txBody>
        </p:sp>
        <p:sp>
          <p:nvSpPr>
            <p:cNvPr id="59" name="圆角矩形 58"/>
            <p:cNvSpPr/>
            <p:nvPr/>
          </p:nvSpPr>
          <p:spPr>
            <a:xfrm>
              <a:off x="3001617" y="2611893"/>
              <a:ext cx="471090" cy="496490"/>
            </a:xfrm>
            <a:prstGeom prst="roundRect">
              <a:avLst>
                <a:gd name="adj" fmla="val 16670"/>
              </a:avLst>
            </a:prstGeom>
            <a:noFill/>
            <a:ln w="22225">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200" dirty="0">
                  <a:solidFill>
                    <a:srgbClr val="0070C0"/>
                  </a:solidFill>
                  <a:latin typeface="Impact" panose="020B0806030902050204" pitchFamily="34" charset="0"/>
                  <a:ea typeface="微软雅黑" pitchFamily="34" charset="-122"/>
                  <a:sym typeface="Impact" panose="020B0806030902050204" pitchFamily="34" charset="0"/>
                </a:rPr>
                <a:t>2</a:t>
              </a:r>
              <a:endParaRPr lang="zh-CN" altLang="en-US" sz="3200" dirty="0">
                <a:solidFill>
                  <a:srgbClr val="0070C0"/>
                </a:solidFill>
                <a:latin typeface="Impact" panose="020B0806030902050204" pitchFamily="34" charset="0"/>
                <a:ea typeface="微软雅黑" pitchFamily="34" charset="-122"/>
                <a:sym typeface="Impact" panose="020B0806030902050204" pitchFamily="34" charset="0"/>
              </a:endParaRPr>
            </a:p>
          </p:txBody>
        </p:sp>
      </p:grpSp>
      <p:grpSp>
        <p:nvGrpSpPr>
          <p:cNvPr id="60" name="深色3"/>
          <p:cNvGrpSpPr/>
          <p:nvPr/>
        </p:nvGrpSpPr>
        <p:grpSpPr>
          <a:xfrm>
            <a:off x="911424" y="3357048"/>
            <a:ext cx="720361" cy="504000"/>
            <a:chOff x="2976217" y="3183711"/>
            <a:chExt cx="521890" cy="521890"/>
          </a:xfrm>
        </p:grpSpPr>
        <p:sp>
          <p:nvSpPr>
            <p:cNvPr id="61" name="圆角矩形 60"/>
            <p:cNvSpPr/>
            <p:nvPr/>
          </p:nvSpPr>
          <p:spPr>
            <a:xfrm>
              <a:off x="2976217" y="3183711"/>
              <a:ext cx="521890" cy="521890"/>
            </a:xfrm>
            <a:prstGeom prst="roundRect">
              <a:avLst>
                <a:gd name="adj" fmla="val 16670"/>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a:latin typeface="Impact" panose="020B0806030902050204" pitchFamily="34" charset="0"/>
                <a:ea typeface="微软雅黑" panose="020B0503020204020204" pitchFamily="34" charset="-122"/>
                <a:sym typeface="Impact" panose="020B0806030902050204" pitchFamily="34" charset="0"/>
              </a:endParaRPr>
            </a:p>
          </p:txBody>
        </p:sp>
        <p:sp>
          <p:nvSpPr>
            <p:cNvPr id="62" name="圆角矩形 61"/>
            <p:cNvSpPr/>
            <p:nvPr/>
          </p:nvSpPr>
          <p:spPr>
            <a:xfrm>
              <a:off x="3001617" y="3196411"/>
              <a:ext cx="471090" cy="496490"/>
            </a:xfrm>
            <a:prstGeom prst="roundRect">
              <a:avLst>
                <a:gd name="adj" fmla="val 16670"/>
              </a:avLst>
            </a:prstGeom>
            <a:noFill/>
            <a:ln w="22225">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200" dirty="0">
                  <a:solidFill>
                    <a:srgbClr val="0070C0"/>
                  </a:solidFill>
                  <a:latin typeface="Impact" panose="020B0806030902050204" pitchFamily="34" charset="0"/>
                  <a:ea typeface="微软雅黑" pitchFamily="34" charset="-122"/>
                  <a:sym typeface="Impact" panose="020B0806030902050204" pitchFamily="34" charset="0"/>
                </a:rPr>
                <a:t>3</a:t>
              </a:r>
              <a:endParaRPr lang="zh-CN" altLang="en-US" sz="3200" dirty="0">
                <a:solidFill>
                  <a:srgbClr val="0070C0"/>
                </a:solidFill>
                <a:latin typeface="Impact" panose="020B0806030902050204" pitchFamily="34" charset="0"/>
                <a:ea typeface="微软雅黑" pitchFamily="34" charset="-122"/>
                <a:sym typeface="Impact" panose="020B0806030902050204" pitchFamily="34" charset="0"/>
              </a:endParaRPr>
            </a:p>
          </p:txBody>
        </p:sp>
      </p:grpSp>
      <p:grpSp>
        <p:nvGrpSpPr>
          <p:cNvPr id="63" name="深色4"/>
          <p:cNvGrpSpPr/>
          <p:nvPr/>
        </p:nvGrpSpPr>
        <p:grpSpPr>
          <a:xfrm>
            <a:off x="911424" y="4005064"/>
            <a:ext cx="720361" cy="504000"/>
            <a:chOff x="2976217" y="3768228"/>
            <a:chExt cx="521890" cy="521890"/>
          </a:xfrm>
        </p:grpSpPr>
        <p:sp>
          <p:nvSpPr>
            <p:cNvPr id="64" name="圆角矩形 63"/>
            <p:cNvSpPr/>
            <p:nvPr/>
          </p:nvSpPr>
          <p:spPr>
            <a:xfrm>
              <a:off x="2976217" y="3768228"/>
              <a:ext cx="521890" cy="521890"/>
            </a:xfrm>
            <a:prstGeom prst="roundRect">
              <a:avLst>
                <a:gd name="adj" fmla="val 16670"/>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a:latin typeface="Impact" panose="020B0806030902050204" pitchFamily="34" charset="0"/>
                <a:ea typeface="微软雅黑" panose="020B0503020204020204" pitchFamily="34" charset="-122"/>
                <a:sym typeface="Impact" panose="020B0806030902050204" pitchFamily="34" charset="0"/>
              </a:endParaRPr>
            </a:p>
          </p:txBody>
        </p:sp>
        <p:sp>
          <p:nvSpPr>
            <p:cNvPr id="65" name="圆角矩形 64"/>
            <p:cNvSpPr/>
            <p:nvPr/>
          </p:nvSpPr>
          <p:spPr>
            <a:xfrm>
              <a:off x="3001617" y="3780928"/>
              <a:ext cx="471090" cy="496490"/>
            </a:xfrm>
            <a:prstGeom prst="roundRect">
              <a:avLst>
                <a:gd name="adj" fmla="val 16670"/>
              </a:avLst>
            </a:prstGeom>
            <a:noFill/>
            <a:ln w="22225">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200" dirty="0">
                  <a:solidFill>
                    <a:srgbClr val="0070C0"/>
                  </a:solidFill>
                  <a:latin typeface="Impact" panose="020B0806030902050204" pitchFamily="34" charset="0"/>
                  <a:ea typeface="微软雅黑" pitchFamily="34" charset="-122"/>
                  <a:sym typeface="Impact" panose="020B0806030902050204" pitchFamily="34" charset="0"/>
                </a:rPr>
                <a:t>4</a:t>
              </a:r>
              <a:endParaRPr lang="zh-CN" altLang="en-US" sz="3200" dirty="0">
                <a:solidFill>
                  <a:srgbClr val="0070C0"/>
                </a:solidFill>
                <a:latin typeface="Impact" panose="020B0806030902050204" pitchFamily="34" charset="0"/>
                <a:ea typeface="微软雅黑" pitchFamily="34" charset="-122"/>
                <a:sym typeface="Impact" panose="020B0806030902050204" pitchFamily="34" charset="0"/>
              </a:endParaRPr>
            </a:p>
          </p:txBody>
        </p:sp>
      </p:grpSp>
      <p:grpSp>
        <p:nvGrpSpPr>
          <p:cNvPr id="66" name="深色5"/>
          <p:cNvGrpSpPr/>
          <p:nvPr/>
        </p:nvGrpSpPr>
        <p:grpSpPr>
          <a:xfrm>
            <a:off x="911424" y="4653136"/>
            <a:ext cx="720361" cy="504000"/>
            <a:chOff x="2976217" y="4352746"/>
            <a:chExt cx="521890" cy="521890"/>
          </a:xfrm>
        </p:grpSpPr>
        <p:sp>
          <p:nvSpPr>
            <p:cNvPr id="67" name="圆角矩形 66"/>
            <p:cNvSpPr/>
            <p:nvPr/>
          </p:nvSpPr>
          <p:spPr>
            <a:xfrm>
              <a:off x="2976217" y="4352746"/>
              <a:ext cx="521890" cy="521890"/>
            </a:xfrm>
            <a:prstGeom prst="roundRect">
              <a:avLst>
                <a:gd name="adj" fmla="val 16670"/>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a:latin typeface="Impact" panose="020B0806030902050204" pitchFamily="34" charset="0"/>
                <a:ea typeface="微软雅黑" panose="020B0503020204020204" pitchFamily="34" charset="-122"/>
                <a:sym typeface="Impact" panose="020B0806030902050204" pitchFamily="34" charset="0"/>
              </a:endParaRPr>
            </a:p>
          </p:txBody>
        </p:sp>
        <p:sp>
          <p:nvSpPr>
            <p:cNvPr id="68" name="圆角矩形 67"/>
            <p:cNvSpPr/>
            <p:nvPr/>
          </p:nvSpPr>
          <p:spPr>
            <a:xfrm>
              <a:off x="3001617" y="4365446"/>
              <a:ext cx="471090" cy="496490"/>
            </a:xfrm>
            <a:prstGeom prst="roundRect">
              <a:avLst>
                <a:gd name="adj" fmla="val 16670"/>
              </a:avLst>
            </a:prstGeom>
            <a:noFill/>
            <a:ln w="22225">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200" dirty="0">
                  <a:solidFill>
                    <a:srgbClr val="0070C0"/>
                  </a:solidFill>
                  <a:latin typeface="Impact" panose="020B0806030902050204" pitchFamily="34" charset="0"/>
                  <a:ea typeface="微软雅黑" pitchFamily="34" charset="-122"/>
                  <a:sym typeface="Impact" panose="020B0806030902050204" pitchFamily="34" charset="0"/>
                </a:rPr>
                <a:t>5</a:t>
              </a:r>
              <a:endParaRPr lang="zh-CN" altLang="en-US" sz="3200" dirty="0">
                <a:solidFill>
                  <a:srgbClr val="0070C0"/>
                </a:solidFill>
                <a:latin typeface="Impact" panose="020B0806030902050204" pitchFamily="34" charset="0"/>
                <a:ea typeface="微软雅黑" pitchFamily="34" charset="-122"/>
                <a:sym typeface="Impact" panose="020B0806030902050204" pitchFamily="34" charset="0"/>
              </a:endParaRPr>
            </a:p>
          </p:txBody>
        </p:sp>
      </p:grpSp>
      <p:grpSp>
        <p:nvGrpSpPr>
          <p:cNvPr id="69" name="深色6"/>
          <p:cNvGrpSpPr/>
          <p:nvPr/>
        </p:nvGrpSpPr>
        <p:grpSpPr>
          <a:xfrm>
            <a:off x="911424" y="5301208"/>
            <a:ext cx="720361" cy="504000"/>
            <a:chOff x="2976217" y="4937263"/>
            <a:chExt cx="521890" cy="521890"/>
          </a:xfrm>
        </p:grpSpPr>
        <p:sp>
          <p:nvSpPr>
            <p:cNvPr id="70" name="圆角矩形 69"/>
            <p:cNvSpPr/>
            <p:nvPr/>
          </p:nvSpPr>
          <p:spPr>
            <a:xfrm>
              <a:off x="2976217" y="4937263"/>
              <a:ext cx="521890" cy="521890"/>
            </a:xfrm>
            <a:prstGeom prst="roundRect">
              <a:avLst>
                <a:gd name="adj" fmla="val 16670"/>
              </a:avLst>
            </a:prstGeom>
            <a:gradFill>
              <a:gsLst>
                <a:gs pos="42000">
                  <a:srgbClr val="FAFCFB"/>
                </a:gs>
                <a:gs pos="0">
                  <a:srgbClr val="CDCED0"/>
                </a:gs>
              </a:gsLst>
              <a:lin ang="2700000" scaled="1"/>
            </a:gradFill>
            <a:ln w="22225">
              <a:gradFill>
                <a:gsLst>
                  <a:gs pos="36000">
                    <a:srgbClr val="FCFCFC"/>
                  </a:gs>
                  <a:gs pos="71000">
                    <a:srgbClr val="FAFCFB"/>
                  </a:gs>
                </a:gsLst>
                <a:lin ang="3000000" scaled="0"/>
              </a:grad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a:latin typeface="Impact" panose="020B0806030902050204" pitchFamily="34" charset="0"/>
                <a:ea typeface="微软雅黑" panose="020B0503020204020204" pitchFamily="34" charset="-122"/>
                <a:sym typeface="Impact" panose="020B0806030902050204" pitchFamily="34" charset="0"/>
              </a:endParaRPr>
            </a:p>
          </p:txBody>
        </p:sp>
        <p:sp>
          <p:nvSpPr>
            <p:cNvPr id="71" name="圆角矩形 70"/>
            <p:cNvSpPr/>
            <p:nvPr/>
          </p:nvSpPr>
          <p:spPr>
            <a:xfrm>
              <a:off x="3001617" y="4949963"/>
              <a:ext cx="471090" cy="496490"/>
            </a:xfrm>
            <a:prstGeom prst="roundRect">
              <a:avLst>
                <a:gd name="adj" fmla="val 16670"/>
              </a:avLst>
            </a:prstGeom>
            <a:noFill/>
            <a:ln w="22225">
              <a:noFill/>
            </a:ln>
            <a:effectLst>
              <a:outerShdw blurRad="254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200" dirty="0">
                  <a:solidFill>
                    <a:srgbClr val="0070C0"/>
                  </a:solidFill>
                  <a:latin typeface="Impact" panose="020B0806030902050204" pitchFamily="34" charset="0"/>
                  <a:ea typeface="微软雅黑" pitchFamily="34" charset="-122"/>
                  <a:sym typeface="Impact" panose="020B0806030902050204" pitchFamily="34" charset="0"/>
                </a:rPr>
                <a:t>6</a:t>
              </a:r>
              <a:endParaRPr lang="zh-CN" altLang="en-US" sz="3200" dirty="0">
                <a:solidFill>
                  <a:srgbClr val="0070C0"/>
                </a:solidFill>
                <a:latin typeface="Impact" panose="020B0806030902050204" pitchFamily="34" charset="0"/>
                <a:ea typeface="微软雅黑" pitchFamily="34" charset="-122"/>
                <a:sym typeface="Impact" panose="020B0806030902050204" pitchFamily="34" charset="0"/>
              </a:endParaRPr>
            </a:p>
          </p:txBody>
        </p:sp>
      </p:gr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7279" y="764704"/>
            <a:ext cx="5698633" cy="5544616"/>
          </a:xfrm>
          <a:prstGeom prst="rect">
            <a:avLst/>
          </a:prstGeom>
        </p:spPr>
      </p:pic>
    </p:spTree>
    <p:extLst>
      <p:ext uri="{BB962C8B-B14F-4D97-AF65-F5344CB8AC3E}">
        <p14:creationId xmlns:p14="http://schemas.microsoft.com/office/powerpoint/2010/main" val="4067566830"/>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barn(inVertical)">
                                      <p:cBhvr>
                                        <p:cTn id="11" dur="500"/>
                                        <p:tgtEl>
                                          <p:spTgt spid="51"/>
                                        </p:tgtEl>
                                      </p:cBhvr>
                                    </p:animEffect>
                                  </p:childTnLst>
                                </p:cTn>
                              </p:par>
                              <p:par>
                                <p:cTn id="12" presetID="47" presetClass="entr" presetSubtype="0" fill="hold" nodeType="withEffect">
                                  <p:stCondLst>
                                    <p:cond delay="0"/>
                                  </p:stCondLst>
                                  <p:childTnLst>
                                    <p:set>
                                      <p:cBhvr>
                                        <p:cTn id="13" dur="1" fill="hold">
                                          <p:stCondLst>
                                            <p:cond delay="0"/>
                                          </p:stCondLst>
                                        </p:cTn>
                                        <p:tgtEl>
                                          <p:spTgt spid="54"/>
                                        </p:tgtEl>
                                        <p:attrNameLst>
                                          <p:attrName>style.visibility</p:attrName>
                                        </p:attrNameLst>
                                      </p:cBhvr>
                                      <p:to>
                                        <p:strVal val="visible"/>
                                      </p:to>
                                    </p:set>
                                    <p:animEffect transition="in" filter="fade">
                                      <p:cBhvr>
                                        <p:cTn id="14" dur="1000"/>
                                        <p:tgtEl>
                                          <p:spTgt spid="54"/>
                                        </p:tgtEl>
                                      </p:cBhvr>
                                    </p:animEffect>
                                    <p:anim calcmode="lin" valueType="num">
                                      <p:cBhvr>
                                        <p:cTn id="15" dur="1000" fill="hold"/>
                                        <p:tgtEl>
                                          <p:spTgt spid="54"/>
                                        </p:tgtEl>
                                        <p:attrNameLst>
                                          <p:attrName>ppt_x</p:attrName>
                                        </p:attrNameLst>
                                      </p:cBhvr>
                                      <p:tavLst>
                                        <p:tav tm="0">
                                          <p:val>
                                            <p:strVal val="#ppt_x"/>
                                          </p:val>
                                        </p:tav>
                                        <p:tav tm="100000">
                                          <p:val>
                                            <p:strVal val="#ppt_x"/>
                                          </p:val>
                                        </p:tav>
                                      </p:tavLst>
                                    </p:anim>
                                    <p:anim calcmode="lin" valueType="num">
                                      <p:cBhvr>
                                        <p:cTn id="16" dur="1000" fill="hold"/>
                                        <p:tgtEl>
                                          <p:spTgt spid="54"/>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42"/>
                                        </p:tgtEl>
                                        <p:attrNameLst>
                                          <p:attrName>style.visibility</p:attrName>
                                        </p:attrNameLst>
                                      </p:cBhvr>
                                      <p:to>
                                        <p:strVal val="visible"/>
                                      </p:to>
                                    </p:set>
                                    <p:animEffect transition="in" filter="wipe(left)">
                                      <p:cBhvr>
                                        <p:cTn id="20" dur="500"/>
                                        <p:tgtEl>
                                          <p:spTgt spid="42"/>
                                        </p:tgtEl>
                                      </p:cBhvr>
                                    </p:animEffect>
                                  </p:childTnLst>
                                </p:cTn>
                              </p:par>
                            </p:childTnLst>
                          </p:cTn>
                        </p:par>
                        <p:par>
                          <p:cTn id="21" fill="hold">
                            <p:stCondLst>
                              <p:cond delay="2000"/>
                            </p:stCondLst>
                            <p:childTnLst>
                              <p:par>
                                <p:cTn id="22" presetID="47" presetClass="entr" presetSubtype="0" fill="hold" nodeType="afterEffect">
                                  <p:stCondLst>
                                    <p:cond delay="0"/>
                                  </p:stCondLst>
                                  <p:childTnLst>
                                    <p:set>
                                      <p:cBhvr>
                                        <p:cTn id="23" dur="1" fill="hold">
                                          <p:stCondLst>
                                            <p:cond delay="0"/>
                                          </p:stCondLst>
                                        </p:cTn>
                                        <p:tgtEl>
                                          <p:spTgt spid="57"/>
                                        </p:tgtEl>
                                        <p:attrNameLst>
                                          <p:attrName>style.visibility</p:attrName>
                                        </p:attrNameLst>
                                      </p:cBhvr>
                                      <p:to>
                                        <p:strVal val="visible"/>
                                      </p:to>
                                    </p:set>
                                    <p:animEffect transition="in" filter="fade">
                                      <p:cBhvr>
                                        <p:cTn id="24" dur="1000"/>
                                        <p:tgtEl>
                                          <p:spTgt spid="57"/>
                                        </p:tgtEl>
                                      </p:cBhvr>
                                    </p:animEffect>
                                    <p:anim calcmode="lin" valueType="num">
                                      <p:cBhvr>
                                        <p:cTn id="25" dur="1000" fill="hold"/>
                                        <p:tgtEl>
                                          <p:spTgt spid="57"/>
                                        </p:tgtEl>
                                        <p:attrNameLst>
                                          <p:attrName>ppt_x</p:attrName>
                                        </p:attrNameLst>
                                      </p:cBhvr>
                                      <p:tavLst>
                                        <p:tav tm="0">
                                          <p:val>
                                            <p:strVal val="#ppt_x"/>
                                          </p:val>
                                        </p:tav>
                                        <p:tav tm="100000">
                                          <p:val>
                                            <p:strVal val="#ppt_x"/>
                                          </p:val>
                                        </p:tav>
                                      </p:tavLst>
                                    </p:anim>
                                    <p:anim calcmode="lin" valueType="num">
                                      <p:cBhvr>
                                        <p:cTn id="26" dur="1000" fill="hold"/>
                                        <p:tgtEl>
                                          <p:spTgt spid="57"/>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2" presetClass="entr" presetSubtype="8" fill="hold"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wipe(left)">
                                      <p:cBhvr>
                                        <p:cTn id="30" dur="500"/>
                                        <p:tgtEl>
                                          <p:spTgt spid="45"/>
                                        </p:tgtEl>
                                      </p:cBhvr>
                                    </p:animEffect>
                                  </p:childTnLst>
                                </p:cTn>
                              </p:par>
                            </p:childTnLst>
                          </p:cTn>
                        </p:par>
                        <p:par>
                          <p:cTn id="31" fill="hold">
                            <p:stCondLst>
                              <p:cond delay="3500"/>
                            </p:stCondLst>
                            <p:childTnLst>
                              <p:par>
                                <p:cTn id="32" presetID="47" presetClass="entr" presetSubtype="0" fill="hold" nodeType="afterEffect">
                                  <p:stCondLst>
                                    <p:cond delay="0"/>
                                  </p:stCondLst>
                                  <p:childTnLst>
                                    <p:set>
                                      <p:cBhvr>
                                        <p:cTn id="33" dur="1" fill="hold">
                                          <p:stCondLst>
                                            <p:cond delay="0"/>
                                          </p:stCondLst>
                                        </p:cTn>
                                        <p:tgtEl>
                                          <p:spTgt spid="60"/>
                                        </p:tgtEl>
                                        <p:attrNameLst>
                                          <p:attrName>style.visibility</p:attrName>
                                        </p:attrNameLst>
                                      </p:cBhvr>
                                      <p:to>
                                        <p:strVal val="visible"/>
                                      </p:to>
                                    </p:set>
                                    <p:animEffect transition="in" filter="fade">
                                      <p:cBhvr>
                                        <p:cTn id="34" dur="1000"/>
                                        <p:tgtEl>
                                          <p:spTgt spid="60"/>
                                        </p:tgtEl>
                                      </p:cBhvr>
                                    </p:animEffect>
                                    <p:anim calcmode="lin" valueType="num">
                                      <p:cBhvr>
                                        <p:cTn id="35" dur="1000" fill="hold"/>
                                        <p:tgtEl>
                                          <p:spTgt spid="60"/>
                                        </p:tgtEl>
                                        <p:attrNameLst>
                                          <p:attrName>ppt_x</p:attrName>
                                        </p:attrNameLst>
                                      </p:cBhvr>
                                      <p:tavLst>
                                        <p:tav tm="0">
                                          <p:val>
                                            <p:strVal val="#ppt_x"/>
                                          </p:val>
                                        </p:tav>
                                        <p:tav tm="100000">
                                          <p:val>
                                            <p:strVal val="#ppt_x"/>
                                          </p:val>
                                        </p:tav>
                                      </p:tavLst>
                                    </p:anim>
                                    <p:anim calcmode="lin" valueType="num">
                                      <p:cBhvr>
                                        <p:cTn id="36" dur="1000" fill="hold"/>
                                        <p:tgtEl>
                                          <p:spTgt spid="60"/>
                                        </p:tgtEl>
                                        <p:attrNameLst>
                                          <p:attrName>ppt_y</p:attrName>
                                        </p:attrNameLst>
                                      </p:cBhvr>
                                      <p:tavLst>
                                        <p:tav tm="0">
                                          <p:val>
                                            <p:strVal val="#ppt_y-.1"/>
                                          </p:val>
                                        </p:tav>
                                        <p:tav tm="100000">
                                          <p:val>
                                            <p:strVal val="#ppt_y"/>
                                          </p:val>
                                        </p:tav>
                                      </p:tavLst>
                                    </p:anim>
                                  </p:childTnLst>
                                </p:cTn>
                              </p:par>
                            </p:childTnLst>
                          </p:cTn>
                        </p:par>
                        <p:par>
                          <p:cTn id="37" fill="hold">
                            <p:stCondLst>
                              <p:cond delay="4500"/>
                            </p:stCondLst>
                            <p:childTnLst>
                              <p:par>
                                <p:cTn id="38" presetID="22" presetClass="entr" presetSubtype="8" fill="hold" nodeType="after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wipe(left)">
                                      <p:cBhvr>
                                        <p:cTn id="40" dur="500"/>
                                        <p:tgtEl>
                                          <p:spTgt spid="48"/>
                                        </p:tgtEl>
                                      </p:cBhvr>
                                    </p:animEffect>
                                  </p:childTnLst>
                                </p:cTn>
                              </p:par>
                            </p:childTnLst>
                          </p:cTn>
                        </p:par>
                        <p:par>
                          <p:cTn id="41" fill="hold">
                            <p:stCondLst>
                              <p:cond delay="5000"/>
                            </p:stCondLst>
                            <p:childTnLst>
                              <p:par>
                                <p:cTn id="42" presetID="47" presetClass="entr" presetSubtype="0" fill="hold" nodeType="afterEffect">
                                  <p:stCondLst>
                                    <p:cond delay="0"/>
                                  </p:stCondLst>
                                  <p:childTnLst>
                                    <p:set>
                                      <p:cBhvr>
                                        <p:cTn id="43" dur="1" fill="hold">
                                          <p:stCondLst>
                                            <p:cond delay="0"/>
                                          </p:stCondLst>
                                        </p:cTn>
                                        <p:tgtEl>
                                          <p:spTgt spid="63"/>
                                        </p:tgtEl>
                                        <p:attrNameLst>
                                          <p:attrName>style.visibility</p:attrName>
                                        </p:attrNameLst>
                                      </p:cBhvr>
                                      <p:to>
                                        <p:strVal val="visible"/>
                                      </p:to>
                                    </p:set>
                                    <p:animEffect transition="in" filter="fade">
                                      <p:cBhvr>
                                        <p:cTn id="44" dur="1000"/>
                                        <p:tgtEl>
                                          <p:spTgt spid="63"/>
                                        </p:tgtEl>
                                      </p:cBhvr>
                                    </p:animEffect>
                                    <p:anim calcmode="lin" valueType="num">
                                      <p:cBhvr>
                                        <p:cTn id="45" dur="1000" fill="hold"/>
                                        <p:tgtEl>
                                          <p:spTgt spid="63"/>
                                        </p:tgtEl>
                                        <p:attrNameLst>
                                          <p:attrName>ppt_x</p:attrName>
                                        </p:attrNameLst>
                                      </p:cBhvr>
                                      <p:tavLst>
                                        <p:tav tm="0">
                                          <p:val>
                                            <p:strVal val="#ppt_x"/>
                                          </p:val>
                                        </p:tav>
                                        <p:tav tm="100000">
                                          <p:val>
                                            <p:strVal val="#ppt_x"/>
                                          </p:val>
                                        </p:tav>
                                      </p:tavLst>
                                    </p:anim>
                                    <p:anim calcmode="lin" valueType="num">
                                      <p:cBhvr>
                                        <p:cTn id="46" dur="1000" fill="hold"/>
                                        <p:tgtEl>
                                          <p:spTgt spid="63"/>
                                        </p:tgtEl>
                                        <p:attrNameLst>
                                          <p:attrName>ppt_y</p:attrName>
                                        </p:attrNameLst>
                                      </p:cBhvr>
                                      <p:tavLst>
                                        <p:tav tm="0">
                                          <p:val>
                                            <p:strVal val="#ppt_y-.1"/>
                                          </p:val>
                                        </p:tav>
                                        <p:tav tm="100000">
                                          <p:val>
                                            <p:strVal val="#ppt_y"/>
                                          </p:val>
                                        </p:tav>
                                      </p:tavLst>
                                    </p:anim>
                                  </p:childTnLst>
                                </p:cTn>
                              </p:par>
                            </p:childTnLst>
                          </p:cTn>
                        </p:par>
                        <p:par>
                          <p:cTn id="47" fill="hold">
                            <p:stCondLst>
                              <p:cond delay="6000"/>
                            </p:stCondLst>
                            <p:childTnLst>
                              <p:par>
                                <p:cTn id="48" presetID="22" presetClass="entr" presetSubtype="8" fill="hold" nodeType="after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left)">
                                      <p:cBhvr>
                                        <p:cTn id="50" dur="500"/>
                                        <p:tgtEl>
                                          <p:spTgt spid="33"/>
                                        </p:tgtEl>
                                      </p:cBhvr>
                                    </p:animEffect>
                                  </p:childTnLst>
                                </p:cTn>
                              </p:par>
                            </p:childTnLst>
                          </p:cTn>
                        </p:par>
                        <p:par>
                          <p:cTn id="51" fill="hold">
                            <p:stCondLst>
                              <p:cond delay="6500"/>
                            </p:stCondLst>
                            <p:childTnLst>
                              <p:par>
                                <p:cTn id="52" presetID="47" presetClass="entr" presetSubtype="0" fill="hold" nodeType="after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fade">
                                      <p:cBhvr>
                                        <p:cTn id="54" dur="1000"/>
                                        <p:tgtEl>
                                          <p:spTgt spid="66"/>
                                        </p:tgtEl>
                                      </p:cBhvr>
                                    </p:animEffect>
                                    <p:anim calcmode="lin" valueType="num">
                                      <p:cBhvr>
                                        <p:cTn id="55" dur="1000" fill="hold"/>
                                        <p:tgtEl>
                                          <p:spTgt spid="66"/>
                                        </p:tgtEl>
                                        <p:attrNameLst>
                                          <p:attrName>ppt_x</p:attrName>
                                        </p:attrNameLst>
                                      </p:cBhvr>
                                      <p:tavLst>
                                        <p:tav tm="0">
                                          <p:val>
                                            <p:strVal val="#ppt_x"/>
                                          </p:val>
                                        </p:tav>
                                        <p:tav tm="100000">
                                          <p:val>
                                            <p:strVal val="#ppt_x"/>
                                          </p:val>
                                        </p:tav>
                                      </p:tavLst>
                                    </p:anim>
                                    <p:anim calcmode="lin" valueType="num">
                                      <p:cBhvr>
                                        <p:cTn id="56" dur="1000" fill="hold"/>
                                        <p:tgtEl>
                                          <p:spTgt spid="66"/>
                                        </p:tgtEl>
                                        <p:attrNameLst>
                                          <p:attrName>ppt_y</p:attrName>
                                        </p:attrNameLst>
                                      </p:cBhvr>
                                      <p:tavLst>
                                        <p:tav tm="0">
                                          <p:val>
                                            <p:strVal val="#ppt_y-.1"/>
                                          </p:val>
                                        </p:tav>
                                        <p:tav tm="100000">
                                          <p:val>
                                            <p:strVal val="#ppt_y"/>
                                          </p:val>
                                        </p:tav>
                                      </p:tavLst>
                                    </p:anim>
                                  </p:childTnLst>
                                </p:cTn>
                              </p:par>
                            </p:childTnLst>
                          </p:cTn>
                        </p:par>
                        <p:par>
                          <p:cTn id="57" fill="hold">
                            <p:stCondLst>
                              <p:cond delay="7500"/>
                            </p:stCondLst>
                            <p:childTnLst>
                              <p:par>
                                <p:cTn id="58" presetID="22" presetClass="entr" presetSubtype="8" fill="hold"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wipe(left)">
                                      <p:cBhvr>
                                        <p:cTn id="60" dur="500"/>
                                        <p:tgtEl>
                                          <p:spTgt spid="36"/>
                                        </p:tgtEl>
                                      </p:cBhvr>
                                    </p:animEffect>
                                  </p:childTnLst>
                                </p:cTn>
                              </p:par>
                            </p:childTnLst>
                          </p:cTn>
                        </p:par>
                        <p:par>
                          <p:cTn id="61" fill="hold">
                            <p:stCondLst>
                              <p:cond delay="8000"/>
                            </p:stCondLst>
                            <p:childTnLst>
                              <p:par>
                                <p:cTn id="62" presetID="47" presetClass="entr" presetSubtype="0" fill="hold" nodeType="afterEffect">
                                  <p:stCondLst>
                                    <p:cond delay="0"/>
                                  </p:stCondLst>
                                  <p:childTnLst>
                                    <p:set>
                                      <p:cBhvr>
                                        <p:cTn id="63" dur="1" fill="hold">
                                          <p:stCondLst>
                                            <p:cond delay="0"/>
                                          </p:stCondLst>
                                        </p:cTn>
                                        <p:tgtEl>
                                          <p:spTgt spid="69"/>
                                        </p:tgtEl>
                                        <p:attrNameLst>
                                          <p:attrName>style.visibility</p:attrName>
                                        </p:attrNameLst>
                                      </p:cBhvr>
                                      <p:to>
                                        <p:strVal val="visible"/>
                                      </p:to>
                                    </p:set>
                                    <p:animEffect transition="in" filter="fade">
                                      <p:cBhvr>
                                        <p:cTn id="64" dur="1000"/>
                                        <p:tgtEl>
                                          <p:spTgt spid="69"/>
                                        </p:tgtEl>
                                      </p:cBhvr>
                                    </p:animEffect>
                                    <p:anim calcmode="lin" valueType="num">
                                      <p:cBhvr>
                                        <p:cTn id="65" dur="1000" fill="hold"/>
                                        <p:tgtEl>
                                          <p:spTgt spid="69"/>
                                        </p:tgtEl>
                                        <p:attrNameLst>
                                          <p:attrName>ppt_x</p:attrName>
                                        </p:attrNameLst>
                                      </p:cBhvr>
                                      <p:tavLst>
                                        <p:tav tm="0">
                                          <p:val>
                                            <p:strVal val="#ppt_x"/>
                                          </p:val>
                                        </p:tav>
                                        <p:tav tm="100000">
                                          <p:val>
                                            <p:strVal val="#ppt_x"/>
                                          </p:val>
                                        </p:tav>
                                      </p:tavLst>
                                    </p:anim>
                                    <p:anim calcmode="lin" valueType="num">
                                      <p:cBhvr>
                                        <p:cTn id="66" dur="1000" fill="hold"/>
                                        <p:tgtEl>
                                          <p:spTgt spid="69"/>
                                        </p:tgtEl>
                                        <p:attrNameLst>
                                          <p:attrName>ppt_y</p:attrName>
                                        </p:attrNameLst>
                                      </p:cBhvr>
                                      <p:tavLst>
                                        <p:tav tm="0">
                                          <p:val>
                                            <p:strVal val="#ppt_y-.1"/>
                                          </p:val>
                                        </p:tav>
                                        <p:tav tm="100000">
                                          <p:val>
                                            <p:strVal val="#ppt_y"/>
                                          </p:val>
                                        </p:tav>
                                      </p:tavLst>
                                    </p:anim>
                                  </p:childTnLst>
                                </p:cTn>
                              </p:par>
                            </p:childTnLst>
                          </p:cTn>
                        </p:par>
                        <p:par>
                          <p:cTn id="67" fill="hold">
                            <p:stCondLst>
                              <p:cond delay="9000"/>
                            </p:stCondLst>
                            <p:childTnLst>
                              <p:par>
                                <p:cTn id="68" presetID="22" presetClass="entr" presetSubtype="8" fill="hold" nodeType="afterEffect">
                                  <p:stCondLst>
                                    <p:cond delay="0"/>
                                  </p:stCondLst>
                                  <p:childTnLst>
                                    <p:set>
                                      <p:cBhvr>
                                        <p:cTn id="69" dur="1" fill="hold">
                                          <p:stCondLst>
                                            <p:cond delay="0"/>
                                          </p:stCondLst>
                                        </p:cTn>
                                        <p:tgtEl>
                                          <p:spTgt spid="39"/>
                                        </p:tgtEl>
                                        <p:attrNameLst>
                                          <p:attrName>style.visibility</p:attrName>
                                        </p:attrNameLst>
                                      </p:cBhvr>
                                      <p:to>
                                        <p:strVal val="visible"/>
                                      </p:to>
                                    </p:set>
                                    <p:animEffect transition="in" filter="wipe(left)">
                                      <p:cBhvr>
                                        <p:cTn id="7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8cd7f966f6d7bd32de498e619817608cef68b8"/>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468</TotalTime>
  <Words>2998</Words>
  <Application>Microsoft Office PowerPoint</Application>
  <PresentationFormat>宽屏</PresentationFormat>
  <Paragraphs>260</Paragraphs>
  <Slides>39</Slides>
  <Notes>39</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39</vt:i4>
      </vt:variant>
    </vt:vector>
  </HeadingPairs>
  <TitlesOfParts>
    <vt:vector size="54" baseType="lpstr">
      <vt:lpstr>Broadway</vt:lpstr>
      <vt:lpstr>DFPYeaSong-B5</vt:lpstr>
      <vt:lpstr>Meiryo</vt:lpstr>
      <vt:lpstr>经典繁仿黑</vt:lpstr>
      <vt:lpstr>楷体</vt:lpstr>
      <vt:lpstr>宋体</vt:lpstr>
      <vt:lpstr>微软雅黑</vt:lpstr>
      <vt:lpstr>Arial</vt:lpstr>
      <vt:lpstr>Calibri</vt:lpstr>
      <vt:lpstr>Calibri Light</vt:lpstr>
      <vt:lpstr>Impact</vt:lpstr>
      <vt:lpstr>Tahoma</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173</cp:revision>
  <dcterms:created xsi:type="dcterms:W3CDTF">2012-09-28T06:21:52Z</dcterms:created>
  <dcterms:modified xsi:type="dcterms:W3CDTF">2020-07-15T06:20:05Z</dcterms:modified>
</cp:coreProperties>
</file>