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48" r:id="rId2"/>
  </p:sldMasterIdLst>
  <p:notesMasterIdLst>
    <p:notesMasterId r:id="rId23"/>
  </p:notesMasterIdLst>
  <p:sldIdLst>
    <p:sldId id="484" r:id="rId3"/>
    <p:sldId id="502" r:id="rId4"/>
    <p:sldId id="486" r:id="rId5"/>
    <p:sldId id="487" r:id="rId6"/>
    <p:sldId id="488" r:id="rId7"/>
    <p:sldId id="489" r:id="rId8"/>
    <p:sldId id="490" r:id="rId9"/>
    <p:sldId id="491" r:id="rId10"/>
    <p:sldId id="492" r:id="rId11"/>
    <p:sldId id="493" r:id="rId12"/>
    <p:sldId id="494" r:id="rId13"/>
    <p:sldId id="495" r:id="rId14"/>
    <p:sldId id="496" r:id="rId15"/>
    <p:sldId id="497" r:id="rId16"/>
    <p:sldId id="498" r:id="rId17"/>
    <p:sldId id="499" r:id="rId18"/>
    <p:sldId id="500" r:id="rId19"/>
    <p:sldId id="501" r:id="rId20"/>
    <p:sldId id="503" r:id="rId21"/>
    <p:sldId id="504" r:id="rId22"/>
  </p:sldIdLst>
  <p:sldSz cx="9144000" cy="5143500" type="screen16x9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EB"/>
    <a:srgbClr val="ECC988"/>
    <a:srgbClr val="FFEC5A"/>
    <a:srgbClr val="F4E096"/>
    <a:srgbClr val="FCD35E"/>
    <a:srgbClr val="FFEC5B"/>
    <a:srgbClr val="F4F1EA"/>
    <a:srgbClr val="F5F2ED"/>
    <a:srgbClr val="39F7DB"/>
    <a:srgbClr val="F739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27A63-B0F4-43ED-BBA5-C415F5B5C96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145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27A63-B0F4-43ED-BBA5-C415F5B5C96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820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9891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8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7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745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61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12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536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083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633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7726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258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850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152400" y="200025"/>
            <a:ext cx="8829675" cy="4819650"/>
          </a:xfrm>
          <a:prstGeom prst="rect">
            <a:avLst/>
          </a:prstGeom>
          <a:solidFill>
            <a:srgbClr val="FFFA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89"/>
          <a:stretch/>
        </p:blipFill>
        <p:spPr>
          <a:xfrm>
            <a:off x="7086600" y="4019550"/>
            <a:ext cx="2053674" cy="11239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9" r="34824"/>
          <a:stretch/>
        </p:blipFill>
        <p:spPr>
          <a:xfrm flipH="1">
            <a:off x="-2" y="-13013"/>
            <a:ext cx="1219201" cy="70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4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308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1"/>
          <p:cNvPicPr>
            <a:picLocks noChangeAspect="1"/>
          </p:cNvPicPr>
          <p:nvPr/>
        </p:nvPicPr>
        <p:blipFill rotWithShape="1">
          <a:blip r:embed="rId2"/>
          <a:srcRect l="6277" t="685" r="3265" b="19508"/>
          <a:stretch/>
        </p:blipFill>
        <p:spPr bwMode="auto">
          <a:xfrm>
            <a:off x="-5953" y="0"/>
            <a:ext cx="914995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03E37-85F2-4F2F-A2C0-CDC8B3E28C82}" type="datetimeFigureOut">
              <a:rPr lang="zh-CN" altLang="en-US" smtClean="0"/>
              <a:pPr/>
              <a:t>2020/9/12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EBC-CCDF-4E42-B6B2-5CC25EA725B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3200401" y="2152447"/>
            <a:ext cx="5791200" cy="350408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135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  <a:lvl2pPr marL="192881" indent="0" algn="ctr">
              <a:buNone/>
              <a:defRPr sz="844"/>
            </a:lvl2pPr>
            <a:lvl3pPr marL="385763" indent="0" algn="ctr">
              <a:buNone/>
              <a:defRPr sz="760"/>
            </a:lvl3pPr>
            <a:lvl4pPr marL="578644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406" indent="0" algn="ctr">
              <a:buNone/>
              <a:defRPr sz="675"/>
            </a:lvl6pPr>
            <a:lvl7pPr marL="1157288" indent="0" algn="ctr">
              <a:buNone/>
              <a:defRPr sz="675"/>
            </a:lvl7pPr>
            <a:lvl8pPr marL="1350169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 dirty="0" smtClean="0"/>
              <a:t>单击此处添加您的副标题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3200401" y="962026"/>
            <a:ext cx="5791200" cy="1097554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2400" b="1" kern="1000" baseline="0">
                <a:solidFill>
                  <a:schemeClr val="accent1"/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单击此处添加您的标题文字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86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967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662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03E37-85F2-4F2F-A2C0-CDC8B3E28C82}" type="datetimeFigureOut">
              <a:rPr lang="zh-CN" altLang="en-US" smtClean="0"/>
              <a:pPr/>
              <a:t>2020/9/12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EBC-CCDF-4E42-B6B2-5CC25EA725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33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49867" y="933453"/>
            <a:ext cx="3810000" cy="36992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9502" y="933453"/>
            <a:ext cx="3820587" cy="36992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03E37-85F2-4F2F-A2C0-CDC8B3E28C82}" type="datetimeFigureOut">
              <a:rPr lang="zh-CN" altLang="en-US" smtClean="0"/>
              <a:pPr/>
              <a:t>2020/9/12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EBC-CCDF-4E42-B6B2-5CC25EA725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87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03E37-85F2-4F2F-A2C0-CDC8B3E28C82}" type="datetimeFigureOut">
              <a:rPr lang="zh-CN" altLang="en-US" smtClean="0"/>
              <a:pPr/>
              <a:t>2020/9/12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EBC-CCDF-4E42-B6B2-5CC25EA725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28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accent1"/>
                </a:solidFill>
              </a:defRPr>
            </a:lvl1pPr>
            <a:lvl2pPr>
              <a:defRPr sz="12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03E37-85F2-4F2F-A2C0-CDC8B3E28C82}" type="datetimeFigureOut">
              <a:rPr lang="zh-CN" altLang="en-US" smtClean="0"/>
              <a:pPr/>
              <a:t>2020/9/12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EBC-CCDF-4E42-B6B2-5CC25EA725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91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1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17" r:id="rId2"/>
    <p:sldLayoutId id="2147483741" r:id="rId3"/>
    <p:sldLayoutId id="2147483742" r:id="rId4"/>
    <p:sldLayoutId id="2147483744" r:id="rId5"/>
    <p:sldLayoutId id="2147483745" r:id="rId6"/>
    <p:sldLayoutId id="2147483746" r:id="rId7"/>
    <p:sldLayoutId id="2147483747" r:id="rId8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40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image" Target="../media/image22.jpeg"/><Relationship Id="rId4" Type="http://schemas.openxmlformats.org/officeDocument/2006/relationships/tags" Target="../tags/tag11.xml"/><Relationship Id="rId9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1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335" y="2315190"/>
            <a:ext cx="3059939" cy="28283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-13014"/>
            <a:ext cx="9143244" cy="131662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8783"/>
            <a:ext cx="3632916" cy="119471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0499"/>
            <a:ext cx="2742973" cy="379139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687" y="1456551"/>
            <a:ext cx="4650863" cy="135929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136151" y="3365153"/>
            <a:ext cx="471244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ECC988"/>
                </a:solidFill>
              </a:rPr>
              <a:t>case analysis of haidilao hot pot </a:t>
            </a:r>
            <a:r>
              <a:rPr lang="zh-CN" altLang="en-US" sz="1050" dirty="0">
                <a:solidFill>
                  <a:srgbClr val="ECC988"/>
                </a:solidFill>
              </a:rPr>
              <a:t>case analysis of haidilao hot </a:t>
            </a:r>
            <a:r>
              <a:rPr lang="zh-CN" altLang="en-US" sz="1050" dirty="0" smtClean="0">
                <a:solidFill>
                  <a:srgbClr val="ECC988"/>
                </a:solidFill>
              </a:rPr>
              <a:t>pot of </a:t>
            </a:r>
            <a:r>
              <a:rPr lang="zh-CN" altLang="en-US" sz="1050" dirty="0">
                <a:solidFill>
                  <a:srgbClr val="ECC988"/>
                </a:solidFill>
              </a:rPr>
              <a:t>haidilao hot </a:t>
            </a:r>
            <a:r>
              <a:rPr lang="zh-CN" altLang="en-US" sz="1050" dirty="0" smtClean="0">
                <a:solidFill>
                  <a:srgbClr val="ECC988"/>
                </a:solidFill>
              </a:rPr>
              <a:t>pot </a:t>
            </a:r>
            <a:r>
              <a:rPr lang="zh-CN" altLang="en-US" sz="1050" dirty="0">
                <a:solidFill>
                  <a:srgbClr val="ECC988"/>
                </a:solidFill>
              </a:rPr>
              <a:t>case analysis of </a:t>
            </a:r>
            <a:r>
              <a:rPr lang="zh-CN" altLang="en-US" sz="1050" dirty="0" smtClean="0">
                <a:solidFill>
                  <a:srgbClr val="ECC988"/>
                </a:solidFill>
              </a:rPr>
              <a:t>haidilao</a:t>
            </a:r>
            <a:endParaRPr lang="zh-CN" altLang="en-US" sz="1050" dirty="0">
              <a:solidFill>
                <a:srgbClr val="ECC988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124200" y="2828925"/>
            <a:ext cx="5029200" cy="448305"/>
            <a:chOff x="3124200" y="2800350"/>
            <a:chExt cx="5029200" cy="448305"/>
          </a:xfrm>
        </p:grpSpPr>
        <p:sp>
          <p:nvSpPr>
            <p:cNvPr id="8" name="标题 1"/>
            <p:cNvSpPr txBox="1">
              <a:spLocks/>
            </p:cNvSpPr>
            <p:nvPr/>
          </p:nvSpPr>
          <p:spPr>
            <a:xfrm>
              <a:off x="3124200" y="2800350"/>
              <a:ext cx="5029200" cy="44830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600" spc="1600" dirty="0" smtClean="0">
                  <a:solidFill>
                    <a:srgbClr val="ECC988"/>
                  </a:solidFill>
                  <a:latin typeface="华康楷体W5-A" panose="1A454350000000000000" pitchFamily="1" charset="-122"/>
                  <a:ea typeface="华康楷体W5-A" panose="1A454350000000000000" pitchFamily="1" charset="-122"/>
                </a:rPr>
                <a:t>海底捞火锅案例分析</a:t>
              </a:r>
              <a:endParaRPr lang="zh-CN" altLang="en-US" sz="2600" spc="1600" dirty="0">
                <a:solidFill>
                  <a:srgbClr val="ECC988"/>
                </a:solidFill>
                <a:latin typeface="华康楷体W5-A" panose="1A454350000000000000" pitchFamily="1" charset="-122"/>
                <a:ea typeface="华康楷体W5-A" panose="1A454350000000000000" pitchFamily="1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3212024" y="3239760"/>
              <a:ext cx="4584188" cy="0"/>
            </a:xfrm>
            <a:prstGeom prst="line">
              <a:avLst/>
            </a:prstGeom>
            <a:ln>
              <a:solidFill>
                <a:srgbClr val="ECC98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4135671" y="3790176"/>
            <a:ext cx="26633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ECC988"/>
                </a:solidFill>
              </a:rPr>
              <a:t>宣讲人：</a:t>
            </a:r>
            <a:r>
              <a:rPr lang="zh-CN" altLang="en-US" sz="1200" dirty="0">
                <a:solidFill>
                  <a:srgbClr val="ECC988"/>
                </a:solidFill>
              </a:rPr>
              <a:t>优</a:t>
            </a:r>
            <a:r>
              <a:rPr lang="zh-CN" altLang="en-US" sz="1200" dirty="0" smtClean="0">
                <a:solidFill>
                  <a:srgbClr val="ECC988"/>
                </a:solidFill>
              </a:rPr>
              <a:t>品</a:t>
            </a:r>
            <a:r>
              <a:rPr lang="en-US" altLang="zh-CN" sz="1200" dirty="0" smtClean="0">
                <a:solidFill>
                  <a:srgbClr val="ECC988"/>
                </a:solidFill>
              </a:rPr>
              <a:t>PPT</a:t>
            </a:r>
            <a:r>
              <a:rPr lang="zh-CN" altLang="en-US" sz="1200" dirty="0" smtClean="0">
                <a:solidFill>
                  <a:srgbClr val="ECC988"/>
                </a:solidFill>
              </a:rPr>
              <a:t>    时间：</a:t>
            </a:r>
            <a:r>
              <a:rPr lang="en-US" altLang="zh-CN" sz="1200" dirty="0" smtClean="0">
                <a:solidFill>
                  <a:srgbClr val="ECC988"/>
                </a:solidFill>
              </a:rPr>
              <a:t>20XX.XX</a:t>
            </a:r>
            <a:endParaRPr lang="zh-CN" altLang="en-US" sz="1200" dirty="0">
              <a:solidFill>
                <a:srgbClr val="ECC988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/>
          <a:srcRect l="9496" t="17123" r="6242" b="31457"/>
          <a:stretch/>
        </p:blipFill>
        <p:spPr>
          <a:xfrm>
            <a:off x="3429000" y="1608951"/>
            <a:ext cx="4114800" cy="99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61298" y="450483"/>
            <a:ext cx="2236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对员工进行亲情化管理</a:t>
            </a:r>
          </a:p>
        </p:txBody>
      </p:sp>
      <p:sp>
        <p:nvSpPr>
          <p:cNvPr id="6" name="矩形 5"/>
          <p:cNvSpPr/>
          <p:nvPr/>
        </p:nvSpPr>
        <p:spPr>
          <a:xfrm>
            <a:off x="3659408" y="1044714"/>
            <a:ext cx="2065125" cy="1721644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6102570" y="1044714"/>
            <a:ext cx="2065125" cy="172164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/>
        </p:nvSpPr>
        <p:spPr>
          <a:xfrm>
            <a:off x="1219579" y="1044714"/>
            <a:ext cx="2065125" cy="1721644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1219579" y="2857797"/>
            <a:ext cx="2065125" cy="338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n-ea"/>
                <a:sym typeface="+mn-ea"/>
              </a:rPr>
              <a:t>尊重与善待</a:t>
            </a:r>
          </a:p>
        </p:txBody>
      </p:sp>
      <p:sp>
        <p:nvSpPr>
          <p:cNvPr id="10" name="矩形 9"/>
          <p:cNvSpPr/>
          <p:nvPr/>
        </p:nvSpPr>
        <p:spPr>
          <a:xfrm>
            <a:off x="3659408" y="2857797"/>
            <a:ext cx="2065125" cy="338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n-ea"/>
                <a:sym typeface="+mn-ea"/>
              </a:rPr>
              <a:t>员工奖励</a:t>
            </a:r>
          </a:p>
        </p:txBody>
      </p:sp>
      <p:sp>
        <p:nvSpPr>
          <p:cNvPr id="11" name="矩形 10"/>
          <p:cNvSpPr/>
          <p:nvPr/>
        </p:nvSpPr>
        <p:spPr>
          <a:xfrm>
            <a:off x="6102570" y="2857797"/>
            <a:ext cx="2065125" cy="338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n-ea"/>
                <a:sym typeface="+mn-ea"/>
              </a:rPr>
              <a:t>和谐的文化</a:t>
            </a:r>
          </a:p>
        </p:txBody>
      </p:sp>
      <p:sp>
        <p:nvSpPr>
          <p:cNvPr id="12" name="矩形 11"/>
          <p:cNvSpPr/>
          <p:nvPr/>
        </p:nvSpPr>
        <p:spPr>
          <a:xfrm>
            <a:off x="1219200" y="3276421"/>
            <a:ext cx="2065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kern="0" dirty="0">
                <a:latin typeface="+mn-ea"/>
                <a:cs typeface="Times New Roman" panose="02020603050405020304" pitchFamily="18" charset="0"/>
              </a:rPr>
              <a:t>在海底捞，尊重与善待员工始终被放在首位。海底捞实行</a:t>
            </a:r>
            <a:r>
              <a:rPr lang="en-US" altLang="zh-CN" sz="1200" kern="0" dirty="0">
                <a:latin typeface="+mn-ea"/>
                <a:cs typeface="Times New Roman" panose="02020603050405020304" pitchFamily="18" charset="0"/>
              </a:rPr>
              <a:t>"</a:t>
            </a:r>
            <a:r>
              <a:rPr lang="zh-CN" altLang="en-US" sz="1200" kern="0" dirty="0">
                <a:latin typeface="+mn-ea"/>
                <a:cs typeface="Times New Roman" panose="02020603050405020304" pitchFamily="18" charset="0"/>
              </a:rPr>
              <a:t>员工奖励计划</a:t>
            </a:r>
            <a:r>
              <a:rPr lang="en-US" altLang="zh-CN" sz="1200" kern="0" dirty="0">
                <a:latin typeface="+mn-ea"/>
                <a:cs typeface="Times New Roman" panose="02020603050405020304" pitchFamily="18" charset="0"/>
              </a:rPr>
              <a:t>"</a:t>
            </a:r>
            <a:r>
              <a:rPr lang="zh-CN" altLang="en-US" sz="1200" kern="0" dirty="0">
                <a:latin typeface="+mn-ea"/>
                <a:cs typeface="Times New Roman" panose="02020603050405020304" pitchFamily="18" charset="0"/>
              </a:rPr>
              <a:t>，给优秀员工配股。此外，海底捞的管理人员与员工都住在统一的员工宿舍，并且规定</a:t>
            </a:r>
            <a:endParaRPr lang="en-US" altLang="zh-CN" sz="1200" kern="0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58552" y="3276421"/>
            <a:ext cx="2065504" cy="1167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kern="0" dirty="0">
                <a:latin typeface="+mn-ea"/>
                <a:cs typeface="Times New Roman" panose="02020603050405020304" pitchFamily="18" charset="0"/>
              </a:rPr>
              <a:t>必须给所有员工租住正式小区或公寓中的两、三居室，不能是地下室，所有房间配备空调、</a:t>
            </a:r>
            <a:r>
              <a:rPr lang="zh-CN" altLang="en-US" sz="1200" kern="0" dirty="0" smtClean="0">
                <a:latin typeface="+mn-ea"/>
                <a:cs typeface="Times New Roman" panose="02020603050405020304" pitchFamily="18" charset="0"/>
              </a:rPr>
              <a:t>电视</a:t>
            </a:r>
            <a:endParaRPr lang="en-US" altLang="zh-CN" sz="1200" kern="0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02191" y="3276421"/>
            <a:ext cx="2065504" cy="1167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kern="0" dirty="0">
                <a:latin typeface="+mn-ea"/>
                <a:cs typeface="Times New Roman" panose="02020603050405020304" pitchFamily="18" charset="0"/>
              </a:rPr>
              <a:t>公司有针对性的制定了许多细节上的待遇。在尊重与善待员工的问题上，海底捞还有不少</a:t>
            </a:r>
            <a:r>
              <a:rPr lang="zh-CN" altLang="en-US" sz="1200" kern="0" dirty="0" smtClean="0">
                <a:latin typeface="+mn-ea"/>
                <a:cs typeface="Times New Roman" panose="02020603050405020304" pitchFamily="18" charset="0"/>
              </a:rPr>
              <a:t>“创意”</a:t>
            </a:r>
            <a:endParaRPr lang="zh-CN" altLang="en-US" sz="1200" kern="0" dirty="0"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9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61298" y="450483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良好的晋升通道</a:t>
            </a:r>
          </a:p>
        </p:txBody>
      </p:sp>
      <p:sp>
        <p:nvSpPr>
          <p:cNvPr id="10" name="PA-îSľidê">
            <a:extLst>
              <a:ext uri="{FF2B5EF4-FFF2-40B4-BE49-F238E27FC236}">
                <a16:creationId xmlns:a16="http://schemas.microsoft.com/office/drawing/2014/main" xmlns="" id="{70F82440-40D5-4487-AF98-1BF130329E00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3441454" y="1165777"/>
            <a:ext cx="1010771" cy="424889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sz="1500" b="1" kern="0" dirty="0">
                <a:solidFill>
                  <a:prstClr val="white"/>
                </a:solidFill>
                <a:cs typeface="+mn-ea"/>
                <a:sym typeface="+mn-lt"/>
              </a:rPr>
              <a:t>发展路径</a:t>
            </a:r>
          </a:p>
        </p:txBody>
      </p:sp>
      <p:sp>
        <p:nvSpPr>
          <p:cNvPr id="11" name="PA-矩形 43">
            <a:extLst>
              <a:ext uri="{FF2B5EF4-FFF2-40B4-BE49-F238E27FC236}">
                <a16:creationId xmlns:a16="http://schemas.microsoft.com/office/drawing/2014/main" xmlns="" id="{3AEA9045-5479-4B2A-BC77-69644E0AE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584454" y="1123950"/>
            <a:ext cx="4102346" cy="6909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海底捞为员工设计好在本企业的职业发展路径，并清晰地向他们表明该发展途径及待遇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68AA816-C1AA-4B99-8218-BE44C09CCA6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18347"/>
            <a:ext cx="2172678" cy="3025037"/>
          </a:xfrm>
          <a:prstGeom prst="rect">
            <a:avLst/>
          </a:prstGeom>
        </p:spPr>
      </p:pic>
      <p:sp>
        <p:nvSpPr>
          <p:cNvPr id="13" name="PA-îSľidê">
            <a:extLst>
              <a:ext uri="{FF2B5EF4-FFF2-40B4-BE49-F238E27FC236}">
                <a16:creationId xmlns:a16="http://schemas.microsoft.com/office/drawing/2014/main" xmlns="" id="{70F82440-40D5-4487-AF98-1BF130329E00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3441454" y="2061983"/>
            <a:ext cx="1010771" cy="424889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sz="1500" b="1" kern="0" dirty="0">
                <a:solidFill>
                  <a:prstClr val="white"/>
                </a:solidFill>
                <a:cs typeface="+mn-ea"/>
                <a:sym typeface="+mn-lt"/>
              </a:rPr>
              <a:t>入</a:t>
            </a:r>
            <a:r>
              <a:rPr lang="zh-CN" altLang="en-US" sz="1500" b="1" kern="0" dirty="0" smtClean="0">
                <a:solidFill>
                  <a:prstClr val="white"/>
                </a:solidFill>
                <a:cs typeface="+mn-ea"/>
                <a:sym typeface="+mn-lt"/>
              </a:rPr>
              <a:t>职承诺</a:t>
            </a:r>
            <a:endParaRPr lang="zh-CN" altLang="en-US" sz="1500" b="1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PA-矩形 43">
            <a:extLst>
              <a:ext uri="{FF2B5EF4-FFF2-40B4-BE49-F238E27FC236}">
                <a16:creationId xmlns:a16="http://schemas.microsoft.com/office/drawing/2014/main" xmlns="" id="{3AEA9045-5479-4B2A-BC77-69644E0AE25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584454" y="2073035"/>
            <a:ext cx="4102346" cy="4987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每位员工入职前都会得到这样的承诺。“海底捞现有的管理人员全部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是服务员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PA-îSľidê">
            <a:extLst>
              <a:ext uri="{FF2B5EF4-FFF2-40B4-BE49-F238E27FC236}">
                <a16:creationId xmlns:a16="http://schemas.microsoft.com/office/drawing/2014/main" xmlns="" id="{70F82440-40D5-4487-AF98-1BF130329E00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3441454" y="2771172"/>
            <a:ext cx="1010771" cy="424889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sz="1500" b="1" kern="0" dirty="0" smtClean="0">
                <a:solidFill>
                  <a:prstClr val="white"/>
                </a:solidFill>
                <a:cs typeface="+mn-ea"/>
                <a:sym typeface="+mn-lt"/>
              </a:rPr>
              <a:t>基层岗位</a:t>
            </a:r>
            <a:endParaRPr lang="zh-CN" altLang="en-US" sz="1500" b="1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PA-矩形 43">
            <a:extLst>
              <a:ext uri="{FF2B5EF4-FFF2-40B4-BE49-F238E27FC236}">
                <a16:creationId xmlns:a16="http://schemas.microsoft.com/office/drawing/2014/main" xmlns="" id="{3AEA9045-5479-4B2A-BC77-69644E0AE25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584454" y="2800350"/>
            <a:ext cx="4102346" cy="4225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传菜员等最基层的岗位做起，公司会为每一位员工提供公平公正的发展空间</a:t>
            </a:r>
          </a:p>
        </p:txBody>
      </p:sp>
      <p:sp>
        <p:nvSpPr>
          <p:cNvPr id="17" name="PA-îSľidê">
            <a:extLst>
              <a:ext uri="{FF2B5EF4-FFF2-40B4-BE49-F238E27FC236}">
                <a16:creationId xmlns:a16="http://schemas.microsoft.com/office/drawing/2014/main" xmlns="" id="{70F82440-40D5-4487-AF98-1BF130329E00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3441454" y="3594661"/>
            <a:ext cx="1010771" cy="424889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sz="1500" b="1" kern="0" dirty="0" smtClean="0">
                <a:solidFill>
                  <a:prstClr val="white"/>
                </a:solidFill>
                <a:cs typeface="+mn-ea"/>
                <a:sym typeface="+mn-lt"/>
              </a:rPr>
              <a:t>激励员工</a:t>
            </a:r>
            <a:endParaRPr lang="zh-CN" altLang="en-US" sz="1500" b="1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PA-矩形 43">
            <a:extLst>
              <a:ext uri="{FF2B5EF4-FFF2-40B4-BE49-F238E27FC236}">
                <a16:creationId xmlns:a16="http://schemas.microsoft.com/office/drawing/2014/main" xmlns="" id="{3AEA9045-5479-4B2A-BC77-69644E0AE257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584454" y="3547640"/>
            <a:ext cx="4026146" cy="56198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海底捞将成就你的未来！”该措施满足了职工对自我实现的需要，激励了员工对更好未来的追求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372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3" grpId="0" animBg="1"/>
      <p:bldP spid="14" grpId="0"/>
      <p:bldP spid="15" grpId="0" animBg="1"/>
      <p:bldP spid="16" grpId="0"/>
      <p:bldP spid="17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矩形 17">
            <a:extLst>
              <a:ext uri="{FF2B5EF4-FFF2-40B4-BE49-F238E27FC236}">
                <a16:creationId xmlns:a16="http://schemas.microsoft.com/office/drawing/2014/main" xmlns="" id="{CAB40AC9-996A-4071-87FD-EC65D11177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38199" y="2876550"/>
            <a:ext cx="7835277" cy="175047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214313" indent="-214313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管理路线：新员工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合格员工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—1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级员工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优秀员工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领班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大堂经理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店经理</a:t>
            </a:r>
          </a:p>
          <a:p>
            <a:pPr marL="214313" indent="-214313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技术路线：新员工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合格员工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—1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级员工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先进员工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标兵</a:t>
            </a:r>
          </a:p>
          <a:p>
            <a:pPr marL="214313" indent="-214313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后勤路线：新员工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合格员工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—1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级员工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先进员工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办公室人员或出纳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会计，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采购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14313" indent="-214313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晋升标准：能不能干，正直，勤奋，好学，人人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都有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晋升机会</a:t>
            </a:r>
          </a:p>
        </p:txBody>
      </p:sp>
      <p:sp>
        <p:nvSpPr>
          <p:cNvPr id="12" name="矩形 11"/>
          <p:cNvSpPr/>
          <p:nvPr/>
        </p:nvSpPr>
        <p:spPr>
          <a:xfrm>
            <a:off x="6934200" y="1123950"/>
            <a:ext cx="1702031" cy="1702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7200" dirty="0"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7D4E1C2-AA42-424B-B344-EBA8DF33C5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36" y="1123950"/>
            <a:ext cx="2665831" cy="170203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F074AC2-0AE6-4E83-BB62-F15701CF7C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988" y="1129474"/>
            <a:ext cx="2553046" cy="170203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861298" y="45048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</a:rPr>
              <a:t>晋升</a:t>
            </a:r>
            <a:r>
              <a:rPr lang="zh-CN" altLang="en-US" sz="1600" dirty="0">
                <a:solidFill>
                  <a:schemeClr val="accent1"/>
                </a:solidFill>
              </a:rPr>
              <a:t>通道</a:t>
            </a:r>
          </a:p>
        </p:txBody>
      </p:sp>
    </p:spTree>
    <p:extLst>
      <p:ext uri="{BB962C8B-B14F-4D97-AF65-F5344CB8AC3E}">
        <p14:creationId xmlns:p14="http://schemas.microsoft.com/office/powerpoint/2010/main" val="164344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文本框 19">
            <a:extLst>
              <a:ext uri="{FF2B5EF4-FFF2-40B4-BE49-F238E27FC236}">
                <a16:creationId xmlns:a16="http://schemas.microsoft.com/office/drawing/2014/main" xmlns="" id="{BF4E0B62-E739-48CB-A860-EEDEFA85444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381622" y="3766269"/>
            <a:ext cx="2147219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spc="300" dirty="0">
                <a:solidFill>
                  <a:schemeClr val="accent1"/>
                </a:solidFill>
                <a:cs typeface="+mn-ea"/>
                <a:sym typeface="+mn-lt"/>
              </a:rPr>
              <a:t>考核制度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3E4256D-8BC3-4DF0-A740-BDB18DDB7C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22" y="1129226"/>
            <a:ext cx="4319890" cy="2737924"/>
          </a:xfrm>
          <a:prstGeom prst="rect">
            <a:avLst/>
          </a:prstGeom>
        </p:spPr>
      </p:pic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5562600" y="1123950"/>
            <a:ext cx="2485778" cy="335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685800">
              <a:defRPr/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52129" y="1200149"/>
            <a:ext cx="2205029" cy="310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海底捞对管理人员的考核非常严格，除了业务方面的内容之外，还有创新、员工激情、顾客满意度、后备干部的培养等，每项内容都必须达到规定的标准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。这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几项不易评价的考核内容，海底捞都有自己衡量的标准。例如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"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员工激情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"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，总部不定期的会对各个分店进行检查，观察员工的注意力是不是放在客人的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身上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61298" y="450483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独特的考核制度</a:t>
            </a:r>
          </a:p>
        </p:txBody>
      </p:sp>
    </p:spTree>
    <p:extLst>
      <p:ext uri="{BB962C8B-B14F-4D97-AF65-F5344CB8AC3E}">
        <p14:creationId xmlns:p14="http://schemas.microsoft.com/office/powerpoint/2010/main" val="17991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  <p:bldP spid="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61298" y="450483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相关理论运用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0D31B76-B2D4-488D-A7C8-7D03D1F42C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70743"/>
            <a:ext cx="4166110" cy="2777407"/>
          </a:xfrm>
          <a:prstGeom prst="rect">
            <a:avLst/>
          </a:prstGeom>
        </p:spPr>
      </p:pic>
      <p:sp>
        <p:nvSpPr>
          <p:cNvPr id="8" name="矩形 2"/>
          <p:cNvSpPr>
            <a:spLocks noChangeArrowheads="1"/>
          </p:cNvSpPr>
          <p:nvPr/>
        </p:nvSpPr>
        <p:spPr bwMode="auto">
          <a:xfrm>
            <a:off x="3113327" y="1006107"/>
            <a:ext cx="5573078" cy="16427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7198" tIns="33599" rIns="67198" bIns="33599"/>
          <a:lstStyle/>
          <a:p>
            <a:pPr eaLnBrk="1" hangingPunct="1"/>
            <a:endParaRPr lang="zh-CN" altLang="zh-CN" sz="130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64536" y="1123950"/>
            <a:ext cx="52706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Y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理论“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让员工能够发挥自己的特长，从而在工作中获得乐趣，使工作变得更有价值”，运用了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Y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理论中人具有独特性的观点，每个人的思维都具有独创的合理性，都能发挥较高的想象力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聪明才智和创造力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。经纪人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假设理论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海底捞鼓励员工创新，当创新运用得当时便会给予一定的奖励，体现了经济人假设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理论社会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人假设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理论海底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捞员工的福利待遇比较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好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sp>
        <p:nvSpPr>
          <p:cNvPr id="10" name="PA-文本框 19">
            <a:extLst>
              <a:ext uri="{FF2B5EF4-FFF2-40B4-BE49-F238E27FC236}">
                <a16:creationId xmlns:a16="http://schemas.microsoft.com/office/drawing/2014/main" xmlns="" id="{BF4E0B62-E739-48CB-A860-EEDEFA85444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410200" y="2671902"/>
            <a:ext cx="3369293" cy="6618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经纪人假设理论</a:t>
            </a:r>
          </a:p>
        </p:txBody>
      </p:sp>
      <p:sp>
        <p:nvSpPr>
          <p:cNvPr id="13" name="矩形 12"/>
          <p:cNvSpPr/>
          <p:nvPr/>
        </p:nvSpPr>
        <p:spPr>
          <a:xfrm>
            <a:off x="4927846" y="3333750"/>
            <a:ext cx="36827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zh-CN" altLang="en-US" sz="1200" dirty="0"/>
              <a:t>海底捞为员工提供公寓，满足生理需求；为员工父母发工资，为孩子建设学校，满足社安全需求；员工和上级平等，满足尊重</a:t>
            </a:r>
            <a:r>
              <a:rPr lang="zh-CN" altLang="en-US" sz="1200" dirty="0" smtClean="0"/>
              <a:t>需求员工</a:t>
            </a:r>
            <a:r>
              <a:rPr lang="zh-CN" altLang="en-US" sz="1200" dirty="0"/>
              <a:t>之间和睦相处，满足社交需求；有完善的晋升制度，满足自我实现需求。</a:t>
            </a:r>
          </a:p>
        </p:txBody>
      </p:sp>
    </p:spTree>
    <p:extLst>
      <p:ext uri="{BB962C8B-B14F-4D97-AF65-F5344CB8AC3E}">
        <p14:creationId xmlns:p14="http://schemas.microsoft.com/office/powerpoint/2010/main" val="236003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/>
      <p:bldP spid="9" grpId="1"/>
      <p:bldP spid="10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248D3EA-FF8C-4320-ACF7-24E7157F0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74" y="1171568"/>
            <a:ext cx="3376525" cy="215578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772727" y="2377010"/>
            <a:ext cx="3294698" cy="21459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72200" y="2377011"/>
            <a:ext cx="262318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建立和推行企业文化，大凡成功的企业家都有一套管理哲学，因为哲学就像一只罗盘指引正确方向，帮助企业家迎接挑战，创造辉煌，走向成功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。最高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管理者的志向和秉性十分重要。领导者要转变态度，放下架子，做到真正的关心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员工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04662" y="2763725"/>
            <a:ext cx="2831306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在处理问题时不能捡芝麻丢西瓜，注重全面系统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。建立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和推行企业文化，大凡成功的企业家都有一套管理哲学，因为哲学就像一只罗盘指引正确方向，帮助企业家迎接挑战，创造辉煌，走向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成功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95800" y="1163525"/>
            <a:ext cx="3949147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人性与系统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管理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,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海底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捞管理根本是靠对人性的理解</a:t>
            </a:r>
          </a:p>
        </p:txBody>
      </p:sp>
      <p:sp>
        <p:nvSpPr>
          <p:cNvPr id="13" name="矩形 12"/>
          <p:cNvSpPr/>
          <p:nvPr/>
        </p:nvSpPr>
        <p:spPr>
          <a:xfrm>
            <a:off x="861298" y="450483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员工把公司当作家</a:t>
            </a:r>
          </a:p>
        </p:txBody>
      </p:sp>
    </p:spTree>
    <p:extLst>
      <p:ext uri="{BB962C8B-B14F-4D97-AF65-F5344CB8AC3E}">
        <p14:creationId xmlns:p14="http://schemas.microsoft.com/office/powerpoint/2010/main" val="266959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0" grpId="1"/>
      <p:bldP spid="11" grpId="0"/>
      <p:bldP spid="11" grpId="1"/>
      <p:bldP spid="12" grpId="0"/>
      <p:bldP spid="12" grpId="1"/>
      <p:bldP spid="12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61298" y="438150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顾客满意，品牌打响</a:t>
            </a:r>
          </a:p>
        </p:txBody>
      </p:sp>
      <p:sp>
        <p:nvSpPr>
          <p:cNvPr id="6" name="圆角矩形 5">
            <a:extLst>
              <a:ext uri="{FF2B5EF4-FFF2-40B4-BE49-F238E27FC236}">
                <a16:creationId xmlns:a16="http://schemas.microsoft.com/office/drawing/2014/main" xmlns="" id="{743852E5-8519-4AF4-AF03-4701AC580D77}"/>
              </a:ext>
            </a:extLst>
          </p:cNvPr>
          <p:cNvSpPr/>
          <p:nvPr/>
        </p:nvSpPr>
        <p:spPr>
          <a:xfrm>
            <a:off x="3276600" y="1773985"/>
            <a:ext cx="4724400" cy="2702765"/>
          </a:xfrm>
          <a:prstGeom prst="round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lt"/>
              </a:rPr>
              <a:t>海底捞管理根本是靠对人性的理解，对农民工群体的理解，对餐饮业特殊工作的理解。管理的精髓在于对人性的把握和挖掘，充分调动人的积极性（授权</a:t>
            </a:r>
            <a:r>
              <a:rPr lang="en-US" altLang="zh-CN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lt"/>
              </a:rPr>
              <a:t>-</a:t>
            </a: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lt"/>
              </a:rPr>
              <a:t>信任</a:t>
            </a:r>
            <a:r>
              <a:rPr lang="en-US" altLang="zh-CN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lt"/>
              </a:rPr>
              <a:t>-</a:t>
            </a: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lt"/>
              </a:rPr>
              <a:t>尊敬，人的双重性）。管理是实践的艺术，不在于知，而在于行，只有不断纠错尝试，才能使管理的知识和技巧趋于成熟和完美。在处理问题时不能捡芝麻丢西瓜，注重全面系统</a:t>
            </a: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lt"/>
              </a:rPr>
              <a:t>。建立</a:t>
            </a: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lt"/>
              </a:rPr>
              <a:t>和推行企业文化，大凡成功的企业家都有一套管理哲学，因为哲学就像一只罗盘指引正确方向，帮助企业家迎接挑战，创造辉煌，走向成功。</a:t>
            </a:r>
          </a:p>
        </p:txBody>
      </p:sp>
      <p:sp>
        <p:nvSpPr>
          <p:cNvPr id="7" name="圆角矩形 31">
            <a:extLst>
              <a:ext uri="{FF2B5EF4-FFF2-40B4-BE49-F238E27FC236}">
                <a16:creationId xmlns:a16="http://schemas.microsoft.com/office/drawing/2014/main" xmlns="" id="{1347E1AF-5847-442C-B06F-C8405A03882E}"/>
              </a:ext>
            </a:extLst>
          </p:cNvPr>
          <p:cNvSpPr/>
          <p:nvPr/>
        </p:nvSpPr>
        <p:spPr>
          <a:xfrm>
            <a:off x="3505200" y="1392985"/>
            <a:ext cx="4343400" cy="6096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100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以人为本，进行人本管理</a:t>
            </a:r>
          </a:p>
        </p:txBody>
      </p:sp>
      <p:sp>
        <p:nvSpPr>
          <p:cNvPr id="9" name="矩形 8"/>
          <p:cNvSpPr/>
          <p:nvPr/>
        </p:nvSpPr>
        <p:spPr>
          <a:xfrm>
            <a:off x="1492908" y="1088185"/>
            <a:ext cx="6889092" cy="33528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占位符 6">
            <a:extLst>
              <a:ext uri="{FF2B5EF4-FFF2-40B4-BE49-F238E27FC236}">
                <a16:creationId xmlns:a16="http://schemas.microsoft.com/office/drawing/2014/main" xmlns="" id="{BAD497CD-D9F7-419A-99AA-7A28DEBC4D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70"/>
          <a:stretch/>
        </p:blipFill>
        <p:spPr>
          <a:xfrm>
            <a:off x="914400" y="1316785"/>
            <a:ext cx="2331108" cy="282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99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61298" y="438150"/>
            <a:ext cx="2646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人性与系统管理的高度统一</a:t>
            </a:r>
          </a:p>
        </p:txBody>
      </p:sp>
      <p:pic>
        <p:nvPicPr>
          <p:cNvPr id="7" name="图片占位符 4">
            <a:extLst>
              <a:ext uri="{FF2B5EF4-FFF2-40B4-BE49-F238E27FC236}">
                <a16:creationId xmlns:a16="http://schemas.microsoft.com/office/drawing/2014/main" xmlns="" id="{58EF5026-58B5-45C3-BC47-3FF8E9729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430" y="982891"/>
            <a:ext cx="3810000" cy="2601806"/>
          </a:xfrm>
          <a:prstGeom prst="rect">
            <a:avLst/>
          </a:prstGeom>
        </p:spPr>
      </p:pic>
      <p:pic>
        <p:nvPicPr>
          <p:cNvPr id="8" name="图片占位符 3">
            <a:extLst>
              <a:ext uri="{FF2B5EF4-FFF2-40B4-BE49-F238E27FC236}">
                <a16:creationId xmlns:a16="http://schemas.microsoft.com/office/drawing/2014/main" xmlns="" id="{0AE5F598-4B06-4A5F-B3B2-2D88A29BCB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104" y="2523814"/>
            <a:ext cx="1336526" cy="1860856"/>
          </a:xfrm>
          <a:prstGeom prst="rect">
            <a:avLst/>
          </a:prstGeom>
        </p:spPr>
      </p:pic>
      <p:sp>
        <p:nvSpPr>
          <p:cNvPr id="9" name="文本框 8" descr="e7d195523061f1c031c703ae827a41d82d848b4543d3ea7289D8E8F86A53FC6163EC8A81A8A66F8C4722339FE4B4358C18D1CC4D5B5DBA40FE7B27962A37062774402BE64D77ED352C2DED658BBCE1926E34682D63BB5E7C00511D1D94FF01816D771A3139527167A1E6CB96225077A228CD38FA89F8441811D770B2AD06FEA969B6D4BA531CB8C4">
            <a:extLst>
              <a:ext uri="{FF2B5EF4-FFF2-40B4-BE49-F238E27FC236}">
                <a16:creationId xmlns:a16="http://schemas.microsoft.com/office/drawing/2014/main" xmlns="" id="{EB90A786-9AB5-4DA4-9810-1071A3341C75}"/>
              </a:ext>
            </a:extLst>
          </p:cNvPr>
          <p:cNvSpPr txBox="1"/>
          <p:nvPr/>
        </p:nvSpPr>
        <p:spPr>
          <a:xfrm>
            <a:off x="1066800" y="1057742"/>
            <a:ext cx="2948289" cy="1384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2400" dirty="0" smtClean="0">
                <a:solidFill>
                  <a:srgbClr val="404040"/>
                </a:solidFill>
                <a:latin typeface="+mn-ea"/>
                <a:cs typeface="华文细黑"/>
              </a:rPr>
              <a:t>海底</a:t>
            </a:r>
            <a:r>
              <a:rPr kumimoji="1" lang="zh-CN" altLang="en-US" sz="2400" dirty="0">
                <a:solidFill>
                  <a:srgbClr val="404040"/>
                </a:solidFill>
                <a:latin typeface="+mn-ea"/>
                <a:cs typeface="华文细黑"/>
              </a:rPr>
              <a:t>捞管理根本是靠对人性的理解，对农民工群体的理解</a:t>
            </a:r>
            <a:r>
              <a:rPr kumimoji="1" lang="zh-CN" altLang="en-US" sz="2400" dirty="0" smtClean="0">
                <a:solidFill>
                  <a:srgbClr val="404040"/>
                </a:solidFill>
                <a:latin typeface="+mn-ea"/>
                <a:cs typeface="华文细黑"/>
              </a:rPr>
              <a:t>，</a:t>
            </a:r>
            <a:endParaRPr kumimoji="1" lang="zh-CN" altLang="en-US" sz="2400" dirty="0">
              <a:solidFill>
                <a:srgbClr val="404040"/>
              </a:solidFill>
              <a:latin typeface="+mn-ea"/>
              <a:cs typeface="华文细黑"/>
            </a:endParaRPr>
          </a:p>
        </p:txBody>
      </p:sp>
      <p:sp>
        <p:nvSpPr>
          <p:cNvPr id="10" name="文本框 9" descr="e7d195523061f1c031c703ae827a41d82d848b4543d3ea7289D8E8F86A53FC6163EC8A81A8A66F8C4722339FE4B4358C18D1CC4D5B5DBA40FE7B27962A37062774402BE64D77ED352C2DED658BBCE1926E34682D63BB5E7C00511D1D94FF01816D771A3139527167A1E6CB96225077A228CD38FA89F8441811D770B2AD06FEA969B6D4BA531CB8C4">
            <a:extLst>
              <a:ext uri="{FF2B5EF4-FFF2-40B4-BE49-F238E27FC236}">
                <a16:creationId xmlns:a16="http://schemas.microsoft.com/office/drawing/2014/main" xmlns="" id="{FE2389CB-EB47-45E2-AD5D-33A4A60F683C}"/>
              </a:ext>
            </a:extLst>
          </p:cNvPr>
          <p:cNvSpPr txBox="1"/>
          <p:nvPr/>
        </p:nvSpPr>
        <p:spPr>
          <a:xfrm>
            <a:off x="1111560" y="2495550"/>
            <a:ext cx="15922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45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管理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的精髓在于对人性的把握和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挖掘充分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调动人的积极性（授权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信任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尊敬，人的双重性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）管理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是实践的艺术，不在于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知而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在于行，只有不断纠错尝试</a:t>
            </a:r>
          </a:p>
        </p:txBody>
      </p:sp>
      <p:sp>
        <p:nvSpPr>
          <p:cNvPr id="11" name="文本框 10" descr="e7d195523061f1c031c703ae827a41d82d848b4543d3ea7289D8E8F86A53FC6163EC8A81A8A66F8C4722339FE4B4358C18D1CC4D5B5DBA40FE7B27962A37062774402BE64D77ED352C2DED658BBCE1921F97DB8696E58B7AD23A162825BC831F267BDAD1F90E6CE98B06461A8709D452FE98B97B69AC97001F8ADD5344F6D58ED1C8C6A0759AC1FA">
            <a:extLst>
              <a:ext uri="{FF2B5EF4-FFF2-40B4-BE49-F238E27FC236}">
                <a16:creationId xmlns:a16="http://schemas.microsoft.com/office/drawing/2014/main" xmlns="" id="{F56BA2AA-AC06-4A7D-AB2A-E16321E61412}"/>
              </a:ext>
            </a:extLst>
          </p:cNvPr>
          <p:cNvSpPr txBox="1"/>
          <p:nvPr/>
        </p:nvSpPr>
        <p:spPr>
          <a:xfrm>
            <a:off x="4343400" y="3698870"/>
            <a:ext cx="4151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最高管理者的志向和秉性十分重要。领导者要转变态度，放下架子，做到真正的关心员工，而不是“管理”员工。用企业的利润和领导的真情去感动员工，这是我们要学习的主要精神品质。</a:t>
            </a:r>
          </a:p>
        </p:txBody>
      </p:sp>
    </p:spTree>
    <p:extLst>
      <p:ext uri="{BB962C8B-B14F-4D97-AF65-F5344CB8AC3E}">
        <p14:creationId xmlns:p14="http://schemas.microsoft.com/office/powerpoint/2010/main" val="115307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61298" y="438150"/>
            <a:ext cx="30572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情感管理、民主管理、自主管理</a:t>
            </a:r>
          </a:p>
        </p:txBody>
      </p:sp>
      <p:pic>
        <p:nvPicPr>
          <p:cNvPr id="7" name="图片占位符 5">
            <a:extLst>
              <a:ext uri="{FF2B5EF4-FFF2-40B4-BE49-F238E27FC236}">
                <a16:creationId xmlns:a16="http://schemas.microsoft.com/office/drawing/2014/main" xmlns="" id="{9EA949E0-1589-4C4B-8029-A73B8CC0C7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826" y="1295698"/>
            <a:ext cx="2371725" cy="1581150"/>
          </a:xfrm>
          <a:prstGeom prst="rect">
            <a:avLst/>
          </a:prstGeom>
        </p:spPr>
      </p:pic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16583C06-C46C-4066-95D2-5D1E1FC7A8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991" y="2986966"/>
            <a:ext cx="1061070" cy="1477336"/>
          </a:xfrm>
          <a:prstGeom prst="rect">
            <a:avLst/>
          </a:prstGeom>
        </p:spPr>
      </p:pic>
      <p:pic>
        <p:nvPicPr>
          <p:cNvPr id="9" name="图片占位符 6">
            <a:extLst>
              <a:ext uri="{FF2B5EF4-FFF2-40B4-BE49-F238E27FC236}">
                <a16:creationId xmlns:a16="http://schemas.microsoft.com/office/drawing/2014/main" xmlns="" id="{AC320493-F8A7-45A6-9F60-036E2E90AE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792" y="2986966"/>
            <a:ext cx="2732699" cy="1477336"/>
          </a:xfrm>
          <a:prstGeom prst="rect">
            <a:avLst/>
          </a:prstGeom>
        </p:spPr>
      </p:pic>
      <p:sp>
        <p:nvSpPr>
          <p:cNvPr id="10" name="文本框 9" descr="e7d195523061f1c031c703ae827a41d82d848b4543d3ea7289D8E8F86A53FC6163EC8A81A8A66F8C4722339FE4B4358C18D1CC4D5B5DBA40FE7B27962A37062774402BE64D77ED352C2DED658BBCE1926E34682D63BB5E7C00511D1D94FF01816D771A3139527167A1E6CB96225077A228CD38FA89F8441811D770B2AD06FEA969B6D4BA531CB8C4">
            <a:extLst>
              <a:ext uri="{FF2B5EF4-FFF2-40B4-BE49-F238E27FC236}">
                <a16:creationId xmlns:a16="http://schemas.microsoft.com/office/drawing/2014/main" xmlns="" id="{236E29D7-2FFD-4801-B707-53DC7C3A3890}"/>
              </a:ext>
            </a:extLst>
          </p:cNvPr>
          <p:cNvSpPr txBox="1"/>
          <p:nvPr/>
        </p:nvSpPr>
        <p:spPr>
          <a:xfrm>
            <a:off x="990600" y="1169267"/>
            <a:ext cx="3153109" cy="3383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以人为本，进行人本管理。随着经济社会的发展，人们的思维方式、价值观念也发生了巨大的变化，人们工作的目的已不仅仅是为了生存，因而人们的自主、自尊以及自我实现的要求日益强烈，企业管理者必须确立以人为本的观念，重视人在企业中的作用，创新管理方式，并勇于实践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。“人本管理”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可分为五个层次：情感管理、民主管理、自主管理、人才管理和文化管理。具体包括：运用行为科学，重新塑造人际关系；  增加人力资本，提高劳动质量；  改善劳动管理，充分利用劳动力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Roboto Condensed Light" charset="0"/>
                <a:sym typeface="Century Gothic" panose="020B0502020202020204" pitchFamily="34" charset="0"/>
              </a:rPr>
              <a:t>资源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Roboto Condensed Light" charset="0"/>
              <a:sym typeface="Century Gothic" panose="020B0502020202020204" pitchFamily="34" charset="0"/>
            </a:endParaRPr>
          </a:p>
        </p:txBody>
      </p:sp>
      <p:sp>
        <p:nvSpPr>
          <p:cNvPr id="11" name="文本框 10" descr="e7d195523061f1c031c703ae827a41d82d848b4543d3ea7289D8E8F86A53FC6163EC8A81A8A66F8C4722339FE4B4358C18D1CC4D5B5DBA40FE7B27962A37062774402BE64D77ED352C2DED658BBCE1926E34682D63BB5E7C00511D1D94FF01816D771A3139527167A1E6CB96225077A228CD38FA89F8441811D770B2AD06FEA969B6D4BA531CB8C4">
            <a:extLst>
              <a:ext uri="{FF2B5EF4-FFF2-40B4-BE49-F238E27FC236}">
                <a16:creationId xmlns:a16="http://schemas.microsoft.com/office/drawing/2014/main" xmlns="" id="{8FAFFC89-B472-4F86-9C40-682CF4881636}"/>
              </a:ext>
            </a:extLst>
          </p:cNvPr>
          <p:cNvSpPr txBox="1"/>
          <p:nvPr/>
        </p:nvSpPr>
        <p:spPr>
          <a:xfrm>
            <a:off x="6674551" y="1138339"/>
            <a:ext cx="1780977" cy="1750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1400" dirty="0" smtClean="0">
                <a:latin typeface="+mn-ea"/>
                <a:cs typeface="华文细黑"/>
              </a:rPr>
              <a:t>营造</a:t>
            </a:r>
            <a:r>
              <a:rPr kumimoji="1" lang="zh-CN" altLang="en-US" sz="1400" dirty="0">
                <a:latin typeface="+mn-ea"/>
                <a:cs typeface="华文细黑"/>
              </a:rPr>
              <a:t>激发</a:t>
            </a:r>
            <a:r>
              <a:rPr kumimoji="1" lang="zh-CN" altLang="en-US" sz="1400" dirty="0" smtClean="0">
                <a:latin typeface="+mn-ea"/>
                <a:cs typeface="华文细黑"/>
              </a:rPr>
              <a:t>员工工作</a:t>
            </a:r>
            <a:r>
              <a:rPr kumimoji="1" lang="zh-CN" altLang="en-US" sz="1400" dirty="0">
                <a:latin typeface="+mn-ea"/>
                <a:cs typeface="华文细黑"/>
              </a:rPr>
              <a:t>热情和创造力的机制和氛围，增强员工对企业的</a:t>
            </a:r>
            <a:r>
              <a:rPr kumimoji="1" lang="zh-CN" altLang="en-US" sz="1400" dirty="0" smtClean="0">
                <a:latin typeface="+mn-ea"/>
                <a:cs typeface="华文细黑"/>
              </a:rPr>
              <a:t>向心力</a:t>
            </a:r>
            <a:endParaRPr kumimoji="1" lang="zh-CN" altLang="en-US" sz="1400" dirty="0">
              <a:latin typeface="+mn-ea"/>
              <a:cs typeface="华文细黑"/>
            </a:endParaRPr>
          </a:p>
        </p:txBody>
      </p:sp>
    </p:spTree>
    <p:extLst>
      <p:ext uri="{BB962C8B-B14F-4D97-AF65-F5344CB8AC3E}">
        <p14:creationId xmlns:p14="http://schemas.microsoft.com/office/powerpoint/2010/main" val="305853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335" y="2315190"/>
            <a:ext cx="3059939" cy="28283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-13014"/>
            <a:ext cx="9143244" cy="131662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8783"/>
            <a:ext cx="3632916" cy="119471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0499"/>
            <a:ext cx="2742973" cy="379139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687" y="1456551"/>
            <a:ext cx="4650863" cy="135929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136151" y="3365153"/>
            <a:ext cx="471244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ECC988"/>
                </a:solidFill>
              </a:rPr>
              <a:t>case analysis of haidilao hot pot </a:t>
            </a:r>
            <a:r>
              <a:rPr lang="zh-CN" altLang="en-US" sz="1050" dirty="0">
                <a:solidFill>
                  <a:srgbClr val="ECC988"/>
                </a:solidFill>
              </a:rPr>
              <a:t>case analysis of haidilao hot </a:t>
            </a:r>
            <a:r>
              <a:rPr lang="zh-CN" altLang="en-US" sz="1050" dirty="0" smtClean="0">
                <a:solidFill>
                  <a:srgbClr val="ECC988"/>
                </a:solidFill>
              </a:rPr>
              <a:t>pot of </a:t>
            </a:r>
            <a:r>
              <a:rPr lang="zh-CN" altLang="en-US" sz="1050" dirty="0">
                <a:solidFill>
                  <a:srgbClr val="ECC988"/>
                </a:solidFill>
              </a:rPr>
              <a:t>haidilao hot </a:t>
            </a:r>
            <a:r>
              <a:rPr lang="zh-CN" altLang="en-US" sz="1050" dirty="0" smtClean="0">
                <a:solidFill>
                  <a:srgbClr val="ECC988"/>
                </a:solidFill>
              </a:rPr>
              <a:t>pot </a:t>
            </a:r>
            <a:r>
              <a:rPr lang="zh-CN" altLang="en-US" sz="1050" dirty="0">
                <a:solidFill>
                  <a:srgbClr val="ECC988"/>
                </a:solidFill>
              </a:rPr>
              <a:t>case analysis of </a:t>
            </a:r>
            <a:r>
              <a:rPr lang="zh-CN" altLang="en-US" sz="1050" dirty="0" smtClean="0">
                <a:solidFill>
                  <a:srgbClr val="ECC988"/>
                </a:solidFill>
              </a:rPr>
              <a:t>haidilao</a:t>
            </a:r>
            <a:endParaRPr lang="zh-CN" altLang="en-US" sz="1050" dirty="0">
              <a:solidFill>
                <a:srgbClr val="ECC988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124200" y="2828925"/>
            <a:ext cx="5029200" cy="448305"/>
            <a:chOff x="3124200" y="2800350"/>
            <a:chExt cx="5029200" cy="448305"/>
          </a:xfrm>
        </p:grpSpPr>
        <p:sp>
          <p:nvSpPr>
            <p:cNvPr id="8" name="标题 1"/>
            <p:cNvSpPr txBox="1">
              <a:spLocks/>
            </p:cNvSpPr>
            <p:nvPr/>
          </p:nvSpPr>
          <p:spPr>
            <a:xfrm>
              <a:off x="3124200" y="2800350"/>
              <a:ext cx="5029200" cy="44830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600" spc="1600" dirty="0" smtClean="0">
                  <a:solidFill>
                    <a:srgbClr val="ECC988"/>
                  </a:solidFill>
                  <a:latin typeface="华康楷体W5-A" panose="1A454350000000000000" pitchFamily="1" charset="-122"/>
                  <a:ea typeface="华康楷体W5-A" panose="1A454350000000000000" pitchFamily="1" charset="-122"/>
                </a:rPr>
                <a:t>海底捞火锅案例分析</a:t>
              </a:r>
              <a:endParaRPr lang="zh-CN" altLang="en-US" sz="2600" spc="1600" dirty="0">
                <a:solidFill>
                  <a:srgbClr val="ECC988"/>
                </a:solidFill>
                <a:latin typeface="华康楷体W5-A" panose="1A454350000000000000" pitchFamily="1" charset="-122"/>
                <a:ea typeface="华康楷体W5-A" panose="1A454350000000000000" pitchFamily="1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3212024" y="3239760"/>
              <a:ext cx="4584188" cy="0"/>
            </a:xfrm>
            <a:prstGeom prst="line">
              <a:avLst/>
            </a:prstGeom>
            <a:ln>
              <a:solidFill>
                <a:srgbClr val="ECC98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4184729" y="3747024"/>
            <a:ext cx="27494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spc="600" dirty="0" smtClean="0">
                <a:solidFill>
                  <a:srgbClr val="ECC988"/>
                </a:solidFill>
              </a:rPr>
              <a:t>演示完毕感谢您的观看</a:t>
            </a:r>
            <a:endParaRPr lang="zh-CN" altLang="en-US" sz="1400" spc="600" dirty="0">
              <a:solidFill>
                <a:srgbClr val="ECC988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/>
          <a:srcRect l="9496" t="17123" r="6242" b="31457"/>
          <a:stretch/>
        </p:blipFill>
        <p:spPr>
          <a:xfrm>
            <a:off x="3429000" y="1608951"/>
            <a:ext cx="4114800" cy="99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14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58706" y="450483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accent1"/>
                </a:solidFill>
              </a:rPr>
              <a:t>我国当前餐饮业发展状况</a:t>
            </a:r>
          </a:p>
        </p:txBody>
      </p:sp>
      <p:sp>
        <p:nvSpPr>
          <p:cNvPr id="9" name="矩形 8"/>
          <p:cNvSpPr/>
          <p:nvPr/>
        </p:nvSpPr>
        <p:spPr>
          <a:xfrm>
            <a:off x="1143000" y="1139958"/>
            <a:ext cx="3345180" cy="1641341"/>
          </a:xfrm>
          <a:prstGeom prst="rect">
            <a:avLst/>
          </a:prstGeom>
          <a:blipFill dpi="0" rotWithShape="1">
            <a:blip r:embed="rId2"/>
            <a:srcRect/>
            <a:stretch>
              <a:fillRect t="-3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>
            <a:off x="2179320" y="3025140"/>
            <a:ext cx="2308860" cy="132570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" name="文本框 10"/>
          <p:cNvSpPr txBox="1"/>
          <p:nvPr/>
        </p:nvSpPr>
        <p:spPr>
          <a:xfrm>
            <a:off x="1066800" y="2949333"/>
            <a:ext cx="1219200" cy="1233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zh-CN" altLang="en-US" sz="2800" b="1" dirty="0" smtClean="0">
                <a:solidFill>
                  <a:schemeClr val="tx2"/>
                </a:solidFill>
                <a:latin typeface="+mn-ea"/>
                <a:sym typeface="+mn-ea"/>
              </a:rPr>
              <a:t>餐饮现状</a:t>
            </a:r>
            <a:endParaRPr lang="zh-CN" altLang="en-US" sz="2800" b="1" dirty="0">
              <a:solidFill>
                <a:schemeClr val="tx2"/>
              </a:solidFill>
              <a:latin typeface="+mn-ea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24400" y="1076563"/>
            <a:ext cx="3505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+mn-ea"/>
                <a:sym typeface="+mn-ea"/>
              </a:rPr>
              <a:t>全国</a:t>
            </a:r>
            <a:r>
              <a:rPr lang="zh-CN" altLang="en-US" sz="1400" dirty="0">
                <a:latin typeface="+mn-ea"/>
                <a:sym typeface="+mn-ea"/>
              </a:rPr>
              <a:t>餐饮收入达</a:t>
            </a:r>
            <a:r>
              <a:rPr lang="en-US" altLang="zh-CN" sz="1400" dirty="0">
                <a:latin typeface="+mn-ea"/>
                <a:sym typeface="+mn-ea"/>
              </a:rPr>
              <a:t>27860</a:t>
            </a:r>
            <a:r>
              <a:rPr lang="zh-CN" altLang="en-US" sz="1400" dirty="0">
                <a:latin typeface="+mn-ea"/>
                <a:sym typeface="+mn-ea"/>
              </a:rPr>
              <a:t>亿元，</a:t>
            </a:r>
            <a:r>
              <a:rPr lang="en-US" altLang="zh-CN" sz="1400" dirty="0">
                <a:latin typeface="+mn-ea"/>
                <a:sym typeface="+mn-ea"/>
              </a:rPr>
              <a:t>2016</a:t>
            </a:r>
            <a:r>
              <a:rPr lang="zh-CN" altLang="en-US" sz="1400" dirty="0">
                <a:latin typeface="+mn-ea"/>
                <a:sym typeface="+mn-ea"/>
              </a:rPr>
              <a:t>年</a:t>
            </a:r>
            <a:r>
              <a:rPr lang="en-US" altLang="zh-CN" sz="1400" dirty="0">
                <a:latin typeface="+mn-ea"/>
                <a:sym typeface="+mn-ea"/>
              </a:rPr>
              <a:t>1-10</a:t>
            </a:r>
            <a:r>
              <a:rPr lang="zh-CN" altLang="en-US" sz="1400" dirty="0">
                <a:latin typeface="+mn-ea"/>
                <a:sym typeface="+mn-ea"/>
              </a:rPr>
              <a:t>月份，全国餐饮收入</a:t>
            </a:r>
            <a:r>
              <a:rPr lang="en-US" altLang="zh-CN" sz="1400" dirty="0">
                <a:latin typeface="+mn-ea"/>
                <a:sym typeface="+mn-ea"/>
              </a:rPr>
              <a:t>22591</a:t>
            </a:r>
            <a:r>
              <a:rPr lang="zh-CN" altLang="en-US" sz="1400" dirty="0">
                <a:latin typeface="+mn-ea"/>
                <a:sym typeface="+mn-ea"/>
              </a:rPr>
              <a:t>亿元，同比增长</a:t>
            </a:r>
            <a:r>
              <a:rPr lang="en-US" altLang="zh-CN" sz="1400" dirty="0">
                <a:latin typeface="+mn-ea"/>
                <a:sym typeface="+mn-ea"/>
              </a:rPr>
              <a:t>9.7%</a:t>
            </a:r>
            <a:r>
              <a:rPr lang="zh-CN" altLang="en-US" sz="1400" dirty="0">
                <a:latin typeface="+mn-ea"/>
                <a:sym typeface="+mn-ea"/>
              </a:rPr>
              <a:t>，增速较去年同期上升了</a:t>
            </a:r>
            <a:r>
              <a:rPr lang="en-US" altLang="zh-CN" sz="1400" dirty="0">
                <a:latin typeface="+mn-ea"/>
                <a:sym typeface="+mn-ea"/>
              </a:rPr>
              <a:t>0.7</a:t>
            </a:r>
            <a:r>
              <a:rPr lang="zh-CN" altLang="en-US" sz="1400" dirty="0">
                <a:latin typeface="+mn-ea"/>
                <a:sym typeface="+mn-ea"/>
              </a:rPr>
              <a:t>个百分点。分月度来看，餐饮市场走势可谓一波三折、跌宕起伏。全国餐饮收入以</a:t>
            </a:r>
            <a:r>
              <a:rPr lang="en-US" altLang="zh-CN" sz="1400" dirty="0">
                <a:latin typeface="+mn-ea"/>
                <a:sym typeface="+mn-ea"/>
              </a:rPr>
              <a:t>5</a:t>
            </a:r>
            <a:r>
              <a:rPr lang="zh-CN" altLang="en-US" sz="1400" dirty="0">
                <a:latin typeface="+mn-ea"/>
                <a:sym typeface="+mn-ea"/>
              </a:rPr>
              <a:t>月为分水岭，增幅在</a:t>
            </a:r>
            <a:r>
              <a:rPr lang="en-US" altLang="zh-CN" sz="1400" dirty="0">
                <a:latin typeface="+mn-ea"/>
                <a:sym typeface="+mn-ea"/>
              </a:rPr>
              <a:t>1-5</a:t>
            </a:r>
            <a:r>
              <a:rPr lang="zh-CN" altLang="en-US" sz="1400" dirty="0">
                <a:latin typeface="+mn-ea"/>
                <a:sym typeface="+mn-ea"/>
              </a:rPr>
              <a:t>月节节攀高，并于</a:t>
            </a:r>
            <a:r>
              <a:rPr lang="en-US" altLang="zh-CN" sz="1400" dirty="0">
                <a:latin typeface="+mn-ea"/>
                <a:sym typeface="+mn-ea"/>
              </a:rPr>
              <a:t>5</a:t>
            </a:r>
            <a:r>
              <a:rPr lang="zh-CN" altLang="en-US" sz="1400" dirty="0">
                <a:latin typeface="+mn-ea"/>
                <a:sym typeface="+mn-ea"/>
              </a:rPr>
              <a:t>月达到峰值</a:t>
            </a:r>
            <a:r>
              <a:rPr lang="en-US" altLang="zh-CN" sz="1400" dirty="0">
                <a:latin typeface="+mn-ea"/>
                <a:sym typeface="+mn-ea"/>
              </a:rPr>
              <a:t>11%</a:t>
            </a:r>
            <a:r>
              <a:rPr lang="zh-CN" altLang="en-US" sz="1400" dirty="0">
                <a:latin typeface="+mn-ea"/>
                <a:sym typeface="+mn-ea"/>
              </a:rPr>
              <a:t>之后，从</a:t>
            </a:r>
            <a:r>
              <a:rPr lang="en-US" altLang="zh-CN" sz="1400" dirty="0">
                <a:latin typeface="+mn-ea"/>
                <a:sym typeface="+mn-ea"/>
              </a:rPr>
              <a:t>6</a:t>
            </a:r>
            <a:r>
              <a:rPr lang="zh-CN" altLang="en-US" sz="1400" dirty="0">
                <a:latin typeface="+mn-ea"/>
                <a:sym typeface="+mn-ea"/>
              </a:rPr>
              <a:t>月开始逐月下滑，</a:t>
            </a:r>
            <a:r>
              <a:rPr lang="en-US" altLang="zh-CN" sz="1400" dirty="0">
                <a:latin typeface="+mn-ea"/>
                <a:sym typeface="+mn-ea"/>
              </a:rPr>
              <a:t>8</a:t>
            </a:r>
            <a:r>
              <a:rPr lang="zh-CN" altLang="en-US" sz="1400" dirty="0">
                <a:latin typeface="+mn-ea"/>
                <a:sym typeface="+mn-ea"/>
              </a:rPr>
              <a:t>月跌至最低谷。限额以 上餐饮收入增幅更是在</a:t>
            </a:r>
            <a:r>
              <a:rPr lang="en-US" altLang="zh-CN" sz="1400" dirty="0">
                <a:latin typeface="+mn-ea"/>
                <a:sym typeface="+mn-ea"/>
              </a:rPr>
              <a:t>8</a:t>
            </a:r>
            <a:r>
              <a:rPr lang="zh-CN" altLang="en-US" sz="1400" dirty="0">
                <a:latin typeface="+mn-ea"/>
                <a:sym typeface="+mn-ea"/>
              </a:rPr>
              <a:t>月急剧下滑至负增长，双双显露出中程乏力的疲态</a:t>
            </a:r>
            <a:r>
              <a:rPr lang="zh-CN" altLang="en-US" sz="1400" dirty="0" smtClean="0">
                <a:latin typeface="+mn-ea"/>
                <a:sym typeface="+mn-ea"/>
              </a:rPr>
              <a:t>。</a:t>
            </a:r>
            <a:endParaRPr lang="zh-CN" altLang="en-US" sz="1400" dirty="0">
              <a:latin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7885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522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2576" y="1774242"/>
            <a:ext cx="4548023" cy="1564479"/>
          </a:xfrm>
          <a:prstGeom prst="rect">
            <a:avLst/>
          </a:prstGeom>
          <a:blipFill rotWithShape="1">
            <a:blip r:embed="rId2"/>
            <a:srcRect/>
            <a:stretch>
              <a:fillRect b="-5914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825821" y="1236077"/>
            <a:ext cx="3152299" cy="210264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4062388" y="971550"/>
            <a:ext cx="4548211" cy="7190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8" name="文本框 7"/>
          <p:cNvSpPr txBox="1"/>
          <p:nvPr/>
        </p:nvSpPr>
        <p:spPr>
          <a:xfrm>
            <a:off x="747831" y="3333750"/>
            <a:ext cx="7938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Lora" panose="02000503000000020004" charset="0"/>
                <a:ea typeface="微软雅黑" panose="020B0503020204020204" pitchFamily="34" charset="-122"/>
                <a:sym typeface="+mn-ea"/>
              </a:rPr>
              <a:t>四川海底捞餐饮股份有限公司成立于</a:t>
            </a:r>
            <a:r>
              <a:rPr lang="en-US" altLang="zh-CN" sz="1200" dirty="0">
                <a:latin typeface="Lora" panose="02000503000000020004" charset="0"/>
                <a:ea typeface="微软雅黑" panose="020B0503020204020204" pitchFamily="34" charset="-122"/>
                <a:sym typeface="+mn-ea"/>
              </a:rPr>
              <a:t>1994</a:t>
            </a:r>
            <a:r>
              <a:rPr lang="zh-CN" altLang="en-US" sz="1200" dirty="0">
                <a:latin typeface="Lora" panose="02000503000000020004" charset="0"/>
                <a:ea typeface="微软雅黑" panose="020B0503020204020204" pitchFamily="34" charset="-122"/>
                <a:sym typeface="+mn-ea"/>
              </a:rPr>
              <a:t>年，是一家以经营川味火锅为主，融汇各地火锅特色于一体的大型跨省直营餐饮民营企业。海底捞虽然是一家火锅店，但它的核心业务却不是餐饮，而是服务。在将员工的主观能动性发挥到极致的情况下，“海底捞特色”日益丰富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146654" y="1024408"/>
            <a:ext cx="4379677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Poppins SemiBold" panose="02000000000000000000" charset="0"/>
                <a:ea typeface="微软雅黑" panose="020B0503020204020204" pitchFamily="34" charset="-122"/>
              </a:rPr>
              <a:t>海底捞独特的管理方式，更像是一门艺术，艺术性的管理有效地激发了员工的工作</a:t>
            </a:r>
            <a:r>
              <a:rPr lang="zh-CN" altLang="en-US" sz="1200" dirty="0" smtClean="0">
                <a:solidFill>
                  <a:schemeClr val="bg1"/>
                </a:solidFill>
                <a:latin typeface="Poppins SemiBold" panose="02000000000000000000" charset="0"/>
                <a:ea typeface="微软雅黑" panose="020B0503020204020204" pitchFamily="34" charset="-122"/>
              </a:rPr>
              <a:t>热忱</a:t>
            </a:r>
            <a:endParaRPr lang="zh-CN" altLang="en-US" sz="1200" dirty="0">
              <a:solidFill>
                <a:schemeClr val="bg1"/>
              </a:solidFill>
              <a:latin typeface="Poppins SemiBold" panose="02000000000000000000" charset="0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61298" y="450483"/>
            <a:ext cx="2236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accent1"/>
                </a:solidFill>
              </a:rPr>
              <a:t>海底捞独特的管理方式</a:t>
            </a:r>
          </a:p>
        </p:txBody>
      </p:sp>
    </p:spTree>
    <p:extLst>
      <p:ext uri="{BB962C8B-B14F-4D97-AF65-F5344CB8AC3E}">
        <p14:creationId xmlns:p14="http://schemas.microsoft.com/office/powerpoint/2010/main" val="403741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10" grpId="0"/>
      <p:bldP spid="10" grpId="1"/>
      <p:bldP spid="10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61298" y="450483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海底捞的管理与服务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626A2360-005C-4A0F-9788-1FDD3DB961C9}"/>
              </a:ext>
            </a:extLst>
          </p:cNvPr>
          <p:cNvGrpSpPr/>
          <p:nvPr/>
        </p:nvGrpSpPr>
        <p:grpSpPr>
          <a:xfrm>
            <a:off x="3370480" y="1113294"/>
            <a:ext cx="5180816" cy="644777"/>
            <a:chOff x="3897409" y="4486680"/>
            <a:chExt cx="6907754" cy="859703"/>
          </a:xfrm>
        </p:grpSpPr>
        <p:sp>
          <p:nvSpPr>
            <p:cNvPr id="13" name="圆角矩形 12">
              <a:extLst>
                <a:ext uri="{FF2B5EF4-FFF2-40B4-BE49-F238E27FC236}">
                  <a16:creationId xmlns:a16="http://schemas.microsoft.com/office/drawing/2014/main" xmlns="" id="{56C4D796-D67E-463A-9275-B960D4D1AA2C}"/>
                </a:ext>
              </a:extLst>
            </p:cNvPr>
            <p:cNvSpPr/>
            <p:nvPr/>
          </p:nvSpPr>
          <p:spPr>
            <a:xfrm>
              <a:off x="3897409" y="4508243"/>
              <a:ext cx="6907754" cy="838140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BF4E0B62-E739-48CB-A860-EEDEFA854446}"/>
                </a:ext>
              </a:extLst>
            </p:cNvPr>
            <p:cNvSpPr txBox="1"/>
            <p:nvPr/>
          </p:nvSpPr>
          <p:spPr>
            <a:xfrm>
              <a:off x="3956680" y="4486680"/>
              <a:ext cx="6754357" cy="773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让等待充满快乐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5253145" y="1733550"/>
            <a:ext cx="3281255" cy="2612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如此和谐的文化与工作氛围的激励下，员工们的热情日益高涨，提出很多建议。并且，只要是合理的，公司都会采纳。这些激励措施既满足了员工的基本需求，同时也满足了他们的尊重需求与自我实现的需求，激发了员工的主人翁意识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595A47B-7A96-47E2-A68E-52A361036D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00822"/>
            <a:ext cx="2269008" cy="151267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391262" y="1891590"/>
            <a:ext cx="1823104" cy="237958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E595A47B-7A96-47E2-A68E-52A361036D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71" y="2842866"/>
            <a:ext cx="2142466" cy="142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5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7" grpId="0" animBg="1"/>
      <p:bldP spid="1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61298" y="450483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及时到位的席间服务</a:t>
            </a:r>
          </a:p>
        </p:txBody>
      </p:sp>
      <p:sp>
        <p:nvSpPr>
          <p:cNvPr id="8" name="PA-文本框 3">
            <a:extLst>
              <a:ext uri="{FF2B5EF4-FFF2-40B4-BE49-F238E27FC236}">
                <a16:creationId xmlns:a16="http://schemas.microsoft.com/office/drawing/2014/main" xmlns="" id="{C3B48C11-384D-471A-94AE-D540BA19394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66799" y="1177826"/>
            <a:ext cx="3581401" cy="2275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在海底捞，尊重与善待员工始终被放在首位。海底捞实行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"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员工奖励计划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"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，给优秀员工配股。此外，海底捞的管理人员与员工都住在统一的员工宿舍，并且规定，必须给所有员工租住正式小区或公寓中的两、三居室，不能是地下室，所有房间配备空调、电视，电脑，宿舍有专门人员管理、保洁员工的工作服、被罩等也统一清洗。若是某位员工生病，宿舍管理员会陪同他看病、照顾他的饮食起居</a:t>
            </a:r>
          </a:p>
        </p:txBody>
      </p:sp>
      <p:sp>
        <p:nvSpPr>
          <p:cNvPr id="9" name="矩形 8"/>
          <p:cNvSpPr/>
          <p:nvPr/>
        </p:nvSpPr>
        <p:spPr>
          <a:xfrm>
            <a:off x="4724400" y="1123950"/>
            <a:ext cx="4054316" cy="271748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PangMenZhengDao" panose="02010600030101010101" pitchFamily="2" charset="-122"/>
              <a:sym typeface="Ebrima" panose="02000000000000000000" pitchFamily="2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14399" y="3638550"/>
            <a:ext cx="5098437" cy="773156"/>
            <a:chOff x="914399" y="3638550"/>
            <a:chExt cx="5098437" cy="773156"/>
          </a:xfrm>
        </p:grpSpPr>
        <p:sp>
          <p:nvSpPr>
            <p:cNvPr id="11" name="矩形 10"/>
            <p:cNvSpPr/>
            <p:nvPr/>
          </p:nvSpPr>
          <p:spPr>
            <a:xfrm>
              <a:off x="914399" y="3638550"/>
              <a:ext cx="5098437" cy="7731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+mn-ea"/>
                <a:sym typeface="Ebrima" panose="02000000000000000000" pitchFamily="2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139765" y="3801130"/>
              <a:ext cx="457523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企业文化，基本职业技能，团队协作能力，服务人员职业道德，基本的公关意识，反馈信息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83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61298" y="450483"/>
            <a:ext cx="30572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每一个环节都洋溢着服务的光芒</a:t>
            </a:r>
          </a:p>
        </p:txBody>
      </p:sp>
      <p:sp>
        <p:nvSpPr>
          <p:cNvPr id="8" name="矩形 7"/>
          <p:cNvSpPr/>
          <p:nvPr/>
        </p:nvSpPr>
        <p:spPr>
          <a:xfrm>
            <a:off x="4498676" y="1382115"/>
            <a:ext cx="3920014" cy="656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8686" y="1352550"/>
            <a:ext cx="3690461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若是某位员工生病，宿舍管理员会陪同他看病、照顾他的饮食起居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498676" y="2038350"/>
            <a:ext cx="4038600" cy="2240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海底捞实行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"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员工奖励计划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"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，给优秀员工配股。此外，海底捞的管理人员与员工都住在统一的员工宿舍，并且规定，必须给所有员工租住正式小区或公寓中的两、三居室，不能是地下室，所有房间配备空调、电视，电脑，宿舍有专门人员管理、保洁员工的工作服、被罩等也统一清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字魂35号-经典雅黑" panose="00000500000000000000" pitchFamily="2" charset="-122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BFBEADA-EF90-442B-9CD7-C48A67926D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03907"/>
            <a:ext cx="3337560" cy="267004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90600" y="4190474"/>
            <a:ext cx="3358057" cy="133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sym typeface="字魂35号-经典雅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494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9" grpId="1"/>
      <p:bldP spid="10" grpId="0"/>
      <p:bldP spid="10" grpId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61298" y="450483"/>
            <a:ext cx="38779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</a:rPr>
              <a:t>顾客</a:t>
            </a:r>
            <a:r>
              <a:rPr lang="zh-CN" altLang="en-US" sz="1600" dirty="0">
                <a:solidFill>
                  <a:schemeClr val="accent1"/>
                </a:solidFill>
              </a:rPr>
              <a:t>多，服务好，服务人员总是保持微笑</a:t>
            </a:r>
          </a:p>
        </p:txBody>
      </p:sp>
      <p:sp>
        <p:nvSpPr>
          <p:cNvPr id="6" name="矩形 5"/>
          <p:cNvSpPr/>
          <p:nvPr/>
        </p:nvSpPr>
        <p:spPr>
          <a:xfrm>
            <a:off x="990600" y="1074895"/>
            <a:ext cx="2262664" cy="1707369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3414187" y="1074896"/>
            <a:ext cx="2517384" cy="172545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/>
        </p:nvSpPr>
        <p:spPr>
          <a:xfrm>
            <a:off x="6019800" y="2868368"/>
            <a:ext cx="2286000" cy="1549706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文本框 8"/>
          <p:cNvSpPr txBox="1"/>
          <p:nvPr/>
        </p:nvSpPr>
        <p:spPr>
          <a:xfrm>
            <a:off x="990600" y="2830940"/>
            <a:ext cx="4976752" cy="1722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Lora" panose="02000503000000020004" charset="0"/>
                <a:ea typeface="微软雅黑" panose="020B0503020204020204" pitchFamily="34" charset="-122"/>
                <a:sym typeface="+mn-ea"/>
              </a:rPr>
              <a:t>高强度，长时间的工作。顾客多，服务好，服务人员总是保持</a:t>
            </a:r>
            <a:r>
              <a:rPr lang="zh-CN" altLang="en-US" sz="1200" dirty="0" smtClean="0">
                <a:latin typeface="Lora" panose="02000503000000020004" charset="0"/>
                <a:ea typeface="微软雅黑" panose="020B0503020204020204" pitchFamily="34" charset="-122"/>
                <a:sym typeface="+mn-ea"/>
              </a:rPr>
              <a:t>微笑</a:t>
            </a:r>
            <a:r>
              <a:rPr lang="en-US" altLang="zh-CN" sz="1200" dirty="0" smtClean="0">
                <a:latin typeface="Lora" panose="02000503000000020004" charset="0"/>
                <a:ea typeface="微软雅黑" panose="020B0503020204020204" pitchFamily="34" charset="-122"/>
                <a:sym typeface="+mn-ea"/>
              </a:rPr>
              <a:t>,</a:t>
            </a:r>
            <a:r>
              <a:rPr lang="zh-CN" altLang="en-US" sz="1200" dirty="0"/>
              <a:t>海底捞的培训至少可以给新员工两种心理暗示。第一，我们经过培训，我们是“正规军”，不是临时拉起来的“雇佣军”，更不是“游兵散将”。第二，我们在学习，海底捞让我们学习，给我们学习机会。有这两种心理暗示，以后工作肯定会更加有底气。从企业的角度来讲，集中培训相比分散培训而言，也是投入成本较小的一种</a:t>
            </a:r>
            <a:r>
              <a:rPr lang="zh-CN" altLang="en-US" sz="1200" dirty="0" smtClean="0"/>
              <a:t>方式</a:t>
            </a:r>
            <a:endParaRPr lang="zh-CN" altLang="en-US" sz="1200" dirty="0">
              <a:latin typeface="Lora" panose="0200050300000002000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19800" y="1053156"/>
            <a:ext cx="2286000" cy="1729108"/>
            <a:chOff x="6019800" y="1053156"/>
            <a:chExt cx="2286000" cy="1729108"/>
          </a:xfrm>
        </p:grpSpPr>
        <p:sp>
          <p:nvSpPr>
            <p:cNvPr id="10" name="矩形 9"/>
            <p:cNvSpPr/>
            <p:nvPr/>
          </p:nvSpPr>
          <p:spPr>
            <a:xfrm>
              <a:off x="6019800" y="1053156"/>
              <a:ext cx="2286000" cy="17291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" name="矩形 10"/>
            <p:cNvSpPr/>
            <p:nvPr/>
          </p:nvSpPr>
          <p:spPr>
            <a:xfrm>
              <a:off x="6200507" y="1428750"/>
              <a:ext cx="180049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</a:rPr>
                <a:t>顾客</a:t>
              </a:r>
              <a:r>
                <a:rPr lang="zh-CN" altLang="en-US" dirty="0">
                  <a:solidFill>
                    <a:schemeClr val="bg1"/>
                  </a:solidFill>
                </a:rPr>
                <a:t>多，服务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好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</a:rPr>
                <a:t>服务</a:t>
              </a:r>
              <a:r>
                <a:rPr lang="zh-CN" altLang="en-US" dirty="0">
                  <a:solidFill>
                    <a:schemeClr val="bg1"/>
                  </a:solidFill>
                </a:rPr>
                <a:t>人员总是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保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</a:rPr>
                <a:t>持</a:t>
              </a:r>
              <a:r>
                <a:rPr lang="zh-CN" altLang="en-US" dirty="0">
                  <a:solidFill>
                    <a:schemeClr val="bg1"/>
                  </a:solidFill>
                </a:rPr>
                <a:t>微笑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472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61298" y="450483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从“海底捞”看激励机制</a:t>
            </a:r>
          </a:p>
        </p:txBody>
      </p:sp>
      <p:sp>
        <p:nvSpPr>
          <p:cNvPr id="6" name="PA-文本框 3">
            <a:extLst>
              <a:ext uri="{FF2B5EF4-FFF2-40B4-BE49-F238E27FC236}">
                <a16:creationId xmlns:a16="http://schemas.microsoft.com/office/drawing/2014/main" xmlns="" id="{C3B48C11-384D-471A-94AE-D540BA19394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14400" y="971550"/>
            <a:ext cx="33988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从海底捞看</a:t>
            </a:r>
            <a:r>
              <a:rPr lang="zh-CN" altLang="en-US" sz="24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激励机制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海底捞的培训至少可以给新员工两种心理暗示。第一，我们经过培训，我们是“正规军”，不是临时拉起来的“雇佣军”，更不是“游兵散将”。第二，我们在学习，海底捞让我们学习，给我们学习机会。有这两种心理暗示，以后工作肯定会更加有底气。从企业的角度来讲，集中培训相比分散培训而言，也是投入成本较小的一种方式，而且更有利于企业统一标准。集中进行入职培训的好处远不止于此，甚至可以说每一个新员工以后的工作都会受到入职培训的深刻影响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495800" y="993073"/>
            <a:ext cx="3983356" cy="3407477"/>
            <a:chOff x="4932997" y="742950"/>
            <a:chExt cx="3983356" cy="3983356"/>
          </a:xfrm>
        </p:grpSpPr>
        <p:sp>
          <p:nvSpPr>
            <p:cNvPr id="8" name="矩形 7"/>
            <p:cNvSpPr/>
            <p:nvPr/>
          </p:nvSpPr>
          <p:spPr>
            <a:xfrm>
              <a:off x="4932997" y="742950"/>
              <a:ext cx="1905953" cy="1905953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7010400" y="742950"/>
              <a:ext cx="1905953" cy="1905953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" name="矩形 9"/>
            <p:cNvSpPr/>
            <p:nvPr/>
          </p:nvSpPr>
          <p:spPr>
            <a:xfrm>
              <a:off x="7010400" y="2820353"/>
              <a:ext cx="1905953" cy="1905953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" name="矩形 10"/>
            <p:cNvSpPr/>
            <p:nvPr/>
          </p:nvSpPr>
          <p:spPr>
            <a:xfrm>
              <a:off x="4932997" y="2820353"/>
              <a:ext cx="1905953" cy="1905953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69091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61298" y="450483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</a:rPr>
              <a:t>新员工入职</a:t>
            </a:r>
            <a:r>
              <a:rPr lang="zh-CN" altLang="en-US" sz="1600" dirty="0" smtClean="0">
                <a:solidFill>
                  <a:schemeClr val="accent1"/>
                </a:solidFill>
              </a:rPr>
              <a:t>培训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7" name="PA-文本框 3">
            <a:extLst>
              <a:ext uri="{FF2B5EF4-FFF2-40B4-BE49-F238E27FC236}">
                <a16:creationId xmlns:a16="http://schemas.microsoft.com/office/drawing/2014/main" xmlns="" id="{C3B48C11-384D-471A-94AE-D540BA19394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66800" y="2640667"/>
            <a:ext cx="6781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海底捞的培训至少可以给新员工两种心理暗示。第一，我们经过培训，我们是“正规军”，不是临时拉起来的“雇佣军”，更不是“游兵散将”。第二，我们在学习，海底捞让我们学习，给我们学习机会。有这两种心理暗示，以后工作肯定会更加有底气。从企业的角度来讲，集中培训相比分散培训而言，也是投入成本较小的一种方式，而且更有利于企业统一标准。集中进行入职培训的好处远不止于此，甚至可以说每一个新员工以后的工作都会受到入职培训的深刻影响。</a:t>
            </a:r>
          </a:p>
        </p:txBody>
      </p:sp>
      <p:sp>
        <p:nvSpPr>
          <p:cNvPr id="8" name="PA-矩形 12">
            <a:extLst>
              <a:ext uri="{FF2B5EF4-FFF2-40B4-BE49-F238E27FC236}">
                <a16:creationId xmlns:a16="http://schemas.microsoft.com/office/drawing/2014/main" xmlns="" id="{D392ACEB-6E53-44DF-BA8F-433EFE81D3D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005589" y="1047750"/>
            <a:ext cx="3690611" cy="145248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9" name="PA-文本框 13">
            <a:extLst>
              <a:ext uri="{FF2B5EF4-FFF2-40B4-BE49-F238E27FC236}">
                <a16:creationId xmlns:a16="http://schemas.microsoft.com/office/drawing/2014/main" xmlns="" id="{9F777BB9-B538-4376-8425-C300574DD26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26702" y="1114546"/>
            <a:ext cx="3448385" cy="1156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企业文化，基本职业技能，团队协作能力，服务人员职业道德，基本的公关意识，反馈信息</a:t>
            </a:r>
          </a:p>
        </p:txBody>
      </p:sp>
      <p:pic>
        <p:nvPicPr>
          <p:cNvPr id="10" name="PA-图片 4">
            <a:extLst>
              <a:ext uri="{FF2B5EF4-FFF2-40B4-BE49-F238E27FC236}">
                <a16:creationId xmlns:a16="http://schemas.microsoft.com/office/drawing/2014/main" xmlns="" id="{C087A540-E992-4B32-9649-EE2DA2E5DDA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71347"/>
            <a:ext cx="2590800" cy="14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42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Office 主题">
  <a:themeElements>
    <a:clrScheme name="自定义 9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C00000"/>
      </a:accent1>
      <a:accent2>
        <a:srgbClr val="FFC000"/>
      </a:accent2>
      <a:accent3>
        <a:srgbClr val="C00000"/>
      </a:accent3>
      <a:accent4>
        <a:srgbClr val="FFC000"/>
      </a:accent4>
      <a:accent5>
        <a:srgbClr val="C00000"/>
      </a:accent5>
      <a:accent6>
        <a:srgbClr val="FFC000"/>
      </a:accent6>
      <a:hlink>
        <a:srgbClr val="C00000"/>
      </a:hlink>
      <a:folHlink>
        <a:srgbClr val="FFC0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2214</Words>
  <Application>Microsoft Office PowerPoint</Application>
  <PresentationFormat>全屏显示(16:9)</PresentationFormat>
  <Paragraphs>85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40" baseType="lpstr">
      <vt:lpstr>Lora</vt:lpstr>
      <vt:lpstr>Meiryo</vt:lpstr>
      <vt:lpstr>PangMenZhengDao</vt:lpstr>
      <vt:lpstr>Poppins SemiBold</vt:lpstr>
      <vt:lpstr>华康楷体W5-A</vt:lpstr>
      <vt:lpstr>华文细黑</vt:lpstr>
      <vt:lpstr>宋体</vt:lpstr>
      <vt:lpstr>微软雅黑</vt:lpstr>
      <vt:lpstr>字魂35号-经典雅黑</vt:lpstr>
      <vt:lpstr>Arial</vt:lpstr>
      <vt:lpstr>Arial Black</vt:lpstr>
      <vt:lpstr>Calibri</vt:lpstr>
      <vt:lpstr>Calibri Light</vt:lpstr>
      <vt:lpstr>Century Gothic</vt:lpstr>
      <vt:lpstr>Ebrima</vt:lpstr>
      <vt:lpstr>Roboto Condensed Light</vt:lpstr>
      <vt:lpstr>Times New Roman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2019-05-13T21:35:27Z</dcterms:created>
  <dcterms:modified xsi:type="dcterms:W3CDTF">2020-09-12T02:50:35Z</dcterms:modified>
</cp:coreProperties>
</file>