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81" r:id="rId3"/>
    <p:sldId id="282" r:id="rId4"/>
    <p:sldId id="313" r:id="rId5"/>
    <p:sldId id="283" r:id="rId6"/>
    <p:sldId id="285" r:id="rId7"/>
    <p:sldId id="286" r:id="rId8"/>
    <p:sldId id="314" r:id="rId9"/>
    <p:sldId id="288" r:id="rId10"/>
    <p:sldId id="289" r:id="rId11"/>
    <p:sldId id="290" r:id="rId12"/>
    <p:sldId id="291" r:id="rId13"/>
    <p:sldId id="292" r:id="rId14"/>
    <p:sldId id="315" r:id="rId15"/>
    <p:sldId id="295" r:id="rId16"/>
    <p:sldId id="296" r:id="rId17"/>
    <p:sldId id="297" r:id="rId18"/>
    <p:sldId id="298" r:id="rId19"/>
    <p:sldId id="316" r:id="rId20"/>
    <p:sldId id="299" r:id="rId21"/>
    <p:sldId id="301" r:id="rId22"/>
    <p:sldId id="302" r:id="rId23"/>
    <p:sldId id="303" r:id="rId24"/>
    <p:sldId id="304" r:id="rId25"/>
    <p:sldId id="317" r:id="rId26"/>
    <p:sldId id="305" r:id="rId27"/>
    <p:sldId id="307" r:id="rId28"/>
    <p:sldId id="312" r:id="rId29"/>
    <p:sldId id="318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8C"/>
    <a:srgbClr val="FFFFFF"/>
    <a:srgbClr val="FFA439"/>
    <a:srgbClr val="87C271"/>
    <a:srgbClr val="2C9A70"/>
    <a:srgbClr val="A50A20"/>
    <a:srgbClr val="509E75"/>
    <a:srgbClr val="61B8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F2915-13BA-429B-B834-61B89EE1ED8D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5D768-FE41-43FD-AE61-807F5F1E1F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142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2371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7BB540D-7C39-4831-A4A5-653E8268F0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9D652F27-283D-4C26-B786-1FDD9F1DE6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9B0875E-4141-4B00-AA3F-EDCE65DE6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9C1D29E-9B3D-4D8B-842D-82F0EF020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8BBA994-F08B-4A6C-85A3-5839550F9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776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0357928-BDBB-4790-9614-19195EAD2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AE25A3D-C712-42F5-AB4D-F0FCF09E9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5D0A63B-0BE6-46E4-AEBB-D3F400A0C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7CA658B-49AB-471C-897A-4201C1D8D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89DA9A9-C81D-4DC3-9197-616AB7868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9588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43FBF371-3990-4755-B341-04504C035A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E728822-0799-426B-8663-CFF9DDEDE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2C1454F-727C-471F-80E5-9F8A542C6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0662BF4-7058-443A-AC16-1597A0DC4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86CC74A-3B2F-4281-A544-015353DF1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179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132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377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249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804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043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730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10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212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3D17FBB-426F-48DE-8E3B-3ABD4D9D6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2CF54D6-4E3D-4BB3-8620-466E81CBE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CC1DEDA-6EB1-453E-9FAF-24107D82A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05C836C-1237-403F-988D-B56D33480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C28210F-63DB-4D0E-B2B7-49A615203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9231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321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81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0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E3A0B1-7489-4F6F-94B4-57EEB0F81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8B33605-FBCC-4654-9A9E-6FE076078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3C089CD-31D5-4F37-B16F-E30A9E355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CC79B37-5D9E-4BA8-98B5-1CAEF81F5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6248DFC-54C1-42E4-A940-4F7D3A33B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167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55EED17-08C1-4AEF-A96B-DF873EA9B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BF886A0-8B1C-4AFD-A3C7-D15D7C165D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61EE4C9-6595-4A18-B4C0-90A5AF387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581E0EB-6D03-49F0-94DC-4A73D211A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9B5821C-9FFB-49DC-A07D-F55116C6A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3E67139-9F36-41FD-9715-916B479BE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577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395E994-A7FE-4F25-AC3D-C58630D8B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E79A372-57C7-4CE5-8610-347EAEFB4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9A236DD-D65C-49E1-83FB-0436DE4E5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4680043-DEC8-41CA-A30E-F6B980F675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892C198C-215D-461F-B4DC-4477AFBC21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4445DEF-4C89-4F87-AE49-A1FE75C07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0A74F1A3-D954-4C24-9994-488759AD3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393317C-2CC0-4626-9DC6-3F22487F0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815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617E636-5D6C-4684-B763-9A37D5F0F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623386D2-2536-488F-9DC0-2B27E2AE3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0608619F-E37D-48DE-AE49-58427EAEB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D3FBCC2-1FAF-4FD1-B372-17560F2D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836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C4922695-1C4C-4449-944A-249F605C6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F256AEA-D8A5-4D49-8635-944B8DA57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4AE742D0-C1B2-41E2-B95D-A7CE0B2D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A9ABDBF-84F6-415E-A282-BEA9ECAFCE88}"/>
              </a:ext>
            </a:extLst>
          </p:cNvPr>
          <p:cNvGrpSpPr/>
          <p:nvPr userDrawn="1"/>
        </p:nvGrpSpPr>
        <p:grpSpPr>
          <a:xfrm>
            <a:off x="225763" y="282102"/>
            <a:ext cx="11740474" cy="6293796"/>
            <a:chOff x="225763" y="282102"/>
            <a:chExt cx="11740474" cy="6293796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265CF4FF-EA3C-4BB9-BBDF-6AC19321AF12}"/>
                </a:ext>
              </a:extLst>
            </p:cNvPr>
            <p:cNvSpPr/>
            <p:nvPr/>
          </p:nvSpPr>
          <p:spPr>
            <a:xfrm>
              <a:off x="225763" y="282102"/>
              <a:ext cx="11740474" cy="62937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729959E3-5F4F-47CD-A18A-80FBD64152E4}"/>
                </a:ext>
              </a:extLst>
            </p:cNvPr>
            <p:cNvSpPr/>
            <p:nvPr/>
          </p:nvSpPr>
          <p:spPr>
            <a:xfrm>
              <a:off x="419303" y="455574"/>
              <a:ext cx="11353394" cy="5946852"/>
            </a:xfrm>
            <a:prstGeom prst="rect">
              <a:avLst/>
            </a:prstGeom>
            <a:noFill/>
            <a:ln>
              <a:solidFill>
                <a:srgbClr val="003F8C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5263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9C57EF9-DDC8-4E8D-8FD9-2CACA79BD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68817A1-EA10-42CD-ADBD-CA9C3B5DB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DB05387-F4DE-489C-9F09-522A2F43C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F75A595-2D10-4A2E-BFB3-D2CEF5DED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7806F27-9E80-4AD0-B638-52762276D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7F904D5-6B1F-4B8D-A232-85935F364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870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A471D70-965F-442B-8002-2DC596784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29AC73F-7359-4825-ADE2-386133A368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8F1BE70E-26FD-4F7F-8F59-07908CF7BF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2259AE3-D79A-4847-9DC8-0F8DF71C8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8B7FD88-E72F-4391-A22A-DA8AD9B23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A6E54B0-9DC8-4612-A6E8-8872CAA9A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4886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E37C269-A714-49FE-B023-28D81E8D6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ADB4F93-AA41-4AF3-90C4-745BD1869D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42104A0-D740-4EC5-89A0-80BC4C6EAC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50F12-8770-4C79-B335-C1DF728D8705}" type="datetimeFigureOut">
              <a:rPr lang="zh-CN" altLang="en-US" smtClean="0"/>
              <a:t>2020/9/10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370A64F-C38D-4D61-B31F-A50949FDD9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4721913-277F-43D6-A6B2-8F4144550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66EA6-9696-4AB3-992B-15A762971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1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73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4AF9162-4DA3-498F-95A0-C864A3A81C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893" y="0"/>
            <a:ext cx="7767444" cy="522375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65370CB-0F08-4A1C-AEC2-E019EB1BAA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41851" y="1203519"/>
            <a:ext cx="5878218" cy="587821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6B7EC7A-CD2F-443E-8E9A-D3271280FFF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80" b="21515"/>
          <a:stretch/>
        </p:blipFill>
        <p:spPr>
          <a:xfrm>
            <a:off x="4538734" y="1764604"/>
            <a:ext cx="6787762" cy="345525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4747AE7-E340-4FCC-9DDC-87A68509E761}"/>
              </a:ext>
            </a:extLst>
          </p:cNvPr>
          <p:cNvSpPr txBox="1"/>
          <p:nvPr/>
        </p:nvSpPr>
        <p:spPr>
          <a:xfrm>
            <a:off x="5724789" y="4852473"/>
            <a:ext cx="216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主讲人</a:t>
            </a: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优</a:t>
            </a: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品</a:t>
            </a:r>
            <a:r>
              <a:rPr lang="en-US" altLang="zh-CN" b="1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5AD87C4-C2F9-4D53-80D5-30793BC265F7}"/>
              </a:ext>
            </a:extLst>
          </p:cNvPr>
          <p:cNvSpPr txBox="1"/>
          <p:nvPr/>
        </p:nvSpPr>
        <p:spPr>
          <a:xfrm>
            <a:off x="8178809" y="4852473"/>
            <a:ext cx="216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时 间：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x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x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89810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677AD3D-0AF1-4DB9-897F-3ECA6EC9B301}"/>
              </a:ext>
            </a:extLst>
          </p:cNvPr>
          <p:cNvSpPr txBox="1"/>
          <p:nvPr/>
        </p:nvSpPr>
        <p:spPr>
          <a:xfrm>
            <a:off x="4416551" y="617267"/>
            <a:ext cx="3358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孩子难教的原因</a:t>
            </a:r>
          </a:p>
        </p:txBody>
      </p:sp>
      <p:cxnSp>
        <p:nvCxnSpPr>
          <p:cNvPr id="3" name="PA-102235">
            <a:extLst>
              <a:ext uri="{FF2B5EF4-FFF2-40B4-BE49-F238E27FC236}">
                <a16:creationId xmlns="" xmlns:a16="http://schemas.microsoft.com/office/drawing/2014/main" id="{A3895302-8381-47B6-9614-5B1C4B5C740E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>
            <a:off x="796164" y="3267617"/>
            <a:ext cx="10599672" cy="0"/>
          </a:xfrm>
          <a:prstGeom prst="line">
            <a:avLst/>
          </a:prstGeom>
          <a:noFill/>
          <a:ln w="28575" cap="flat" cmpd="sng" algn="ctr">
            <a:solidFill>
              <a:srgbClr val="003F8C"/>
            </a:solidFill>
            <a:prstDash val="lgDash"/>
            <a:miter lim="800000"/>
            <a:headEnd type="oval"/>
            <a:tailEnd type="oval"/>
          </a:ln>
          <a:effectLst/>
        </p:spPr>
      </p:cxn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D10193E-6474-4617-B9D8-1B5196ACEB88}"/>
              </a:ext>
            </a:extLst>
          </p:cNvPr>
          <p:cNvSpPr/>
          <p:nvPr/>
        </p:nvSpPr>
        <p:spPr>
          <a:xfrm>
            <a:off x="762234" y="3754515"/>
            <a:ext cx="6622734" cy="188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莫言曾因“相貌丑陋”被很多人当面嘲笑，甚至为此挨同学打，他回家痛哭，母亲对他说：“儿子，你不丑，你不缺鼻子不缺眼，四肢健全，丑在哪里？只要你心存善良，多做好事，即便是丑也能变美。”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2120D52-E0DD-4DED-971C-D33FBE1711D0}"/>
              </a:ext>
            </a:extLst>
          </p:cNvPr>
          <p:cNvGrpSpPr/>
          <p:nvPr/>
        </p:nvGrpSpPr>
        <p:grpSpPr>
          <a:xfrm>
            <a:off x="762234" y="2259490"/>
            <a:ext cx="3173505" cy="521230"/>
            <a:chOff x="1022610" y="1836245"/>
            <a:chExt cx="4253489" cy="698611"/>
          </a:xfrm>
        </p:grpSpPr>
        <p:sp>
          <p:nvSpPr>
            <p:cNvPr id="6" name="矩形: 圆角 8">
              <a:extLst>
                <a:ext uri="{FF2B5EF4-FFF2-40B4-BE49-F238E27FC236}">
                  <a16:creationId xmlns="" xmlns:a16="http://schemas.microsoft.com/office/drawing/2014/main" id="{9AC2913D-9CAB-410A-90F8-E8D9BFF9013E}"/>
                </a:ext>
              </a:extLst>
            </p:cNvPr>
            <p:cNvSpPr/>
            <p:nvPr/>
          </p:nvSpPr>
          <p:spPr>
            <a:xfrm>
              <a:off x="1022610" y="1836245"/>
              <a:ext cx="3601582" cy="698611"/>
            </a:xfrm>
            <a:prstGeom prst="rect">
              <a:avLst/>
            </a:prstGeom>
            <a:solidFill>
              <a:srgbClr val="003F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A03837F5-38BF-4121-90F6-D657BDE6048C}"/>
                </a:ext>
              </a:extLst>
            </p:cNvPr>
            <p:cNvSpPr txBox="1"/>
            <p:nvPr/>
          </p:nvSpPr>
          <p:spPr>
            <a:xfrm>
              <a:off x="1139642" y="1931287"/>
              <a:ext cx="4136457" cy="536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莫言母亲的教育智慧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305E9E1-E094-4E8D-A045-A2AA43FFBC63}"/>
              </a:ext>
            </a:extLst>
          </p:cNvPr>
          <p:cNvSpPr/>
          <p:nvPr/>
        </p:nvSpPr>
        <p:spPr>
          <a:xfrm>
            <a:off x="3887597" y="2114282"/>
            <a:ext cx="6994742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及时维护孩子的自尊心和自信心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2945A03-D1B7-4D1E-ACC6-AFCFAFA839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876" y="2983799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848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677AD3D-0AF1-4DB9-897F-3ECA6EC9B301}"/>
              </a:ext>
            </a:extLst>
          </p:cNvPr>
          <p:cNvSpPr txBox="1"/>
          <p:nvPr/>
        </p:nvSpPr>
        <p:spPr>
          <a:xfrm>
            <a:off x="4416551" y="617267"/>
            <a:ext cx="3358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孩子难教的原因</a:t>
            </a:r>
          </a:p>
        </p:txBody>
      </p:sp>
      <p:cxnSp>
        <p:nvCxnSpPr>
          <p:cNvPr id="3" name="PA-102235">
            <a:extLst>
              <a:ext uri="{FF2B5EF4-FFF2-40B4-BE49-F238E27FC236}">
                <a16:creationId xmlns="" xmlns:a16="http://schemas.microsoft.com/office/drawing/2014/main" id="{A3895302-8381-47B6-9614-5B1C4B5C740E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>
            <a:off x="796164" y="3267617"/>
            <a:ext cx="10599672" cy="0"/>
          </a:xfrm>
          <a:prstGeom prst="line">
            <a:avLst/>
          </a:prstGeom>
          <a:noFill/>
          <a:ln w="28575" cap="flat" cmpd="sng" algn="ctr">
            <a:solidFill>
              <a:srgbClr val="003F8C"/>
            </a:solidFill>
            <a:prstDash val="lgDash"/>
            <a:miter lim="800000"/>
            <a:headEnd type="oval"/>
            <a:tailEnd type="oval"/>
          </a:ln>
          <a:effectLst/>
        </p:spPr>
      </p:cxn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D10193E-6474-4617-B9D8-1B5196ACEB88}"/>
              </a:ext>
            </a:extLst>
          </p:cNvPr>
          <p:cNvSpPr/>
          <p:nvPr/>
        </p:nvSpPr>
        <p:spPr>
          <a:xfrm>
            <a:off x="762234" y="3754515"/>
            <a:ext cx="6622734" cy="188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莫言小时候曾经失手将家里唯一的一把热水瓶打碎，吓得要命，钻进草垛，一天没敢出来。“我从草垛里钻出来，以为会受到打骂，但母亲没有打我也没有骂我，只是抚摸着我的头，口中发出长长的叹息。”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2120D52-E0DD-4DED-971C-D33FBE1711D0}"/>
              </a:ext>
            </a:extLst>
          </p:cNvPr>
          <p:cNvGrpSpPr/>
          <p:nvPr/>
        </p:nvGrpSpPr>
        <p:grpSpPr>
          <a:xfrm>
            <a:off x="762234" y="2259490"/>
            <a:ext cx="3173505" cy="521230"/>
            <a:chOff x="1022610" y="1836245"/>
            <a:chExt cx="4253489" cy="698611"/>
          </a:xfrm>
        </p:grpSpPr>
        <p:sp>
          <p:nvSpPr>
            <p:cNvPr id="6" name="矩形: 圆角 8">
              <a:extLst>
                <a:ext uri="{FF2B5EF4-FFF2-40B4-BE49-F238E27FC236}">
                  <a16:creationId xmlns="" xmlns:a16="http://schemas.microsoft.com/office/drawing/2014/main" id="{9AC2913D-9CAB-410A-90F8-E8D9BFF9013E}"/>
                </a:ext>
              </a:extLst>
            </p:cNvPr>
            <p:cNvSpPr/>
            <p:nvPr/>
          </p:nvSpPr>
          <p:spPr>
            <a:xfrm>
              <a:off x="1022610" y="1836245"/>
              <a:ext cx="3601582" cy="698611"/>
            </a:xfrm>
            <a:prstGeom prst="rect">
              <a:avLst/>
            </a:prstGeom>
            <a:solidFill>
              <a:srgbClr val="003F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A03837F5-38BF-4121-90F6-D657BDE6048C}"/>
                </a:ext>
              </a:extLst>
            </p:cNvPr>
            <p:cNvSpPr txBox="1"/>
            <p:nvPr/>
          </p:nvSpPr>
          <p:spPr>
            <a:xfrm>
              <a:off x="1139642" y="1931287"/>
              <a:ext cx="4136457" cy="536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莫言母亲的教育智慧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305E9E1-E094-4E8D-A045-A2AA43FFBC63}"/>
              </a:ext>
            </a:extLst>
          </p:cNvPr>
          <p:cNvSpPr/>
          <p:nvPr/>
        </p:nvSpPr>
        <p:spPr>
          <a:xfrm>
            <a:off x="3887597" y="2114282"/>
            <a:ext cx="6994742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宽容孩子的错误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C7B51C1-E471-48BD-81CA-BCB602FDBE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449" y="3267617"/>
            <a:ext cx="3572018" cy="357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266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677AD3D-0AF1-4DB9-897F-3ECA6EC9B301}"/>
              </a:ext>
            </a:extLst>
          </p:cNvPr>
          <p:cNvSpPr txBox="1"/>
          <p:nvPr/>
        </p:nvSpPr>
        <p:spPr>
          <a:xfrm>
            <a:off x="4416551" y="617267"/>
            <a:ext cx="3358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孩子难教的原因</a:t>
            </a:r>
          </a:p>
        </p:txBody>
      </p:sp>
      <p:cxnSp>
        <p:nvCxnSpPr>
          <p:cNvPr id="3" name="PA-102235">
            <a:extLst>
              <a:ext uri="{FF2B5EF4-FFF2-40B4-BE49-F238E27FC236}">
                <a16:creationId xmlns="" xmlns:a16="http://schemas.microsoft.com/office/drawing/2014/main" id="{A3895302-8381-47B6-9614-5B1C4B5C740E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>
            <a:off x="796164" y="3267617"/>
            <a:ext cx="10599672" cy="0"/>
          </a:xfrm>
          <a:prstGeom prst="line">
            <a:avLst/>
          </a:prstGeom>
          <a:noFill/>
          <a:ln w="28575" cap="flat" cmpd="sng" algn="ctr">
            <a:solidFill>
              <a:srgbClr val="003F8C"/>
            </a:solidFill>
            <a:prstDash val="lgDash"/>
            <a:miter lim="800000"/>
            <a:headEnd type="oval"/>
            <a:tailEnd type="oval"/>
          </a:ln>
          <a:effectLst/>
        </p:spPr>
      </p:cxn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D10193E-6474-4617-B9D8-1B5196ACEB88}"/>
              </a:ext>
            </a:extLst>
          </p:cNvPr>
          <p:cNvSpPr/>
          <p:nvPr/>
        </p:nvSpPr>
        <p:spPr>
          <a:xfrm>
            <a:off x="762234" y="3558567"/>
            <a:ext cx="7126898" cy="2349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饥饿年代的一个中秋节，莫言家吃了一顿饺子。一个乞讨的老人，不愿意接受莫言给的红薯干，也要吃饺子。莫言很生气，说：“我们一年也吃不了几次饺子，一人一小碗，连半饱都吃不了！给你红薯干就不错了，你要就要，不要就滚！”母亲训斥了他，然后端起她自己那半碗饺子，倒进了老人碗里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2120D52-E0DD-4DED-971C-D33FBE1711D0}"/>
              </a:ext>
            </a:extLst>
          </p:cNvPr>
          <p:cNvGrpSpPr/>
          <p:nvPr/>
        </p:nvGrpSpPr>
        <p:grpSpPr>
          <a:xfrm>
            <a:off x="762234" y="2259490"/>
            <a:ext cx="3173505" cy="521230"/>
            <a:chOff x="1022610" y="1836245"/>
            <a:chExt cx="4253489" cy="698611"/>
          </a:xfrm>
        </p:grpSpPr>
        <p:sp>
          <p:nvSpPr>
            <p:cNvPr id="6" name="矩形: 圆角 8">
              <a:extLst>
                <a:ext uri="{FF2B5EF4-FFF2-40B4-BE49-F238E27FC236}">
                  <a16:creationId xmlns="" xmlns:a16="http://schemas.microsoft.com/office/drawing/2014/main" id="{9AC2913D-9CAB-410A-90F8-E8D9BFF9013E}"/>
                </a:ext>
              </a:extLst>
            </p:cNvPr>
            <p:cNvSpPr/>
            <p:nvPr/>
          </p:nvSpPr>
          <p:spPr>
            <a:xfrm>
              <a:off x="1022610" y="1836245"/>
              <a:ext cx="3601582" cy="698611"/>
            </a:xfrm>
            <a:prstGeom prst="rect">
              <a:avLst/>
            </a:prstGeom>
            <a:solidFill>
              <a:srgbClr val="003F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A03837F5-38BF-4121-90F6-D657BDE6048C}"/>
                </a:ext>
              </a:extLst>
            </p:cNvPr>
            <p:cNvSpPr txBox="1"/>
            <p:nvPr/>
          </p:nvSpPr>
          <p:spPr>
            <a:xfrm>
              <a:off x="1139642" y="1931287"/>
              <a:ext cx="4136457" cy="536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莫言母亲的教育智慧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305E9E1-E094-4E8D-A045-A2AA43FFBC63}"/>
              </a:ext>
            </a:extLst>
          </p:cNvPr>
          <p:cNvSpPr/>
          <p:nvPr/>
        </p:nvSpPr>
        <p:spPr>
          <a:xfrm>
            <a:off x="3887597" y="2114282"/>
            <a:ext cx="6994742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做到以身作则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8301BAD-49B3-431D-8483-942F9E2947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123" y="3558567"/>
            <a:ext cx="4000463" cy="285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2094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4AF9162-4DA3-498F-95A0-C864A3A81C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893" y="0"/>
            <a:ext cx="7767444" cy="522375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65370CB-0F08-4A1C-AEC2-E019EB1BAA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41851" y="1203519"/>
            <a:ext cx="5878218" cy="5878218"/>
          </a:xfrm>
          <a:prstGeom prst="rect">
            <a:avLst/>
          </a:prstGeom>
        </p:spPr>
      </p:pic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0C230F5A-226B-4885-A97E-5FA607597CC5}"/>
              </a:ext>
            </a:extLst>
          </p:cNvPr>
          <p:cNvSpPr/>
          <p:nvPr/>
        </p:nvSpPr>
        <p:spPr>
          <a:xfrm>
            <a:off x="6765296" y="2358957"/>
            <a:ext cx="2334637" cy="505838"/>
          </a:xfrm>
          <a:prstGeom prst="roundRect">
            <a:avLst>
              <a:gd name="adj" fmla="val 50000"/>
            </a:avLst>
          </a:prstGeom>
          <a:solidFill>
            <a:srgbClr val="003F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2800" dirty="0">
                <a:latin typeface="方正楷体简体" panose="02000000000000000000" pitchFamily="2" charset="-122"/>
                <a:ea typeface="方正楷体简体" panose="02000000000000000000" pitchFamily="2" charset="-122"/>
              </a:rPr>
              <a:t>第三部分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373D71B-E7CA-4E08-9E26-4DF6A1E9BDA9}"/>
              </a:ext>
            </a:extLst>
          </p:cNvPr>
          <p:cNvSpPr/>
          <p:nvPr/>
        </p:nvSpPr>
        <p:spPr>
          <a:xfrm>
            <a:off x="5118919" y="3429000"/>
            <a:ext cx="5627390" cy="50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>
                <a:ln w="9525">
                  <a:noFill/>
                </a:ln>
                <a:solidFill>
                  <a:schemeClr val="bg1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</a:rPr>
              <a:t>家庭教育需要好的亲子关系</a:t>
            </a:r>
          </a:p>
        </p:txBody>
      </p:sp>
    </p:spTree>
    <p:extLst>
      <p:ext uri="{BB962C8B-B14F-4D97-AF65-F5344CB8AC3E}">
        <p14:creationId xmlns:p14="http://schemas.microsoft.com/office/powerpoint/2010/main" val="1683272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AA4270F-74A6-4751-9CFE-CCB4D4702F2E}"/>
              </a:ext>
            </a:extLst>
          </p:cNvPr>
          <p:cNvSpPr txBox="1"/>
          <p:nvPr/>
        </p:nvSpPr>
        <p:spPr>
          <a:xfrm>
            <a:off x="3304259" y="617267"/>
            <a:ext cx="55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案例分析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C8074AE-E60F-44A8-982E-216BCD9E7314}"/>
              </a:ext>
            </a:extLst>
          </p:cNvPr>
          <p:cNvGrpSpPr/>
          <p:nvPr/>
        </p:nvGrpSpPr>
        <p:grpSpPr>
          <a:xfrm>
            <a:off x="4942733" y="1509666"/>
            <a:ext cx="6034088" cy="1919334"/>
            <a:chOff x="5283201" y="1898286"/>
            <a:chExt cx="6034088" cy="1919334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F96C42C0-9B36-4FF1-A0F1-0C646C3F0C57}"/>
                </a:ext>
              </a:extLst>
            </p:cNvPr>
            <p:cNvSpPr/>
            <p:nvPr/>
          </p:nvSpPr>
          <p:spPr>
            <a:xfrm>
              <a:off x="5474051" y="2368201"/>
              <a:ext cx="5701949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2013年10月23日，北京12岁男孩小颜在课间和同学玩耍，导致另一名同学滚下楼梯受伤，被老师罚站三个小时。放学回家后从自家住宅楼楼顶坠落身亡。</a:t>
              </a:r>
            </a:p>
          </p:txBody>
        </p:sp>
        <p:sp>
          <p:nvSpPr>
            <p:cNvPr id="5" name="圆角矩形 45">
              <a:extLst>
                <a:ext uri="{FF2B5EF4-FFF2-40B4-BE49-F238E27FC236}">
                  <a16:creationId xmlns="" xmlns:a16="http://schemas.microsoft.com/office/drawing/2014/main" id="{33C86281-0E5F-479B-9630-BFF76C0D90A2}"/>
                </a:ext>
              </a:extLst>
            </p:cNvPr>
            <p:cNvSpPr/>
            <p:nvPr/>
          </p:nvSpPr>
          <p:spPr>
            <a:xfrm>
              <a:off x="5283201" y="2231698"/>
              <a:ext cx="6034088" cy="1585922"/>
            </a:xfrm>
            <a:prstGeom prst="roundRect">
              <a:avLst>
                <a:gd name="adj" fmla="val 6402"/>
              </a:avLst>
            </a:prstGeom>
            <a:noFill/>
            <a:ln w="19050" cap="flat" cmpd="sng" algn="ctr">
              <a:solidFill>
                <a:srgbClr val="003F8C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B6B43310-8B78-4C75-85AA-72C4ED77A6BD}"/>
                </a:ext>
              </a:extLst>
            </p:cNvPr>
            <p:cNvGrpSpPr/>
            <p:nvPr/>
          </p:nvGrpSpPr>
          <p:grpSpPr>
            <a:xfrm>
              <a:off x="5513315" y="1898286"/>
              <a:ext cx="1260774" cy="473669"/>
              <a:chOff x="1053736" y="4632469"/>
              <a:chExt cx="867411" cy="325884"/>
            </a:xfrm>
          </p:grpSpPr>
          <p:sp>
            <p:nvSpPr>
              <p:cNvPr id="7" name="圆角矩形 47">
                <a:extLst>
                  <a:ext uri="{FF2B5EF4-FFF2-40B4-BE49-F238E27FC236}">
                    <a16:creationId xmlns="" xmlns:a16="http://schemas.microsoft.com/office/drawing/2014/main" id="{8E5A6636-4C90-4318-81B7-5A14371AEB82}"/>
                  </a:ext>
                </a:extLst>
              </p:cNvPr>
              <p:cNvSpPr/>
              <p:nvPr/>
            </p:nvSpPr>
            <p:spPr>
              <a:xfrm>
                <a:off x="1053736" y="4632469"/>
                <a:ext cx="867411" cy="325884"/>
              </a:xfrm>
              <a:prstGeom prst="roundRect">
                <a:avLst/>
              </a:prstGeom>
              <a:solidFill>
                <a:srgbClr val="003F8C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8" name="文本框 60">
                <a:extLst>
                  <a:ext uri="{FF2B5EF4-FFF2-40B4-BE49-F238E27FC236}">
                    <a16:creationId xmlns="" xmlns:a16="http://schemas.microsoft.com/office/drawing/2014/main" id="{29A1BA8A-A417-4191-8956-2A5516E28FD9}"/>
                  </a:ext>
                </a:extLst>
              </p:cNvPr>
              <p:cNvSpPr txBox="1"/>
              <p:nvPr/>
            </p:nvSpPr>
            <p:spPr>
              <a:xfrm>
                <a:off x="1167312" y="4658682"/>
                <a:ext cx="675198" cy="275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rPr>
                  <a:t>案例一</a:t>
                </a:r>
              </a:p>
            </p:txBody>
          </p:sp>
        </p:grp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1F7A190-6E3E-410C-A457-34D4AF3B00F7}"/>
              </a:ext>
            </a:extLst>
          </p:cNvPr>
          <p:cNvGrpSpPr/>
          <p:nvPr/>
        </p:nvGrpSpPr>
        <p:grpSpPr>
          <a:xfrm>
            <a:off x="4942733" y="3941581"/>
            <a:ext cx="6034088" cy="1919334"/>
            <a:chOff x="5283201" y="1898286"/>
            <a:chExt cx="6034088" cy="1919334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8B736C5-7D1E-482E-8BAF-97A7925442A7}"/>
                </a:ext>
              </a:extLst>
            </p:cNvPr>
            <p:cNvSpPr/>
            <p:nvPr/>
          </p:nvSpPr>
          <p:spPr>
            <a:xfrm>
              <a:off x="5474051" y="2368201"/>
              <a:ext cx="5701949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50000"/>
                </a:lnSpc>
              </a:pP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2013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年</a:t>
              </a: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10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月</a:t>
              </a: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30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日，成都</a:t>
              </a: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10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岁男孩军军因不遵守会场纪律被老师批评，要求写一千字检查，放学回家后从自家住宅楼</a:t>
              </a: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30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楼坠落身亡。</a:t>
              </a:r>
            </a:p>
          </p:txBody>
        </p:sp>
        <p:sp>
          <p:nvSpPr>
            <p:cNvPr id="11" name="圆角矩形 45">
              <a:extLst>
                <a:ext uri="{FF2B5EF4-FFF2-40B4-BE49-F238E27FC236}">
                  <a16:creationId xmlns="" xmlns:a16="http://schemas.microsoft.com/office/drawing/2014/main" id="{E9CC09C8-4EF7-43F1-8E27-B1331840171C}"/>
                </a:ext>
              </a:extLst>
            </p:cNvPr>
            <p:cNvSpPr/>
            <p:nvPr/>
          </p:nvSpPr>
          <p:spPr>
            <a:xfrm>
              <a:off x="5283201" y="2231698"/>
              <a:ext cx="6034088" cy="1585922"/>
            </a:xfrm>
            <a:prstGeom prst="roundRect">
              <a:avLst>
                <a:gd name="adj" fmla="val 6402"/>
              </a:avLst>
            </a:prstGeom>
            <a:noFill/>
            <a:ln w="19050" cap="flat" cmpd="sng" algn="ctr">
              <a:solidFill>
                <a:srgbClr val="003F8C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79BE7663-229F-46D9-822B-025C03502705}"/>
                </a:ext>
              </a:extLst>
            </p:cNvPr>
            <p:cNvGrpSpPr/>
            <p:nvPr/>
          </p:nvGrpSpPr>
          <p:grpSpPr>
            <a:xfrm>
              <a:off x="5513315" y="1898286"/>
              <a:ext cx="1260774" cy="473669"/>
              <a:chOff x="1053736" y="4632469"/>
              <a:chExt cx="867411" cy="325884"/>
            </a:xfrm>
          </p:grpSpPr>
          <p:sp>
            <p:nvSpPr>
              <p:cNvPr id="13" name="圆角矩形 47">
                <a:extLst>
                  <a:ext uri="{FF2B5EF4-FFF2-40B4-BE49-F238E27FC236}">
                    <a16:creationId xmlns="" xmlns:a16="http://schemas.microsoft.com/office/drawing/2014/main" id="{3769CB74-810C-48AE-9678-F244BE6CD19F}"/>
                  </a:ext>
                </a:extLst>
              </p:cNvPr>
              <p:cNvSpPr/>
              <p:nvPr/>
            </p:nvSpPr>
            <p:spPr>
              <a:xfrm>
                <a:off x="1053736" y="4632469"/>
                <a:ext cx="867411" cy="325884"/>
              </a:xfrm>
              <a:prstGeom prst="roundRect">
                <a:avLst/>
              </a:prstGeom>
              <a:solidFill>
                <a:srgbClr val="003F8C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文本框 60">
                <a:extLst>
                  <a:ext uri="{FF2B5EF4-FFF2-40B4-BE49-F238E27FC236}">
                    <a16:creationId xmlns="" xmlns:a16="http://schemas.microsoft.com/office/drawing/2014/main" id="{EF7F11A5-2A32-48DB-B48F-D8DF0F102ED4}"/>
                  </a:ext>
                </a:extLst>
              </p:cNvPr>
              <p:cNvSpPr txBox="1"/>
              <p:nvPr/>
            </p:nvSpPr>
            <p:spPr>
              <a:xfrm>
                <a:off x="1167312" y="4658682"/>
                <a:ext cx="675198" cy="275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zh-CN" altLang="en-US" sz="2000" b="1" kern="0" dirty="0">
                    <a:solidFill>
                      <a:prstClr val="white"/>
                    </a:solidFill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rPr>
                  <a:t>案例二</a:t>
                </a:r>
              </a:p>
            </p:txBody>
          </p:sp>
        </p:grpSp>
      </p:grp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22450F8-2108-4BA2-A53B-FE5F9351E4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87" y="878877"/>
            <a:ext cx="4430356" cy="312871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970A1216-907C-485D-A5DB-516C5B3CB5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632" y="3138833"/>
            <a:ext cx="5207674" cy="371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995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AA4270F-74A6-4751-9CFE-CCB4D4702F2E}"/>
              </a:ext>
            </a:extLst>
          </p:cNvPr>
          <p:cNvSpPr txBox="1"/>
          <p:nvPr/>
        </p:nvSpPr>
        <p:spPr>
          <a:xfrm>
            <a:off x="3304259" y="617267"/>
            <a:ext cx="55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案例分析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C8074AE-E60F-44A8-982E-216BCD9E7314}"/>
              </a:ext>
            </a:extLst>
          </p:cNvPr>
          <p:cNvGrpSpPr/>
          <p:nvPr/>
        </p:nvGrpSpPr>
        <p:grpSpPr>
          <a:xfrm>
            <a:off x="4942733" y="1509666"/>
            <a:ext cx="6034088" cy="4093466"/>
            <a:chOff x="5283201" y="1898286"/>
            <a:chExt cx="6034088" cy="4093466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F96C42C0-9B36-4FF1-A0F1-0C646C3F0C57}"/>
                </a:ext>
              </a:extLst>
            </p:cNvPr>
            <p:cNvSpPr/>
            <p:nvPr/>
          </p:nvSpPr>
          <p:spPr>
            <a:xfrm>
              <a:off x="5474051" y="2368201"/>
              <a:ext cx="5701949" cy="33700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50000"/>
                </a:lnSpc>
              </a:pP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20140509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四川新闻网：女孩因考试没考好轻生。</a:t>
              </a:r>
            </a:p>
            <a:p>
              <a:pPr lvl="0" algn="just">
                <a:lnSpc>
                  <a:spcPct val="150000"/>
                </a:lnSpc>
              </a:pP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5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月</a:t>
              </a: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3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日，内江市隆昌县</a:t>
              </a: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12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岁小女孩玲玲给父母留下一封信后就消失了。焦急的父母苦找</a:t>
              </a: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3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天后，</a:t>
              </a: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5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月</a:t>
              </a: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6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日中午，邻居在离玲玲家不远的水库中发现玲玲的尸体。</a:t>
              </a:r>
            </a:p>
            <a:p>
              <a:pPr lvl="0" algn="just">
                <a:lnSpc>
                  <a:spcPct val="150000"/>
                </a:lnSpc>
              </a:pP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玲玲的遗书这样写道：“爸爸妈妈，我半期考试没考好，我对不起你们，我已经走了，不要找我，（照顾好）阿公阿婆，请原谅我的不校（孝），我爱你们。</a:t>
              </a:r>
              <a:r>
                <a:rPr lang="en-US" altLang="zh-CN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——</a:t>
              </a:r>
              <a:r>
                <a:rPr lang="zh-CN" altLang="en-US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你们的女儿”</a:t>
              </a:r>
            </a:p>
          </p:txBody>
        </p:sp>
        <p:sp>
          <p:nvSpPr>
            <p:cNvPr id="5" name="圆角矩形 45">
              <a:extLst>
                <a:ext uri="{FF2B5EF4-FFF2-40B4-BE49-F238E27FC236}">
                  <a16:creationId xmlns="" xmlns:a16="http://schemas.microsoft.com/office/drawing/2014/main" id="{33C86281-0E5F-479B-9630-BFF76C0D90A2}"/>
                </a:ext>
              </a:extLst>
            </p:cNvPr>
            <p:cNvSpPr/>
            <p:nvPr/>
          </p:nvSpPr>
          <p:spPr>
            <a:xfrm>
              <a:off x="5283201" y="2231698"/>
              <a:ext cx="6034088" cy="3760054"/>
            </a:xfrm>
            <a:prstGeom prst="roundRect">
              <a:avLst>
                <a:gd name="adj" fmla="val 6402"/>
              </a:avLst>
            </a:prstGeom>
            <a:noFill/>
            <a:ln w="19050" cap="flat" cmpd="sng" algn="ctr">
              <a:solidFill>
                <a:srgbClr val="003F8C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B6B43310-8B78-4C75-85AA-72C4ED77A6BD}"/>
                </a:ext>
              </a:extLst>
            </p:cNvPr>
            <p:cNvGrpSpPr/>
            <p:nvPr/>
          </p:nvGrpSpPr>
          <p:grpSpPr>
            <a:xfrm>
              <a:off x="5513315" y="1898286"/>
              <a:ext cx="1260774" cy="473669"/>
              <a:chOff x="1053736" y="4632469"/>
              <a:chExt cx="867411" cy="325884"/>
            </a:xfrm>
          </p:grpSpPr>
          <p:sp>
            <p:nvSpPr>
              <p:cNvPr id="7" name="圆角矩形 47">
                <a:extLst>
                  <a:ext uri="{FF2B5EF4-FFF2-40B4-BE49-F238E27FC236}">
                    <a16:creationId xmlns="" xmlns:a16="http://schemas.microsoft.com/office/drawing/2014/main" id="{8E5A6636-4C90-4318-81B7-5A14371AEB82}"/>
                  </a:ext>
                </a:extLst>
              </p:cNvPr>
              <p:cNvSpPr/>
              <p:nvPr/>
            </p:nvSpPr>
            <p:spPr>
              <a:xfrm>
                <a:off x="1053736" y="4632469"/>
                <a:ext cx="867411" cy="325884"/>
              </a:xfrm>
              <a:prstGeom prst="roundRect">
                <a:avLst/>
              </a:prstGeom>
              <a:solidFill>
                <a:srgbClr val="003F8C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8" name="文本框 60">
                <a:extLst>
                  <a:ext uri="{FF2B5EF4-FFF2-40B4-BE49-F238E27FC236}">
                    <a16:creationId xmlns="" xmlns:a16="http://schemas.microsoft.com/office/drawing/2014/main" id="{29A1BA8A-A417-4191-8956-2A5516E28FD9}"/>
                  </a:ext>
                </a:extLst>
              </p:cNvPr>
              <p:cNvSpPr txBox="1"/>
              <p:nvPr/>
            </p:nvSpPr>
            <p:spPr>
              <a:xfrm>
                <a:off x="1167312" y="4658682"/>
                <a:ext cx="675198" cy="275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zh-CN" altLang="en-US" sz="2000" b="1" kern="0" dirty="0">
                    <a:solidFill>
                      <a:prstClr val="white"/>
                    </a:solidFill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rPr>
                  <a:t>案例三</a:t>
                </a: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2F03D3B-1178-49A5-8F62-804451CB49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52" y="1377440"/>
            <a:ext cx="4225692" cy="422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09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AFD418E-B32B-4F99-8562-6598BAF85AFD}"/>
              </a:ext>
            </a:extLst>
          </p:cNvPr>
          <p:cNvSpPr txBox="1"/>
          <p:nvPr/>
        </p:nvSpPr>
        <p:spPr>
          <a:xfrm>
            <a:off x="3304259" y="617267"/>
            <a:ext cx="55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案例分析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B567845-2FC6-47AD-9789-EA6556646BFF}"/>
              </a:ext>
            </a:extLst>
          </p:cNvPr>
          <p:cNvGrpSpPr/>
          <p:nvPr/>
        </p:nvGrpSpPr>
        <p:grpSpPr>
          <a:xfrm>
            <a:off x="1148946" y="1850134"/>
            <a:ext cx="5786875" cy="1919334"/>
            <a:chOff x="5283201" y="1898286"/>
            <a:chExt cx="5786875" cy="1919334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645DF551-1599-4668-9B83-DDD3D5D7DF83}"/>
                </a:ext>
              </a:extLst>
            </p:cNvPr>
            <p:cNvSpPr/>
            <p:nvPr/>
          </p:nvSpPr>
          <p:spPr>
            <a:xfrm>
              <a:off x="5474051" y="2368201"/>
              <a:ext cx="5304195" cy="964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50000"/>
                </a:lnSpc>
              </a:pPr>
              <a:r>
                <a:rPr lang="zh-CN" altLang="en-US" sz="20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林森浩，复旦大学医学院研究生，</a:t>
              </a:r>
              <a:r>
                <a:rPr lang="en-US" altLang="zh-CN" sz="20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2013</a:t>
              </a:r>
              <a:r>
                <a:rPr lang="zh-CN" altLang="en-US" sz="20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年</a:t>
              </a:r>
              <a:r>
                <a:rPr lang="en-US" altLang="zh-CN" sz="20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4</a:t>
              </a:r>
              <a:r>
                <a:rPr lang="zh-CN" altLang="en-US" sz="20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月</a:t>
              </a:r>
              <a:r>
                <a:rPr lang="en-US" altLang="zh-CN" sz="20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1</a:t>
              </a:r>
              <a:r>
                <a:rPr lang="zh-CN" altLang="en-US" sz="20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日投毒致室友中毒死亡。</a:t>
              </a:r>
            </a:p>
          </p:txBody>
        </p:sp>
        <p:sp>
          <p:nvSpPr>
            <p:cNvPr id="5" name="圆角矩形 45">
              <a:extLst>
                <a:ext uri="{FF2B5EF4-FFF2-40B4-BE49-F238E27FC236}">
                  <a16:creationId xmlns="" xmlns:a16="http://schemas.microsoft.com/office/drawing/2014/main" id="{9A8AC361-C841-4D9C-9CB3-CF2B2452969B}"/>
                </a:ext>
              </a:extLst>
            </p:cNvPr>
            <p:cNvSpPr/>
            <p:nvPr/>
          </p:nvSpPr>
          <p:spPr>
            <a:xfrm>
              <a:off x="5283201" y="2231698"/>
              <a:ext cx="5786875" cy="1585922"/>
            </a:xfrm>
            <a:prstGeom prst="roundRect">
              <a:avLst>
                <a:gd name="adj" fmla="val 6402"/>
              </a:avLst>
            </a:prstGeom>
            <a:noFill/>
            <a:ln w="19050" cap="flat" cmpd="sng" algn="ctr">
              <a:solidFill>
                <a:srgbClr val="003F8C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B9AD8403-420A-4736-8D10-3595F327F3A6}"/>
                </a:ext>
              </a:extLst>
            </p:cNvPr>
            <p:cNvGrpSpPr/>
            <p:nvPr/>
          </p:nvGrpSpPr>
          <p:grpSpPr>
            <a:xfrm>
              <a:off x="5513315" y="1898286"/>
              <a:ext cx="1260774" cy="473669"/>
              <a:chOff x="1053736" y="4632469"/>
              <a:chExt cx="867411" cy="325884"/>
            </a:xfrm>
          </p:grpSpPr>
          <p:sp>
            <p:nvSpPr>
              <p:cNvPr id="7" name="圆角矩形 47">
                <a:extLst>
                  <a:ext uri="{FF2B5EF4-FFF2-40B4-BE49-F238E27FC236}">
                    <a16:creationId xmlns="" xmlns:a16="http://schemas.microsoft.com/office/drawing/2014/main" id="{A632D918-E0B0-46F0-AB25-D6815FFD0264}"/>
                  </a:ext>
                </a:extLst>
              </p:cNvPr>
              <p:cNvSpPr/>
              <p:nvPr/>
            </p:nvSpPr>
            <p:spPr>
              <a:xfrm>
                <a:off x="1053736" y="4632469"/>
                <a:ext cx="867411" cy="325884"/>
              </a:xfrm>
              <a:prstGeom prst="roundRect">
                <a:avLst/>
              </a:prstGeom>
              <a:solidFill>
                <a:srgbClr val="003F8C"/>
              </a:solidFill>
              <a:ln w="19050" cap="flat" cmpd="sng" algn="ctr"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>
                <a:innerShdw blurRad="101600" dist="50800" dir="13500000">
                  <a:prstClr val="black">
                    <a:alpha val="38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8" name="文本框 60">
                <a:extLst>
                  <a:ext uri="{FF2B5EF4-FFF2-40B4-BE49-F238E27FC236}">
                    <a16:creationId xmlns="" xmlns:a16="http://schemas.microsoft.com/office/drawing/2014/main" id="{F8883740-9550-47E4-852F-F811032311DB}"/>
                  </a:ext>
                </a:extLst>
              </p:cNvPr>
              <p:cNvSpPr txBox="1"/>
              <p:nvPr/>
            </p:nvSpPr>
            <p:spPr>
              <a:xfrm>
                <a:off x="1167312" y="4658682"/>
                <a:ext cx="675198" cy="275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rPr>
                  <a:t>案例四</a:t>
                </a:r>
              </a:p>
            </p:txBody>
          </p:sp>
        </p:grpSp>
      </p:grp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45EB4F0-F518-4A5A-AC9F-17443209E4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731" y="1284585"/>
            <a:ext cx="4969766" cy="496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705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AFD418E-B32B-4F99-8562-6598BAF85AFD}"/>
              </a:ext>
            </a:extLst>
          </p:cNvPr>
          <p:cNvSpPr txBox="1"/>
          <p:nvPr/>
        </p:nvSpPr>
        <p:spPr>
          <a:xfrm>
            <a:off x="3304259" y="617267"/>
            <a:ext cx="55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总结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9B3D161-6C92-48EA-A2DC-1E2443A795D3}"/>
              </a:ext>
            </a:extLst>
          </p:cNvPr>
          <p:cNvSpPr/>
          <p:nvPr/>
        </p:nvSpPr>
        <p:spPr>
          <a:xfrm>
            <a:off x="5053791" y="2173485"/>
            <a:ext cx="58172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21</a:t>
            </a:r>
            <a:r>
              <a: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世纪教育研究院副院长熊丙奇就复旦投毒案判决发表评论说：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“我国社会普遍存在‘一俊遮百丑’的观念，只要拿到高分，这个孩子就是全面优秀的。能进入北大、复旦，难道这个孩子还会有问题吗？学校除了教授知识，更应该关注学生人格、身心健康。”</a:t>
            </a:r>
          </a:p>
        </p:txBody>
      </p:sp>
      <p:sp>
        <p:nvSpPr>
          <p:cNvPr id="4" name="PA-102232">
            <a:extLst>
              <a:ext uri="{FF2B5EF4-FFF2-40B4-BE49-F238E27FC236}">
                <a16:creationId xmlns="" xmlns:a16="http://schemas.microsoft.com/office/drawing/2014/main" id="{AC282D22-F314-4134-A5F8-83037D84919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655010" y="1877439"/>
            <a:ext cx="6659880" cy="3688080"/>
          </a:xfrm>
          <a:prstGeom prst="roundRect">
            <a:avLst>
              <a:gd name="adj" fmla="val 4938"/>
            </a:avLst>
          </a:prstGeom>
          <a:noFill/>
          <a:ln w="12700" cap="flat" cmpd="sng" algn="ctr">
            <a:solidFill>
              <a:srgbClr val="003F8C"/>
            </a:solidFill>
            <a:prstDash val="lgDash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楷体简体" panose="02000000000000000000" pitchFamily="2" charset="-122"/>
              <a:ea typeface="方正楷体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2B4C65F-3FC7-46FB-A2B2-C73F90727D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10" y="1854170"/>
            <a:ext cx="3863501" cy="386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832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4AF9162-4DA3-498F-95A0-C864A3A81C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893" y="0"/>
            <a:ext cx="7767444" cy="522375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65370CB-0F08-4A1C-AEC2-E019EB1BAA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41851" y="1203519"/>
            <a:ext cx="5878218" cy="5878218"/>
          </a:xfrm>
          <a:prstGeom prst="rect">
            <a:avLst/>
          </a:prstGeom>
        </p:spPr>
      </p:pic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0C230F5A-226B-4885-A97E-5FA607597CC5}"/>
              </a:ext>
            </a:extLst>
          </p:cNvPr>
          <p:cNvSpPr/>
          <p:nvPr/>
        </p:nvSpPr>
        <p:spPr>
          <a:xfrm>
            <a:off x="6765296" y="2358957"/>
            <a:ext cx="2334637" cy="505838"/>
          </a:xfrm>
          <a:prstGeom prst="roundRect">
            <a:avLst>
              <a:gd name="adj" fmla="val 50000"/>
            </a:avLst>
          </a:prstGeom>
          <a:solidFill>
            <a:srgbClr val="003F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2800" dirty="0">
                <a:latin typeface="方正楷体简体" panose="02000000000000000000" pitchFamily="2" charset="-122"/>
                <a:ea typeface="方正楷体简体" panose="02000000000000000000" pitchFamily="2" charset="-122"/>
              </a:rPr>
              <a:t>第四部分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373D71B-E7CA-4E08-9E26-4DF6A1E9BDA9}"/>
              </a:ext>
            </a:extLst>
          </p:cNvPr>
          <p:cNvSpPr/>
          <p:nvPr/>
        </p:nvSpPr>
        <p:spPr>
          <a:xfrm>
            <a:off x="5118919" y="3176081"/>
            <a:ext cx="5627390" cy="50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>
                <a:ln w="9525">
                  <a:noFill/>
                </a:ln>
                <a:solidFill>
                  <a:schemeClr val="bg1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</a:rPr>
              <a:t>家庭教育讲座</a:t>
            </a:r>
          </a:p>
        </p:txBody>
      </p:sp>
    </p:spTree>
    <p:extLst>
      <p:ext uri="{BB962C8B-B14F-4D97-AF65-F5344CB8AC3E}">
        <p14:creationId xmlns:p14="http://schemas.microsoft.com/office/powerpoint/2010/main" val="3309895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AFD418E-B32B-4F99-8562-6598BAF85AFD}"/>
              </a:ext>
            </a:extLst>
          </p:cNvPr>
          <p:cNvSpPr txBox="1"/>
          <p:nvPr/>
        </p:nvSpPr>
        <p:spPr>
          <a:xfrm>
            <a:off x="3304259" y="617267"/>
            <a:ext cx="55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故事案例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524AE51E-00D9-4783-8C1B-F82EA8E69B30}"/>
              </a:ext>
            </a:extLst>
          </p:cNvPr>
          <p:cNvCxnSpPr>
            <a:cxnSpLocks/>
          </p:cNvCxnSpPr>
          <p:nvPr/>
        </p:nvCxnSpPr>
        <p:spPr>
          <a:xfrm>
            <a:off x="4730517" y="2435641"/>
            <a:ext cx="6547860" cy="0"/>
          </a:xfrm>
          <a:prstGeom prst="line">
            <a:avLst/>
          </a:prstGeom>
          <a:noFill/>
          <a:ln w="19050" cap="flat" cmpd="sng" algn="ctr">
            <a:solidFill>
              <a:srgbClr val="E7E6E6">
                <a:lumMod val="50000"/>
              </a:srgbClr>
            </a:solidFill>
            <a:prstDash val="sysDot"/>
            <a:miter lim="800000"/>
            <a:tailEnd type="oval"/>
          </a:ln>
          <a:effectLst/>
        </p:spPr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4985DBEC-4BDC-42B4-8BF0-36298EDFA06E}"/>
              </a:ext>
            </a:extLst>
          </p:cNvPr>
          <p:cNvCxnSpPr>
            <a:cxnSpLocks/>
          </p:cNvCxnSpPr>
          <p:nvPr/>
        </p:nvCxnSpPr>
        <p:spPr>
          <a:xfrm>
            <a:off x="5427957" y="3945463"/>
            <a:ext cx="5850420" cy="0"/>
          </a:xfrm>
          <a:prstGeom prst="line">
            <a:avLst/>
          </a:prstGeom>
          <a:noFill/>
          <a:ln w="19050" cap="flat" cmpd="sng" algn="ctr">
            <a:solidFill>
              <a:srgbClr val="E7E6E6">
                <a:lumMod val="50000"/>
              </a:srgbClr>
            </a:solidFill>
            <a:prstDash val="sysDot"/>
            <a:miter lim="800000"/>
            <a:tailEnd type="oval"/>
          </a:ln>
          <a:effectLst/>
        </p:spPr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02D764AB-49E1-4E14-8373-C0F795E6C9FE}"/>
              </a:ext>
            </a:extLst>
          </p:cNvPr>
          <p:cNvCxnSpPr>
            <a:cxnSpLocks/>
          </p:cNvCxnSpPr>
          <p:nvPr/>
        </p:nvCxnSpPr>
        <p:spPr>
          <a:xfrm>
            <a:off x="4714234" y="5094948"/>
            <a:ext cx="6547860" cy="0"/>
          </a:xfrm>
          <a:prstGeom prst="line">
            <a:avLst/>
          </a:prstGeom>
          <a:noFill/>
          <a:ln w="19050" cap="flat" cmpd="sng" algn="ctr">
            <a:solidFill>
              <a:srgbClr val="E7E6E6">
                <a:lumMod val="50000"/>
              </a:srgbClr>
            </a:solidFill>
            <a:prstDash val="sysDot"/>
            <a:miter lim="800000"/>
            <a:tailEnd type="oval"/>
          </a:ln>
          <a:effectLst/>
        </p:spPr>
      </p:cxn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A0A041ED-E41A-4E8A-AB52-B4DA0DF8BE98}"/>
              </a:ext>
            </a:extLst>
          </p:cNvPr>
          <p:cNvGrpSpPr/>
          <p:nvPr/>
        </p:nvGrpSpPr>
        <p:grpSpPr>
          <a:xfrm>
            <a:off x="3401058" y="1646119"/>
            <a:ext cx="847422" cy="847537"/>
            <a:chOff x="3439969" y="1581238"/>
            <a:chExt cx="847422" cy="847537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DA28C62B-3B9D-49BE-903A-8A7BAB741A38}"/>
                </a:ext>
              </a:extLst>
            </p:cNvPr>
            <p:cNvSpPr/>
            <p:nvPr/>
          </p:nvSpPr>
          <p:spPr>
            <a:xfrm>
              <a:off x="3439969" y="1581238"/>
              <a:ext cx="847422" cy="847537"/>
            </a:xfrm>
            <a:prstGeom prst="ellipse">
              <a:avLst/>
            </a:prstGeom>
            <a:solidFill>
              <a:srgbClr val="003F8C"/>
            </a:solidFill>
            <a:ln w="190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4" tIns="45713" rIns="91424" bIns="45713" numCol="1" anchor="t" anchorCtr="0" compatLnSpc="1">
              <a:prstTxWarp prst="textNoShape">
                <a:avLst/>
              </a:prstTxWarp>
            </a:bodyPr>
            <a:lstStyle/>
            <a:p>
              <a:pPr defTabSz="1218804"/>
              <a:endParaRPr lang="zh-CN" altLang="en-US" sz="2399" kern="0">
                <a:solidFill>
                  <a:prstClr val="white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69F0419E-A4F1-4FA0-BD1F-C5FD93466A8E}"/>
                </a:ext>
              </a:extLst>
            </p:cNvPr>
            <p:cNvSpPr txBox="1"/>
            <p:nvPr/>
          </p:nvSpPr>
          <p:spPr>
            <a:xfrm>
              <a:off x="3536427" y="1662372"/>
              <a:ext cx="6545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1</a:t>
              </a:r>
              <a:endParaRPr lang="zh-CN" altLang="en-US" sz="3600" b="1" dirty="0">
                <a:solidFill>
                  <a:prstClr val="white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EA7E67BF-B77A-4661-8AFD-ED32EEC95F56}"/>
              </a:ext>
            </a:extLst>
          </p:cNvPr>
          <p:cNvGrpSpPr/>
          <p:nvPr/>
        </p:nvGrpSpPr>
        <p:grpSpPr>
          <a:xfrm>
            <a:off x="3964646" y="3075278"/>
            <a:ext cx="847422" cy="847537"/>
            <a:chOff x="4003557" y="3010397"/>
            <a:chExt cx="847422" cy="847537"/>
          </a:xfrm>
        </p:grpSpPr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CF357D2D-FB4A-4188-ADFC-E2BDC2A2A8F6}"/>
                </a:ext>
              </a:extLst>
            </p:cNvPr>
            <p:cNvSpPr/>
            <p:nvPr/>
          </p:nvSpPr>
          <p:spPr>
            <a:xfrm>
              <a:off x="4003557" y="3010397"/>
              <a:ext cx="847422" cy="847537"/>
            </a:xfrm>
            <a:prstGeom prst="ellipse">
              <a:avLst/>
            </a:prstGeom>
            <a:solidFill>
              <a:srgbClr val="003F8C"/>
            </a:solidFill>
            <a:ln w="190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4" tIns="45713" rIns="91424" bIns="457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AC554D1C-14D1-4E05-AF43-27D73A54A727}"/>
                </a:ext>
              </a:extLst>
            </p:cNvPr>
            <p:cNvSpPr txBox="1"/>
            <p:nvPr/>
          </p:nvSpPr>
          <p:spPr>
            <a:xfrm>
              <a:off x="4097127" y="3110999"/>
              <a:ext cx="6545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2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D91151A-FA05-46F1-8432-5ED9DAAFACBB}"/>
              </a:ext>
            </a:extLst>
          </p:cNvPr>
          <p:cNvGrpSpPr/>
          <p:nvPr/>
        </p:nvGrpSpPr>
        <p:grpSpPr>
          <a:xfrm>
            <a:off x="3401058" y="4496538"/>
            <a:ext cx="847422" cy="847537"/>
            <a:chOff x="3439969" y="4431657"/>
            <a:chExt cx="847422" cy="847537"/>
          </a:xfrm>
        </p:grpSpPr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CBB212B2-DB09-433E-BF54-11639270E7E1}"/>
                </a:ext>
              </a:extLst>
            </p:cNvPr>
            <p:cNvSpPr/>
            <p:nvPr/>
          </p:nvSpPr>
          <p:spPr>
            <a:xfrm>
              <a:off x="3439969" y="4431657"/>
              <a:ext cx="847422" cy="847537"/>
            </a:xfrm>
            <a:prstGeom prst="ellipse">
              <a:avLst/>
            </a:prstGeom>
            <a:solidFill>
              <a:srgbClr val="003F8C"/>
            </a:solidFill>
            <a:ln w="190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24" tIns="45713" rIns="91424" bIns="457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80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8290A601-0DA1-44B1-82A6-CE9476CAF97E}"/>
                </a:ext>
              </a:extLst>
            </p:cNvPr>
            <p:cNvSpPr txBox="1"/>
            <p:nvPr/>
          </p:nvSpPr>
          <p:spPr>
            <a:xfrm>
              <a:off x="3536426" y="4512460"/>
              <a:ext cx="6545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3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D82C43A-8CBC-44A8-AC85-1E1C46F2F769}"/>
              </a:ext>
            </a:extLst>
          </p:cNvPr>
          <p:cNvSpPr/>
          <p:nvPr/>
        </p:nvSpPr>
        <p:spPr>
          <a:xfrm>
            <a:off x="4648573" y="1696977"/>
            <a:ext cx="6629804" cy="70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动物们决定建一所学校，让自己的孩子学会应对未来生活的种种技能。哪一门功课最重要？大家意见不一，最终决定让所有的孩子修相同的课程。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1DAC3DD2-D075-43F1-8F0F-CFB90AFD093B}"/>
              </a:ext>
            </a:extLst>
          </p:cNvPr>
          <p:cNvSpPr/>
          <p:nvPr/>
        </p:nvSpPr>
        <p:spPr>
          <a:xfrm>
            <a:off x="5271307" y="2848547"/>
            <a:ext cx="619926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兔子擅长跑步，但在游泳课上差点被淹死，此后，它吓得连跑步都不行了。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鹰是飞行高手，但在挖洞课上却显得笨拙无比，徒劳地花了很多时间学习挖洞，后来连怎么飞翔都忘记了。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E7678A1-8FC4-40FC-99C0-770C2D351C5E}"/>
              </a:ext>
            </a:extLst>
          </p:cNvPr>
          <p:cNvSpPr/>
          <p:nvPr/>
        </p:nvSpPr>
        <p:spPr>
          <a:xfrm>
            <a:off x="4648573" y="4628058"/>
            <a:ext cx="6199264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类似的事情，同样发生在其他小动物身上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……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0B20DE8-ADD4-4D5D-AA7B-307CC5B4BAA7}"/>
              </a:ext>
            </a:extLst>
          </p:cNvPr>
          <p:cNvSpPr/>
          <p:nvPr/>
        </p:nvSpPr>
        <p:spPr>
          <a:xfrm>
            <a:off x="1772564" y="5684059"/>
            <a:ext cx="92015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启示：每个孩子都是独特个体；每个孩子都有独到之处。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39B41D4-BF2D-48B7-ABF2-AEE0B06F75DF}"/>
              </a:ext>
            </a:extLst>
          </p:cNvPr>
          <p:cNvGrpSpPr/>
          <p:nvPr/>
        </p:nvGrpSpPr>
        <p:grpSpPr>
          <a:xfrm>
            <a:off x="976209" y="2301757"/>
            <a:ext cx="2372549" cy="2372869"/>
            <a:chOff x="976209" y="2301757"/>
            <a:chExt cx="2372549" cy="2372869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3BD29094-04AF-4DDD-9AD1-26A468F8277B}"/>
                </a:ext>
              </a:extLst>
            </p:cNvPr>
            <p:cNvGrpSpPr/>
            <p:nvPr/>
          </p:nvGrpSpPr>
          <p:grpSpPr>
            <a:xfrm>
              <a:off x="976209" y="2301757"/>
              <a:ext cx="2372549" cy="2372869"/>
              <a:chOff x="2175027" y="2551221"/>
              <a:chExt cx="2761109" cy="2761482"/>
            </a:xfrm>
          </p:grpSpPr>
          <p:sp>
            <p:nvSpPr>
              <p:cNvPr id="7" name="椭圆 6">
                <a:extLst>
                  <a:ext uri="{FF2B5EF4-FFF2-40B4-BE49-F238E27FC236}">
                    <a16:creationId xmlns="" xmlns:a16="http://schemas.microsoft.com/office/drawing/2014/main" id="{0D438A5A-AAF2-46DD-A9C0-69C506FAA0BA}"/>
                  </a:ext>
                </a:extLst>
              </p:cNvPr>
              <p:cNvSpPr/>
              <p:nvPr/>
            </p:nvSpPr>
            <p:spPr>
              <a:xfrm>
                <a:off x="2175027" y="2551221"/>
                <a:ext cx="2761109" cy="276148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B8BBBC"/>
                  </a:gs>
                </a:gsLst>
                <a:lin ang="5400000" scaled="1"/>
                <a:tileRect/>
              </a:gradFill>
              <a:ln w="44450" cap="flat" cmpd="sng" algn="ctr">
                <a:gradFill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5400000" scaled="1"/>
                </a:gradFill>
                <a:prstDash val="solid"/>
                <a:miter lim="800000"/>
              </a:ln>
              <a:effectLst>
                <a:outerShdw blurRad="152400" dist="381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121880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399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8" name="Oval 68">
                <a:extLst>
                  <a:ext uri="{FF2B5EF4-FFF2-40B4-BE49-F238E27FC236}">
                    <a16:creationId xmlns="" xmlns:a16="http://schemas.microsoft.com/office/drawing/2014/main" id="{67A59D8B-BBB4-4C2F-8A1C-5CB60D0DE52F}"/>
                  </a:ext>
                </a:extLst>
              </p:cNvPr>
              <p:cNvSpPr/>
              <p:nvPr/>
            </p:nvSpPr>
            <p:spPr>
              <a:xfrm>
                <a:off x="2378910" y="2766991"/>
                <a:ext cx="2355210" cy="2355210"/>
              </a:xfrm>
              <a:prstGeom prst="ellipse">
                <a:avLst/>
              </a:prstGeom>
              <a:solidFill>
                <a:srgbClr val="003F8C"/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497F08AA-7E26-4CD0-B170-450190F8228F}"/>
                </a:ext>
              </a:extLst>
            </p:cNvPr>
            <p:cNvSpPr/>
            <p:nvPr/>
          </p:nvSpPr>
          <p:spPr>
            <a:xfrm>
              <a:off x="1564622" y="2832161"/>
              <a:ext cx="1210588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prstClr val="white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寓言</a:t>
              </a:r>
              <a:endParaRPr lang="en-US" altLang="zh-CN" sz="4000" b="1" dirty="0">
                <a:solidFill>
                  <a:prstClr val="white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  <a:p>
              <a:r>
                <a:rPr lang="zh-CN" altLang="en-US" sz="4000" b="1" dirty="0">
                  <a:solidFill>
                    <a:prstClr val="white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故事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3250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C4E0A57-A483-4809-B2E4-37F8E557E6EF}"/>
              </a:ext>
            </a:extLst>
          </p:cNvPr>
          <p:cNvSpPr txBox="1"/>
          <p:nvPr/>
        </p:nvSpPr>
        <p:spPr>
          <a:xfrm>
            <a:off x="4416551" y="617267"/>
            <a:ext cx="3358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目录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4F2C720-7C56-4283-86E5-5E74940C5E1C}"/>
              </a:ext>
            </a:extLst>
          </p:cNvPr>
          <p:cNvGrpSpPr/>
          <p:nvPr/>
        </p:nvGrpSpPr>
        <p:grpSpPr>
          <a:xfrm>
            <a:off x="1147864" y="2003899"/>
            <a:ext cx="4535945" cy="505838"/>
            <a:chOff x="1128409" y="1896894"/>
            <a:chExt cx="4535945" cy="505838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424B43B-15F5-4C5D-B579-423A528BBD02}"/>
                </a:ext>
              </a:extLst>
            </p:cNvPr>
            <p:cNvSpPr/>
            <p:nvPr/>
          </p:nvSpPr>
          <p:spPr>
            <a:xfrm>
              <a:off x="1128409" y="1896894"/>
              <a:ext cx="1108953" cy="505838"/>
            </a:xfrm>
            <a:prstGeom prst="rect">
              <a:avLst/>
            </a:prstGeom>
            <a:solidFill>
              <a:srgbClr val="003F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01</a:t>
              </a:r>
              <a:endParaRPr lang="zh-CN" altLang="en-US" dirty="0"/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61CA52FB-C92C-477C-81C1-2F2BFB7B4C69}"/>
                </a:ext>
              </a:extLst>
            </p:cNvPr>
            <p:cNvSpPr/>
            <p:nvPr/>
          </p:nvSpPr>
          <p:spPr>
            <a:xfrm>
              <a:off x="2305456" y="1896894"/>
              <a:ext cx="3358898" cy="505838"/>
            </a:xfrm>
            <a:prstGeom prst="rect">
              <a:avLst/>
            </a:prstGeom>
            <a:noFill/>
            <a:ln>
              <a:solidFill>
                <a:srgbClr val="003F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003F8C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</a:rPr>
                <a:t>哪一位家长更智慧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4291D08A-D654-49FC-80FC-ED2E1076CAB4}"/>
              </a:ext>
            </a:extLst>
          </p:cNvPr>
          <p:cNvGrpSpPr/>
          <p:nvPr/>
        </p:nvGrpSpPr>
        <p:grpSpPr>
          <a:xfrm>
            <a:off x="1147864" y="3176081"/>
            <a:ext cx="4535945" cy="505838"/>
            <a:chOff x="1128409" y="1896894"/>
            <a:chExt cx="4535945" cy="505838"/>
          </a:xfrm>
        </p:grpSpPr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C316279C-815C-45BA-AA63-DC1068EA0E1E}"/>
                </a:ext>
              </a:extLst>
            </p:cNvPr>
            <p:cNvSpPr/>
            <p:nvPr/>
          </p:nvSpPr>
          <p:spPr>
            <a:xfrm>
              <a:off x="1128409" y="1896894"/>
              <a:ext cx="1108953" cy="505838"/>
            </a:xfrm>
            <a:prstGeom prst="rect">
              <a:avLst/>
            </a:prstGeom>
            <a:solidFill>
              <a:srgbClr val="003F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02</a:t>
              </a:r>
              <a:endParaRPr lang="zh-CN" altLang="en-US" dirty="0"/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B5CBD124-B9CC-4E71-B5B6-498E402B67B1}"/>
                </a:ext>
              </a:extLst>
            </p:cNvPr>
            <p:cNvSpPr/>
            <p:nvPr/>
          </p:nvSpPr>
          <p:spPr>
            <a:xfrm>
              <a:off x="2305456" y="1896894"/>
              <a:ext cx="3358898" cy="505838"/>
            </a:xfrm>
            <a:prstGeom prst="rect">
              <a:avLst/>
            </a:prstGeom>
            <a:noFill/>
            <a:ln>
              <a:solidFill>
                <a:srgbClr val="003F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003F8C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</a:rPr>
                <a:t>学习做对孩子有益的家庭教育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874C3332-9555-486F-B91D-A5736AC37632}"/>
              </a:ext>
            </a:extLst>
          </p:cNvPr>
          <p:cNvGrpSpPr/>
          <p:nvPr/>
        </p:nvGrpSpPr>
        <p:grpSpPr>
          <a:xfrm>
            <a:off x="1147864" y="4348264"/>
            <a:ext cx="4535945" cy="505838"/>
            <a:chOff x="1128409" y="1896894"/>
            <a:chExt cx="4535945" cy="505838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794CDB9F-394C-4CC3-A76B-89A3ED1A90F0}"/>
                </a:ext>
              </a:extLst>
            </p:cNvPr>
            <p:cNvSpPr/>
            <p:nvPr/>
          </p:nvSpPr>
          <p:spPr>
            <a:xfrm>
              <a:off x="1128409" y="1896894"/>
              <a:ext cx="1108953" cy="505838"/>
            </a:xfrm>
            <a:prstGeom prst="rect">
              <a:avLst/>
            </a:prstGeom>
            <a:solidFill>
              <a:srgbClr val="003F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03</a:t>
              </a:r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4B75673B-4FEF-4E0E-8346-423B6401CF4E}"/>
                </a:ext>
              </a:extLst>
            </p:cNvPr>
            <p:cNvSpPr/>
            <p:nvPr/>
          </p:nvSpPr>
          <p:spPr>
            <a:xfrm>
              <a:off x="2305456" y="1896894"/>
              <a:ext cx="3358898" cy="505838"/>
            </a:xfrm>
            <a:prstGeom prst="rect">
              <a:avLst/>
            </a:prstGeom>
            <a:noFill/>
            <a:ln>
              <a:solidFill>
                <a:srgbClr val="003F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003F8C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</a:rPr>
                <a:t>家庭教育需要好的亲子关系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06A3281B-F922-4F68-94F7-9D4456A67C45}"/>
              </a:ext>
            </a:extLst>
          </p:cNvPr>
          <p:cNvGrpSpPr/>
          <p:nvPr/>
        </p:nvGrpSpPr>
        <p:grpSpPr>
          <a:xfrm>
            <a:off x="6384974" y="2497578"/>
            <a:ext cx="4535945" cy="505838"/>
            <a:chOff x="1128409" y="1896894"/>
            <a:chExt cx="4535945" cy="505838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B02981AA-56B4-4534-B1DF-7C53CD035B12}"/>
                </a:ext>
              </a:extLst>
            </p:cNvPr>
            <p:cNvSpPr/>
            <p:nvPr/>
          </p:nvSpPr>
          <p:spPr>
            <a:xfrm>
              <a:off x="1128409" y="1896894"/>
              <a:ext cx="1108953" cy="505838"/>
            </a:xfrm>
            <a:prstGeom prst="rect">
              <a:avLst/>
            </a:prstGeom>
            <a:solidFill>
              <a:srgbClr val="003F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04</a:t>
              </a:r>
              <a:endParaRPr lang="zh-CN" altLang="en-US" dirty="0"/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F0FBA23B-93BF-4D1B-B3CA-5BE436A47556}"/>
                </a:ext>
              </a:extLst>
            </p:cNvPr>
            <p:cNvSpPr/>
            <p:nvPr/>
          </p:nvSpPr>
          <p:spPr>
            <a:xfrm>
              <a:off x="2305456" y="1896894"/>
              <a:ext cx="3358898" cy="505838"/>
            </a:xfrm>
            <a:prstGeom prst="rect">
              <a:avLst/>
            </a:prstGeom>
            <a:noFill/>
            <a:ln>
              <a:solidFill>
                <a:srgbClr val="003F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003F8C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</a:rPr>
                <a:t>家庭教育讲座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FC3E0B8-C21C-4CC9-AC2D-78D1F6C57C4B}"/>
              </a:ext>
            </a:extLst>
          </p:cNvPr>
          <p:cNvGrpSpPr/>
          <p:nvPr/>
        </p:nvGrpSpPr>
        <p:grpSpPr>
          <a:xfrm>
            <a:off x="6384974" y="3757309"/>
            <a:ext cx="4535945" cy="505838"/>
            <a:chOff x="1128409" y="1896894"/>
            <a:chExt cx="4535945" cy="505838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338B9E7C-9C5F-4F4F-8D6B-EA0977672489}"/>
                </a:ext>
              </a:extLst>
            </p:cNvPr>
            <p:cNvSpPr/>
            <p:nvPr/>
          </p:nvSpPr>
          <p:spPr>
            <a:xfrm>
              <a:off x="1128409" y="1896894"/>
              <a:ext cx="1108953" cy="505838"/>
            </a:xfrm>
            <a:prstGeom prst="rect">
              <a:avLst/>
            </a:prstGeom>
            <a:solidFill>
              <a:srgbClr val="003F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05</a:t>
              </a:r>
              <a:endParaRPr lang="zh-CN" altLang="en-US" dirty="0"/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87EB0934-13FC-4064-AA68-AC77A832E08D}"/>
                </a:ext>
              </a:extLst>
            </p:cNvPr>
            <p:cNvSpPr/>
            <p:nvPr/>
          </p:nvSpPr>
          <p:spPr>
            <a:xfrm>
              <a:off x="2305456" y="1896894"/>
              <a:ext cx="3358898" cy="505838"/>
            </a:xfrm>
            <a:prstGeom prst="rect">
              <a:avLst/>
            </a:prstGeom>
            <a:noFill/>
            <a:ln>
              <a:solidFill>
                <a:srgbClr val="003F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003F8C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</a:rPr>
                <a:t>家庭教育就是因材、因性施教</a:t>
              </a: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228F85A0-3921-45C1-B330-D0BB78E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635" y="3893497"/>
            <a:ext cx="3506405" cy="250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376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51E74BA-95B0-4E37-AD2C-400BC7DF97DF}"/>
              </a:ext>
            </a:extLst>
          </p:cNvPr>
          <p:cNvSpPr txBox="1"/>
          <p:nvPr/>
        </p:nvSpPr>
        <p:spPr>
          <a:xfrm>
            <a:off x="3304259" y="617267"/>
            <a:ext cx="55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案例分析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B6EBAFD-2AAC-48E3-B4F1-2D1AC529343C}"/>
              </a:ext>
            </a:extLst>
          </p:cNvPr>
          <p:cNvGrpSpPr/>
          <p:nvPr/>
        </p:nvGrpSpPr>
        <p:grpSpPr>
          <a:xfrm>
            <a:off x="1626141" y="2608869"/>
            <a:ext cx="8939719" cy="1972451"/>
            <a:chOff x="2294239" y="2808904"/>
            <a:chExt cx="9023050" cy="1972451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DDAAEF2C-B5ED-4572-A932-C9DB45AA5C71}"/>
                </a:ext>
              </a:extLst>
            </p:cNvPr>
            <p:cNvSpPr/>
            <p:nvPr/>
          </p:nvSpPr>
          <p:spPr>
            <a:xfrm>
              <a:off x="2508421" y="2883499"/>
              <a:ext cx="8576973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幼儿园的老师说：“你的孩子可能有多动症，在板凳上连三分钟也坐不了。你最好带他上医院看看。”回家的路上，孩子问老师说了些什么，她告诉儿子：“老师表扬你了，说宝宝原来在板凳上坐不了一分钟，现在能坐三分钟了。其他的妈妈都非常羡慕妈妈，因为全班只有宝宝进步了。</a:t>
              </a:r>
            </a:p>
          </p:txBody>
        </p:sp>
        <p:sp>
          <p:nvSpPr>
            <p:cNvPr id="5" name="圆角矩形 45">
              <a:extLst>
                <a:ext uri="{FF2B5EF4-FFF2-40B4-BE49-F238E27FC236}">
                  <a16:creationId xmlns="" xmlns:a16="http://schemas.microsoft.com/office/drawing/2014/main" id="{0E13DEE8-EB1F-4CA4-B2AB-1B9A5542663C}"/>
                </a:ext>
              </a:extLst>
            </p:cNvPr>
            <p:cNvSpPr/>
            <p:nvPr/>
          </p:nvSpPr>
          <p:spPr>
            <a:xfrm>
              <a:off x="2294239" y="2808904"/>
              <a:ext cx="9023050" cy="1972451"/>
            </a:xfrm>
            <a:prstGeom prst="roundRect">
              <a:avLst>
                <a:gd name="adj" fmla="val 6402"/>
              </a:avLst>
            </a:prstGeom>
            <a:noFill/>
            <a:ln w="19050" cap="flat" cmpd="sng" algn="ctr">
              <a:solidFill>
                <a:srgbClr val="003F8C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89FEC3E-1842-45C3-BE85-483CC306A18A}"/>
              </a:ext>
            </a:extLst>
          </p:cNvPr>
          <p:cNvSpPr/>
          <p:nvPr/>
        </p:nvSpPr>
        <p:spPr>
          <a:xfrm>
            <a:off x="2294239" y="4655915"/>
            <a:ext cx="803147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那天晚上，儿子破天荒吃了两碗饭，而且没有要妈妈喂。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20B8E4AD-8307-4C5B-99C9-71724817F4B7}"/>
              </a:ext>
            </a:extLst>
          </p:cNvPr>
          <p:cNvGrpSpPr/>
          <p:nvPr/>
        </p:nvGrpSpPr>
        <p:grpSpPr>
          <a:xfrm>
            <a:off x="1626141" y="1838527"/>
            <a:ext cx="8939719" cy="418290"/>
            <a:chOff x="1626141" y="1838527"/>
            <a:chExt cx="8939719" cy="418290"/>
          </a:xfrm>
        </p:grpSpPr>
        <p:sp>
          <p:nvSpPr>
            <p:cNvPr id="3" name="矩形: 对角圆角 2">
              <a:extLst>
                <a:ext uri="{FF2B5EF4-FFF2-40B4-BE49-F238E27FC236}">
                  <a16:creationId xmlns="" xmlns:a16="http://schemas.microsoft.com/office/drawing/2014/main" id="{E90E54CB-7A9A-4D60-BE51-56898FD90B93}"/>
                </a:ext>
              </a:extLst>
            </p:cNvPr>
            <p:cNvSpPr/>
            <p:nvPr/>
          </p:nvSpPr>
          <p:spPr>
            <a:xfrm>
              <a:off x="1626141" y="1838528"/>
              <a:ext cx="8939719" cy="41828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03F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楷体简体" panose="02000000000000000000" pitchFamily="2" charset="-122"/>
                  <a:ea typeface="方正楷体简体" panose="02000000000000000000" pitchFamily="2" charset="-122"/>
                </a:rPr>
                <a:t>                    一位母亲的三次家长会</a:t>
              </a:r>
            </a:p>
          </p:txBody>
        </p:sp>
        <p:sp>
          <p:nvSpPr>
            <p:cNvPr id="8" name="矩形: 对角圆角 7">
              <a:extLst>
                <a:ext uri="{FF2B5EF4-FFF2-40B4-BE49-F238E27FC236}">
                  <a16:creationId xmlns="" xmlns:a16="http://schemas.microsoft.com/office/drawing/2014/main" id="{4B3A6B78-F64B-4294-A288-95A7CEC859E8}"/>
                </a:ext>
              </a:extLst>
            </p:cNvPr>
            <p:cNvSpPr/>
            <p:nvPr/>
          </p:nvSpPr>
          <p:spPr>
            <a:xfrm>
              <a:off x="1964987" y="1838527"/>
              <a:ext cx="2073613" cy="41828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rgbClr val="003F8C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</a:rPr>
                <a:t>第一次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30451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51E74BA-95B0-4E37-AD2C-400BC7DF97DF}"/>
              </a:ext>
            </a:extLst>
          </p:cNvPr>
          <p:cNvSpPr txBox="1"/>
          <p:nvPr/>
        </p:nvSpPr>
        <p:spPr>
          <a:xfrm>
            <a:off x="3304259" y="617267"/>
            <a:ext cx="55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案例分析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356FD3EA-A445-4A4E-95A6-8AC726A317D3}"/>
              </a:ext>
            </a:extLst>
          </p:cNvPr>
          <p:cNvGrpSpPr/>
          <p:nvPr/>
        </p:nvGrpSpPr>
        <p:grpSpPr>
          <a:xfrm>
            <a:off x="1626141" y="2608869"/>
            <a:ext cx="8939719" cy="2731616"/>
            <a:chOff x="2294239" y="2808904"/>
            <a:chExt cx="9023050" cy="2731616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9FE8225D-B571-40EE-9C48-C45C0A0D4F5A}"/>
                </a:ext>
              </a:extLst>
            </p:cNvPr>
            <p:cNvSpPr/>
            <p:nvPr/>
          </p:nvSpPr>
          <p:spPr>
            <a:xfrm>
              <a:off x="2508421" y="2883499"/>
              <a:ext cx="8576973" cy="25390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小学家长会上，老师说：“全班</a:t>
              </a:r>
              <a:r>
                <a:rPr lang="en-US" altLang="zh-CN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50</a:t>
              </a: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名同学，这次数学考试，你儿子排第</a:t>
              </a:r>
              <a:r>
                <a:rPr lang="en-US" altLang="zh-CN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49</a:t>
              </a: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名，我们怀疑他智力上有障碍，你最好带他去医院查查。”回家的路上，她流了泪，然而回到家，对坐在桌前的儿子说：“老师对你充满信心，老师说了，你并不是一个笨孩子，只要能细心些，会赶上你的同桌，这次你的同桌考了</a:t>
              </a:r>
              <a:r>
                <a:rPr lang="en-US" altLang="zh-CN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21</a:t>
              </a: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名。”说话时，她发现儿子暗淡的眼神一下子充满了光亮，沮丧的脸舒展开来，她甚至还发现，儿子温顺得让她吃惊，好像突然长大了许多。</a:t>
              </a:r>
            </a:p>
          </p:txBody>
        </p:sp>
        <p:sp>
          <p:nvSpPr>
            <p:cNvPr id="5" name="圆角矩形 45">
              <a:extLst>
                <a:ext uri="{FF2B5EF4-FFF2-40B4-BE49-F238E27FC236}">
                  <a16:creationId xmlns="" xmlns:a16="http://schemas.microsoft.com/office/drawing/2014/main" id="{A9344F27-D64D-46B4-BBB9-82D999604FF9}"/>
                </a:ext>
              </a:extLst>
            </p:cNvPr>
            <p:cNvSpPr/>
            <p:nvPr/>
          </p:nvSpPr>
          <p:spPr>
            <a:xfrm>
              <a:off x="2294239" y="2808904"/>
              <a:ext cx="9023050" cy="2731616"/>
            </a:xfrm>
            <a:prstGeom prst="roundRect">
              <a:avLst>
                <a:gd name="adj" fmla="val 6402"/>
              </a:avLst>
            </a:prstGeom>
            <a:noFill/>
            <a:ln w="19050" cap="flat" cmpd="sng" algn="ctr">
              <a:solidFill>
                <a:srgbClr val="003F8C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5A11144-57DB-4A19-B516-C1A5262F2572}"/>
              </a:ext>
            </a:extLst>
          </p:cNvPr>
          <p:cNvSpPr/>
          <p:nvPr/>
        </p:nvSpPr>
        <p:spPr>
          <a:xfrm>
            <a:off x="2294239" y="5415080"/>
            <a:ext cx="803147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第二天上学，儿子比平时去得都早。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91FBD5E-5A6D-41FF-9C1B-109EB6DDF6DB}"/>
              </a:ext>
            </a:extLst>
          </p:cNvPr>
          <p:cNvGrpSpPr/>
          <p:nvPr/>
        </p:nvGrpSpPr>
        <p:grpSpPr>
          <a:xfrm>
            <a:off x="1626141" y="1838527"/>
            <a:ext cx="8939719" cy="418290"/>
            <a:chOff x="1626141" y="1838527"/>
            <a:chExt cx="8939719" cy="418290"/>
          </a:xfrm>
        </p:grpSpPr>
        <p:sp>
          <p:nvSpPr>
            <p:cNvPr id="8" name="矩形: 对角圆角 7">
              <a:extLst>
                <a:ext uri="{FF2B5EF4-FFF2-40B4-BE49-F238E27FC236}">
                  <a16:creationId xmlns="" xmlns:a16="http://schemas.microsoft.com/office/drawing/2014/main" id="{B002BEA9-BEB7-4756-B84D-F43B6B9B76DB}"/>
                </a:ext>
              </a:extLst>
            </p:cNvPr>
            <p:cNvSpPr/>
            <p:nvPr/>
          </p:nvSpPr>
          <p:spPr>
            <a:xfrm>
              <a:off x="1626141" y="1838528"/>
              <a:ext cx="8939719" cy="41828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03F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楷体简体" panose="02000000000000000000" pitchFamily="2" charset="-122"/>
                  <a:ea typeface="方正楷体简体" panose="02000000000000000000" pitchFamily="2" charset="-122"/>
                </a:rPr>
                <a:t>                    一位母亲的三次家长会</a:t>
              </a:r>
            </a:p>
          </p:txBody>
        </p:sp>
        <p:sp>
          <p:nvSpPr>
            <p:cNvPr id="9" name="矩形: 对角圆角 8">
              <a:extLst>
                <a:ext uri="{FF2B5EF4-FFF2-40B4-BE49-F238E27FC236}">
                  <a16:creationId xmlns="" xmlns:a16="http://schemas.microsoft.com/office/drawing/2014/main" id="{41123C7D-007E-4940-BE04-9A3FE62312ED}"/>
                </a:ext>
              </a:extLst>
            </p:cNvPr>
            <p:cNvSpPr/>
            <p:nvPr/>
          </p:nvSpPr>
          <p:spPr>
            <a:xfrm>
              <a:off x="1964987" y="1838527"/>
              <a:ext cx="2073613" cy="41828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rgbClr val="003F8C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</a:rPr>
                <a:t>第二次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5522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51E74BA-95B0-4E37-AD2C-400BC7DF97DF}"/>
              </a:ext>
            </a:extLst>
          </p:cNvPr>
          <p:cNvSpPr txBox="1"/>
          <p:nvPr/>
        </p:nvSpPr>
        <p:spPr>
          <a:xfrm>
            <a:off x="3304259" y="617267"/>
            <a:ext cx="55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案例分析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B6E44D5-4B59-4FCE-A822-3D007D089BFF}"/>
              </a:ext>
            </a:extLst>
          </p:cNvPr>
          <p:cNvGrpSpPr/>
          <p:nvPr/>
        </p:nvGrpSpPr>
        <p:grpSpPr>
          <a:xfrm>
            <a:off x="1626141" y="2608869"/>
            <a:ext cx="8939719" cy="1992315"/>
            <a:chOff x="2294239" y="2808904"/>
            <a:chExt cx="9023050" cy="2731616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B3DF42A3-B666-4B6A-965E-1E0A78A713F9}"/>
                </a:ext>
              </a:extLst>
            </p:cNvPr>
            <p:cNvSpPr/>
            <p:nvPr/>
          </p:nvSpPr>
          <p:spPr>
            <a:xfrm>
              <a:off x="2508421" y="2883499"/>
              <a:ext cx="8576973" cy="1708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初三年级家长会，妈妈直到结束都没有听到老师点她的名字，临别去问老师，老师告诉她：“按你儿子现在的成绩，考重点高中有点危险。”她怀着惊喜的心情走出校门，她发现儿子在等她，她扶着儿子的肩膀，告诉儿子：“班主任对你非常满意，她说了，只要你努力，很有希望考上重点。”</a:t>
              </a:r>
            </a:p>
          </p:txBody>
        </p:sp>
        <p:sp>
          <p:nvSpPr>
            <p:cNvPr id="5" name="圆角矩形 45">
              <a:extLst>
                <a:ext uri="{FF2B5EF4-FFF2-40B4-BE49-F238E27FC236}">
                  <a16:creationId xmlns="" xmlns:a16="http://schemas.microsoft.com/office/drawing/2014/main" id="{D759A6EB-7AC7-4AD5-8F62-12F8D58B12CF}"/>
                </a:ext>
              </a:extLst>
            </p:cNvPr>
            <p:cNvSpPr/>
            <p:nvPr/>
          </p:nvSpPr>
          <p:spPr>
            <a:xfrm>
              <a:off x="2294239" y="2808904"/>
              <a:ext cx="9023050" cy="2731616"/>
            </a:xfrm>
            <a:prstGeom prst="roundRect">
              <a:avLst>
                <a:gd name="adj" fmla="val 6402"/>
              </a:avLst>
            </a:prstGeom>
            <a:noFill/>
            <a:ln w="19050" cap="flat" cmpd="sng" algn="ctr">
              <a:solidFill>
                <a:srgbClr val="003F8C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5C8D7A1A-53B3-4AFD-8275-383A12447584}"/>
              </a:ext>
            </a:extLst>
          </p:cNvPr>
          <p:cNvSpPr/>
          <p:nvPr/>
        </p:nvSpPr>
        <p:spPr>
          <a:xfrm>
            <a:off x="1497392" y="4724416"/>
            <a:ext cx="9197216" cy="877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高考结束后，这位同学被清华大学第一批录取，儿子跑到自己的房间大哭起来，边哭边对跟过来的妈妈说：“妈妈，我一直知道我不是一个聪明的孩子，只有您一直都在欣赏我！”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CA5DD93-63AB-4A73-A500-1AC6F9C2F45E}"/>
              </a:ext>
            </a:extLst>
          </p:cNvPr>
          <p:cNvGrpSpPr/>
          <p:nvPr/>
        </p:nvGrpSpPr>
        <p:grpSpPr>
          <a:xfrm>
            <a:off x="1626141" y="1838527"/>
            <a:ext cx="8939719" cy="418290"/>
            <a:chOff x="1626141" y="1838527"/>
            <a:chExt cx="8939719" cy="418290"/>
          </a:xfrm>
        </p:grpSpPr>
        <p:sp>
          <p:nvSpPr>
            <p:cNvPr id="8" name="矩形: 对角圆角 7">
              <a:extLst>
                <a:ext uri="{FF2B5EF4-FFF2-40B4-BE49-F238E27FC236}">
                  <a16:creationId xmlns="" xmlns:a16="http://schemas.microsoft.com/office/drawing/2014/main" id="{F1F8518E-F04D-4B21-A7DD-471CA0E651E2}"/>
                </a:ext>
              </a:extLst>
            </p:cNvPr>
            <p:cNvSpPr/>
            <p:nvPr/>
          </p:nvSpPr>
          <p:spPr>
            <a:xfrm>
              <a:off x="1626141" y="1838528"/>
              <a:ext cx="8939719" cy="41828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003F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方正楷体简体" panose="02000000000000000000" pitchFamily="2" charset="-122"/>
                  <a:ea typeface="方正楷体简体" panose="02000000000000000000" pitchFamily="2" charset="-122"/>
                </a:rPr>
                <a:t>                    一位母亲的三次家长会</a:t>
              </a:r>
            </a:p>
          </p:txBody>
        </p:sp>
        <p:sp>
          <p:nvSpPr>
            <p:cNvPr id="9" name="矩形: 对角圆角 8">
              <a:extLst>
                <a:ext uri="{FF2B5EF4-FFF2-40B4-BE49-F238E27FC236}">
                  <a16:creationId xmlns="" xmlns:a16="http://schemas.microsoft.com/office/drawing/2014/main" id="{A7E7C347-B4BF-4C9C-A179-5F65270780CB}"/>
                </a:ext>
              </a:extLst>
            </p:cNvPr>
            <p:cNvSpPr/>
            <p:nvPr/>
          </p:nvSpPr>
          <p:spPr>
            <a:xfrm>
              <a:off x="1964987" y="1838527"/>
              <a:ext cx="2073613" cy="418289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rgbClr val="003F8C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</a:rPr>
                <a:t>第三次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8844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51E74BA-95B0-4E37-AD2C-400BC7DF97DF}"/>
              </a:ext>
            </a:extLst>
          </p:cNvPr>
          <p:cNvSpPr txBox="1"/>
          <p:nvPr/>
        </p:nvSpPr>
        <p:spPr>
          <a:xfrm>
            <a:off x="3304259" y="617267"/>
            <a:ext cx="55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亲子关系的七大杀手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DDB03B09-38CA-4289-9131-0F7C16583B8D}"/>
              </a:ext>
            </a:extLst>
          </p:cNvPr>
          <p:cNvGrpSpPr/>
          <p:nvPr/>
        </p:nvGrpSpPr>
        <p:grpSpPr>
          <a:xfrm>
            <a:off x="2325420" y="3541940"/>
            <a:ext cx="1957678" cy="1957943"/>
            <a:chOff x="617530" y="2479318"/>
            <a:chExt cx="1957678" cy="1957943"/>
          </a:xfrm>
        </p:grpSpPr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8C27FE96-6B57-4A70-89AE-C88A779BD554}"/>
                </a:ext>
              </a:extLst>
            </p:cNvPr>
            <p:cNvGrpSpPr/>
            <p:nvPr/>
          </p:nvGrpSpPr>
          <p:grpSpPr>
            <a:xfrm>
              <a:off x="617530" y="2479318"/>
              <a:ext cx="1957678" cy="1957943"/>
              <a:chOff x="617530" y="2479318"/>
              <a:chExt cx="1957678" cy="1957943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D70DFF2D-EFA0-4CFC-9DFE-B242B6197395}"/>
                  </a:ext>
                </a:extLst>
              </p:cNvPr>
              <p:cNvGrpSpPr/>
              <p:nvPr/>
            </p:nvGrpSpPr>
            <p:grpSpPr>
              <a:xfrm>
                <a:off x="617530" y="2479318"/>
                <a:ext cx="1957678" cy="1957943"/>
                <a:chOff x="2508643" y="3155719"/>
                <a:chExt cx="2161075" cy="2161075"/>
              </a:xfrm>
            </p:grpSpPr>
            <p:sp>
              <p:nvSpPr>
                <p:cNvPr id="8" name="任意多边形 10">
                  <a:extLst>
                    <a:ext uri="{FF2B5EF4-FFF2-40B4-BE49-F238E27FC236}">
                      <a16:creationId xmlns="" xmlns:a16="http://schemas.microsoft.com/office/drawing/2014/main" id="{CBD3E69A-7419-4618-87DB-0015524DB19A}"/>
                    </a:ext>
                  </a:extLst>
                </p:cNvPr>
                <p:cNvSpPr/>
                <p:nvPr/>
              </p:nvSpPr>
              <p:spPr>
                <a:xfrm>
                  <a:off x="2508643" y="3155719"/>
                  <a:ext cx="2161075" cy="2161075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190500" dist="76200" dir="2700000" algn="tl" rotWithShape="0">
                    <a:prstClr val="black">
                      <a:alpha val="30000"/>
                    </a:prstClr>
                  </a:outerShdw>
                </a:effec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椭圆 8">
                  <a:extLst>
                    <a:ext uri="{FF2B5EF4-FFF2-40B4-BE49-F238E27FC236}">
                      <a16:creationId xmlns="" xmlns:a16="http://schemas.microsoft.com/office/drawing/2014/main" id="{D54B1418-FD7D-4561-86B5-85A37542132D}"/>
                    </a:ext>
                  </a:extLst>
                </p:cNvPr>
                <p:cNvSpPr/>
                <p:nvPr/>
              </p:nvSpPr>
              <p:spPr>
                <a:xfrm>
                  <a:off x="2798632" y="3445708"/>
                  <a:ext cx="1581096" cy="1581096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innerShdw blurRad="88900" dist="38100" dir="13500000">
                    <a:prstClr val="black">
                      <a:alpha val="3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" name="椭圆 6">
                <a:extLst>
                  <a:ext uri="{FF2B5EF4-FFF2-40B4-BE49-F238E27FC236}">
                    <a16:creationId xmlns="" xmlns:a16="http://schemas.microsoft.com/office/drawing/2014/main" id="{6610C163-7CB9-4787-A61A-A5AA07744EF3}"/>
                  </a:ext>
                </a:extLst>
              </p:cNvPr>
              <p:cNvSpPr/>
              <p:nvPr/>
            </p:nvSpPr>
            <p:spPr>
              <a:xfrm>
                <a:off x="901700" y="2765936"/>
                <a:ext cx="1371802" cy="1371802"/>
              </a:xfrm>
              <a:prstGeom prst="ellipse">
                <a:avLst/>
              </a:prstGeom>
              <a:solidFill>
                <a:srgbClr val="003F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8CABE0C2-DABF-4780-A5DD-0E484DF899E8}"/>
                </a:ext>
              </a:extLst>
            </p:cNvPr>
            <p:cNvSpPr/>
            <p:nvPr/>
          </p:nvSpPr>
          <p:spPr>
            <a:xfrm>
              <a:off x="975443" y="2975884"/>
              <a:ext cx="1269734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对孩子的爱附加各种条件，对孩子说话不算数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E9C769D-4169-44F1-A2C6-66904156A4E3}"/>
              </a:ext>
            </a:extLst>
          </p:cNvPr>
          <p:cNvGrpSpPr/>
          <p:nvPr/>
        </p:nvGrpSpPr>
        <p:grpSpPr>
          <a:xfrm>
            <a:off x="5217976" y="3499605"/>
            <a:ext cx="1957678" cy="1957943"/>
            <a:chOff x="617530" y="2479318"/>
            <a:chExt cx="1957678" cy="1957943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C84ADB32-F852-4976-A0B6-396864D18873}"/>
                </a:ext>
              </a:extLst>
            </p:cNvPr>
            <p:cNvGrpSpPr/>
            <p:nvPr/>
          </p:nvGrpSpPr>
          <p:grpSpPr>
            <a:xfrm>
              <a:off x="617530" y="2479318"/>
              <a:ext cx="1957678" cy="1957943"/>
              <a:chOff x="617530" y="2479318"/>
              <a:chExt cx="1957678" cy="1957943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870C99A4-5CD7-4C74-ACA9-C8E08565A6E6}"/>
                  </a:ext>
                </a:extLst>
              </p:cNvPr>
              <p:cNvGrpSpPr/>
              <p:nvPr/>
            </p:nvGrpSpPr>
            <p:grpSpPr>
              <a:xfrm>
                <a:off x="617530" y="2479318"/>
                <a:ext cx="1957678" cy="1957943"/>
                <a:chOff x="2508643" y="3155719"/>
                <a:chExt cx="2161075" cy="2161075"/>
              </a:xfrm>
            </p:grpSpPr>
            <p:sp>
              <p:nvSpPr>
                <p:cNvPr id="15" name="任意多边形 11">
                  <a:extLst>
                    <a:ext uri="{FF2B5EF4-FFF2-40B4-BE49-F238E27FC236}">
                      <a16:creationId xmlns="" xmlns:a16="http://schemas.microsoft.com/office/drawing/2014/main" id="{946F2161-C621-4EE8-A7EF-119F0EEBC4AB}"/>
                    </a:ext>
                  </a:extLst>
                </p:cNvPr>
                <p:cNvSpPr/>
                <p:nvPr/>
              </p:nvSpPr>
              <p:spPr>
                <a:xfrm>
                  <a:off x="2508643" y="3155719"/>
                  <a:ext cx="2161075" cy="2161075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190500" dist="76200" dir="2700000" algn="tl" rotWithShape="0">
                    <a:prstClr val="black">
                      <a:alpha val="30000"/>
                    </a:prstClr>
                  </a:outerShdw>
                </a:effec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椭圆 15">
                  <a:extLst>
                    <a:ext uri="{FF2B5EF4-FFF2-40B4-BE49-F238E27FC236}">
                      <a16:creationId xmlns="" xmlns:a16="http://schemas.microsoft.com/office/drawing/2014/main" id="{A6581576-1885-4113-8E56-CF0AB2E231B8}"/>
                    </a:ext>
                  </a:extLst>
                </p:cNvPr>
                <p:cNvSpPr/>
                <p:nvPr/>
              </p:nvSpPr>
              <p:spPr>
                <a:xfrm>
                  <a:off x="2798632" y="3445708"/>
                  <a:ext cx="1581096" cy="1581096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innerShdw blurRad="88900" dist="38100" dir="13500000">
                    <a:prstClr val="black">
                      <a:alpha val="3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" name="椭圆 13">
                <a:extLst>
                  <a:ext uri="{FF2B5EF4-FFF2-40B4-BE49-F238E27FC236}">
                    <a16:creationId xmlns="" xmlns:a16="http://schemas.microsoft.com/office/drawing/2014/main" id="{1A38E988-BF37-4FB7-A4D1-D95E07831A34}"/>
                  </a:ext>
                </a:extLst>
              </p:cNvPr>
              <p:cNvSpPr/>
              <p:nvPr/>
            </p:nvSpPr>
            <p:spPr>
              <a:xfrm>
                <a:off x="901700" y="2765936"/>
                <a:ext cx="1371802" cy="1371802"/>
              </a:xfrm>
              <a:prstGeom prst="ellipse">
                <a:avLst/>
              </a:prstGeom>
              <a:solidFill>
                <a:srgbClr val="003F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B5462CE9-CF7B-415E-A157-62C35100C600}"/>
                </a:ext>
              </a:extLst>
            </p:cNvPr>
            <p:cNvSpPr/>
            <p:nvPr/>
          </p:nvSpPr>
          <p:spPr>
            <a:xfrm>
              <a:off x="975443" y="3095152"/>
              <a:ext cx="1269734" cy="623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随便发脾气，拿孩子当“出气筒”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E0B55844-31AC-470B-961D-15DE6B5B7702}"/>
              </a:ext>
            </a:extLst>
          </p:cNvPr>
          <p:cNvGrpSpPr/>
          <p:nvPr/>
        </p:nvGrpSpPr>
        <p:grpSpPr>
          <a:xfrm>
            <a:off x="8110532" y="3541939"/>
            <a:ext cx="1957678" cy="1957943"/>
            <a:chOff x="617530" y="2479318"/>
            <a:chExt cx="1957678" cy="1957943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CD9F122B-31F6-455B-906E-54A8085751CC}"/>
                </a:ext>
              </a:extLst>
            </p:cNvPr>
            <p:cNvGrpSpPr/>
            <p:nvPr/>
          </p:nvGrpSpPr>
          <p:grpSpPr>
            <a:xfrm>
              <a:off x="617530" y="2479318"/>
              <a:ext cx="1957678" cy="1957943"/>
              <a:chOff x="617530" y="2479318"/>
              <a:chExt cx="1957678" cy="1957943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="" xmlns:a16="http://schemas.microsoft.com/office/drawing/2014/main" id="{61EDC931-C1B0-4FAA-802E-165053A6C201}"/>
                  </a:ext>
                </a:extLst>
              </p:cNvPr>
              <p:cNvGrpSpPr/>
              <p:nvPr/>
            </p:nvGrpSpPr>
            <p:grpSpPr>
              <a:xfrm>
                <a:off x="617530" y="2479318"/>
                <a:ext cx="1957678" cy="1957943"/>
                <a:chOff x="2508643" y="3155719"/>
                <a:chExt cx="2161075" cy="2161075"/>
              </a:xfrm>
            </p:grpSpPr>
            <p:sp>
              <p:nvSpPr>
                <p:cNvPr id="22" name="任意多边形 11">
                  <a:extLst>
                    <a:ext uri="{FF2B5EF4-FFF2-40B4-BE49-F238E27FC236}">
                      <a16:creationId xmlns="" xmlns:a16="http://schemas.microsoft.com/office/drawing/2014/main" id="{5CCAC5A6-D3DB-4497-A083-A18985C62C8A}"/>
                    </a:ext>
                  </a:extLst>
                </p:cNvPr>
                <p:cNvSpPr/>
                <p:nvPr/>
              </p:nvSpPr>
              <p:spPr>
                <a:xfrm>
                  <a:off x="2508643" y="3155719"/>
                  <a:ext cx="2161075" cy="2161075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190500" dist="76200" dir="2700000" algn="tl" rotWithShape="0">
                    <a:prstClr val="black">
                      <a:alpha val="30000"/>
                    </a:prstClr>
                  </a:outerShdw>
                </a:effec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椭圆 22">
                  <a:extLst>
                    <a:ext uri="{FF2B5EF4-FFF2-40B4-BE49-F238E27FC236}">
                      <a16:creationId xmlns="" xmlns:a16="http://schemas.microsoft.com/office/drawing/2014/main" id="{65EC61FE-6519-4DBC-A794-EF7FEB4B14EF}"/>
                    </a:ext>
                  </a:extLst>
                </p:cNvPr>
                <p:cNvSpPr/>
                <p:nvPr/>
              </p:nvSpPr>
              <p:spPr>
                <a:xfrm>
                  <a:off x="2798632" y="3445708"/>
                  <a:ext cx="1581096" cy="1581096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innerShdw blurRad="88900" dist="38100" dir="13500000">
                    <a:prstClr val="black">
                      <a:alpha val="3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1" name="椭圆 20">
                <a:extLst>
                  <a:ext uri="{FF2B5EF4-FFF2-40B4-BE49-F238E27FC236}">
                    <a16:creationId xmlns="" xmlns:a16="http://schemas.microsoft.com/office/drawing/2014/main" id="{B8AE07F3-A331-4685-9761-C464B82F716C}"/>
                  </a:ext>
                </a:extLst>
              </p:cNvPr>
              <p:cNvSpPr/>
              <p:nvPr/>
            </p:nvSpPr>
            <p:spPr>
              <a:xfrm>
                <a:off x="901700" y="2765936"/>
                <a:ext cx="1371802" cy="1371802"/>
              </a:xfrm>
              <a:prstGeom prst="ellipse">
                <a:avLst/>
              </a:prstGeom>
              <a:solidFill>
                <a:srgbClr val="003F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37FFB000-B69F-4C13-B6D3-5793DC9BD5AD}"/>
                </a:ext>
              </a:extLst>
            </p:cNvPr>
            <p:cNvSpPr/>
            <p:nvPr/>
          </p:nvSpPr>
          <p:spPr>
            <a:xfrm>
              <a:off x="975443" y="3095152"/>
              <a:ext cx="1269734" cy="6232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习惯对孩子做“坏”的假设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4F7B0560-583C-40A5-9190-8529F352C60E}"/>
              </a:ext>
            </a:extLst>
          </p:cNvPr>
          <p:cNvGrpSpPr/>
          <p:nvPr/>
        </p:nvGrpSpPr>
        <p:grpSpPr>
          <a:xfrm>
            <a:off x="815121" y="1790681"/>
            <a:ext cx="1957678" cy="1957943"/>
            <a:chOff x="617530" y="2479318"/>
            <a:chExt cx="1957678" cy="1957943"/>
          </a:xfrm>
        </p:grpSpPr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0B1CCDD1-2167-47A0-8A24-A2CC0CD6ADBF}"/>
                </a:ext>
              </a:extLst>
            </p:cNvPr>
            <p:cNvGrpSpPr/>
            <p:nvPr/>
          </p:nvGrpSpPr>
          <p:grpSpPr>
            <a:xfrm>
              <a:off x="617530" y="2479318"/>
              <a:ext cx="1957678" cy="1957943"/>
              <a:chOff x="617530" y="2479318"/>
              <a:chExt cx="1957678" cy="1957943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="" xmlns:a16="http://schemas.microsoft.com/office/drawing/2014/main" id="{E2510B61-D546-4804-A844-F036C9B9E7D3}"/>
                  </a:ext>
                </a:extLst>
              </p:cNvPr>
              <p:cNvGrpSpPr/>
              <p:nvPr/>
            </p:nvGrpSpPr>
            <p:grpSpPr>
              <a:xfrm>
                <a:off x="617530" y="2479318"/>
                <a:ext cx="1957678" cy="1957943"/>
                <a:chOff x="2508643" y="3155719"/>
                <a:chExt cx="2161075" cy="2161075"/>
              </a:xfrm>
            </p:grpSpPr>
            <p:sp>
              <p:nvSpPr>
                <p:cNvPr id="29" name="任意多边形 11">
                  <a:extLst>
                    <a:ext uri="{FF2B5EF4-FFF2-40B4-BE49-F238E27FC236}">
                      <a16:creationId xmlns="" xmlns:a16="http://schemas.microsoft.com/office/drawing/2014/main" id="{CD86FB39-7DDF-46B3-A2B7-70B38675CE94}"/>
                    </a:ext>
                  </a:extLst>
                </p:cNvPr>
                <p:cNvSpPr/>
                <p:nvPr/>
              </p:nvSpPr>
              <p:spPr>
                <a:xfrm>
                  <a:off x="2508643" y="3155719"/>
                  <a:ext cx="2161075" cy="2161075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190500" dist="76200" dir="2700000" algn="tl" rotWithShape="0">
                    <a:prstClr val="black">
                      <a:alpha val="30000"/>
                    </a:prstClr>
                  </a:outerShdw>
                </a:effec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椭圆 29">
                  <a:extLst>
                    <a:ext uri="{FF2B5EF4-FFF2-40B4-BE49-F238E27FC236}">
                      <a16:creationId xmlns="" xmlns:a16="http://schemas.microsoft.com/office/drawing/2014/main" id="{6168C6EE-5ABA-49B0-822C-E9DC8C0AFE6C}"/>
                    </a:ext>
                  </a:extLst>
                </p:cNvPr>
                <p:cNvSpPr/>
                <p:nvPr/>
              </p:nvSpPr>
              <p:spPr>
                <a:xfrm>
                  <a:off x="2798632" y="3445708"/>
                  <a:ext cx="1581096" cy="1581096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innerShdw blurRad="88900" dist="38100" dir="13500000">
                    <a:prstClr val="black">
                      <a:alpha val="3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B66D56DD-7AB1-4B12-9D09-F9663732402F}"/>
                  </a:ext>
                </a:extLst>
              </p:cNvPr>
              <p:cNvSpPr/>
              <p:nvPr/>
            </p:nvSpPr>
            <p:spPr>
              <a:xfrm>
                <a:off x="901700" y="2765936"/>
                <a:ext cx="1371802" cy="1371802"/>
              </a:xfrm>
              <a:prstGeom prst="ellipse">
                <a:avLst/>
              </a:prstGeom>
              <a:solidFill>
                <a:srgbClr val="003F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FD2DF205-E912-41AB-9BA9-10BBB8AB8882}"/>
                </a:ext>
              </a:extLst>
            </p:cNvPr>
            <p:cNvSpPr/>
            <p:nvPr/>
          </p:nvSpPr>
          <p:spPr>
            <a:xfrm>
              <a:off x="975443" y="2975884"/>
              <a:ext cx="1269734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父母自己做不到的事情强求孩子做到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9B1FE3F5-7789-40FD-9831-946E8EB6DECD}"/>
              </a:ext>
            </a:extLst>
          </p:cNvPr>
          <p:cNvGrpSpPr/>
          <p:nvPr/>
        </p:nvGrpSpPr>
        <p:grpSpPr>
          <a:xfrm>
            <a:off x="3721420" y="1790681"/>
            <a:ext cx="1957678" cy="1957943"/>
            <a:chOff x="3289480" y="2527826"/>
            <a:chExt cx="1957678" cy="1957943"/>
          </a:xfrm>
        </p:grpSpPr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EFD0BEE4-57CB-42C7-B5AC-1061DF4A7CE8}"/>
                </a:ext>
              </a:extLst>
            </p:cNvPr>
            <p:cNvGrpSpPr/>
            <p:nvPr/>
          </p:nvGrpSpPr>
          <p:grpSpPr>
            <a:xfrm>
              <a:off x="3289480" y="2527826"/>
              <a:ext cx="1957678" cy="1957943"/>
              <a:chOff x="617530" y="2479318"/>
              <a:chExt cx="1957678" cy="1957943"/>
            </a:xfrm>
          </p:grpSpPr>
          <p:grpSp>
            <p:nvGrpSpPr>
              <p:cNvPr id="34" name="组合 33">
                <a:extLst>
                  <a:ext uri="{FF2B5EF4-FFF2-40B4-BE49-F238E27FC236}">
                    <a16:creationId xmlns="" xmlns:a16="http://schemas.microsoft.com/office/drawing/2014/main" id="{AD6B14BC-58E3-471B-A8AC-E640C8F3620A}"/>
                  </a:ext>
                </a:extLst>
              </p:cNvPr>
              <p:cNvGrpSpPr/>
              <p:nvPr/>
            </p:nvGrpSpPr>
            <p:grpSpPr>
              <a:xfrm>
                <a:off x="617530" y="2479318"/>
                <a:ext cx="1957678" cy="1957943"/>
                <a:chOff x="2508643" y="3155719"/>
                <a:chExt cx="2161075" cy="2161075"/>
              </a:xfrm>
            </p:grpSpPr>
            <p:sp>
              <p:nvSpPr>
                <p:cNvPr id="36" name="任意多边形 11">
                  <a:extLst>
                    <a:ext uri="{FF2B5EF4-FFF2-40B4-BE49-F238E27FC236}">
                      <a16:creationId xmlns="" xmlns:a16="http://schemas.microsoft.com/office/drawing/2014/main" id="{E629DA18-B3EE-44BC-A06E-3661145F7FF6}"/>
                    </a:ext>
                  </a:extLst>
                </p:cNvPr>
                <p:cNvSpPr/>
                <p:nvPr/>
              </p:nvSpPr>
              <p:spPr>
                <a:xfrm>
                  <a:off x="2508643" y="3155719"/>
                  <a:ext cx="2161075" cy="2161075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190500" dist="76200" dir="2700000" algn="tl" rotWithShape="0">
                    <a:prstClr val="black">
                      <a:alpha val="30000"/>
                    </a:prstClr>
                  </a:outerShdw>
                </a:effec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椭圆 36">
                  <a:extLst>
                    <a:ext uri="{FF2B5EF4-FFF2-40B4-BE49-F238E27FC236}">
                      <a16:creationId xmlns="" xmlns:a16="http://schemas.microsoft.com/office/drawing/2014/main" id="{2B7410FA-93BC-4A2A-A578-E1359F90D951}"/>
                    </a:ext>
                  </a:extLst>
                </p:cNvPr>
                <p:cNvSpPr/>
                <p:nvPr/>
              </p:nvSpPr>
              <p:spPr>
                <a:xfrm>
                  <a:off x="2798632" y="3445708"/>
                  <a:ext cx="1581096" cy="1581096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innerShdw blurRad="88900" dist="38100" dir="13500000">
                    <a:prstClr val="black">
                      <a:alpha val="3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5" name="椭圆 34">
                <a:extLst>
                  <a:ext uri="{FF2B5EF4-FFF2-40B4-BE49-F238E27FC236}">
                    <a16:creationId xmlns="" xmlns:a16="http://schemas.microsoft.com/office/drawing/2014/main" id="{59F4941E-1F1B-4602-883F-E1977C9F287B}"/>
                  </a:ext>
                </a:extLst>
              </p:cNvPr>
              <p:cNvSpPr/>
              <p:nvPr/>
            </p:nvSpPr>
            <p:spPr>
              <a:xfrm>
                <a:off x="901700" y="2765936"/>
                <a:ext cx="1371802" cy="1371802"/>
              </a:xfrm>
              <a:prstGeom prst="ellipse">
                <a:avLst/>
              </a:prstGeom>
              <a:solidFill>
                <a:srgbClr val="003F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37B2ADA8-D6C8-41AE-BF47-1DBBE0A78B22}"/>
                </a:ext>
              </a:extLst>
            </p:cNvPr>
            <p:cNvSpPr/>
            <p:nvPr/>
          </p:nvSpPr>
          <p:spPr>
            <a:xfrm>
              <a:off x="3679414" y="2997696"/>
              <a:ext cx="1371802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批评指责太多，夸奖太少或不善夸奖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05ABC8CD-1295-4E88-9D56-6FBB19CAB23B}"/>
              </a:ext>
            </a:extLst>
          </p:cNvPr>
          <p:cNvGrpSpPr/>
          <p:nvPr/>
        </p:nvGrpSpPr>
        <p:grpSpPr>
          <a:xfrm>
            <a:off x="6627719" y="1790681"/>
            <a:ext cx="1957678" cy="1957943"/>
            <a:chOff x="5873248" y="2566250"/>
            <a:chExt cx="1957678" cy="1957943"/>
          </a:xfrm>
        </p:grpSpPr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1A8929AB-06F9-4DF1-B6F3-16E5500F705F}"/>
                </a:ext>
              </a:extLst>
            </p:cNvPr>
            <p:cNvGrpSpPr/>
            <p:nvPr/>
          </p:nvGrpSpPr>
          <p:grpSpPr>
            <a:xfrm>
              <a:off x="5873248" y="2566250"/>
              <a:ext cx="1957678" cy="1957943"/>
              <a:chOff x="617530" y="2479318"/>
              <a:chExt cx="1957678" cy="1957943"/>
            </a:xfrm>
          </p:grpSpPr>
          <p:grpSp>
            <p:nvGrpSpPr>
              <p:cNvPr id="41" name="组合 40">
                <a:extLst>
                  <a:ext uri="{FF2B5EF4-FFF2-40B4-BE49-F238E27FC236}">
                    <a16:creationId xmlns="" xmlns:a16="http://schemas.microsoft.com/office/drawing/2014/main" id="{09519902-BD5F-4C1A-99F8-DC8D16794B01}"/>
                  </a:ext>
                </a:extLst>
              </p:cNvPr>
              <p:cNvGrpSpPr/>
              <p:nvPr/>
            </p:nvGrpSpPr>
            <p:grpSpPr>
              <a:xfrm>
                <a:off x="617530" y="2479318"/>
                <a:ext cx="1957678" cy="1957943"/>
                <a:chOff x="2508643" y="3155719"/>
                <a:chExt cx="2161075" cy="2161075"/>
              </a:xfrm>
            </p:grpSpPr>
            <p:sp>
              <p:nvSpPr>
                <p:cNvPr id="43" name="任意多边形 11">
                  <a:extLst>
                    <a:ext uri="{FF2B5EF4-FFF2-40B4-BE49-F238E27FC236}">
                      <a16:creationId xmlns="" xmlns:a16="http://schemas.microsoft.com/office/drawing/2014/main" id="{AB79F57B-2662-4244-8C9A-297474019CE1}"/>
                    </a:ext>
                  </a:extLst>
                </p:cNvPr>
                <p:cNvSpPr/>
                <p:nvPr/>
              </p:nvSpPr>
              <p:spPr>
                <a:xfrm>
                  <a:off x="2508643" y="3155719"/>
                  <a:ext cx="2161075" cy="2161075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190500" dist="76200" dir="2700000" algn="tl" rotWithShape="0">
                    <a:prstClr val="black">
                      <a:alpha val="30000"/>
                    </a:prstClr>
                  </a:outerShdw>
                </a:effec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椭圆 43">
                  <a:extLst>
                    <a:ext uri="{FF2B5EF4-FFF2-40B4-BE49-F238E27FC236}">
                      <a16:creationId xmlns="" xmlns:a16="http://schemas.microsoft.com/office/drawing/2014/main" id="{E3AF29DB-BDCF-4970-AA26-E57E8F869E81}"/>
                    </a:ext>
                  </a:extLst>
                </p:cNvPr>
                <p:cNvSpPr/>
                <p:nvPr/>
              </p:nvSpPr>
              <p:spPr>
                <a:xfrm>
                  <a:off x="2798632" y="3445708"/>
                  <a:ext cx="1581096" cy="1581096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innerShdw blurRad="88900" dist="38100" dir="13500000">
                    <a:prstClr val="black">
                      <a:alpha val="3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1C3848A7-D0EE-4F3F-AA38-75848508A2A5}"/>
                  </a:ext>
                </a:extLst>
              </p:cNvPr>
              <p:cNvSpPr/>
              <p:nvPr/>
            </p:nvSpPr>
            <p:spPr>
              <a:xfrm>
                <a:off x="901700" y="2765936"/>
                <a:ext cx="1371802" cy="1371802"/>
              </a:xfrm>
              <a:prstGeom prst="ellipse">
                <a:avLst/>
              </a:prstGeom>
              <a:solidFill>
                <a:srgbClr val="003F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43B7720B-395B-4664-A0A5-39B5C1B57217}"/>
                </a:ext>
              </a:extLst>
            </p:cNvPr>
            <p:cNvSpPr/>
            <p:nvPr/>
          </p:nvSpPr>
          <p:spPr>
            <a:xfrm>
              <a:off x="6203849" y="3078535"/>
              <a:ext cx="1371803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不考虑孩子个性，用成人社会的标准苛求孩子 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89F77273-3938-45C1-B241-3C58EF65E269}"/>
              </a:ext>
            </a:extLst>
          </p:cNvPr>
          <p:cNvGrpSpPr/>
          <p:nvPr/>
        </p:nvGrpSpPr>
        <p:grpSpPr>
          <a:xfrm>
            <a:off x="9534017" y="1790681"/>
            <a:ext cx="1957678" cy="1957943"/>
            <a:chOff x="8063649" y="2617226"/>
            <a:chExt cx="1957678" cy="1957943"/>
          </a:xfrm>
        </p:grpSpPr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9A70BBE0-471C-481F-8D98-911428D27BB8}"/>
                </a:ext>
              </a:extLst>
            </p:cNvPr>
            <p:cNvGrpSpPr/>
            <p:nvPr/>
          </p:nvGrpSpPr>
          <p:grpSpPr>
            <a:xfrm>
              <a:off x="8063649" y="2617226"/>
              <a:ext cx="1957678" cy="1957943"/>
              <a:chOff x="617530" y="2479318"/>
              <a:chExt cx="1957678" cy="1957943"/>
            </a:xfrm>
          </p:grpSpPr>
          <p:grpSp>
            <p:nvGrpSpPr>
              <p:cNvPr id="48" name="组合 47">
                <a:extLst>
                  <a:ext uri="{FF2B5EF4-FFF2-40B4-BE49-F238E27FC236}">
                    <a16:creationId xmlns="" xmlns:a16="http://schemas.microsoft.com/office/drawing/2014/main" id="{64AECEBC-9606-4DC4-9D7F-EF9B4514D1D1}"/>
                  </a:ext>
                </a:extLst>
              </p:cNvPr>
              <p:cNvGrpSpPr/>
              <p:nvPr/>
            </p:nvGrpSpPr>
            <p:grpSpPr>
              <a:xfrm>
                <a:off x="617530" y="2479318"/>
                <a:ext cx="1957678" cy="1957943"/>
                <a:chOff x="2508643" y="3155719"/>
                <a:chExt cx="2161075" cy="2161075"/>
              </a:xfrm>
            </p:grpSpPr>
            <p:sp>
              <p:nvSpPr>
                <p:cNvPr id="50" name="任意多边形 11">
                  <a:extLst>
                    <a:ext uri="{FF2B5EF4-FFF2-40B4-BE49-F238E27FC236}">
                      <a16:creationId xmlns="" xmlns:a16="http://schemas.microsoft.com/office/drawing/2014/main" id="{5B0FBA12-3DD4-436A-B423-F071CCE60091}"/>
                    </a:ext>
                  </a:extLst>
                </p:cNvPr>
                <p:cNvSpPr/>
                <p:nvPr/>
              </p:nvSpPr>
              <p:spPr>
                <a:xfrm>
                  <a:off x="2508643" y="3155719"/>
                  <a:ext cx="2161075" cy="2161075"/>
                </a:xfrm>
                <a:custGeom>
                  <a:avLst/>
                  <a:gdLst>
                    <a:gd name="connsiteX0" fmla="*/ 1589098 w 3178196"/>
                    <a:gd name="connsiteY0" fmla="*/ 425696 h 3178196"/>
                    <a:gd name="connsiteX1" fmla="*/ 425696 w 3178196"/>
                    <a:gd name="connsiteY1" fmla="*/ 1589098 h 3178196"/>
                    <a:gd name="connsiteX2" fmla="*/ 1589098 w 3178196"/>
                    <a:gd name="connsiteY2" fmla="*/ 2752500 h 3178196"/>
                    <a:gd name="connsiteX3" fmla="*/ 2752500 w 3178196"/>
                    <a:gd name="connsiteY3" fmla="*/ 1589098 h 3178196"/>
                    <a:gd name="connsiteX4" fmla="*/ 1589098 w 3178196"/>
                    <a:gd name="connsiteY4" fmla="*/ 425696 h 3178196"/>
                    <a:gd name="connsiteX5" fmla="*/ 1408737 w 3178196"/>
                    <a:gd name="connsiteY5" fmla="*/ 0 h 3178196"/>
                    <a:gd name="connsiteX6" fmla="*/ 1769461 w 3178196"/>
                    <a:gd name="connsiteY6" fmla="*/ 0 h 3178196"/>
                    <a:gd name="connsiteX7" fmla="*/ 1839795 w 3178196"/>
                    <a:gd name="connsiteY7" fmla="*/ 328139 h 3178196"/>
                    <a:gd name="connsiteX8" fmla="*/ 1856789 w 3178196"/>
                    <a:gd name="connsiteY8" fmla="*/ 330732 h 3178196"/>
                    <a:gd name="connsiteX9" fmla="*/ 2000849 w 3178196"/>
                    <a:gd name="connsiteY9" fmla="*/ 373520 h 3178196"/>
                    <a:gd name="connsiteX10" fmla="*/ 2227451 w 3178196"/>
                    <a:gd name="connsiteY10" fmla="*/ 122720 h 3178196"/>
                    <a:gd name="connsiteX11" fmla="*/ 2539846 w 3178196"/>
                    <a:gd name="connsiteY11" fmla="*/ 303080 h 3178196"/>
                    <a:gd name="connsiteX12" fmla="*/ 2439451 w 3178196"/>
                    <a:gd name="connsiteY12" fmla="*/ 613872 h 3178196"/>
                    <a:gd name="connsiteX13" fmla="*/ 2458340 w 3178196"/>
                    <a:gd name="connsiteY13" fmla="*/ 627645 h 3178196"/>
                    <a:gd name="connsiteX14" fmla="*/ 2558787 w 3178196"/>
                    <a:gd name="connsiteY14" fmla="*/ 724273 h 3178196"/>
                    <a:gd name="connsiteX15" fmla="*/ 2569563 w 3178196"/>
                    <a:gd name="connsiteY15" fmla="*/ 737054 h 3178196"/>
                    <a:gd name="connsiteX16" fmla="*/ 2875118 w 3178196"/>
                    <a:gd name="connsiteY16" fmla="*/ 638354 h 3178196"/>
                    <a:gd name="connsiteX17" fmla="*/ 3055480 w 3178196"/>
                    <a:gd name="connsiteY17" fmla="*/ 950748 h 3178196"/>
                    <a:gd name="connsiteX18" fmla="*/ 2827830 w 3178196"/>
                    <a:gd name="connsiteY18" fmla="*/ 1156432 h 3178196"/>
                    <a:gd name="connsiteX19" fmla="*/ 2846251 w 3178196"/>
                    <a:gd name="connsiteY19" fmla="*/ 1202137 h 3178196"/>
                    <a:gd name="connsiteX20" fmla="*/ 2882440 w 3178196"/>
                    <a:gd name="connsiteY20" fmla="*/ 1345342 h 3178196"/>
                    <a:gd name="connsiteX21" fmla="*/ 3178196 w 3178196"/>
                    <a:gd name="connsiteY21" fmla="*/ 1408739 h 3178196"/>
                    <a:gd name="connsiteX22" fmla="*/ 3178196 w 3178196"/>
                    <a:gd name="connsiteY22" fmla="*/ 1769460 h 3178196"/>
                    <a:gd name="connsiteX23" fmla="*/ 2901180 w 3178196"/>
                    <a:gd name="connsiteY23" fmla="*/ 1828838 h 3178196"/>
                    <a:gd name="connsiteX24" fmla="*/ 2890366 w 3178196"/>
                    <a:gd name="connsiteY24" fmla="*/ 1899689 h 3178196"/>
                    <a:gd name="connsiteX25" fmla="*/ 2862393 w 3178196"/>
                    <a:gd name="connsiteY25" fmla="*/ 2011345 h 3178196"/>
                    <a:gd name="connsiteX26" fmla="*/ 2851433 w 3178196"/>
                    <a:gd name="connsiteY26" fmla="*/ 2043093 h 3178196"/>
                    <a:gd name="connsiteX27" fmla="*/ 3055480 w 3178196"/>
                    <a:gd name="connsiteY27" fmla="*/ 2227452 h 3178196"/>
                    <a:gd name="connsiteX28" fmla="*/ 2875118 w 3178196"/>
                    <a:gd name="connsiteY28" fmla="*/ 2539844 h 3178196"/>
                    <a:gd name="connsiteX29" fmla="*/ 2624366 w 3178196"/>
                    <a:gd name="connsiteY29" fmla="*/ 2458846 h 3178196"/>
                    <a:gd name="connsiteX30" fmla="*/ 2593452 w 3178196"/>
                    <a:gd name="connsiteY30" fmla="*/ 2501242 h 3178196"/>
                    <a:gd name="connsiteX31" fmla="*/ 2496828 w 3178196"/>
                    <a:gd name="connsiteY31" fmla="*/ 2601689 h 3178196"/>
                    <a:gd name="connsiteX32" fmla="*/ 2461217 w 3178196"/>
                    <a:gd name="connsiteY32" fmla="*/ 2631705 h 3178196"/>
                    <a:gd name="connsiteX33" fmla="*/ 2539846 w 3178196"/>
                    <a:gd name="connsiteY33" fmla="*/ 2875117 h 3178196"/>
                    <a:gd name="connsiteX34" fmla="*/ 2227451 w 3178196"/>
                    <a:gd name="connsiteY34" fmla="*/ 3055478 h 3178196"/>
                    <a:gd name="connsiteX35" fmla="*/ 2061632 w 3178196"/>
                    <a:gd name="connsiteY35" fmla="*/ 2871954 h 3178196"/>
                    <a:gd name="connsiteX36" fmla="*/ 2018961 w 3178196"/>
                    <a:gd name="connsiteY36" fmla="*/ 2889155 h 3178196"/>
                    <a:gd name="connsiteX37" fmla="*/ 1820676 w 3178196"/>
                    <a:gd name="connsiteY37" fmla="*/ 2939260 h 3178196"/>
                    <a:gd name="connsiteX38" fmla="*/ 1769461 w 3178196"/>
                    <a:gd name="connsiteY38" fmla="*/ 3178196 h 3178196"/>
                    <a:gd name="connsiteX39" fmla="*/ 1408737 w 3178196"/>
                    <a:gd name="connsiteY39" fmla="*/ 3178196 h 3178196"/>
                    <a:gd name="connsiteX40" fmla="*/ 1357415 w 3178196"/>
                    <a:gd name="connsiteY40" fmla="*/ 2938761 h 3178196"/>
                    <a:gd name="connsiteX41" fmla="*/ 1321409 w 3178196"/>
                    <a:gd name="connsiteY41" fmla="*/ 2933267 h 3178196"/>
                    <a:gd name="connsiteX42" fmla="*/ 1116228 w 3178196"/>
                    <a:gd name="connsiteY42" fmla="*/ 2872328 h 3178196"/>
                    <a:gd name="connsiteX43" fmla="*/ 950747 w 3178196"/>
                    <a:gd name="connsiteY43" fmla="*/ 3055478 h 3178196"/>
                    <a:gd name="connsiteX44" fmla="*/ 638354 w 3178196"/>
                    <a:gd name="connsiteY44" fmla="*/ 2875117 h 3178196"/>
                    <a:gd name="connsiteX45" fmla="*/ 716567 w 3178196"/>
                    <a:gd name="connsiteY45" fmla="*/ 2632987 h 3178196"/>
                    <a:gd name="connsiteX46" fmla="*/ 564155 w 3178196"/>
                    <a:gd name="connsiteY46" fmla="*/ 2476891 h 3178196"/>
                    <a:gd name="connsiteX47" fmla="*/ 552049 w 3178196"/>
                    <a:gd name="connsiteY47" fmla="*/ 2459421 h 3178196"/>
                    <a:gd name="connsiteX48" fmla="*/ 303082 w 3178196"/>
                    <a:gd name="connsiteY48" fmla="*/ 2539844 h 3178196"/>
                    <a:gd name="connsiteX49" fmla="*/ 122720 w 3178196"/>
                    <a:gd name="connsiteY49" fmla="*/ 2227452 h 3178196"/>
                    <a:gd name="connsiteX50" fmla="*/ 326913 w 3178196"/>
                    <a:gd name="connsiteY50" fmla="*/ 2042960 h 3178196"/>
                    <a:gd name="connsiteX51" fmla="*/ 306855 w 3178196"/>
                    <a:gd name="connsiteY51" fmla="*/ 1979828 h 3178196"/>
                    <a:gd name="connsiteX52" fmla="*/ 276470 w 3178196"/>
                    <a:gd name="connsiteY52" fmla="*/ 1828721 h 3178196"/>
                    <a:gd name="connsiteX53" fmla="*/ 0 w 3178196"/>
                    <a:gd name="connsiteY53" fmla="*/ 1769460 h 3178196"/>
                    <a:gd name="connsiteX54" fmla="*/ 0 w 3178196"/>
                    <a:gd name="connsiteY54" fmla="*/ 1408739 h 3178196"/>
                    <a:gd name="connsiteX55" fmla="*/ 293010 w 3178196"/>
                    <a:gd name="connsiteY55" fmla="*/ 1345931 h 3178196"/>
                    <a:gd name="connsiteX56" fmla="*/ 306855 w 3178196"/>
                    <a:gd name="connsiteY56" fmla="*/ 1284173 h 3178196"/>
                    <a:gd name="connsiteX57" fmla="*/ 351046 w 3178196"/>
                    <a:gd name="connsiteY57" fmla="*/ 1157043 h 3178196"/>
                    <a:gd name="connsiteX58" fmla="*/ 122720 w 3178196"/>
                    <a:gd name="connsiteY58" fmla="*/ 950748 h 3178196"/>
                    <a:gd name="connsiteX59" fmla="*/ 303082 w 3178196"/>
                    <a:gd name="connsiteY59" fmla="*/ 638354 h 3178196"/>
                    <a:gd name="connsiteX60" fmla="*/ 611017 w 3178196"/>
                    <a:gd name="connsiteY60" fmla="*/ 737822 h 3178196"/>
                    <a:gd name="connsiteX61" fmla="*/ 678469 w 3178196"/>
                    <a:gd name="connsiteY61" fmla="*/ 665039 h 3178196"/>
                    <a:gd name="connsiteX62" fmla="*/ 739168 w 3178196"/>
                    <a:gd name="connsiteY62" fmla="*/ 615179 h 3178196"/>
                    <a:gd name="connsiteX63" fmla="*/ 638354 w 3178196"/>
                    <a:gd name="connsiteY63" fmla="*/ 303080 h 3178196"/>
                    <a:gd name="connsiteX64" fmla="*/ 950747 w 3178196"/>
                    <a:gd name="connsiteY64" fmla="*/ 122720 h 3178196"/>
                    <a:gd name="connsiteX65" fmla="*/ 1175530 w 3178196"/>
                    <a:gd name="connsiteY65" fmla="*/ 371507 h 3178196"/>
                    <a:gd name="connsiteX66" fmla="*/ 1321409 w 3178196"/>
                    <a:gd name="connsiteY66" fmla="*/ 330732 h 3178196"/>
                    <a:gd name="connsiteX67" fmla="*/ 1338401 w 3178196"/>
                    <a:gd name="connsiteY67" fmla="*/ 328139 h 3178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178196" h="3178196">
                      <a:moveTo>
                        <a:pt x="1589098" y="425696"/>
                      </a:moveTo>
                      <a:cubicBezTo>
                        <a:pt x="946569" y="425696"/>
                        <a:pt x="425696" y="946569"/>
                        <a:pt x="425696" y="1589098"/>
                      </a:cubicBezTo>
                      <a:cubicBezTo>
                        <a:pt x="425696" y="2231627"/>
                        <a:pt x="946569" y="2752500"/>
                        <a:pt x="1589098" y="2752500"/>
                      </a:cubicBezTo>
                      <a:cubicBezTo>
                        <a:pt x="2231627" y="2752500"/>
                        <a:pt x="2752500" y="2231627"/>
                        <a:pt x="2752500" y="1589098"/>
                      </a:cubicBezTo>
                      <a:cubicBezTo>
                        <a:pt x="2752500" y="946569"/>
                        <a:pt x="2231627" y="425696"/>
                        <a:pt x="1589098" y="425696"/>
                      </a:cubicBezTo>
                      <a:close/>
                      <a:moveTo>
                        <a:pt x="1408737" y="0"/>
                      </a:moveTo>
                      <a:lnTo>
                        <a:pt x="1769461" y="0"/>
                      </a:lnTo>
                      <a:lnTo>
                        <a:pt x="1839795" y="328139"/>
                      </a:lnTo>
                      <a:lnTo>
                        <a:pt x="1856789" y="330732"/>
                      </a:lnTo>
                      <a:lnTo>
                        <a:pt x="2000849" y="373520"/>
                      </a:lnTo>
                      <a:lnTo>
                        <a:pt x="2227451" y="122720"/>
                      </a:lnTo>
                      <a:lnTo>
                        <a:pt x="2539846" y="303080"/>
                      </a:lnTo>
                      <a:lnTo>
                        <a:pt x="2439451" y="613872"/>
                      </a:lnTo>
                      <a:lnTo>
                        <a:pt x="2458340" y="627645"/>
                      </a:lnTo>
                      <a:cubicBezTo>
                        <a:pt x="2493487" y="658090"/>
                        <a:pt x="2527017" y="690346"/>
                        <a:pt x="2558787" y="724273"/>
                      </a:cubicBezTo>
                      <a:lnTo>
                        <a:pt x="2569563" y="737054"/>
                      </a:lnTo>
                      <a:lnTo>
                        <a:pt x="2875118" y="638354"/>
                      </a:lnTo>
                      <a:lnTo>
                        <a:pt x="3055480" y="950748"/>
                      </a:lnTo>
                      <a:lnTo>
                        <a:pt x="2827830" y="1156432"/>
                      </a:lnTo>
                      <a:lnTo>
                        <a:pt x="2846251" y="1202137"/>
                      </a:lnTo>
                      <a:lnTo>
                        <a:pt x="2882440" y="1345342"/>
                      </a:lnTo>
                      <a:lnTo>
                        <a:pt x="3178196" y="1408739"/>
                      </a:lnTo>
                      <a:lnTo>
                        <a:pt x="3178196" y="1769460"/>
                      </a:lnTo>
                      <a:lnTo>
                        <a:pt x="2901180" y="1828838"/>
                      </a:lnTo>
                      <a:lnTo>
                        <a:pt x="2890366" y="1899689"/>
                      </a:lnTo>
                      <a:cubicBezTo>
                        <a:pt x="2882626" y="1937518"/>
                        <a:pt x="2873276" y="1974762"/>
                        <a:pt x="2862393" y="2011345"/>
                      </a:cubicBezTo>
                      <a:lnTo>
                        <a:pt x="2851433" y="2043093"/>
                      </a:lnTo>
                      <a:lnTo>
                        <a:pt x="3055480" y="2227452"/>
                      </a:lnTo>
                      <a:lnTo>
                        <a:pt x="2875118" y="2539844"/>
                      </a:lnTo>
                      <a:lnTo>
                        <a:pt x="2624366" y="2458846"/>
                      </a:lnTo>
                      <a:lnTo>
                        <a:pt x="2593452" y="2501242"/>
                      </a:lnTo>
                      <a:cubicBezTo>
                        <a:pt x="2563009" y="2536388"/>
                        <a:pt x="2530753" y="2569918"/>
                        <a:pt x="2496828" y="2601689"/>
                      </a:cubicBezTo>
                      <a:lnTo>
                        <a:pt x="2461217" y="2631705"/>
                      </a:lnTo>
                      <a:lnTo>
                        <a:pt x="2539846" y="2875117"/>
                      </a:lnTo>
                      <a:lnTo>
                        <a:pt x="2227451" y="3055478"/>
                      </a:lnTo>
                      <a:lnTo>
                        <a:pt x="2061632" y="2871954"/>
                      </a:lnTo>
                      <a:lnTo>
                        <a:pt x="2018961" y="2889155"/>
                      </a:lnTo>
                      <a:lnTo>
                        <a:pt x="1820676" y="2939260"/>
                      </a:lnTo>
                      <a:lnTo>
                        <a:pt x="1769461" y="3178196"/>
                      </a:lnTo>
                      <a:lnTo>
                        <a:pt x="1408737" y="3178196"/>
                      </a:lnTo>
                      <a:lnTo>
                        <a:pt x="1357415" y="2938761"/>
                      </a:lnTo>
                      <a:lnTo>
                        <a:pt x="1321409" y="2933267"/>
                      </a:lnTo>
                      <a:lnTo>
                        <a:pt x="1116228" y="2872328"/>
                      </a:lnTo>
                      <a:lnTo>
                        <a:pt x="950747" y="3055478"/>
                      </a:lnTo>
                      <a:lnTo>
                        <a:pt x="638354" y="2875117"/>
                      </a:lnTo>
                      <a:lnTo>
                        <a:pt x="716567" y="2632987"/>
                      </a:lnTo>
                      <a:lnTo>
                        <a:pt x="564155" y="2476891"/>
                      </a:lnTo>
                      <a:lnTo>
                        <a:pt x="552049" y="2459421"/>
                      </a:lnTo>
                      <a:lnTo>
                        <a:pt x="303082" y="2539844"/>
                      </a:lnTo>
                      <a:lnTo>
                        <a:pt x="122720" y="2227452"/>
                      </a:lnTo>
                      <a:lnTo>
                        <a:pt x="326913" y="2042960"/>
                      </a:lnTo>
                      <a:lnTo>
                        <a:pt x="306855" y="1979828"/>
                      </a:lnTo>
                      <a:lnTo>
                        <a:pt x="276470" y="1828721"/>
                      </a:lnTo>
                      <a:lnTo>
                        <a:pt x="0" y="1769460"/>
                      </a:lnTo>
                      <a:lnTo>
                        <a:pt x="0" y="1408739"/>
                      </a:lnTo>
                      <a:lnTo>
                        <a:pt x="293010" y="1345931"/>
                      </a:lnTo>
                      <a:lnTo>
                        <a:pt x="306855" y="1284173"/>
                      </a:lnTo>
                      <a:lnTo>
                        <a:pt x="351046" y="1157043"/>
                      </a:lnTo>
                      <a:lnTo>
                        <a:pt x="122720" y="950748"/>
                      </a:lnTo>
                      <a:lnTo>
                        <a:pt x="303082" y="638354"/>
                      </a:lnTo>
                      <a:lnTo>
                        <a:pt x="611017" y="737822"/>
                      </a:lnTo>
                      <a:lnTo>
                        <a:pt x="678469" y="665039"/>
                      </a:lnTo>
                      <a:lnTo>
                        <a:pt x="739168" y="615179"/>
                      </a:lnTo>
                      <a:lnTo>
                        <a:pt x="638354" y="303080"/>
                      </a:lnTo>
                      <a:lnTo>
                        <a:pt x="950747" y="122720"/>
                      </a:lnTo>
                      <a:lnTo>
                        <a:pt x="1175530" y="371507"/>
                      </a:lnTo>
                      <a:lnTo>
                        <a:pt x="1321409" y="330732"/>
                      </a:lnTo>
                      <a:lnTo>
                        <a:pt x="1338401" y="328139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/>
                    </a:gs>
                    <a:gs pos="100000">
                      <a:srgbClr val="E2E2E2"/>
                    </a:gs>
                  </a:gsLst>
                  <a:lin ang="27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190500" dist="76200" dir="2700000" algn="tl" rotWithShape="0">
                    <a:prstClr val="black">
                      <a:alpha val="30000"/>
                    </a:prstClr>
                  </a:outerShdw>
                </a:effectLst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椭圆 50">
                  <a:extLst>
                    <a:ext uri="{FF2B5EF4-FFF2-40B4-BE49-F238E27FC236}">
                      <a16:creationId xmlns="" xmlns:a16="http://schemas.microsoft.com/office/drawing/2014/main" id="{26656B8E-7E99-4D4D-8465-A7EC187654C3}"/>
                    </a:ext>
                  </a:extLst>
                </p:cNvPr>
                <p:cNvSpPr/>
                <p:nvPr/>
              </p:nvSpPr>
              <p:spPr>
                <a:xfrm>
                  <a:off x="2798632" y="3445708"/>
                  <a:ext cx="1581096" cy="1581096"/>
                </a:xfrm>
                <a:prstGeom prst="ellipse">
                  <a:avLst/>
                </a:prstGeom>
                <a:noFill/>
                <a:ln w="38100" cap="flat" cmpd="sng" algn="ctr">
                  <a:gradFill flip="none" rotWithShape="1">
                    <a:gsLst>
                      <a:gs pos="0">
                        <a:sysClr val="window" lastClr="FFFFFF">
                          <a:lumMod val="85000"/>
                        </a:sysClr>
                      </a:gs>
                      <a:gs pos="100000">
                        <a:sysClr val="window" lastClr="FFFFFF"/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innerShdw blurRad="88900" dist="38100" dir="13500000">
                    <a:prstClr val="black">
                      <a:alpha val="30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399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方正楷体简体" panose="02000000000000000000" pitchFamily="2" charset="-122"/>
                    <a:ea typeface="方正楷体简体" panose="02000000000000000000" pitchFamily="2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9" name="椭圆 48">
                <a:extLst>
                  <a:ext uri="{FF2B5EF4-FFF2-40B4-BE49-F238E27FC236}">
                    <a16:creationId xmlns="" xmlns:a16="http://schemas.microsoft.com/office/drawing/2014/main" id="{40E1A3C9-B833-4929-828C-2E6E172258C9}"/>
                  </a:ext>
                </a:extLst>
              </p:cNvPr>
              <p:cNvSpPr/>
              <p:nvPr/>
            </p:nvSpPr>
            <p:spPr>
              <a:xfrm>
                <a:off x="901700" y="2765936"/>
                <a:ext cx="1371802" cy="1371802"/>
              </a:xfrm>
              <a:prstGeom prst="ellipse">
                <a:avLst/>
              </a:prstGeom>
              <a:solidFill>
                <a:srgbClr val="003F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6C2488B9-91B6-4E00-BD96-EB372AE430BA}"/>
                </a:ext>
              </a:extLst>
            </p:cNvPr>
            <p:cNvSpPr/>
            <p:nvPr/>
          </p:nvSpPr>
          <p:spPr>
            <a:xfrm>
              <a:off x="8459343" y="3048463"/>
              <a:ext cx="121032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用“别人家孩子”的优点和自己孩子的不足比较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88631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4AF9162-4DA3-498F-95A0-C864A3A81C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893" y="0"/>
            <a:ext cx="7767444" cy="522375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65370CB-0F08-4A1C-AEC2-E019EB1BAA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41851" y="1203519"/>
            <a:ext cx="5878218" cy="5878218"/>
          </a:xfrm>
          <a:prstGeom prst="rect">
            <a:avLst/>
          </a:prstGeom>
        </p:spPr>
      </p:pic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0C230F5A-226B-4885-A97E-5FA607597CC5}"/>
              </a:ext>
            </a:extLst>
          </p:cNvPr>
          <p:cNvSpPr/>
          <p:nvPr/>
        </p:nvSpPr>
        <p:spPr>
          <a:xfrm>
            <a:off x="6765296" y="2358957"/>
            <a:ext cx="2334637" cy="505838"/>
          </a:xfrm>
          <a:prstGeom prst="roundRect">
            <a:avLst>
              <a:gd name="adj" fmla="val 50000"/>
            </a:avLst>
          </a:prstGeom>
          <a:solidFill>
            <a:srgbClr val="003F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2800" dirty="0">
                <a:latin typeface="方正楷体简体" panose="02000000000000000000" pitchFamily="2" charset="-122"/>
                <a:ea typeface="方正楷体简体" panose="02000000000000000000" pitchFamily="2" charset="-122"/>
              </a:rPr>
              <a:t>第五部分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373D71B-E7CA-4E08-9E26-4DF6A1E9BDA9}"/>
              </a:ext>
            </a:extLst>
          </p:cNvPr>
          <p:cNvSpPr/>
          <p:nvPr/>
        </p:nvSpPr>
        <p:spPr>
          <a:xfrm>
            <a:off x="5118919" y="2864795"/>
            <a:ext cx="5627390" cy="14931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>
                <a:ln w="9525">
                  <a:noFill/>
                </a:ln>
                <a:solidFill>
                  <a:schemeClr val="bg1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</a:rPr>
              <a:t>家庭教育就是因材、因性施教</a:t>
            </a:r>
          </a:p>
        </p:txBody>
      </p:sp>
    </p:spTree>
    <p:extLst>
      <p:ext uri="{BB962C8B-B14F-4D97-AF65-F5344CB8AC3E}">
        <p14:creationId xmlns:p14="http://schemas.microsoft.com/office/powerpoint/2010/main" val="3765046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51E74BA-95B0-4E37-AD2C-400BC7DF97DF}"/>
              </a:ext>
            </a:extLst>
          </p:cNvPr>
          <p:cNvSpPr txBox="1"/>
          <p:nvPr/>
        </p:nvSpPr>
        <p:spPr>
          <a:xfrm>
            <a:off x="3304259" y="617267"/>
            <a:ext cx="55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家庭教育需要好的亲子关系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39F70F5-2B60-4252-BCE3-BC5DD53AEF17}"/>
              </a:ext>
            </a:extLst>
          </p:cNvPr>
          <p:cNvSpPr/>
          <p:nvPr/>
        </p:nvSpPr>
        <p:spPr>
          <a:xfrm>
            <a:off x="932796" y="4865825"/>
            <a:ext cx="10326408" cy="523220"/>
          </a:xfrm>
          <a:prstGeom prst="rect">
            <a:avLst/>
          </a:prstGeom>
          <a:solidFill>
            <a:srgbClr val="003F8C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“亲子关系的危机往往是未成年人心理危机的根源所在。”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0A0724C-4CEF-4139-BA8C-E464DBDE84D3}"/>
              </a:ext>
            </a:extLst>
          </p:cNvPr>
          <p:cNvSpPr/>
          <p:nvPr/>
        </p:nvSpPr>
        <p:spPr>
          <a:xfrm>
            <a:off x="5007063" y="1951672"/>
            <a:ext cx="40343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中国青少年研究中心副主任</a:t>
            </a:r>
            <a:endParaRPr lang="en-US" altLang="zh-CN" sz="2400" b="1" dirty="0">
              <a:solidFill>
                <a:prstClr val="black">
                  <a:lumMod val="75000"/>
                  <a:lumOff val="25000"/>
                </a:prstClr>
              </a:solidFill>
              <a:latin typeface="方正楷体简体" panose="02000000000000000000" pitchFamily="2" charset="-122"/>
              <a:ea typeface="方正楷体简体" panose="02000000000000000000" pitchFamily="2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孙云晓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0C306D47-1AC1-46BE-AD7A-F40E1FB899E5}"/>
              </a:ext>
            </a:extLst>
          </p:cNvPr>
          <p:cNvSpPr/>
          <p:nvPr/>
        </p:nvSpPr>
        <p:spPr>
          <a:xfrm>
            <a:off x="4621174" y="3805011"/>
            <a:ext cx="5929828" cy="6848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“亲子关系不好将影响孩子一生！”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1A5B1F1-D64F-4251-B7AC-9284D2D5B6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174" y="1338489"/>
            <a:ext cx="3048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204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51E74BA-95B0-4E37-AD2C-400BC7DF97DF}"/>
              </a:ext>
            </a:extLst>
          </p:cNvPr>
          <p:cNvSpPr txBox="1"/>
          <p:nvPr/>
        </p:nvSpPr>
        <p:spPr>
          <a:xfrm>
            <a:off x="3304259" y="617267"/>
            <a:ext cx="5583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家庭教育需要好的亲子关系</a:t>
            </a: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B5BEECC4-AF57-470A-9628-CA507FBA2E27}"/>
              </a:ext>
            </a:extLst>
          </p:cNvPr>
          <p:cNvSpPr/>
          <p:nvPr/>
        </p:nvSpPr>
        <p:spPr>
          <a:xfrm>
            <a:off x="1423521" y="2334358"/>
            <a:ext cx="9344958" cy="2576431"/>
          </a:xfrm>
          <a:prstGeom prst="roundRect">
            <a:avLst>
              <a:gd name="adj" fmla="val 15725"/>
            </a:avLst>
          </a:prstGeom>
          <a:ln>
            <a:solidFill>
              <a:srgbClr val="003F8C"/>
            </a:solidFill>
            <a:prstDash val="sysDash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“拼爹”的年代已经进入了一个新的阶段。“拼”的不再是父母的官职多高，拥有多少财富，“拼”的是父母有没有新的现代家庭教育理念，“拼”的是对家庭教育重要性的认识，行动谁早落实，方法谁更科学有效。你今天做到了，做好了，你就赢得了未来；你家庭的幸福指数就有了保证，孩子的健康快乐成长成才就不会有问题。</a:t>
            </a:r>
          </a:p>
        </p:txBody>
      </p:sp>
    </p:spTree>
    <p:extLst>
      <p:ext uri="{BB962C8B-B14F-4D97-AF65-F5344CB8AC3E}">
        <p14:creationId xmlns:p14="http://schemas.microsoft.com/office/powerpoint/2010/main" val="1203087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4AF9162-4DA3-498F-95A0-C864A3A81C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893" y="0"/>
            <a:ext cx="7767444" cy="522375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65370CB-0F08-4A1C-AEC2-E019EB1BAA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41851" y="1203519"/>
            <a:ext cx="5878218" cy="587821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4747AE7-E340-4FCC-9DDC-87A68509E761}"/>
              </a:ext>
            </a:extLst>
          </p:cNvPr>
          <p:cNvSpPr txBox="1"/>
          <p:nvPr/>
        </p:nvSpPr>
        <p:spPr>
          <a:xfrm>
            <a:off x="5724789" y="4852473"/>
            <a:ext cx="216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主讲人</a:t>
            </a: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优</a:t>
            </a: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品</a:t>
            </a:r>
            <a:r>
              <a:rPr lang="en-US" altLang="zh-CN" b="1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5AD87C4-C2F9-4D53-80D5-30793BC265F7}"/>
              </a:ext>
            </a:extLst>
          </p:cNvPr>
          <p:cNvSpPr txBox="1"/>
          <p:nvPr/>
        </p:nvSpPr>
        <p:spPr>
          <a:xfrm>
            <a:off x="8178809" y="4852473"/>
            <a:ext cx="2165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时 间：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x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月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x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日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C6B2884-8244-4A9D-A048-3D58EC839FA2}"/>
              </a:ext>
            </a:extLst>
          </p:cNvPr>
          <p:cNvSpPr txBox="1"/>
          <p:nvPr/>
        </p:nvSpPr>
        <p:spPr>
          <a:xfrm>
            <a:off x="5258038" y="2465961"/>
            <a:ext cx="52646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ln w="28575">
                  <a:solidFill>
                    <a:schemeClr val="bg1"/>
                  </a:solidFill>
                </a:ln>
                <a:solidFill>
                  <a:srgbClr val="003F8C"/>
                </a:solidFill>
                <a:cs typeface="+mn-ea"/>
                <a:sym typeface="+mn-lt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3542455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airplan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43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4AF9162-4DA3-498F-95A0-C864A3A81C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893" y="0"/>
            <a:ext cx="7767444" cy="522375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65370CB-0F08-4A1C-AEC2-E019EB1BAA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41851" y="1203519"/>
            <a:ext cx="5878218" cy="5878218"/>
          </a:xfrm>
          <a:prstGeom prst="rect">
            <a:avLst/>
          </a:prstGeom>
        </p:spPr>
      </p:pic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0C230F5A-226B-4885-A97E-5FA607597CC5}"/>
              </a:ext>
            </a:extLst>
          </p:cNvPr>
          <p:cNvSpPr/>
          <p:nvPr/>
        </p:nvSpPr>
        <p:spPr>
          <a:xfrm>
            <a:off x="6765296" y="2358957"/>
            <a:ext cx="2334637" cy="505838"/>
          </a:xfrm>
          <a:prstGeom prst="roundRect">
            <a:avLst>
              <a:gd name="adj" fmla="val 50000"/>
            </a:avLst>
          </a:prstGeom>
          <a:solidFill>
            <a:srgbClr val="003F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2800" dirty="0">
                <a:latin typeface="方正楷体简体" panose="02000000000000000000" pitchFamily="2" charset="-122"/>
                <a:ea typeface="方正楷体简体" panose="02000000000000000000" pitchFamily="2" charset="-122"/>
              </a:rPr>
              <a:t>第一部分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373D71B-E7CA-4E08-9E26-4DF6A1E9BDA9}"/>
              </a:ext>
            </a:extLst>
          </p:cNvPr>
          <p:cNvSpPr/>
          <p:nvPr/>
        </p:nvSpPr>
        <p:spPr>
          <a:xfrm>
            <a:off x="5118919" y="3176081"/>
            <a:ext cx="5627390" cy="50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4800" b="1" dirty="0">
                <a:ln w="9525">
                  <a:noFill/>
                </a:ln>
                <a:solidFill>
                  <a:schemeClr val="bg1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</a:rPr>
              <a:t>哪一位家长更智慧</a:t>
            </a:r>
          </a:p>
        </p:txBody>
      </p:sp>
    </p:spTree>
    <p:extLst>
      <p:ext uri="{BB962C8B-B14F-4D97-AF65-F5344CB8AC3E}">
        <p14:creationId xmlns:p14="http://schemas.microsoft.com/office/powerpoint/2010/main" val="3845512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4B14D0B-FFD0-460A-940E-4393DD50611E}"/>
              </a:ext>
            </a:extLst>
          </p:cNvPr>
          <p:cNvSpPr txBox="1"/>
          <p:nvPr/>
        </p:nvSpPr>
        <p:spPr>
          <a:xfrm>
            <a:off x="4416551" y="617267"/>
            <a:ext cx="3358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哪一位家长更智慧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91F7CA7-CA6B-4EB6-AD6D-E5F7A8FC307E}"/>
              </a:ext>
            </a:extLst>
          </p:cNvPr>
          <p:cNvGrpSpPr/>
          <p:nvPr/>
        </p:nvGrpSpPr>
        <p:grpSpPr>
          <a:xfrm>
            <a:off x="1116394" y="2178996"/>
            <a:ext cx="1819142" cy="521230"/>
            <a:chOff x="1022611" y="1836245"/>
            <a:chExt cx="2438219" cy="698611"/>
          </a:xfrm>
        </p:grpSpPr>
        <p:sp>
          <p:nvSpPr>
            <p:cNvPr id="3" name="矩形: 圆角 8">
              <a:extLst>
                <a:ext uri="{FF2B5EF4-FFF2-40B4-BE49-F238E27FC236}">
                  <a16:creationId xmlns="" xmlns:a16="http://schemas.microsoft.com/office/drawing/2014/main" id="{9E54C40D-8E1E-4F71-9FE0-771BC3353504}"/>
                </a:ext>
              </a:extLst>
            </p:cNvPr>
            <p:cNvSpPr/>
            <p:nvPr/>
          </p:nvSpPr>
          <p:spPr>
            <a:xfrm>
              <a:off x="1022611" y="1836245"/>
              <a:ext cx="2438219" cy="698611"/>
            </a:xfrm>
            <a:prstGeom prst="roundRect">
              <a:avLst>
                <a:gd name="adj" fmla="val 50000"/>
              </a:avLst>
            </a:prstGeom>
            <a:solidFill>
              <a:srgbClr val="003F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1FBF09BB-C9C9-451A-84D1-2ADD45597382}"/>
                </a:ext>
              </a:extLst>
            </p:cNvPr>
            <p:cNvSpPr txBox="1"/>
            <p:nvPr/>
          </p:nvSpPr>
          <p:spPr>
            <a:xfrm>
              <a:off x="1504709" y="1912365"/>
              <a:ext cx="1481560" cy="536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案例一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523E9B0-35DA-4DCA-B702-2BF9B1D23CD2}"/>
              </a:ext>
            </a:extLst>
          </p:cNvPr>
          <p:cNvSpPr/>
          <p:nvPr/>
        </p:nvSpPr>
        <p:spPr>
          <a:xfrm>
            <a:off x="937113" y="2916746"/>
            <a:ext cx="5736061" cy="1692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第一位家长是药家鑫的父亲。药家鑫，西安音乐学院学生。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2010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年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10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月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20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日深夜，驾车撞人后又将伤者刺了八刀致其死亡。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11E9367-E497-4DF7-BB0D-72B26402B5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174" y="1254870"/>
            <a:ext cx="4815190" cy="481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205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07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DCE96B8-A51D-42E2-964D-D689A1B03858}"/>
              </a:ext>
            </a:extLst>
          </p:cNvPr>
          <p:cNvSpPr txBox="1"/>
          <p:nvPr/>
        </p:nvSpPr>
        <p:spPr>
          <a:xfrm>
            <a:off x="4416551" y="617267"/>
            <a:ext cx="3358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哪一位家长更智慧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3F928B8A-DDD5-4B06-A07B-2DF5690C455D}"/>
              </a:ext>
            </a:extLst>
          </p:cNvPr>
          <p:cNvGrpSpPr/>
          <p:nvPr/>
        </p:nvGrpSpPr>
        <p:grpSpPr>
          <a:xfrm>
            <a:off x="1116394" y="1819072"/>
            <a:ext cx="1819142" cy="521230"/>
            <a:chOff x="1022611" y="1836245"/>
            <a:chExt cx="2438219" cy="698611"/>
          </a:xfrm>
        </p:grpSpPr>
        <p:sp>
          <p:nvSpPr>
            <p:cNvPr id="8" name="矩形: 圆角 8">
              <a:extLst>
                <a:ext uri="{FF2B5EF4-FFF2-40B4-BE49-F238E27FC236}">
                  <a16:creationId xmlns="" xmlns:a16="http://schemas.microsoft.com/office/drawing/2014/main" id="{EAD7AA7B-C5DB-4DCB-BB4B-D45DAA640A0E}"/>
                </a:ext>
              </a:extLst>
            </p:cNvPr>
            <p:cNvSpPr/>
            <p:nvPr/>
          </p:nvSpPr>
          <p:spPr>
            <a:xfrm>
              <a:off x="1022611" y="1836245"/>
              <a:ext cx="2438219" cy="698611"/>
            </a:xfrm>
            <a:prstGeom prst="roundRect">
              <a:avLst>
                <a:gd name="adj" fmla="val 50000"/>
              </a:avLst>
            </a:prstGeom>
            <a:solidFill>
              <a:srgbClr val="003F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1B66E5BA-F0ED-4E8E-BD7D-63AA234C4334}"/>
                </a:ext>
              </a:extLst>
            </p:cNvPr>
            <p:cNvSpPr txBox="1"/>
            <p:nvPr/>
          </p:nvSpPr>
          <p:spPr>
            <a:xfrm>
              <a:off x="1504709" y="1912365"/>
              <a:ext cx="1481560" cy="536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案例二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78956CBA-B004-47FD-A472-FE3841C25A70}"/>
              </a:ext>
            </a:extLst>
          </p:cNvPr>
          <p:cNvSpPr/>
          <p:nvPr/>
        </p:nvSpPr>
        <p:spPr>
          <a:xfrm>
            <a:off x="937113" y="2556822"/>
            <a:ext cx="5736061" cy="2800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第二位家长是李双江。其子李某某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2011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年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9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月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6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日，因与人斗殴被拘留教养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1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年。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2013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年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2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月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22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日，因涉嫌轮奸案被刑拘，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2013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年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9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月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26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日北京市海淀区法院一审判决，以强奸罪判处李某某有期徒刑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10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年。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AFDF0FAD-7044-47BD-9893-A02B72542D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861" y="1500540"/>
            <a:ext cx="4834647" cy="483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419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07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361BB49-B108-452C-9518-9F7A0F74EEF1}"/>
              </a:ext>
            </a:extLst>
          </p:cNvPr>
          <p:cNvGrpSpPr/>
          <p:nvPr/>
        </p:nvGrpSpPr>
        <p:grpSpPr>
          <a:xfrm>
            <a:off x="1116394" y="2178996"/>
            <a:ext cx="1819142" cy="521230"/>
            <a:chOff x="1022611" y="1836245"/>
            <a:chExt cx="2438219" cy="698611"/>
          </a:xfrm>
        </p:grpSpPr>
        <p:sp>
          <p:nvSpPr>
            <p:cNvPr id="7" name="矩形: 圆角 8">
              <a:extLst>
                <a:ext uri="{FF2B5EF4-FFF2-40B4-BE49-F238E27FC236}">
                  <a16:creationId xmlns="" xmlns:a16="http://schemas.microsoft.com/office/drawing/2014/main" id="{0A7AF507-6701-4585-BFEB-33F961BEAB36}"/>
                </a:ext>
              </a:extLst>
            </p:cNvPr>
            <p:cNvSpPr/>
            <p:nvPr/>
          </p:nvSpPr>
          <p:spPr>
            <a:xfrm>
              <a:off x="1022611" y="1836245"/>
              <a:ext cx="2438219" cy="698611"/>
            </a:xfrm>
            <a:prstGeom prst="roundRect">
              <a:avLst>
                <a:gd name="adj" fmla="val 50000"/>
              </a:avLst>
            </a:prstGeom>
            <a:solidFill>
              <a:srgbClr val="003F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DFE270AA-B6CF-4DF8-A94F-D61C9FA5AE0B}"/>
                </a:ext>
              </a:extLst>
            </p:cNvPr>
            <p:cNvSpPr txBox="1"/>
            <p:nvPr/>
          </p:nvSpPr>
          <p:spPr>
            <a:xfrm>
              <a:off x="1504709" y="1912365"/>
              <a:ext cx="1481560" cy="536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案例三</a:t>
              </a:r>
            </a:p>
          </p:txBody>
        </p:sp>
      </p:grp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FABB6468-2204-4494-8B79-6F7DD02B6E66}"/>
              </a:ext>
            </a:extLst>
          </p:cNvPr>
          <p:cNvSpPr/>
          <p:nvPr/>
        </p:nvSpPr>
        <p:spPr>
          <a:xfrm>
            <a:off x="937114" y="2916746"/>
            <a:ext cx="4909210" cy="1138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第三位家长是中国首个诺贝尔文学奖获奖者莫言的母亲。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7A9BD530-0453-4F4C-8F50-D77A107C6080}"/>
              </a:ext>
            </a:extLst>
          </p:cNvPr>
          <p:cNvSpPr txBox="1"/>
          <p:nvPr/>
        </p:nvSpPr>
        <p:spPr>
          <a:xfrm>
            <a:off x="4416551" y="617267"/>
            <a:ext cx="3358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哪一位家长更智慧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A3FE487-03F4-443E-ABB9-4CAE1C2606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5678" y="1140487"/>
            <a:ext cx="5270040" cy="52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233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07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37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4AF9162-4DA3-498F-95A0-C864A3A81C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893" y="0"/>
            <a:ext cx="7767444" cy="522375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65370CB-0F08-4A1C-AEC2-E019EB1BAA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41851" y="1203519"/>
            <a:ext cx="5878218" cy="5878218"/>
          </a:xfrm>
          <a:prstGeom prst="rect">
            <a:avLst/>
          </a:prstGeom>
        </p:spPr>
      </p:pic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0C230F5A-226B-4885-A97E-5FA607597CC5}"/>
              </a:ext>
            </a:extLst>
          </p:cNvPr>
          <p:cNvSpPr/>
          <p:nvPr/>
        </p:nvSpPr>
        <p:spPr>
          <a:xfrm>
            <a:off x="6765296" y="2358957"/>
            <a:ext cx="2334637" cy="505838"/>
          </a:xfrm>
          <a:prstGeom prst="roundRect">
            <a:avLst>
              <a:gd name="adj" fmla="val 50000"/>
            </a:avLst>
          </a:prstGeom>
          <a:solidFill>
            <a:srgbClr val="003F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2800" dirty="0">
                <a:latin typeface="方正楷体简体" panose="02000000000000000000" pitchFamily="2" charset="-122"/>
                <a:ea typeface="方正楷体简体" panose="02000000000000000000" pitchFamily="2" charset="-122"/>
              </a:rPr>
              <a:t>第二部分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373D71B-E7CA-4E08-9E26-4DF6A1E9BDA9}"/>
              </a:ext>
            </a:extLst>
          </p:cNvPr>
          <p:cNvSpPr/>
          <p:nvPr/>
        </p:nvSpPr>
        <p:spPr>
          <a:xfrm>
            <a:off x="5118919" y="3429000"/>
            <a:ext cx="5627390" cy="505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>
                <a:ln w="9525">
                  <a:noFill/>
                </a:ln>
                <a:solidFill>
                  <a:schemeClr val="bg1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</a:rPr>
              <a:t>学习做对孩子有益的家庭教育</a:t>
            </a:r>
          </a:p>
        </p:txBody>
      </p:sp>
    </p:spTree>
    <p:extLst>
      <p:ext uri="{BB962C8B-B14F-4D97-AF65-F5344CB8AC3E}">
        <p14:creationId xmlns:p14="http://schemas.microsoft.com/office/powerpoint/2010/main" val="26519682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677AD3D-0AF1-4DB9-897F-3ECA6EC9B301}"/>
              </a:ext>
            </a:extLst>
          </p:cNvPr>
          <p:cNvSpPr txBox="1"/>
          <p:nvPr/>
        </p:nvSpPr>
        <p:spPr>
          <a:xfrm>
            <a:off x="4416551" y="617267"/>
            <a:ext cx="3358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孩子难教的原因</a:t>
            </a:r>
          </a:p>
        </p:txBody>
      </p:sp>
      <p:cxnSp>
        <p:nvCxnSpPr>
          <p:cNvPr id="3" name="PA-102235">
            <a:extLst>
              <a:ext uri="{FF2B5EF4-FFF2-40B4-BE49-F238E27FC236}">
                <a16:creationId xmlns="" xmlns:a16="http://schemas.microsoft.com/office/drawing/2014/main" id="{A3895302-8381-47B6-9614-5B1C4B5C740E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>
            <a:off x="796164" y="3267617"/>
            <a:ext cx="10599672" cy="0"/>
          </a:xfrm>
          <a:prstGeom prst="line">
            <a:avLst/>
          </a:prstGeom>
          <a:noFill/>
          <a:ln w="28575" cap="flat" cmpd="sng" algn="ctr">
            <a:solidFill>
              <a:srgbClr val="003F8C"/>
            </a:solidFill>
            <a:prstDash val="lgDash"/>
            <a:miter lim="800000"/>
            <a:headEnd type="oval"/>
            <a:tailEnd type="oval"/>
          </a:ln>
          <a:effectLst/>
        </p:spPr>
      </p:cxn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D10193E-6474-4617-B9D8-1B5196ACEB88}"/>
              </a:ext>
            </a:extLst>
          </p:cNvPr>
          <p:cNvSpPr/>
          <p:nvPr/>
        </p:nvSpPr>
        <p:spPr>
          <a:xfrm>
            <a:off x="762234" y="3754515"/>
            <a:ext cx="6622734" cy="188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莫言从小喜欢听人说书。“每逢赶集的日子她便不再给我排活，默许我去集上听书。为了报答母亲的恩情，也为了向她炫耀我的记忆力，我会把白天听到的故事，绘声绘色地讲给她听。”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2120D52-E0DD-4DED-971C-D33FBE1711D0}"/>
              </a:ext>
            </a:extLst>
          </p:cNvPr>
          <p:cNvGrpSpPr/>
          <p:nvPr/>
        </p:nvGrpSpPr>
        <p:grpSpPr>
          <a:xfrm>
            <a:off x="762234" y="2259490"/>
            <a:ext cx="3173505" cy="521230"/>
            <a:chOff x="1022610" y="1836245"/>
            <a:chExt cx="4253489" cy="698611"/>
          </a:xfrm>
        </p:grpSpPr>
        <p:sp>
          <p:nvSpPr>
            <p:cNvPr id="6" name="矩形: 圆角 8">
              <a:extLst>
                <a:ext uri="{FF2B5EF4-FFF2-40B4-BE49-F238E27FC236}">
                  <a16:creationId xmlns="" xmlns:a16="http://schemas.microsoft.com/office/drawing/2014/main" id="{9AC2913D-9CAB-410A-90F8-E8D9BFF9013E}"/>
                </a:ext>
              </a:extLst>
            </p:cNvPr>
            <p:cNvSpPr/>
            <p:nvPr/>
          </p:nvSpPr>
          <p:spPr>
            <a:xfrm>
              <a:off x="1022610" y="1836245"/>
              <a:ext cx="3601582" cy="698611"/>
            </a:xfrm>
            <a:prstGeom prst="rect">
              <a:avLst/>
            </a:prstGeom>
            <a:solidFill>
              <a:srgbClr val="003F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A03837F5-38BF-4121-90F6-D657BDE6048C}"/>
                </a:ext>
              </a:extLst>
            </p:cNvPr>
            <p:cNvSpPr txBox="1"/>
            <p:nvPr/>
          </p:nvSpPr>
          <p:spPr>
            <a:xfrm>
              <a:off x="1139642" y="1931287"/>
              <a:ext cx="4136457" cy="536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莫言母亲的教育智慧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305E9E1-E094-4E8D-A045-A2AA43FFBC63}"/>
              </a:ext>
            </a:extLst>
          </p:cNvPr>
          <p:cNvSpPr/>
          <p:nvPr/>
        </p:nvSpPr>
        <p:spPr>
          <a:xfrm>
            <a:off x="3887597" y="2114282"/>
            <a:ext cx="6994742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保护、培养孩子的学习兴趣，尽管她不识字。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87B3ADC-EA4F-4A1B-B42D-85019294AF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724" y="2976668"/>
            <a:ext cx="3666112" cy="366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3131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677AD3D-0AF1-4DB9-897F-3ECA6EC9B301}"/>
              </a:ext>
            </a:extLst>
          </p:cNvPr>
          <p:cNvSpPr txBox="1"/>
          <p:nvPr/>
        </p:nvSpPr>
        <p:spPr>
          <a:xfrm>
            <a:off x="4416551" y="617267"/>
            <a:ext cx="3358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孩子难教的原因</a:t>
            </a:r>
          </a:p>
        </p:txBody>
      </p:sp>
      <p:cxnSp>
        <p:nvCxnSpPr>
          <p:cNvPr id="3" name="PA-102235">
            <a:extLst>
              <a:ext uri="{FF2B5EF4-FFF2-40B4-BE49-F238E27FC236}">
                <a16:creationId xmlns="" xmlns:a16="http://schemas.microsoft.com/office/drawing/2014/main" id="{A3895302-8381-47B6-9614-5B1C4B5C740E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>
            <a:off x="796164" y="3267617"/>
            <a:ext cx="10599672" cy="0"/>
          </a:xfrm>
          <a:prstGeom prst="line">
            <a:avLst/>
          </a:prstGeom>
          <a:noFill/>
          <a:ln w="28575" cap="flat" cmpd="sng" algn="ctr">
            <a:solidFill>
              <a:srgbClr val="003F8C"/>
            </a:solidFill>
            <a:prstDash val="lgDash"/>
            <a:miter lim="800000"/>
            <a:headEnd type="oval"/>
            <a:tailEnd type="oval"/>
          </a:ln>
          <a:effectLst/>
        </p:spPr>
      </p:cxn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D10193E-6474-4617-B9D8-1B5196ACEB88}"/>
              </a:ext>
            </a:extLst>
          </p:cNvPr>
          <p:cNvSpPr/>
          <p:nvPr/>
        </p:nvSpPr>
        <p:spPr>
          <a:xfrm>
            <a:off x="762234" y="3754515"/>
            <a:ext cx="6622734" cy="1425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莫言跟母亲去卖菜，有意无意地多算了一位买菜老人一毛钱。莫言放学回家时，看到很少流泪的母亲泪流满面。母亲并没有骂他，只是轻轻地说：“儿子，你让娘丢了脸。”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2120D52-E0DD-4DED-971C-D33FBE1711D0}"/>
              </a:ext>
            </a:extLst>
          </p:cNvPr>
          <p:cNvGrpSpPr/>
          <p:nvPr/>
        </p:nvGrpSpPr>
        <p:grpSpPr>
          <a:xfrm>
            <a:off x="762234" y="2259490"/>
            <a:ext cx="3173505" cy="521230"/>
            <a:chOff x="1022610" y="1836245"/>
            <a:chExt cx="4253489" cy="698611"/>
          </a:xfrm>
        </p:grpSpPr>
        <p:sp>
          <p:nvSpPr>
            <p:cNvPr id="6" name="矩形: 圆角 8">
              <a:extLst>
                <a:ext uri="{FF2B5EF4-FFF2-40B4-BE49-F238E27FC236}">
                  <a16:creationId xmlns="" xmlns:a16="http://schemas.microsoft.com/office/drawing/2014/main" id="{9AC2913D-9CAB-410A-90F8-E8D9BFF9013E}"/>
                </a:ext>
              </a:extLst>
            </p:cNvPr>
            <p:cNvSpPr/>
            <p:nvPr/>
          </p:nvSpPr>
          <p:spPr>
            <a:xfrm>
              <a:off x="1022610" y="1836245"/>
              <a:ext cx="3601582" cy="698611"/>
            </a:xfrm>
            <a:prstGeom prst="rect">
              <a:avLst/>
            </a:prstGeom>
            <a:solidFill>
              <a:srgbClr val="003F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A03837F5-38BF-4121-90F6-D657BDE6048C}"/>
                </a:ext>
              </a:extLst>
            </p:cNvPr>
            <p:cNvSpPr txBox="1"/>
            <p:nvPr/>
          </p:nvSpPr>
          <p:spPr>
            <a:xfrm>
              <a:off x="1139642" y="1931287"/>
              <a:ext cx="4136457" cy="536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white"/>
                  </a:solidFill>
                  <a:latin typeface="方正楷体简体" panose="02000000000000000000" pitchFamily="2" charset="-122"/>
                  <a:ea typeface="方正楷体简体" panose="02000000000000000000" pitchFamily="2" charset="-122"/>
                  <a:cs typeface="+mn-ea"/>
                  <a:sym typeface="+mn-lt"/>
                </a:rPr>
                <a:t>莫言母亲的教育智慧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305E9E1-E094-4E8D-A045-A2AA43FFBC63}"/>
              </a:ext>
            </a:extLst>
          </p:cNvPr>
          <p:cNvSpPr/>
          <p:nvPr/>
        </p:nvSpPr>
        <p:spPr>
          <a:xfrm>
            <a:off x="3887597" y="2114282"/>
            <a:ext cx="6994742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3F8C"/>
                </a:solidFill>
                <a:latin typeface="方正楷体简体" panose="02000000000000000000" pitchFamily="2" charset="-122"/>
                <a:ea typeface="方正楷体简体" panose="02000000000000000000" pitchFamily="2" charset="-122"/>
                <a:cs typeface="+mn-ea"/>
                <a:sym typeface="+mn-lt"/>
              </a:rPr>
              <a:t>注重孩子的品德教育。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42274C3-D145-46D2-8FAA-9AB50110F9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018" y="3145712"/>
            <a:ext cx="4564668" cy="325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484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1794</Words>
  <Application>Microsoft Office PowerPoint</Application>
  <PresentationFormat>宽屏</PresentationFormat>
  <Paragraphs>120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Meiryo</vt:lpstr>
      <vt:lpstr>等线</vt:lpstr>
      <vt:lpstr>等线 Light</vt:lpstr>
      <vt:lpstr>方正楷体简体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32</cp:revision>
  <dcterms:created xsi:type="dcterms:W3CDTF">2020-01-07T06:56:13Z</dcterms:created>
  <dcterms:modified xsi:type="dcterms:W3CDTF">2020-09-10T02:23:09Z</dcterms:modified>
</cp:coreProperties>
</file>