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298" r:id="rId4"/>
    <p:sldId id="294" r:id="rId5"/>
    <p:sldId id="297" r:id="rId6"/>
    <p:sldId id="296" r:id="rId7"/>
    <p:sldId id="299" r:id="rId8"/>
    <p:sldId id="300" r:id="rId9"/>
    <p:sldId id="301" r:id="rId10"/>
    <p:sldId id="302" r:id="rId11"/>
    <p:sldId id="304" r:id="rId12"/>
    <p:sldId id="305" r:id="rId13"/>
    <p:sldId id="306" r:id="rId14"/>
    <p:sldId id="307" r:id="rId15"/>
    <p:sldId id="308" r:id="rId16"/>
    <p:sldId id="310" r:id="rId17"/>
    <p:sldId id="311" r:id="rId18"/>
    <p:sldId id="312" r:id="rId19"/>
    <p:sldId id="313" r:id="rId20"/>
    <p:sldId id="314" r:id="rId21"/>
    <p:sldId id="316" r:id="rId22"/>
    <p:sldId id="317" r:id="rId23"/>
    <p:sldId id="318" r:id="rId24"/>
    <p:sldId id="319" r:id="rId25"/>
    <p:sldId id="320" r:id="rId26"/>
    <p:sldId id="321" r:id="rId27"/>
    <p:sldId id="323" r:id="rId28"/>
    <p:sldId id="322" r:id="rId29"/>
  </p:sldIdLst>
  <p:sldSz cx="12190413" cy="6859588"/>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EDE9"/>
    <a:srgbClr val="007C8A"/>
    <a:srgbClr val="22C4C4"/>
    <a:srgbClr val="17CFCB"/>
    <a:srgbClr val="FFA401"/>
    <a:srgbClr val="028CB0"/>
    <a:srgbClr val="01A6D9"/>
    <a:srgbClr val="096688"/>
    <a:srgbClr val="B40027"/>
    <a:srgbClr val="FF65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6314" autoAdjust="0"/>
  </p:normalViewPr>
  <p:slideViewPr>
    <p:cSldViewPr snapToGrid="0">
      <p:cViewPr varScale="1">
        <p:scale>
          <a:sx n="108" d="100"/>
          <a:sy n="108" d="100"/>
        </p:scale>
        <p:origin x="870" y="78"/>
      </p:cViewPr>
      <p:guideLst>
        <p:guide orient="horz" pos="2161"/>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628772-4235-4218-87AB-DD349AA88667}" type="datetimeFigureOut">
              <a:rPr lang="zh-CN" altLang="en-US" smtClean="0"/>
              <a:t>2020/5/14</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BF3FD4-BF8F-4B74-AD74-466B17AA0036}" type="slidenum">
              <a:rPr lang="zh-CN" altLang="en-US" smtClean="0"/>
              <a:t>‹#›</a:t>
            </a:fld>
            <a:endParaRPr lang="zh-CN" altLang="en-US"/>
          </a:p>
        </p:txBody>
      </p:sp>
    </p:spTree>
    <p:extLst>
      <p:ext uri="{BB962C8B-B14F-4D97-AF65-F5344CB8AC3E}">
        <p14:creationId xmlns:p14="http://schemas.microsoft.com/office/powerpoint/2010/main" val="3028739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a:t>
            </a:fld>
            <a:endParaRPr lang="zh-CN" altLang="en-US"/>
          </a:p>
        </p:txBody>
      </p:sp>
    </p:spTree>
    <p:extLst>
      <p:ext uri="{BB962C8B-B14F-4D97-AF65-F5344CB8AC3E}">
        <p14:creationId xmlns:p14="http://schemas.microsoft.com/office/powerpoint/2010/main" val="5783408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10</a:t>
            </a:fld>
            <a:endParaRPr lang="zh-CN" altLang="en-US"/>
          </a:p>
        </p:txBody>
      </p:sp>
    </p:spTree>
    <p:extLst>
      <p:ext uri="{BB962C8B-B14F-4D97-AF65-F5344CB8AC3E}">
        <p14:creationId xmlns:p14="http://schemas.microsoft.com/office/powerpoint/2010/main" val="30060732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11</a:t>
            </a:fld>
            <a:endParaRPr lang="zh-CN" altLang="en-US"/>
          </a:p>
        </p:txBody>
      </p:sp>
    </p:spTree>
    <p:extLst>
      <p:ext uri="{BB962C8B-B14F-4D97-AF65-F5344CB8AC3E}">
        <p14:creationId xmlns:p14="http://schemas.microsoft.com/office/powerpoint/2010/main" val="3001952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12</a:t>
            </a:fld>
            <a:endParaRPr lang="zh-CN" altLang="en-US"/>
          </a:p>
        </p:txBody>
      </p:sp>
    </p:spTree>
    <p:extLst>
      <p:ext uri="{BB962C8B-B14F-4D97-AF65-F5344CB8AC3E}">
        <p14:creationId xmlns:p14="http://schemas.microsoft.com/office/powerpoint/2010/main" val="30110067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13</a:t>
            </a:fld>
            <a:endParaRPr lang="zh-CN" altLang="en-US"/>
          </a:p>
        </p:txBody>
      </p:sp>
    </p:spTree>
    <p:extLst>
      <p:ext uri="{BB962C8B-B14F-4D97-AF65-F5344CB8AC3E}">
        <p14:creationId xmlns:p14="http://schemas.microsoft.com/office/powerpoint/2010/main" val="929462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14</a:t>
            </a:fld>
            <a:endParaRPr lang="zh-CN" altLang="en-US"/>
          </a:p>
        </p:txBody>
      </p:sp>
    </p:spTree>
    <p:extLst>
      <p:ext uri="{BB962C8B-B14F-4D97-AF65-F5344CB8AC3E}">
        <p14:creationId xmlns:p14="http://schemas.microsoft.com/office/powerpoint/2010/main" val="224268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15</a:t>
            </a:fld>
            <a:endParaRPr lang="zh-CN" altLang="en-US"/>
          </a:p>
        </p:txBody>
      </p:sp>
    </p:spTree>
    <p:extLst>
      <p:ext uri="{BB962C8B-B14F-4D97-AF65-F5344CB8AC3E}">
        <p14:creationId xmlns:p14="http://schemas.microsoft.com/office/powerpoint/2010/main" val="10134246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16</a:t>
            </a:fld>
            <a:endParaRPr lang="zh-CN" altLang="en-US"/>
          </a:p>
        </p:txBody>
      </p:sp>
    </p:spTree>
    <p:extLst>
      <p:ext uri="{BB962C8B-B14F-4D97-AF65-F5344CB8AC3E}">
        <p14:creationId xmlns:p14="http://schemas.microsoft.com/office/powerpoint/2010/main" val="2009693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17</a:t>
            </a:fld>
            <a:endParaRPr lang="zh-CN" altLang="en-US"/>
          </a:p>
        </p:txBody>
      </p:sp>
    </p:spTree>
    <p:extLst>
      <p:ext uri="{BB962C8B-B14F-4D97-AF65-F5344CB8AC3E}">
        <p14:creationId xmlns:p14="http://schemas.microsoft.com/office/powerpoint/2010/main" val="1750814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18</a:t>
            </a:fld>
            <a:endParaRPr lang="zh-CN" altLang="en-US"/>
          </a:p>
        </p:txBody>
      </p:sp>
    </p:spTree>
    <p:extLst>
      <p:ext uri="{BB962C8B-B14F-4D97-AF65-F5344CB8AC3E}">
        <p14:creationId xmlns:p14="http://schemas.microsoft.com/office/powerpoint/2010/main" val="4018934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19</a:t>
            </a:fld>
            <a:endParaRPr lang="zh-CN" altLang="en-US"/>
          </a:p>
        </p:txBody>
      </p:sp>
    </p:spTree>
    <p:extLst>
      <p:ext uri="{BB962C8B-B14F-4D97-AF65-F5344CB8AC3E}">
        <p14:creationId xmlns:p14="http://schemas.microsoft.com/office/powerpoint/2010/main" val="3572222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a:t>
            </a:fld>
            <a:endParaRPr lang="zh-CN" altLang="en-US"/>
          </a:p>
        </p:txBody>
      </p:sp>
    </p:spTree>
    <p:extLst>
      <p:ext uri="{BB962C8B-B14F-4D97-AF65-F5344CB8AC3E}">
        <p14:creationId xmlns:p14="http://schemas.microsoft.com/office/powerpoint/2010/main" val="110624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20</a:t>
            </a:fld>
            <a:endParaRPr lang="zh-CN" altLang="en-US"/>
          </a:p>
        </p:txBody>
      </p:sp>
    </p:spTree>
    <p:extLst>
      <p:ext uri="{BB962C8B-B14F-4D97-AF65-F5344CB8AC3E}">
        <p14:creationId xmlns:p14="http://schemas.microsoft.com/office/powerpoint/2010/main" val="1266385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21</a:t>
            </a:fld>
            <a:endParaRPr lang="zh-CN" altLang="en-US"/>
          </a:p>
        </p:txBody>
      </p:sp>
    </p:spTree>
    <p:extLst>
      <p:ext uri="{BB962C8B-B14F-4D97-AF65-F5344CB8AC3E}">
        <p14:creationId xmlns:p14="http://schemas.microsoft.com/office/powerpoint/2010/main" val="3486285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22</a:t>
            </a:fld>
            <a:endParaRPr lang="zh-CN" altLang="en-US"/>
          </a:p>
        </p:txBody>
      </p:sp>
    </p:spTree>
    <p:extLst>
      <p:ext uri="{BB962C8B-B14F-4D97-AF65-F5344CB8AC3E}">
        <p14:creationId xmlns:p14="http://schemas.microsoft.com/office/powerpoint/2010/main" val="33274401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23</a:t>
            </a:fld>
            <a:endParaRPr lang="zh-CN" altLang="en-US"/>
          </a:p>
        </p:txBody>
      </p:sp>
    </p:spTree>
    <p:extLst>
      <p:ext uri="{BB962C8B-B14F-4D97-AF65-F5344CB8AC3E}">
        <p14:creationId xmlns:p14="http://schemas.microsoft.com/office/powerpoint/2010/main" val="2394812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24</a:t>
            </a:fld>
            <a:endParaRPr lang="zh-CN" altLang="en-US"/>
          </a:p>
        </p:txBody>
      </p:sp>
    </p:spTree>
    <p:extLst>
      <p:ext uri="{BB962C8B-B14F-4D97-AF65-F5344CB8AC3E}">
        <p14:creationId xmlns:p14="http://schemas.microsoft.com/office/powerpoint/2010/main" val="9293209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43929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3</a:t>
            </a:fld>
            <a:endParaRPr lang="zh-CN" altLang="en-US"/>
          </a:p>
        </p:txBody>
      </p:sp>
    </p:spTree>
    <p:extLst>
      <p:ext uri="{BB962C8B-B14F-4D97-AF65-F5344CB8AC3E}">
        <p14:creationId xmlns:p14="http://schemas.microsoft.com/office/powerpoint/2010/main" val="4020432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4</a:t>
            </a:fld>
            <a:endParaRPr lang="zh-CN" altLang="en-US"/>
          </a:p>
        </p:txBody>
      </p:sp>
    </p:spTree>
    <p:extLst>
      <p:ext uri="{BB962C8B-B14F-4D97-AF65-F5344CB8AC3E}">
        <p14:creationId xmlns:p14="http://schemas.microsoft.com/office/powerpoint/2010/main" val="31077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5</a:t>
            </a:fld>
            <a:endParaRPr lang="zh-CN" altLang="en-US"/>
          </a:p>
        </p:txBody>
      </p:sp>
    </p:spTree>
    <p:extLst>
      <p:ext uri="{BB962C8B-B14F-4D97-AF65-F5344CB8AC3E}">
        <p14:creationId xmlns:p14="http://schemas.microsoft.com/office/powerpoint/2010/main" val="1791657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6</a:t>
            </a:fld>
            <a:endParaRPr lang="zh-CN" altLang="en-US"/>
          </a:p>
        </p:txBody>
      </p:sp>
    </p:spTree>
    <p:extLst>
      <p:ext uri="{BB962C8B-B14F-4D97-AF65-F5344CB8AC3E}">
        <p14:creationId xmlns:p14="http://schemas.microsoft.com/office/powerpoint/2010/main" val="1641337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7</a:t>
            </a:fld>
            <a:endParaRPr lang="zh-CN" altLang="en-US"/>
          </a:p>
        </p:txBody>
      </p:sp>
    </p:spTree>
    <p:extLst>
      <p:ext uri="{BB962C8B-B14F-4D97-AF65-F5344CB8AC3E}">
        <p14:creationId xmlns:p14="http://schemas.microsoft.com/office/powerpoint/2010/main" val="4245434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8</a:t>
            </a:fld>
            <a:endParaRPr lang="zh-CN" altLang="en-US"/>
          </a:p>
        </p:txBody>
      </p:sp>
    </p:spTree>
    <p:extLst>
      <p:ext uri="{BB962C8B-B14F-4D97-AF65-F5344CB8AC3E}">
        <p14:creationId xmlns:p14="http://schemas.microsoft.com/office/powerpoint/2010/main" val="3146882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BF3FD4-BF8F-4B74-AD74-466B17AA0036}" type="slidenum">
              <a:rPr lang="zh-CN" altLang="en-US" smtClean="0"/>
              <a:t>9</a:t>
            </a:fld>
            <a:endParaRPr lang="zh-CN" altLang="en-US"/>
          </a:p>
        </p:txBody>
      </p:sp>
    </p:spTree>
    <p:extLst>
      <p:ext uri="{BB962C8B-B14F-4D97-AF65-F5344CB8AC3E}">
        <p14:creationId xmlns:p14="http://schemas.microsoft.com/office/powerpoint/2010/main" val="1448280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2" y="2130919"/>
            <a:ext cx="10361851" cy="1470366"/>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50"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2"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1074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302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8809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609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2440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2298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8296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4008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6868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427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4934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10819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11560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6375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87409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0"/>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56655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7605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44048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60" y="4407922"/>
            <a:ext cx="10361851" cy="136239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60" y="2907386"/>
            <a:ext cx="10361851" cy="150053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52884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4"/>
            <a:ext cx="6171397" cy="4874754"/>
          </a:xfrm>
        </p:spPr>
        <p:txBody>
          <a:bodyPr/>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51082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6198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35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2" y="1600572"/>
            <a:ext cx="5384099" cy="45270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4" y="1600572"/>
            <a:ext cx="5384099" cy="45270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8"/>
            <a:ext cx="5386216" cy="395220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8"/>
            <a:ext cx="5388332" cy="395220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2"/>
            <a:ext cx="4010562" cy="116232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4" y="273114"/>
            <a:ext cx="6814779" cy="58544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4"/>
            <a:ext cx="4010562" cy="4692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7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6"/>
            <a:ext cx="7314248" cy="41157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8581"/>
            <a:ext cx="7314248" cy="8050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2020/5/14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2020/5/14</a:t>
            </a:fld>
            <a:endParaRPr lang="zh-CN" altLang="en-US"/>
          </a:p>
        </p:txBody>
      </p:sp>
      <p:sp>
        <p:nvSpPr>
          <p:cNvPr id="5" name="页脚占位符 4"/>
          <p:cNvSpPr>
            <a:spLocks noGrp="1"/>
          </p:cNvSpPr>
          <p:nvPr>
            <p:ph type="ftr" sz="quarter" idx="3"/>
          </p:nvPr>
        </p:nvSpPr>
        <p:spPr>
          <a:xfrm>
            <a:off x="4165059" y="6357822"/>
            <a:ext cx="3860297"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4341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2020/5/14</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050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41"/>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3607693" y="1744584"/>
            <a:ext cx="3796232" cy="1015663"/>
          </a:xfrm>
          <a:prstGeom prst="rect">
            <a:avLst/>
          </a:prstGeom>
          <a:noFill/>
        </p:spPr>
        <p:txBody>
          <a:bodyPr wrap="none" rtlCol="0">
            <a:spAutoFit/>
          </a:bodyPr>
          <a:lstStyle/>
          <a:p>
            <a:r>
              <a:rPr lang="en-US" altLang="zh-CN" sz="6000" dirty="0" smtClean="0">
                <a:solidFill>
                  <a:srgbClr val="007C8A"/>
                </a:solidFill>
                <a:latin typeface="Impact" panose="020B0806030902050204" pitchFamily="34" charset="0"/>
                <a:ea typeface="方正综艺简体" panose="02010601030101010101" pitchFamily="2" charset="-122"/>
              </a:rPr>
              <a:t>MY RESUME</a:t>
            </a:r>
            <a:endParaRPr lang="zh-CN" altLang="en-US" sz="6000" dirty="0">
              <a:solidFill>
                <a:srgbClr val="007C8A"/>
              </a:solidFill>
              <a:latin typeface="Impact" panose="020B0806030902050204" pitchFamily="34" charset="0"/>
              <a:ea typeface="方正综艺简体" panose="02010601030101010101" pitchFamily="2" charset="-122"/>
            </a:endParaRPr>
          </a:p>
        </p:txBody>
      </p:sp>
      <p:cxnSp>
        <p:nvCxnSpPr>
          <p:cNvPr id="34" name="直接连接符 33"/>
          <p:cNvCxnSpPr/>
          <p:nvPr/>
        </p:nvCxnSpPr>
        <p:spPr>
          <a:xfrm>
            <a:off x="3653527" y="3578635"/>
            <a:ext cx="342164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649517" y="3152249"/>
            <a:ext cx="338408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678759" y="3190323"/>
            <a:ext cx="3185487" cy="369332"/>
          </a:xfrm>
          <a:prstGeom prst="rect">
            <a:avLst/>
          </a:prstGeom>
          <a:noFill/>
        </p:spPr>
        <p:txBody>
          <a:bodyPr wrap="none" rtlCol="0">
            <a:spAutoFit/>
          </a:bodyPr>
          <a:lstStyle/>
          <a:p>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我，期待一个自我展示的舞台</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330571" y="1791378"/>
            <a:ext cx="1786825" cy="2072717"/>
            <a:chOff x="3821923" y="2377914"/>
            <a:chExt cx="1839288" cy="2133574"/>
          </a:xfrm>
        </p:grpSpPr>
        <p:sp>
          <p:nvSpPr>
            <p:cNvPr id="38" name="六边形 37"/>
            <p:cNvSpPr/>
            <p:nvPr/>
          </p:nvSpPr>
          <p:spPr>
            <a:xfrm rot="5400000">
              <a:off x="3674780" y="2525057"/>
              <a:ext cx="2133574" cy="1839288"/>
            </a:xfrm>
            <a:prstGeom prst="hexagon">
              <a:avLst/>
            </a:prstGeom>
            <a:solidFill>
              <a:schemeClr val="bg1"/>
            </a:solidFill>
            <a:ln w="12700">
              <a:solidFill>
                <a:schemeClr val="bg1">
                  <a:lumMod val="75000"/>
                </a:schemeClr>
              </a:solidFill>
            </a:ln>
            <a:effectLst>
              <a:outerShdw blurRad="165100" dist="76200" dir="30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pic>
          <p:nvPicPr>
            <p:cNvPr id="39" name="图片 38"/>
            <p:cNvPicPr>
              <a:picLocks noChangeAspect="1"/>
            </p:cNvPicPr>
            <p:nvPr/>
          </p:nvPicPr>
          <p:blipFill rotWithShape="1">
            <a:blip r:embed="rId3" cstate="print">
              <a:extLst>
                <a:ext uri="{28A0092B-C50C-407E-A947-70E740481C1C}">
                  <a14:useLocalDpi xmlns:a14="http://schemas.microsoft.com/office/drawing/2010/main" val="0"/>
                </a:ext>
              </a:extLst>
            </a:blip>
            <a:srcRect l="16336" r="48576" b="39071"/>
            <a:stretch/>
          </p:blipFill>
          <p:spPr>
            <a:xfrm>
              <a:off x="3924443" y="2486342"/>
              <a:ext cx="1647381" cy="1908277"/>
            </a:xfrm>
            <a:custGeom>
              <a:avLst/>
              <a:gdLst>
                <a:gd name="connsiteX0" fmla="*/ 1138094 w 2291135"/>
                <a:gd name="connsiteY0" fmla="*/ 0 h 2653982"/>
                <a:gd name="connsiteX1" fmla="*/ 1153042 w 2291135"/>
                <a:gd name="connsiteY1" fmla="*/ 0 h 2653982"/>
                <a:gd name="connsiteX2" fmla="*/ 2291135 w 2291135"/>
                <a:gd name="connsiteY2" fmla="*/ 569047 h 2653982"/>
                <a:gd name="connsiteX3" fmla="*/ 2291135 w 2291135"/>
                <a:gd name="connsiteY3" fmla="*/ 2081198 h 2653982"/>
                <a:gd name="connsiteX4" fmla="*/ 1145568 w 2291135"/>
                <a:gd name="connsiteY4" fmla="*/ 2653982 h 2653982"/>
                <a:gd name="connsiteX5" fmla="*/ 0 w 2291135"/>
                <a:gd name="connsiteY5" fmla="*/ 2081198 h 2653982"/>
                <a:gd name="connsiteX6" fmla="*/ 0 w 2291135"/>
                <a:gd name="connsiteY6" fmla="*/ 569047 h 265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1135" h="2653982">
                  <a:moveTo>
                    <a:pt x="1138094" y="0"/>
                  </a:moveTo>
                  <a:lnTo>
                    <a:pt x="1153042" y="0"/>
                  </a:lnTo>
                  <a:lnTo>
                    <a:pt x="2291135" y="569047"/>
                  </a:lnTo>
                  <a:lnTo>
                    <a:pt x="2291135" y="2081198"/>
                  </a:lnTo>
                  <a:lnTo>
                    <a:pt x="1145568" y="2653982"/>
                  </a:lnTo>
                  <a:lnTo>
                    <a:pt x="0" y="2081198"/>
                  </a:lnTo>
                  <a:lnTo>
                    <a:pt x="0" y="569047"/>
                  </a:lnTo>
                  <a:close/>
                </a:path>
              </a:pathLst>
            </a:custGeom>
            <a:noFill/>
            <a:ln>
              <a:noFill/>
            </a:ln>
          </p:spPr>
        </p:pic>
      </p:grpSp>
      <p:sp>
        <p:nvSpPr>
          <p:cNvPr id="40" name="TextBox 30"/>
          <p:cNvSpPr txBox="1"/>
          <p:nvPr/>
        </p:nvSpPr>
        <p:spPr>
          <a:xfrm>
            <a:off x="3613374" y="3668331"/>
            <a:ext cx="3817608" cy="338554"/>
          </a:xfrm>
          <a:prstGeom prst="rect">
            <a:avLst/>
          </a:prstGeom>
          <a:noFill/>
        </p:spPr>
        <p:txBody>
          <a:bodyPr wrap="square" rtlCol="0">
            <a:spAutoFit/>
          </a:bodyPr>
          <a:lstStyle/>
          <a:p>
            <a:r>
              <a:rPr lang="zh-CN" altLang="en-US" sz="1600" dirty="0" smtClean="0">
                <a:solidFill>
                  <a:schemeClr val="tx1">
                    <a:lumMod val="50000"/>
                    <a:lumOff val="50000"/>
                  </a:schemeClr>
                </a:solidFill>
                <a:latin typeface="幼圆" panose="02010509060101010101" pitchFamily="49" charset="-122"/>
                <a:ea typeface="幼圆" panose="02010509060101010101" pitchFamily="49" charset="-122"/>
              </a:rPr>
              <a:t>联系方式：</a:t>
            </a:r>
            <a:r>
              <a:rPr lang="en-US" altLang="zh-CN" sz="1600" dirty="0" smtClean="0">
                <a:solidFill>
                  <a:schemeClr val="tx1">
                    <a:lumMod val="50000"/>
                    <a:lumOff val="50000"/>
                  </a:schemeClr>
                </a:solidFill>
                <a:latin typeface="幼圆" panose="02010509060101010101" pitchFamily="49" charset="-122"/>
                <a:ea typeface="幼圆" panose="02010509060101010101" pitchFamily="49" charset="-122"/>
              </a:rPr>
              <a:t>12345678922</a:t>
            </a:r>
            <a:endParaRPr lang="zh-CN" altLang="en-US" sz="1600"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41" name="TextBox 31"/>
          <p:cNvSpPr txBox="1"/>
          <p:nvPr/>
        </p:nvSpPr>
        <p:spPr>
          <a:xfrm>
            <a:off x="6095859" y="3673680"/>
            <a:ext cx="3666729" cy="338554"/>
          </a:xfrm>
          <a:prstGeom prst="rect">
            <a:avLst/>
          </a:prstGeom>
          <a:noFill/>
        </p:spPr>
        <p:txBody>
          <a:bodyPr wrap="square" rtlCol="0">
            <a:spAutoFit/>
          </a:bodyPr>
          <a:lstStyle/>
          <a:p>
            <a:r>
              <a:rPr lang="zh-CN" altLang="en-US" sz="1600" dirty="0" smtClean="0">
                <a:solidFill>
                  <a:schemeClr val="tx1">
                    <a:lumMod val="50000"/>
                    <a:lumOff val="50000"/>
                  </a:schemeClr>
                </a:solidFill>
                <a:latin typeface="幼圆" panose="02010509060101010101" pitchFamily="49" charset="-122"/>
                <a:ea typeface="幼圆" panose="02010509060101010101" pitchFamily="49" charset="-122"/>
              </a:rPr>
              <a:t>邮箱地址：</a:t>
            </a:r>
            <a:r>
              <a:rPr lang="en-US" altLang="zh-CN" sz="1600" dirty="0">
                <a:solidFill>
                  <a:schemeClr val="tx1">
                    <a:lumMod val="50000"/>
                    <a:lumOff val="50000"/>
                  </a:schemeClr>
                </a:solidFill>
                <a:latin typeface="幼圆" panose="02010509060101010101" pitchFamily="49" charset="-122"/>
                <a:ea typeface="幼圆" panose="02010509060101010101" pitchFamily="49" charset="-122"/>
              </a:rPr>
              <a:t>E</a:t>
            </a:r>
            <a:r>
              <a:rPr lang="en-US" altLang="zh-CN" sz="1600" dirty="0" smtClean="0">
                <a:solidFill>
                  <a:schemeClr val="tx1">
                    <a:lumMod val="50000"/>
                    <a:lumOff val="50000"/>
                  </a:schemeClr>
                </a:solidFill>
                <a:latin typeface="幼圆" panose="02010509060101010101" pitchFamily="49" charset="-122"/>
                <a:ea typeface="幼圆" panose="02010509060101010101" pitchFamily="49" charset="-122"/>
              </a:rPr>
              <a:t>-mail@qq.com</a:t>
            </a:r>
            <a:endParaRPr lang="zh-CN" altLang="en-US" sz="1600" dirty="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43" name="文本框 42"/>
          <p:cNvSpPr txBox="1"/>
          <p:nvPr/>
        </p:nvSpPr>
        <p:spPr>
          <a:xfrm>
            <a:off x="3583691" y="2616457"/>
            <a:ext cx="1826141" cy="584775"/>
          </a:xfrm>
          <a:prstGeom prst="rect">
            <a:avLst/>
          </a:prstGeom>
          <a:noFill/>
        </p:spPr>
        <p:txBody>
          <a:bodyPr wrap="none" rtlCol="0">
            <a:spAutoFit/>
          </a:bodyPr>
          <a:lstStyle/>
          <a:p>
            <a:r>
              <a:rPr lang="zh-CN" altLang="en-US" sz="3200" dirty="0" smtClean="0">
                <a:solidFill>
                  <a:schemeClr val="tx1">
                    <a:lumMod val="65000"/>
                    <a:lumOff val="35000"/>
                  </a:schemeClr>
                </a:solidFill>
                <a:latin typeface="张海山锐谐体" panose="02000000000000000000" pitchFamily="2" charset="-122"/>
                <a:ea typeface="张海山锐谐体" panose="02000000000000000000" pitchFamily="2" charset="-122"/>
              </a:rPr>
              <a:t>诸葛孔明</a:t>
            </a:r>
            <a:endParaRPr lang="zh-CN" altLang="en-US" sz="32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60" name="任意多边形 59"/>
          <p:cNvSpPr/>
          <p:nvPr/>
        </p:nvSpPr>
        <p:spPr>
          <a:xfrm flipV="1">
            <a:off x="0" y="4837460"/>
            <a:ext cx="12190413" cy="2022128"/>
          </a:xfrm>
          <a:custGeom>
            <a:avLst/>
            <a:gdLst>
              <a:gd name="connsiteX0" fmla="*/ 11351946 w 12190413"/>
              <a:gd name="connsiteY0" fmla="*/ 2022128 h 2022128"/>
              <a:gd name="connsiteX1" fmla="*/ 11353950 w 12190413"/>
              <a:gd name="connsiteY1" fmla="*/ 2022128 h 2022128"/>
              <a:gd name="connsiteX2" fmla="*/ 11352948 w 12190413"/>
              <a:gd name="connsiteY2" fmla="*/ 2021126 h 2022128"/>
              <a:gd name="connsiteX3" fmla="*/ 10811104 w 12190413"/>
              <a:gd name="connsiteY3" fmla="*/ 2022128 h 2022128"/>
              <a:gd name="connsiteX4" fmla="*/ 10811917 w 12190413"/>
              <a:gd name="connsiteY4" fmla="*/ 2022128 h 2022128"/>
              <a:gd name="connsiteX5" fmla="*/ 10811510 w 12190413"/>
              <a:gd name="connsiteY5" fmla="*/ 2021722 h 2022128"/>
              <a:gd name="connsiteX6" fmla="*/ 10272216 w 12190413"/>
              <a:gd name="connsiteY6" fmla="*/ 2022128 h 2022128"/>
              <a:gd name="connsiteX7" fmla="*/ 10272309 w 12190413"/>
              <a:gd name="connsiteY7" fmla="*/ 2022128 h 2022128"/>
              <a:gd name="connsiteX8" fmla="*/ 10272263 w 12190413"/>
              <a:gd name="connsiteY8" fmla="*/ 2022081 h 2022128"/>
              <a:gd name="connsiteX9" fmla="*/ 9190575 w 12190413"/>
              <a:gd name="connsiteY9" fmla="*/ 2022128 h 2022128"/>
              <a:gd name="connsiteX10" fmla="*/ 9193707 w 12190413"/>
              <a:gd name="connsiteY10" fmla="*/ 2022128 h 2022128"/>
              <a:gd name="connsiteX11" fmla="*/ 9192141 w 12190413"/>
              <a:gd name="connsiteY11" fmla="*/ 2020562 h 2022128"/>
              <a:gd name="connsiteX12" fmla="*/ 8110020 w 12190413"/>
              <a:gd name="connsiteY12" fmla="*/ 2022128 h 2022128"/>
              <a:gd name="connsiteX13" fmla="*/ 8112024 w 12190413"/>
              <a:gd name="connsiteY13" fmla="*/ 2022128 h 2022128"/>
              <a:gd name="connsiteX14" fmla="*/ 8111022 w 12190413"/>
              <a:gd name="connsiteY14" fmla="*/ 2021126 h 2022128"/>
              <a:gd name="connsiteX15" fmla="*/ 7569176 w 12190413"/>
              <a:gd name="connsiteY15" fmla="*/ 2022128 h 2022128"/>
              <a:gd name="connsiteX16" fmla="*/ 7569989 w 12190413"/>
              <a:gd name="connsiteY16" fmla="*/ 2022128 h 2022128"/>
              <a:gd name="connsiteX17" fmla="*/ 7569582 w 12190413"/>
              <a:gd name="connsiteY17" fmla="*/ 2021722 h 2022128"/>
              <a:gd name="connsiteX18" fmla="*/ 5942165 w 12190413"/>
              <a:gd name="connsiteY18" fmla="*/ 2022128 h 2022128"/>
              <a:gd name="connsiteX19" fmla="*/ 5946488 w 12190413"/>
              <a:gd name="connsiteY19" fmla="*/ 2022128 h 2022128"/>
              <a:gd name="connsiteX20" fmla="*/ 5944326 w 12190413"/>
              <a:gd name="connsiteY20" fmla="*/ 2019967 h 2022128"/>
              <a:gd name="connsiteX21" fmla="*/ 5401321 w 12190413"/>
              <a:gd name="connsiteY21" fmla="*/ 2022128 h 2022128"/>
              <a:gd name="connsiteX22" fmla="*/ 5404453 w 12190413"/>
              <a:gd name="connsiteY22" fmla="*/ 2022128 h 2022128"/>
              <a:gd name="connsiteX23" fmla="*/ 5402887 w 12190413"/>
              <a:gd name="connsiteY23" fmla="*/ 2020562 h 2022128"/>
              <a:gd name="connsiteX24" fmla="*/ 4320764 w 12190413"/>
              <a:gd name="connsiteY24" fmla="*/ 2022128 h 2022128"/>
              <a:gd name="connsiteX25" fmla="*/ 4322768 w 12190413"/>
              <a:gd name="connsiteY25" fmla="*/ 2022128 h 2022128"/>
              <a:gd name="connsiteX26" fmla="*/ 4321766 w 12190413"/>
              <a:gd name="connsiteY26" fmla="*/ 2021126 h 2022128"/>
              <a:gd name="connsiteX27" fmla="*/ 3779922 w 12190413"/>
              <a:gd name="connsiteY27" fmla="*/ 2022128 h 2022128"/>
              <a:gd name="connsiteX28" fmla="*/ 3780735 w 12190413"/>
              <a:gd name="connsiteY28" fmla="*/ 2022128 h 2022128"/>
              <a:gd name="connsiteX29" fmla="*/ 3780328 w 12190413"/>
              <a:gd name="connsiteY29" fmla="*/ 2021722 h 2022128"/>
              <a:gd name="connsiteX30" fmla="*/ 3241034 w 12190413"/>
              <a:gd name="connsiteY30" fmla="*/ 2022128 h 2022128"/>
              <a:gd name="connsiteX31" fmla="*/ 3241127 w 12190413"/>
              <a:gd name="connsiteY31" fmla="*/ 2022128 h 2022128"/>
              <a:gd name="connsiteX32" fmla="*/ 3241081 w 12190413"/>
              <a:gd name="connsiteY32" fmla="*/ 2022081 h 2022128"/>
              <a:gd name="connsiteX33" fmla="*/ 2159393 w 12190413"/>
              <a:gd name="connsiteY33" fmla="*/ 2022128 h 2022128"/>
              <a:gd name="connsiteX34" fmla="*/ 2162525 w 12190413"/>
              <a:gd name="connsiteY34" fmla="*/ 2022128 h 2022128"/>
              <a:gd name="connsiteX35" fmla="*/ 2160959 w 12190413"/>
              <a:gd name="connsiteY35" fmla="*/ 2020562 h 2022128"/>
              <a:gd name="connsiteX36" fmla="*/ 1619633 w 12190413"/>
              <a:gd name="connsiteY36" fmla="*/ 2022128 h 2022128"/>
              <a:gd name="connsiteX37" fmla="*/ 1622916 w 12190413"/>
              <a:gd name="connsiteY37" fmla="*/ 2022128 h 2022128"/>
              <a:gd name="connsiteX38" fmla="*/ 1620136 w 12190413"/>
              <a:gd name="connsiteY38" fmla="*/ 2019348 h 2022128"/>
              <a:gd name="connsiteX39" fmla="*/ 1891153 w 12190413"/>
              <a:gd name="connsiteY39" fmla="*/ 1748331 h 2022128"/>
              <a:gd name="connsiteX40" fmla="*/ 2161578 w 12190413"/>
              <a:gd name="connsiteY40" fmla="*/ 2018754 h 2022128"/>
              <a:gd name="connsiteX41" fmla="*/ 2431381 w 12190413"/>
              <a:gd name="connsiteY41" fmla="*/ 1748949 h 2022128"/>
              <a:gd name="connsiteX42" fmla="*/ 2702399 w 12190413"/>
              <a:gd name="connsiteY42" fmla="*/ 2019967 h 2022128"/>
              <a:gd name="connsiteX43" fmla="*/ 2700237 w 12190413"/>
              <a:gd name="connsiteY43" fmla="*/ 2022128 h 2022128"/>
              <a:gd name="connsiteX44" fmla="*/ 2704561 w 12190413"/>
              <a:gd name="connsiteY44" fmla="*/ 2022128 h 2022128"/>
              <a:gd name="connsiteX45" fmla="*/ 2701780 w 12190413"/>
              <a:gd name="connsiteY45" fmla="*/ 2019347 h 2022128"/>
              <a:gd name="connsiteX46" fmla="*/ 2972797 w 12190413"/>
              <a:gd name="connsiteY46" fmla="*/ 1748330 h 2022128"/>
              <a:gd name="connsiteX47" fmla="*/ 3242241 w 12190413"/>
              <a:gd name="connsiteY47" fmla="*/ 2017775 h 2022128"/>
              <a:gd name="connsiteX48" fmla="*/ 3510525 w 12190413"/>
              <a:gd name="connsiteY48" fmla="*/ 1749490 h 2022128"/>
              <a:gd name="connsiteX49" fmla="*/ 3780948 w 12190413"/>
              <a:gd name="connsiteY49" fmla="*/ 2019913 h 2022128"/>
              <a:gd name="connsiteX50" fmla="*/ 4050751 w 12190413"/>
              <a:gd name="connsiteY50" fmla="*/ 1750109 h 2022128"/>
              <a:gd name="connsiteX51" fmla="*/ 4321147 w 12190413"/>
              <a:gd name="connsiteY51" fmla="*/ 2020507 h 2022128"/>
              <a:gd name="connsiteX52" fmla="*/ 4592168 w 12190413"/>
              <a:gd name="connsiteY52" fmla="*/ 1749489 h 2022128"/>
              <a:gd name="connsiteX53" fmla="*/ 4863188 w 12190413"/>
              <a:gd name="connsiteY53" fmla="*/ 2020507 h 2022128"/>
              <a:gd name="connsiteX54" fmla="*/ 4861567 w 12190413"/>
              <a:gd name="connsiteY54" fmla="*/ 2022128 h 2022128"/>
              <a:gd name="connsiteX55" fmla="*/ 4864848 w 12190413"/>
              <a:gd name="connsiteY55" fmla="*/ 2022128 h 2022128"/>
              <a:gd name="connsiteX56" fmla="*/ 4862068 w 12190413"/>
              <a:gd name="connsiteY56" fmla="*/ 2019348 h 2022128"/>
              <a:gd name="connsiteX57" fmla="*/ 5133085 w 12190413"/>
              <a:gd name="connsiteY57" fmla="*/ 1748331 h 2022128"/>
              <a:gd name="connsiteX58" fmla="*/ 5403504 w 12190413"/>
              <a:gd name="connsiteY58" fmla="*/ 2018754 h 2022128"/>
              <a:gd name="connsiteX59" fmla="*/ 5673310 w 12190413"/>
              <a:gd name="connsiteY59" fmla="*/ 1748949 h 2022128"/>
              <a:gd name="connsiteX60" fmla="*/ 5943708 w 12190413"/>
              <a:gd name="connsiteY60" fmla="*/ 2019347 h 2022128"/>
              <a:gd name="connsiteX61" fmla="*/ 6214724 w 12190413"/>
              <a:gd name="connsiteY61" fmla="*/ 1748330 h 2022128"/>
              <a:gd name="connsiteX62" fmla="*/ 6485741 w 12190413"/>
              <a:gd name="connsiteY62" fmla="*/ 2019347 h 2022128"/>
              <a:gd name="connsiteX63" fmla="*/ 6482960 w 12190413"/>
              <a:gd name="connsiteY63" fmla="*/ 2022128 h 2022128"/>
              <a:gd name="connsiteX64" fmla="*/ 6497702 w 12190413"/>
              <a:gd name="connsiteY64" fmla="*/ 2022128 h 2022128"/>
              <a:gd name="connsiteX65" fmla="*/ 6767751 w 12190413"/>
              <a:gd name="connsiteY65" fmla="*/ 1752079 h 2022128"/>
              <a:gd name="connsiteX66" fmla="*/ 7031182 w 12190413"/>
              <a:gd name="connsiteY66" fmla="*/ 2018510 h 2022128"/>
              <a:gd name="connsiteX67" fmla="*/ 7031182 w 12190413"/>
              <a:gd name="connsiteY67" fmla="*/ 2018086 h 2022128"/>
              <a:gd name="connsiteX68" fmla="*/ 7032470 w 12190413"/>
              <a:gd name="connsiteY68" fmla="*/ 2018798 h 2022128"/>
              <a:gd name="connsiteX69" fmla="*/ 7037800 w 12190413"/>
              <a:gd name="connsiteY69" fmla="*/ 2022128 h 2022128"/>
              <a:gd name="connsiteX70" fmla="*/ 7038548 w 12190413"/>
              <a:gd name="connsiteY70" fmla="*/ 2022128 h 2022128"/>
              <a:gd name="connsiteX71" fmla="*/ 7305481 w 12190413"/>
              <a:gd name="connsiteY71" fmla="*/ 1755194 h 2022128"/>
              <a:gd name="connsiteX72" fmla="*/ 7570199 w 12190413"/>
              <a:gd name="connsiteY72" fmla="*/ 2019914 h 2022128"/>
              <a:gd name="connsiteX73" fmla="*/ 7840004 w 12190413"/>
              <a:gd name="connsiteY73" fmla="*/ 1750109 h 2022128"/>
              <a:gd name="connsiteX74" fmla="*/ 8110403 w 12190413"/>
              <a:gd name="connsiteY74" fmla="*/ 2020507 h 2022128"/>
              <a:gd name="connsiteX75" fmla="*/ 8381420 w 12190413"/>
              <a:gd name="connsiteY75" fmla="*/ 1749489 h 2022128"/>
              <a:gd name="connsiteX76" fmla="*/ 8652437 w 12190413"/>
              <a:gd name="connsiteY76" fmla="*/ 2020507 h 2022128"/>
              <a:gd name="connsiteX77" fmla="*/ 8650815 w 12190413"/>
              <a:gd name="connsiteY77" fmla="*/ 2022128 h 2022128"/>
              <a:gd name="connsiteX78" fmla="*/ 8654098 w 12190413"/>
              <a:gd name="connsiteY78" fmla="*/ 2022128 h 2022128"/>
              <a:gd name="connsiteX79" fmla="*/ 8651318 w 12190413"/>
              <a:gd name="connsiteY79" fmla="*/ 2019348 h 2022128"/>
              <a:gd name="connsiteX80" fmla="*/ 8922335 w 12190413"/>
              <a:gd name="connsiteY80" fmla="*/ 1748331 h 2022128"/>
              <a:gd name="connsiteX81" fmla="*/ 9192760 w 12190413"/>
              <a:gd name="connsiteY81" fmla="*/ 2018754 h 2022128"/>
              <a:gd name="connsiteX82" fmla="*/ 9462563 w 12190413"/>
              <a:gd name="connsiteY82" fmla="*/ 1748949 h 2022128"/>
              <a:gd name="connsiteX83" fmla="*/ 9733581 w 12190413"/>
              <a:gd name="connsiteY83" fmla="*/ 2019967 h 2022128"/>
              <a:gd name="connsiteX84" fmla="*/ 9731419 w 12190413"/>
              <a:gd name="connsiteY84" fmla="*/ 2022128 h 2022128"/>
              <a:gd name="connsiteX85" fmla="*/ 9735743 w 12190413"/>
              <a:gd name="connsiteY85" fmla="*/ 2022128 h 2022128"/>
              <a:gd name="connsiteX86" fmla="*/ 9732962 w 12190413"/>
              <a:gd name="connsiteY86" fmla="*/ 2019347 h 2022128"/>
              <a:gd name="connsiteX87" fmla="*/ 10003979 w 12190413"/>
              <a:gd name="connsiteY87" fmla="*/ 1748330 h 2022128"/>
              <a:gd name="connsiteX88" fmla="*/ 10273423 w 12190413"/>
              <a:gd name="connsiteY88" fmla="*/ 2017775 h 2022128"/>
              <a:gd name="connsiteX89" fmla="*/ 10541707 w 12190413"/>
              <a:gd name="connsiteY89" fmla="*/ 1749490 h 2022128"/>
              <a:gd name="connsiteX90" fmla="*/ 10812130 w 12190413"/>
              <a:gd name="connsiteY90" fmla="*/ 2019913 h 2022128"/>
              <a:gd name="connsiteX91" fmla="*/ 11081933 w 12190413"/>
              <a:gd name="connsiteY91" fmla="*/ 1750109 h 2022128"/>
              <a:gd name="connsiteX92" fmla="*/ 11352329 w 12190413"/>
              <a:gd name="connsiteY92" fmla="*/ 2020507 h 2022128"/>
              <a:gd name="connsiteX93" fmla="*/ 11623350 w 12190413"/>
              <a:gd name="connsiteY93" fmla="*/ 1749489 h 2022128"/>
              <a:gd name="connsiteX94" fmla="*/ 11894370 w 12190413"/>
              <a:gd name="connsiteY94" fmla="*/ 2020507 h 2022128"/>
              <a:gd name="connsiteX95" fmla="*/ 11892749 w 12190413"/>
              <a:gd name="connsiteY95" fmla="*/ 2022128 h 2022128"/>
              <a:gd name="connsiteX96" fmla="*/ 11896030 w 12190413"/>
              <a:gd name="connsiteY96" fmla="*/ 2022128 h 2022128"/>
              <a:gd name="connsiteX97" fmla="*/ 11893250 w 12190413"/>
              <a:gd name="connsiteY97" fmla="*/ 2019348 h 2022128"/>
              <a:gd name="connsiteX98" fmla="*/ 12164267 w 12190413"/>
              <a:gd name="connsiteY98" fmla="*/ 1748331 h 2022128"/>
              <a:gd name="connsiteX99" fmla="*/ 12190413 w 12190413"/>
              <a:gd name="connsiteY99" fmla="*/ 1774478 h 2022128"/>
              <a:gd name="connsiteX100" fmla="*/ 12190413 w 12190413"/>
              <a:gd name="connsiteY100" fmla="*/ 0 h 2022128"/>
              <a:gd name="connsiteX101" fmla="*/ 7559675 w 12190413"/>
              <a:gd name="connsiteY101" fmla="*/ 0 h 2022128"/>
              <a:gd name="connsiteX102" fmla="*/ 7031182 w 12190413"/>
              <a:gd name="connsiteY102" fmla="*/ 0 h 2022128"/>
              <a:gd name="connsiteX103" fmla="*/ 0 w 12190413"/>
              <a:gd name="connsiteY103" fmla="*/ 0 h 2022128"/>
              <a:gd name="connsiteX104" fmla="*/ 0 w 12190413"/>
              <a:gd name="connsiteY104" fmla="*/ 2018086 h 2022128"/>
              <a:gd name="connsiteX105" fmla="*/ 268595 w 12190413"/>
              <a:gd name="connsiteY105" fmla="*/ 1749490 h 2022128"/>
              <a:gd name="connsiteX106" fmla="*/ 539017 w 12190413"/>
              <a:gd name="connsiteY106" fmla="*/ 2019914 h 2022128"/>
              <a:gd name="connsiteX107" fmla="*/ 808822 w 12190413"/>
              <a:gd name="connsiteY107" fmla="*/ 1750109 h 2022128"/>
              <a:gd name="connsiteX108" fmla="*/ 1079221 w 12190413"/>
              <a:gd name="connsiteY108" fmla="*/ 2020507 h 2022128"/>
              <a:gd name="connsiteX109" fmla="*/ 1350238 w 12190413"/>
              <a:gd name="connsiteY109" fmla="*/ 1749489 h 2022128"/>
              <a:gd name="connsiteX110" fmla="*/ 1621255 w 12190413"/>
              <a:gd name="connsiteY110" fmla="*/ 2020507 h 2022128"/>
              <a:gd name="connsiteX111" fmla="*/ 1078838 w 12190413"/>
              <a:gd name="connsiteY111" fmla="*/ 2022128 h 2022128"/>
              <a:gd name="connsiteX112" fmla="*/ 1080842 w 12190413"/>
              <a:gd name="connsiteY112" fmla="*/ 2022128 h 2022128"/>
              <a:gd name="connsiteX113" fmla="*/ 1079840 w 12190413"/>
              <a:gd name="connsiteY113" fmla="*/ 2021126 h 2022128"/>
              <a:gd name="connsiteX114" fmla="*/ 537994 w 12190413"/>
              <a:gd name="connsiteY114" fmla="*/ 2022128 h 2022128"/>
              <a:gd name="connsiteX115" fmla="*/ 538807 w 12190413"/>
              <a:gd name="connsiteY115" fmla="*/ 2022128 h 2022128"/>
              <a:gd name="connsiteX116" fmla="*/ 538400 w 12190413"/>
              <a:gd name="connsiteY116" fmla="*/ 2021722 h 202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2190413" h="2022128">
                <a:moveTo>
                  <a:pt x="11351946" y="2022128"/>
                </a:moveTo>
                <a:lnTo>
                  <a:pt x="11353950" y="2022128"/>
                </a:lnTo>
                <a:lnTo>
                  <a:pt x="11352948" y="2021126"/>
                </a:lnTo>
                <a:close/>
                <a:moveTo>
                  <a:pt x="10811104" y="2022128"/>
                </a:moveTo>
                <a:lnTo>
                  <a:pt x="10811917" y="2022128"/>
                </a:lnTo>
                <a:lnTo>
                  <a:pt x="10811510" y="2021722"/>
                </a:lnTo>
                <a:close/>
                <a:moveTo>
                  <a:pt x="10272216" y="2022128"/>
                </a:moveTo>
                <a:lnTo>
                  <a:pt x="10272309" y="2022128"/>
                </a:lnTo>
                <a:lnTo>
                  <a:pt x="10272263" y="2022081"/>
                </a:lnTo>
                <a:close/>
                <a:moveTo>
                  <a:pt x="9190575" y="2022128"/>
                </a:moveTo>
                <a:lnTo>
                  <a:pt x="9193707" y="2022128"/>
                </a:lnTo>
                <a:lnTo>
                  <a:pt x="9192141" y="2020562"/>
                </a:lnTo>
                <a:close/>
                <a:moveTo>
                  <a:pt x="8110020" y="2022128"/>
                </a:moveTo>
                <a:lnTo>
                  <a:pt x="8112024" y="2022128"/>
                </a:lnTo>
                <a:lnTo>
                  <a:pt x="8111022" y="2021126"/>
                </a:lnTo>
                <a:close/>
                <a:moveTo>
                  <a:pt x="7569176" y="2022128"/>
                </a:moveTo>
                <a:lnTo>
                  <a:pt x="7569989" y="2022128"/>
                </a:lnTo>
                <a:lnTo>
                  <a:pt x="7569582" y="2021722"/>
                </a:lnTo>
                <a:close/>
                <a:moveTo>
                  <a:pt x="5942165" y="2022128"/>
                </a:moveTo>
                <a:lnTo>
                  <a:pt x="5946488" y="2022128"/>
                </a:lnTo>
                <a:lnTo>
                  <a:pt x="5944326" y="2019967"/>
                </a:lnTo>
                <a:close/>
                <a:moveTo>
                  <a:pt x="5401321" y="2022128"/>
                </a:moveTo>
                <a:lnTo>
                  <a:pt x="5404453" y="2022128"/>
                </a:lnTo>
                <a:lnTo>
                  <a:pt x="5402887" y="2020562"/>
                </a:lnTo>
                <a:close/>
                <a:moveTo>
                  <a:pt x="4320764" y="2022128"/>
                </a:moveTo>
                <a:lnTo>
                  <a:pt x="4322768" y="2022128"/>
                </a:lnTo>
                <a:lnTo>
                  <a:pt x="4321766" y="2021126"/>
                </a:lnTo>
                <a:close/>
                <a:moveTo>
                  <a:pt x="3779922" y="2022128"/>
                </a:moveTo>
                <a:lnTo>
                  <a:pt x="3780735" y="2022128"/>
                </a:lnTo>
                <a:lnTo>
                  <a:pt x="3780328" y="2021722"/>
                </a:lnTo>
                <a:close/>
                <a:moveTo>
                  <a:pt x="3241034" y="2022128"/>
                </a:moveTo>
                <a:lnTo>
                  <a:pt x="3241127" y="2022128"/>
                </a:lnTo>
                <a:lnTo>
                  <a:pt x="3241081" y="2022081"/>
                </a:lnTo>
                <a:close/>
                <a:moveTo>
                  <a:pt x="2159393" y="2022128"/>
                </a:moveTo>
                <a:lnTo>
                  <a:pt x="2162525" y="2022128"/>
                </a:lnTo>
                <a:lnTo>
                  <a:pt x="2160959" y="2020562"/>
                </a:lnTo>
                <a:close/>
                <a:moveTo>
                  <a:pt x="1619633" y="2022128"/>
                </a:moveTo>
                <a:lnTo>
                  <a:pt x="1622916" y="2022128"/>
                </a:lnTo>
                <a:lnTo>
                  <a:pt x="1620136" y="2019348"/>
                </a:lnTo>
                <a:lnTo>
                  <a:pt x="1891153" y="1748331"/>
                </a:lnTo>
                <a:lnTo>
                  <a:pt x="2161578" y="2018754"/>
                </a:lnTo>
                <a:lnTo>
                  <a:pt x="2431381" y="1748949"/>
                </a:lnTo>
                <a:lnTo>
                  <a:pt x="2702399" y="2019967"/>
                </a:lnTo>
                <a:lnTo>
                  <a:pt x="2700237" y="2022128"/>
                </a:lnTo>
                <a:lnTo>
                  <a:pt x="2704561" y="2022128"/>
                </a:lnTo>
                <a:lnTo>
                  <a:pt x="2701780" y="2019347"/>
                </a:lnTo>
                <a:lnTo>
                  <a:pt x="2972797" y="1748330"/>
                </a:lnTo>
                <a:lnTo>
                  <a:pt x="3242241" y="2017775"/>
                </a:lnTo>
                <a:lnTo>
                  <a:pt x="3510525" y="1749490"/>
                </a:lnTo>
                <a:lnTo>
                  <a:pt x="3780948" y="2019913"/>
                </a:lnTo>
                <a:lnTo>
                  <a:pt x="4050751" y="1750109"/>
                </a:lnTo>
                <a:lnTo>
                  <a:pt x="4321147" y="2020507"/>
                </a:lnTo>
                <a:lnTo>
                  <a:pt x="4592168" y="1749489"/>
                </a:lnTo>
                <a:lnTo>
                  <a:pt x="4863188" y="2020507"/>
                </a:lnTo>
                <a:lnTo>
                  <a:pt x="4861567" y="2022128"/>
                </a:lnTo>
                <a:lnTo>
                  <a:pt x="4864848" y="2022128"/>
                </a:lnTo>
                <a:lnTo>
                  <a:pt x="4862068" y="2019348"/>
                </a:lnTo>
                <a:lnTo>
                  <a:pt x="5133085" y="1748331"/>
                </a:lnTo>
                <a:lnTo>
                  <a:pt x="5403504" y="2018754"/>
                </a:lnTo>
                <a:lnTo>
                  <a:pt x="5673310" y="1748949"/>
                </a:lnTo>
                <a:lnTo>
                  <a:pt x="5943708" y="2019347"/>
                </a:lnTo>
                <a:lnTo>
                  <a:pt x="6214724" y="1748330"/>
                </a:lnTo>
                <a:lnTo>
                  <a:pt x="6485741" y="2019347"/>
                </a:lnTo>
                <a:lnTo>
                  <a:pt x="6482960" y="2022128"/>
                </a:lnTo>
                <a:lnTo>
                  <a:pt x="6497702" y="2022128"/>
                </a:lnTo>
                <a:lnTo>
                  <a:pt x="6767751" y="1752079"/>
                </a:lnTo>
                <a:lnTo>
                  <a:pt x="7031182" y="2018510"/>
                </a:lnTo>
                <a:lnTo>
                  <a:pt x="7031182" y="2018086"/>
                </a:lnTo>
                <a:lnTo>
                  <a:pt x="7032470" y="2018798"/>
                </a:lnTo>
                <a:lnTo>
                  <a:pt x="7037800" y="2022128"/>
                </a:lnTo>
                <a:lnTo>
                  <a:pt x="7038548" y="2022128"/>
                </a:lnTo>
                <a:lnTo>
                  <a:pt x="7305481" y="1755194"/>
                </a:lnTo>
                <a:lnTo>
                  <a:pt x="7570199" y="2019914"/>
                </a:lnTo>
                <a:lnTo>
                  <a:pt x="7840004" y="1750109"/>
                </a:lnTo>
                <a:lnTo>
                  <a:pt x="8110403" y="2020507"/>
                </a:lnTo>
                <a:lnTo>
                  <a:pt x="8381420" y="1749489"/>
                </a:lnTo>
                <a:lnTo>
                  <a:pt x="8652437" y="2020507"/>
                </a:lnTo>
                <a:lnTo>
                  <a:pt x="8650815" y="2022128"/>
                </a:lnTo>
                <a:lnTo>
                  <a:pt x="8654098" y="2022128"/>
                </a:lnTo>
                <a:lnTo>
                  <a:pt x="8651318" y="2019348"/>
                </a:lnTo>
                <a:lnTo>
                  <a:pt x="8922335" y="1748331"/>
                </a:lnTo>
                <a:lnTo>
                  <a:pt x="9192760" y="2018754"/>
                </a:lnTo>
                <a:lnTo>
                  <a:pt x="9462563" y="1748949"/>
                </a:lnTo>
                <a:lnTo>
                  <a:pt x="9733581" y="2019967"/>
                </a:lnTo>
                <a:lnTo>
                  <a:pt x="9731419" y="2022128"/>
                </a:lnTo>
                <a:lnTo>
                  <a:pt x="9735743" y="2022128"/>
                </a:lnTo>
                <a:lnTo>
                  <a:pt x="9732962" y="2019347"/>
                </a:lnTo>
                <a:lnTo>
                  <a:pt x="10003979" y="1748330"/>
                </a:lnTo>
                <a:lnTo>
                  <a:pt x="10273423" y="2017775"/>
                </a:lnTo>
                <a:lnTo>
                  <a:pt x="10541707" y="1749490"/>
                </a:lnTo>
                <a:lnTo>
                  <a:pt x="10812130" y="2019913"/>
                </a:lnTo>
                <a:lnTo>
                  <a:pt x="11081933" y="1750109"/>
                </a:lnTo>
                <a:lnTo>
                  <a:pt x="11352329" y="2020507"/>
                </a:lnTo>
                <a:lnTo>
                  <a:pt x="11623350" y="1749489"/>
                </a:lnTo>
                <a:lnTo>
                  <a:pt x="11894370" y="2020507"/>
                </a:lnTo>
                <a:lnTo>
                  <a:pt x="11892749" y="2022128"/>
                </a:lnTo>
                <a:lnTo>
                  <a:pt x="11896030" y="2022128"/>
                </a:lnTo>
                <a:lnTo>
                  <a:pt x="11893250" y="2019348"/>
                </a:lnTo>
                <a:lnTo>
                  <a:pt x="12164267" y="1748331"/>
                </a:lnTo>
                <a:lnTo>
                  <a:pt x="12190413" y="1774478"/>
                </a:lnTo>
                <a:lnTo>
                  <a:pt x="12190413" y="0"/>
                </a:lnTo>
                <a:lnTo>
                  <a:pt x="7559675" y="0"/>
                </a:lnTo>
                <a:lnTo>
                  <a:pt x="7031182" y="0"/>
                </a:lnTo>
                <a:lnTo>
                  <a:pt x="0" y="0"/>
                </a:lnTo>
                <a:lnTo>
                  <a:pt x="0" y="2018086"/>
                </a:lnTo>
                <a:lnTo>
                  <a:pt x="268595" y="1749490"/>
                </a:lnTo>
                <a:lnTo>
                  <a:pt x="539017" y="2019914"/>
                </a:lnTo>
                <a:lnTo>
                  <a:pt x="808822" y="1750109"/>
                </a:lnTo>
                <a:lnTo>
                  <a:pt x="1079221" y="2020507"/>
                </a:lnTo>
                <a:lnTo>
                  <a:pt x="1350238" y="1749489"/>
                </a:lnTo>
                <a:lnTo>
                  <a:pt x="1621255" y="2020507"/>
                </a:lnTo>
                <a:close/>
                <a:moveTo>
                  <a:pt x="1078838" y="2022128"/>
                </a:moveTo>
                <a:lnTo>
                  <a:pt x="1080842" y="2022128"/>
                </a:lnTo>
                <a:lnTo>
                  <a:pt x="1079840" y="2021126"/>
                </a:lnTo>
                <a:close/>
                <a:moveTo>
                  <a:pt x="537994" y="2022128"/>
                </a:moveTo>
                <a:lnTo>
                  <a:pt x="538807" y="2022128"/>
                </a:lnTo>
                <a:lnTo>
                  <a:pt x="538400" y="2021722"/>
                </a:lnTo>
                <a:close/>
              </a:path>
            </a:pathLst>
          </a:cu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8" name="流程图: 文档 3"/>
          <p:cNvSpPr/>
          <p:nvPr/>
        </p:nvSpPr>
        <p:spPr>
          <a:xfrm flipH="1" flipV="1">
            <a:off x="-37678" y="5556464"/>
            <a:ext cx="12246546" cy="1646092"/>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22 w 21622"/>
              <a:gd name="connsiteY0" fmla="*/ 0 h 18579"/>
              <a:gd name="connsiteX1" fmla="*/ 21622 w 21622"/>
              <a:gd name="connsiteY1" fmla="*/ 0 h 18579"/>
              <a:gd name="connsiteX2" fmla="*/ 21622 w 21622"/>
              <a:gd name="connsiteY2" fmla="*/ 17322 h 18579"/>
              <a:gd name="connsiteX3" fmla="*/ 0 w 21622"/>
              <a:gd name="connsiteY3" fmla="*/ 16751 h 18579"/>
              <a:gd name="connsiteX4" fmla="*/ 22 w 21622"/>
              <a:gd name="connsiteY4" fmla="*/ 0 h 18579"/>
              <a:gd name="connsiteX0" fmla="*/ 22 w 21622"/>
              <a:gd name="connsiteY0" fmla="*/ 0 h 20093"/>
              <a:gd name="connsiteX1" fmla="*/ 21622 w 21622"/>
              <a:gd name="connsiteY1" fmla="*/ 0 h 20093"/>
              <a:gd name="connsiteX2" fmla="*/ 21622 w 21622"/>
              <a:gd name="connsiteY2" fmla="*/ 17322 h 20093"/>
              <a:gd name="connsiteX3" fmla="*/ 0 w 21622"/>
              <a:gd name="connsiteY3" fmla="*/ 16751 h 20093"/>
              <a:gd name="connsiteX4" fmla="*/ 22 w 21622"/>
              <a:gd name="connsiteY4" fmla="*/ 0 h 20093"/>
              <a:gd name="connsiteX0" fmla="*/ 22 w 21622"/>
              <a:gd name="connsiteY0" fmla="*/ 0 h 18327"/>
              <a:gd name="connsiteX1" fmla="*/ 21622 w 21622"/>
              <a:gd name="connsiteY1" fmla="*/ 0 h 18327"/>
              <a:gd name="connsiteX2" fmla="*/ 21622 w 21622"/>
              <a:gd name="connsiteY2" fmla="*/ 17322 h 18327"/>
              <a:gd name="connsiteX3" fmla="*/ 0 w 21622"/>
              <a:gd name="connsiteY3" fmla="*/ 16751 h 18327"/>
              <a:gd name="connsiteX4" fmla="*/ 22 w 21622"/>
              <a:gd name="connsiteY4" fmla="*/ 0 h 18327"/>
              <a:gd name="connsiteX0" fmla="*/ 22 w 21622"/>
              <a:gd name="connsiteY0" fmla="*/ 0 h 22002"/>
              <a:gd name="connsiteX1" fmla="*/ 21622 w 21622"/>
              <a:gd name="connsiteY1" fmla="*/ 0 h 22002"/>
              <a:gd name="connsiteX2" fmla="*/ 21622 w 21622"/>
              <a:gd name="connsiteY2" fmla="*/ 17322 h 22002"/>
              <a:gd name="connsiteX3" fmla="*/ 0 w 21622"/>
              <a:gd name="connsiteY3" fmla="*/ 16751 h 22002"/>
              <a:gd name="connsiteX4" fmla="*/ 22 w 21622"/>
              <a:gd name="connsiteY4" fmla="*/ 0 h 22002"/>
              <a:gd name="connsiteX0" fmla="*/ 22 w 21622"/>
              <a:gd name="connsiteY0" fmla="*/ 0 h 17322"/>
              <a:gd name="connsiteX1" fmla="*/ 21622 w 21622"/>
              <a:gd name="connsiteY1" fmla="*/ 0 h 17322"/>
              <a:gd name="connsiteX2" fmla="*/ 21622 w 21622"/>
              <a:gd name="connsiteY2" fmla="*/ 17322 h 17322"/>
              <a:gd name="connsiteX3" fmla="*/ 0 w 21622"/>
              <a:gd name="connsiteY3" fmla="*/ 16751 h 17322"/>
              <a:gd name="connsiteX4" fmla="*/ 22 w 21622"/>
              <a:gd name="connsiteY4" fmla="*/ 0 h 17322"/>
              <a:gd name="connsiteX0" fmla="*/ 22 w 21622"/>
              <a:gd name="connsiteY0" fmla="*/ 0 h 22632"/>
              <a:gd name="connsiteX1" fmla="*/ 21622 w 21622"/>
              <a:gd name="connsiteY1" fmla="*/ 0 h 22632"/>
              <a:gd name="connsiteX2" fmla="*/ 21622 w 21622"/>
              <a:gd name="connsiteY2" fmla="*/ 17322 h 22632"/>
              <a:gd name="connsiteX3" fmla="*/ 0 w 21622"/>
              <a:gd name="connsiteY3" fmla="*/ 16751 h 22632"/>
              <a:gd name="connsiteX4" fmla="*/ 22 w 21622"/>
              <a:gd name="connsiteY4" fmla="*/ 0 h 22632"/>
              <a:gd name="connsiteX0" fmla="*/ 22 w 21622"/>
              <a:gd name="connsiteY0" fmla="*/ 0 h 20176"/>
              <a:gd name="connsiteX1" fmla="*/ 21622 w 21622"/>
              <a:gd name="connsiteY1" fmla="*/ 0 h 20176"/>
              <a:gd name="connsiteX2" fmla="*/ 21622 w 21622"/>
              <a:gd name="connsiteY2" fmla="*/ 17322 h 20176"/>
              <a:gd name="connsiteX3" fmla="*/ 0 w 21622"/>
              <a:gd name="connsiteY3" fmla="*/ 16751 h 20176"/>
              <a:gd name="connsiteX4" fmla="*/ 22 w 21622"/>
              <a:gd name="connsiteY4" fmla="*/ 0 h 20176"/>
              <a:gd name="connsiteX0" fmla="*/ 22 w 21622"/>
              <a:gd name="connsiteY0" fmla="*/ 0 h 21870"/>
              <a:gd name="connsiteX1" fmla="*/ 21622 w 21622"/>
              <a:gd name="connsiteY1" fmla="*/ 0 h 21870"/>
              <a:gd name="connsiteX2" fmla="*/ 21622 w 21622"/>
              <a:gd name="connsiteY2" fmla="*/ 17322 h 21870"/>
              <a:gd name="connsiteX3" fmla="*/ 0 w 21622"/>
              <a:gd name="connsiteY3" fmla="*/ 16751 h 21870"/>
              <a:gd name="connsiteX4" fmla="*/ 22 w 21622"/>
              <a:gd name="connsiteY4" fmla="*/ 0 h 21870"/>
              <a:gd name="connsiteX0" fmla="*/ 44 w 21644"/>
              <a:gd name="connsiteY0" fmla="*/ 0 h 22573"/>
              <a:gd name="connsiteX1" fmla="*/ 21644 w 21644"/>
              <a:gd name="connsiteY1" fmla="*/ 0 h 22573"/>
              <a:gd name="connsiteX2" fmla="*/ 21644 w 21644"/>
              <a:gd name="connsiteY2" fmla="*/ 17322 h 22573"/>
              <a:gd name="connsiteX3" fmla="*/ 0 w 21644"/>
              <a:gd name="connsiteY3" fmla="*/ 19514 h 22573"/>
              <a:gd name="connsiteX4" fmla="*/ 44 w 21644"/>
              <a:gd name="connsiteY4" fmla="*/ 0 h 22573"/>
              <a:gd name="connsiteX0" fmla="*/ 44 w 21644"/>
              <a:gd name="connsiteY0" fmla="*/ 0 h 21420"/>
              <a:gd name="connsiteX1" fmla="*/ 21644 w 21644"/>
              <a:gd name="connsiteY1" fmla="*/ 0 h 21420"/>
              <a:gd name="connsiteX2" fmla="*/ 21644 w 21644"/>
              <a:gd name="connsiteY2" fmla="*/ 17322 h 21420"/>
              <a:gd name="connsiteX3" fmla="*/ 0 w 21644"/>
              <a:gd name="connsiteY3" fmla="*/ 19514 h 21420"/>
              <a:gd name="connsiteX4" fmla="*/ 44 w 21644"/>
              <a:gd name="connsiteY4" fmla="*/ 0 h 21420"/>
              <a:gd name="connsiteX0" fmla="*/ 44 w 21644"/>
              <a:gd name="connsiteY0" fmla="*/ 0 h 22854"/>
              <a:gd name="connsiteX1" fmla="*/ 21644 w 21644"/>
              <a:gd name="connsiteY1" fmla="*/ 0 h 22854"/>
              <a:gd name="connsiteX2" fmla="*/ 21644 w 21644"/>
              <a:gd name="connsiteY2" fmla="*/ 17322 h 22854"/>
              <a:gd name="connsiteX3" fmla="*/ 0 w 21644"/>
              <a:gd name="connsiteY3" fmla="*/ 19514 h 22854"/>
              <a:gd name="connsiteX4" fmla="*/ 44 w 21644"/>
              <a:gd name="connsiteY4" fmla="*/ 0 h 22854"/>
              <a:gd name="connsiteX0" fmla="*/ 44 w 21644"/>
              <a:gd name="connsiteY0" fmla="*/ 0 h 22739"/>
              <a:gd name="connsiteX1" fmla="*/ 21644 w 21644"/>
              <a:gd name="connsiteY1" fmla="*/ 0 h 22739"/>
              <a:gd name="connsiteX2" fmla="*/ 21644 w 21644"/>
              <a:gd name="connsiteY2" fmla="*/ 17322 h 22739"/>
              <a:gd name="connsiteX3" fmla="*/ 0 w 21644"/>
              <a:gd name="connsiteY3" fmla="*/ 19514 h 22739"/>
              <a:gd name="connsiteX4" fmla="*/ 44 w 21644"/>
              <a:gd name="connsiteY4" fmla="*/ 0 h 22739"/>
              <a:gd name="connsiteX0" fmla="*/ 44 w 21644"/>
              <a:gd name="connsiteY0" fmla="*/ 0 h 22739"/>
              <a:gd name="connsiteX1" fmla="*/ 21644 w 21644"/>
              <a:gd name="connsiteY1" fmla="*/ 0 h 22739"/>
              <a:gd name="connsiteX2" fmla="*/ 21644 w 21644"/>
              <a:gd name="connsiteY2" fmla="*/ 17322 h 22739"/>
              <a:gd name="connsiteX3" fmla="*/ 0 w 21644"/>
              <a:gd name="connsiteY3" fmla="*/ 19514 h 22739"/>
              <a:gd name="connsiteX4" fmla="*/ 44 w 21644"/>
              <a:gd name="connsiteY4" fmla="*/ 0 h 227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44" h="22739">
                <a:moveTo>
                  <a:pt x="44" y="0"/>
                </a:moveTo>
                <a:lnTo>
                  <a:pt x="21644" y="0"/>
                </a:lnTo>
                <a:lnTo>
                  <a:pt x="21644" y="17322"/>
                </a:lnTo>
                <a:cubicBezTo>
                  <a:pt x="14812" y="31532"/>
                  <a:pt x="10039" y="12474"/>
                  <a:pt x="0" y="19514"/>
                </a:cubicBezTo>
                <a:cubicBezTo>
                  <a:pt x="7" y="13930"/>
                  <a:pt x="37" y="5584"/>
                  <a:pt x="44" y="0"/>
                </a:cubicBezTo>
                <a:close/>
              </a:path>
            </a:pathLst>
          </a:custGeom>
          <a:solidFill>
            <a:srgbClr val="028CB0">
              <a:alpha val="22000"/>
            </a:srgbClr>
          </a:solidFill>
          <a:ln>
            <a:solidFill>
              <a:srgbClr val="76DCEA">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altLang="zh-CN" dirty="0" smtClean="0"/>
              <a:t> </a:t>
            </a:r>
            <a:endParaRPr lang="zh-CN" altLang="en-US" dirty="0"/>
          </a:p>
        </p:txBody>
      </p:sp>
      <p:sp>
        <p:nvSpPr>
          <p:cNvPr id="59" name="流程图: 文档 4"/>
          <p:cNvSpPr/>
          <p:nvPr/>
        </p:nvSpPr>
        <p:spPr>
          <a:xfrm flipH="1" flipV="1">
            <a:off x="-170513" y="5675586"/>
            <a:ext cx="12360925" cy="1184002"/>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1600"/>
              <a:gd name="connsiteY0" fmla="*/ 0 h 27000"/>
              <a:gd name="connsiteX1" fmla="*/ 21600 w 21600"/>
              <a:gd name="connsiteY1" fmla="*/ 0 h 27000"/>
              <a:gd name="connsiteX2" fmla="*/ 21600 w 21600"/>
              <a:gd name="connsiteY2" fmla="*/ 17322 h 27000"/>
              <a:gd name="connsiteX3" fmla="*/ 0 w 21600"/>
              <a:gd name="connsiteY3" fmla="*/ 20172 h 27000"/>
              <a:gd name="connsiteX4" fmla="*/ 0 w 21600"/>
              <a:gd name="connsiteY4" fmla="*/ 0 h 27000"/>
              <a:gd name="connsiteX0" fmla="*/ 0 w 21600"/>
              <a:gd name="connsiteY0" fmla="*/ 0 h 22413"/>
              <a:gd name="connsiteX1" fmla="*/ 21600 w 21600"/>
              <a:gd name="connsiteY1" fmla="*/ 0 h 22413"/>
              <a:gd name="connsiteX2" fmla="*/ 21600 w 21600"/>
              <a:gd name="connsiteY2" fmla="*/ 17322 h 22413"/>
              <a:gd name="connsiteX3" fmla="*/ 0 w 21600"/>
              <a:gd name="connsiteY3" fmla="*/ 13913 h 22413"/>
              <a:gd name="connsiteX4" fmla="*/ 0 w 21600"/>
              <a:gd name="connsiteY4" fmla="*/ 0 h 22413"/>
              <a:gd name="connsiteX0" fmla="*/ 0 w 21622"/>
              <a:gd name="connsiteY0" fmla="*/ 0 h 20944"/>
              <a:gd name="connsiteX1" fmla="*/ 21600 w 21622"/>
              <a:gd name="connsiteY1" fmla="*/ 0 h 20944"/>
              <a:gd name="connsiteX2" fmla="*/ 21622 w 21622"/>
              <a:gd name="connsiteY2" fmla="*/ 11979 h 20944"/>
              <a:gd name="connsiteX3" fmla="*/ 0 w 21622"/>
              <a:gd name="connsiteY3" fmla="*/ 13913 h 20944"/>
              <a:gd name="connsiteX4" fmla="*/ 0 w 21622"/>
              <a:gd name="connsiteY4" fmla="*/ 0 h 209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22" h="20944">
                <a:moveTo>
                  <a:pt x="0" y="0"/>
                </a:moveTo>
                <a:lnTo>
                  <a:pt x="21600" y="0"/>
                </a:lnTo>
                <a:cubicBezTo>
                  <a:pt x="21607" y="3993"/>
                  <a:pt x="21615" y="7986"/>
                  <a:pt x="21622" y="11979"/>
                </a:cubicBezTo>
                <a:cubicBezTo>
                  <a:pt x="10822" y="11979"/>
                  <a:pt x="10733" y="30793"/>
                  <a:pt x="0" y="13913"/>
                </a:cubicBezTo>
                <a:lnTo>
                  <a:pt x="0" y="0"/>
                </a:lnTo>
                <a:close/>
              </a:path>
            </a:pathLst>
          </a:custGeom>
          <a:solidFill>
            <a:srgbClr val="007C8A">
              <a:alpha val="40000"/>
            </a:srgbClr>
          </a:solidFill>
          <a:ln>
            <a:solidFill>
              <a:srgbClr val="4DC7D7">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altLang="zh-CN" dirty="0" smtClean="0"/>
              <a:t> </a:t>
            </a:r>
            <a:endParaRPr lang="zh-CN" altLang="en-US" dirty="0"/>
          </a:p>
        </p:txBody>
      </p:sp>
      <p:sp>
        <p:nvSpPr>
          <p:cNvPr id="56" name="任意多边形 55"/>
          <p:cNvSpPr/>
          <p:nvPr/>
        </p:nvSpPr>
        <p:spPr>
          <a:xfrm>
            <a:off x="8904848" y="1114130"/>
            <a:ext cx="1561514" cy="996024"/>
          </a:xfrm>
          <a:custGeom>
            <a:avLst/>
            <a:gdLst>
              <a:gd name="connsiteX0" fmla="*/ 1358550 w 2461846"/>
              <a:gd name="connsiteY0" fmla="*/ 0 h 1570308"/>
              <a:gd name="connsiteX1" fmla="*/ 2038002 w 2461846"/>
              <a:gd name="connsiteY1" fmla="*/ 553770 h 1570308"/>
              <a:gd name="connsiteX2" fmla="*/ 2048424 w 2461846"/>
              <a:gd name="connsiteY2" fmla="*/ 657147 h 1570308"/>
              <a:gd name="connsiteX3" fmla="*/ 2085832 w 2461846"/>
              <a:gd name="connsiteY3" fmla="*/ 677451 h 1570308"/>
              <a:gd name="connsiteX4" fmla="*/ 2102404 w 2461846"/>
              <a:gd name="connsiteY4" fmla="*/ 679122 h 1570308"/>
              <a:gd name="connsiteX5" fmla="*/ 2461846 w 2461846"/>
              <a:gd name="connsiteY5" fmla="*/ 1120142 h 1570308"/>
              <a:gd name="connsiteX6" fmla="*/ 2011680 w 2461846"/>
              <a:gd name="connsiteY6" fmla="*/ 1570308 h 1570308"/>
              <a:gd name="connsiteX7" fmla="*/ 450166 w 2461846"/>
              <a:gd name="connsiteY7" fmla="*/ 1570308 h 1570308"/>
              <a:gd name="connsiteX8" fmla="*/ 0 w 2461846"/>
              <a:gd name="connsiteY8" fmla="*/ 1120142 h 1570308"/>
              <a:gd name="connsiteX9" fmla="*/ 274941 w 2461846"/>
              <a:gd name="connsiteY9" fmla="*/ 705352 h 1570308"/>
              <a:gd name="connsiteX10" fmla="*/ 340686 w 2461846"/>
              <a:gd name="connsiteY10" fmla="*/ 684944 h 1570308"/>
              <a:gd name="connsiteX11" fmla="*/ 325066 w 2461846"/>
              <a:gd name="connsiteY11" fmla="*/ 607573 h 1570308"/>
              <a:gd name="connsiteX12" fmla="*/ 715697 w 2461846"/>
              <a:gd name="connsiteY12" fmla="*/ 216942 h 1570308"/>
              <a:gd name="connsiteX13" fmla="*/ 794423 w 2461846"/>
              <a:gd name="connsiteY13" fmla="*/ 224879 h 1570308"/>
              <a:gd name="connsiteX14" fmla="*/ 840696 w 2461846"/>
              <a:gd name="connsiteY14" fmla="*/ 239242 h 1570308"/>
              <a:gd name="connsiteX15" fmla="*/ 874059 w 2461846"/>
              <a:gd name="connsiteY15" fmla="*/ 197287 h 1570308"/>
              <a:gd name="connsiteX16" fmla="*/ 1358550 w 2461846"/>
              <a:gd name="connsiteY16" fmla="*/ 0 h 1570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1846" h="1570308">
                <a:moveTo>
                  <a:pt x="1358550" y="0"/>
                </a:moveTo>
                <a:cubicBezTo>
                  <a:pt x="1693704" y="0"/>
                  <a:pt x="1973333" y="237734"/>
                  <a:pt x="2038002" y="553770"/>
                </a:cubicBezTo>
                <a:lnTo>
                  <a:pt x="2048424" y="657147"/>
                </a:lnTo>
                <a:lnTo>
                  <a:pt x="2085832" y="677451"/>
                </a:lnTo>
                <a:lnTo>
                  <a:pt x="2102404" y="679122"/>
                </a:lnTo>
                <a:cubicBezTo>
                  <a:pt x="2307537" y="721098"/>
                  <a:pt x="2461846" y="902600"/>
                  <a:pt x="2461846" y="1120142"/>
                </a:cubicBezTo>
                <a:cubicBezTo>
                  <a:pt x="2461846" y="1368762"/>
                  <a:pt x="2260300" y="1570308"/>
                  <a:pt x="2011680" y="1570308"/>
                </a:cubicBezTo>
                <a:lnTo>
                  <a:pt x="450166" y="1570308"/>
                </a:lnTo>
                <a:cubicBezTo>
                  <a:pt x="201846" y="1570308"/>
                  <a:pt x="0" y="1368762"/>
                  <a:pt x="0" y="1120142"/>
                </a:cubicBezTo>
                <a:cubicBezTo>
                  <a:pt x="0" y="933677"/>
                  <a:pt x="113370" y="773691"/>
                  <a:pt x="274941" y="705352"/>
                </a:cubicBezTo>
                <a:lnTo>
                  <a:pt x="340686" y="684944"/>
                </a:lnTo>
                <a:lnTo>
                  <a:pt x="325066" y="607573"/>
                </a:lnTo>
                <a:cubicBezTo>
                  <a:pt x="325066" y="391834"/>
                  <a:pt x="499958" y="216942"/>
                  <a:pt x="715697" y="216942"/>
                </a:cubicBezTo>
                <a:cubicBezTo>
                  <a:pt x="742666" y="216942"/>
                  <a:pt x="768994" y="219674"/>
                  <a:pt x="794423" y="224879"/>
                </a:cubicBezTo>
                <a:lnTo>
                  <a:pt x="840696" y="239242"/>
                </a:lnTo>
                <a:lnTo>
                  <a:pt x="874059" y="197287"/>
                </a:lnTo>
                <a:cubicBezTo>
                  <a:pt x="999071" y="75221"/>
                  <a:pt x="1170027" y="0"/>
                  <a:pt x="1358550" y="0"/>
                </a:cubicBezTo>
                <a:close/>
              </a:path>
            </a:pathLst>
          </a:custGeom>
          <a:solidFill>
            <a:schemeClr val="bg1"/>
          </a:solidFill>
          <a:ln>
            <a:solidFill>
              <a:srgbClr val="22C4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flipH="1">
            <a:off x="9690293" y="1471418"/>
            <a:ext cx="1240302" cy="791136"/>
          </a:xfrm>
          <a:custGeom>
            <a:avLst/>
            <a:gdLst>
              <a:gd name="connsiteX0" fmla="*/ 1358550 w 2461846"/>
              <a:gd name="connsiteY0" fmla="*/ 0 h 1570308"/>
              <a:gd name="connsiteX1" fmla="*/ 2038002 w 2461846"/>
              <a:gd name="connsiteY1" fmla="*/ 553770 h 1570308"/>
              <a:gd name="connsiteX2" fmla="*/ 2048424 w 2461846"/>
              <a:gd name="connsiteY2" fmla="*/ 657147 h 1570308"/>
              <a:gd name="connsiteX3" fmla="*/ 2085832 w 2461846"/>
              <a:gd name="connsiteY3" fmla="*/ 677451 h 1570308"/>
              <a:gd name="connsiteX4" fmla="*/ 2102404 w 2461846"/>
              <a:gd name="connsiteY4" fmla="*/ 679122 h 1570308"/>
              <a:gd name="connsiteX5" fmla="*/ 2461846 w 2461846"/>
              <a:gd name="connsiteY5" fmla="*/ 1120142 h 1570308"/>
              <a:gd name="connsiteX6" fmla="*/ 2011680 w 2461846"/>
              <a:gd name="connsiteY6" fmla="*/ 1570308 h 1570308"/>
              <a:gd name="connsiteX7" fmla="*/ 450166 w 2461846"/>
              <a:gd name="connsiteY7" fmla="*/ 1570308 h 1570308"/>
              <a:gd name="connsiteX8" fmla="*/ 0 w 2461846"/>
              <a:gd name="connsiteY8" fmla="*/ 1120142 h 1570308"/>
              <a:gd name="connsiteX9" fmla="*/ 274941 w 2461846"/>
              <a:gd name="connsiteY9" fmla="*/ 705352 h 1570308"/>
              <a:gd name="connsiteX10" fmla="*/ 340686 w 2461846"/>
              <a:gd name="connsiteY10" fmla="*/ 684944 h 1570308"/>
              <a:gd name="connsiteX11" fmla="*/ 325066 w 2461846"/>
              <a:gd name="connsiteY11" fmla="*/ 607573 h 1570308"/>
              <a:gd name="connsiteX12" fmla="*/ 715697 w 2461846"/>
              <a:gd name="connsiteY12" fmla="*/ 216942 h 1570308"/>
              <a:gd name="connsiteX13" fmla="*/ 794423 w 2461846"/>
              <a:gd name="connsiteY13" fmla="*/ 224879 h 1570308"/>
              <a:gd name="connsiteX14" fmla="*/ 840696 w 2461846"/>
              <a:gd name="connsiteY14" fmla="*/ 239242 h 1570308"/>
              <a:gd name="connsiteX15" fmla="*/ 874059 w 2461846"/>
              <a:gd name="connsiteY15" fmla="*/ 197287 h 1570308"/>
              <a:gd name="connsiteX16" fmla="*/ 1358550 w 2461846"/>
              <a:gd name="connsiteY16" fmla="*/ 0 h 1570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61846" h="1570308">
                <a:moveTo>
                  <a:pt x="1358550" y="0"/>
                </a:moveTo>
                <a:cubicBezTo>
                  <a:pt x="1693704" y="0"/>
                  <a:pt x="1973333" y="237734"/>
                  <a:pt x="2038002" y="553770"/>
                </a:cubicBezTo>
                <a:lnTo>
                  <a:pt x="2048424" y="657147"/>
                </a:lnTo>
                <a:lnTo>
                  <a:pt x="2085832" y="677451"/>
                </a:lnTo>
                <a:lnTo>
                  <a:pt x="2102404" y="679122"/>
                </a:lnTo>
                <a:cubicBezTo>
                  <a:pt x="2307537" y="721098"/>
                  <a:pt x="2461846" y="902600"/>
                  <a:pt x="2461846" y="1120142"/>
                </a:cubicBezTo>
                <a:cubicBezTo>
                  <a:pt x="2461846" y="1368762"/>
                  <a:pt x="2260300" y="1570308"/>
                  <a:pt x="2011680" y="1570308"/>
                </a:cubicBezTo>
                <a:lnTo>
                  <a:pt x="450166" y="1570308"/>
                </a:lnTo>
                <a:cubicBezTo>
                  <a:pt x="201846" y="1570308"/>
                  <a:pt x="0" y="1368762"/>
                  <a:pt x="0" y="1120142"/>
                </a:cubicBezTo>
                <a:cubicBezTo>
                  <a:pt x="0" y="933677"/>
                  <a:pt x="113370" y="773691"/>
                  <a:pt x="274941" y="705352"/>
                </a:cubicBezTo>
                <a:lnTo>
                  <a:pt x="340686" y="684944"/>
                </a:lnTo>
                <a:lnTo>
                  <a:pt x="325066" y="607573"/>
                </a:lnTo>
                <a:cubicBezTo>
                  <a:pt x="325066" y="391834"/>
                  <a:pt x="499958" y="216942"/>
                  <a:pt x="715697" y="216942"/>
                </a:cubicBezTo>
                <a:cubicBezTo>
                  <a:pt x="742666" y="216942"/>
                  <a:pt x="768994" y="219674"/>
                  <a:pt x="794423" y="224879"/>
                </a:cubicBezTo>
                <a:lnTo>
                  <a:pt x="840696" y="239242"/>
                </a:lnTo>
                <a:lnTo>
                  <a:pt x="874059" y="197287"/>
                </a:lnTo>
                <a:cubicBezTo>
                  <a:pt x="999071" y="75221"/>
                  <a:pt x="1170027" y="0"/>
                  <a:pt x="1358550" y="0"/>
                </a:cubicBezTo>
                <a:close/>
              </a:path>
            </a:pathLst>
          </a:custGeom>
          <a:solidFill>
            <a:schemeClr val="bg1"/>
          </a:solidFill>
          <a:ln>
            <a:solidFill>
              <a:srgbClr val="22C4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97471511"/>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250"/>
                                        <p:tgtEl>
                                          <p:spTgt spid="60"/>
                                        </p:tgtEl>
                                      </p:cBhvr>
                                    </p:animEffect>
                                    <p:anim calcmode="lin" valueType="num">
                                      <p:cBhvr>
                                        <p:cTn id="8" dur="1250" fill="hold"/>
                                        <p:tgtEl>
                                          <p:spTgt spid="60"/>
                                        </p:tgtEl>
                                        <p:attrNameLst>
                                          <p:attrName>ppt_x</p:attrName>
                                        </p:attrNameLst>
                                      </p:cBhvr>
                                      <p:tavLst>
                                        <p:tav tm="0">
                                          <p:val>
                                            <p:strVal val="#ppt_x"/>
                                          </p:val>
                                        </p:tav>
                                        <p:tav tm="100000">
                                          <p:val>
                                            <p:strVal val="#ppt_x"/>
                                          </p:val>
                                        </p:tav>
                                      </p:tavLst>
                                    </p:anim>
                                    <p:anim calcmode="lin" valueType="num">
                                      <p:cBhvr>
                                        <p:cTn id="9" dur="1250" fill="hold"/>
                                        <p:tgtEl>
                                          <p:spTgt spid="60"/>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5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1000"/>
                                        <p:tgtEl>
                                          <p:spTgt spid="59"/>
                                        </p:tgtEl>
                                      </p:cBhvr>
                                    </p:animEffect>
                                  </p:childTnLst>
                                </p:cTn>
                              </p:par>
                              <p:par>
                                <p:cTn id="13" presetID="22" presetClass="entr" presetSubtype="2" fill="hold" grpId="0" nodeType="withEffect">
                                  <p:stCondLst>
                                    <p:cond delay="750"/>
                                  </p:stCondLst>
                                  <p:childTnLst>
                                    <p:set>
                                      <p:cBhvr>
                                        <p:cTn id="14" dur="1" fill="hold">
                                          <p:stCondLst>
                                            <p:cond delay="0"/>
                                          </p:stCondLst>
                                        </p:cTn>
                                        <p:tgtEl>
                                          <p:spTgt spid="58"/>
                                        </p:tgtEl>
                                        <p:attrNameLst>
                                          <p:attrName>style.visibility</p:attrName>
                                        </p:attrNameLst>
                                      </p:cBhvr>
                                      <p:to>
                                        <p:strVal val="visible"/>
                                      </p:to>
                                    </p:set>
                                    <p:animEffect transition="in" filter="wipe(right)">
                                      <p:cBhvr>
                                        <p:cTn id="15" dur="1000"/>
                                        <p:tgtEl>
                                          <p:spTgt spid="58"/>
                                        </p:tgtEl>
                                      </p:cBhvr>
                                    </p:animEffect>
                                  </p:childTnLst>
                                </p:cTn>
                              </p:par>
                              <p:par>
                                <p:cTn id="16" presetID="10" presetClass="entr" presetSubtype="0" fill="hold" nodeType="withEffect">
                                  <p:stCondLst>
                                    <p:cond delay="175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1250"/>
                                        <p:tgtEl>
                                          <p:spTgt spid="37"/>
                                        </p:tgtEl>
                                      </p:cBhvr>
                                    </p:animEffect>
                                  </p:childTnLst>
                                </p:cTn>
                              </p:par>
                              <p:par>
                                <p:cTn id="19" presetID="52" presetClass="entr" presetSubtype="0" fill="hold" grpId="0" nodeType="withEffect">
                                  <p:stCondLst>
                                    <p:cond delay="3000"/>
                                  </p:stCondLst>
                                  <p:iterate type="lt">
                                    <p:tmPct val="10000"/>
                                  </p:iterate>
                                  <p:childTnLst>
                                    <p:set>
                                      <p:cBhvr>
                                        <p:cTn id="20" dur="1" fill="hold">
                                          <p:stCondLst>
                                            <p:cond delay="0"/>
                                          </p:stCondLst>
                                        </p:cTn>
                                        <p:tgtEl>
                                          <p:spTgt spid="33"/>
                                        </p:tgtEl>
                                        <p:attrNameLst>
                                          <p:attrName>style.visibility</p:attrName>
                                        </p:attrNameLst>
                                      </p:cBhvr>
                                      <p:to>
                                        <p:strVal val="visible"/>
                                      </p:to>
                                    </p:set>
                                    <p:animScale>
                                      <p:cBhvr>
                                        <p:cTn id="21"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3"/>
                                        </p:tgtEl>
                                        <p:attrNameLst>
                                          <p:attrName>ppt_x</p:attrName>
                                          <p:attrName>ppt_y</p:attrName>
                                        </p:attrNameLst>
                                      </p:cBhvr>
                                    </p:animMotion>
                                    <p:animEffect transition="in" filter="fade">
                                      <p:cBhvr>
                                        <p:cTn id="23" dur="1000"/>
                                        <p:tgtEl>
                                          <p:spTgt spid="33"/>
                                        </p:tgtEl>
                                      </p:cBhvr>
                                    </p:animEffect>
                                  </p:childTnLst>
                                </p:cTn>
                              </p:par>
                              <p:par>
                                <p:cTn id="24" presetID="22" presetClass="entr" presetSubtype="8" fill="hold" grpId="0" nodeType="withEffect">
                                  <p:stCondLst>
                                    <p:cond delay="475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1250"/>
                                        <p:tgtEl>
                                          <p:spTgt spid="43"/>
                                        </p:tgtEl>
                                      </p:cBhvr>
                                    </p:animEffect>
                                  </p:childTnLst>
                                </p:cTn>
                              </p:par>
                              <p:par>
                                <p:cTn id="27" presetID="22" presetClass="entr" presetSubtype="8" fill="hold" nodeType="withEffect">
                                  <p:stCondLst>
                                    <p:cond delay="6000"/>
                                  </p:stCondLst>
                                  <p:childTnLst>
                                    <p:set>
                                      <p:cBhvr>
                                        <p:cTn id="28" dur="1" fill="hold">
                                          <p:stCondLst>
                                            <p:cond delay="0"/>
                                          </p:stCondLst>
                                        </p:cTn>
                                        <p:tgtEl>
                                          <p:spTgt spid="35"/>
                                        </p:tgtEl>
                                        <p:attrNameLst>
                                          <p:attrName>style.visibility</p:attrName>
                                        </p:attrNameLst>
                                      </p:cBhvr>
                                      <p:to>
                                        <p:strVal val="visible"/>
                                      </p:to>
                                    </p:set>
                                    <p:animEffect transition="in" filter="wipe(left)">
                                      <p:cBhvr>
                                        <p:cTn id="29" dur="1250"/>
                                        <p:tgtEl>
                                          <p:spTgt spid="35"/>
                                        </p:tgtEl>
                                      </p:cBhvr>
                                    </p:animEffect>
                                  </p:childTnLst>
                                </p:cTn>
                              </p:par>
                              <p:par>
                                <p:cTn id="30" presetID="22" presetClass="entr" presetSubtype="8" fill="hold" nodeType="withEffect">
                                  <p:stCondLst>
                                    <p:cond delay="600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1250"/>
                                        <p:tgtEl>
                                          <p:spTgt spid="34"/>
                                        </p:tgtEl>
                                      </p:cBhvr>
                                    </p:animEffect>
                                  </p:childTnLst>
                                </p:cTn>
                              </p:par>
                              <p:par>
                                <p:cTn id="33" presetID="2" presetClass="entr" presetSubtype="2" fill="hold" grpId="0" nodeType="withEffect">
                                  <p:stCondLst>
                                    <p:cond delay="6250"/>
                                  </p:stCondLst>
                                  <p:iterate type="lt">
                                    <p:tmPct val="10000"/>
                                  </p:iterate>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10" presetClass="entr" presetSubtype="0" fill="hold" grpId="0" nodeType="withEffect">
                                  <p:stCondLst>
                                    <p:cond delay="750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250"/>
                                        <p:tgtEl>
                                          <p:spTgt spid="40"/>
                                        </p:tgtEl>
                                      </p:cBhvr>
                                    </p:animEffect>
                                  </p:childTnLst>
                                </p:cTn>
                              </p:par>
                              <p:par>
                                <p:cTn id="40" presetID="10" presetClass="entr" presetSubtype="0" fill="hold" grpId="0" nodeType="withEffect">
                                  <p:stCondLst>
                                    <p:cond delay="875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1250"/>
                                        <p:tgtEl>
                                          <p:spTgt spid="41"/>
                                        </p:tgtEl>
                                      </p:cBhvr>
                                    </p:animEffect>
                                  </p:childTnLst>
                                </p:cTn>
                              </p:par>
                              <p:par>
                                <p:cTn id="43" presetID="10" presetClass="entr" presetSubtype="0" fill="hold" grpId="0" nodeType="withEffect">
                                  <p:stCondLst>
                                    <p:cond delay="10000"/>
                                  </p:stCondLst>
                                  <p:childTnLst>
                                    <p:set>
                                      <p:cBhvr>
                                        <p:cTn id="44" dur="1" fill="hold">
                                          <p:stCondLst>
                                            <p:cond delay="0"/>
                                          </p:stCondLst>
                                        </p:cTn>
                                        <p:tgtEl>
                                          <p:spTgt spid="56"/>
                                        </p:tgtEl>
                                        <p:attrNameLst>
                                          <p:attrName>style.visibility</p:attrName>
                                        </p:attrNameLst>
                                      </p:cBhvr>
                                      <p:to>
                                        <p:strVal val="visible"/>
                                      </p:to>
                                    </p:set>
                                    <p:animEffect transition="in" filter="fade">
                                      <p:cBhvr>
                                        <p:cTn id="45" dur="750"/>
                                        <p:tgtEl>
                                          <p:spTgt spid="56"/>
                                        </p:tgtEl>
                                      </p:cBhvr>
                                    </p:animEffect>
                                  </p:childTnLst>
                                </p:cTn>
                              </p:par>
                              <p:par>
                                <p:cTn id="46" presetID="10" presetClass="entr" presetSubtype="0" fill="hold" grpId="0" nodeType="withEffect">
                                  <p:stCondLst>
                                    <p:cond delay="10500"/>
                                  </p:stCondLst>
                                  <p:childTnLst>
                                    <p:set>
                                      <p:cBhvr>
                                        <p:cTn id="47" dur="1" fill="hold">
                                          <p:stCondLst>
                                            <p:cond delay="0"/>
                                          </p:stCondLst>
                                        </p:cTn>
                                        <p:tgtEl>
                                          <p:spTgt spid="57"/>
                                        </p:tgtEl>
                                        <p:attrNameLst>
                                          <p:attrName>style.visibility</p:attrName>
                                        </p:attrNameLst>
                                      </p:cBhvr>
                                      <p:to>
                                        <p:strVal val="visible"/>
                                      </p:to>
                                    </p:set>
                                    <p:animEffect transition="in" filter="fade">
                                      <p:cBhvr>
                                        <p:cTn id="48" dur="75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40" grpId="0"/>
      <p:bldP spid="41" grpId="0"/>
      <p:bldP spid="43" grpId="0"/>
      <p:bldP spid="60" grpId="0" animBg="1"/>
      <p:bldP spid="58" grpId="0" animBg="1"/>
      <p:bldP spid="59" grpId="0" animBg="1"/>
      <p:bldP spid="56" grpId="0" animBg="1"/>
      <p:bldP spid="5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0" y="0"/>
            <a:ext cx="12190413" cy="6859588"/>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2062758" y="4509914"/>
            <a:ext cx="1296144" cy="1296144"/>
            <a:chOff x="1558702" y="3796923"/>
            <a:chExt cx="1467753" cy="1467753"/>
          </a:xfrm>
        </p:grpSpPr>
        <p:sp>
          <p:nvSpPr>
            <p:cNvPr id="3" name="椭圆 2"/>
            <p:cNvSpPr/>
            <p:nvPr/>
          </p:nvSpPr>
          <p:spPr>
            <a:xfrm>
              <a:off x="1558702" y="3796923"/>
              <a:ext cx="1467753" cy="1467753"/>
            </a:xfrm>
            <a:prstGeom prst="ellipse">
              <a:avLst/>
            </a:prstGeom>
            <a:solidFill>
              <a:srgbClr val="01A6D9"/>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4" name="TextBox 34"/>
            <p:cNvSpPr txBox="1"/>
            <p:nvPr/>
          </p:nvSpPr>
          <p:spPr>
            <a:xfrm>
              <a:off x="1614499" y="4078951"/>
              <a:ext cx="1330414" cy="941021"/>
            </a:xfrm>
            <a:prstGeom prst="rect">
              <a:avLst/>
            </a:prstGeom>
            <a:noFill/>
            <a:ln>
              <a:noFill/>
            </a:ln>
          </p:spPr>
          <p:txBody>
            <a:bodyPr wrap="squar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市场需求大</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4222998" y="4509914"/>
            <a:ext cx="1296144" cy="1296144"/>
            <a:chOff x="3862958" y="3796923"/>
            <a:chExt cx="1467753" cy="1467753"/>
          </a:xfrm>
        </p:grpSpPr>
        <p:sp>
          <p:nvSpPr>
            <p:cNvPr id="6" name="椭圆 5"/>
            <p:cNvSpPr/>
            <p:nvPr/>
          </p:nvSpPr>
          <p:spPr>
            <a:xfrm>
              <a:off x="3862958" y="3796923"/>
              <a:ext cx="1467753" cy="1467753"/>
            </a:xfrm>
            <a:prstGeom prst="ellipse">
              <a:avLst/>
            </a:prstGeom>
            <a:solidFill>
              <a:schemeClr val="bg1">
                <a:lumMod val="65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7" name="TextBox 36"/>
            <p:cNvSpPr txBox="1"/>
            <p:nvPr/>
          </p:nvSpPr>
          <p:spPr>
            <a:xfrm>
              <a:off x="4132928" y="4028536"/>
              <a:ext cx="922226" cy="941021"/>
            </a:xfrm>
            <a:prstGeom prst="rect">
              <a:avLst/>
            </a:prstGeom>
            <a:noFill/>
            <a:ln>
              <a:noFill/>
            </a:ln>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人才短缺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6455246" y="4509914"/>
            <a:ext cx="1296144" cy="1296144"/>
            <a:chOff x="6167214" y="3769330"/>
            <a:chExt cx="1467753" cy="1467753"/>
          </a:xfrm>
        </p:grpSpPr>
        <p:sp>
          <p:nvSpPr>
            <p:cNvPr id="9" name="椭圆 8"/>
            <p:cNvSpPr/>
            <p:nvPr/>
          </p:nvSpPr>
          <p:spPr>
            <a:xfrm>
              <a:off x="6167214" y="3769330"/>
              <a:ext cx="1467753" cy="1467753"/>
            </a:xfrm>
            <a:prstGeom prst="ellipse">
              <a:avLst/>
            </a:prstGeom>
            <a:solidFill>
              <a:srgbClr val="22C4C4"/>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0" name="TextBox 38"/>
            <p:cNvSpPr txBox="1"/>
            <p:nvPr/>
          </p:nvSpPr>
          <p:spPr>
            <a:xfrm>
              <a:off x="6462135" y="4020645"/>
              <a:ext cx="922226" cy="941021"/>
            </a:xfrm>
            <a:prstGeom prst="rect">
              <a:avLst/>
            </a:prstGeom>
            <a:noFill/>
            <a:ln>
              <a:noFill/>
            </a:ln>
          </p:spPr>
          <p:txBody>
            <a:bodyPr wrap="squar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拓展空间</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8687494" y="4509914"/>
            <a:ext cx="1296144" cy="1296144"/>
            <a:chOff x="8399462" y="3769330"/>
            <a:chExt cx="1467753" cy="1467753"/>
          </a:xfrm>
        </p:grpSpPr>
        <p:sp>
          <p:nvSpPr>
            <p:cNvPr id="12" name="椭圆 11"/>
            <p:cNvSpPr/>
            <p:nvPr/>
          </p:nvSpPr>
          <p:spPr>
            <a:xfrm>
              <a:off x="8399462" y="3769330"/>
              <a:ext cx="1467753" cy="1467753"/>
            </a:xfrm>
            <a:prstGeom prst="ellipse">
              <a:avLst/>
            </a:prstGeom>
            <a:solidFill>
              <a:srgbClr val="FFC000"/>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13" name="TextBox 40"/>
            <p:cNvSpPr txBox="1"/>
            <p:nvPr/>
          </p:nvSpPr>
          <p:spPr>
            <a:xfrm>
              <a:off x="8575415" y="4020645"/>
              <a:ext cx="1091290" cy="941021"/>
            </a:xfrm>
            <a:prstGeom prst="rect">
              <a:avLst/>
            </a:prstGeom>
            <a:noFill/>
            <a:ln>
              <a:noFill/>
            </a:ln>
          </p:spPr>
          <p:txBody>
            <a:bodyPr wrap="squar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产品延伸</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1414686" y="2244948"/>
            <a:ext cx="9217024" cy="2048942"/>
          </a:xfrm>
          <a:prstGeom prst="rect">
            <a:avLst/>
          </a:prstGeom>
          <a:solidFill>
            <a:schemeClr val="bg1">
              <a:alpha val="40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1657057" y="1930383"/>
            <a:ext cx="1822935" cy="591444"/>
            <a:chOff x="4014624" y="2616624"/>
            <a:chExt cx="1822935" cy="591444"/>
          </a:xfrm>
        </p:grpSpPr>
        <p:sp>
          <p:nvSpPr>
            <p:cNvPr id="16" name="矩形 15"/>
            <p:cNvSpPr/>
            <p:nvPr/>
          </p:nvSpPr>
          <p:spPr>
            <a:xfrm>
              <a:off x="4014624" y="2693625"/>
              <a:ext cx="1822935" cy="510629"/>
            </a:xfrm>
            <a:prstGeom prst="rect">
              <a:avLst/>
            </a:prstGeom>
            <a:solidFill>
              <a:schemeClr val="bg1">
                <a:lumMod val="95000"/>
              </a:schemeClr>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207912" y="2616624"/>
              <a:ext cx="1629647" cy="591444"/>
            </a:xfrm>
            <a:prstGeom prst="rect">
              <a:avLst/>
            </a:prstGeom>
          </p:spPr>
          <p:txBody>
            <a:bodyPr wrap="square">
              <a:spAutoFit/>
            </a:bodyPr>
            <a:lstStyle/>
            <a:p>
              <a:pPr>
                <a:lnSpc>
                  <a:spcPct val="150000"/>
                </a:lnSpc>
              </a:pPr>
              <a:r>
                <a:rPr lang="zh-CN" altLang="en-US" sz="2400" dirty="0" smtClean="0">
                  <a:solidFill>
                    <a:schemeClr val="tx1">
                      <a:lumMod val="65000"/>
                      <a:lumOff val="35000"/>
                    </a:schemeClr>
                  </a:solidFill>
                  <a:latin typeface="张海山锐谐体" panose="02000000000000000000" pitchFamily="2" charset="-122"/>
                  <a:ea typeface="张海山锐谐体" panose="02000000000000000000" pitchFamily="2" charset="-122"/>
                </a:rPr>
                <a:t>整体前景</a:t>
              </a:r>
              <a:endParaRPr lang="en-US" altLang="zh-CN" sz="24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grpSp>
      <p:sp>
        <p:nvSpPr>
          <p:cNvPr id="22" name="TextBox 44"/>
          <p:cNvSpPr txBox="1"/>
          <p:nvPr/>
        </p:nvSpPr>
        <p:spPr>
          <a:xfrm>
            <a:off x="1765487" y="2701247"/>
            <a:ext cx="8693005" cy="1107996"/>
          </a:xfrm>
          <a:prstGeom prst="rect">
            <a:avLst/>
          </a:prstGeom>
          <a:noFill/>
          <a:ln>
            <a:noFill/>
          </a:ln>
        </p:spPr>
        <p:txBody>
          <a:bodyPr wrap="square" rtlCol="0">
            <a:spAutoFit/>
          </a:bodyPr>
          <a:lstStyle/>
          <a:p>
            <a:pPr>
              <a:lnSpc>
                <a:spcPct val="150000"/>
              </a:lnSpc>
            </a:pPr>
            <a:r>
              <a:rPr lang="zh-CN" altLang="en-US" sz="1100" dirty="0" smtClean="0">
                <a:solidFill>
                  <a:schemeClr val="bg1"/>
                </a:solidFill>
                <a:latin typeface="微软雅黑" panose="020B0503020204020204" pitchFamily="34" charset="-122"/>
                <a:ea typeface="微软雅黑" panose="020B0503020204020204" pitchFamily="34" charset="-122"/>
              </a:rPr>
              <a:t>      在此录入行业前景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dirty="0" smtClean="0">
                <a:solidFill>
                  <a:schemeClr val="bg1"/>
                </a:solidFill>
                <a:latin typeface="微软雅黑" panose="020B0503020204020204" pitchFamily="34" charset="-122"/>
                <a:ea typeface="微软雅黑" panose="020B0503020204020204" pitchFamily="34" charset="-122"/>
              </a:rPr>
              <a:t>前景</a:t>
            </a:r>
            <a:r>
              <a:rPr lang="zh-CN" altLang="en-US" sz="1100" dirty="0">
                <a:solidFill>
                  <a:schemeClr val="bg1"/>
                </a:solidFill>
                <a:latin typeface="微软雅黑" panose="020B0503020204020204" pitchFamily="34" charset="-122"/>
                <a:ea typeface="微软雅黑" panose="020B0503020204020204" pitchFamily="34" charset="-122"/>
              </a:rPr>
              <a:t>在此录入行业</a:t>
            </a:r>
            <a:r>
              <a:rPr lang="zh-CN" altLang="en-US" sz="1100">
                <a:solidFill>
                  <a:schemeClr val="bg1"/>
                </a:solidFill>
                <a:latin typeface="微软雅黑" panose="020B0503020204020204" pitchFamily="34" charset="-122"/>
                <a:ea typeface="微软雅黑" panose="020B0503020204020204" pitchFamily="34" charset="-122"/>
              </a:rPr>
              <a:t>前景。在此录入行业前景在此录入行业前景在此录入行业前景在此录入行业前景在此录入行业前景在此录入行业前景在此录入行业前景在此录入行业前景在此录入行业前景在此录入行业前景在此录入行业前景在此录入行业前景在此录入行业</a:t>
            </a:r>
            <a:r>
              <a:rPr lang="zh-CN" altLang="en-US" sz="1100" smtClean="0">
                <a:solidFill>
                  <a:schemeClr val="bg1"/>
                </a:solidFill>
                <a:latin typeface="微软雅黑" panose="020B0503020204020204" pitchFamily="34" charset="-122"/>
                <a:ea typeface="微软雅黑" panose="020B0503020204020204" pitchFamily="34" charset="-122"/>
              </a:rPr>
              <a:t>前景</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a:xfrm>
            <a:off x="5083077" y="354340"/>
            <a:ext cx="1801459" cy="1801459"/>
          </a:xfrm>
          <a:prstGeom prst="ellipse">
            <a:avLst/>
          </a:prstGeom>
          <a:solidFill>
            <a:srgbClr val="229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5" name="椭圆 24"/>
          <p:cNvSpPr/>
          <p:nvPr/>
        </p:nvSpPr>
        <p:spPr>
          <a:xfrm>
            <a:off x="6340403" y="95148"/>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6" name="椭圆 25"/>
          <p:cNvSpPr/>
          <p:nvPr/>
        </p:nvSpPr>
        <p:spPr>
          <a:xfrm>
            <a:off x="4354308" y="30367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7" name="TextBox 46"/>
          <p:cNvSpPr txBox="1"/>
          <p:nvPr/>
        </p:nvSpPr>
        <p:spPr>
          <a:xfrm>
            <a:off x="5163984" y="7304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行业概述</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pic>
        <p:nvPicPr>
          <p:cNvPr id="28" name="图片 27"/>
          <p:cNvPicPr>
            <a:picLocks noChangeAspect="1"/>
          </p:cNvPicPr>
          <p:nvPr/>
        </p:nvPicPr>
        <p:blipFill rotWithShape="1">
          <a:blip r:embed="rId3">
            <a:extLst>
              <a:ext uri="{28A0092B-C50C-407E-A947-70E740481C1C}">
                <a14:useLocalDpi xmlns:a14="http://schemas.microsoft.com/office/drawing/2010/main" val="0"/>
              </a:ext>
            </a:extLst>
          </a:blip>
          <a:srcRect l="31236" r="23647"/>
          <a:stretch/>
        </p:blipFill>
        <p:spPr>
          <a:xfrm rot="2524152">
            <a:off x="9314565" y="-1991982"/>
            <a:ext cx="4538111" cy="5657849"/>
          </a:xfrm>
          <a:prstGeom prst="rect">
            <a:avLst/>
          </a:prstGeom>
        </p:spPr>
      </p:pic>
    </p:spTree>
    <p:extLst>
      <p:ext uri="{BB962C8B-B14F-4D97-AF65-F5344CB8AC3E}">
        <p14:creationId xmlns:p14="http://schemas.microsoft.com/office/powerpoint/2010/main" val="150440945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2" presetClass="entr" presetSubtype="1" fill="hold" grpId="0" nodeType="withEffect" p14:presetBounceEnd="40000">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14:bounceEnd="40000">
                                          <p:cBhvr additive="base">
                                            <p:cTn id="19" dur="100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46000">
                                      <p:stCondLst>
                                        <p:cond delay="2000"/>
                                      </p:stCondLst>
                                      <p:childTnLst>
                                        <p:set>
                                          <p:cBhvr>
                                            <p:cTn id="22" dur="1" fill="hold">
                                              <p:stCondLst>
                                                <p:cond delay="0"/>
                                              </p:stCondLst>
                                            </p:cTn>
                                            <p:tgtEl>
                                              <p:spTgt spid="15"/>
                                            </p:tgtEl>
                                            <p:attrNameLst>
                                              <p:attrName>style.visibility</p:attrName>
                                            </p:attrNameLst>
                                          </p:cBhvr>
                                          <p:to>
                                            <p:strVal val="visible"/>
                                          </p:to>
                                        </p:set>
                                        <p:anim calcmode="lin" valueType="num" p14:bounceEnd="46000">
                                          <p:cBhvr additive="base">
                                            <p:cTn id="23" dur="1000" fill="hold"/>
                                            <p:tgtEl>
                                              <p:spTgt spid="15"/>
                                            </p:tgtEl>
                                            <p:attrNameLst>
                                              <p:attrName>ppt_x</p:attrName>
                                            </p:attrNameLst>
                                          </p:cBhvr>
                                          <p:tavLst>
                                            <p:tav tm="0">
                                              <p:val>
                                                <p:strVal val="#ppt_x"/>
                                              </p:val>
                                            </p:tav>
                                            <p:tav tm="100000">
                                              <p:val>
                                                <p:strVal val="#ppt_x"/>
                                              </p:val>
                                            </p:tav>
                                          </p:tavLst>
                                        </p:anim>
                                        <p:anim calcmode="lin" valueType="num" p14:bounceEnd="46000">
                                          <p:cBhvr additive="base">
                                            <p:cTn id="24" dur="1000" fill="hold"/>
                                            <p:tgtEl>
                                              <p:spTgt spid="15"/>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30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22" presetClass="entr" presetSubtype="1" fill="hold" grpId="0" nodeType="withEffect">
                                      <p:stCondLst>
                                        <p:cond delay="350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1250"/>
                                            <p:tgtEl>
                                              <p:spTgt spid="22"/>
                                            </p:tgtEl>
                                          </p:cBhvr>
                                        </p:animEffect>
                                      </p:childTnLst>
                                    </p:cTn>
                                  </p:par>
                                  <p:par>
                                    <p:cTn id="31" presetID="10" presetClass="entr" presetSubtype="0" fill="hold" nodeType="withEffect">
                                      <p:stCondLst>
                                        <p:cond delay="475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childTnLst>
                                    </p:cTn>
                                  </p:par>
                                  <p:par>
                                    <p:cTn id="34" presetID="10" presetClass="entr" presetSubtype="0" fill="hold" nodeType="withEffect">
                                      <p:stCondLst>
                                        <p:cond delay="550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childTnLst>
                                    </p:cTn>
                                  </p:par>
                                  <p:par>
                                    <p:cTn id="37" presetID="10" presetClass="entr" presetSubtype="0" fill="hold" nodeType="withEffect">
                                      <p:stCondLst>
                                        <p:cond delay="625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childTnLst>
                                    </p:cTn>
                                  </p:par>
                                  <p:par>
                                    <p:cTn id="40" presetID="10" presetClass="entr" presetSubtype="0" fill="hold" nodeType="withEffect">
                                      <p:stCondLst>
                                        <p:cond delay="70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4" grpId="0" animBg="1"/>
          <p:bldP spid="25" grpId="0" animBg="1"/>
          <p:bldP spid="26" grpId="0" animBg="1"/>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2" presetClass="entr" presetSubtype="1" fill="hold" grpId="0"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ppt_x"/>
                                              </p:val>
                                            </p:tav>
                                            <p:tav tm="100000">
                                              <p:val>
                                                <p:strVal val="#ppt_x"/>
                                              </p:val>
                                            </p:tav>
                                          </p:tavLst>
                                        </p:anim>
                                        <p:anim calcmode="lin" valueType="num">
                                          <p:cBhvr additive="base">
                                            <p:cTn id="20" dur="10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ppt_x"/>
                                              </p:val>
                                            </p:tav>
                                            <p:tav tm="100000">
                                              <p:val>
                                                <p:strVal val="#ppt_x"/>
                                              </p:val>
                                            </p:tav>
                                          </p:tavLst>
                                        </p:anim>
                                        <p:anim calcmode="lin" valueType="num">
                                          <p:cBhvr additive="base">
                                            <p:cTn id="24" dur="1000" fill="hold"/>
                                            <p:tgtEl>
                                              <p:spTgt spid="15"/>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300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22" presetClass="entr" presetSubtype="1" fill="hold" grpId="0" nodeType="withEffect">
                                      <p:stCondLst>
                                        <p:cond delay="350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1250"/>
                                            <p:tgtEl>
                                              <p:spTgt spid="22"/>
                                            </p:tgtEl>
                                          </p:cBhvr>
                                        </p:animEffect>
                                      </p:childTnLst>
                                    </p:cTn>
                                  </p:par>
                                  <p:par>
                                    <p:cTn id="31" presetID="10" presetClass="entr" presetSubtype="0" fill="hold" nodeType="withEffect">
                                      <p:stCondLst>
                                        <p:cond delay="475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childTnLst>
                                    </p:cTn>
                                  </p:par>
                                  <p:par>
                                    <p:cTn id="34" presetID="10" presetClass="entr" presetSubtype="0" fill="hold" nodeType="withEffect">
                                      <p:stCondLst>
                                        <p:cond delay="550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childTnLst>
                                    </p:cTn>
                                  </p:par>
                                  <p:par>
                                    <p:cTn id="37" presetID="10" presetClass="entr" presetSubtype="0" fill="hold" nodeType="withEffect">
                                      <p:stCondLst>
                                        <p:cond delay="625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childTnLst>
                                    </p:cTn>
                                  </p:par>
                                  <p:par>
                                    <p:cTn id="40" presetID="10" presetClass="entr" presetSubtype="0" fill="hold" nodeType="withEffect">
                                      <p:stCondLst>
                                        <p:cond delay="700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4" grpId="0" animBg="1"/>
          <p:bldP spid="25" grpId="0" animBg="1"/>
          <p:bldP spid="26" grpId="0" animBg="1"/>
          <p:bldP spid="2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flipH="1">
            <a:off x="6267635" y="4015615"/>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2091171" y="2305509"/>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179403" y="4013248"/>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267635" y="2308547"/>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19"/>
          <p:cNvSpPr txBox="1"/>
          <p:nvPr/>
        </p:nvSpPr>
        <p:spPr>
          <a:xfrm>
            <a:off x="2483484" y="2835842"/>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flipH="1">
            <a:off x="4179403" y="4015615"/>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2091171" y="4015615"/>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8355618" y="4013248"/>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8355867" y="4015615"/>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724192" y="2076480"/>
            <a:ext cx="727019" cy="727019"/>
            <a:chOff x="1479755" y="1847783"/>
            <a:chExt cx="727019" cy="727019"/>
          </a:xfrm>
        </p:grpSpPr>
        <p:sp>
          <p:nvSpPr>
            <p:cNvPr id="12" name="椭圆 11"/>
            <p:cNvSpPr/>
            <p:nvPr/>
          </p:nvSpPr>
          <p:spPr>
            <a:xfrm>
              <a:off x="1479755" y="1847783"/>
              <a:ext cx="727019" cy="72701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3" name="TextBox 11"/>
            <p:cNvSpPr txBox="1"/>
            <p:nvPr/>
          </p:nvSpPr>
          <p:spPr>
            <a:xfrm>
              <a:off x="1630710" y="1917626"/>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S</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900656" y="2074315"/>
            <a:ext cx="727019" cy="727019"/>
            <a:chOff x="5656219" y="1845618"/>
            <a:chExt cx="727019" cy="727019"/>
          </a:xfrm>
        </p:grpSpPr>
        <p:sp>
          <p:nvSpPr>
            <p:cNvPr id="15" name="椭圆 14"/>
            <p:cNvSpPr/>
            <p:nvPr/>
          </p:nvSpPr>
          <p:spPr>
            <a:xfrm>
              <a:off x="5656219" y="1845618"/>
              <a:ext cx="727019" cy="7270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6" name="TextBox 26"/>
            <p:cNvSpPr txBox="1"/>
            <p:nvPr/>
          </p:nvSpPr>
          <p:spPr>
            <a:xfrm>
              <a:off x="5819910" y="1891596"/>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S</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812424" y="5251771"/>
            <a:ext cx="727019" cy="727019"/>
            <a:chOff x="3567987" y="5232159"/>
            <a:chExt cx="727019" cy="727019"/>
          </a:xfrm>
        </p:grpSpPr>
        <p:sp>
          <p:nvSpPr>
            <p:cNvPr id="18" name="椭圆 17"/>
            <p:cNvSpPr/>
            <p:nvPr/>
          </p:nvSpPr>
          <p:spPr>
            <a:xfrm>
              <a:off x="3567987" y="5232159"/>
              <a:ext cx="727019" cy="727019"/>
            </a:xfrm>
            <a:prstGeom prst="ellips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9" name="TextBox 28"/>
            <p:cNvSpPr txBox="1"/>
            <p:nvPr/>
          </p:nvSpPr>
          <p:spPr>
            <a:xfrm>
              <a:off x="3646934" y="5280072"/>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O</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7988888" y="5259341"/>
            <a:ext cx="727019" cy="727019"/>
            <a:chOff x="7744451" y="5239729"/>
            <a:chExt cx="727019" cy="727019"/>
          </a:xfrm>
        </p:grpSpPr>
        <p:sp>
          <p:nvSpPr>
            <p:cNvPr id="21" name="椭圆 20"/>
            <p:cNvSpPr/>
            <p:nvPr/>
          </p:nvSpPr>
          <p:spPr>
            <a:xfrm>
              <a:off x="7744451" y="5239729"/>
              <a:ext cx="727019" cy="727019"/>
            </a:xfrm>
            <a:prstGeom prst="ellipse">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2" name="TextBox 29"/>
            <p:cNvSpPr txBox="1"/>
            <p:nvPr/>
          </p:nvSpPr>
          <p:spPr>
            <a:xfrm>
              <a:off x="7823398" y="5303743"/>
              <a:ext cx="432048" cy="646331"/>
            </a:xfrm>
            <a:prstGeom prst="rect">
              <a:avLst/>
            </a:prstGeom>
            <a:noFill/>
          </p:spPr>
          <p:txBody>
            <a:bodyPr wrap="square" rtlCol="0">
              <a:spAutoFit/>
            </a:bodyPr>
            <a:lstStyle/>
            <a:p>
              <a:r>
                <a:rPr lang="en-US" altLang="zh-CN" sz="3600" b="1" dirty="0">
                  <a:solidFill>
                    <a:schemeClr val="bg1"/>
                  </a:solidFill>
                  <a:latin typeface="微软雅黑" panose="020B0503020204020204" pitchFamily="34" charset="-122"/>
                  <a:ea typeface="微软雅黑" panose="020B0503020204020204" pitchFamily="34" charset="-122"/>
                </a:rPr>
                <a:t>O</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23" name="矩形 22"/>
          <p:cNvSpPr/>
          <p:nvPr/>
        </p:nvSpPr>
        <p:spPr>
          <a:xfrm>
            <a:off x="2659023" y="3968153"/>
            <a:ext cx="954107" cy="499624"/>
          </a:xfrm>
          <a:prstGeom prst="rect">
            <a:avLst/>
          </a:prstGeom>
        </p:spPr>
        <p:txBody>
          <a:bodyPr wrap="none">
            <a:spAutoFit/>
          </a:bodyPr>
          <a:lstStyle/>
          <a:p>
            <a:pPr>
              <a:lnSpc>
                <a:spcPct val="15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起步早</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6627675" y="3960059"/>
            <a:ext cx="1210588" cy="499624"/>
          </a:xfrm>
          <a:prstGeom prst="rect">
            <a:avLst/>
          </a:prstGeom>
        </p:spPr>
        <p:txBody>
          <a:bodyPr wrap="none">
            <a:spAutoFit/>
          </a:bodyPr>
          <a:lstStyle/>
          <a:p>
            <a:pP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资金雄厚</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4623977" y="3481055"/>
            <a:ext cx="1210588" cy="499624"/>
          </a:xfrm>
          <a:prstGeom prst="rect">
            <a:avLst/>
          </a:prstGeom>
        </p:spPr>
        <p:txBody>
          <a:bodyPr wrap="none">
            <a:spAutoFit/>
          </a:bodyPr>
          <a:lstStyle/>
          <a:p>
            <a:pP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市场需求</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8729455" y="3456003"/>
            <a:ext cx="1210588" cy="499624"/>
          </a:xfrm>
          <a:prstGeom prst="rect">
            <a:avLst/>
          </a:prstGeom>
        </p:spPr>
        <p:txBody>
          <a:bodyPr wrap="none">
            <a:spAutoFit/>
          </a:bodyPr>
          <a:lstStyle/>
          <a:p>
            <a:pP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发展空间</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32"/>
          <p:cNvSpPr txBox="1"/>
          <p:nvPr/>
        </p:nvSpPr>
        <p:spPr>
          <a:xfrm>
            <a:off x="4608034" y="4027635"/>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TextBox 33"/>
          <p:cNvSpPr txBox="1"/>
          <p:nvPr/>
        </p:nvSpPr>
        <p:spPr>
          <a:xfrm>
            <a:off x="6595402" y="2868115"/>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Box 34"/>
          <p:cNvSpPr txBox="1"/>
          <p:nvPr/>
        </p:nvSpPr>
        <p:spPr>
          <a:xfrm>
            <a:off x="8715907" y="4027635"/>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pic>
        <p:nvPicPr>
          <p:cNvPr id="34" name="图片 33"/>
          <p:cNvPicPr>
            <a:picLocks noChangeAspect="1"/>
          </p:cNvPicPr>
          <p:nvPr/>
        </p:nvPicPr>
        <p:blipFill rotWithShape="1">
          <a:blip r:embed="rId3">
            <a:extLst>
              <a:ext uri="{28A0092B-C50C-407E-A947-70E740481C1C}">
                <a14:useLocalDpi xmlns:a14="http://schemas.microsoft.com/office/drawing/2010/main" val="0"/>
              </a:ext>
            </a:extLst>
          </a:blip>
          <a:srcRect l="31236" r="23647"/>
          <a:stretch/>
        </p:blipFill>
        <p:spPr>
          <a:xfrm rot="2524152">
            <a:off x="9314565" y="-1991982"/>
            <a:ext cx="4538111" cy="5657849"/>
          </a:xfrm>
          <a:prstGeom prst="rect">
            <a:avLst/>
          </a:prstGeom>
        </p:spPr>
      </p:pic>
      <p:sp>
        <p:nvSpPr>
          <p:cNvPr id="35" name="椭圆 34"/>
          <p:cNvSpPr/>
          <p:nvPr/>
        </p:nvSpPr>
        <p:spPr>
          <a:xfrm>
            <a:off x="5141693"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椭圆 35"/>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椭圆 36"/>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8"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竞争优势</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
        <p:nvSpPr>
          <p:cNvPr id="40" name="矩形 39"/>
          <p:cNvSpPr/>
          <p:nvPr/>
        </p:nvSpPr>
        <p:spPr>
          <a:xfrm>
            <a:off x="0" y="6623538"/>
            <a:ext cx="12190413" cy="236050"/>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06149309"/>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2" presetClass="entr" presetSubtype="1" fill="hold" grpId="0" nodeType="withEffect" p14:presetBounceEnd="40000">
                                      <p:stCondLst>
                                        <p:cond delay="1000"/>
                                      </p:stCondLst>
                                      <p:childTnLst>
                                        <p:set>
                                          <p:cBhvr>
                                            <p:cTn id="18" dur="1" fill="hold">
                                              <p:stCondLst>
                                                <p:cond delay="0"/>
                                              </p:stCondLst>
                                            </p:cTn>
                                            <p:tgtEl>
                                              <p:spTgt spid="38"/>
                                            </p:tgtEl>
                                            <p:attrNameLst>
                                              <p:attrName>style.visibility</p:attrName>
                                            </p:attrNameLst>
                                          </p:cBhvr>
                                          <p:to>
                                            <p:strVal val="visible"/>
                                          </p:to>
                                        </p:set>
                                        <p:anim calcmode="lin" valueType="num" p14:bounceEnd="40000">
                                          <p:cBhvr additive="base">
                                            <p:cTn id="19" dur="10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500"/>
                                            <p:tgtEl>
                                              <p:spTgt spid="3"/>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up)">
                                          <p:cBhvr>
                                            <p:cTn id="39" dur="500"/>
                                            <p:tgtEl>
                                              <p:spTgt spid="23"/>
                                            </p:tgtEl>
                                          </p:cBhvr>
                                        </p:animEffect>
                                      </p:childTnLst>
                                    </p:cTn>
                                  </p:par>
                                  <p:par>
                                    <p:cTn id="40" presetID="22" presetClass="entr" presetSubtype="1"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Effect transition="in" filter="wipe(up)">
                                          <p:cBhvr>
                                            <p:cTn id="42" dur="1000"/>
                                            <p:tgtEl>
                                              <p:spTgt spid="6"/>
                                            </p:tgtEl>
                                          </p:cBhvr>
                                        </p:animEffect>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par>
                              <p:cTn id="53" fill="hold">
                                <p:stCondLst>
                                  <p:cond delay="6000"/>
                                </p:stCondLst>
                                <p:childTnLst>
                                  <p:par>
                                    <p:cTn id="54" presetID="22" presetClass="entr" presetSubtype="8"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6500"/>
                                </p:stCondLst>
                                <p:childTnLst>
                                  <p:par>
                                    <p:cTn id="58" presetID="1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p:tgtEl>
                                              <p:spTgt spid="25"/>
                                            </p:tgtEl>
                                            <p:attrNameLst>
                                              <p:attrName>ppt_y</p:attrName>
                                            </p:attrNameLst>
                                          </p:cBhvr>
                                          <p:tavLst>
                                            <p:tav tm="0">
                                              <p:val>
                                                <p:strVal val="#ppt_y-#ppt_h*1.125000"/>
                                              </p:val>
                                            </p:tav>
                                            <p:tav tm="100000">
                                              <p:val>
                                                <p:strVal val="#ppt_y"/>
                                              </p:val>
                                            </p:tav>
                                          </p:tavLst>
                                        </p:anim>
                                        <p:animEffect transition="in" filter="wipe(down)">
                                          <p:cBhvr>
                                            <p:cTn id="61" dur="500"/>
                                            <p:tgtEl>
                                              <p:spTgt spid="25"/>
                                            </p:tgtEl>
                                          </p:cBhvr>
                                        </p:animEffect>
                                      </p:childTnLst>
                                    </p:cTn>
                                  </p:par>
                                  <p:par>
                                    <p:cTn id="62" presetID="22" presetClass="entr" presetSubtype="1" fill="hold" grpId="0" nodeType="withEffect">
                                      <p:stCondLst>
                                        <p:cond delay="50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1000"/>
                                            <p:tgtEl>
                                              <p:spTgt spid="27"/>
                                            </p:tgtEl>
                                          </p:cBhvr>
                                        </p:animEffect>
                                      </p:childTnLst>
                                    </p:cTn>
                                  </p:par>
                                </p:childTnLst>
                              </p:cTn>
                            </p:par>
                            <p:par>
                              <p:cTn id="65" fill="hold">
                                <p:stCondLst>
                                  <p:cond delay="8000"/>
                                </p:stCondLst>
                                <p:childTnLst>
                                  <p:par>
                                    <p:cTn id="66" presetID="53" presetClass="entr" presetSubtype="16"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childTnLst>
                              </p:cTn>
                            </p:par>
                            <p:par>
                              <p:cTn id="71" fill="hold">
                                <p:stCondLst>
                                  <p:cond delay="8500"/>
                                </p:stCondLst>
                                <p:childTnLst>
                                  <p:par>
                                    <p:cTn id="72" presetID="22" presetClass="entr" presetSubtype="1"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up)">
                                          <p:cBhvr>
                                            <p:cTn id="74" dur="500"/>
                                            <p:tgtEl>
                                              <p:spTgt spid="5"/>
                                            </p:tgtEl>
                                          </p:cBhvr>
                                        </p:animEffect>
                                      </p:childTnLst>
                                    </p:cTn>
                                  </p:par>
                                </p:childTnLst>
                              </p:cTn>
                            </p:par>
                            <p:par>
                              <p:cTn id="75" fill="hold">
                                <p:stCondLst>
                                  <p:cond delay="9000"/>
                                </p:stCondLst>
                                <p:childTnLst>
                                  <p:par>
                                    <p:cTn id="76" presetID="22" presetClass="entr" presetSubtype="8"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500"/>
                                            <p:tgtEl>
                                              <p:spTgt spid="2"/>
                                            </p:tgtEl>
                                          </p:cBhvr>
                                        </p:animEffect>
                                      </p:childTnLst>
                                    </p:cTn>
                                  </p:par>
                                </p:childTnLst>
                              </p:cTn>
                            </p:par>
                            <p:par>
                              <p:cTn id="79" fill="hold">
                                <p:stCondLst>
                                  <p:cond delay="9500"/>
                                </p:stCondLst>
                                <p:childTnLst>
                                  <p:par>
                                    <p:cTn id="80" presetID="12" presetClass="entr" presetSubtype="4"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p:tgtEl>
                                              <p:spTgt spid="24"/>
                                            </p:tgtEl>
                                            <p:attrNameLst>
                                              <p:attrName>ppt_y</p:attrName>
                                            </p:attrNameLst>
                                          </p:cBhvr>
                                          <p:tavLst>
                                            <p:tav tm="0">
                                              <p:val>
                                                <p:strVal val="#ppt_y+#ppt_h*1.125000"/>
                                              </p:val>
                                            </p:tav>
                                            <p:tav tm="100000">
                                              <p:val>
                                                <p:strVal val="#ppt_y"/>
                                              </p:val>
                                            </p:tav>
                                          </p:tavLst>
                                        </p:anim>
                                        <p:animEffect transition="in" filter="wipe(up)">
                                          <p:cBhvr>
                                            <p:cTn id="83" dur="500"/>
                                            <p:tgtEl>
                                              <p:spTgt spid="24"/>
                                            </p:tgtEl>
                                          </p:cBhvr>
                                        </p:animEffect>
                                      </p:childTnLst>
                                    </p:cTn>
                                  </p:par>
                                  <p:par>
                                    <p:cTn id="84" presetID="22" presetClass="entr" presetSubtype="4" fill="hold" grpId="0" nodeType="withEffect">
                                      <p:stCondLst>
                                        <p:cond delay="500"/>
                                      </p:stCondLst>
                                      <p:childTnLst>
                                        <p:set>
                                          <p:cBhvr>
                                            <p:cTn id="85" dur="1" fill="hold">
                                              <p:stCondLst>
                                                <p:cond delay="0"/>
                                              </p:stCondLst>
                                            </p:cTn>
                                            <p:tgtEl>
                                              <p:spTgt spid="28"/>
                                            </p:tgtEl>
                                            <p:attrNameLst>
                                              <p:attrName>style.visibility</p:attrName>
                                            </p:attrNameLst>
                                          </p:cBhvr>
                                          <p:to>
                                            <p:strVal val="visible"/>
                                          </p:to>
                                        </p:set>
                                        <p:animEffect transition="in" filter="wipe(down)">
                                          <p:cBhvr>
                                            <p:cTn id="86" dur="1000"/>
                                            <p:tgtEl>
                                              <p:spTgt spid="28"/>
                                            </p:tgtEl>
                                          </p:cBhvr>
                                        </p:animEffect>
                                      </p:childTnLst>
                                    </p:cTn>
                                  </p:par>
                                </p:childTnLst>
                              </p:cTn>
                            </p:par>
                            <p:par>
                              <p:cTn id="87" fill="hold">
                                <p:stCondLst>
                                  <p:cond delay="11000"/>
                                </p:stCondLst>
                                <p:childTnLst>
                                  <p:par>
                                    <p:cTn id="88" presetID="53" presetClass="entr" presetSubtype="16" fill="hold"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childTnLst>
                              </p:cTn>
                            </p:par>
                            <p:par>
                              <p:cTn id="93" fill="hold">
                                <p:stCondLst>
                                  <p:cond delay="11500"/>
                                </p:stCondLst>
                                <p:childTnLst>
                                  <p:par>
                                    <p:cTn id="94" presetID="22" presetClass="entr" presetSubtype="4" fill="hold" nodeType="afterEffect">
                                      <p:stCondLst>
                                        <p:cond delay="0"/>
                                      </p:stCondLst>
                                      <p:childTnLst>
                                        <p:set>
                                          <p:cBhvr>
                                            <p:cTn id="95" dur="1" fill="hold">
                                              <p:stCondLst>
                                                <p:cond delay="0"/>
                                              </p:stCondLst>
                                            </p:cTn>
                                            <p:tgtEl>
                                              <p:spTgt spid="9"/>
                                            </p:tgtEl>
                                            <p:attrNameLst>
                                              <p:attrName>style.visibility</p:attrName>
                                            </p:attrNameLst>
                                          </p:cBhvr>
                                          <p:to>
                                            <p:strVal val="visible"/>
                                          </p:to>
                                        </p:set>
                                        <p:animEffect transition="in" filter="wipe(down)">
                                          <p:cBhvr>
                                            <p:cTn id="96" dur="500"/>
                                            <p:tgtEl>
                                              <p:spTgt spid="9"/>
                                            </p:tgtEl>
                                          </p:cBhvr>
                                        </p:animEffect>
                                      </p:childTnLst>
                                    </p:cTn>
                                  </p:par>
                                </p:childTnLst>
                              </p:cTn>
                            </p:par>
                            <p:par>
                              <p:cTn id="97" fill="hold">
                                <p:stCondLst>
                                  <p:cond delay="12000"/>
                                </p:stCondLst>
                                <p:childTnLst>
                                  <p:par>
                                    <p:cTn id="98" presetID="22" presetClass="entr" presetSubtype="8" fill="hold" nodeType="after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wipe(left)">
                                          <p:cBhvr>
                                            <p:cTn id="100" dur="500"/>
                                            <p:tgtEl>
                                              <p:spTgt spid="10"/>
                                            </p:tgtEl>
                                          </p:cBhvr>
                                        </p:animEffect>
                                      </p:childTnLst>
                                    </p:cTn>
                                  </p:par>
                                </p:childTnLst>
                              </p:cTn>
                            </p:par>
                            <p:par>
                              <p:cTn id="101" fill="hold">
                                <p:stCondLst>
                                  <p:cond delay="12500"/>
                                </p:stCondLst>
                                <p:childTnLst>
                                  <p:par>
                                    <p:cTn id="102" presetID="12" presetClass="entr" presetSubtype="1"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500"/>
                                            <p:tgtEl>
                                              <p:spTgt spid="26"/>
                                            </p:tgtEl>
                                            <p:attrNameLst>
                                              <p:attrName>ppt_y</p:attrName>
                                            </p:attrNameLst>
                                          </p:cBhvr>
                                          <p:tavLst>
                                            <p:tav tm="0">
                                              <p:val>
                                                <p:strVal val="#ppt_y-#ppt_h*1.125000"/>
                                              </p:val>
                                            </p:tav>
                                            <p:tav tm="100000">
                                              <p:val>
                                                <p:strVal val="#ppt_y"/>
                                              </p:val>
                                            </p:tav>
                                          </p:tavLst>
                                        </p:anim>
                                        <p:animEffect transition="in" filter="wipe(down)">
                                          <p:cBhvr>
                                            <p:cTn id="105" dur="500"/>
                                            <p:tgtEl>
                                              <p:spTgt spid="26"/>
                                            </p:tgtEl>
                                          </p:cBhvr>
                                        </p:animEffect>
                                      </p:childTnLst>
                                    </p:cTn>
                                  </p:par>
                                  <p:par>
                                    <p:cTn id="106" presetID="22" presetClass="entr" presetSubtype="1" fill="hold" grpId="0" nodeType="withEffect">
                                      <p:stCondLst>
                                        <p:cond delay="500"/>
                                      </p:stCondLst>
                                      <p:childTnLst>
                                        <p:set>
                                          <p:cBhvr>
                                            <p:cTn id="107" dur="1" fill="hold">
                                              <p:stCondLst>
                                                <p:cond delay="0"/>
                                              </p:stCondLst>
                                            </p:cTn>
                                            <p:tgtEl>
                                              <p:spTgt spid="29"/>
                                            </p:tgtEl>
                                            <p:attrNameLst>
                                              <p:attrName>style.visibility</p:attrName>
                                            </p:attrNameLst>
                                          </p:cBhvr>
                                          <p:to>
                                            <p:strVal val="visible"/>
                                          </p:to>
                                        </p:set>
                                        <p:animEffect transition="in" filter="wipe(up)">
                                          <p:cBhvr>
                                            <p:cTn id="10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4" grpId="0"/>
          <p:bldP spid="25" grpId="0"/>
          <p:bldP spid="26" grpId="0"/>
          <p:bldP spid="27" grpId="0"/>
          <p:bldP spid="28" grpId="0"/>
          <p:bldP spid="29" grpId="0"/>
          <p:bldP spid="35" grpId="0" animBg="1"/>
          <p:bldP spid="36" grpId="0" animBg="1"/>
          <p:bldP spid="37"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2" presetClass="entr" presetSubtype="1" fill="hold" grpId="0" nodeType="withEffect">
                                      <p:stCondLst>
                                        <p:cond delay="10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1000" fill="hold"/>
                                            <p:tgtEl>
                                              <p:spTgt spid="38"/>
                                            </p:tgtEl>
                                            <p:attrNameLst>
                                              <p:attrName>ppt_x</p:attrName>
                                            </p:attrNameLst>
                                          </p:cBhvr>
                                          <p:tavLst>
                                            <p:tav tm="0">
                                              <p:val>
                                                <p:strVal val="#ppt_x"/>
                                              </p:val>
                                            </p:tav>
                                            <p:tav tm="100000">
                                              <p:val>
                                                <p:strVal val="#ppt_x"/>
                                              </p:val>
                                            </p:tav>
                                          </p:tavLst>
                                        </p:anim>
                                        <p:anim calcmode="lin" valueType="num">
                                          <p:cBhvr additive="base">
                                            <p:cTn id="20" dur="1000" fill="hold"/>
                                            <p:tgtEl>
                                              <p:spTgt spid="38"/>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500"/>
                                            <p:tgtEl>
                                              <p:spTgt spid="3"/>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p:tgtEl>
                                              <p:spTgt spid="23"/>
                                            </p:tgtEl>
                                            <p:attrNameLst>
                                              <p:attrName>ppt_y</p:attrName>
                                            </p:attrNameLst>
                                          </p:cBhvr>
                                          <p:tavLst>
                                            <p:tav tm="0">
                                              <p:val>
                                                <p:strVal val="#ppt_y+#ppt_h*1.125000"/>
                                              </p:val>
                                            </p:tav>
                                            <p:tav tm="100000">
                                              <p:val>
                                                <p:strVal val="#ppt_y"/>
                                              </p:val>
                                            </p:tav>
                                          </p:tavLst>
                                        </p:anim>
                                        <p:animEffect transition="in" filter="wipe(up)">
                                          <p:cBhvr>
                                            <p:cTn id="39" dur="500"/>
                                            <p:tgtEl>
                                              <p:spTgt spid="23"/>
                                            </p:tgtEl>
                                          </p:cBhvr>
                                        </p:animEffect>
                                      </p:childTnLst>
                                    </p:cTn>
                                  </p:par>
                                  <p:par>
                                    <p:cTn id="40" presetID="22" presetClass="entr" presetSubtype="1" fill="hold" grpId="0" nodeType="withEffect">
                                      <p:stCondLst>
                                        <p:cond delay="500"/>
                                      </p:stCondLst>
                                      <p:childTnLst>
                                        <p:set>
                                          <p:cBhvr>
                                            <p:cTn id="41" dur="1" fill="hold">
                                              <p:stCondLst>
                                                <p:cond delay="0"/>
                                              </p:stCondLst>
                                            </p:cTn>
                                            <p:tgtEl>
                                              <p:spTgt spid="6"/>
                                            </p:tgtEl>
                                            <p:attrNameLst>
                                              <p:attrName>style.visibility</p:attrName>
                                            </p:attrNameLst>
                                          </p:cBhvr>
                                          <p:to>
                                            <p:strVal val="visible"/>
                                          </p:to>
                                        </p:set>
                                        <p:animEffect transition="in" filter="wipe(up)">
                                          <p:cBhvr>
                                            <p:cTn id="42" dur="1000"/>
                                            <p:tgtEl>
                                              <p:spTgt spid="6"/>
                                            </p:tgtEl>
                                          </p:cBhvr>
                                        </p:animEffect>
                                      </p:childTnLst>
                                    </p:cTn>
                                  </p:par>
                                </p:childTnLst>
                              </p:cTn>
                            </p:par>
                            <p:par>
                              <p:cTn id="43" fill="hold">
                                <p:stCondLst>
                                  <p:cond delay="5000"/>
                                </p:stCondLst>
                                <p:childTnLst>
                                  <p:par>
                                    <p:cTn id="44" presetID="53" presetClass="entr" presetSubtype="16"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par>
                              <p:cTn id="49" fill="hold">
                                <p:stCondLst>
                                  <p:cond delay="5500"/>
                                </p:stCondLst>
                                <p:childTnLst>
                                  <p:par>
                                    <p:cTn id="50" presetID="22" presetClass="entr" presetSubtype="4"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500"/>
                                            <p:tgtEl>
                                              <p:spTgt spid="4"/>
                                            </p:tgtEl>
                                          </p:cBhvr>
                                        </p:animEffect>
                                      </p:childTnLst>
                                    </p:cTn>
                                  </p:par>
                                </p:childTnLst>
                              </p:cTn>
                            </p:par>
                            <p:par>
                              <p:cTn id="53" fill="hold">
                                <p:stCondLst>
                                  <p:cond delay="6000"/>
                                </p:stCondLst>
                                <p:childTnLst>
                                  <p:par>
                                    <p:cTn id="54" presetID="22" presetClass="entr" presetSubtype="8"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6500"/>
                                </p:stCondLst>
                                <p:childTnLst>
                                  <p:par>
                                    <p:cTn id="58" presetID="1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additive="base">
                                            <p:cTn id="60" dur="500"/>
                                            <p:tgtEl>
                                              <p:spTgt spid="25"/>
                                            </p:tgtEl>
                                            <p:attrNameLst>
                                              <p:attrName>ppt_y</p:attrName>
                                            </p:attrNameLst>
                                          </p:cBhvr>
                                          <p:tavLst>
                                            <p:tav tm="0">
                                              <p:val>
                                                <p:strVal val="#ppt_y-#ppt_h*1.125000"/>
                                              </p:val>
                                            </p:tav>
                                            <p:tav tm="100000">
                                              <p:val>
                                                <p:strVal val="#ppt_y"/>
                                              </p:val>
                                            </p:tav>
                                          </p:tavLst>
                                        </p:anim>
                                        <p:animEffect transition="in" filter="wipe(down)">
                                          <p:cBhvr>
                                            <p:cTn id="61" dur="500"/>
                                            <p:tgtEl>
                                              <p:spTgt spid="25"/>
                                            </p:tgtEl>
                                          </p:cBhvr>
                                        </p:animEffect>
                                      </p:childTnLst>
                                    </p:cTn>
                                  </p:par>
                                  <p:par>
                                    <p:cTn id="62" presetID="22" presetClass="entr" presetSubtype="1" fill="hold" grpId="0" nodeType="withEffect">
                                      <p:stCondLst>
                                        <p:cond delay="500"/>
                                      </p:stCondLst>
                                      <p:childTnLst>
                                        <p:set>
                                          <p:cBhvr>
                                            <p:cTn id="63" dur="1" fill="hold">
                                              <p:stCondLst>
                                                <p:cond delay="0"/>
                                              </p:stCondLst>
                                            </p:cTn>
                                            <p:tgtEl>
                                              <p:spTgt spid="27"/>
                                            </p:tgtEl>
                                            <p:attrNameLst>
                                              <p:attrName>style.visibility</p:attrName>
                                            </p:attrNameLst>
                                          </p:cBhvr>
                                          <p:to>
                                            <p:strVal val="visible"/>
                                          </p:to>
                                        </p:set>
                                        <p:animEffect transition="in" filter="wipe(up)">
                                          <p:cBhvr>
                                            <p:cTn id="64" dur="1000"/>
                                            <p:tgtEl>
                                              <p:spTgt spid="27"/>
                                            </p:tgtEl>
                                          </p:cBhvr>
                                        </p:animEffect>
                                      </p:childTnLst>
                                    </p:cTn>
                                  </p:par>
                                </p:childTnLst>
                              </p:cTn>
                            </p:par>
                            <p:par>
                              <p:cTn id="65" fill="hold">
                                <p:stCondLst>
                                  <p:cond delay="8000"/>
                                </p:stCondLst>
                                <p:childTnLst>
                                  <p:par>
                                    <p:cTn id="66" presetID="53" presetClass="entr" presetSubtype="16" fill="hold"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ppt_w</p:attrName>
                                            </p:attrNameLst>
                                          </p:cBhvr>
                                          <p:tavLst>
                                            <p:tav tm="0">
                                              <p:val>
                                                <p:fltVal val="0"/>
                                              </p:val>
                                            </p:tav>
                                            <p:tav tm="100000">
                                              <p:val>
                                                <p:strVal val="#ppt_w"/>
                                              </p:val>
                                            </p:tav>
                                          </p:tavLst>
                                        </p:anim>
                                        <p:anim calcmode="lin" valueType="num">
                                          <p:cBhvr>
                                            <p:cTn id="69" dur="500" fill="hold"/>
                                            <p:tgtEl>
                                              <p:spTgt spid="14"/>
                                            </p:tgtEl>
                                            <p:attrNameLst>
                                              <p:attrName>ppt_h</p:attrName>
                                            </p:attrNameLst>
                                          </p:cBhvr>
                                          <p:tavLst>
                                            <p:tav tm="0">
                                              <p:val>
                                                <p:fltVal val="0"/>
                                              </p:val>
                                            </p:tav>
                                            <p:tav tm="100000">
                                              <p:val>
                                                <p:strVal val="#ppt_h"/>
                                              </p:val>
                                            </p:tav>
                                          </p:tavLst>
                                        </p:anim>
                                        <p:animEffect transition="in" filter="fade">
                                          <p:cBhvr>
                                            <p:cTn id="70" dur="500"/>
                                            <p:tgtEl>
                                              <p:spTgt spid="14"/>
                                            </p:tgtEl>
                                          </p:cBhvr>
                                        </p:animEffect>
                                      </p:childTnLst>
                                    </p:cTn>
                                  </p:par>
                                </p:childTnLst>
                              </p:cTn>
                            </p:par>
                            <p:par>
                              <p:cTn id="71" fill="hold">
                                <p:stCondLst>
                                  <p:cond delay="8500"/>
                                </p:stCondLst>
                                <p:childTnLst>
                                  <p:par>
                                    <p:cTn id="72" presetID="22" presetClass="entr" presetSubtype="1"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up)">
                                          <p:cBhvr>
                                            <p:cTn id="74" dur="500"/>
                                            <p:tgtEl>
                                              <p:spTgt spid="5"/>
                                            </p:tgtEl>
                                          </p:cBhvr>
                                        </p:animEffect>
                                      </p:childTnLst>
                                    </p:cTn>
                                  </p:par>
                                </p:childTnLst>
                              </p:cTn>
                            </p:par>
                            <p:par>
                              <p:cTn id="75" fill="hold">
                                <p:stCondLst>
                                  <p:cond delay="9000"/>
                                </p:stCondLst>
                                <p:childTnLst>
                                  <p:par>
                                    <p:cTn id="76" presetID="22" presetClass="entr" presetSubtype="8" fill="hold"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left)">
                                          <p:cBhvr>
                                            <p:cTn id="78" dur="500"/>
                                            <p:tgtEl>
                                              <p:spTgt spid="2"/>
                                            </p:tgtEl>
                                          </p:cBhvr>
                                        </p:animEffect>
                                      </p:childTnLst>
                                    </p:cTn>
                                  </p:par>
                                </p:childTnLst>
                              </p:cTn>
                            </p:par>
                            <p:par>
                              <p:cTn id="79" fill="hold">
                                <p:stCondLst>
                                  <p:cond delay="9500"/>
                                </p:stCondLst>
                                <p:childTnLst>
                                  <p:par>
                                    <p:cTn id="80" presetID="12" presetClass="entr" presetSubtype="4"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additive="base">
                                            <p:cTn id="82" dur="500"/>
                                            <p:tgtEl>
                                              <p:spTgt spid="24"/>
                                            </p:tgtEl>
                                            <p:attrNameLst>
                                              <p:attrName>ppt_y</p:attrName>
                                            </p:attrNameLst>
                                          </p:cBhvr>
                                          <p:tavLst>
                                            <p:tav tm="0">
                                              <p:val>
                                                <p:strVal val="#ppt_y+#ppt_h*1.125000"/>
                                              </p:val>
                                            </p:tav>
                                            <p:tav tm="100000">
                                              <p:val>
                                                <p:strVal val="#ppt_y"/>
                                              </p:val>
                                            </p:tav>
                                          </p:tavLst>
                                        </p:anim>
                                        <p:animEffect transition="in" filter="wipe(up)">
                                          <p:cBhvr>
                                            <p:cTn id="83" dur="500"/>
                                            <p:tgtEl>
                                              <p:spTgt spid="24"/>
                                            </p:tgtEl>
                                          </p:cBhvr>
                                        </p:animEffect>
                                      </p:childTnLst>
                                    </p:cTn>
                                  </p:par>
                                  <p:par>
                                    <p:cTn id="84" presetID="22" presetClass="entr" presetSubtype="4" fill="hold" grpId="0" nodeType="withEffect">
                                      <p:stCondLst>
                                        <p:cond delay="500"/>
                                      </p:stCondLst>
                                      <p:childTnLst>
                                        <p:set>
                                          <p:cBhvr>
                                            <p:cTn id="85" dur="1" fill="hold">
                                              <p:stCondLst>
                                                <p:cond delay="0"/>
                                              </p:stCondLst>
                                            </p:cTn>
                                            <p:tgtEl>
                                              <p:spTgt spid="28"/>
                                            </p:tgtEl>
                                            <p:attrNameLst>
                                              <p:attrName>style.visibility</p:attrName>
                                            </p:attrNameLst>
                                          </p:cBhvr>
                                          <p:to>
                                            <p:strVal val="visible"/>
                                          </p:to>
                                        </p:set>
                                        <p:animEffect transition="in" filter="wipe(down)">
                                          <p:cBhvr>
                                            <p:cTn id="86" dur="1000"/>
                                            <p:tgtEl>
                                              <p:spTgt spid="28"/>
                                            </p:tgtEl>
                                          </p:cBhvr>
                                        </p:animEffect>
                                      </p:childTnLst>
                                    </p:cTn>
                                  </p:par>
                                </p:childTnLst>
                              </p:cTn>
                            </p:par>
                            <p:par>
                              <p:cTn id="87" fill="hold">
                                <p:stCondLst>
                                  <p:cond delay="11000"/>
                                </p:stCondLst>
                                <p:childTnLst>
                                  <p:par>
                                    <p:cTn id="88" presetID="53" presetClass="entr" presetSubtype="16" fill="hold"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p:cTn id="90" dur="500" fill="hold"/>
                                            <p:tgtEl>
                                              <p:spTgt spid="20"/>
                                            </p:tgtEl>
                                            <p:attrNameLst>
                                              <p:attrName>ppt_w</p:attrName>
                                            </p:attrNameLst>
                                          </p:cBhvr>
                                          <p:tavLst>
                                            <p:tav tm="0">
                                              <p:val>
                                                <p:fltVal val="0"/>
                                              </p:val>
                                            </p:tav>
                                            <p:tav tm="100000">
                                              <p:val>
                                                <p:strVal val="#ppt_w"/>
                                              </p:val>
                                            </p:tav>
                                          </p:tavLst>
                                        </p:anim>
                                        <p:anim calcmode="lin" valueType="num">
                                          <p:cBhvr>
                                            <p:cTn id="91" dur="500" fill="hold"/>
                                            <p:tgtEl>
                                              <p:spTgt spid="20"/>
                                            </p:tgtEl>
                                            <p:attrNameLst>
                                              <p:attrName>ppt_h</p:attrName>
                                            </p:attrNameLst>
                                          </p:cBhvr>
                                          <p:tavLst>
                                            <p:tav tm="0">
                                              <p:val>
                                                <p:fltVal val="0"/>
                                              </p:val>
                                            </p:tav>
                                            <p:tav tm="100000">
                                              <p:val>
                                                <p:strVal val="#ppt_h"/>
                                              </p:val>
                                            </p:tav>
                                          </p:tavLst>
                                        </p:anim>
                                        <p:animEffect transition="in" filter="fade">
                                          <p:cBhvr>
                                            <p:cTn id="92" dur="500"/>
                                            <p:tgtEl>
                                              <p:spTgt spid="20"/>
                                            </p:tgtEl>
                                          </p:cBhvr>
                                        </p:animEffect>
                                      </p:childTnLst>
                                    </p:cTn>
                                  </p:par>
                                </p:childTnLst>
                              </p:cTn>
                            </p:par>
                            <p:par>
                              <p:cTn id="93" fill="hold">
                                <p:stCondLst>
                                  <p:cond delay="11500"/>
                                </p:stCondLst>
                                <p:childTnLst>
                                  <p:par>
                                    <p:cTn id="94" presetID="22" presetClass="entr" presetSubtype="4" fill="hold" nodeType="afterEffect">
                                      <p:stCondLst>
                                        <p:cond delay="0"/>
                                      </p:stCondLst>
                                      <p:childTnLst>
                                        <p:set>
                                          <p:cBhvr>
                                            <p:cTn id="95" dur="1" fill="hold">
                                              <p:stCondLst>
                                                <p:cond delay="0"/>
                                              </p:stCondLst>
                                            </p:cTn>
                                            <p:tgtEl>
                                              <p:spTgt spid="9"/>
                                            </p:tgtEl>
                                            <p:attrNameLst>
                                              <p:attrName>style.visibility</p:attrName>
                                            </p:attrNameLst>
                                          </p:cBhvr>
                                          <p:to>
                                            <p:strVal val="visible"/>
                                          </p:to>
                                        </p:set>
                                        <p:animEffect transition="in" filter="wipe(down)">
                                          <p:cBhvr>
                                            <p:cTn id="96" dur="500"/>
                                            <p:tgtEl>
                                              <p:spTgt spid="9"/>
                                            </p:tgtEl>
                                          </p:cBhvr>
                                        </p:animEffect>
                                      </p:childTnLst>
                                    </p:cTn>
                                  </p:par>
                                </p:childTnLst>
                              </p:cTn>
                            </p:par>
                            <p:par>
                              <p:cTn id="97" fill="hold">
                                <p:stCondLst>
                                  <p:cond delay="12000"/>
                                </p:stCondLst>
                                <p:childTnLst>
                                  <p:par>
                                    <p:cTn id="98" presetID="22" presetClass="entr" presetSubtype="8" fill="hold" nodeType="after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wipe(left)">
                                          <p:cBhvr>
                                            <p:cTn id="100" dur="500"/>
                                            <p:tgtEl>
                                              <p:spTgt spid="10"/>
                                            </p:tgtEl>
                                          </p:cBhvr>
                                        </p:animEffect>
                                      </p:childTnLst>
                                    </p:cTn>
                                  </p:par>
                                </p:childTnLst>
                              </p:cTn>
                            </p:par>
                            <p:par>
                              <p:cTn id="101" fill="hold">
                                <p:stCondLst>
                                  <p:cond delay="12500"/>
                                </p:stCondLst>
                                <p:childTnLst>
                                  <p:par>
                                    <p:cTn id="102" presetID="12" presetClass="entr" presetSubtype="1"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500"/>
                                            <p:tgtEl>
                                              <p:spTgt spid="26"/>
                                            </p:tgtEl>
                                            <p:attrNameLst>
                                              <p:attrName>ppt_y</p:attrName>
                                            </p:attrNameLst>
                                          </p:cBhvr>
                                          <p:tavLst>
                                            <p:tav tm="0">
                                              <p:val>
                                                <p:strVal val="#ppt_y-#ppt_h*1.125000"/>
                                              </p:val>
                                            </p:tav>
                                            <p:tav tm="100000">
                                              <p:val>
                                                <p:strVal val="#ppt_y"/>
                                              </p:val>
                                            </p:tav>
                                          </p:tavLst>
                                        </p:anim>
                                        <p:animEffect transition="in" filter="wipe(down)">
                                          <p:cBhvr>
                                            <p:cTn id="105" dur="500"/>
                                            <p:tgtEl>
                                              <p:spTgt spid="26"/>
                                            </p:tgtEl>
                                          </p:cBhvr>
                                        </p:animEffect>
                                      </p:childTnLst>
                                    </p:cTn>
                                  </p:par>
                                  <p:par>
                                    <p:cTn id="106" presetID="22" presetClass="entr" presetSubtype="1" fill="hold" grpId="0" nodeType="withEffect">
                                      <p:stCondLst>
                                        <p:cond delay="500"/>
                                      </p:stCondLst>
                                      <p:childTnLst>
                                        <p:set>
                                          <p:cBhvr>
                                            <p:cTn id="107" dur="1" fill="hold">
                                              <p:stCondLst>
                                                <p:cond delay="0"/>
                                              </p:stCondLst>
                                            </p:cTn>
                                            <p:tgtEl>
                                              <p:spTgt spid="29"/>
                                            </p:tgtEl>
                                            <p:attrNameLst>
                                              <p:attrName>style.visibility</p:attrName>
                                            </p:attrNameLst>
                                          </p:cBhvr>
                                          <p:to>
                                            <p:strVal val="visible"/>
                                          </p:to>
                                        </p:set>
                                        <p:animEffect transition="in" filter="wipe(up)">
                                          <p:cBhvr>
                                            <p:cTn id="10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4" grpId="0"/>
          <p:bldP spid="25" grpId="0"/>
          <p:bldP spid="26" grpId="0"/>
          <p:bldP spid="27" grpId="0"/>
          <p:bldP spid="28" grpId="0"/>
          <p:bldP spid="29" grpId="0"/>
          <p:bldP spid="35" grpId="0" animBg="1"/>
          <p:bldP spid="36" grpId="0" animBg="1"/>
          <p:bldP spid="37" grpId="0" animBg="1"/>
          <p:bldP spid="3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p:cNvPicPr>
            <a:picLocks noChangeAspect="1"/>
          </p:cNvPicPr>
          <p:nvPr/>
        </p:nvPicPr>
        <p:blipFill rotWithShape="1">
          <a:blip r:embed="rId3">
            <a:extLst>
              <a:ext uri="{28A0092B-C50C-407E-A947-70E740481C1C}">
                <a14:useLocalDpi xmlns:a14="http://schemas.microsoft.com/office/drawing/2010/main" val="0"/>
              </a:ext>
            </a:extLst>
          </a:blip>
          <a:srcRect l="31236" r="23647"/>
          <a:stretch/>
        </p:blipFill>
        <p:spPr>
          <a:xfrm rot="2524152">
            <a:off x="9314565" y="-1991982"/>
            <a:ext cx="4538111" cy="5657849"/>
          </a:xfrm>
          <a:prstGeom prst="rect">
            <a:avLst/>
          </a:prstGeom>
        </p:spPr>
      </p:pic>
      <p:cxnSp>
        <p:nvCxnSpPr>
          <p:cNvPr id="2" name="直接连接符 1"/>
          <p:cNvCxnSpPr/>
          <p:nvPr/>
        </p:nvCxnSpPr>
        <p:spPr>
          <a:xfrm flipH="1">
            <a:off x="5915622" y="4061680"/>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0092086" y="2363594"/>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827390" y="4059313"/>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915622" y="2354612"/>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3827390" y="4061680"/>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1739158" y="4061680"/>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003605" y="4059313"/>
            <a:ext cx="0" cy="171010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8003854" y="4061680"/>
            <a:ext cx="2088232" cy="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9725107" y="2134565"/>
            <a:ext cx="727019" cy="727019"/>
            <a:chOff x="1479755" y="1847783"/>
            <a:chExt cx="727019" cy="727019"/>
          </a:xfrm>
        </p:grpSpPr>
        <p:sp>
          <p:nvSpPr>
            <p:cNvPr id="11" name="椭圆 10"/>
            <p:cNvSpPr/>
            <p:nvPr/>
          </p:nvSpPr>
          <p:spPr>
            <a:xfrm>
              <a:off x="1479755" y="1847783"/>
              <a:ext cx="727019" cy="72701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TextBox 27"/>
            <p:cNvSpPr txBox="1"/>
            <p:nvPr/>
          </p:nvSpPr>
          <p:spPr>
            <a:xfrm>
              <a:off x="1527562" y="1917626"/>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W</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548643" y="2120380"/>
            <a:ext cx="727019" cy="729184"/>
            <a:chOff x="5656219" y="1845618"/>
            <a:chExt cx="727019" cy="729184"/>
          </a:xfrm>
        </p:grpSpPr>
        <p:sp>
          <p:nvSpPr>
            <p:cNvPr id="14" name="椭圆 13"/>
            <p:cNvSpPr/>
            <p:nvPr/>
          </p:nvSpPr>
          <p:spPr>
            <a:xfrm>
              <a:off x="5656219" y="1845618"/>
              <a:ext cx="727019" cy="7270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TextBox 30"/>
            <p:cNvSpPr txBox="1"/>
            <p:nvPr/>
          </p:nvSpPr>
          <p:spPr>
            <a:xfrm>
              <a:off x="5693093" y="1928471"/>
              <a:ext cx="653270"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W</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460411" y="5297836"/>
            <a:ext cx="727019" cy="727019"/>
            <a:chOff x="3567987" y="5232159"/>
            <a:chExt cx="727019" cy="727019"/>
          </a:xfrm>
        </p:grpSpPr>
        <p:sp>
          <p:nvSpPr>
            <p:cNvPr id="17" name="椭圆 16"/>
            <p:cNvSpPr/>
            <p:nvPr/>
          </p:nvSpPr>
          <p:spPr>
            <a:xfrm>
              <a:off x="3567987" y="5232159"/>
              <a:ext cx="727019" cy="727019"/>
            </a:xfrm>
            <a:prstGeom prst="ellipse">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8" name="TextBox 33"/>
            <p:cNvSpPr txBox="1"/>
            <p:nvPr/>
          </p:nvSpPr>
          <p:spPr>
            <a:xfrm>
              <a:off x="3661683" y="5290829"/>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636875" y="5305406"/>
            <a:ext cx="727019" cy="727019"/>
            <a:chOff x="7744451" y="5239729"/>
            <a:chExt cx="727019" cy="727019"/>
          </a:xfrm>
        </p:grpSpPr>
        <p:sp>
          <p:nvSpPr>
            <p:cNvPr id="20" name="椭圆 19"/>
            <p:cNvSpPr/>
            <p:nvPr/>
          </p:nvSpPr>
          <p:spPr>
            <a:xfrm>
              <a:off x="7744451" y="5239729"/>
              <a:ext cx="727019" cy="727019"/>
            </a:xfrm>
            <a:prstGeom prst="ellips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1" name="TextBox 36"/>
            <p:cNvSpPr txBox="1"/>
            <p:nvPr/>
          </p:nvSpPr>
          <p:spPr>
            <a:xfrm>
              <a:off x="7891936" y="5303743"/>
              <a:ext cx="432048" cy="646331"/>
            </a:xfrm>
            <a:prstGeom prst="rect">
              <a:avLst/>
            </a:prstGeom>
            <a:noFill/>
          </p:spPr>
          <p:txBody>
            <a:bodyPr wrap="square" rtlCol="0">
              <a:spAutoFit/>
            </a:bodyPr>
            <a:lstStyle/>
            <a:p>
              <a:r>
                <a:rPr lang="en-US" altLang="zh-CN" sz="3600" b="1" dirty="0" smtClean="0">
                  <a:solidFill>
                    <a:schemeClr val="bg1"/>
                  </a:solidFill>
                  <a:latin typeface="微软雅黑" panose="020B0503020204020204" pitchFamily="34" charset="-122"/>
                  <a:ea typeface="微软雅黑" panose="020B0503020204020204" pitchFamily="34" charset="-122"/>
                </a:rPr>
                <a:t>T</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2243214" y="3587408"/>
            <a:ext cx="1210588" cy="400110"/>
          </a:xfrm>
          <a:prstGeom prst="rect">
            <a:avLst/>
          </a:prstGeom>
        </p:spPr>
        <p:txBody>
          <a:bodyPr wrap="none">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竞争激烈</a:t>
            </a:r>
          </a:p>
        </p:txBody>
      </p:sp>
      <p:sp>
        <p:nvSpPr>
          <p:cNvPr id="23" name="矩形 22"/>
          <p:cNvSpPr/>
          <p:nvPr/>
        </p:nvSpPr>
        <p:spPr>
          <a:xfrm>
            <a:off x="6347670" y="3601582"/>
            <a:ext cx="1210588" cy="400110"/>
          </a:xfrm>
          <a:prstGeom prst="rect">
            <a:avLst/>
          </a:prstGeom>
        </p:spPr>
        <p:txBody>
          <a:bodyPr wrap="none">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人才短缺</a:t>
            </a:r>
          </a:p>
        </p:txBody>
      </p:sp>
      <p:sp>
        <p:nvSpPr>
          <p:cNvPr id="24" name="TextBox 40"/>
          <p:cNvSpPr txBox="1"/>
          <p:nvPr/>
        </p:nvSpPr>
        <p:spPr>
          <a:xfrm>
            <a:off x="4245561" y="4105638"/>
            <a:ext cx="1394765" cy="400110"/>
          </a:xfrm>
          <a:prstGeom prst="rect">
            <a:avLst/>
          </a:prstGeom>
          <a:noFill/>
          <a:ln>
            <a:noFill/>
          </a:ln>
        </p:spPr>
        <p:txBody>
          <a:bodyPr wrap="square" rtlCol="0">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人员流失</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41"/>
          <p:cNvSpPr txBox="1"/>
          <p:nvPr/>
        </p:nvSpPr>
        <p:spPr>
          <a:xfrm>
            <a:off x="8072445" y="4105638"/>
            <a:ext cx="1803617" cy="400110"/>
          </a:xfrm>
          <a:prstGeom prst="rect">
            <a:avLst/>
          </a:prstGeom>
          <a:noFill/>
          <a:ln>
            <a:noFill/>
          </a:ln>
        </p:spPr>
        <p:txBody>
          <a:bodyPr wrap="square" rtlCol="0">
            <a:spAutoFit/>
          </a:bodyPr>
          <a:lstStyle/>
          <a:p>
            <a:pPr algn="ct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客户满意度</a:t>
            </a:r>
          </a:p>
        </p:txBody>
      </p:sp>
      <p:sp>
        <p:nvSpPr>
          <p:cNvPr id="26" name="TextBox 37"/>
          <p:cNvSpPr txBox="1"/>
          <p:nvPr/>
        </p:nvSpPr>
        <p:spPr>
          <a:xfrm>
            <a:off x="1943005" y="4095215"/>
            <a:ext cx="1650050"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TextBox 38"/>
          <p:cNvSpPr txBox="1"/>
          <p:nvPr/>
        </p:nvSpPr>
        <p:spPr>
          <a:xfrm>
            <a:off x="4100378" y="2655996"/>
            <a:ext cx="1504358" cy="1361911"/>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TextBox 43"/>
          <p:cNvSpPr txBox="1"/>
          <p:nvPr/>
        </p:nvSpPr>
        <p:spPr>
          <a:xfrm>
            <a:off x="5987630" y="4073700"/>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TextBox 44"/>
          <p:cNvSpPr txBox="1"/>
          <p:nvPr/>
        </p:nvSpPr>
        <p:spPr>
          <a:xfrm>
            <a:off x="8108135" y="2860485"/>
            <a:ext cx="173160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4" name="椭圆 33"/>
          <p:cNvSpPr/>
          <p:nvPr/>
        </p:nvSpPr>
        <p:spPr>
          <a:xfrm>
            <a:off x="5141693" y="49540"/>
            <a:ext cx="1801459" cy="1801459"/>
          </a:xfrm>
          <a:prstGeom prst="ellipse">
            <a:avLst/>
          </a:prstGeom>
          <a:solidFill>
            <a:srgbClr val="229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5" name="椭圆 34"/>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椭圆 35"/>
          <p:cNvSpPr/>
          <p:nvPr/>
        </p:nvSpPr>
        <p:spPr>
          <a:xfrm>
            <a:off x="4425450" y="-88807"/>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面临问题</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
        <p:nvSpPr>
          <p:cNvPr id="40" name="矩形 39"/>
          <p:cNvSpPr/>
          <p:nvPr/>
        </p:nvSpPr>
        <p:spPr>
          <a:xfrm>
            <a:off x="0" y="6623538"/>
            <a:ext cx="12190413" cy="2360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3490038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25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2" presetClass="entr" presetSubtype="1" fill="hold" grpId="0" nodeType="withEffect" p14:presetBounceEnd="40000">
                                      <p:stCondLst>
                                        <p:cond delay="1000"/>
                                      </p:stCondLst>
                                      <p:childTnLst>
                                        <p:set>
                                          <p:cBhvr>
                                            <p:cTn id="18" dur="1" fill="hold">
                                              <p:stCondLst>
                                                <p:cond delay="0"/>
                                              </p:stCondLst>
                                            </p:cTn>
                                            <p:tgtEl>
                                              <p:spTgt spid="37"/>
                                            </p:tgtEl>
                                            <p:attrNameLst>
                                              <p:attrName>style.visibility</p:attrName>
                                            </p:attrNameLst>
                                          </p:cBhvr>
                                          <p:to>
                                            <p:strVal val="visible"/>
                                          </p:to>
                                        </p:set>
                                        <p:anim calcmode="lin" valueType="num" p14:bounceEnd="40000">
                                          <p:cBhvr additive="base">
                                            <p:cTn id="19" dur="10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37"/>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500"/>
                                            <p:tgtEl>
                                              <p:spTgt spid="3"/>
                                            </p:tgtEl>
                                          </p:cBhvr>
                                        </p:animEffect>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ppt_y</p:attrName>
                                            </p:attrNameLst>
                                          </p:cBhvr>
                                          <p:tavLst>
                                            <p:tav tm="0">
                                              <p:val>
                                                <p:strVal val="#ppt_y+#ppt_h*1.125000"/>
                                              </p:val>
                                            </p:tav>
                                            <p:tav tm="100000">
                                              <p:val>
                                                <p:strVal val="#ppt_y"/>
                                              </p:val>
                                            </p:tav>
                                          </p:tavLst>
                                        </p:anim>
                                        <p:animEffect transition="in" filter="wipe(up)">
                                          <p:cBhvr>
                                            <p:cTn id="39" dur="500"/>
                                            <p:tgtEl>
                                              <p:spTgt spid="25"/>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right)">
                                          <p:cBhvr>
                                            <p:cTn id="57" dur="500"/>
                                            <p:tgtEl>
                                              <p:spTgt spid="2"/>
                                            </p:tgtEl>
                                          </p:cBhvr>
                                        </p:animEffect>
                                      </p:childTnLst>
                                    </p:cTn>
                                  </p:par>
                                </p:childTnLst>
                              </p:cTn>
                            </p:par>
                            <p:par>
                              <p:cTn id="58" fill="hold">
                                <p:stCondLst>
                                  <p:cond delay="6000"/>
                                </p:stCondLst>
                                <p:childTnLst>
                                  <p:par>
                                    <p:cTn id="59" presetID="12" presetClass="entr" presetSubtype="1"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ppt_y</p:attrName>
                                            </p:attrNameLst>
                                          </p:cBhvr>
                                          <p:tavLst>
                                            <p:tav tm="0">
                                              <p:val>
                                                <p:strVal val="#ppt_y-#ppt_h*1.125000"/>
                                              </p:val>
                                            </p:tav>
                                            <p:tav tm="100000">
                                              <p:val>
                                                <p:strVal val="#ppt_y"/>
                                              </p:val>
                                            </p:tav>
                                          </p:tavLst>
                                        </p:anim>
                                        <p:animEffect transition="in" filter="wipe(down)">
                                          <p:cBhvr>
                                            <p:cTn id="62" dur="500"/>
                                            <p:tgtEl>
                                              <p:spTgt spid="23"/>
                                            </p:tgtEl>
                                          </p:cBhvr>
                                        </p:animEffect>
                                      </p:childTnLst>
                                    </p:cTn>
                                  </p:par>
                                </p:childTnLst>
                              </p:cTn>
                            </p:par>
                            <p:par>
                              <p:cTn id="63" fill="hold">
                                <p:stCondLst>
                                  <p:cond delay="6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childTnLst>
                              </p:cTn>
                            </p:par>
                            <p:par>
                              <p:cTn id="67" fill="hold">
                                <p:stCondLst>
                                  <p:cond delay="7000"/>
                                </p:stCondLst>
                                <p:childTnLst>
                                  <p:par>
                                    <p:cTn id="68" presetID="53" presetClass="entr" presetSubtype="16"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Effect transition="in" filter="fade">
                                          <p:cBhvr>
                                            <p:cTn id="72" dur="500"/>
                                            <p:tgtEl>
                                              <p:spTgt spid="13"/>
                                            </p:tgtEl>
                                          </p:cBhvr>
                                        </p:animEffect>
                                      </p:childTnLst>
                                    </p:cTn>
                                  </p:par>
                                </p:childTnLst>
                              </p:cTn>
                            </p:par>
                            <p:par>
                              <p:cTn id="73" fill="hold">
                                <p:stCondLst>
                                  <p:cond delay="7500"/>
                                </p:stCondLst>
                                <p:childTnLst>
                                  <p:par>
                                    <p:cTn id="74" presetID="22" presetClass="entr" presetSubtype="1"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wipe(up)">
                                          <p:cBhvr>
                                            <p:cTn id="76" dur="500"/>
                                            <p:tgtEl>
                                              <p:spTgt spid="5"/>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8500"/>
                                </p:stCondLst>
                                <p:childTnLst>
                                  <p:par>
                                    <p:cTn id="82" presetID="12" presetClass="entr" presetSubtype="4"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500"/>
                                            <p:tgtEl>
                                              <p:spTgt spid="24"/>
                                            </p:tgtEl>
                                            <p:attrNameLst>
                                              <p:attrName>ppt_y</p:attrName>
                                            </p:attrNameLst>
                                          </p:cBhvr>
                                          <p:tavLst>
                                            <p:tav tm="0">
                                              <p:val>
                                                <p:strVal val="#ppt_y+#ppt_h*1.125000"/>
                                              </p:val>
                                            </p:tav>
                                            <p:tav tm="100000">
                                              <p:val>
                                                <p:strVal val="#ppt_y"/>
                                              </p:val>
                                            </p:tav>
                                          </p:tavLst>
                                        </p:anim>
                                        <p:animEffect transition="in" filter="wipe(up)">
                                          <p:cBhvr>
                                            <p:cTn id="85" dur="500"/>
                                            <p:tgtEl>
                                              <p:spTgt spid="24"/>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500"/>
                                            <p:tgtEl>
                                              <p:spTgt spid="27"/>
                                            </p:tgtEl>
                                          </p:cBhvr>
                                        </p:animEffect>
                                      </p:childTnLst>
                                    </p:cTn>
                                  </p:par>
                                </p:childTnLst>
                              </p:cTn>
                            </p:par>
                            <p:par>
                              <p:cTn id="90" fill="hold">
                                <p:stCondLst>
                                  <p:cond delay="9500"/>
                                </p:stCondLst>
                                <p:childTnLst>
                                  <p:par>
                                    <p:cTn id="91" presetID="53" presetClass="entr" presetSubtype="16"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par>
                              <p:cTn id="96" fill="hold">
                                <p:stCondLst>
                                  <p:cond delay="10000"/>
                                </p:stCondLst>
                                <p:childTnLst>
                                  <p:par>
                                    <p:cTn id="97" presetID="22" presetClass="entr" presetSubtype="4" fill="hold"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wipe(down)">
                                          <p:cBhvr>
                                            <p:cTn id="99" dur="500"/>
                                            <p:tgtEl>
                                              <p:spTgt spid="4"/>
                                            </p:tgtEl>
                                          </p:cBhvr>
                                        </p:animEffect>
                                      </p:childTnLst>
                                    </p:cTn>
                                  </p:par>
                                </p:childTnLst>
                              </p:cTn>
                            </p:par>
                            <p:par>
                              <p:cTn id="100" fill="hold">
                                <p:stCondLst>
                                  <p:cond delay="10500"/>
                                </p:stCondLst>
                                <p:childTnLst>
                                  <p:par>
                                    <p:cTn id="101" presetID="22" presetClass="entr" presetSubtype="2" fill="hold" nodeType="after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wipe(right)">
                                          <p:cBhvr>
                                            <p:cTn id="103" dur="500"/>
                                            <p:tgtEl>
                                              <p:spTgt spid="7"/>
                                            </p:tgtEl>
                                          </p:cBhvr>
                                        </p:animEffect>
                                      </p:childTnLst>
                                    </p:cTn>
                                  </p:par>
                                </p:childTnLst>
                              </p:cTn>
                            </p:par>
                            <p:par>
                              <p:cTn id="104" fill="hold">
                                <p:stCondLst>
                                  <p:cond delay="11000"/>
                                </p:stCondLst>
                                <p:childTnLst>
                                  <p:par>
                                    <p:cTn id="105" presetID="12" presetClass="entr" presetSubtype="1"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500"/>
                                            <p:tgtEl>
                                              <p:spTgt spid="22"/>
                                            </p:tgtEl>
                                            <p:attrNameLst>
                                              <p:attrName>ppt_y</p:attrName>
                                            </p:attrNameLst>
                                          </p:cBhvr>
                                          <p:tavLst>
                                            <p:tav tm="0">
                                              <p:val>
                                                <p:strVal val="#ppt_y-#ppt_h*1.125000"/>
                                              </p:val>
                                            </p:tav>
                                            <p:tav tm="100000">
                                              <p:val>
                                                <p:strVal val="#ppt_y"/>
                                              </p:val>
                                            </p:tav>
                                          </p:tavLst>
                                        </p:anim>
                                        <p:animEffect transition="in" filter="wipe(down)">
                                          <p:cBhvr>
                                            <p:cTn id="108" dur="500"/>
                                            <p:tgtEl>
                                              <p:spTgt spid="22"/>
                                            </p:tgtEl>
                                          </p:cBhvr>
                                        </p:animEffect>
                                      </p:childTnLst>
                                    </p:cTn>
                                  </p:par>
                                </p:childTnLst>
                              </p:cTn>
                            </p:par>
                            <p:par>
                              <p:cTn id="109" fill="hold">
                                <p:stCondLst>
                                  <p:cond delay="11500"/>
                                </p:stCondLst>
                                <p:childTnLst>
                                  <p:par>
                                    <p:cTn id="110" presetID="10" presetClass="entr" presetSubtype="0"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4" grpId="0" animBg="1"/>
          <p:bldP spid="35" grpId="0" animBg="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25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2" presetClass="entr" presetSubtype="1" fill="hold" grpId="0" nodeType="withEffect">
                                      <p:stCondLst>
                                        <p:cond delay="10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ppt_x"/>
                                              </p:val>
                                            </p:tav>
                                            <p:tav tm="100000">
                                              <p:val>
                                                <p:strVal val="#ppt_x"/>
                                              </p:val>
                                            </p:tav>
                                          </p:tavLst>
                                        </p:anim>
                                        <p:anim calcmode="lin" valueType="num">
                                          <p:cBhvr additive="base">
                                            <p:cTn id="20" dur="1000" fill="hold"/>
                                            <p:tgtEl>
                                              <p:spTgt spid="37"/>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up)">
                                          <p:cBhvr>
                                            <p:cTn id="30" dur="500"/>
                                            <p:tgtEl>
                                              <p:spTgt spid="3"/>
                                            </p:tgtEl>
                                          </p:cBhvr>
                                        </p:animEffect>
                                      </p:childTnLst>
                                    </p:cTn>
                                  </p:par>
                                </p:childTnLst>
                              </p:cTn>
                            </p:par>
                            <p:par>
                              <p:cTn id="31" fill="hold">
                                <p:stCondLst>
                                  <p:cond delay="3000"/>
                                </p:stCondLst>
                                <p:childTnLst>
                                  <p:par>
                                    <p:cTn id="32" presetID="22" presetClass="entr" presetSubtype="2"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right)">
                                          <p:cBhvr>
                                            <p:cTn id="34" dur="500"/>
                                            <p:tgtEl>
                                              <p:spTgt spid="9"/>
                                            </p:tgtEl>
                                          </p:cBhvr>
                                        </p:animEffect>
                                      </p:childTnLst>
                                    </p:cTn>
                                  </p:par>
                                </p:childTnLst>
                              </p:cTn>
                            </p:par>
                            <p:par>
                              <p:cTn id="35" fill="hold">
                                <p:stCondLst>
                                  <p:cond delay="3500"/>
                                </p:stCondLst>
                                <p:childTnLst>
                                  <p:par>
                                    <p:cTn id="36" presetID="12" presetClass="entr" presetSubtype="4"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ppt_y</p:attrName>
                                            </p:attrNameLst>
                                          </p:cBhvr>
                                          <p:tavLst>
                                            <p:tav tm="0">
                                              <p:val>
                                                <p:strVal val="#ppt_y+#ppt_h*1.125000"/>
                                              </p:val>
                                            </p:tav>
                                            <p:tav tm="100000">
                                              <p:val>
                                                <p:strVal val="#ppt_y"/>
                                              </p:val>
                                            </p:tav>
                                          </p:tavLst>
                                        </p:anim>
                                        <p:animEffect transition="in" filter="wipe(up)">
                                          <p:cBhvr>
                                            <p:cTn id="39" dur="500"/>
                                            <p:tgtEl>
                                              <p:spTgt spid="25"/>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par>
                              <p:cTn id="50" fill="hold">
                                <p:stCondLst>
                                  <p:cond delay="5000"/>
                                </p:stCondLst>
                                <p:childTnLst>
                                  <p:par>
                                    <p:cTn id="51" presetID="22" presetClass="entr" presetSubtype="4"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wipe(right)">
                                          <p:cBhvr>
                                            <p:cTn id="57" dur="500"/>
                                            <p:tgtEl>
                                              <p:spTgt spid="2"/>
                                            </p:tgtEl>
                                          </p:cBhvr>
                                        </p:animEffect>
                                      </p:childTnLst>
                                    </p:cTn>
                                  </p:par>
                                </p:childTnLst>
                              </p:cTn>
                            </p:par>
                            <p:par>
                              <p:cTn id="58" fill="hold">
                                <p:stCondLst>
                                  <p:cond delay="6000"/>
                                </p:stCondLst>
                                <p:childTnLst>
                                  <p:par>
                                    <p:cTn id="59" presetID="12" presetClass="entr" presetSubtype="1"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p:tgtEl>
                                              <p:spTgt spid="23"/>
                                            </p:tgtEl>
                                            <p:attrNameLst>
                                              <p:attrName>ppt_y</p:attrName>
                                            </p:attrNameLst>
                                          </p:cBhvr>
                                          <p:tavLst>
                                            <p:tav tm="0">
                                              <p:val>
                                                <p:strVal val="#ppt_y-#ppt_h*1.125000"/>
                                              </p:val>
                                            </p:tav>
                                            <p:tav tm="100000">
                                              <p:val>
                                                <p:strVal val="#ppt_y"/>
                                              </p:val>
                                            </p:tav>
                                          </p:tavLst>
                                        </p:anim>
                                        <p:animEffect transition="in" filter="wipe(down)">
                                          <p:cBhvr>
                                            <p:cTn id="62" dur="500"/>
                                            <p:tgtEl>
                                              <p:spTgt spid="23"/>
                                            </p:tgtEl>
                                          </p:cBhvr>
                                        </p:animEffect>
                                      </p:childTnLst>
                                    </p:cTn>
                                  </p:par>
                                </p:childTnLst>
                              </p:cTn>
                            </p:par>
                            <p:par>
                              <p:cTn id="63" fill="hold">
                                <p:stCondLst>
                                  <p:cond delay="6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childTnLst>
                              </p:cTn>
                            </p:par>
                            <p:par>
                              <p:cTn id="67" fill="hold">
                                <p:stCondLst>
                                  <p:cond delay="7000"/>
                                </p:stCondLst>
                                <p:childTnLst>
                                  <p:par>
                                    <p:cTn id="68" presetID="53" presetClass="entr" presetSubtype="16"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ppt_w</p:attrName>
                                            </p:attrNameLst>
                                          </p:cBhvr>
                                          <p:tavLst>
                                            <p:tav tm="0">
                                              <p:val>
                                                <p:fltVal val="0"/>
                                              </p:val>
                                            </p:tav>
                                            <p:tav tm="100000">
                                              <p:val>
                                                <p:strVal val="#ppt_w"/>
                                              </p:val>
                                            </p:tav>
                                          </p:tavLst>
                                        </p:anim>
                                        <p:anim calcmode="lin" valueType="num">
                                          <p:cBhvr>
                                            <p:cTn id="71" dur="500" fill="hold"/>
                                            <p:tgtEl>
                                              <p:spTgt spid="13"/>
                                            </p:tgtEl>
                                            <p:attrNameLst>
                                              <p:attrName>ppt_h</p:attrName>
                                            </p:attrNameLst>
                                          </p:cBhvr>
                                          <p:tavLst>
                                            <p:tav tm="0">
                                              <p:val>
                                                <p:fltVal val="0"/>
                                              </p:val>
                                            </p:tav>
                                            <p:tav tm="100000">
                                              <p:val>
                                                <p:strVal val="#ppt_h"/>
                                              </p:val>
                                            </p:tav>
                                          </p:tavLst>
                                        </p:anim>
                                        <p:animEffect transition="in" filter="fade">
                                          <p:cBhvr>
                                            <p:cTn id="72" dur="500"/>
                                            <p:tgtEl>
                                              <p:spTgt spid="13"/>
                                            </p:tgtEl>
                                          </p:cBhvr>
                                        </p:animEffect>
                                      </p:childTnLst>
                                    </p:cTn>
                                  </p:par>
                                </p:childTnLst>
                              </p:cTn>
                            </p:par>
                            <p:par>
                              <p:cTn id="73" fill="hold">
                                <p:stCondLst>
                                  <p:cond delay="7500"/>
                                </p:stCondLst>
                                <p:childTnLst>
                                  <p:par>
                                    <p:cTn id="74" presetID="22" presetClass="entr" presetSubtype="1" fill="hold" nodeType="after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wipe(up)">
                                          <p:cBhvr>
                                            <p:cTn id="76" dur="500"/>
                                            <p:tgtEl>
                                              <p:spTgt spid="5"/>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6"/>
                                            </p:tgtEl>
                                            <p:attrNameLst>
                                              <p:attrName>style.visibility</p:attrName>
                                            </p:attrNameLst>
                                          </p:cBhvr>
                                          <p:to>
                                            <p:strVal val="visible"/>
                                          </p:to>
                                        </p:set>
                                        <p:animEffect transition="in" filter="wipe(right)">
                                          <p:cBhvr>
                                            <p:cTn id="80" dur="500"/>
                                            <p:tgtEl>
                                              <p:spTgt spid="6"/>
                                            </p:tgtEl>
                                          </p:cBhvr>
                                        </p:animEffect>
                                      </p:childTnLst>
                                    </p:cTn>
                                  </p:par>
                                </p:childTnLst>
                              </p:cTn>
                            </p:par>
                            <p:par>
                              <p:cTn id="81" fill="hold">
                                <p:stCondLst>
                                  <p:cond delay="8500"/>
                                </p:stCondLst>
                                <p:childTnLst>
                                  <p:par>
                                    <p:cTn id="82" presetID="12" presetClass="entr" presetSubtype="4" fill="hold" grpId="0" nodeType="after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additive="base">
                                            <p:cTn id="84" dur="500"/>
                                            <p:tgtEl>
                                              <p:spTgt spid="24"/>
                                            </p:tgtEl>
                                            <p:attrNameLst>
                                              <p:attrName>ppt_y</p:attrName>
                                            </p:attrNameLst>
                                          </p:cBhvr>
                                          <p:tavLst>
                                            <p:tav tm="0">
                                              <p:val>
                                                <p:strVal val="#ppt_y+#ppt_h*1.125000"/>
                                              </p:val>
                                            </p:tav>
                                            <p:tav tm="100000">
                                              <p:val>
                                                <p:strVal val="#ppt_y"/>
                                              </p:val>
                                            </p:tav>
                                          </p:tavLst>
                                        </p:anim>
                                        <p:animEffect transition="in" filter="wipe(up)">
                                          <p:cBhvr>
                                            <p:cTn id="85" dur="500"/>
                                            <p:tgtEl>
                                              <p:spTgt spid="24"/>
                                            </p:tgtEl>
                                          </p:cBhvr>
                                        </p:animEffect>
                                      </p:childTnLst>
                                    </p:cTn>
                                  </p:par>
                                </p:childTnLst>
                              </p:cTn>
                            </p:par>
                            <p:par>
                              <p:cTn id="86" fill="hold">
                                <p:stCondLst>
                                  <p:cond delay="9000"/>
                                </p:stCondLst>
                                <p:childTnLst>
                                  <p:par>
                                    <p:cTn id="87" presetID="10" presetClass="entr" presetSubtype="0"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500"/>
                                            <p:tgtEl>
                                              <p:spTgt spid="27"/>
                                            </p:tgtEl>
                                          </p:cBhvr>
                                        </p:animEffect>
                                      </p:childTnLst>
                                    </p:cTn>
                                  </p:par>
                                </p:childTnLst>
                              </p:cTn>
                            </p:par>
                            <p:par>
                              <p:cTn id="90" fill="hold">
                                <p:stCondLst>
                                  <p:cond delay="9500"/>
                                </p:stCondLst>
                                <p:childTnLst>
                                  <p:par>
                                    <p:cTn id="91" presetID="53" presetClass="entr" presetSubtype="16" fill="hold" nodeType="after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par>
                              <p:cTn id="96" fill="hold">
                                <p:stCondLst>
                                  <p:cond delay="10000"/>
                                </p:stCondLst>
                                <p:childTnLst>
                                  <p:par>
                                    <p:cTn id="97" presetID="22" presetClass="entr" presetSubtype="4" fill="hold" nodeType="afterEffect">
                                      <p:stCondLst>
                                        <p:cond delay="0"/>
                                      </p:stCondLst>
                                      <p:childTnLst>
                                        <p:set>
                                          <p:cBhvr>
                                            <p:cTn id="98" dur="1" fill="hold">
                                              <p:stCondLst>
                                                <p:cond delay="0"/>
                                              </p:stCondLst>
                                            </p:cTn>
                                            <p:tgtEl>
                                              <p:spTgt spid="4"/>
                                            </p:tgtEl>
                                            <p:attrNameLst>
                                              <p:attrName>style.visibility</p:attrName>
                                            </p:attrNameLst>
                                          </p:cBhvr>
                                          <p:to>
                                            <p:strVal val="visible"/>
                                          </p:to>
                                        </p:set>
                                        <p:animEffect transition="in" filter="wipe(down)">
                                          <p:cBhvr>
                                            <p:cTn id="99" dur="500"/>
                                            <p:tgtEl>
                                              <p:spTgt spid="4"/>
                                            </p:tgtEl>
                                          </p:cBhvr>
                                        </p:animEffect>
                                      </p:childTnLst>
                                    </p:cTn>
                                  </p:par>
                                </p:childTnLst>
                              </p:cTn>
                            </p:par>
                            <p:par>
                              <p:cTn id="100" fill="hold">
                                <p:stCondLst>
                                  <p:cond delay="10500"/>
                                </p:stCondLst>
                                <p:childTnLst>
                                  <p:par>
                                    <p:cTn id="101" presetID="22" presetClass="entr" presetSubtype="2" fill="hold" nodeType="after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wipe(right)">
                                          <p:cBhvr>
                                            <p:cTn id="103" dur="500"/>
                                            <p:tgtEl>
                                              <p:spTgt spid="7"/>
                                            </p:tgtEl>
                                          </p:cBhvr>
                                        </p:animEffect>
                                      </p:childTnLst>
                                    </p:cTn>
                                  </p:par>
                                </p:childTnLst>
                              </p:cTn>
                            </p:par>
                            <p:par>
                              <p:cTn id="104" fill="hold">
                                <p:stCondLst>
                                  <p:cond delay="11000"/>
                                </p:stCondLst>
                                <p:childTnLst>
                                  <p:par>
                                    <p:cTn id="105" presetID="12" presetClass="entr" presetSubtype="1"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 calcmode="lin" valueType="num">
                                          <p:cBhvr additive="base">
                                            <p:cTn id="107" dur="500"/>
                                            <p:tgtEl>
                                              <p:spTgt spid="22"/>
                                            </p:tgtEl>
                                            <p:attrNameLst>
                                              <p:attrName>ppt_y</p:attrName>
                                            </p:attrNameLst>
                                          </p:cBhvr>
                                          <p:tavLst>
                                            <p:tav tm="0">
                                              <p:val>
                                                <p:strVal val="#ppt_y-#ppt_h*1.125000"/>
                                              </p:val>
                                            </p:tav>
                                            <p:tav tm="100000">
                                              <p:val>
                                                <p:strVal val="#ppt_y"/>
                                              </p:val>
                                            </p:tav>
                                          </p:tavLst>
                                        </p:anim>
                                        <p:animEffect transition="in" filter="wipe(down)">
                                          <p:cBhvr>
                                            <p:cTn id="108" dur="500"/>
                                            <p:tgtEl>
                                              <p:spTgt spid="22"/>
                                            </p:tgtEl>
                                          </p:cBhvr>
                                        </p:animEffect>
                                      </p:childTnLst>
                                    </p:cTn>
                                  </p:par>
                                </p:childTnLst>
                              </p:cTn>
                            </p:par>
                            <p:par>
                              <p:cTn id="109" fill="hold">
                                <p:stCondLst>
                                  <p:cond delay="11500"/>
                                </p:stCondLst>
                                <p:childTnLst>
                                  <p:par>
                                    <p:cTn id="110" presetID="10" presetClass="entr" presetSubtype="0"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fade">
                                          <p:cBhvr>
                                            <p:cTn id="1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P spid="28" grpId="0"/>
          <p:bldP spid="29" grpId="0"/>
          <p:bldP spid="34" grpId="0" animBg="1"/>
          <p:bldP spid="35" grpId="0" animBg="1"/>
          <p:bldP spid="36" grpId="0" animBg="1"/>
          <p:bldP spid="3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29036" y="2214042"/>
            <a:ext cx="1223817" cy="1224136"/>
            <a:chOff x="1794532" y="2166037"/>
            <a:chExt cx="1425674" cy="1426046"/>
          </a:xfrm>
        </p:grpSpPr>
        <p:sp>
          <p:nvSpPr>
            <p:cNvPr id="3" name="Round Diagonal Corner Rectangle 53"/>
            <p:cNvSpPr/>
            <p:nvPr/>
          </p:nvSpPr>
          <p:spPr>
            <a:xfrm>
              <a:off x="1794532" y="2166037"/>
              <a:ext cx="1425674" cy="1426046"/>
            </a:xfrm>
            <a:prstGeom prst="round2DiagRect">
              <a:avLst>
                <a:gd name="adj1" fmla="val 18841"/>
                <a:gd name="adj2" fmla="val 0"/>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solidFill>
                  <a:schemeClr val="bg1">
                    <a:lumMod val="65000"/>
                  </a:schemeClr>
                </a:solidFill>
              </a:endParaRPr>
            </a:p>
          </p:txBody>
        </p:sp>
        <p:grpSp>
          <p:nvGrpSpPr>
            <p:cNvPr id="4" name="Group 588"/>
            <p:cNvGrpSpPr>
              <a:grpSpLocks/>
            </p:cNvGrpSpPr>
            <p:nvPr/>
          </p:nvGrpSpPr>
          <p:grpSpPr bwMode="auto">
            <a:xfrm>
              <a:off x="2161490" y="2591639"/>
              <a:ext cx="691403" cy="619197"/>
              <a:chOff x="2061431" y="5656262"/>
              <a:chExt cx="583344" cy="522287"/>
            </a:xfrm>
            <a:solidFill>
              <a:schemeClr val="bg1"/>
            </a:solidFill>
          </p:grpSpPr>
          <p:sp>
            <p:nvSpPr>
              <p:cNvPr id="5" name="Freeform 539"/>
              <p:cNvSpPr>
                <a:spLocks noChangeArrowheads="1"/>
              </p:cNvSpPr>
              <p:nvPr/>
            </p:nvSpPr>
            <p:spPr bwMode="auto">
              <a:xfrm>
                <a:off x="2403475" y="5656262"/>
                <a:ext cx="241300" cy="238125"/>
              </a:xfrm>
              <a:custGeom>
                <a:avLst/>
                <a:gdLst>
                  <a:gd name="T0" fmla="*/ 159 w 670"/>
                  <a:gd name="T1" fmla="*/ 660 h 661"/>
                  <a:gd name="T2" fmla="*/ 259 w 670"/>
                  <a:gd name="T3" fmla="*/ 635 h 661"/>
                  <a:gd name="T4" fmla="*/ 669 w 670"/>
                  <a:gd name="T5" fmla="*/ 225 h 661"/>
                  <a:gd name="T6" fmla="*/ 435 w 670"/>
                  <a:gd name="T7" fmla="*/ 0 h 661"/>
                  <a:gd name="T8" fmla="*/ 33 w 670"/>
                  <a:gd name="T9" fmla="*/ 409 h 661"/>
                  <a:gd name="T10" fmla="*/ 0 w 670"/>
                  <a:gd name="T11" fmla="*/ 510 h 661"/>
                  <a:gd name="T12" fmla="*/ 159 w 670"/>
                  <a:gd name="T13" fmla="*/ 660 h 661"/>
                  <a:gd name="T14" fmla="*/ 159 w 670"/>
                  <a:gd name="T15" fmla="*/ 660 h 661"/>
                  <a:gd name="T16" fmla="*/ 159 w 670"/>
                  <a:gd name="T17" fmla="*/ 660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0" h="661">
                    <a:moveTo>
                      <a:pt x="159" y="660"/>
                    </a:moveTo>
                    <a:cubicBezTo>
                      <a:pt x="184" y="643"/>
                      <a:pt x="226" y="635"/>
                      <a:pt x="259" y="635"/>
                    </a:cubicBezTo>
                    <a:cubicBezTo>
                      <a:pt x="669" y="225"/>
                      <a:pt x="669" y="225"/>
                      <a:pt x="669" y="225"/>
                    </a:cubicBezTo>
                    <a:cubicBezTo>
                      <a:pt x="435" y="0"/>
                      <a:pt x="435" y="0"/>
                      <a:pt x="435" y="0"/>
                    </a:cubicBezTo>
                    <a:cubicBezTo>
                      <a:pt x="33" y="409"/>
                      <a:pt x="33" y="409"/>
                      <a:pt x="33" y="409"/>
                    </a:cubicBezTo>
                    <a:cubicBezTo>
                      <a:pt x="33" y="443"/>
                      <a:pt x="25" y="485"/>
                      <a:pt x="0" y="510"/>
                    </a:cubicBezTo>
                    <a:lnTo>
                      <a:pt x="159" y="660"/>
                    </a:lnTo>
                    <a:close/>
                    <a:moveTo>
                      <a:pt x="159" y="660"/>
                    </a:moveTo>
                    <a:lnTo>
                      <a:pt x="159" y="66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solidFill>
                    <a:schemeClr val="bg1">
                      <a:lumMod val="65000"/>
                    </a:schemeClr>
                  </a:solidFill>
                  <a:ea typeface="SimSun" charset="0"/>
                </a:endParaRPr>
              </a:p>
            </p:txBody>
          </p:sp>
          <p:sp>
            <p:nvSpPr>
              <p:cNvPr id="6" name="Freeform 540"/>
              <p:cNvSpPr>
                <a:spLocks noChangeArrowheads="1"/>
              </p:cNvSpPr>
              <p:nvPr/>
            </p:nvSpPr>
            <p:spPr bwMode="auto">
              <a:xfrm>
                <a:off x="2124075" y="5981699"/>
                <a:ext cx="196850" cy="195263"/>
              </a:xfrm>
              <a:custGeom>
                <a:avLst/>
                <a:gdLst>
                  <a:gd name="T0" fmla="*/ 226 w 545"/>
                  <a:gd name="T1" fmla="*/ 259 h 544"/>
                  <a:gd name="T2" fmla="*/ 209 w 545"/>
                  <a:gd name="T3" fmla="*/ 242 h 544"/>
                  <a:gd name="T4" fmla="*/ 134 w 545"/>
                  <a:gd name="T5" fmla="*/ 301 h 544"/>
                  <a:gd name="T6" fmla="*/ 0 w 545"/>
                  <a:gd name="T7" fmla="*/ 510 h 544"/>
                  <a:gd name="T8" fmla="*/ 34 w 545"/>
                  <a:gd name="T9" fmla="*/ 543 h 544"/>
                  <a:gd name="T10" fmla="*/ 243 w 545"/>
                  <a:gd name="T11" fmla="*/ 409 h 544"/>
                  <a:gd name="T12" fmla="*/ 301 w 545"/>
                  <a:gd name="T13" fmla="*/ 334 h 544"/>
                  <a:gd name="T14" fmla="*/ 285 w 545"/>
                  <a:gd name="T15" fmla="*/ 317 h 544"/>
                  <a:gd name="T16" fmla="*/ 544 w 545"/>
                  <a:gd name="T17" fmla="*/ 58 h 544"/>
                  <a:gd name="T18" fmla="*/ 485 w 545"/>
                  <a:gd name="T19" fmla="*/ 0 h 544"/>
                  <a:gd name="T20" fmla="*/ 226 w 545"/>
                  <a:gd name="T21" fmla="*/ 259 h 544"/>
                  <a:gd name="T22" fmla="*/ 226 w 545"/>
                  <a:gd name="T23" fmla="*/ 259 h 544"/>
                  <a:gd name="T24" fmla="*/ 226 w 545"/>
                  <a:gd name="T25" fmla="*/ 2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5" h="544">
                    <a:moveTo>
                      <a:pt x="226" y="259"/>
                    </a:moveTo>
                    <a:lnTo>
                      <a:pt x="209" y="242"/>
                    </a:lnTo>
                    <a:lnTo>
                      <a:pt x="134" y="301"/>
                    </a:lnTo>
                    <a:lnTo>
                      <a:pt x="0" y="510"/>
                    </a:lnTo>
                    <a:lnTo>
                      <a:pt x="34" y="543"/>
                    </a:lnTo>
                    <a:lnTo>
                      <a:pt x="243" y="409"/>
                    </a:lnTo>
                    <a:lnTo>
                      <a:pt x="301" y="334"/>
                    </a:lnTo>
                    <a:lnTo>
                      <a:pt x="285" y="317"/>
                    </a:lnTo>
                    <a:lnTo>
                      <a:pt x="544" y="58"/>
                    </a:lnTo>
                    <a:lnTo>
                      <a:pt x="485" y="0"/>
                    </a:lnTo>
                    <a:lnTo>
                      <a:pt x="226" y="259"/>
                    </a:lnTo>
                    <a:close/>
                    <a:moveTo>
                      <a:pt x="226" y="259"/>
                    </a:moveTo>
                    <a:lnTo>
                      <a:pt x="226" y="25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solidFill>
                    <a:schemeClr val="bg1">
                      <a:lumMod val="65000"/>
                    </a:schemeClr>
                  </a:solidFill>
                  <a:ea typeface="SimSun" charset="0"/>
                </a:endParaRPr>
              </a:p>
            </p:txBody>
          </p:sp>
          <p:sp>
            <p:nvSpPr>
              <p:cNvPr id="7" name="Freeform 541"/>
              <p:cNvSpPr>
                <a:spLocks noChangeArrowheads="1"/>
              </p:cNvSpPr>
              <p:nvPr/>
            </p:nvSpPr>
            <p:spPr bwMode="auto">
              <a:xfrm>
                <a:off x="2124075" y="5981699"/>
                <a:ext cx="196850" cy="195263"/>
              </a:xfrm>
              <a:custGeom>
                <a:avLst/>
                <a:gdLst>
                  <a:gd name="T0" fmla="*/ 226 w 545"/>
                  <a:gd name="T1" fmla="*/ 259 h 544"/>
                  <a:gd name="T2" fmla="*/ 209 w 545"/>
                  <a:gd name="T3" fmla="*/ 242 h 544"/>
                  <a:gd name="T4" fmla="*/ 134 w 545"/>
                  <a:gd name="T5" fmla="*/ 301 h 544"/>
                  <a:gd name="T6" fmla="*/ 0 w 545"/>
                  <a:gd name="T7" fmla="*/ 510 h 544"/>
                  <a:gd name="T8" fmla="*/ 34 w 545"/>
                  <a:gd name="T9" fmla="*/ 543 h 544"/>
                  <a:gd name="T10" fmla="*/ 243 w 545"/>
                  <a:gd name="T11" fmla="*/ 409 h 544"/>
                  <a:gd name="T12" fmla="*/ 301 w 545"/>
                  <a:gd name="T13" fmla="*/ 334 h 544"/>
                  <a:gd name="T14" fmla="*/ 285 w 545"/>
                  <a:gd name="T15" fmla="*/ 317 h 544"/>
                  <a:gd name="T16" fmla="*/ 544 w 545"/>
                  <a:gd name="T17" fmla="*/ 58 h 544"/>
                  <a:gd name="T18" fmla="*/ 485 w 545"/>
                  <a:gd name="T19" fmla="*/ 0 h 544"/>
                  <a:gd name="T20" fmla="*/ 226 w 545"/>
                  <a:gd name="T21" fmla="*/ 2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5" h="544">
                    <a:moveTo>
                      <a:pt x="226" y="259"/>
                    </a:moveTo>
                    <a:lnTo>
                      <a:pt x="209" y="242"/>
                    </a:lnTo>
                    <a:lnTo>
                      <a:pt x="134" y="301"/>
                    </a:lnTo>
                    <a:lnTo>
                      <a:pt x="0" y="510"/>
                    </a:lnTo>
                    <a:lnTo>
                      <a:pt x="34" y="543"/>
                    </a:lnTo>
                    <a:lnTo>
                      <a:pt x="243" y="409"/>
                    </a:lnTo>
                    <a:lnTo>
                      <a:pt x="301" y="334"/>
                    </a:lnTo>
                    <a:lnTo>
                      <a:pt x="285" y="317"/>
                    </a:lnTo>
                    <a:lnTo>
                      <a:pt x="544" y="58"/>
                    </a:lnTo>
                    <a:lnTo>
                      <a:pt x="485" y="0"/>
                    </a:lnTo>
                    <a:lnTo>
                      <a:pt x="226" y="259"/>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solidFill>
                    <a:schemeClr val="bg1">
                      <a:lumMod val="65000"/>
                    </a:schemeClr>
                  </a:solidFill>
                  <a:ea typeface="SimSun" charset="0"/>
                </a:endParaRPr>
              </a:p>
            </p:txBody>
          </p:sp>
          <p:sp>
            <p:nvSpPr>
              <p:cNvPr id="8" name="Freeform 542"/>
              <p:cNvSpPr>
                <a:spLocks noChangeArrowheads="1"/>
              </p:cNvSpPr>
              <p:nvPr/>
            </p:nvSpPr>
            <p:spPr bwMode="auto">
              <a:xfrm>
                <a:off x="2205038" y="6075362"/>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solidFill>
                    <a:schemeClr val="bg1">
                      <a:lumMod val="65000"/>
                    </a:schemeClr>
                  </a:solidFill>
                  <a:ea typeface="SimSun" charset="0"/>
                </a:endParaRPr>
              </a:p>
            </p:txBody>
          </p:sp>
          <p:sp>
            <p:nvSpPr>
              <p:cNvPr id="9" name="Freeform 543"/>
              <p:cNvSpPr>
                <a:spLocks noChangeArrowheads="1"/>
              </p:cNvSpPr>
              <p:nvPr/>
            </p:nvSpPr>
            <p:spPr bwMode="auto">
              <a:xfrm>
                <a:off x="2061431" y="5662612"/>
                <a:ext cx="520701" cy="515937"/>
              </a:xfrm>
              <a:custGeom>
                <a:avLst/>
                <a:gdLst>
                  <a:gd name="T0" fmla="*/ 644 w 1448"/>
                  <a:gd name="T1" fmla="*/ 427 h 1431"/>
                  <a:gd name="T2" fmla="*/ 561 w 1448"/>
                  <a:gd name="T3" fmla="*/ 117 h 1431"/>
                  <a:gd name="T4" fmla="*/ 251 w 1448"/>
                  <a:gd name="T5" fmla="*/ 34 h 1431"/>
                  <a:gd name="T6" fmla="*/ 435 w 1448"/>
                  <a:gd name="T7" fmla="*/ 209 h 1431"/>
                  <a:gd name="T8" fmla="*/ 385 w 1448"/>
                  <a:gd name="T9" fmla="*/ 385 h 1431"/>
                  <a:gd name="T10" fmla="*/ 210 w 1448"/>
                  <a:gd name="T11" fmla="*/ 435 h 1431"/>
                  <a:gd name="T12" fmla="*/ 34 w 1448"/>
                  <a:gd name="T13" fmla="*/ 251 h 1431"/>
                  <a:gd name="T14" fmla="*/ 109 w 1448"/>
                  <a:gd name="T15" fmla="*/ 561 h 1431"/>
                  <a:gd name="T16" fmla="*/ 435 w 1448"/>
                  <a:gd name="T17" fmla="*/ 644 h 1431"/>
                  <a:gd name="T18" fmla="*/ 1179 w 1448"/>
                  <a:gd name="T19" fmla="*/ 1380 h 1431"/>
                  <a:gd name="T20" fmla="*/ 1288 w 1448"/>
                  <a:gd name="T21" fmla="*/ 1430 h 1431"/>
                  <a:gd name="T22" fmla="*/ 1388 w 1448"/>
                  <a:gd name="T23" fmla="*/ 1380 h 1431"/>
                  <a:gd name="T24" fmla="*/ 1388 w 1448"/>
                  <a:gd name="T25" fmla="*/ 1171 h 1431"/>
                  <a:gd name="T26" fmla="*/ 644 w 1448"/>
                  <a:gd name="T27" fmla="*/ 427 h 1431"/>
                  <a:gd name="T28" fmla="*/ 1296 w 1448"/>
                  <a:gd name="T29" fmla="*/ 1355 h 1431"/>
                  <a:gd name="T30" fmla="*/ 1238 w 1448"/>
                  <a:gd name="T31" fmla="*/ 1305 h 1431"/>
                  <a:gd name="T32" fmla="*/ 1296 w 1448"/>
                  <a:gd name="T33" fmla="*/ 1246 h 1431"/>
                  <a:gd name="T34" fmla="*/ 1355 w 1448"/>
                  <a:gd name="T35" fmla="*/ 1305 h 1431"/>
                  <a:gd name="T36" fmla="*/ 1296 w 1448"/>
                  <a:gd name="T37" fmla="*/ 1355 h 1431"/>
                  <a:gd name="T38" fmla="*/ 1296 w 1448"/>
                  <a:gd name="T39" fmla="*/ 1355 h 1431"/>
                  <a:gd name="T40" fmla="*/ 1296 w 1448"/>
                  <a:gd name="T41" fmla="*/ 1355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8" h="1431">
                    <a:moveTo>
                      <a:pt x="644" y="427"/>
                    </a:moveTo>
                    <a:cubicBezTo>
                      <a:pt x="678" y="318"/>
                      <a:pt x="644" y="201"/>
                      <a:pt x="561" y="117"/>
                    </a:cubicBezTo>
                    <a:cubicBezTo>
                      <a:pt x="477" y="34"/>
                      <a:pt x="360" y="0"/>
                      <a:pt x="251" y="34"/>
                    </a:cubicBezTo>
                    <a:cubicBezTo>
                      <a:pt x="435" y="209"/>
                      <a:pt x="435" y="209"/>
                      <a:pt x="435" y="209"/>
                    </a:cubicBezTo>
                    <a:cubicBezTo>
                      <a:pt x="385" y="385"/>
                      <a:pt x="385" y="385"/>
                      <a:pt x="385" y="385"/>
                    </a:cubicBezTo>
                    <a:cubicBezTo>
                      <a:pt x="210" y="435"/>
                      <a:pt x="210" y="435"/>
                      <a:pt x="210" y="435"/>
                    </a:cubicBezTo>
                    <a:cubicBezTo>
                      <a:pt x="34" y="251"/>
                      <a:pt x="34" y="251"/>
                      <a:pt x="34" y="251"/>
                    </a:cubicBezTo>
                    <a:cubicBezTo>
                      <a:pt x="0" y="360"/>
                      <a:pt x="25" y="477"/>
                      <a:pt x="109" y="561"/>
                    </a:cubicBezTo>
                    <a:cubicBezTo>
                      <a:pt x="201" y="653"/>
                      <a:pt x="326" y="677"/>
                      <a:pt x="435" y="644"/>
                    </a:cubicBezTo>
                    <a:cubicBezTo>
                      <a:pt x="1179" y="1380"/>
                      <a:pt x="1179" y="1380"/>
                      <a:pt x="1179" y="1380"/>
                    </a:cubicBezTo>
                    <a:cubicBezTo>
                      <a:pt x="1204" y="1413"/>
                      <a:pt x="1246" y="1430"/>
                      <a:pt x="1288" y="1430"/>
                    </a:cubicBezTo>
                    <a:cubicBezTo>
                      <a:pt x="1321" y="1430"/>
                      <a:pt x="1363" y="1413"/>
                      <a:pt x="1388" y="1380"/>
                    </a:cubicBezTo>
                    <a:cubicBezTo>
                      <a:pt x="1447" y="1321"/>
                      <a:pt x="1447" y="1229"/>
                      <a:pt x="1388" y="1171"/>
                    </a:cubicBezTo>
                    <a:lnTo>
                      <a:pt x="644" y="427"/>
                    </a:lnTo>
                    <a:close/>
                    <a:moveTo>
                      <a:pt x="1296" y="1355"/>
                    </a:moveTo>
                    <a:cubicBezTo>
                      <a:pt x="1263" y="1355"/>
                      <a:pt x="1238" y="1330"/>
                      <a:pt x="1238" y="1305"/>
                    </a:cubicBezTo>
                    <a:cubicBezTo>
                      <a:pt x="1238" y="1271"/>
                      <a:pt x="1263" y="1246"/>
                      <a:pt x="1296" y="1246"/>
                    </a:cubicBezTo>
                    <a:cubicBezTo>
                      <a:pt x="1330" y="1246"/>
                      <a:pt x="1355" y="1271"/>
                      <a:pt x="1355" y="1305"/>
                    </a:cubicBezTo>
                    <a:cubicBezTo>
                      <a:pt x="1355" y="1330"/>
                      <a:pt x="1330" y="1355"/>
                      <a:pt x="1296" y="1355"/>
                    </a:cubicBezTo>
                    <a:close/>
                    <a:moveTo>
                      <a:pt x="1296" y="1355"/>
                    </a:moveTo>
                    <a:lnTo>
                      <a:pt x="1296" y="135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dirty="0">
                  <a:solidFill>
                    <a:schemeClr val="bg1">
                      <a:lumMod val="65000"/>
                    </a:schemeClr>
                  </a:solidFill>
                  <a:ea typeface="SimSun" charset="0"/>
                </a:endParaRPr>
              </a:p>
            </p:txBody>
          </p:sp>
        </p:grpSp>
      </p:grpSp>
      <p:grpSp>
        <p:nvGrpSpPr>
          <p:cNvPr id="10" name="组合 9"/>
          <p:cNvGrpSpPr/>
          <p:nvPr/>
        </p:nvGrpSpPr>
        <p:grpSpPr>
          <a:xfrm>
            <a:off x="4019729" y="2220488"/>
            <a:ext cx="1223819" cy="1224138"/>
            <a:chOff x="3823495" y="2140096"/>
            <a:chExt cx="1425676" cy="1426048"/>
          </a:xfrm>
        </p:grpSpPr>
        <p:sp>
          <p:nvSpPr>
            <p:cNvPr id="11" name="Round Diagonal Corner Rectangle 52"/>
            <p:cNvSpPr/>
            <p:nvPr/>
          </p:nvSpPr>
          <p:spPr>
            <a:xfrm rot="5400000">
              <a:off x="3823309" y="2140282"/>
              <a:ext cx="1426048" cy="1425676"/>
            </a:xfrm>
            <a:prstGeom prst="round2DiagRect">
              <a:avLst>
                <a:gd name="adj1" fmla="val 18841"/>
                <a:gd name="adj2" fmla="val 0"/>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solidFill>
                  <a:schemeClr val="bg1">
                    <a:lumMod val="65000"/>
                  </a:schemeClr>
                </a:solidFill>
              </a:endParaRPr>
            </a:p>
          </p:txBody>
        </p:sp>
        <p:sp>
          <p:nvSpPr>
            <p:cNvPr id="12" name="Freeform 290"/>
            <p:cNvSpPr>
              <a:spLocks noChangeArrowheads="1"/>
            </p:cNvSpPr>
            <p:nvPr/>
          </p:nvSpPr>
          <p:spPr bwMode="auto">
            <a:xfrm>
              <a:off x="4150990" y="2565698"/>
              <a:ext cx="781574" cy="605361"/>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bg1"/>
            </a:solidFill>
            <a:ln>
              <a:noFill/>
            </a:ln>
            <a:effectLst/>
            <a:extLst/>
          </p:spPr>
          <p:txBody>
            <a:bodyPr wrap="none" lIns="243785" tIns="121892" rIns="243785" bIns="121892" anchor="ctr"/>
            <a:lstStyle/>
            <a:p>
              <a:pPr>
                <a:defRPr/>
              </a:pPr>
              <a:endParaRPr lang="en-US" dirty="0">
                <a:solidFill>
                  <a:schemeClr val="bg1">
                    <a:lumMod val="65000"/>
                  </a:schemeClr>
                </a:solidFill>
                <a:ea typeface="SimSun" charset="0"/>
              </a:endParaRPr>
            </a:p>
          </p:txBody>
        </p:sp>
      </p:grpSp>
      <p:grpSp>
        <p:nvGrpSpPr>
          <p:cNvPr id="13" name="组合 12"/>
          <p:cNvGrpSpPr/>
          <p:nvPr/>
        </p:nvGrpSpPr>
        <p:grpSpPr>
          <a:xfrm>
            <a:off x="6618044" y="2216345"/>
            <a:ext cx="1223817" cy="1224136"/>
            <a:chOff x="6030441" y="2135953"/>
            <a:chExt cx="1425674" cy="1426046"/>
          </a:xfrm>
        </p:grpSpPr>
        <p:sp>
          <p:nvSpPr>
            <p:cNvPr id="14" name="Round Diagonal Corner Rectangle 54"/>
            <p:cNvSpPr/>
            <p:nvPr/>
          </p:nvSpPr>
          <p:spPr>
            <a:xfrm>
              <a:off x="6030441" y="2135953"/>
              <a:ext cx="1425674" cy="1426046"/>
            </a:xfrm>
            <a:prstGeom prst="round2DiagRect">
              <a:avLst>
                <a:gd name="adj1" fmla="val 18841"/>
                <a:gd name="adj2" fmla="val 0"/>
              </a:avLst>
            </a:prstGeom>
            <a:solidFill>
              <a:srgbClr val="17CFCB"/>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solidFill>
                  <a:schemeClr val="bg1">
                    <a:lumMod val="65000"/>
                  </a:schemeClr>
                </a:solidFill>
              </a:endParaRPr>
            </a:p>
          </p:txBody>
        </p:sp>
        <p:sp>
          <p:nvSpPr>
            <p:cNvPr id="15" name="Freeform 237"/>
            <p:cNvSpPr>
              <a:spLocks noChangeArrowheads="1"/>
            </p:cNvSpPr>
            <p:nvPr/>
          </p:nvSpPr>
          <p:spPr bwMode="auto">
            <a:xfrm>
              <a:off x="6455246" y="2599315"/>
              <a:ext cx="640385" cy="470439"/>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a:extLst/>
          </p:spPr>
          <p:txBody>
            <a:bodyPr wrap="none" lIns="243785" tIns="121892" rIns="243785" bIns="121892" anchor="ctr"/>
            <a:lstStyle/>
            <a:p>
              <a:pPr>
                <a:defRPr/>
              </a:pPr>
              <a:endParaRPr lang="en-US" dirty="0">
                <a:solidFill>
                  <a:schemeClr val="bg1">
                    <a:lumMod val="65000"/>
                  </a:schemeClr>
                </a:solidFill>
                <a:ea typeface="SimSun" charset="0"/>
              </a:endParaRPr>
            </a:p>
          </p:txBody>
        </p:sp>
      </p:grpSp>
      <p:grpSp>
        <p:nvGrpSpPr>
          <p:cNvPr id="16" name="组合 15"/>
          <p:cNvGrpSpPr/>
          <p:nvPr/>
        </p:nvGrpSpPr>
        <p:grpSpPr>
          <a:xfrm>
            <a:off x="9040317" y="2214042"/>
            <a:ext cx="1223817" cy="1224136"/>
            <a:chOff x="8255446" y="2191978"/>
            <a:chExt cx="1425674" cy="1426046"/>
          </a:xfrm>
        </p:grpSpPr>
        <p:sp>
          <p:nvSpPr>
            <p:cNvPr id="17" name="Round Diagonal Corner Rectangle 45"/>
            <p:cNvSpPr/>
            <p:nvPr/>
          </p:nvSpPr>
          <p:spPr>
            <a:xfrm rot="16200000">
              <a:off x="8255260" y="2192164"/>
              <a:ext cx="1426046" cy="1425674"/>
            </a:xfrm>
            <a:prstGeom prst="round2DiagRect">
              <a:avLst>
                <a:gd name="adj1" fmla="val 18841"/>
                <a:gd name="adj2" fmla="val 0"/>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a:solidFill>
                  <a:schemeClr val="bg1">
                    <a:lumMod val="65000"/>
                  </a:schemeClr>
                </a:solidFill>
              </a:endParaRPr>
            </a:p>
          </p:txBody>
        </p:sp>
        <p:sp>
          <p:nvSpPr>
            <p:cNvPr id="18" name="AutoShape 19"/>
            <p:cNvSpPr>
              <a:spLocks/>
            </p:cNvSpPr>
            <p:nvPr/>
          </p:nvSpPr>
          <p:spPr bwMode="auto">
            <a:xfrm>
              <a:off x="8669730" y="2619806"/>
              <a:ext cx="521820" cy="521956"/>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101578" tIns="101578" rIns="101578" bIns="101578" anchor="ctr"/>
            <a:lstStyle/>
            <a:p>
              <a:pPr defTabSz="914195">
                <a:defRPr/>
              </a:pPr>
              <a:endParaRPr lang="es-ES" sz="5800" dirty="0">
                <a:solidFill>
                  <a:schemeClr val="bg1">
                    <a:lumMod val="65000"/>
                  </a:schemeClr>
                </a:solidFill>
                <a:effectLst>
                  <a:outerShdw blurRad="38100" dist="38100" dir="2700000" algn="tl">
                    <a:srgbClr val="000000"/>
                  </a:outerShdw>
                </a:effectLst>
                <a:latin typeface="Gill Sans" charset="0"/>
                <a:cs typeface="Gill Sans" charset="0"/>
                <a:sym typeface="Gill Sans" charset="0"/>
              </a:endParaRPr>
            </a:p>
          </p:txBody>
        </p:sp>
      </p:grpSp>
      <p:cxnSp>
        <p:nvCxnSpPr>
          <p:cNvPr id="19" name="直接连接符 18"/>
          <p:cNvCxnSpPr/>
          <p:nvPr/>
        </p:nvCxnSpPr>
        <p:spPr>
          <a:xfrm>
            <a:off x="3385220" y="3654202"/>
            <a:ext cx="0" cy="215185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0" name="TextBox 26"/>
          <p:cNvSpPr txBox="1"/>
          <p:nvPr/>
        </p:nvSpPr>
        <p:spPr>
          <a:xfrm>
            <a:off x="1270670" y="4005858"/>
            <a:ext cx="2114550" cy="1569660"/>
          </a:xfrm>
          <a:prstGeom prst="rect">
            <a:avLst/>
          </a:prstGeom>
          <a:noFill/>
          <a:ln>
            <a:noFill/>
          </a:ln>
        </p:spPr>
        <p:txBody>
          <a:bodyPr wrap="square" rtlCol="0">
            <a:spAutoFit/>
          </a:bodyPr>
          <a:lstStyle/>
          <a:p>
            <a:pPr>
              <a:lnSpc>
                <a:spcPct val="20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603802" y="3510186"/>
            <a:ext cx="1467068" cy="508281"/>
          </a:xfrm>
          <a:prstGeom prst="rect">
            <a:avLst/>
          </a:prstGeom>
        </p:spPr>
        <p:txBody>
          <a:bodyPr wrap="non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录入关键字</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cxnSp>
        <p:nvCxnSpPr>
          <p:cNvPr id="22" name="直接连接符 21"/>
          <p:cNvCxnSpPr/>
          <p:nvPr/>
        </p:nvCxnSpPr>
        <p:spPr>
          <a:xfrm>
            <a:off x="5951190" y="3654202"/>
            <a:ext cx="0" cy="215185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3" name="TextBox 30"/>
          <p:cNvSpPr txBox="1"/>
          <p:nvPr/>
        </p:nvSpPr>
        <p:spPr>
          <a:xfrm>
            <a:off x="3646934" y="4001426"/>
            <a:ext cx="2114550" cy="1569660"/>
          </a:xfrm>
          <a:prstGeom prst="rect">
            <a:avLst/>
          </a:prstGeom>
          <a:noFill/>
          <a:ln>
            <a:noFill/>
          </a:ln>
        </p:spPr>
        <p:txBody>
          <a:bodyPr wrap="square" rtlCol="0">
            <a:spAutoFit/>
          </a:bodyPr>
          <a:lstStyle/>
          <a:p>
            <a:pPr>
              <a:lnSpc>
                <a:spcPct val="20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3908058" y="3497850"/>
            <a:ext cx="1467068" cy="508281"/>
          </a:xfrm>
          <a:prstGeom prst="rect">
            <a:avLst/>
          </a:prstGeom>
        </p:spPr>
        <p:txBody>
          <a:bodyPr wrap="none">
            <a:spAutoFit/>
          </a:bodyPr>
          <a:lstStyle/>
          <a:p>
            <a:pPr algn="r">
              <a:lnSpc>
                <a:spcPct val="150000"/>
              </a:lnSpc>
            </a:pPr>
            <a:r>
              <a:rPr lang="zh-CN" altLang="en-US" sz="2000" dirty="0">
                <a:solidFill>
                  <a:schemeClr val="tx1">
                    <a:lumMod val="65000"/>
                    <a:lumOff val="35000"/>
                  </a:schemeClr>
                </a:solidFill>
                <a:latin typeface="张海山锐谐体" panose="02000000000000000000" pitchFamily="2" charset="-122"/>
                <a:ea typeface="张海山锐谐体" panose="02000000000000000000" pitchFamily="2" charset="-122"/>
              </a:rPr>
              <a:t>录入关键字</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cxnSp>
        <p:nvCxnSpPr>
          <p:cNvPr id="25" name="直接连接符 24"/>
          <p:cNvCxnSpPr/>
          <p:nvPr/>
        </p:nvCxnSpPr>
        <p:spPr>
          <a:xfrm>
            <a:off x="8543478" y="3654202"/>
            <a:ext cx="0" cy="2151856"/>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33"/>
          <p:cNvSpPr txBox="1"/>
          <p:nvPr/>
        </p:nvSpPr>
        <p:spPr>
          <a:xfrm>
            <a:off x="6212904" y="4005858"/>
            <a:ext cx="2114550" cy="1569660"/>
          </a:xfrm>
          <a:prstGeom prst="rect">
            <a:avLst/>
          </a:prstGeom>
          <a:noFill/>
          <a:ln>
            <a:noFill/>
          </a:ln>
        </p:spPr>
        <p:txBody>
          <a:bodyPr wrap="square" rtlCol="0">
            <a:spAutoFit/>
          </a:bodyPr>
          <a:lstStyle/>
          <a:p>
            <a:pPr>
              <a:lnSpc>
                <a:spcPct val="20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6500346" y="3510186"/>
            <a:ext cx="1467068" cy="508281"/>
          </a:xfrm>
          <a:prstGeom prst="rect">
            <a:avLst/>
          </a:prstGeom>
        </p:spPr>
        <p:txBody>
          <a:bodyPr wrap="none">
            <a:spAutoFit/>
          </a:bodyPr>
          <a:lstStyle/>
          <a:p>
            <a:pPr algn="r">
              <a:lnSpc>
                <a:spcPct val="150000"/>
              </a:lnSpc>
            </a:pPr>
            <a:r>
              <a:rPr lang="zh-CN" altLang="en-US" sz="2000" dirty="0">
                <a:solidFill>
                  <a:schemeClr val="tx1">
                    <a:lumMod val="65000"/>
                    <a:lumOff val="35000"/>
                  </a:schemeClr>
                </a:solidFill>
                <a:latin typeface="张海山锐谐体" panose="02000000000000000000" pitchFamily="2" charset="-122"/>
                <a:ea typeface="张海山锐谐体" panose="02000000000000000000" pitchFamily="2" charset="-122"/>
              </a:rPr>
              <a:t>录入关键字</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28" name="TextBox 36"/>
          <p:cNvSpPr txBox="1"/>
          <p:nvPr/>
        </p:nvSpPr>
        <p:spPr>
          <a:xfrm>
            <a:off x="8733184" y="4001426"/>
            <a:ext cx="2114550" cy="1569660"/>
          </a:xfrm>
          <a:prstGeom prst="rect">
            <a:avLst/>
          </a:prstGeom>
          <a:noFill/>
          <a:ln>
            <a:noFill/>
          </a:ln>
        </p:spPr>
        <p:txBody>
          <a:bodyPr wrap="square" rtlCol="0">
            <a:spAutoFit/>
          </a:bodyPr>
          <a:lstStyle/>
          <a:p>
            <a:pPr>
              <a:lnSpc>
                <a:spcPct val="20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8948618" y="3497850"/>
            <a:ext cx="1467068" cy="508281"/>
          </a:xfrm>
          <a:prstGeom prst="rect">
            <a:avLst/>
          </a:prstGeom>
        </p:spPr>
        <p:txBody>
          <a:bodyPr wrap="none">
            <a:spAutoFit/>
          </a:bodyPr>
          <a:lstStyle/>
          <a:p>
            <a:pPr algn="r">
              <a:lnSpc>
                <a:spcPct val="150000"/>
              </a:lnSpc>
            </a:pPr>
            <a:r>
              <a:rPr lang="zh-CN" altLang="en-US" sz="2000" dirty="0">
                <a:solidFill>
                  <a:schemeClr val="tx1">
                    <a:lumMod val="65000"/>
                    <a:lumOff val="35000"/>
                  </a:schemeClr>
                </a:solidFill>
                <a:latin typeface="张海山锐谐体" panose="02000000000000000000" pitchFamily="2" charset="-122"/>
                <a:ea typeface="张海山锐谐体" panose="02000000000000000000" pitchFamily="2" charset="-122"/>
              </a:rPr>
              <a:t>录入关键字</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34" name="椭圆 33"/>
          <p:cNvSpPr/>
          <p:nvPr/>
        </p:nvSpPr>
        <p:spPr>
          <a:xfrm>
            <a:off x="5141693" y="49540"/>
            <a:ext cx="1801459" cy="1801459"/>
          </a:xfrm>
          <a:prstGeom prst="ellipse">
            <a:avLst/>
          </a:prstGeom>
          <a:solidFill>
            <a:srgbClr val="229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5" name="椭圆 34"/>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椭圆 35"/>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岗位职责</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
        <p:nvSpPr>
          <p:cNvPr id="39" name="矩形 38"/>
          <p:cNvSpPr/>
          <p:nvPr/>
        </p:nvSpPr>
        <p:spPr>
          <a:xfrm>
            <a:off x="0" y="6623538"/>
            <a:ext cx="12190413" cy="2360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37880240"/>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37"/>
                                            </p:tgtEl>
                                            <p:attrNameLst>
                                              <p:attrName>style.visibility</p:attrName>
                                            </p:attrNameLst>
                                          </p:cBhvr>
                                          <p:to>
                                            <p:strVal val="visible"/>
                                          </p:to>
                                        </p:set>
                                        <p:anim calcmode="lin" valueType="num" p14:bounceEnd="40000">
                                          <p:cBhvr additive="base">
                                            <p:cTn id="16" dur="10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37"/>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1000"/>
                                            <p:tgtEl>
                                              <p:spTgt spid="20"/>
                                            </p:tgtEl>
                                          </p:cBhvr>
                                        </p:animEffect>
                                      </p:childTnLst>
                                    </p:cTn>
                                  </p:par>
                                  <p:par>
                                    <p:cTn id="32" presetID="22" presetClass="entr" presetSubtype="1" fill="hold"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1000"/>
                                            <p:tgtEl>
                                              <p:spTgt spid="19"/>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2" presetClass="entr" presetSubtype="1" fill="hold" grpId="0"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wipe(up)">
                                          <p:cBhvr>
                                            <p:cTn id="48" dur="1000"/>
                                            <p:tgtEl>
                                              <p:spTgt spid="23"/>
                                            </p:tgtEl>
                                          </p:cBhvr>
                                        </p:animEffect>
                                      </p:childTnLst>
                                    </p:cTn>
                                  </p:par>
                                  <p:par>
                                    <p:cTn id="49" presetID="22" presetClass="entr" presetSubtype="1" fill="hold" nodeType="withEffect">
                                      <p:stCondLst>
                                        <p:cond delay="50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1000"/>
                                            <p:tgtEl>
                                              <p:spTgt spid="22"/>
                                            </p:tgtEl>
                                          </p:cBhvr>
                                        </p:animEffect>
                                      </p:childTnLst>
                                    </p:cTn>
                                  </p:par>
                                </p:childTnLst>
                              </p:cTn>
                            </p:par>
                            <p:par>
                              <p:cTn id="52" fill="hold">
                                <p:stCondLst>
                                  <p:cond delay="6000"/>
                                </p:stCondLst>
                                <p:childTnLst>
                                  <p:par>
                                    <p:cTn id="53" presetID="53" presetClass="entr" presetSubtype="16"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childTnLst>
                              </p:cTn>
                            </p:par>
                            <p:par>
                              <p:cTn id="58" fill="hold">
                                <p:stCondLst>
                                  <p:cond delay="6500"/>
                                </p:stCondLst>
                                <p:childTnLst>
                                  <p:par>
                                    <p:cTn id="59" presetID="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par>
                                    <p:cTn id="63" presetID="22" presetClass="entr" presetSubtype="1" fill="hold" grpId="0" nodeType="withEffect">
                                      <p:stCondLst>
                                        <p:cond delay="50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1000"/>
                                            <p:tgtEl>
                                              <p:spTgt spid="26"/>
                                            </p:tgtEl>
                                          </p:cBhvr>
                                        </p:animEffect>
                                      </p:childTnLst>
                                    </p:cTn>
                                  </p:par>
                                  <p:par>
                                    <p:cTn id="66" presetID="22" presetClass="entr" presetSubtype="1" fill="hold" nodeType="withEffect">
                                      <p:stCondLst>
                                        <p:cond delay="500"/>
                                      </p:stCondLst>
                                      <p:childTnLst>
                                        <p:set>
                                          <p:cBhvr>
                                            <p:cTn id="67" dur="1" fill="hold">
                                              <p:stCondLst>
                                                <p:cond delay="0"/>
                                              </p:stCondLst>
                                            </p:cTn>
                                            <p:tgtEl>
                                              <p:spTgt spid="25"/>
                                            </p:tgtEl>
                                            <p:attrNameLst>
                                              <p:attrName>style.visibility</p:attrName>
                                            </p:attrNameLst>
                                          </p:cBhvr>
                                          <p:to>
                                            <p:strVal val="visible"/>
                                          </p:to>
                                        </p:set>
                                        <p:animEffect transition="in" filter="wipe(up)">
                                          <p:cBhvr>
                                            <p:cTn id="68" dur="1000"/>
                                            <p:tgtEl>
                                              <p:spTgt spid="25"/>
                                            </p:tgtEl>
                                          </p:cBhvr>
                                        </p:animEffect>
                                      </p:childTnLst>
                                    </p:cTn>
                                  </p:par>
                                </p:childTnLst>
                              </p:cTn>
                            </p:par>
                            <p:par>
                              <p:cTn id="69" fill="hold">
                                <p:stCondLst>
                                  <p:cond delay="8000"/>
                                </p:stCondLst>
                                <p:childTnLst>
                                  <p:par>
                                    <p:cTn id="70" presetID="53" presetClass="entr" presetSubtype="16"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childTnLst>
                              </p:cTn>
                            </p:par>
                            <p:par>
                              <p:cTn id="75" fill="hold">
                                <p:stCondLst>
                                  <p:cond delay="8500"/>
                                </p:stCondLst>
                                <p:childTnLst>
                                  <p:par>
                                    <p:cTn id="76" presetID="2" presetClass="entr" presetSubtype="4"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ppt_x"/>
                                              </p:val>
                                            </p:tav>
                                            <p:tav tm="100000">
                                              <p:val>
                                                <p:strVal val="#ppt_x"/>
                                              </p:val>
                                            </p:tav>
                                          </p:tavLst>
                                        </p:anim>
                                        <p:anim calcmode="lin" valueType="num">
                                          <p:cBhvr additive="base">
                                            <p:cTn id="79" dur="500" fill="hold"/>
                                            <p:tgtEl>
                                              <p:spTgt spid="29"/>
                                            </p:tgtEl>
                                            <p:attrNameLst>
                                              <p:attrName>ppt_y</p:attrName>
                                            </p:attrNameLst>
                                          </p:cBhvr>
                                          <p:tavLst>
                                            <p:tav tm="0">
                                              <p:val>
                                                <p:strVal val="1+#ppt_h/2"/>
                                              </p:val>
                                            </p:tav>
                                            <p:tav tm="100000">
                                              <p:val>
                                                <p:strVal val="#ppt_y"/>
                                              </p:val>
                                            </p:tav>
                                          </p:tavLst>
                                        </p:anim>
                                      </p:childTnLst>
                                    </p:cTn>
                                  </p:par>
                                  <p:par>
                                    <p:cTn id="80" presetID="22" presetClass="entr" presetSubtype="1" fill="hold" grpId="0" nodeType="withEffect">
                                      <p:stCondLst>
                                        <p:cond delay="500"/>
                                      </p:stCondLst>
                                      <p:childTnLst>
                                        <p:set>
                                          <p:cBhvr>
                                            <p:cTn id="81" dur="1" fill="hold">
                                              <p:stCondLst>
                                                <p:cond delay="0"/>
                                              </p:stCondLst>
                                            </p:cTn>
                                            <p:tgtEl>
                                              <p:spTgt spid="28"/>
                                            </p:tgtEl>
                                            <p:attrNameLst>
                                              <p:attrName>style.visibility</p:attrName>
                                            </p:attrNameLst>
                                          </p:cBhvr>
                                          <p:to>
                                            <p:strVal val="visible"/>
                                          </p:to>
                                        </p:set>
                                        <p:animEffect transition="in" filter="wipe(up)">
                                          <p:cBhvr>
                                            <p:cTn id="82"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P spid="26" grpId="0"/>
          <p:bldP spid="27" grpId="0"/>
          <p:bldP spid="28" grpId="0"/>
          <p:bldP spid="29" grpId="0"/>
          <p:bldP spid="34" grpId="0" animBg="1"/>
          <p:bldP spid="35" grpId="0" animBg="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1000" fill="hold"/>
                                            <p:tgtEl>
                                              <p:spTgt spid="37"/>
                                            </p:tgtEl>
                                            <p:attrNameLst>
                                              <p:attrName>ppt_x</p:attrName>
                                            </p:attrNameLst>
                                          </p:cBhvr>
                                          <p:tavLst>
                                            <p:tav tm="0">
                                              <p:val>
                                                <p:strVal val="#ppt_x"/>
                                              </p:val>
                                            </p:tav>
                                            <p:tav tm="100000">
                                              <p:val>
                                                <p:strVal val="#ppt_x"/>
                                              </p:val>
                                            </p:tav>
                                          </p:tavLst>
                                        </p:anim>
                                        <p:anim calcmode="lin" valueType="num">
                                          <p:cBhvr additive="base">
                                            <p:cTn id="17" dur="1000" fill="hold"/>
                                            <p:tgtEl>
                                              <p:spTgt spid="37"/>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2" presetClass="entr" presetSubtype="1" fill="hold" grpId="0" nodeType="withEffect">
                                      <p:stCondLst>
                                        <p:cond delay="50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1000"/>
                                            <p:tgtEl>
                                              <p:spTgt spid="20"/>
                                            </p:tgtEl>
                                          </p:cBhvr>
                                        </p:animEffect>
                                      </p:childTnLst>
                                    </p:cTn>
                                  </p:par>
                                  <p:par>
                                    <p:cTn id="32" presetID="22" presetClass="entr" presetSubtype="1" fill="hold" nodeType="withEffect">
                                      <p:stCondLst>
                                        <p:cond delay="50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1000"/>
                                            <p:tgtEl>
                                              <p:spTgt spid="19"/>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2" presetClass="entr" presetSubtype="1" fill="hold" grpId="0" nodeType="withEffect">
                                      <p:stCondLst>
                                        <p:cond delay="500"/>
                                      </p:stCondLst>
                                      <p:childTnLst>
                                        <p:set>
                                          <p:cBhvr>
                                            <p:cTn id="47" dur="1" fill="hold">
                                              <p:stCondLst>
                                                <p:cond delay="0"/>
                                              </p:stCondLst>
                                            </p:cTn>
                                            <p:tgtEl>
                                              <p:spTgt spid="23"/>
                                            </p:tgtEl>
                                            <p:attrNameLst>
                                              <p:attrName>style.visibility</p:attrName>
                                            </p:attrNameLst>
                                          </p:cBhvr>
                                          <p:to>
                                            <p:strVal val="visible"/>
                                          </p:to>
                                        </p:set>
                                        <p:animEffect transition="in" filter="wipe(up)">
                                          <p:cBhvr>
                                            <p:cTn id="48" dur="1000"/>
                                            <p:tgtEl>
                                              <p:spTgt spid="23"/>
                                            </p:tgtEl>
                                          </p:cBhvr>
                                        </p:animEffect>
                                      </p:childTnLst>
                                    </p:cTn>
                                  </p:par>
                                  <p:par>
                                    <p:cTn id="49" presetID="22" presetClass="entr" presetSubtype="1" fill="hold" nodeType="withEffect">
                                      <p:stCondLst>
                                        <p:cond delay="50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1000"/>
                                            <p:tgtEl>
                                              <p:spTgt spid="22"/>
                                            </p:tgtEl>
                                          </p:cBhvr>
                                        </p:animEffect>
                                      </p:childTnLst>
                                    </p:cTn>
                                  </p:par>
                                </p:childTnLst>
                              </p:cTn>
                            </p:par>
                            <p:par>
                              <p:cTn id="52" fill="hold">
                                <p:stCondLst>
                                  <p:cond delay="6000"/>
                                </p:stCondLst>
                                <p:childTnLst>
                                  <p:par>
                                    <p:cTn id="53" presetID="53" presetClass="entr" presetSubtype="16"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500" fill="hold"/>
                                            <p:tgtEl>
                                              <p:spTgt spid="13"/>
                                            </p:tgtEl>
                                            <p:attrNameLst>
                                              <p:attrName>ppt_w</p:attrName>
                                            </p:attrNameLst>
                                          </p:cBhvr>
                                          <p:tavLst>
                                            <p:tav tm="0">
                                              <p:val>
                                                <p:fltVal val="0"/>
                                              </p:val>
                                            </p:tav>
                                            <p:tav tm="100000">
                                              <p:val>
                                                <p:strVal val="#ppt_w"/>
                                              </p:val>
                                            </p:tav>
                                          </p:tavLst>
                                        </p:anim>
                                        <p:anim calcmode="lin" valueType="num">
                                          <p:cBhvr>
                                            <p:cTn id="56" dur="500" fill="hold"/>
                                            <p:tgtEl>
                                              <p:spTgt spid="13"/>
                                            </p:tgtEl>
                                            <p:attrNameLst>
                                              <p:attrName>ppt_h</p:attrName>
                                            </p:attrNameLst>
                                          </p:cBhvr>
                                          <p:tavLst>
                                            <p:tav tm="0">
                                              <p:val>
                                                <p:fltVal val="0"/>
                                              </p:val>
                                            </p:tav>
                                            <p:tav tm="100000">
                                              <p:val>
                                                <p:strVal val="#ppt_h"/>
                                              </p:val>
                                            </p:tav>
                                          </p:tavLst>
                                        </p:anim>
                                        <p:animEffect transition="in" filter="fade">
                                          <p:cBhvr>
                                            <p:cTn id="57" dur="500"/>
                                            <p:tgtEl>
                                              <p:spTgt spid="13"/>
                                            </p:tgtEl>
                                          </p:cBhvr>
                                        </p:animEffect>
                                      </p:childTnLst>
                                    </p:cTn>
                                  </p:par>
                                </p:childTnLst>
                              </p:cTn>
                            </p:par>
                            <p:par>
                              <p:cTn id="58" fill="hold">
                                <p:stCondLst>
                                  <p:cond delay="6500"/>
                                </p:stCondLst>
                                <p:childTnLst>
                                  <p:par>
                                    <p:cTn id="59" presetID="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500" fill="hold"/>
                                            <p:tgtEl>
                                              <p:spTgt spid="27"/>
                                            </p:tgtEl>
                                            <p:attrNameLst>
                                              <p:attrName>ppt_x</p:attrName>
                                            </p:attrNameLst>
                                          </p:cBhvr>
                                          <p:tavLst>
                                            <p:tav tm="0">
                                              <p:val>
                                                <p:strVal val="#ppt_x"/>
                                              </p:val>
                                            </p:tav>
                                            <p:tav tm="100000">
                                              <p:val>
                                                <p:strVal val="#ppt_x"/>
                                              </p:val>
                                            </p:tav>
                                          </p:tavLst>
                                        </p:anim>
                                        <p:anim calcmode="lin" valueType="num">
                                          <p:cBhvr additive="base">
                                            <p:cTn id="62" dur="500" fill="hold"/>
                                            <p:tgtEl>
                                              <p:spTgt spid="27"/>
                                            </p:tgtEl>
                                            <p:attrNameLst>
                                              <p:attrName>ppt_y</p:attrName>
                                            </p:attrNameLst>
                                          </p:cBhvr>
                                          <p:tavLst>
                                            <p:tav tm="0">
                                              <p:val>
                                                <p:strVal val="1+#ppt_h/2"/>
                                              </p:val>
                                            </p:tav>
                                            <p:tav tm="100000">
                                              <p:val>
                                                <p:strVal val="#ppt_y"/>
                                              </p:val>
                                            </p:tav>
                                          </p:tavLst>
                                        </p:anim>
                                      </p:childTnLst>
                                    </p:cTn>
                                  </p:par>
                                  <p:par>
                                    <p:cTn id="63" presetID="22" presetClass="entr" presetSubtype="1" fill="hold" grpId="0" nodeType="withEffect">
                                      <p:stCondLst>
                                        <p:cond delay="500"/>
                                      </p:stCondLst>
                                      <p:childTnLst>
                                        <p:set>
                                          <p:cBhvr>
                                            <p:cTn id="64" dur="1" fill="hold">
                                              <p:stCondLst>
                                                <p:cond delay="0"/>
                                              </p:stCondLst>
                                            </p:cTn>
                                            <p:tgtEl>
                                              <p:spTgt spid="26"/>
                                            </p:tgtEl>
                                            <p:attrNameLst>
                                              <p:attrName>style.visibility</p:attrName>
                                            </p:attrNameLst>
                                          </p:cBhvr>
                                          <p:to>
                                            <p:strVal val="visible"/>
                                          </p:to>
                                        </p:set>
                                        <p:animEffect transition="in" filter="wipe(up)">
                                          <p:cBhvr>
                                            <p:cTn id="65" dur="1000"/>
                                            <p:tgtEl>
                                              <p:spTgt spid="26"/>
                                            </p:tgtEl>
                                          </p:cBhvr>
                                        </p:animEffect>
                                      </p:childTnLst>
                                    </p:cTn>
                                  </p:par>
                                  <p:par>
                                    <p:cTn id="66" presetID="22" presetClass="entr" presetSubtype="1" fill="hold" nodeType="withEffect">
                                      <p:stCondLst>
                                        <p:cond delay="500"/>
                                      </p:stCondLst>
                                      <p:childTnLst>
                                        <p:set>
                                          <p:cBhvr>
                                            <p:cTn id="67" dur="1" fill="hold">
                                              <p:stCondLst>
                                                <p:cond delay="0"/>
                                              </p:stCondLst>
                                            </p:cTn>
                                            <p:tgtEl>
                                              <p:spTgt spid="25"/>
                                            </p:tgtEl>
                                            <p:attrNameLst>
                                              <p:attrName>style.visibility</p:attrName>
                                            </p:attrNameLst>
                                          </p:cBhvr>
                                          <p:to>
                                            <p:strVal val="visible"/>
                                          </p:to>
                                        </p:set>
                                        <p:animEffect transition="in" filter="wipe(up)">
                                          <p:cBhvr>
                                            <p:cTn id="68" dur="1000"/>
                                            <p:tgtEl>
                                              <p:spTgt spid="25"/>
                                            </p:tgtEl>
                                          </p:cBhvr>
                                        </p:animEffect>
                                      </p:childTnLst>
                                    </p:cTn>
                                  </p:par>
                                </p:childTnLst>
                              </p:cTn>
                            </p:par>
                            <p:par>
                              <p:cTn id="69" fill="hold">
                                <p:stCondLst>
                                  <p:cond delay="8000"/>
                                </p:stCondLst>
                                <p:childTnLst>
                                  <p:par>
                                    <p:cTn id="70" presetID="53" presetClass="entr" presetSubtype="16"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ppt_w</p:attrName>
                                            </p:attrNameLst>
                                          </p:cBhvr>
                                          <p:tavLst>
                                            <p:tav tm="0">
                                              <p:val>
                                                <p:fltVal val="0"/>
                                              </p:val>
                                            </p:tav>
                                            <p:tav tm="100000">
                                              <p:val>
                                                <p:strVal val="#ppt_w"/>
                                              </p:val>
                                            </p:tav>
                                          </p:tavLst>
                                        </p:anim>
                                        <p:anim calcmode="lin" valueType="num">
                                          <p:cBhvr>
                                            <p:cTn id="73" dur="500" fill="hold"/>
                                            <p:tgtEl>
                                              <p:spTgt spid="16"/>
                                            </p:tgtEl>
                                            <p:attrNameLst>
                                              <p:attrName>ppt_h</p:attrName>
                                            </p:attrNameLst>
                                          </p:cBhvr>
                                          <p:tavLst>
                                            <p:tav tm="0">
                                              <p:val>
                                                <p:fltVal val="0"/>
                                              </p:val>
                                            </p:tav>
                                            <p:tav tm="100000">
                                              <p:val>
                                                <p:strVal val="#ppt_h"/>
                                              </p:val>
                                            </p:tav>
                                          </p:tavLst>
                                        </p:anim>
                                        <p:animEffect transition="in" filter="fade">
                                          <p:cBhvr>
                                            <p:cTn id="74" dur="500"/>
                                            <p:tgtEl>
                                              <p:spTgt spid="16"/>
                                            </p:tgtEl>
                                          </p:cBhvr>
                                        </p:animEffect>
                                      </p:childTnLst>
                                    </p:cTn>
                                  </p:par>
                                </p:childTnLst>
                              </p:cTn>
                            </p:par>
                            <p:par>
                              <p:cTn id="75" fill="hold">
                                <p:stCondLst>
                                  <p:cond delay="8500"/>
                                </p:stCondLst>
                                <p:childTnLst>
                                  <p:par>
                                    <p:cTn id="76" presetID="2" presetClass="entr" presetSubtype="4"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ppt_x"/>
                                              </p:val>
                                            </p:tav>
                                            <p:tav tm="100000">
                                              <p:val>
                                                <p:strVal val="#ppt_x"/>
                                              </p:val>
                                            </p:tav>
                                          </p:tavLst>
                                        </p:anim>
                                        <p:anim calcmode="lin" valueType="num">
                                          <p:cBhvr additive="base">
                                            <p:cTn id="79" dur="500" fill="hold"/>
                                            <p:tgtEl>
                                              <p:spTgt spid="29"/>
                                            </p:tgtEl>
                                            <p:attrNameLst>
                                              <p:attrName>ppt_y</p:attrName>
                                            </p:attrNameLst>
                                          </p:cBhvr>
                                          <p:tavLst>
                                            <p:tav tm="0">
                                              <p:val>
                                                <p:strVal val="1+#ppt_h/2"/>
                                              </p:val>
                                            </p:tav>
                                            <p:tav tm="100000">
                                              <p:val>
                                                <p:strVal val="#ppt_y"/>
                                              </p:val>
                                            </p:tav>
                                          </p:tavLst>
                                        </p:anim>
                                      </p:childTnLst>
                                    </p:cTn>
                                  </p:par>
                                  <p:par>
                                    <p:cTn id="80" presetID="22" presetClass="entr" presetSubtype="1" fill="hold" grpId="0" nodeType="withEffect">
                                      <p:stCondLst>
                                        <p:cond delay="500"/>
                                      </p:stCondLst>
                                      <p:childTnLst>
                                        <p:set>
                                          <p:cBhvr>
                                            <p:cTn id="81" dur="1" fill="hold">
                                              <p:stCondLst>
                                                <p:cond delay="0"/>
                                              </p:stCondLst>
                                            </p:cTn>
                                            <p:tgtEl>
                                              <p:spTgt spid="28"/>
                                            </p:tgtEl>
                                            <p:attrNameLst>
                                              <p:attrName>style.visibility</p:attrName>
                                            </p:attrNameLst>
                                          </p:cBhvr>
                                          <p:to>
                                            <p:strVal val="visible"/>
                                          </p:to>
                                        </p:set>
                                        <p:animEffect transition="in" filter="wipe(up)">
                                          <p:cBhvr>
                                            <p:cTn id="82"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3" grpId="0"/>
          <p:bldP spid="24" grpId="0"/>
          <p:bldP spid="26" grpId="0"/>
          <p:bldP spid="27" grpId="0"/>
          <p:bldP spid="28" grpId="0"/>
          <p:bldP spid="29" grpId="0"/>
          <p:bldP spid="34" grpId="0" animBg="1"/>
          <p:bldP spid="35" grpId="0" animBg="1"/>
          <p:bldP spid="36" grpId="0" animBg="1"/>
          <p:bldP spid="3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52787"/>
            <a:ext cx="12190413" cy="2929180"/>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5403604" y="2618301"/>
            <a:ext cx="0" cy="16136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17"/>
          <p:cNvSpPr txBox="1"/>
          <p:nvPr/>
        </p:nvSpPr>
        <p:spPr>
          <a:xfrm>
            <a:off x="2832282" y="2640318"/>
            <a:ext cx="2477847" cy="1007327"/>
          </a:xfrm>
          <a:prstGeom prst="rect">
            <a:avLst/>
          </a:prstGeom>
          <a:noFill/>
          <a:ln>
            <a:noFill/>
          </a:ln>
        </p:spPr>
        <p:txBody>
          <a:bodyPr wrap="square" rtlCol="0">
            <a:spAutoFit/>
          </a:bodyPr>
          <a:lstStyle/>
          <a:p>
            <a:pPr>
              <a:lnSpc>
                <a:spcPct val="150000"/>
              </a:lnSpc>
            </a:pPr>
            <a:r>
              <a:rPr lang="zh-CN" altLang="en-US" sz="4400" b="1" smtClean="0">
                <a:solidFill>
                  <a:srgbClr val="59EDE9"/>
                </a:solidFill>
                <a:latin typeface="张海山锐谐体" panose="02000000000000000000" pitchFamily="2" charset="-122"/>
                <a:ea typeface="张海山锐谐体" panose="02000000000000000000" pitchFamily="2" charset="-122"/>
              </a:rPr>
              <a:t>胜任能力</a:t>
            </a:r>
            <a:endParaRPr lang="zh-CN" altLang="en-US" sz="2000" dirty="0">
              <a:solidFill>
                <a:srgbClr val="59EDE9"/>
              </a:solidFill>
              <a:latin typeface="张海山锐谐体" panose="02000000000000000000" pitchFamily="2" charset="-122"/>
              <a:ea typeface="张海山锐谐体" panose="02000000000000000000" pitchFamily="2" charset="-122"/>
            </a:endParaRPr>
          </a:p>
        </p:txBody>
      </p:sp>
      <p:sp>
        <p:nvSpPr>
          <p:cNvPr id="15" name="矩形 14"/>
          <p:cNvSpPr/>
          <p:nvPr/>
        </p:nvSpPr>
        <p:spPr>
          <a:xfrm>
            <a:off x="3335948" y="3466476"/>
            <a:ext cx="1454501" cy="458908"/>
          </a:xfrm>
          <a:prstGeom prst="rect">
            <a:avLst/>
          </a:prstGeom>
        </p:spPr>
        <p:txBody>
          <a:bodyPr wrap="none">
            <a:spAutoFit/>
          </a:bodyPr>
          <a:lstStyle/>
          <a:p>
            <a:pPr>
              <a:lnSpc>
                <a:spcPct val="150000"/>
              </a:lnSpc>
            </a:pPr>
            <a:r>
              <a:rPr lang="en-US" altLang="zh-CN">
                <a:solidFill>
                  <a:srgbClr val="FFFF00"/>
                </a:solidFill>
                <a:latin typeface="微软雅黑" panose="020B0503020204020204" pitchFamily="34" charset="-122"/>
                <a:ea typeface="微软雅黑" panose="020B0503020204020204" pitchFamily="34" charset="-122"/>
              </a:rPr>
              <a:t>MY ABILITY</a:t>
            </a:r>
            <a:endParaRPr lang="zh-CN" altLang="en-US" dirty="0">
              <a:solidFill>
                <a:srgbClr val="FFFF00"/>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518833" y="2789695"/>
            <a:ext cx="1277914" cy="1323439"/>
          </a:xfrm>
          <a:prstGeom prst="rect">
            <a:avLst/>
          </a:prstGeom>
          <a:noFill/>
        </p:spPr>
        <p:txBody>
          <a:bodyPr wrap="none" rtlCol="0">
            <a:spAutoFit/>
          </a:bodyPr>
          <a:lstStyle/>
          <a:p>
            <a:r>
              <a:rPr lang="en-US" altLang="zh-CN" sz="8000" smtClean="0">
                <a:solidFill>
                  <a:schemeClr val="bg1"/>
                </a:solidFill>
                <a:latin typeface="Impact" panose="020B0806030902050204" pitchFamily="34" charset="0"/>
              </a:rPr>
              <a:t>03</a:t>
            </a:r>
            <a:endParaRPr lang="zh-CN" altLang="en-US" sz="8000">
              <a:solidFill>
                <a:schemeClr val="bg1"/>
              </a:solidFill>
              <a:latin typeface="Impact" panose="020B0806030902050204" pitchFamily="34" charset="0"/>
            </a:endParaRPr>
          </a:p>
        </p:txBody>
      </p:sp>
      <p:sp>
        <p:nvSpPr>
          <p:cNvPr id="25" name="TextBox 18"/>
          <p:cNvSpPr txBox="1"/>
          <p:nvPr/>
        </p:nvSpPr>
        <p:spPr>
          <a:xfrm>
            <a:off x="7487318" y="2233438"/>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工作经验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TextBox 19"/>
          <p:cNvSpPr txBox="1"/>
          <p:nvPr/>
        </p:nvSpPr>
        <p:spPr>
          <a:xfrm>
            <a:off x="7569717" y="3820383"/>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努力方向</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TextBox 25"/>
          <p:cNvSpPr txBox="1"/>
          <p:nvPr/>
        </p:nvSpPr>
        <p:spPr>
          <a:xfrm>
            <a:off x="7529533" y="2812218"/>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专业素养</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TextBox 13"/>
          <p:cNvSpPr txBox="1"/>
          <p:nvPr/>
        </p:nvSpPr>
        <p:spPr>
          <a:xfrm>
            <a:off x="7538611" y="3327000"/>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业绩展示</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036782" y="2469537"/>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矩形 29"/>
          <p:cNvSpPr/>
          <p:nvPr/>
        </p:nvSpPr>
        <p:spPr>
          <a:xfrm>
            <a:off x="7036782" y="3008069"/>
            <a:ext cx="217170" cy="21717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矩形 30"/>
          <p:cNvSpPr/>
          <p:nvPr/>
        </p:nvSpPr>
        <p:spPr>
          <a:xfrm>
            <a:off x="7036782" y="4031345"/>
            <a:ext cx="217170" cy="2171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矩形 31"/>
          <p:cNvSpPr/>
          <p:nvPr/>
        </p:nvSpPr>
        <p:spPr>
          <a:xfrm>
            <a:off x="7036782" y="3516771"/>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Tree>
    <p:extLst>
      <p:ext uri="{BB962C8B-B14F-4D97-AF65-F5344CB8AC3E}">
        <p14:creationId xmlns:p14="http://schemas.microsoft.com/office/powerpoint/2010/main" val="349864512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250"/>
                                        <p:tgtEl>
                                          <p:spTgt spid="16"/>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0-#ppt_w/2"/>
                                          </p:val>
                                        </p:tav>
                                        <p:tav tm="100000">
                                          <p:val>
                                            <p:strVal val="#ppt_x"/>
                                          </p:val>
                                        </p:tav>
                                      </p:tavLst>
                                    </p:anim>
                                    <p:anim calcmode="lin" valueType="num">
                                      <p:cBhvr additive="base">
                                        <p:cTn id="11" dur="750" fill="hold"/>
                                        <p:tgtEl>
                                          <p:spTgt spid="2"/>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750"/>
                                        <p:tgtEl>
                                          <p:spTgt spid="14"/>
                                        </p:tgtEl>
                                      </p:cBhvr>
                                    </p:animEffect>
                                  </p:childTnLst>
                                </p:cTn>
                              </p:par>
                              <p:par>
                                <p:cTn id="15" presetID="22" presetClass="entr" presetSubtype="8" fill="hold" grpId="0" nodeType="withEffect">
                                  <p:stCondLst>
                                    <p:cond delay="200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750"/>
                                        <p:tgtEl>
                                          <p:spTgt spid="15"/>
                                        </p:tgtEl>
                                      </p:cBhvr>
                                    </p:animEffect>
                                  </p:childTnLst>
                                </p:cTn>
                              </p:par>
                              <p:par>
                                <p:cTn id="18" presetID="22" presetClass="entr" presetSubtype="4" fill="hold" nodeType="withEffect">
                                  <p:stCondLst>
                                    <p:cond delay="275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0" presetClass="entr" presetSubtype="0" fill="hold" grpId="0" nodeType="withEffect">
                                  <p:stCondLst>
                                    <p:cond delay="425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grpId="0" nodeType="withEffect">
                                  <p:stCondLst>
                                    <p:cond delay="450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475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par>
                                <p:cTn id="30" presetID="10" presetClass="entr" presetSubtype="0" fill="hold" grpId="0" nodeType="withEffect">
                                  <p:stCondLst>
                                    <p:cond delay="50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42" presetClass="entr" presetSubtype="0" fill="hold" grpId="0" nodeType="withEffect">
                                  <p:stCondLst>
                                    <p:cond delay="55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60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6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70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5" grpId="0"/>
      <p:bldP spid="16" grpId="0"/>
      <p:bldP spid="25" grpId="0"/>
      <p:bldP spid="26" grpId="0"/>
      <p:bldP spid="27" grpId="0"/>
      <p:bldP spid="28" grpId="0"/>
      <p:bldP spid="29" grpId="0" animBg="1"/>
      <p:bldP spid="30" grpId="0" animBg="1"/>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474514" y="3151992"/>
            <a:ext cx="800287" cy="800281"/>
            <a:chOff x="5761706" y="1951105"/>
            <a:chExt cx="621538" cy="621532"/>
          </a:xfrm>
        </p:grpSpPr>
        <p:sp>
          <p:nvSpPr>
            <p:cNvPr id="3" name="椭圆 2"/>
            <p:cNvSpPr/>
            <p:nvPr/>
          </p:nvSpPr>
          <p:spPr>
            <a:xfrm>
              <a:off x="5761706" y="1951105"/>
              <a:ext cx="621532" cy="621532"/>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9"/>
            <p:cNvSpPr txBox="1"/>
            <p:nvPr/>
          </p:nvSpPr>
          <p:spPr>
            <a:xfrm>
              <a:off x="5874541" y="1982230"/>
              <a:ext cx="508703" cy="501968"/>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3352916" y="2232893"/>
            <a:ext cx="713708" cy="654968"/>
            <a:chOff x="5656219" y="1845618"/>
            <a:chExt cx="792222" cy="727019"/>
          </a:xfrm>
        </p:grpSpPr>
        <p:sp>
          <p:nvSpPr>
            <p:cNvPr id="6" name="椭圆 5"/>
            <p:cNvSpPr/>
            <p:nvPr/>
          </p:nvSpPr>
          <p:spPr>
            <a:xfrm>
              <a:off x="5656219" y="1845618"/>
              <a:ext cx="727019" cy="727019"/>
            </a:xfrm>
            <a:prstGeom prst="ellipse">
              <a:avLst/>
            </a:prstGeom>
            <a:solidFill>
              <a:srgbClr val="17CF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12"/>
            <p:cNvSpPr txBox="1"/>
            <p:nvPr/>
          </p:nvSpPr>
          <p:spPr>
            <a:xfrm>
              <a:off x="5795171" y="1928471"/>
              <a:ext cx="653270" cy="580777"/>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7400359" y="2558603"/>
            <a:ext cx="720080" cy="654968"/>
            <a:chOff x="5656219" y="1845618"/>
            <a:chExt cx="799295" cy="727019"/>
          </a:xfrm>
        </p:grpSpPr>
        <p:sp>
          <p:nvSpPr>
            <p:cNvPr id="9" name="椭圆 8"/>
            <p:cNvSpPr/>
            <p:nvPr/>
          </p:nvSpPr>
          <p:spPr>
            <a:xfrm>
              <a:off x="5656219" y="1845618"/>
              <a:ext cx="727019" cy="727019"/>
            </a:xfrm>
            <a:prstGeom prst="ellipse">
              <a:avLst/>
            </a:prstGeom>
            <a:solidFill>
              <a:srgbClr val="028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15"/>
            <p:cNvSpPr txBox="1"/>
            <p:nvPr/>
          </p:nvSpPr>
          <p:spPr>
            <a:xfrm>
              <a:off x="5802244" y="1928471"/>
              <a:ext cx="653270" cy="580777"/>
            </a:xfrm>
            <a:prstGeom prst="rect">
              <a:avLst/>
            </a:prstGeom>
            <a:noFill/>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4</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9419011" y="3474719"/>
            <a:ext cx="981867" cy="767323"/>
            <a:chOff x="5714703" y="1909862"/>
            <a:chExt cx="762560" cy="595936"/>
          </a:xfrm>
        </p:grpSpPr>
        <p:sp>
          <p:nvSpPr>
            <p:cNvPr id="12" name="椭圆 11"/>
            <p:cNvSpPr/>
            <p:nvPr/>
          </p:nvSpPr>
          <p:spPr>
            <a:xfrm>
              <a:off x="5714703" y="1909862"/>
              <a:ext cx="595935" cy="59593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8"/>
            <p:cNvSpPr txBox="1"/>
            <p:nvPr/>
          </p:nvSpPr>
          <p:spPr>
            <a:xfrm>
              <a:off x="5823993" y="1958820"/>
              <a:ext cx="653270" cy="501969"/>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5</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359843" y="3431690"/>
            <a:ext cx="1012638" cy="799026"/>
            <a:chOff x="5762680" y="1952079"/>
            <a:chExt cx="786458" cy="620558"/>
          </a:xfrm>
        </p:grpSpPr>
        <p:sp>
          <p:nvSpPr>
            <p:cNvPr id="15" name="椭圆 14"/>
            <p:cNvSpPr/>
            <p:nvPr/>
          </p:nvSpPr>
          <p:spPr>
            <a:xfrm>
              <a:off x="5762680" y="1952079"/>
              <a:ext cx="620558" cy="620558"/>
            </a:xfrm>
            <a:prstGeom prst="ellips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1"/>
            <p:cNvSpPr txBox="1"/>
            <p:nvPr/>
          </p:nvSpPr>
          <p:spPr>
            <a:xfrm>
              <a:off x="5895868" y="2005479"/>
              <a:ext cx="653270" cy="501969"/>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flipH="1">
            <a:off x="2377440" y="2752240"/>
            <a:ext cx="975476" cy="550357"/>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007883" y="2791942"/>
            <a:ext cx="1294628" cy="756820"/>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6213839" y="3087444"/>
            <a:ext cx="1122876" cy="608038"/>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195175" y="3086659"/>
            <a:ext cx="1217241" cy="589944"/>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46"/>
          <p:cNvSpPr txBox="1"/>
          <p:nvPr/>
        </p:nvSpPr>
        <p:spPr>
          <a:xfrm>
            <a:off x="1295036" y="4496835"/>
            <a:ext cx="1659817"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2188100" y="4045230"/>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项目</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48"/>
          <p:cNvSpPr txBox="1"/>
          <p:nvPr/>
        </p:nvSpPr>
        <p:spPr>
          <a:xfrm>
            <a:off x="3066604" y="3184287"/>
            <a:ext cx="1659817"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4076617" y="2268045"/>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项目</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TextBox 52"/>
          <p:cNvSpPr txBox="1"/>
          <p:nvPr/>
        </p:nvSpPr>
        <p:spPr>
          <a:xfrm>
            <a:off x="4601713" y="4758928"/>
            <a:ext cx="1659817"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5450709" y="4304846"/>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项目</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54"/>
          <p:cNvSpPr txBox="1"/>
          <p:nvPr/>
        </p:nvSpPr>
        <p:spPr>
          <a:xfrm>
            <a:off x="7037213" y="3610953"/>
            <a:ext cx="1659817"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7454402" y="3194288"/>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项目</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58"/>
          <p:cNvSpPr txBox="1"/>
          <p:nvPr/>
        </p:nvSpPr>
        <p:spPr>
          <a:xfrm>
            <a:off x="9732226" y="4296948"/>
            <a:ext cx="1659817"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0306113" y="3694084"/>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项目</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5" name="椭圆 34"/>
          <p:cNvSpPr/>
          <p:nvPr/>
        </p:nvSpPr>
        <p:spPr>
          <a:xfrm>
            <a:off x="5141693"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椭圆 35"/>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椭圆 36"/>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8"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工作经验</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Tree>
    <p:extLst>
      <p:ext uri="{BB962C8B-B14F-4D97-AF65-F5344CB8AC3E}">
        <p14:creationId xmlns:p14="http://schemas.microsoft.com/office/powerpoint/2010/main" val="3120729521"/>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38"/>
                                            </p:tgtEl>
                                            <p:attrNameLst>
                                              <p:attrName>style.visibility</p:attrName>
                                            </p:attrNameLst>
                                          </p:cBhvr>
                                          <p:to>
                                            <p:strVal val="visible"/>
                                          </p:to>
                                        </p:set>
                                        <p:anim calcmode="lin" valueType="num" p14:bounceEnd="40000">
                                          <p:cBhvr additive="base">
                                            <p:cTn id="16" dur="10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 presetClass="entr" presetSubtype="4"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par>
                                    <p:cTn id="32" presetID="22" presetClass="entr" presetSubtype="1"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1000"/>
                                            <p:tgtEl>
                                              <p:spTgt spid="21"/>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1000"/>
                                            <p:tgtEl>
                                              <p:spTgt spid="23"/>
                                            </p:tgtEl>
                                          </p:cBhvr>
                                        </p:animEffect>
                                      </p:childTnLst>
                                    </p:cTn>
                                  </p:par>
                                </p:childTnLst>
                              </p:cTn>
                            </p:par>
                            <p:par>
                              <p:cTn id="52" fill="hold">
                                <p:stCondLst>
                                  <p:cond delay="6000"/>
                                </p:stCondLst>
                                <p:childTnLst>
                                  <p:par>
                                    <p:cTn id="53" presetID="53" presetClass="entr" presetSubtype="16"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1+#ppt_h/2"/>
                                              </p:val>
                                            </p:tav>
                                            <p:tav tm="100000">
                                              <p:val>
                                                <p:strVal val="#ppt_y"/>
                                              </p:val>
                                            </p:tav>
                                          </p:tavLst>
                                        </p:anim>
                                      </p:childTnLst>
                                    </p:cTn>
                                  </p:par>
                                  <p:par>
                                    <p:cTn id="66" presetID="22" presetClass="entr" presetSubtype="1" fill="hold" grpId="0" nodeType="withEffect">
                                      <p:stCondLst>
                                        <p:cond delay="500"/>
                                      </p:stCondLst>
                                      <p:childTnLst>
                                        <p:set>
                                          <p:cBhvr>
                                            <p:cTn id="67" dur="1" fill="hold">
                                              <p:stCondLst>
                                                <p:cond delay="0"/>
                                              </p:stCondLst>
                                            </p:cTn>
                                            <p:tgtEl>
                                              <p:spTgt spid="25"/>
                                            </p:tgtEl>
                                            <p:attrNameLst>
                                              <p:attrName>style.visibility</p:attrName>
                                            </p:attrNameLst>
                                          </p:cBhvr>
                                          <p:to>
                                            <p:strVal val="visible"/>
                                          </p:to>
                                        </p:set>
                                        <p:animEffect transition="in" filter="wipe(up)">
                                          <p:cBhvr>
                                            <p:cTn id="68" dur="1000"/>
                                            <p:tgtEl>
                                              <p:spTgt spid="25"/>
                                            </p:tgtEl>
                                          </p:cBhvr>
                                        </p:animEffect>
                                      </p:childTnLst>
                                    </p:cTn>
                                  </p:par>
                                </p:childTnLst>
                              </p:cTn>
                            </p:par>
                            <p:par>
                              <p:cTn id="69" fill="hold">
                                <p:stCondLst>
                                  <p:cond delay="8000"/>
                                </p:stCondLst>
                                <p:childTnLst>
                                  <p:par>
                                    <p:cTn id="70" presetID="53" presetClass="entr" presetSubtype="16" fill="hold"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p:cTn id="72" dur="500" fill="hold"/>
                                            <p:tgtEl>
                                              <p:spTgt spid="8"/>
                                            </p:tgtEl>
                                            <p:attrNameLst>
                                              <p:attrName>ppt_w</p:attrName>
                                            </p:attrNameLst>
                                          </p:cBhvr>
                                          <p:tavLst>
                                            <p:tav tm="0">
                                              <p:val>
                                                <p:fltVal val="0"/>
                                              </p:val>
                                            </p:tav>
                                            <p:tav tm="100000">
                                              <p:val>
                                                <p:strVal val="#ppt_w"/>
                                              </p:val>
                                            </p:tav>
                                          </p:tavLst>
                                        </p:anim>
                                        <p:anim calcmode="lin" valueType="num">
                                          <p:cBhvr>
                                            <p:cTn id="73" dur="500" fill="hold"/>
                                            <p:tgtEl>
                                              <p:spTgt spid="8"/>
                                            </p:tgtEl>
                                            <p:attrNameLst>
                                              <p:attrName>ppt_h</p:attrName>
                                            </p:attrNameLst>
                                          </p:cBhvr>
                                          <p:tavLst>
                                            <p:tav tm="0">
                                              <p:val>
                                                <p:fltVal val="0"/>
                                              </p:val>
                                            </p:tav>
                                            <p:tav tm="100000">
                                              <p:val>
                                                <p:strVal val="#ppt_h"/>
                                              </p:val>
                                            </p:tav>
                                          </p:tavLst>
                                        </p:anim>
                                        <p:animEffect transition="in" filter="fade">
                                          <p:cBhvr>
                                            <p:cTn id="74" dur="500"/>
                                            <p:tgtEl>
                                              <p:spTgt spid="8"/>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up)">
                                          <p:cBhvr>
                                            <p:cTn id="78" dur="500"/>
                                            <p:tgtEl>
                                              <p:spTgt spid="20"/>
                                            </p:tgtEl>
                                          </p:cBhvr>
                                        </p:animEffect>
                                      </p:childTnLst>
                                    </p:cTn>
                                  </p:par>
                                  <p:par>
                                    <p:cTn id="79" presetID="2" presetClass="entr" presetSubtype="4"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ppt_x"/>
                                              </p:val>
                                            </p:tav>
                                            <p:tav tm="100000">
                                              <p:val>
                                                <p:strVal val="#ppt_x"/>
                                              </p:val>
                                            </p:tav>
                                          </p:tavLst>
                                        </p:anim>
                                        <p:anim calcmode="lin" valueType="num">
                                          <p:cBhvr additive="base">
                                            <p:cTn id="82" dur="500" fill="hold"/>
                                            <p:tgtEl>
                                              <p:spTgt spid="28"/>
                                            </p:tgtEl>
                                            <p:attrNameLst>
                                              <p:attrName>ppt_y</p:attrName>
                                            </p:attrNameLst>
                                          </p:cBhvr>
                                          <p:tavLst>
                                            <p:tav tm="0">
                                              <p:val>
                                                <p:strVal val="1+#ppt_h/2"/>
                                              </p:val>
                                            </p:tav>
                                            <p:tav tm="100000">
                                              <p:val>
                                                <p:strVal val="#ppt_y"/>
                                              </p:val>
                                            </p:tav>
                                          </p:tavLst>
                                        </p:anim>
                                      </p:childTnLst>
                                    </p:cTn>
                                  </p:par>
                                  <p:par>
                                    <p:cTn id="83" presetID="22" presetClass="entr" presetSubtype="1" fill="hold" grpId="0" nodeType="withEffect">
                                      <p:stCondLst>
                                        <p:cond delay="500"/>
                                      </p:stCondLst>
                                      <p:childTnLst>
                                        <p:set>
                                          <p:cBhvr>
                                            <p:cTn id="84" dur="1" fill="hold">
                                              <p:stCondLst>
                                                <p:cond delay="0"/>
                                              </p:stCondLst>
                                            </p:cTn>
                                            <p:tgtEl>
                                              <p:spTgt spid="27"/>
                                            </p:tgtEl>
                                            <p:attrNameLst>
                                              <p:attrName>style.visibility</p:attrName>
                                            </p:attrNameLst>
                                          </p:cBhvr>
                                          <p:to>
                                            <p:strVal val="visible"/>
                                          </p:to>
                                        </p:set>
                                        <p:animEffect transition="in" filter="wipe(up)">
                                          <p:cBhvr>
                                            <p:cTn id="85" dur="1000"/>
                                            <p:tgtEl>
                                              <p:spTgt spid="27"/>
                                            </p:tgtEl>
                                          </p:cBhvr>
                                        </p:animEffect>
                                      </p:childTnLst>
                                    </p:cTn>
                                  </p:par>
                                </p:childTnLst>
                              </p:cTn>
                            </p:par>
                            <p:par>
                              <p:cTn id="86" fill="hold">
                                <p:stCondLst>
                                  <p:cond delay="10000"/>
                                </p:stCondLst>
                                <p:childTnLst>
                                  <p:par>
                                    <p:cTn id="87" presetID="53" presetClass="entr" presetSubtype="16"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500" fill="hold"/>
                                            <p:tgtEl>
                                              <p:spTgt spid="11"/>
                                            </p:tgtEl>
                                            <p:attrNameLst>
                                              <p:attrName>ppt_w</p:attrName>
                                            </p:attrNameLst>
                                          </p:cBhvr>
                                          <p:tavLst>
                                            <p:tav tm="0">
                                              <p:val>
                                                <p:fltVal val="0"/>
                                              </p:val>
                                            </p:tav>
                                            <p:tav tm="100000">
                                              <p:val>
                                                <p:strVal val="#ppt_w"/>
                                              </p:val>
                                            </p:tav>
                                          </p:tavLst>
                                        </p:anim>
                                        <p:anim calcmode="lin" valueType="num">
                                          <p:cBhvr>
                                            <p:cTn id="90" dur="500" fill="hold"/>
                                            <p:tgtEl>
                                              <p:spTgt spid="11"/>
                                            </p:tgtEl>
                                            <p:attrNameLst>
                                              <p:attrName>ppt_h</p:attrName>
                                            </p:attrNameLst>
                                          </p:cBhvr>
                                          <p:tavLst>
                                            <p:tav tm="0">
                                              <p:val>
                                                <p:fltVal val="0"/>
                                              </p:val>
                                            </p:tav>
                                            <p:tav tm="100000">
                                              <p:val>
                                                <p:strVal val="#ppt_h"/>
                                              </p:val>
                                            </p:tav>
                                          </p:tavLst>
                                        </p:anim>
                                        <p:animEffect transition="in" filter="fade">
                                          <p:cBhvr>
                                            <p:cTn id="91" dur="500"/>
                                            <p:tgtEl>
                                              <p:spTgt spid="1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additive="base">
                                            <p:cTn id="94" dur="500" fill="hold"/>
                                            <p:tgtEl>
                                              <p:spTgt spid="30"/>
                                            </p:tgtEl>
                                            <p:attrNameLst>
                                              <p:attrName>ppt_x</p:attrName>
                                            </p:attrNameLst>
                                          </p:cBhvr>
                                          <p:tavLst>
                                            <p:tav tm="0">
                                              <p:val>
                                                <p:strVal val="#ppt_x"/>
                                              </p:val>
                                            </p:tav>
                                            <p:tav tm="100000">
                                              <p:val>
                                                <p:strVal val="#ppt_x"/>
                                              </p:val>
                                            </p:tav>
                                          </p:tavLst>
                                        </p:anim>
                                        <p:anim calcmode="lin" valueType="num">
                                          <p:cBhvr additive="base">
                                            <p:cTn id="95" dur="500" fill="hold"/>
                                            <p:tgtEl>
                                              <p:spTgt spid="30"/>
                                            </p:tgtEl>
                                            <p:attrNameLst>
                                              <p:attrName>ppt_y</p:attrName>
                                            </p:attrNameLst>
                                          </p:cBhvr>
                                          <p:tavLst>
                                            <p:tav tm="0">
                                              <p:val>
                                                <p:strVal val="1+#ppt_h/2"/>
                                              </p:val>
                                            </p:tav>
                                            <p:tav tm="100000">
                                              <p:val>
                                                <p:strVal val="#ppt_y"/>
                                              </p:val>
                                            </p:tav>
                                          </p:tavLst>
                                        </p:anim>
                                      </p:childTnLst>
                                    </p:cTn>
                                  </p:par>
                                  <p:par>
                                    <p:cTn id="96" presetID="22" presetClass="entr" presetSubtype="1" fill="hold" grpId="0" nodeType="withEffect">
                                      <p:stCondLst>
                                        <p:cond delay="500"/>
                                      </p:stCondLst>
                                      <p:childTnLst>
                                        <p:set>
                                          <p:cBhvr>
                                            <p:cTn id="97" dur="1" fill="hold">
                                              <p:stCondLst>
                                                <p:cond delay="0"/>
                                              </p:stCondLst>
                                            </p:cTn>
                                            <p:tgtEl>
                                              <p:spTgt spid="29"/>
                                            </p:tgtEl>
                                            <p:attrNameLst>
                                              <p:attrName>style.visibility</p:attrName>
                                            </p:attrNameLst>
                                          </p:cBhvr>
                                          <p:to>
                                            <p:strVal val="visible"/>
                                          </p:to>
                                        </p:set>
                                        <p:animEffect transition="in" filter="wipe(up)">
                                          <p:cBhvr>
                                            <p:cTn id="9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bldP spid="36" grpId="0" animBg="1"/>
          <p:bldP spid="37"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1000" fill="hold"/>
                                            <p:tgtEl>
                                              <p:spTgt spid="38"/>
                                            </p:tgtEl>
                                            <p:attrNameLst>
                                              <p:attrName>ppt_x</p:attrName>
                                            </p:attrNameLst>
                                          </p:cBhvr>
                                          <p:tavLst>
                                            <p:tav tm="0">
                                              <p:val>
                                                <p:strVal val="#ppt_x"/>
                                              </p:val>
                                            </p:tav>
                                            <p:tav tm="100000">
                                              <p:val>
                                                <p:strVal val="#ppt_x"/>
                                              </p:val>
                                            </p:tav>
                                          </p:tavLst>
                                        </p:anim>
                                        <p:anim calcmode="lin" valueType="num">
                                          <p:cBhvr additive="base">
                                            <p:cTn id="17" dur="100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par>
                                    <p:cTn id="28" presetID="2" presetClass="entr" presetSubtype="4"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par>
                                    <p:cTn id="32" presetID="22" presetClass="entr" presetSubtype="1"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Effect transition="in" filter="wipe(up)">
                                          <p:cBhvr>
                                            <p:cTn id="34" dur="1000"/>
                                            <p:tgtEl>
                                              <p:spTgt spid="21"/>
                                            </p:tgtEl>
                                          </p:cBhvr>
                                        </p:animEffect>
                                      </p:childTnLst>
                                    </p:cTn>
                                  </p:par>
                                </p:childTnLst>
                              </p:cTn>
                            </p:par>
                            <p:par>
                              <p:cTn id="35" fill="hold">
                                <p:stCondLst>
                                  <p:cond delay="4000"/>
                                </p:stCondLst>
                                <p:childTnLst>
                                  <p:par>
                                    <p:cTn id="36" presetID="53" presetClass="entr" presetSubtype="16"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animEffect transition="in" filter="fade">
                                          <p:cBhvr>
                                            <p:cTn id="40" dur="500"/>
                                            <p:tgtEl>
                                              <p:spTgt spid="5"/>
                                            </p:tgtEl>
                                          </p:cBhvr>
                                        </p:animEffect>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up)">
                                          <p:cBhvr>
                                            <p:cTn id="51" dur="1000"/>
                                            <p:tgtEl>
                                              <p:spTgt spid="23"/>
                                            </p:tgtEl>
                                          </p:cBhvr>
                                        </p:animEffect>
                                      </p:childTnLst>
                                    </p:cTn>
                                  </p:par>
                                </p:childTnLst>
                              </p:cTn>
                            </p:par>
                            <p:par>
                              <p:cTn id="52" fill="hold">
                                <p:stCondLst>
                                  <p:cond delay="6000"/>
                                </p:stCondLst>
                                <p:childTnLst>
                                  <p:par>
                                    <p:cTn id="53" presetID="53" presetClass="entr" presetSubtype="16"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wipe(left)">
                                          <p:cBhvr>
                                            <p:cTn id="61" dur="500"/>
                                            <p:tgtEl>
                                              <p:spTgt spid="19"/>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ppt_x"/>
                                              </p:val>
                                            </p:tav>
                                            <p:tav tm="100000">
                                              <p:val>
                                                <p:strVal val="#ppt_x"/>
                                              </p:val>
                                            </p:tav>
                                          </p:tavLst>
                                        </p:anim>
                                        <p:anim calcmode="lin" valueType="num">
                                          <p:cBhvr additive="base">
                                            <p:cTn id="65" dur="500" fill="hold"/>
                                            <p:tgtEl>
                                              <p:spTgt spid="26"/>
                                            </p:tgtEl>
                                            <p:attrNameLst>
                                              <p:attrName>ppt_y</p:attrName>
                                            </p:attrNameLst>
                                          </p:cBhvr>
                                          <p:tavLst>
                                            <p:tav tm="0">
                                              <p:val>
                                                <p:strVal val="1+#ppt_h/2"/>
                                              </p:val>
                                            </p:tav>
                                            <p:tav tm="100000">
                                              <p:val>
                                                <p:strVal val="#ppt_y"/>
                                              </p:val>
                                            </p:tav>
                                          </p:tavLst>
                                        </p:anim>
                                      </p:childTnLst>
                                    </p:cTn>
                                  </p:par>
                                  <p:par>
                                    <p:cTn id="66" presetID="22" presetClass="entr" presetSubtype="1" fill="hold" grpId="0" nodeType="withEffect">
                                      <p:stCondLst>
                                        <p:cond delay="500"/>
                                      </p:stCondLst>
                                      <p:childTnLst>
                                        <p:set>
                                          <p:cBhvr>
                                            <p:cTn id="67" dur="1" fill="hold">
                                              <p:stCondLst>
                                                <p:cond delay="0"/>
                                              </p:stCondLst>
                                            </p:cTn>
                                            <p:tgtEl>
                                              <p:spTgt spid="25"/>
                                            </p:tgtEl>
                                            <p:attrNameLst>
                                              <p:attrName>style.visibility</p:attrName>
                                            </p:attrNameLst>
                                          </p:cBhvr>
                                          <p:to>
                                            <p:strVal val="visible"/>
                                          </p:to>
                                        </p:set>
                                        <p:animEffect transition="in" filter="wipe(up)">
                                          <p:cBhvr>
                                            <p:cTn id="68" dur="1000"/>
                                            <p:tgtEl>
                                              <p:spTgt spid="25"/>
                                            </p:tgtEl>
                                          </p:cBhvr>
                                        </p:animEffect>
                                      </p:childTnLst>
                                    </p:cTn>
                                  </p:par>
                                </p:childTnLst>
                              </p:cTn>
                            </p:par>
                            <p:par>
                              <p:cTn id="69" fill="hold">
                                <p:stCondLst>
                                  <p:cond delay="8000"/>
                                </p:stCondLst>
                                <p:childTnLst>
                                  <p:par>
                                    <p:cTn id="70" presetID="53" presetClass="entr" presetSubtype="16" fill="hold" nodeType="afterEffect">
                                      <p:stCondLst>
                                        <p:cond delay="0"/>
                                      </p:stCondLst>
                                      <p:childTnLst>
                                        <p:set>
                                          <p:cBhvr>
                                            <p:cTn id="71" dur="1" fill="hold">
                                              <p:stCondLst>
                                                <p:cond delay="0"/>
                                              </p:stCondLst>
                                            </p:cTn>
                                            <p:tgtEl>
                                              <p:spTgt spid="8"/>
                                            </p:tgtEl>
                                            <p:attrNameLst>
                                              <p:attrName>style.visibility</p:attrName>
                                            </p:attrNameLst>
                                          </p:cBhvr>
                                          <p:to>
                                            <p:strVal val="visible"/>
                                          </p:to>
                                        </p:set>
                                        <p:anim calcmode="lin" valueType="num">
                                          <p:cBhvr>
                                            <p:cTn id="72" dur="500" fill="hold"/>
                                            <p:tgtEl>
                                              <p:spTgt spid="8"/>
                                            </p:tgtEl>
                                            <p:attrNameLst>
                                              <p:attrName>ppt_w</p:attrName>
                                            </p:attrNameLst>
                                          </p:cBhvr>
                                          <p:tavLst>
                                            <p:tav tm="0">
                                              <p:val>
                                                <p:fltVal val="0"/>
                                              </p:val>
                                            </p:tav>
                                            <p:tav tm="100000">
                                              <p:val>
                                                <p:strVal val="#ppt_w"/>
                                              </p:val>
                                            </p:tav>
                                          </p:tavLst>
                                        </p:anim>
                                        <p:anim calcmode="lin" valueType="num">
                                          <p:cBhvr>
                                            <p:cTn id="73" dur="500" fill="hold"/>
                                            <p:tgtEl>
                                              <p:spTgt spid="8"/>
                                            </p:tgtEl>
                                            <p:attrNameLst>
                                              <p:attrName>ppt_h</p:attrName>
                                            </p:attrNameLst>
                                          </p:cBhvr>
                                          <p:tavLst>
                                            <p:tav tm="0">
                                              <p:val>
                                                <p:fltVal val="0"/>
                                              </p:val>
                                            </p:tav>
                                            <p:tav tm="100000">
                                              <p:val>
                                                <p:strVal val="#ppt_h"/>
                                              </p:val>
                                            </p:tav>
                                          </p:tavLst>
                                        </p:anim>
                                        <p:animEffect transition="in" filter="fade">
                                          <p:cBhvr>
                                            <p:cTn id="74" dur="500"/>
                                            <p:tgtEl>
                                              <p:spTgt spid="8"/>
                                            </p:tgtEl>
                                          </p:cBhvr>
                                        </p:animEffect>
                                      </p:childTnLst>
                                    </p:cTn>
                                  </p:par>
                                </p:childTnLst>
                              </p:cTn>
                            </p:par>
                            <p:par>
                              <p:cTn id="75" fill="hold">
                                <p:stCondLst>
                                  <p:cond delay="8500"/>
                                </p:stCondLst>
                                <p:childTnLst>
                                  <p:par>
                                    <p:cTn id="76" presetID="22" presetClass="entr" presetSubtype="1" fill="hold"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wipe(up)">
                                          <p:cBhvr>
                                            <p:cTn id="78" dur="500"/>
                                            <p:tgtEl>
                                              <p:spTgt spid="20"/>
                                            </p:tgtEl>
                                          </p:cBhvr>
                                        </p:animEffect>
                                      </p:childTnLst>
                                    </p:cTn>
                                  </p:par>
                                  <p:par>
                                    <p:cTn id="79" presetID="2" presetClass="entr" presetSubtype="4"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 calcmode="lin" valueType="num">
                                          <p:cBhvr additive="base">
                                            <p:cTn id="81" dur="500" fill="hold"/>
                                            <p:tgtEl>
                                              <p:spTgt spid="28"/>
                                            </p:tgtEl>
                                            <p:attrNameLst>
                                              <p:attrName>ppt_x</p:attrName>
                                            </p:attrNameLst>
                                          </p:cBhvr>
                                          <p:tavLst>
                                            <p:tav tm="0">
                                              <p:val>
                                                <p:strVal val="#ppt_x"/>
                                              </p:val>
                                            </p:tav>
                                            <p:tav tm="100000">
                                              <p:val>
                                                <p:strVal val="#ppt_x"/>
                                              </p:val>
                                            </p:tav>
                                          </p:tavLst>
                                        </p:anim>
                                        <p:anim calcmode="lin" valueType="num">
                                          <p:cBhvr additive="base">
                                            <p:cTn id="82" dur="500" fill="hold"/>
                                            <p:tgtEl>
                                              <p:spTgt spid="28"/>
                                            </p:tgtEl>
                                            <p:attrNameLst>
                                              <p:attrName>ppt_y</p:attrName>
                                            </p:attrNameLst>
                                          </p:cBhvr>
                                          <p:tavLst>
                                            <p:tav tm="0">
                                              <p:val>
                                                <p:strVal val="1+#ppt_h/2"/>
                                              </p:val>
                                            </p:tav>
                                            <p:tav tm="100000">
                                              <p:val>
                                                <p:strVal val="#ppt_y"/>
                                              </p:val>
                                            </p:tav>
                                          </p:tavLst>
                                        </p:anim>
                                      </p:childTnLst>
                                    </p:cTn>
                                  </p:par>
                                  <p:par>
                                    <p:cTn id="83" presetID="22" presetClass="entr" presetSubtype="1" fill="hold" grpId="0" nodeType="withEffect">
                                      <p:stCondLst>
                                        <p:cond delay="500"/>
                                      </p:stCondLst>
                                      <p:childTnLst>
                                        <p:set>
                                          <p:cBhvr>
                                            <p:cTn id="84" dur="1" fill="hold">
                                              <p:stCondLst>
                                                <p:cond delay="0"/>
                                              </p:stCondLst>
                                            </p:cTn>
                                            <p:tgtEl>
                                              <p:spTgt spid="27"/>
                                            </p:tgtEl>
                                            <p:attrNameLst>
                                              <p:attrName>style.visibility</p:attrName>
                                            </p:attrNameLst>
                                          </p:cBhvr>
                                          <p:to>
                                            <p:strVal val="visible"/>
                                          </p:to>
                                        </p:set>
                                        <p:animEffect transition="in" filter="wipe(up)">
                                          <p:cBhvr>
                                            <p:cTn id="85" dur="1000"/>
                                            <p:tgtEl>
                                              <p:spTgt spid="27"/>
                                            </p:tgtEl>
                                          </p:cBhvr>
                                        </p:animEffect>
                                      </p:childTnLst>
                                    </p:cTn>
                                  </p:par>
                                </p:childTnLst>
                              </p:cTn>
                            </p:par>
                            <p:par>
                              <p:cTn id="86" fill="hold">
                                <p:stCondLst>
                                  <p:cond delay="10000"/>
                                </p:stCondLst>
                                <p:childTnLst>
                                  <p:par>
                                    <p:cTn id="87" presetID="53" presetClass="entr" presetSubtype="16"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p:cTn id="89" dur="500" fill="hold"/>
                                            <p:tgtEl>
                                              <p:spTgt spid="11"/>
                                            </p:tgtEl>
                                            <p:attrNameLst>
                                              <p:attrName>ppt_w</p:attrName>
                                            </p:attrNameLst>
                                          </p:cBhvr>
                                          <p:tavLst>
                                            <p:tav tm="0">
                                              <p:val>
                                                <p:fltVal val="0"/>
                                              </p:val>
                                            </p:tav>
                                            <p:tav tm="100000">
                                              <p:val>
                                                <p:strVal val="#ppt_w"/>
                                              </p:val>
                                            </p:tav>
                                          </p:tavLst>
                                        </p:anim>
                                        <p:anim calcmode="lin" valueType="num">
                                          <p:cBhvr>
                                            <p:cTn id="90" dur="500" fill="hold"/>
                                            <p:tgtEl>
                                              <p:spTgt spid="11"/>
                                            </p:tgtEl>
                                            <p:attrNameLst>
                                              <p:attrName>ppt_h</p:attrName>
                                            </p:attrNameLst>
                                          </p:cBhvr>
                                          <p:tavLst>
                                            <p:tav tm="0">
                                              <p:val>
                                                <p:fltVal val="0"/>
                                              </p:val>
                                            </p:tav>
                                            <p:tav tm="100000">
                                              <p:val>
                                                <p:strVal val="#ppt_h"/>
                                              </p:val>
                                            </p:tav>
                                          </p:tavLst>
                                        </p:anim>
                                        <p:animEffect transition="in" filter="fade">
                                          <p:cBhvr>
                                            <p:cTn id="91" dur="500"/>
                                            <p:tgtEl>
                                              <p:spTgt spid="11"/>
                                            </p:tgtEl>
                                          </p:cBhvr>
                                        </p:animEffect>
                                      </p:childTnLst>
                                    </p:cTn>
                                  </p:par>
                                  <p:par>
                                    <p:cTn id="92" presetID="2" presetClass="entr" presetSubtype="4" fill="hold" grpId="0" nodeType="withEffect">
                                      <p:stCondLst>
                                        <p:cond delay="0"/>
                                      </p:stCondLst>
                                      <p:childTnLst>
                                        <p:set>
                                          <p:cBhvr>
                                            <p:cTn id="93" dur="1" fill="hold">
                                              <p:stCondLst>
                                                <p:cond delay="0"/>
                                              </p:stCondLst>
                                            </p:cTn>
                                            <p:tgtEl>
                                              <p:spTgt spid="30"/>
                                            </p:tgtEl>
                                            <p:attrNameLst>
                                              <p:attrName>style.visibility</p:attrName>
                                            </p:attrNameLst>
                                          </p:cBhvr>
                                          <p:to>
                                            <p:strVal val="visible"/>
                                          </p:to>
                                        </p:set>
                                        <p:anim calcmode="lin" valueType="num">
                                          <p:cBhvr additive="base">
                                            <p:cTn id="94" dur="500" fill="hold"/>
                                            <p:tgtEl>
                                              <p:spTgt spid="30"/>
                                            </p:tgtEl>
                                            <p:attrNameLst>
                                              <p:attrName>ppt_x</p:attrName>
                                            </p:attrNameLst>
                                          </p:cBhvr>
                                          <p:tavLst>
                                            <p:tav tm="0">
                                              <p:val>
                                                <p:strVal val="#ppt_x"/>
                                              </p:val>
                                            </p:tav>
                                            <p:tav tm="100000">
                                              <p:val>
                                                <p:strVal val="#ppt_x"/>
                                              </p:val>
                                            </p:tav>
                                          </p:tavLst>
                                        </p:anim>
                                        <p:anim calcmode="lin" valueType="num">
                                          <p:cBhvr additive="base">
                                            <p:cTn id="95" dur="500" fill="hold"/>
                                            <p:tgtEl>
                                              <p:spTgt spid="30"/>
                                            </p:tgtEl>
                                            <p:attrNameLst>
                                              <p:attrName>ppt_y</p:attrName>
                                            </p:attrNameLst>
                                          </p:cBhvr>
                                          <p:tavLst>
                                            <p:tav tm="0">
                                              <p:val>
                                                <p:strVal val="1+#ppt_h/2"/>
                                              </p:val>
                                            </p:tav>
                                            <p:tav tm="100000">
                                              <p:val>
                                                <p:strVal val="#ppt_y"/>
                                              </p:val>
                                            </p:tav>
                                          </p:tavLst>
                                        </p:anim>
                                      </p:childTnLst>
                                    </p:cTn>
                                  </p:par>
                                  <p:par>
                                    <p:cTn id="96" presetID="22" presetClass="entr" presetSubtype="1" fill="hold" grpId="0" nodeType="withEffect">
                                      <p:stCondLst>
                                        <p:cond delay="500"/>
                                      </p:stCondLst>
                                      <p:childTnLst>
                                        <p:set>
                                          <p:cBhvr>
                                            <p:cTn id="97" dur="1" fill="hold">
                                              <p:stCondLst>
                                                <p:cond delay="0"/>
                                              </p:stCondLst>
                                            </p:cTn>
                                            <p:tgtEl>
                                              <p:spTgt spid="29"/>
                                            </p:tgtEl>
                                            <p:attrNameLst>
                                              <p:attrName>style.visibility</p:attrName>
                                            </p:attrNameLst>
                                          </p:cBhvr>
                                          <p:to>
                                            <p:strVal val="visible"/>
                                          </p:to>
                                        </p:set>
                                        <p:animEffect transition="in" filter="wipe(up)">
                                          <p:cBhvr>
                                            <p:cTn id="98"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5" grpId="0" animBg="1"/>
          <p:bldP spid="36" grpId="0" animBg="1"/>
          <p:bldP spid="37" grpId="0" animBg="1"/>
          <p:bldP spid="3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flipH="1">
            <a:off x="0" y="3844890"/>
            <a:ext cx="1486694"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1486695" y="2404730"/>
            <a:ext cx="504055" cy="144016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990750" y="2404730"/>
            <a:ext cx="495055" cy="3096344"/>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2485805" y="3706353"/>
            <a:ext cx="513057" cy="1794073"/>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998862" y="3703987"/>
            <a:ext cx="3181120"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6179982" y="2260714"/>
            <a:ext cx="477054" cy="144016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657036" y="2260714"/>
            <a:ext cx="230258" cy="144016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6887294" y="3706669"/>
            <a:ext cx="5271616" cy="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414686" y="2070090"/>
            <a:ext cx="1080119" cy="1080119"/>
            <a:chOff x="1342678" y="1773610"/>
            <a:chExt cx="1080119" cy="1080119"/>
          </a:xfrm>
        </p:grpSpPr>
        <p:sp>
          <p:nvSpPr>
            <p:cNvPr id="11" name="椭圆 10"/>
            <p:cNvSpPr/>
            <p:nvPr/>
          </p:nvSpPr>
          <p:spPr>
            <a:xfrm>
              <a:off x="1342678" y="1773610"/>
              <a:ext cx="1080119" cy="1080119"/>
            </a:xfrm>
            <a:prstGeom prst="ellips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tx2">
                      <a:lumMod val="75000"/>
                    </a:schemeClr>
                  </a:solidFill>
                </a:ln>
                <a:solidFill>
                  <a:schemeClr val="tx2">
                    <a:lumMod val="75000"/>
                  </a:schemeClr>
                </a:solidFill>
              </a:endParaRPr>
            </a:p>
          </p:txBody>
        </p:sp>
        <p:sp>
          <p:nvSpPr>
            <p:cNvPr id="12" name="矩形 11"/>
            <p:cNvSpPr/>
            <p:nvPr/>
          </p:nvSpPr>
          <p:spPr>
            <a:xfrm>
              <a:off x="1414686" y="1874595"/>
              <a:ext cx="857618" cy="830997"/>
            </a:xfrm>
            <a:prstGeom prst="rect">
              <a:avLst/>
            </a:prstGeom>
          </p:spPr>
          <p:txBody>
            <a:bodyPr wrap="square">
              <a:spAutoFit/>
            </a:bodyPr>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录入内容</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sp>
        <p:nvSpPr>
          <p:cNvPr id="13" name="TextBox 36"/>
          <p:cNvSpPr txBox="1"/>
          <p:nvPr/>
        </p:nvSpPr>
        <p:spPr>
          <a:xfrm>
            <a:off x="2983131" y="2565295"/>
            <a:ext cx="2578573"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2960168" y="1972682"/>
            <a:ext cx="974798" cy="662554"/>
          </a:xfrm>
          <a:prstGeom prst="rect">
            <a:avLst/>
          </a:prstGeom>
        </p:spPr>
        <p:txBody>
          <a:bodyPr wrap="square">
            <a:spAutoFit/>
          </a:bodyPr>
          <a:lstStyle/>
          <a:p>
            <a:pPr algn="r">
              <a:lnSpc>
                <a:spcPct val="150000"/>
              </a:lnSpc>
            </a:pP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80%</a:t>
            </a:r>
            <a:endPar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1893343" y="4662377"/>
            <a:ext cx="1177527" cy="1177527"/>
            <a:chOff x="1342678" y="1773610"/>
            <a:chExt cx="1080119" cy="1080119"/>
          </a:xfrm>
        </p:grpSpPr>
        <p:sp>
          <p:nvSpPr>
            <p:cNvPr id="16" name="椭圆 15"/>
            <p:cNvSpPr/>
            <p:nvPr/>
          </p:nvSpPr>
          <p:spPr>
            <a:xfrm>
              <a:off x="1342678" y="1773610"/>
              <a:ext cx="1080119" cy="1080119"/>
            </a:xfrm>
            <a:prstGeom prst="ellipse">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tx2">
                      <a:lumMod val="75000"/>
                    </a:schemeClr>
                  </a:solidFill>
                </a:ln>
                <a:solidFill>
                  <a:schemeClr val="tx2">
                    <a:lumMod val="75000"/>
                  </a:schemeClr>
                </a:solidFill>
              </a:endParaRPr>
            </a:p>
          </p:txBody>
        </p:sp>
        <p:sp>
          <p:nvSpPr>
            <p:cNvPr id="17" name="矩形 16"/>
            <p:cNvSpPr/>
            <p:nvPr/>
          </p:nvSpPr>
          <p:spPr>
            <a:xfrm>
              <a:off x="1414686" y="1917626"/>
              <a:ext cx="857618" cy="830997"/>
            </a:xfrm>
            <a:prstGeom prst="rect">
              <a:avLst/>
            </a:prstGeom>
            <a:noFill/>
            <a:ln/>
          </p:spPr>
          <p:txBody>
            <a:bodyPr wrap="square">
              <a:spAutoFit/>
            </a:bodyPr>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录入内容</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sp>
        <p:nvSpPr>
          <p:cNvPr id="18" name="TextBox 41"/>
          <p:cNvSpPr txBox="1"/>
          <p:nvPr/>
        </p:nvSpPr>
        <p:spPr>
          <a:xfrm>
            <a:off x="3487187" y="3988906"/>
            <a:ext cx="236497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3487187" y="4925010"/>
            <a:ext cx="974798" cy="662554"/>
          </a:xfrm>
          <a:prstGeom prst="rect">
            <a:avLst/>
          </a:prstGeom>
        </p:spPr>
        <p:txBody>
          <a:bodyPr wrap="square">
            <a:spAutoFit/>
          </a:bodyPr>
          <a:lstStyle/>
          <a:p>
            <a:pPr algn="r">
              <a:lnSpc>
                <a:spcPct val="150000"/>
              </a:lnSpc>
            </a:pP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85%</a:t>
            </a:r>
            <a:endPar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023198" y="1974424"/>
            <a:ext cx="1222394" cy="1222394"/>
            <a:chOff x="1342678" y="1773610"/>
            <a:chExt cx="1080119" cy="1080119"/>
          </a:xfrm>
        </p:grpSpPr>
        <p:sp>
          <p:nvSpPr>
            <p:cNvPr id="21" name="椭圆 20"/>
            <p:cNvSpPr/>
            <p:nvPr/>
          </p:nvSpPr>
          <p:spPr>
            <a:xfrm>
              <a:off x="1342678" y="1773610"/>
              <a:ext cx="1080119" cy="108011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n>
                  <a:solidFill>
                    <a:schemeClr val="tx2">
                      <a:lumMod val="75000"/>
                    </a:schemeClr>
                  </a:solidFill>
                </a:ln>
                <a:solidFill>
                  <a:schemeClr val="tx2">
                    <a:lumMod val="75000"/>
                  </a:schemeClr>
                </a:solidFill>
              </a:endParaRPr>
            </a:p>
          </p:txBody>
        </p:sp>
        <p:sp>
          <p:nvSpPr>
            <p:cNvPr id="22" name="矩形 21"/>
            <p:cNvSpPr/>
            <p:nvPr/>
          </p:nvSpPr>
          <p:spPr>
            <a:xfrm>
              <a:off x="1375837" y="1981548"/>
              <a:ext cx="857618" cy="830997"/>
            </a:xfrm>
            <a:prstGeom prst="rect">
              <a:avLst/>
            </a:prstGeom>
          </p:spPr>
          <p:txBody>
            <a:bodyPr wrap="square">
              <a:spAutoFit/>
            </a:bodyPr>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录入内容</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sp>
        <p:nvSpPr>
          <p:cNvPr id="23" name="TextBox 47"/>
          <p:cNvSpPr txBox="1"/>
          <p:nvPr/>
        </p:nvSpPr>
        <p:spPr>
          <a:xfrm>
            <a:off x="7757430" y="2495029"/>
            <a:ext cx="2333244"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7734466" y="1902416"/>
            <a:ext cx="974798" cy="662554"/>
          </a:xfrm>
          <a:prstGeom prst="rect">
            <a:avLst/>
          </a:prstGeom>
        </p:spPr>
        <p:txBody>
          <a:bodyPr wrap="square">
            <a:spAutoFit/>
          </a:bodyPr>
          <a:lstStyle/>
          <a:p>
            <a:pPr algn="r">
              <a:lnSpc>
                <a:spcPct val="150000"/>
              </a:lnSpc>
            </a:pPr>
            <a:r>
              <a:rPr lang="en-US" altLang="zh-CN" sz="2800" b="1" dirty="0" smtClean="0">
                <a:solidFill>
                  <a:schemeClr val="tx1">
                    <a:lumMod val="65000"/>
                    <a:lumOff val="35000"/>
                  </a:schemeClr>
                </a:solidFill>
                <a:latin typeface="微软雅黑" panose="020B0503020204020204" pitchFamily="34" charset="-122"/>
                <a:ea typeface="微软雅黑" panose="020B0503020204020204" pitchFamily="34" charset="-122"/>
              </a:rPr>
              <a:t>98%</a:t>
            </a:r>
            <a:endParaRPr lang="en-US" altLang="zh-CN" sz="28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5141693"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0" name="椭圆 29"/>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1" name="椭圆 30"/>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2"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业绩展示</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pic>
        <p:nvPicPr>
          <p:cNvPr id="34" name="图片 33"/>
          <p:cNvPicPr>
            <a:picLocks noChangeAspect="1"/>
          </p:cNvPicPr>
          <p:nvPr/>
        </p:nvPicPr>
        <p:blipFill rotWithShape="1">
          <a:blip r:embed="rId3">
            <a:extLst>
              <a:ext uri="{28A0092B-C50C-407E-A947-70E740481C1C}">
                <a14:useLocalDpi xmlns:a14="http://schemas.microsoft.com/office/drawing/2010/main" val="0"/>
              </a:ext>
            </a:extLst>
          </a:blip>
          <a:srcRect l="26357" r="5"/>
          <a:stretch/>
        </p:blipFill>
        <p:spPr>
          <a:xfrm rot="9005521">
            <a:off x="5768042" y="3772758"/>
            <a:ext cx="7406869" cy="5657849"/>
          </a:xfrm>
          <a:prstGeom prst="rect">
            <a:avLst/>
          </a:prstGeom>
        </p:spPr>
      </p:pic>
    </p:spTree>
    <p:extLst>
      <p:ext uri="{BB962C8B-B14F-4D97-AF65-F5344CB8AC3E}">
        <p14:creationId xmlns:p14="http://schemas.microsoft.com/office/powerpoint/2010/main" val="2919838557"/>
      </p:ext>
    </p:extLst>
  </p:cSld>
  <p:clrMapOvr>
    <a:masterClrMapping/>
  </p:clrMapOvr>
  <mc:AlternateContent xmlns:mc="http://schemas.openxmlformats.org/markup-compatibility/2006" xmlns:p14="http://schemas.microsoft.com/office/powerpoint/2010/main">
    <mc:Choice Requires="p14">
      <p:transition spd="slow" p14:dur="20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25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2" presetClass="entr" presetSubtype="1" fill="hold" grpId="0" nodeType="withEffect" p14:presetBounceEnd="40000">
                                      <p:stCondLst>
                                        <p:cond delay="1000"/>
                                      </p:stCondLst>
                                      <p:childTnLst>
                                        <p:set>
                                          <p:cBhvr>
                                            <p:cTn id="18" dur="1" fill="hold">
                                              <p:stCondLst>
                                                <p:cond delay="0"/>
                                              </p:stCondLst>
                                            </p:cTn>
                                            <p:tgtEl>
                                              <p:spTgt spid="32"/>
                                            </p:tgtEl>
                                            <p:attrNameLst>
                                              <p:attrName>style.visibility</p:attrName>
                                            </p:attrNameLst>
                                          </p:cBhvr>
                                          <p:to>
                                            <p:strVal val="visible"/>
                                          </p:to>
                                        </p:set>
                                        <p:anim calcmode="lin" valueType="num" p14:bounceEnd="40000">
                                          <p:cBhvr additive="base">
                                            <p:cTn id="19"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250"/>
                                            <p:tgtEl>
                                              <p:spTgt spid="2"/>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250"/>
                                            <p:tgtEl>
                                              <p:spTgt spid="3"/>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50"/>
                                            <p:tgtEl>
                                              <p:spTgt spid="4"/>
                                            </p:tgtEl>
                                          </p:cBhvr>
                                        </p:animEffect>
                                      </p:childTnLst>
                                    </p:cTn>
                                  </p:par>
                                </p:childTnLst>
                              </p:cTn>
                            </p:par>
                            <p:par>
                              <p:cTn id="33" fill="hold">
                                <p:stCondLst>
                                  <p:cond delay="2750"/>
                                </p:stCondLst>
                                <p:childTnLst>
                                  <p:par>
                                    <p:cTn id="34" presetID="22" presetClass="entr" presetSubtype="8"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250"/>
                                            <p:tgtEl>
                                              <p:spTgt spid="5"/>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250"/>
                                            <p:tgtEl>
                                              <p:spTgt spid="6"/>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250"/>
                                            <p:tgtEl>
                                              <p:spTgt spid="7"/>
                                            </p:tgtEl>
                                          </p:cBhvr>
                                        </p:animEffect>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250"/>
                                            <p:tgtEl>
                                              <p:spTgt spid="8"/>
                                            </p:tgtEl>
                                          </p:cBhvr>
                                        </p:animEffect>
                                      </p:childTnLst>
                                    </p:cTn>
                                  </p:par>
                                </p:childTnLst>
                              </p:cTn>
                            </p:par>
                            <p:par>
                              <p:cTn id="49" fill="hold">
                                <p:stCondLst>
                                  <p:cond delay="3750"/>
                                </p:stCondLst>
                                <p:childTnLst>
                                  <p:par>
                                    <p:cTn id="50" presetID="22" presetClass="entr" presetSubtype="8"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4250"/>
                                </p:stCondLst>
                                <p:childTnLst>
                                  <p:par>
                                    <p:cTn id="54" presetID="53" presetClass="entr" presetSubtype="16"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4750"/>
                                </p:stCondLst>
                                <p:childTnLst>
                                  <p:par>
                                    <p:cTn id="60" presetID="2" presetClass="entr" presetSubtype="1"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childTnLst>
                              </p:cTn>
                            </p:par>
                            <p:par>
                              <p:cTn id="64" fill="hold">
                                <p:stCondLst>
                                  <p:cond delay="525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5750"/>
                                </p:stCondLst>
                                <p:childTnLst>
                                  <p:par>
                                    <p:cTn id="69" presetID="53" presetClass="entr" presetSubtype="16"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childTnLst>
                              </p:cTn>
                            </p:par>
                            <p:par>
                              <p:cTn id="74" fill="hold">
                                <p:stCondLst>
                                  <p:cond delay="6250"/>
                                </p:stCondLst>
                                <p:childTnLst>
                                  <p:par>
                                    <p:cTn id="75" presetID="2" presetClass="entr" presetSubtype="4"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childTnLst>
                              </p:cTn>
                            </p:par>
                            <p:par>
                              <p:cTn id="79" fill="hold">
                                <p:stCondLst>
                                  <p:cond delay="675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par>
                              <p:cTn id="83" fill="hold">
                                <p:stCondLst>
                                  <p:cond delay="7250"/>
                                </p:stCondLst>
                                <p:childTnLst>
                                  <p:par>
                                    <p:cTn id="84" presetID="53" presetClass="entr" presetSubtype="16" fill="hold"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par>
                              <p:cTn id="89" fill="hold">
                                <p:stCondLst>
                                  <p:cond delay="7750"/>
                                </p:stCondLst>
                                <p:childTnLst>
                                  <p:par>
                                    <p:cTn id="90" presetID="2" presetClass="entr" presetSubtype="1"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ppt_x"/>
                                              </p:val>
                                            </p:tav>
                                            <p:tav tm="100000">
                                              <p:val>
                                                <p:strVal val="#ppt_x"/>
                                              </p:val>
                                            </p:tav>
                                          </p:tavLst>
                                        </p:anim>
                                        <p:anim calcmode="lin" valueType="num">
                                          <p:cBhvr additive="base">
                                            <p:cTn id="93" dur="500" fill="hold"/>
                                            <p:tgtEl>
                                              <p:spTgt spid="24"/>
                                            </p:tgtEl>
                                            <p:attrNameLst>
                                              <p:attrName>ppt_y</p:attrName>
                                            </p:attrNameLst>
                                          </p:cBhvr>
                                          <p:tavLst>
                                            <p:tav tm="0">
                                              <p:val>
                                                <p:strVal val="0-#ppt_h/2"/>
                                              </p:val>
                                            </p:tav>
                                            <p:tav tm="100000">
                                              <p:val>
                                                <p:strVal val="#ppt_y"/>
                                              </p:val>
                                            </p:tav>
                                          </p:tavLst>
                                        </p:anim>
                                      </p:childTnLst>
                                    </p:cTn>
                                  </p:par>
                                </p:childTnLst>
                              </p:cTn>
                            </p:par>
                            <p:par>
                              <p:cTn id="94" fill="hold">
                                <p:stCondLst>
                                  <p:cond delay="8250"/>
                                </p:stCondLst>
                                <p:childTnLst>
                                  <p:par>
                                    <p:cTn id="95" presetID="22" presetClass="entr" presetSubtype="8"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8" grpId="0"/>
          <p:bldP spid="19" grpId="0"/>
          <p:bldP spid="23" grpId="0"/>
          <p:bldP spid="24" grpId="0"/>
          <p:bldP spid="29" grpId="0" animBg="1"/>
          <p:bldP spid="30" grpId="0" animBg="1"/>
          <p:bldP spid="31" grpId="0" animBg="1"/>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250"/>
                                            <p:tgtEl>
                                              <p:spTgt spid="3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2" presetClass="entr" presetSubtype="1"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250"/>
                                            <p:tgtEl>
                                              <p:spTgt spid="2"/>
                                            </p:tgtEl>
                                          </p:cBhvr>
                                        </p:animEffect>
                                      </p:childTnLst>
                                    </p:cTn>
                                  </p:par>
                                </p:childTnLst>
                              </p:cTn>
                            </p:par>
                            <p:par>
                              <p:cTn id="25" fill="hold">
                                <p:stCondLst>
                                  <p:cond delay="2250"/>
                                </p:stCondLst>
                                <p:childTnLst>
                                  <p:par>
                                    <p:cTn id="26" presetID="22" presetClass="entr" presetSubtype="8"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wipe(left)">
                                          <p:cBhvr>
                                            <p:cTn id="28" dur="250"/>
                                            <p:tgtEl>
                                              <p:spTgt spid="3"/>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250"/>
                                            <p:tgtEl>
                                              <p:spTgt spid="4"/>
                                            </p:tgtEl>
                                          </p:cBhvr>
                                        </p:animEffect>
                                      </p:childTnLst>
                                    </p:cTn>
                                  </p:par>
                                </p:childTnLst>
                              </p:cTn>
                            </p:par>
                            <p:par>
                              <p:cTn id="33" fill="hold">
                                <p:stCondLst>
                                  <p:cond delay="2750"/>
                                </p:stCondLst>
                                <p:childTnLst>
                                  <p:par>
                                    <p:cTn id="34" presetID="22" presetClass="entr" presetSubtype="8"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250"/>
                                            <p:tgtEl>
                                              <p:spTgt spid="5"/>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250"/>
                                            <p:tgtEl>
                                              <p:spTgt spid="6"/>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250"/>
                                            <p:tgtEl>
                                              <p:spTgt spid="7"/>
                                            </p:tgtEl>
                                          </p:cBhvr>
                                        </p:animEffect>
                                      </p:childTnLst>
                                    </p:cTn>
                                  </p:par>
                                </p:childTnLst>
                              </p:cTn>
                            </p:par>
                            <p:par>
                              <p:cTn id="45" fill="hold">
                                <p:stCondLst>
                                  <p:cond delay="3500"/>
                                </p:stCondLst>
                                <p:childTnLst>
                                  <p:par>
                                    <p:cTn id="46" presetID="22" presetClass="entr" presetSubtype="8" fill="hold"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250"/>
                                            <p:tgtEl>
                                              <p:spTgt spid="8"/>
                                            </p:tgtEl>
                                          </p:cBhvr>
                                        </p:animEffect>
                                      </p:childTnLst>
                                    </p:cTn>
                                  </p:par>
                                </p:childTnLst>
                              </p:cTn>
                            </p:par>
                            <p:par>
                              <p:cTn id="49" fill="hold">
                                <p:stCondLst>
                                  <p:cond delay="3750"/>
                                </p:stCondLst>
                                <p:childTnLst>
                                  <p:par>
                                    <p:cTn id="50" presetID="22" presetClass="entr" presetSubtype="8" fill="hold"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left)">
                                          <p:cBhvr>
                                            <p:cTn id="52" dur="500"/>
                                            <p:tgtEl>
                                              <p:spTgt spid="9"/>
                                            </p:tgtEl>
                                          </p:cBhvr>
                                        </p:animEffect>
                                      </p:childTnLst>
                                    </p:cTn>
                                  </p:par>
                                </p:childTnLst>
                              </p:cTn>
                            </p:par>
                            <p:par>
                              <p:cTn id="53" fill="hold">
                                <p:stCondLst>
                                  <p:cond delay="4250"/>
                                </p:stCondLst>
                                <p:childTnLst>
                                  <p:par>
                                    <p:cTn id="54" presetID="53" presetClass="entr" presetSubtype="16"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 calcmode="lin" valueType="num">
                                          <p:cBhvr>
                                            <p:cTn id="56" dur="500" fill="hold"/>
                                            <p:tgtEl>
                                              <p:spTgt spid="10"/>
                                            </p:tgtEl>
                                            <p:attrNameLst>
                                              <p:attrName>ppt_w</p:attrName>
                                            </p:attrNameLst>
                                          </p:cBhvr>
                                          <p:tavLst>
                                            <p:tav tm="0">
                                              <p:val>
                                                <p:fltVal val="0"/>
                                              </p:val>
                                            </p:tav>
                                            <p:tav tm="100000">
                                              <p:val>
                                                <p:strVal val="#ppt_w"/>
                                              </p:val>
                                            </p:tav>
                                          </p:tavLst>
                                        </p:anim>
                                        <p:anim calcmode="lin" valueType="num">
                                          <p:cBhvr>
                                            <p:cTn id="57" dur="500" fill="hold"/>
                                            <p:tgtEl>
                                              <p:spTgt spid="10"/>
                                            </p:tgtEl>
                                            <p:attrNameLst>
                                              <p:attrName>ppt_h</p:attrName>
                                            </p:attrNameLst>
                                          </p:cBhvr>
                                          <p:tavLst>
                                            <p:tav tm="0">
                                              <p:val>
                                                <p:fltVal val="0"/>
                                              </p:val>
                                            </p:tav>
                                            <p:tav tm="100000">
                                              <p:val>
                                                <p:strVal val="#ppt_h"/>
                                              </p:val>
                                            </p:tav>
                                          </p:tavLst>
                                        </p:anim>
                                        <p:animEffect transition="in" filter="fade">
                                          <p:cBhvr>
                                            <p:cTn id="58" dur="500"/>
                                            <p:tgtEl>
                                              <p:spTgt spid="10"/>
                                            </p:tgtEl>
                                          </p:cBhvr>
                                        </p:animEffect>
                                      </p:childTnLst>
                                    </p:cTn>
                                  </p:par>
                                </p:childTnLst>
                              </p:cTn>
                            </p:par>
                            <p:par>
                              <p:cTn id="59" fill="hold">
                                <p:stCondLst>
                                  <p:cond delay="4750"/>
                                </p:stCondLst>
                                <p:childTnLst>
                                  <p:par>
                                    <p:cTn id="60" presetID="2" presetClass="entr" presetSubtype="1"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500" fill="hold"/>
                                            <p:tgtEl>
                                              <p:spTgt spid="14"/>
                                            </p:tgtEl>
                                            <p:attrNameLst>
                                              <p:attrName>ppt_x</p:attrName>
                                            </p:attrNameLst>
                                          </p:cBhvr>
                                          <p:tavLst>
                                            <p:tav tm="0">
                                              <p:val>
                                                <p:strVal val="#ppt_x"/>
                                              </p:val>
                                            </p:tav>
                                            <p:tav tm="100000">
                                              <p:val>
                                                <p:strVal val="#ppt_x"/>
                                              </p:val>
                                            </p:tav>
                                          </p:tavLst>
                                        </p:anim>
                                        <p:anim calcmode="lin" valueType="num">
                                          <p:cBhvr additive="base">
                                            <p:cTn id="63" dur="500" fill="hold"/>
                                            <p:tgtEl>
                                              <p:spTgt spid="14"/>
                                            </p:tgtEl>
                                            <p:attrNameLst>
                                              <p:attrName>ppt_y</p:attrName>
                                            </p:attrNameLst>
                                          </p:cBhvr>
                                          <p:tavLst>
                                            <p:tav tm="0">
                                              <p:val>
                                                <p:strVal val="0-#ppt_h/2"/>
                                              </p:val>
                                            </p:tav>
                                            <p:tav tm="100000">
                                              <p:val>
                                                <p:strVal val="#ppt_y"/>
                                              </p:val>
                                            </p:tav>
                                          </p:tavLst>
                                        </p:anim>
                                      </p:childTnLst>
                                    </p:cTn>
                                  </p:par>
                                </p:childTnLst>
                              </p:cTn>
                            </p:par>
                            <p:par>
                              <p:cTn id="64" fill="hold">
                                <p:stCondLst>
                                  <p:cond delay="525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5750"/>
                                </p:stCondLst>
                                <p:childTnLst>
                                  <p:par>
                                    <p:cTn id="69" presetID="53" presetClass="entr" presetSubtype="16"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childTnLst>
                              </p:cTn>
                            </p:par>
                            <p:par>
                              <p:cTn id="74" fill="hold">
                                <p:stCondLst>
                                  <p:cond delay="6250"/>
                                </p:stCondLst>
                                <p:childTnLst>
                                  <p:par>
                                    <p:cTn id="75" presetID="2" presetClass="entr" presetSubtype="4"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childTnLst>
                              </p:cTn>
                            </p:par>
                            <p:par>
                              <p:cTn id="79" fill="hold">
                                <p:stCondLst>
                                  <p:cond delay="675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par>
                              <p:cTn id="83" fill="hold">
                                <p:stCondLst>
                                  <p:cond delay="7250"/>
                                </p:stCondLst>
                                <p:childTnLst>
                                  <p:par>
                                    <p:cTn id="84" presetID="53" presetClass="entr" presetSubtype="16" fill="hold"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par>
                              <p:cTn id="89" fill="hold">
                                <p:stCondLst>
                                  <p:cond delay="7750"/>
                                </p:stCondLst>
                                <p:childTnLst>
                                  <p:par>
                                    <p:cTn id="90" presetID="2" presetClass="entr" presetSubtype="1" fill="hold" grpId="0" nodeType="afterEffect">
                                      <p:stCondLst>
                                        <p:cond delay="0"/>
                                      </p:stCondLst>
                                      <p:childTnLst>
                                        <p:set>
                                          <p:cBhvr>
                                            <p:cTn id="91" dur="1" fill="hold">
                                              <p:stCondLst>
                                                <p:cond delay="0"/>
                                              </p:stCondLst>
                                            </p:cTn>
                                            <p:tgtEl>
                                              <p:spTgt spid="24"/>
                                            </p:tgtEl>
                                            <p:attrNameLst>
                                              <p:attrName>style.visibility</p:attrName>
                                            </p:attrNameLst>
                                          </p:cBhvr>
                                          <p:to>
                                            <p:strVal val="visible"/>
                                          </p:to>
                                        </p:set>
                                        <p:anim calcmode="lin" valueType="num">
                                          <p:cBhvr additive="base">
                                            <p:cTn id="92" dur="500" fill="hold"/>
                                            <p:tgtEl>
                                              <p:spTgt spid="24"/>
                                            </p:tgtEl>
                                            <p:attrNameLst>
                                              <p:attrName>ppt_x</p:attrName>
                                            </p:attrNameLst>
                                          </p:cBhvr>
                                          <p:tavLst>
                                            <p:tav tm="0">
                                              <p:val>
                                                <p:strVal val="#ppt_x"/>
                                              </p:val>
                                            </p:tav>
                                            <p:tav tm="100000">
                                              <p:val>
                                                <p:strVal val="#ppt_x"/>
                                              </p:val>
                                            </p:tav>
                                          </p:tavLst>
                                        </p:anim>
                                        <p:anim calcmode="lin" valueType="num">
                                          <p:cBhvr additive="base">
                                            <p:cTn id="93" dur="500" fill="hold"/>
                                            <p:tgtEl>
                                              <p:spTgt spid="24"/>
                                            </p:tgtEl>
                                            <p:attrNameLst>
                                              <p:attrName>ppt_y</p:attrName>
                                            </p:attrNameLst>
                                          </p:cBhvr>
                                          <p:tavLst>
                                            <p:tav tm="0">
                                              <p:val>
                                                <p:strVal val="0-#ppt_h/2"/>
                                              </p:val>
                                            </p:tav>
                                            <p:tav tm="100000">
                                              <p:val>
                                                <p:strVal val="#ppt_y"/>
                                              </p:val>
                                            </p:tav>
                                          </p:tavLst>
                                        </p:anim>
                                      </p:childTnLst>
                                    </p:cTn>
                                  </p:par>
                                </p:childTnLst>
                              </p:cTn>
                            </p:par>
                            <p:par>
                              <p:cTn id="94" fill="hold">
                                <p:stCondLst>
                                  <p:cond delay="8250"/>
                                </p:stCondLst>
                                <p:childTnLst>
                                  <p:par>
                                    <p:cTn id="95" presetID="22" presetClass="entr" presetSubtype="8"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Effect transition="in" filter="wipe(left)">
                                          <p:cBhvr>
                                            <p:cTn id="9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8" grpId="0"/>
          <p:bldP spid="19" grpId="0"/>
          <p:bldP spid="23" grpId="0"/>
          <p:bldP spid="24" grpId="0"/>
          <p:bldP spid="29" grpId="0" animBg="1"/>
          <p:bldP spid="30" grpId="0" animBg="1"/>
          <p:bldP spid="31" grpId="0" animBg="1"/>
          <p:bldP spid="32"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0" y="2004646"/>
            <a:ext cx="12190413" cy="485494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Group 83"/>
          <p:cNvGrpSpPr/>
          <p:nvPr/>
        </p:nvGrpSpPr>
        <p:grpSpPr>
          <a:xfrm>
            <a:off x="5174789" y="2221294"/>
            <a:ext cx="1232090" cy="4592876"/>
            <a:chOff x="5514228" y="3347003"/>
            <a:chExt cx="1164707" cy="4340559"/>
          </a:xfrm>
          <a:solidFill>
            <a:srgbClr val="CB4D49"/>
          </a:solidFill>
        </p:grpSpPr>
        <p:sp>
          <p:nvSpPr>
            <p:cNvPr id="3"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rgbClr val="007C8A"/>
            </a:solidFill>
            <a:ln>
              <a:noFill/>
            </a:ln>
          </p:spPr>
          <p:txBody>
            <a:bodyPr vert="horz" wrap="square" lIns="91440" tIns="45720" rIns="91440" bIns="45720" numCol="1" anchor="t" anchorCtr="0" compatLnSpc="1">
              <a:prstTxWarp prst="textNoShape">
                <a:avLst/>
              </a:prstTxWarp>
            </a:bodyPr>
            <a:lstStyle/>
            <a:p>
              <a:endParaRPr lang="id-ID">
                <a:solidFill>
                  <a:schemeClr val="tx1">
                    <a:lumMod val="65000"/>
                    <a:lumOff val="35000"/>
                  </a:schemeClr>
                </a:solidFill>
              </a:endParaRPr>
            </a:p>
          </p:txBody>
        </p:sp>
        <p:sp>
          <p:nvSpPr>
            <p:cNvPr id="4"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8"/>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rgbClr val="007C8A"/>
            </a:solidFill>
            <a:ln>
              <a:noFill/>
            </a:ln>
            <a:effectLst/>
            <a:extLst/>
          </p:spPr>
          <p:txBody>
            <a:bodyPr lIns="50799" tIns="50799" rIns="50799" bIns="50799" anchor="ctr"/>
            <a:lstStyle/>
            <a:p>
              <a:pPr defTabSz="914195">
                <a:defRPr/>
              </a:pPr>
              <a:endParaRPr lang="es-ES" sz="5800" dirty="0">
                <a:solidFill>
                  <a:schemeClr val="tx1">
                    <a:lumMod val="65000"/>
                    <a:lumOff val="35000"/>
                  </a:schemeClr>
                </a:solidFill>
                <a:effectLst>
                  <a:outerShdw blurRad="38100" dist="38100" dir="2700000" algn="tl">
                    <a:srgbClr val="000000"/>
                  </a:outerShdw>
                </a:effectLst>
                <a:latin typeface="Gill Sans" charset="0"/>
                <a:cs typeface="Gill Sans" charset="0"/>
                <a:sym typeface="Gill Sans" charset="0"/>
              </a:endParaRPr>
            </a:p>
          </p:txBody>
        </p:sp>
      </p:grpSp>
      <p:grpSp>
        <p:nvGrpSpPr>
          <p:cNvPr id="5" name="Group 84"/>
          <p:cNvGrpSpPr/>
          <p:nvPr/>
        </p:nvGrpSpPr>
        <p:grpSpPr>
          <a:xfrm>
            <a:off x="4297282" y="3337662"/>
            <a:ext cx="1403873" cy="2552286"/>
            <a:chOff x="4684712" y="4402042"/>
            <a:chExt cx="1327095" cy="2412072"/>
          </a:xfrm>
          <a:solidFill>
            <a:srgbClr val="22C4C4"/>
          </a:solidFill>
        </p:grpSpPr>
        <p:sp>
          <p:nvSpPr>
            <p:cNvPr id="6"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rgbClr val="FFA401"/>
            </a:solidFill>
            <a:ln>
              <a:noFill/>
            </a:ln>
          </p:spPr>
          <p:txBody>
            <a:bodyPr vert="horz" wrap="square" lIns="91440" tIns="45720" rIns="91440" bIns="45720" numCol="1" anchor="t" anchorCtr="0" compatLnSpc="1">
              <a:prstTxWarp prst="textNoShape">
                <a:avLst/>
              </a:prstTxWarp>
            </a:bodyPr>
            <a:lstStyle/>
            <a:p>
              <a:endParaRPr lang="id-ID">
                <a:solidFill>
                  <a:schemeClr val="tx1">
                    <a:lumMod val="65000"/>
                    <a:lumOff val="35000"/>
                  </a:schemeClr>
                </a:solidFill>
              </a:endParaRPr>
            </a:p>
          </p:txBody>
        </p:sp>
        <p:sp>
          <p:nvSpPr>
            <p:cNvPr id="7"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rgbClr val="FFA401"/>
            </a:solidFill>
            <a:ln>
              <a:noFill/>
            </a:ln>
            <a:effectLst/>
            <a:extLst/>
          </p:spPr>
          <p:txBody>
            <a:bodyPr lIns="50799" tIns="50799" rIns="50799" bIns="50799" anchor="ctr"/>
            <a:lstStyle/>
            <a:p>
              <a:pPr defTabSz="914195">
                <a:defRPr/>
              </a:pPr>
              <a:endParaRPr lang="es-ES" sz="5800" dirty="0">
                <a:solidFill>
                  <a:schemeClr val="tx1">
                    <a:lumMod val="65000"/>
                    <a:lumOff val="35000"/>
                  </a:schemeClr>
                </a:solidFill>
                <a:effectLst>
                  <a:outerShdw blurRad="38100" dist="38100" dir="2700000" algn="tl">
                    <a:srgbClr val="000000"/>
                  </a:outerShdw>
                </a:effectLst>
                <a:latin typeface="Gill Sans" charset="0"/>
                <a:cs typeface="Gill Sans" charset="0"/>
                <a:sym typeface="Gill Sans" charset="0"/>
              </a:endParaRPr>
            </a:p>
          </p:txBody>
        </p:sp>
      </p:grpSp>
      <p:grpSp>
        <p:nvGrpSpPr>
          <p:cNvPr id="8" name="Group 86"/>
          <p:cNvGrpSpPr/>
          <p:nvPr/>
        </p:nvGrpSpPr>
        <p:grpSpPr>
          <a:xfrm>
            <a:off x="5981221" y="4517733"/>
            <a:ext cx="1175288" cy="1345356"/>
            <a:chOff x="6276556" y="5517283"/>
            <a:chExt cx="1111011" cy="1271447"/>
          </a:xfrm>
          <a:solidFill>
            <a:srgbClr val="17CFCB"/>
          </a:solidFill>
        </p:grpSpPr>
        <p:sp>
          <p:nvSpPr>
            <p:cNvPr id="9"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rgbClr val="028CB0"/>
            </a:solidFill>
            <a:ln>
              <a:noFill/>
            </a:ln>
          </p:spPr>
          <p:txBody>
            <a:bodyPr vert="horz" wrap="square" lIns="91440" tIns="45720" rIns="91440" bIns="45720" numCol="1" anchor="t" anchorCtr="0" compatLnSpc="1">
              <a:prstTxWarp prst="textNoShape">
                <a:avLst/>
              </a:prstTxWarp>
            </a:bodyPr>
            <a:lstStyle/>
            <a:p>
              <a:endParaRPr lang="id-ID">
                <a:solidFill>
                  <a:schemeClr val="tx1">
                    <a:lumMod val="65000"/>
                    <a:lumOff val="35000"/>
                  </a:schemeClr>
                </a:solidFill>
              </a:endParaRPr>
            </a:p>
          </p:txBody>
        </p:sp>
        <p:sp>
          <p:nvSpPr>
            <p:cNvPr id="10"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rgbClr val="028CB0"/>
            </a:solidFill>
            <a:ln>
              <a:noFill/>
            </a:ln>
            <a:effectLst/>
            <a:extLst/>
          </p:spPr>
          <p:txBody>
            <a:bodyPr lIns="50799" tIns="50799" rIns="50799" bIns="50799" anchor="ctr"/>
            <a:lstStyle/>
            <a:p>
              <a:pPr defTabSz="914195">
                <a:defRPr/>
              </a:pPr>
              <a:endParaRPr lang="es-ES" sz="5800" dirty="0">
                <a:solidFill>
                  <a:schemeClr val="tx1">
                    <a:lumMod val="65000"/>
                    <a:lumOff val="35000"/>
                  </a:schemeClr>
                </a:solidFill>
                <a:effectLst>
                  <a:outerShdw blurRad="38100" dist="38100" dir="2700000" algn="tl">
                    <a:srgbClr val="000000"/>
                  </a:outerShdw>
                </a:effectLst>
                <a:latin typeface="Gill Sans" charset="0"/>
                <a:cs typeface="Gill Sans" charset="0"/>
                <a:sym typeface="Gill Sans" charset="0"/>
              </a:endParaRPr>
            </a:p>
          </p:txBody>
        </p:sp>
      </p:grpSp>
      <p:grpSp>
        <p:nvGrpSpPr>
          <p:cNvPr id="11" name="Group 87"/>
          <p:cNvGrpSpPr/>
          <p:nvPr/>
        </p:nvGrpSpPr>
        <p:grpSpPr>
          <a:xfrm>
            <a:off x="5914780" y="3332840"/>
            <a:ext cx="1404562" cy="2552286"/>
            <a:chOff x="6213749" y="4397485"/>
            <a:chExt cx="1327746" cy="2412072"/>
          </a:xfrm>
          <a:solidFill>
            <a:srgbClr val="22C4C4"/>
          </a:solidFill>
        </p:grpSpPr>
        <p:sp>
          <p:nvSpPr>
            <p:cNvPr id="12"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rgbClr val="FFA401"/>
            </a:solidFill>
            <a:ln>
              <a:noFill/>
            </a:ln>
          </p:spPr>
          <p:txBody>
            <a:bodyPr vert="horz" wrap="square" lIns="91440" tIns="45720" rIns="91440" bIns="45720" numCol="1" anchor="t" anchorCtr="0" compatLnSpc="1">
              <a:prstTxWarp prst="textNoShape">
                <a:avLst/>
              </a:prstTxWarp>
            </a:bodyPr>
            <a:lstStyle/>
            <a:p>
              <a:endParaRPr lang="id-ID">
                <a:solidFill>
                  <a:schemeClr val="tx1">
                    <a:lumMod val="65000"/>
                    <a:lumOff val="35000"/>
                  </a:schemeClr>
                </a:solidFill>
              </a:endParaRPr>
            </a:p>
          </p:txBody>
        </p:sp>
        <p:sp>
          <p:nvSpPr>
            <p:cNvPr id="13"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rgbClr val="FFA401"/>
            </a:solidFill>
            <a:ln>
              <a:noFill/>
            </a:ln>
            <a:effectLst/>
            <a:extLst/>
          </p:spPr>
          <p:txBody>
            <a:bodyPr lIns="50799" tIns="50799" rIns="50799" bIns="50799" anchor="ctr"/>
            <a:lstStyle/>
            <a:p>
              <a:pPr defTabSz="914195">
                <a:defRPr/>
              </a:pPr>
              <a:endParaRPr lang="es-ES" sz="5800" dirty="0">
                <a:solidFill>
                  <a:schemeClr val="tx1">
                    <a:lumMod val="65000"/>
                    <a:lumOff val="35000"/>
                  </a:schemeClr>
                </a:solidFill>
                <a:effectLst>
                  <a:outerShdw blurRad="38100" dist="38100" dir="2700000" algn="tl">
                    <a:srgbClr val="000000"/>
                  </a:outerShdw>
                </a:effectLst>
                <a:latin typeface="Gill Sans" charset="0"/>
                <a:cs typeface="Gill Sans" charset="0"/>
                <a:sym typeface="Gill Sans" charset="0"/>
              </a:endParaRPr>
            </a:p>
          </p:txBody>
        </p:sp>
      </p:grpSp>
      <p:grpSp>
        <p:nvGrpSpPr>
          <p:cNvPr id="14" name="Group 85"/>
          <p:cNvGrpSpPr/>
          <p:nvPr/>
        </p:nvGrpSpPr>
        <p:grpSpPr>
          <a:xfrm>
            <a:off x="4454262" y="4517733"/>
            <a:ext cx="1175977" cy="1345356"/>
            <a:chOff x="4833107" y="5517283"/>
            <a:chExt cx="1111662" cy="1271447"/>
          </a:xfrm>
          <a:solidFill>
            <a:srgbClr val="17CFCB"/>
          </a:solidFill>
        </p:grpSpPr>
        <p:sp>
          <p:nvSpPr>
            <p:cNvPr id="15"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rgbClr val="028CB0"/>
            </a:solidFill>
            <a:ln>
              <a:noFill/>
            </a:ln>
          </p:spPr>
          <p:txBody>
            <a:bodyPr vert="horz" wrap="square" lIns="91440" tIns="45720" rIns="91440" bIns="45720" numCol="1" anchor="t" anchorCtr="0" compatLnSpc="1">
              <a:prstTxWarp prst="textNoShape">
                <a:avLst/>
              </a:prstTxWarp>
            </a:bodyPr>
            <a:lstStyle/>
            <a:p>
              <a:endParaRPr lang="id-ID">
                <a:solidFill>
                  <a:schemeClr val="tx1">
                    <a:lumMod val="65000"/>
                    <a:lumOff val="35000"/>
                  </a:schemeClr>
                </a:solidFill>
              </a:endParaRPr>
            </a:p>
          </p:txBody>
        </p:sp>
        <p:sp>
          <p:nvSpPr>
            <p:cNvPr id="16"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028CB0"/>
            </a:solidFill>
            <a:ln>
              <a:noFill/>
            </a:ln>
            <a:effectLst/>
            <a:extLst/>
          </p:spPr>
          <p:txBody>
            <a:bodyPr lIns="50799" tIns="50799" rIns="50799" bIns="50799" anchor="ctr"/>
            <a:lstStyle/>
            <a:p>
              <a:pPr defTabSz="914195">
                <a:defRPr/>
              </a:pPr>
              <a:endParaRPr lang="es-ES" sz="5800" dirty="0">
                <a:solidFill>
                  <a:schemeClr val="tx1">
                    <a:lumMod val="65000"/>
                    <a:lumOff val="35000"/>
                  </a:schemeClr>
                </a:solidFill>
                <a:effectLst>
                  <a:outerShdw blurRad="38100" dist="38100" dir="2700000" algn="tl">
                    <a:srgbClr val="000000"/>
                  </a:outerShdw>
                </a:effectLst>
                <a:latin typeface="Gill Sans" charset="0"/>
                <a:cs typeface="Gill Sans" charset="0"/>
                <a:sym typeface="Gill Sans" charset="0"/>
              </a:endParaRPr>
            </a:p>
          </p:txBody>
        </p:sp>
      </p:grpSp>
      <p:sp>
        <p:nvSpPr>
          <p:cNvPr id="17" name="TextBox 20"/>
          <p:cNvSpPr txBox="1"/>
          <p:nvPr/>
        </p:nvSpPr>
        <p:spPr>
          <a:xfrm>
            <a:off x="2183801" y="4897179"/>
            <a:ext cx="1874903"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录入具体内容在此录入具体内容在此录入具体内容在此录入具体内容在此录入具体内容。</a:t>
            </a:r>
          </a:p>
        </p:txBody>
      </p:sp>
      <p:sp>
        <p:nvSpPr>
          <p:cNvPr id="18" name="矩形 17"/>
          <p:cNvSpPr/>
          <p:nvPr/>
        </p:nvSpPr>
        <p:spPr>
          <a:xfrm>
            <a:off x="2275494" y="4357439"/>
            <a:ext cx="1723549"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工作抗压能力</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TextBox 22"/>
          <p:cNvSpPr txBox="1"/>
          <p:nvPr/>
        </p:nvSpPr>
        <p:spPr>
          <a:xfrm>
            <a:off x="2086982" y="2932914"/>
            <a:ext cx="1989532"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录入具体内容在此录入具体内容在此录入具体内容在此录入具体内容在此录入具体内容。</a:t>
            </a:r>
          </a:p>
        </p:txBody>
      </p:sp>
      <p:sp>
        <p:nvSpPr>
          <p:cNvPr id="20" name="矩形 19"/>
          <p:cNvSpPr/>
          <p:nvPr/>
        </p:nvSpPr>
        <p:spPr>
          <a:xfrm>
            <a:off x="2054827" y="2421682"/>
            <a:ext cx="1996047"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沟通协调能力</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7888612" y="2877830"/>
            <a:ext cx="2105243"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录入具体内容在此录入具体内容在此录入具体内容在此录入具体内容在此录入具体内容。</a:t>
            </a:r>
          </a:p>
        </p:txBody>
      </p:sp>
      <p:sp>
        <p:nvSpPr>
          <p:cNvPr id="22" name="矩形 21"/>
          <p:cNvSpPr/>
          <p:nvPr/>
        </p:nvSpPr>
        <p:spPr>
          <a:xfrm>
            <a:off x="7548549" y="2421682"/>
            <a:ext cx="1996047"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领导决策能力</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28"/>
          <p:cNvSpPr txBox="1"/>
          <p:nvPr/>
        </p:nvSpPr>
        <p:spPr>
          <a:xfrm>
            <a:off x="7935904" y="4839430"/>
            <a:ext cx="2068709" cy="1200329"/>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录入具体内容在此录入具体内容在此录入具体内容在此录入具体内容在此录入具体内容。</a:t>
            </a:r>
          </a:p>
        </p:txBody>
      </p:sp>
      <p:sp>
        <p:nvSpPr>
          <p:cNvPr id="24" name="矩形 23"/>
          <p:cNvSpPr/>
          <p:nvPr/>
        </p:nvSpPr>
        <p:spPr>
          <a:xfrm>
            <a:off x="7548549" y="4372265"/>
            <a:ext cx="1996047"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创新宏观意识</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椭圆 28"/>
          <p:cNvSpPr/>
          <p:nvPr/>
        </p:nvSpPr>
        <p:spPr>
          <a:xfrm>
            <a:off x="5141693"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0" name="椭圆 29"/>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1" name="椭圆 30"/>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2"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专业素养</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cxnSp>
        <p:nvCxnSpPr>
          <p:cNvPr id="34" name="直接连接符 33"/>
          <p:cNvCxnSpPr/>
          <p:nvPr/>
        </p:nvCxnSpPr>
        <p:spPr>
          <a:xfrm>
            <a:off x="586154" y="1992923"/>
            <a:ext cx="1123070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1611264"/>
      </p:ext>
    </p:extLst>
  </p:cSld>
  <p:clrMapOvr>
    <a:masterClrMapping/>
  </p:clrMapOvr>
  <p:transition spd="med"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6" presetClass="entr" presetSubtype="37"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1" fill="hold" grpId="0" nodeType="withEffect" p14:presetBounceEnd="40000">
                                      <p:stCondLst>
                                        <p:cond delay="1000"/>
                                      </p:stCondLst>
                                      <p:childTnLst>
                                        <p:set>
                                          <p:cBhvr>
                                            <p:cTn id="21" dur="1" fill="hold">
                                              <p:stCondLst>
                                                <p:cond delay="0"/>
                                              </p:stCondLst>
                                            </p:cTn>
                                            <p:tgtEl>
                                              <p:spTgt spid="32"/>
                                            </p:tgtEl>
                                            <p:attrNameLst>
                                              <p:attrName>style.visibility</p:attrName>
                                            </p:attrNameLst>
                                          </p:cBhvr>
                                          <p:to>
                                            <p:strVal val="visible"/>
                                          </p:to>
                                        </p:set>
                                        <p:anim calcmode="lin" valueType="num" p14:bounceEnd="40000">
                                          <p:cBhvr additive="base">
                                            <p:cTn id="22"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23" dur="1000" fill="hold"/>
                                            <p:tgtEl>
                                              <p:spTgt spid="3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right)">
                                          <p:cBhvr>
                                            <p:cTn id="33" dur="500"/>
                                            <p:tgtEl>
                                              <p:spTgt spid="5"/>
                                            </p:tgtEl>
                                          </p:cBhvr>
                                        </p:animEffect>
                                      </p:childTnLst>
                                    </p:cTn>
                                  </p:par>
                                  <p:par>
                                    <p:cTn id="34" presetID="22" presetClass="entr" presetSubtype="8"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right)">
                                          <p:cBhvr>
                                            <p:cTn id="40" dur="500"/>
                                            <p:tgtEl>
                                              <p:spTgt spid="14"/>
                                            </p:tgtEl>
                                          </p:cBhvr>
                                        </p:animEffect>
                                      </p:childTnLst>
                                    </p:cTn>
                                  </p:par>
                                  <p:par>
                                    <p:cTn id="41" presetID="22" presetClass="entr" presetSubtype="8"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50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1000"/>
                                            <p:tgtEl>
                                              <p:spTgt spid="19"/>
                                            </p:tgtEl>
                                          </p:cBhvr>
                                        </p:animEffect>
                                      </p:childTnLst>
                                    </p:cTn>
                                  </p:par>
                                </p:childTnLst>
                              </p:cTn>
                            </p:par>
                            <p:par>
                              <p:cTn id="52" fill="hold">
                                <p:stCondLst>
                                  <p:cond delay="5500"/>
                                </p:stCondLst>
                                <p:childTnLst>
                                  <p:par>
                                    <p:cTn id="53" presetID="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2" presetClass="entr" presetSubtype="1" fill="hold" grpId="0" nodeType="withEffect">
                                      <p:stCondLst>
                                        <p:cond delay="50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1000"/>
                                            <p:tgtEl>
                                              <p:spTgt spid="17"/>
                                            </p:tgtEl>
                                          </p:cBhvr>
                                        </p:animEffect>
                                      </p:childTnLst>
                                    </p:cTn>
                                  </p:par>
                                </p:childTnLst>
                              </p:cTn>
                            </p:par>
                            <p:par>
                              <p:cTn id="60" fill="hold">
                                <p:stCondLst>
                                  <p:cond delay="7000"/>
                                </p:stCondLst>
                                <p:childTnLst>
                                  <p:par>
                                    <p:cTn id="61" presetID="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par>
                                    <p:cTn id="65" presetID="22" presetClass="entr" presetSubtype="1" fill="hold" grpId="0" nodeType="withEffect">
                                      <p:stCondLst>
                                        <p:cond delay="50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1000"/>
                                            <p:tgtEl>
                                              <p:spTgt spid="21"/>
                                            </p:tgtEl>
                                          </p:cBhvr>
                                        </p:animEffect>
                                      </p:childTnLst>
                                    </p:cTn>
                                  </p:par>
                                </p:childTnLst>
                              </p:cTn>
                            </p:par>
                            <p:par>
                              <p:cTn id="68" fill="hold">
                                <p:stCondLst>
                                  <p:cond delay="8500"/>
                                </p:stCondLst>
                                <p:childTnLst>
                                  <p:par>
                                    <p:cTn id="69" presetID="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par>
                                    <p:cTn id="73" presetID="22" presetClass="entr" presetSubtype="1" fill="hold" grpId="0" nodeType="withEffect">
                                      <p:stCondLst>
                                        <p:cond delay="50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7" grpId="0"/>
          <p:bldP spid="18" grpId="0"/>
          <p:bldP spid="19" grpId="0"/>
          <p:bldP spid="20" grpId="0"/>
          <p:bldP spid="21" grpId="0"/>
          <p:bldP spid="22" grpId="0"/>
          <p:bldP spid="23" grpId="0"/>
          <p:bldP spid="24" grpId="0"/>
          <p:bldP spid="29" grpId="0" animBg="1"/>
          <p:bldP spid="30" grpId="0" animBg="1"/>
          <p:bldP spid="31" grpId="0" animBg="1"/>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6" presetClass="entr" presetSubtype="37"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barn(outVertical)">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1" fill="hold" grpId="0" nodeType="withEffect">
                                      <p:stCondLst>
                                        <p:cond delay="100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1000" fill="hold"/>
                                            <p:tgtEl>
                                              <p:spTgt spid="32"/>
                                            </p:tgtEl>
                                            <p:attrNameLst>
                                              <p:attrName>ppt_x</p:attrName>
                                            </p:attrNameLst>
                                          </p:cBhvr>
                                          <p:tavLst>
                                            <p:tav tm="0">
                                              <p:val>
                                                <p:strVal val="#ppt_x"/>
                                              </p:val>
                                            </p:tav>
                                            <p:tav tm="100000">
                                              <p:val>
                                                <p:strVal val="#ppt_x"/>
                                              </p:val>
                                            </p:tav>
                                          </p:tavLst>
                                        </p:anim>
                                        <p:anim calcmode="lin" valueType="num">
                                          <p:cBhvr additive="base">
                                            <p:cTn id="23" dur="1000" fill="hold"/>
                                            <p:tgtEl>
                                              <p:spTgt spid="3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2" fill="hold"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right)">
                                          <p:cBhvr>
                                            <p:cTn id="33" dur="500"/>
                                            <p:tgtEl>
                                              <p:spTgt spid="5"/>
                                            </p:tgtEl>
                                          </p:cBhvr>
                                        </p:animEffect>
                                      </p:childTnLst>
                                    </p:cTn>
                                  </p:par>
                                  <p:par>
                                    <p:cTn id="34" presetID="22" presetClass="entr" presetSubtype="8"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right)">
                                          <p:cBhvr>
                                            <p:cTn id="40" dur="500"/>
                                            <p:tgtEl>
                                              <p:spTgt spid="14"/>
                                            </p:tgtEl>
                                          </p:cBhvr>
                                        </p:animEffect>
                                      </p:childTnLst>
                                    </p:cTn>
                                  </p:par>
                                  <p:par>
                                    <p:cTn id="41" presetID="22" presetClass="entr" presetSubtype="8" fill="hold"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2" presetClass="entr" presetSubtype="1" fill="hold" grpId="0" nodeType="withEffect">
                                      <p:stCondLst>
                                        <p:cond delay="50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1000"/>
                                            <p:tgtEl>
                                              <p:spTgt spid="19"/>
                                            </p:tgtEl>
                                          </p:cBhvr>
                                        </p:animEffect>
                                      </p:childTnLst>
                                    </p:cTn>
                                  </p:par>
                                </p:childTnLst>
                              </p:cTn>
                            </p:par>
                            <p:par>
                              <p:cTn id="52" fill="hold">
                                <p:stCondLst>
                                  <p:cond delay="5500"/>
                                </p:stCondLst>
                                <p:childTnLst>
                                  <p:par>
                                    <p:cTn id="53" presetID="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2" presetClass="entr" presetSubtype="1" fill="hold" grpId="0" nodeType="withEffect">
                                      <p:stCondLst>
                                        <p:cond delay="50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1000"/>
                                            <p:tgtEl>
                                              <p:spTgt spid="17"/>
                                            </p:tgtEl>
                                          </p:cBhvr>
                                        </p:animEffect>
                                      </p:childTnLst>
                                    </p:cTn>
                                  </p:par>
                                </p:childTnLst>
                              </p:cTn>
                            </p:par>
                            <p:par>
                              <p:cTn id="60" fill="hold">
                                <p:stCondLst>
                                  <p:cond delay="7000"/>
                                </p:stCondLst>
                                <p:childTnLst>
                                  <p:par>
                                    <p:cTn id="61" presetID="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500" fill="hold"/>
                                            <p:tgtEl>
                                              <p:spTgt spid="22"/>
                                            </p:tgtEl>
                                            <p:attrNameLst>
                                              <p:attrName>ppt_x</p:attrName>
                                            </p:attrNameLst>
                                          </p:cBhvr>
                                          <p:tavLst>
                                            <p:tav tm="0">
                                              <p:val>
                                                <p:strVal val="#ppt_x"/>
                                              </p:val>
                                            </p:tav>
                                            <p:tav tm="100000">
                                              <p:val>
                                                <p:strVal val="#ppt_x"/>
                                              </p:val>
                                            </p:tav>
                                          </p:tavLst>
                                        </p:anim>
                                        <p:anim calcmode="lin" valueType="num">
                                          <p:cBhvr additive="base">
                                            <p:cTn id="64" dur="500" fill="hold"/>
                                            <p:tgtEl>
                                              <p:spTgt spid="22"/>
                                            </p:tgtEl>
                                            <p:attrNameLst>
                                              <p:attrName>ppt_y</p:attrName>
                                            </p:attrNameLst>
                                          </p:cBhvr>
                                          <p:tavLst>
                                            <p:tav tm="0">
                                              <p:val>
                                                <p:strVal val="1+#ppt_h/2"/>
                                              </p:val>
                                            </p:tav>
                                            <p:tav tm="100000">
                                              <p:val>
                                                <p:strVal val="#ppt_y"/>
                                              </p:val>
                                            </p:tav>
                                          </p:tavLst>
                                        </p:anim>
                                      </p:childTnLst>
                                    </p:cTn>
                                  </p:par>
                                  <p:par>
                                    <p:cTn id="65" presetID="22" presetClass="entr" presetSubtype="1" fill="hold" grpId="0" nodeType="withEffect">
                                      <p:stCondLst>
                                        <p:cond delay="500"/>
                                      </p:stCondLst>
                                      <p:childTnLst>
                                        <p:set>
                                          <p:cBhvr>
                                            <p:cTn id="66" dur="1" fill="hold">
                                              <p:stCondLst>
                                                <p:cond delay="0"/>
                                              </p:stCondLst>
                                            </p:cTn>
                                            <p:tgtEl>
                                              <p:spTgt spid="21"/>
                                            </p:tgtEl>
                                            <p:attrNameLst>
                                              <p:attrName>style.visibility</p:attrName>
                                            </p:attrNameLst>
                                          </p:cBhvr>
                                          <p:to>
                                            <p:strVal val="visible"/>
                                          </p:to>
                                        </p:set>
                                        <p:animEffect transition="in" filter="wipe(up)">
                                          <p:cBhvr>
                                            <p:cTn id="67" dur="1000"/>
                                            <p:tgtEl>
                                              <p:spTgt spid="21"/>
                                            </p:tgtEl>
                                          </p:cBhvr>
                                        </p:animEffect>
                                      </p:childTnLst>
                                    </p:cTn>
                                  </p:par>
                                </p:childTnLst>
                              </p:cTn>
                            </p:par>
                            <p:par>
                              <p:cTn id="68" fill="hold">
                                <p:stCondLst>
                                  <p:cond delay="8500"/>
                                </p:stCondLst>
                                <p:childTnLst>
                                  <p:par>
                                    <p:cTn id="69" presetID="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500" fill="hold"/>
                                            <p:tgtEl>
                                              <p:spTgt spid="24"/>
                                            </p:tgtEl>
                                            <p:attrNameLst>
                                              <p:attrName>ppt_x</p:attrName>
                                            </p:attrNameLst>
                                          </p:cBhvr>
                                          <p:tavLst>
                                            <p:tav tm="0">
                                              <p:val>
                                                <p:strVal val="#ppt_x"/>
                                              </p:val>
                                            </p:tav>
                                            <p:tav tm="100000">
                                              <p:val>
                                                <p:strVal val="#ppt_x"/>
                                              </p:val>
                                            </p:tav>
                                          </p:tavLst>
                                        </p:anim>
                                        <p:anim calcmode="lin" valueType="num">
                                          <p:cBhvr additive="base">
                                            <p:cTn id="72" dur="500" fill="hold"/>
                                            <p:tgtEl>
                                              <p:spTgt spid="24"/>
                                            </p:tgtEl>
                                            <p:attrNameLst>
                                              <p:attrName>ppt_y</p:attrName>
                                            </p:attrNameLst>
                                          </p:cBhvr>
                                          <p:tavLst>
                                            <p:tav tm="0">
                                              <p:val>
                                                <p:strVal val="1+#ppt_h/2"/>
                                              </p:val>
                                            </p:tav>
                                            <p:tav tm="100000">
                                              <p:val>
                                                <p:strVal val="#ppt_y"/>
                                              </p:val>
                                            </p:tav>
                                          </p:tavLst>
                                        </p:anim>
                                      </p:childTnLst>
                                    </p:cTn>
                                  </p:par>
                                  <p:par>
                                    <p:cTn id="73" presetID="22" presetClass="entr" presetSubtype="1" fill="hold" grpId="0" nodeType="withEffect">
                                      <p:stCondLst>
                                        <p:cond delay="50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7" grpId="0"/>
          <p:bldP spid="18" grpId="0"/>
          <p:bldP spid="19" grpId="0"/>
          <p:bldP spid="20" grpId="0"/>
          <p:bldP spid="21" grpId="0"/>
          <p:bldP spid="22" grpId="0"/>
          <p:bldP spid="23" grpId="0"/>
          <p:bldP spid="24" grpId="0"/>
          <p:bldP spid="29" grpId="0" animBg="1"/>
          <p:bldP spid="30" grpId="0" animBg="1"/>
          <p:bldP spid="31" grpId="0" animBg="1"/>
          <p:bldP spid="3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36"/>
          <p:cNvSpPr/>
          <p:nvPr/>
        </p:nvSpPr>
        <p:spPr>
          <a:xfrm flipV="1">
            <a:off x="0" y="2996134"/>
            <a:ext cx="12190413" cy="3863454"/>
          </a:xfrm>
          <a:custGeom>
            <a:avLst/>
            <a:gdLst>
              <a:gd name="connsiteX0" fmla="*/ 11351946 w 12190413"/>
              <a:gd name="connsiteY0" fmla="*/ 3863454 h 3863454"/>
              <a:gd name="connsiteX1" fmla="*/ 11353950 w 12190413"/>
              <a:gd name="connsiteY1" fmla="*/ 3863454 h 3863454"/>
              <a:gd name="connsiteX2" fmla="*/ 11352948 w 12190413"/>
              <a:gd name="connsiteY2" fmla="*/ 3862452 h 3863454"/>
              <a:gd name="connsiteX3" fmla="*/ 10811104 w 12190413"/>
              <a:gd name="connsiteY3" fmla="*/ 3863454 h 3863454"/>
              <a:gd name="connsiteX4" fmla="*/ 10811917 w 12190413"/>
              <a:gd name="connsiteY4" fmla="*/ 3863454 h 3863454"/>
              <a:gd name="connsiteX5" fmla="*/ 10811510 w 12190413"/>
              <a:gd name="connsiteY5" fmla="*/ 3863048 h 3863454"/>
              <a:gd name="connsiteX6" fmla="*/ 10272216 w 12190413"/>
              <a:gd name="connsiteY6" fmla="*/ 3863454 h 3863454"/>
              <a:gd name="connsiteX7" fmla="*/ 10272309 w 12190413"/>
              <a:gd name="connsiteY7" fmla="*/ 3863454 h 3863454"/>
              <a:gd name="connsiteX8" fmla="*/ 10272263 w 12190413"/>
              <a:gd name="connsiteY8" fmla="*/ 3863407 h 3863454"/>
              <a:gd name="connsiteX9" fmla="*/ 9190575 w 12190413"/>
              <a:gd name="connsiteY9" fmla="*/ 3863454 h 3863454"/>
              <a:gd name="connsiteX10" fmla="*/ 9193707 w 12190413"/>
              <a:gd name="connsiteY10" fmla="*/ 3863454 h 3863454"/>
              <a:gd name="connsiteX11" fmla="*/ 9192141 w 12190413"/>
              <a:gd name="connsiteY11" fmla="*/ 3861888 h 3863454"/>
              <a:gd name="connsiteX12" fmla="*/ 8110020 w 12190413"/>
              <a:gd name="connsiteY12" fmla="*/ 3863454 h 3863454"/>
              <a:gd name="connsiteX13" fmla="*/ 8112024 w 12190413"/>
              <a:gd name="connsiteY13" fmla="*/ 3863454 h 3863454"/>
              <a:gd name="connsiteX14" fmla="*/ 8111022 w 12190413"/>
              <a:gd name="connsiteY14" fmla="*/ 3862452 h 3863454"/>
              <a:gd name="connsiteX15" fmla="*/ 7569176 w 12190413"/>
              <a:gd name="connsiteY15" fmla="*/ 3863454 h 3863454"/>
              <a:gd name="connsiteX16" fmla="*/ 7569989 w 12190413"/>
              <a:gd name="connsiteY16" fmla="*/ 3863454 h 3863454"/>
              <a:gd name="connsiteX17" fmla="*/ 7569582 w 12190413"/>
              <a:gd name="connsiteY17" fmla="*/ 3863048 h 3863454"/>
              <a:gd name="connsiteX18" fmla="*/ 5942166 w 12190413"/>
              <a:gd name="connsiteY18" fmla="*/ 3863454 h 3863454"/>
              <a:gd name="connsiteX19" fmla="*/ 5946488 w 12190413"/>
              <a:gd name="connsiteY19" fmla="*/ 3863454 h 3863454"/>
              <a:gd name="connsiteX20" fmla="*/ 5944326 w 12190413"/>
              <a:gd name="connsiteY20" fmla="*/ 3861293 h 3863454"/>
              <a:gd name="connsiteX21" fmla="*/ 5401321 w 12190413"/>
              <a:gd name="connsiteY21" fmla="*/ 3863454 h 3863454"/>
              <a:gd name="connsiteX22" fmla="*/ 5404453 w 12190413"/>
              <a:gd name="connsiteY22" fmla="*/ 3863454 h 3863454"/>
              <a:gd name="connsiteX23" fmla="*/ 5402887 w 12190413"/>
              <a:gd name="connsiteY23" fmla="*/ 3861888 h 3863454"/>
              <a:gd name="connsiteX24" fmla="*/ 4320764 w 12190413"/>
              <a:gd name="connsiteY24" fmla="*/ 3863454 h 3863454"/>
              <a:gd name="connsiteX25" fmla="*/ 4322768 w 12190413"/>
              <a:gd name="connsiteY25" fmla="*/ 3863454 h 3863454"/>
              <a:gd name="connsiteX26" fmla="*/ 4321766 w 12190413"/>
              <a:gd name="connsiteY26" fmla="*/ 3862452 h 3863454"/>
              <a:gd name="connsiteX27" fmla="*/ 3779922 w 12190413"/>
              <a:gd name="connsiteY27" fmla="*/ 3863454 h 3863454"/>
              <a:gd name="connsiteX28" fmla="*/ 3780735 w 12190413"/>
              <a:gd name="connsiteY28" fmla="*/ 3863454 h 3863454"/>
              <a:gd name="connsiteX29" fmla="*/ 3780328 w 12190413"/>
              <a:gd name="connsiteY29" fmla="*/ 3863048 h 3863454"/>
              <a:gd name="connsiteX30" fmla="*/ 3241034 w 12190413"/>
              <a:gd name="connsiteY30" fmla="*/ 3863454 h 3863454"/>
              <a:gd name="connsiteX31" fmla="*/ 3241127 w 12190413"/>
              <a:gd name="connsiteY31" fmla="*/ 3863454 h 3863454"/>
              <a:gd name="connsiteX32" fmla="*/ 3241081 w 12190413"/>
              <a:gd name="connsiteY32" fmla="*/ 3863407 h 3863454"/>
              <a:gd name="connsiteX33" fmla="*/ 2159393 w 12190413"/>
              <a:gd name="connsiteY33" fmla="*/ 3863454 h 3863454"/>
              <a:gd name="connsiteX34" fmla="*/ 2162525 w 12190413"/>
              <a:gd name="connsiteY34" fmla="*/ 3863454 h 3863454"/>
              <a:gd name="connsiteX35" fmla="*/ 2160959 w 12190413"/>
              <a:gd name="connsiteY35" fmla="*/ 3861888 h 3863454"/>
              <a:gd name="connsiteX36" fmla="*/ 1619633 w 12190413"/>
              <a:gd name="connsiteY36" fmla="*/ 3863454 h 3863454"/>
              <a:gd name="connsiteX37" fmla="*/ 1622916 w 12190413"/>
              <a:gd name="connsiteY37" fmla="*/ 3863454 h 3863454"/>
              <a:gd name="connsiteX38" fmla="*/ 1620136 w 12190413"/>
              <a:gd name="connsiteY38" fmla="*/ 3860674 h 3863454"/>
              <a:gd name="connsiteX39" fmla="*/ 1891153 w 12190413"/>
              <a:gd name="connsiteY39" fmla="*/ 3589657 h 3863454"/>
              <a:gd name="connsiteX40" fmla="*/ 2161578 w 12190413"/>
              <a:gd name="connsiteY40" fmla="*/ 3860080 h 3863454"/>
              <a:gd name="connsiteX41" fmla="*/ 2431381 w 12190413"/>
              <a:gd name="connsiteY41" fmla="*/ 3590275 h 3863454"/>
              <a:gd name="connsiteX42" fmla="*/ 2702399 w 12190413"/>
              <a:gd name="connsiteY42" fmla="*/ 3861293 h 3863454"/>
              <a:gd name="connsiteX43" fmla="*/ 2700237 w 12190413"/>
              <a:gd name="connsiteY43" fmla="*/ 3863454 h 3863454"/>
              <a:gd name="connsiteX44" fmla="*/ 2704561 w 12190413"/>
              <a:gd name="connsiteY44" fmla="*/ 3863454 h 3863454"/>
              <a:gd name="connsiteX45" fmla="*/ 2701780 w 12190413"/>
              <a:gd name="connsiteY45" fmla="*/ 3860673 h 3863454"/>
              <a:gd name="connsiteX46" fmla="*/ 2972797 w 12190413"/>
              <a:gd name="connsiteY46" fmla="*/ 3589656 h 3863454"/>
              <a:gd name="connsiteX47" fmla="*/ 3242241 w 12190413"/>
              <a:gd name="connsiteY47" fmla="*/ 3859101 h 3863454"/>
              <a:gd name="connsiteX48" fmla="*/ 3510525 w 12190413"/>
              <a:gd name="connsiteY48" fmla="*/ 3590816 h 3863454"/>
              <a:gd name="connsiteX49" fmla="*/ 3780948 w 12190413"/>
              <a:gd name="connsiteY49" fmla="*/ 3861239 h 3863454"/>
              <a:gd name="connsiteX50" fmla="*/ 4050751 w 12190413"/>
              <a:gd name="connsiteY50" fmla="*/ 3591435 h 3863454"/>
              <a:gd name="connsiteX51" fmla="*/ 4321147 w 12190413"/>
              <a:gd name="connsiteY51" fmla="*/ 3861833 h 3863454"/>
              <a:gd name="connsiteX52" fmla="*/ 4592168 w 12190413"/>
              <a:gd name="connsiteY52" fmla="*/ 3590815 h 3863454"/>
              <a:gd name="connsiteX53" fmla="*/ 4863188 w 12190413"/>
              <a:gd name="connsiteY53" fmla="*/ 3861833 h 3863454"/>
              <a:gd name="connsiteX54" fmla="*/ 4861567 w 12190413"/>
              <a:gd name="connsiteY54" fmla="*/ 3863454 h 3863454"/>
              <a:gd name="connsiteX55" fmla="*/ 4864848 w 12190413"/>
              <a:gd name="connsiteY55" fmla="*/ 3863454 h 3863454"/>
              <a:gd name="connsiteX56" fmla="*/ 4862068 w 12190413"/>
              <a:gd name="connsiteY56" fmla="*/ 3860674 h 3863454"/>
              <a:gd name="connsiteX57" fmla="*/ 5133086 w 12190413"/>
              <a:gd name="connsiteY57" fmla="*/ 3589657 h 3863454"/>
              <a:gd name="connsiteX58" fmla="*/ 5403504 w 12190413"/>
              <a:gd name="connsiteY58" fmla="*/ 3860080 h 3863454"/>
              <a:gd name="connsiteX59" fmla="*/ 5673311 w 12190413"/>
              <a:gd name="connsiteY59" fmla="*/ 3590275 h 3863454"/>
              <a:gd name="connsiteX60" fmla="*/ 5943708 w 12190413"/>
              <a:gd name="connsiteY60" fmla="*/ 3860673 h 3863454"/>
              <a:gd name="connsiteX61" fmla="*/ 6214724 w 12190413"/>
              <a:gd name="connsiteY61" fmla="*/ 3589656 h 3863454"/>
              <a:gd name="connsiteX62" fmla="*/ 6485741 w 12190413"/>
              <a:gd name="connsiteY62" fmla="*/ 3860673 h 3863454"/>
              <a:gd name="connsiteX63" fmla="*/ 6482960 w 12190413"/>
              <a:gd name="connsiteY63" fmla="*/ 3863454 h 3863454"/>
              <a:gd name="connsiteX64" fmla="*/ 6497702 w 12190413"/>
              <a:gd name="connsiteY64" fmla="*/ 3863454 h 3863454"/>
              <a:gd name="connsiteX65" fmla="*/ 6767751 w 12190413"/>
              <a:gd name="connsiteY65" fmla="*/ 3593405 h 3863454"/>
              <a:gd name="connsiteX66" fmla="*/ 7031182 w 12190413"/>
              <a:gd name="connsiteY66" fmla="*/ 3856836 h 3863454"/>
              <a:gd name="connsiteX67" fmla="*/ 7031182 w 12190413"/>
              <a:gd name="connsiteY67" fmla="*/ 3859412 h 3863454"/>
              <a:gd name="connsiteX68" fmla="*/ 7032470 w 12190413"/>
              <a:gd name="connsiteY68" fmla="*/ 3858124 h 3863454"/>
              <a:gd name="connsiteX69" fmla="*/ 7037800 w 12190413"/>
              <a:gd name="connsiteY69" fmla="*/ 3863454 h 3863454"/>
              <a:gd name="connsiteX70" fmla="*/ 7038548 w 12190413"/>
              <a:gd name="connsiteY70" fmla="*/ 3863454 h 3863454"/>
              <a:gd name="connsiteX71" fmla="*/ 7305481 w 12190413"/>
              <a:gd name="connsiteY71" fmla="*/ 3596520 h 3863454"/>
              <a:gd name="connsiteX72" fmla="*/ 7570199 w 12190413"/>
              <a:gd name="connsiteY72" fmla="*/ 3861240 h 3863454"/>
              <a:gd name="connsiteX73" fmla="*/ 7840004 w 12190413"/>
              <a:gd name="connsiteY73" fmla="*/ 3591435 h 3863454"/>
              <a:gd name="connsiteX74" fmla="*/ 8110403 w 12190413"/>
              <a:gd name="connsiteY74" fmla="*/ 3861833 h 3863454"/>
              <a:gd name="connsiteX75" fmla="*/ 8381420 w 12190413"/>
              <a:gd name="connsiteY75" fmla="*/ 3590815 h 3863454"/>
              <a:gd name="connsiteX76" fmla="*/ 8652437 w 12190413"/>
              <a:gd name="connsiteY76" fmla="*/ 3861833 h 3863454"/>
              <a:gd name="connsiteX77" fmla="*/ 8650815 w 12190413"/>
              <a:gd name="connsiteY77" fmla="*/ 3863454 h 3863454"/>
              <a:gd name="connsiteX78" fmla="*/ 8654098 w 12190413"/>
              <a:gd name="connsiteY78" fmla="*/ 3863454 h 3863454"/>
              <a:gd name="connsiteX79" fmla="*/ 8651318 w 12190413"/>
              <a:gd name="connsiteY79" fmla="*/ 3860674 h 3863454"/>
              <a:gd name="connsiteX80" fmla="*/ 8922335 w 12190413"/>
              <a:gd name="connsiteY80" fmla="*/ 3589657 h 3863454"/>
              <a:gd name="connsiteX81" fmla="*/ 9192760 w 12190413"/>
              <a:gd name="connsiteY81" fmla="*/ 3860080 h 3863454"/>
              <a:gd name="connsiteX82" fmla="*/ 9462563 w 12190413"/>
              <a:gd name="connsiteY82" fmla="*/ 3590275 h 3863454"/>
              <a:gd name="connsiteX83" fmla="*/ 9733581 w 12190413"/>
              <a:gd name="connsiteY83" fmla="*/ 3861293 h 3863454"/>
              <a:gd name="connsiteX84" fmla="*/ 9731419 w 12190413"/>
              <a:gd name="connsiteY84" fmla="*/ 3863454 h 3863454"/>
              <a:gd name="connsiteX85" fmla="*/ 9735743 w 12190413"/>
              <a:gd name="connsiteY85" fmla="*/ 3863454 h 3863454"/>
              <a:gd name="connsiteX86" fmla="*/ 9732962 w 12190413"/>
              <a:gd name="connsiteY86" fmla="*/ 3860673 h 3863454"/>
              <a:gd name="connsiteX87" fmla="*/ 10003979 w 12190413"/>
              <a:gd name="connsiteY87" fmla="*/ 3589656 h 3863454"/>
              <a:gd name="connsiteX88" fmla="*/ 10273423 w 12190413"/>
              <a:gd name="connsiteY88" fmla="*/ 3859101 h 3863454"/>
              <a:gd name="connsiteX89" fmla="*/ 10541707 w 12190413"/>
              <a:gd name="connsiteY89" fmla="*/ 3590816 h 3863454"/>
              <a:gd name="connsiteX90" fmla="*/ 10812130 w 12190413"/>
              <a:gd name="connsiteY90" fmla="*/ 3861239 h 3863454"/>
              <a:gd name="connsiteX91" fmla="*/ 11081933 w 12190413"/>
              <a:gd name="connsiteY91" fmla="*/ 3591435 h 3863454"/>
              <a:gd name="connsiteX92" fmla="*/ 11352329 w 12190413"/>
              <a:gd name="connsiteY92" fmla="*/ 3861833 h 3863454"/>
              <a:gd name="connsiteX93" fmla="*/ 11623350 w 12190413"/>
              <a:gd name="connsiteY93" fmla="*/ 3590815 h 3863454"/>
              <a:gd name="connsiteX94" fmla="*/ 11894370 w 12190413"/>
              <a:gd name="connsiteY94" fmla="*/ 3861833 h 3863454"/>
              <a:gd name="connsiteX95" fmla="*/ 11892749 w 12190413"/>
              <a:gd name="connsiteY95" fmla="*/ 3863454 h 3863454"/>
              <a:gd name="connsiteX96" fmla="*/ 11896030 w 12190413"/>
              <a:gd name="connsiteY96" fmla="*/ 3863454 h 3863454"/>
              <a:gd name="connsiteX97" fmla="*/ 11893250 w 12190413"/>
              <a:gd name="connsiteY97" fmla="*/ 3860674 h 3863454"/>
              <a:gd name="connsiteX98" fmla="*/ 12164267 w 12190413"/>
              <a:gd name="connsiteY98" fmla="*/ 3589657 h 3863454"/>
              <a:gd name="connsiteX99" fmla="*/ 12190413 w 12190413"/>
              <a:gd name="connsiteY99" fmla="*/ 3615804 h 3863454"/>
              <a:gd name="connsiteX100" fmla="*/ 12190413 w 12190413"/>
              <a:gd name="connsiteY100" fmla="*/ 2625791 h 3863454"/>
              <a:gd name="connsiteX101" fmla="*/ 12190413 w 12190413"/>
              <a:gd name="connsiteY101" fmla="*/ 1841326 h 3863454"/>
              <a:gd name="connsiteX102" fmla="*/ 12190413 w 12190413"/>
              <a:gd name="connsiteY102" fmla="*/ 0 h 3863454"/>
              <a:gd name="connsiteX103" fmla="*/ 0 w 12190413"/>
              <a:gd name="connsiteY103" fmla="*/ 0 h 3863454"/>
              <a:gd name="connsiteX104" fmla="*/ 0 w 12190413"/>
              <a:gd name="connsiteY104" fmla="*/ 1841326 h 3863454"/>
              <a:gd name="connsiteX105" fmla="*/ 0 w 12190413"/>
              <a:gd name="connsiteY105" fmla="*/ 2625791 h 3863454"/>
              <a:gd name="connsiteX106" fmla="*/ 0 w 12190413"/>
              <a:gd name="connsiteY106" fmla="*/ 3859412 h 3863454"/>
              <a:gd name="connsiteX107" fmla="*/ 268595 w 12190413"/>
              <a:gd name="connsiteY107" fmla="*/ 3590816 h 3863454"/>
              <a:gd name="connsiteX108" fmla="*/ 539017 w 12190413"/>
              <a:gd name="connsiteY108" fmla="*/ 3861240 h 3863454"/>
              <a:gd name="connsiteX109" fmla="*/ 808822 w 12190413"/>
              <a:gd name="connsiteY109" fmla="*/ 3591435 h 3863454"/>
              <a:gd name="connsiteX110" fmla="*/ 1079221 w 12190413"/>
              <a:gd name="connsiteY110" fmla="*/ 3861833 h 3863454"/>
              <a:gd name="connsiteX111" fmla="*/ 1350238 w 12190413"/>
              <a:gd name="connsiteY111" fmla="*/ 3590815 h 3863454"/>
              <a:gd name="connsiteX112" fmla="*/ 1621255 w 12190413"/>
              <a:gd name="connsiteY112" fmla="*/ 3861833 h 3863454"/>
              <a:gd name="connsiteX113" fmla="*/ 1078838 w 12190413"/>
              <a:gd name="connsiteY113" fmla="*/ 3863454 h 3863454"/>
              <a:gd name="connsiteX114" fmla="*/ 1080842 w 12190413"/>
              <a:gd name="connsiteY114" fmla="*/ 3863454 h 3863454"/>
              <a:gd name="connsiteX115" fmla="*/ 1079840 w 12190413"/>
              <a:gd name="connsiteY115" fmla="*/ 3862452 h 3863454"/>
              <a:gd name="connsiteX116" fmla="*/ 537994 w 12190413"/>
              <a:gd name="connsiteY116" fmla="*/ 3863454 h 3863454"/>
              <a:gd name="connsiteX117" fmla="*/ 538807 w 12190413"/>
              <a:gd name="connsiteY117" fmla="*/ 3863454 h 3863454"/>
              <a:gd name="connsiteX118" fmla="*/ 538400 w 12190413"/>
              <a:gd name="connsiteY118" fmla="*/ 3863048 h 3863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2190413" h="3863454">
                <a:moveTo>
                  <a:pt x="11351946" y="3863454"/>
                </a:moveTo>
                <a:lnTo>
                  <a:pt x="11353950" y="3863454"/>
                </a:lnTo>
                <a:lnTo>
                  <a:pt x="11352948" y="3862452"/>
                </a:lnTo>
                <a:close/>
                <a:moveTo>
                  <a:pt x="10811104" y="3863454"/>
                </a:moveTo>
                <a:lnTo>
                  <a:pt x="10811917" y="3863454"/>
                </a:lnTo>
                <a:lnTo>
                  <a:pt x="10811510" y="3863048"/>
                </a:lnTo>
                <a:close/>
                <a:moveTo>
                  <a:pt x="10272216" y="3863454"/>
                </a:moveTo>
                <a:lnTo>
                  <a:pt x="10272309" y="3863454"/>
                </a:lnTo>
                <a:lnTo>
                  <a:pt x="10272263" y="3863407"/>
                </a:lnTo>
                <a:close/>
                <a:moveTo>
                  <a:pt x="9190575" y="3863454"/>
                </a:moveTo>
                <a:lnTo>
                  <a:pt x="9193707" y="3863454"/>
                </a:lnTo>
                <a:lnTo>
                  <a:pt x="9192141" y="3861888"/>
                </a:lnTo>
                <a:close/>
                <a:moveTo>
                  <a:pt x="8110020" y="3863454"/>
                </a:moveTo>
                <a:lnTo>
                  <a:pt x="8112024" y="3863454"/>
                </a:lnTo>
                <a:lnTo>
                  <a:pt x="8111022" y="3862452"/>
                </a:lnTo>
                <a:close/>
                <a:moveTo>
                  <a:pt x="7569176" y="3863454"/>
                </a:moveTo>
                <a:lnTo>
                  <a:pt x="7569989" y="3863454"/>
                </a:lnTo>
                <a:lnTo>
                  <a:pt x="7569582" y="3863048"/>
                </a:lnTo>
                <a:close/>
                <a:moveTo>
                  <a:pt x="5942166" y="3863454"/>
                </a:moveTo>
                <a:lnTo>
                  <a:pt x="5946488" y="3863454"/>
                </a:lnTo>
                <a:lnTo>
                  <a:pt x="5944326" y="3861293"/>
                </a:lnTo>
                <a:close/>
                <a:moveTo>
                  <a:pt x="5401321" y="3863454"/>
                </a:moveTo>
                <a:lnTo>
                  <a:pt x="5404453" y="3863454"/>
                </a:lnTo>
                <a:lnTo>
                  <a:pt x="5402887" y="3861888"/>
                </a:lnTo>
                <a:close/>
                <a:moveTo>
                  <a:pt x="4320764" y="3863454"/>
                </a:moveTo>
                <a:lnTo>
                  <a:pt x="4322768" y="3863454"/>
                </a:lnTo>
                <a:lnTo>
                  <a:pt x="4321766" y="3862452"/>
                </a:lnTo>
                <a:close/>
                <a:moveTo>
                  <a:pt x="3779922" y="3863454"/>
                </a:moveTo>
                <a:lnTo>
                  <a:pt x="3780735" y="3863454"/>
                </a:lnTo>
                <a:lnTo>
                  <a:pt x="3780328" y="3863048"/>
                </a:lnTo>
                <a:close/>
                <a:moveTo>
                  <a:pt x="3241034" y="3863454"/>
                </a:moveTo>
                <a:lnTo>
                  <a:pt x="3241127" y="3863454"/>
                </a:lnTo>
                <a:lnTo>
                  <a:pt x="3241081" y="3863407"/>
                </a:lnTo>
                <a:close/>
                <a:moveTo>
                  <a:pt x="2159393" y="3863454"/>
                </a:moveTo>
                <a:lnTo>
                  <a:pt x="2162525" y="3863454"/>
                </a:lnTo>
                <a:lnTo>
                  <a:pt x="2160959" y="3861888"/>
                </a:lnTo>
                <a:close/>
                <a:moveTo>
                  <a:pt x="1619633" y="3863454"/>
                </a:moveTo>
                <a:lnTo>
                  <a:pt x="1622916" y="3863454"/>
                </a:lnTo>
                <a:lnTo>
                  <a:pt x="1620136" y="3860674"/>
                </a:lnTo>
                <a:lnTo>
                  <a:pt x="1891153" y="3589657"/>
                </a:lnTo>
                <a:lnTo>
                  <a:pt x="2161578" y="3860080"/>
                </a:lnTo>
                <a:lnTo>
                  <a:pt x="2431381" y="3590275"/>
                </a:lnTo>
                <a:lnTo>
                  <a:pt x="2702399" y="3861293"/>
                </a:lnTo>
                <a:lnTo>
                  <a:pt x="2700237" y="3863454"/>
                </a:lnTo>
                <a:lnTo>
                  <a:pt x="2704561" y="3863454"/>
                </a:lnTo>
                <a:lnTo>
                  <a:pt x="2701780" y="3860673"/>
                </a:lnTo>
                <a:lnTo>
                  <a:pt x="2972797" y="3589656"/>
                </a:lnTo>
                <a:lnTo>
                  <a:pt x="3242241" y="3859101"/>
                </a:lnTo>
                <a:lnTo>
                  <a:pt x="3510525" y="3590816"/>
                </a:lnTo>
                <a:lnTo>
                  <a:pt x="3780948" y="3861239"/>
                </a:lnTo>
                <a:lnTo>
                  <a:pt x="4050751" y="3591435"/>
                </a:lnTo>
                <a:lnTo>
                  <a:pt x="4321147" y="3861833"/>
                </a:lnTo>
                <a:lnTo>
                  <a:pt x="4592168" y="3590815"/>
                </a:lnTo>
                <a:lnTo>
                  <a:pt x="4863188" y="3861833"/>
                </a:lnTo>
                <a:lnTo>
                  <a:pt x="4861567" y="3863454"/>
                </a:lnTo>
                <a:lnTo>
                  <a:pt x="4864848" y="3863454"/>
                </a:lnTo>
                <a:lnTo>
                  <a:pt x="4862068" y="3860674"/>
                </a:lnTo>
                <a:lnTo>
                  <a:pt x="5133086" y="3589657"/>
                </a:lnTo>
                <a:lnTo>
                  <a:pt x="5403504" y="3860080"/>
                </a:lnTo>
                <a:lnTo>
                  <a:pt x="5673311" y="3590275"/>
                </a:lnTo>
                <a:lnTo>
                  <a:pt x="5943708" y="3860673"/>
                </a:lnTo>
                <a:lnTo>
                  <a:pt x="6214724" y="3589656"/>
                </a:lnTo>
                <a:lnTo>
                  <a:pt x="6485741" y="3860673"/>
                </a:lnTo>
                <a:lnTo>
                  <a:pt x="6482960" y="3863454"/>
                </a:lnTo>
                <a:lnTo>
                  <a:pt x="6497702" y="3863454"/>
                </a:lnTo>
                <a:lnTo>
                  <a:pt x="6767751" y="3593405"/>
                </a:lnTo>
                <a:lnTo>
                  <a:pt x="7031182" y="3856836"/>
                </a:lnTo>
                <a:lnTo>
                  <a:pt x="7031182" y="3859412"/>
                </a:lnTo>
                <a:lnTo>
                  <a:pt x="7032470" y="3858124"/>
                </a:lnTo>
                <a:lnTo>
                  <a:pt x="7037800" y="3863454"/>
                </a:lnTo>
                <a:lnTo>
                  <a:pt x="7038548" y="3863454"/>
                </a:lnTo>
                <a:lnTo>
                  <a:pt x="7305481" y="3596520"/>
                </a:lnTo>
                <a:lnTo>
                  <a:pt x="7570199" y="3861240"/>
                </a:lnTo>
                <a:lnTo>
                  <a:pt x="7840004" y="3591435"/>
                </a:lnTo>
                <a:lnTo>
                  <a:pt x="8110403" y="3861833"/>
                </a:lnTo>
                <a:lnTo>
                  <a:pt x="8381420" y="3590815"/>
                </a:lnTo>
                <a:lnTo>
                  <a:pt x="8652437" y="3861833"/>
                </a:lnTo>
                <a:lnTo>
                  <a:pt x="8650815" y="3863454"/>
                </a:lnTo>
                <a:lnTo>
                  <a:pt x="8654098" y="3863454"/>
                </a:lnTo>
                <a:lnTo>
                  <a:pt x="8651318" y="3860674"/>
                </a:lnTo>
                <a:lnTo>
                  <a:pt x="8922335" y="3589657"/>
                </a:lnTo>
                <a:lnTo>
                  <a:pt x="9192760" y="3860080"/>
                </a:lnTo>
                <a:lnTo>
                  <a:pt x="9462563" y="3590275"/>
                </a:lnTo>
                <a:lnTo>
                  <a:pt x="9733581" y="3861293"/>
                </a:lnTo>
                <a:lnTo>
                  <a:pt x="9731419" y="3863454"/>
                </a:lnTo>
                <a:lnTo>
                  <a:pt x="9735743" y="3863454"/>
                </a:lnTo>
                <a:lnTo>
                  <a:pt x="9732962" y="3860673"/>
                </a:lnTo>
                <a:lnTo>
                  <a:pt x="10003979" y="3589656"/>
                </a:lnTo>
                <a:lnTo>
                  <a:pt x="10273423" y="3859101"/>
                </a:lnTo>
                <a:lnTo>
                  <a:pt x="10541707" y="3590816"/>
                </a:lnTo>
                <a:lnTo>
                  <a:pt x="10812130" y="3861239"/>
                </a:lnTo>
                <a:lnTo>
                  <a:pt x="11081933" y="3591435"/>
                </a:lnTo>
                <a:lnTo>
                  <a:pt x="11352329" y="3861833"/>
                </a:lnTo>
                <a:lnTo>
                  <a:pt x="11623350" y="3590815"/>
                </a:lnTo>
                <a:lnTo>
                  <a:pt x="11894370" y="3861833"/>
                </a:lnTo>
                <a:lnTo>
                  <a:pt x="11892749" y="3863454"/>
                </a:lnTo>
                <a:lnTo>
                  <a:pt x="11896030" y="3863454"/>
                </a:lnTo>
                <a:lnTo>
                  <a:pt x="11893250" y="3860674"/>
                </a:lnTo>
                <a:lnTo>
                  <a:pt x="12164267" y="3589657"/>
                </a:lnTo>
                <a:lnTo>
                  <a:pt x="12190413" y="3615804"/>
                </a:lnTo>
                <a:lnTo>
                  <a:pt x="12190413" y="2625791"/>
                </a:lnTo>
                <a:lnTo>
                  <a:pt x="12190413" y="1841326"/>
                </a:lnTo>
                <a:lnTo>
                  <a:pt x="12190413" y="0"/>
                </a:lnTo>
                <a:lnTo>
                  <a:pt x="0" y="0"/>
                </a:lnTo>
                <a:lnTo>
                  <a:pt x="0" y="1841326"/>
                </a:lnTo>
                <a:lnTo>
                  <a:pt x="0" y="2625791"/>
                </a:lnTo>
                <a:lnTo>
                  <a:pt x="0" y="3859412"/>
                </a:lnTo>
                <a:lnTo>
                  <a:pt x="268595" y="3590816"/>
                </a:lnTo>
                <a:lnTo>
                  <a:pt x="539017" y="3861240"/>
                </a:lnTo>
                <a:lnTo>
                  <a:pt x="808822" y="3591435"/>
                </a:lnTo>
                <a:lnTo>
                  <a:pt x="1079221" y="3861833"/>
                </a:lnTo>
                <a:lnTo>
                  <a:pt x="1350238" y="3590815"/>
                </a:lnTo>
                <a:lnTo>
                  <a:pt x="1621255" y="3861833"/>
                </a:lnTo>
                <a:close/>
                <a:moveTo>
                  <a:pt x="1078838" y="3863454"/>
                </a:moveTo>
                <a:lnTo>
                  <a:pt x="1080842" y="3863454"/>
                </a:lnTo>
                <a:lnTo>
                  <a:pt x="1079840" y="3862452"/>
                </a:lnTo>
                <a:close/>
                <a:moveTo>
                  <a:pt x="537994" y="3863454"/>
                </a:moveTo>
                <a:lnTo>
                  <a:pt x="538807" y="3863454"/>
                </a:lnTo>
                <a:lnTo>
                  <a:pt x="538400" y="3863048"/>
                </a:lnTo>
                <a:close/>
              </a:path>
            </a:pathLst>
          </a:cu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 name="组合 1"/>
          <p:cNvGrpSpPr/>
          <p:nvPr/>
        </p:nvGrpSpPr>
        <p:grpSpPr>
          <a:xfrm>
            <a:off x="5517357" y="2214619"/>
            <a:ext cx="871720" cy="659962"/>
            <a:chOff x="5376680" y="2051976"/>
            <a:chExt cx="1163972" cy="881220"/>
          </a:xfrm>
          <a:solidFill>
            <a:schemeClr val="bg1">
              <a:lumMod val="75000"/>
            </a:schemeClr>
          </a:solidFill>
        </p:grpSpPr>
        <p:sp>
          <p:nvSpPr>
            <p:cNvPr id="3" name="等腰三角形 2"/>
            <p:cNvSpPr/>
            <p:nvPr/>
          </p:nvSpPr>
          <p:spPr>
            <a:xfrm rot="16200000" flipV="1">
              <a:off x="5825882" y="2218426"/>
              <a:ext cx="881218" cy="548322"/>
            </a:xfrm>
            <a:prstGeom prst="triangle">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 name="等腰三角形 3"/>
            <p:cNvSpPr/>
            <p:nvPr/>
          </p:nvSpPr>
          <p:spPr>
            <a:xfrm rot="5400000" flipH="1" flipV="1">
              <a:off x="5210232" y="2218424"/>
              <a:ext cx="881219" cy="548324"/>
            </a:xfrm>
            <a:prstGeom prst="triangl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cxnSp>
        <p:nvCxnSpPr>
          <p:cNvPr id="5" name="直接连接符 4"/>
          <p:cNvCxnSpPr/>
          <p:nvPr/>
        </p:nvCxnSpPr>
        <p:spPr>
          <a:xfrm>
            <a:off x="5927342" y="3386298"/>
            <a:ext cx="0" cy="2971077"/>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 name="TextBox 7"/>
          <p:cNvSpPr txBox="1"/>
          <p:nvPr/>
        </p:nvSpPr>
        <p:spPr>
          <a:xfrm>
            <a:off x="2348177" y="5255904"/>
            <a:ext cx="2266854" cy="1107996"/>
          </a:xfrm>
          <a:prstGeom prst="rect">
            <a:avLst/>
          </a:prstGeom>
          <a:noFill/>
          <a:ln>
            <a:noFill/>
          </a:ln>
        </p:spPr>
        <p:txBody>
          <a:bodyPr wrap="square" rtlCol="0">
            <a:spAutoFit/>
          </a:bodyPr>
          <a:lstStyle/>
          <a:p>
            <a:pPr>
              <a:lnSpc>
                <a:spcPct val="150000"/>
              </a:lnSpc>
            </a:pPr>
            <a:r>
              <a:rPr lang="zh-CN" altLang="en-US" sz="1100" dirty="0" smtClean="0">
                <a:solidFill>
                  <a:schemeClr val="bg1"/>
                </a:solidFill>
                <a:latin typeface="微软雅黑" panose="020B0503020204020204" pitchFamily="34" charset="-122"/>
                <a:ea typeface="微软雅黑" panose="020B0503020204020204" pitchFamily="34" charset="-122"/>
              </a:rPr>
              <a:t>在此</a:t>
            </a:r>
            <a:r>
              <a:rPr lang="zh-CN" altLang="en-US" sz="1100" dirty="0">
                <a:solidFill>
                  <a:schemeClr val="bg1"/>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593796" y="5241675"/>
            <a:ext cx="884273" cy="625836"/>
            <a:chOff x="4593796" y="4840842"/>
            <a:chExt cx="884273" cy="625836"/>
          </a:xfrm>
        </p:grpSpPr>
        <p:sp>
          <p:nvSpPr>
            <p:cNvPr id="8" name="椭圆 7"/>
            <p:cNvSpPr/>
            <p:nvPr/>
          </p:nvSpPr>
          <p:spPr>
            <a:xfrm>
              <a:off x="4896527" y="4885765"/>
              <a:ext cx="580913" cy="580913"/>
            </a:xfrm>
            <a:prstGeom prst="ellipse">
              <a:avLst/>
            </a:prstGeom>
            <a:solidFill>
              <a:schemeClr val="bg1">
                <a:alpha val="40000"/>
              </a:schemeClr>
            </a:solidFill>
            <a:ln w="25400">
              <a:solidFill>
                <a:srgbClr val="22C4C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9" name="矩形 8"/>
            <p:cNvSpPr/>
            <p:nvPr/>
          </p:nvSpPr>
          <p:spPr>
            <a:xfrm>
              <a:off x="4593796" y="4840842"/>
              <a:ext cx="884273" cy="581057"/>
            </a:xfrm>
            <a:prstGeom prst="rect">
              <a:avLst/>
            </a:prstGeom>
          </p:spPr>
          <p:txBody>
            <a:bodyPr wrap="square">
              <a:spAutoFit/>
            </a:bodyPr>
            <a:lstStyle/>
            <a:p>
              <a:pPr algn="r">
                <a:lnSpc>
                  <a:spcPct val="150000"/>
                </a:lnSpc>
              </a:pPr>
              <a:r>
                <a:rPr lang="en-US" altLang="zh-CN" sz="2400" b="1" dirty="0" smtClean="0">
                  <a:solidFill>
                    <a:srgbClr val="FFFF00"/>
                  </a:solidFill>
                  <a:latin typeface="微软雅黑" panose="020B0503020204020204" pitchFamily="34" charset="-122"/>
                  <a:ea typeface="微软雅黑" panose="020B0503020204020204" pitchFamily="34" charset="-122"/>
                </a:rPr>
                <a:t>02</a:t>
              </a:r>
              <a:endParaRPr lang="en-US" altLang="zh-CN" sz="2400" b="1" dirty="0">
                <a:solidFill>
                  <a:srgbClr val="FFFF00"/>
                </a:solidFill>
                <a:latin typeface="微软雅黑" panose="020B0503020204020204" pitchFamily="34" charset="-122"/>
                <a:ea typeface="微软雅黑" panose="020B0503020204020204" pitchFamily="34" charset="-122"/>
              </a:endParaRPr>
            </a:p>
          </p:txBody>
        </p:sp>
      </p:grpSp>
      <p:sp>
        <p:nvSpPr>
          <p:cNvPr id="10" name="TextBox 10"/>
          <p:cNvSpPr txBox="1"/>
          <p:nvPr/>
        </p:nvSpPr>
        <p:spPr>
          <a:xfrm>
            <a:off x="2361415" y="3514529"/>
            <a:ext cx="2199827" cy="1107996"/>
          </a:xfrm>
          <a:prstGeom prst="rect">
            <a:avLst/>
          </a:prstGeom>
          <a:noFill/>
          <a:ln>
            <a:noFill/>
          </a:ln>
        </p:spPr>
        <p:txBody>
          <a:bodyPr wrap="square" rtlCol="0">
            <a:spAutoFit/>
          </a:bodyPr>
          <a:lstStyle/>
          <a:p>
            <a:pPr>
              <a:lnSpc>
                <a:spcPct val="150000"/>
              </a:lnSpc>
            </a:pPr>
            <a:r>
              <a:rPr lang="zh-CN" altLang="en-US" sz="1100" dirty="0" smtClean="0">
                <a:solidFill>
                  <a:schemeClr val="bg1"/>
                </a:solidFill>
                <a:latin typeface="微软雅黑" panose="020B0503020204020204" pitchFamily="34" charset="-122"/>
                <a:ea typeface="微软雅黑" panose="020B0503020204020204" pitchFamily="34" charset="-122"/>
              </a:rPr>
              <a:t>在此</a:t>
            </a:r>
            <a:r>
              <a:rPr lang="zh-CN" altLang="en-US" sz="1100" dirty="0">
                <a:solidFill>
                  <a:schemeClr val="bg1"/>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619177" y="3737626"/>
            <a:ext cx="802682" cy="643537"/>
            <a:chOff x="4619177" y="3336793"/>
            <a:chExt cx="802682" cy="643537"/>
          </a:xfrm>
        </p:grpSpPr>
        <p:sp>
          <p:nvSpPr>
            <p:cNvPr id="12" name="椭圆 11"/>
            <p:cNvSpPr/>
            <p:nvPr/>
          </p:nvSpPr>
          <p:spPr>
            <a:xfrm>
              <a:off x="4840946" y="3399417"/>
              <a:ext cx="580913" cy="580913"/>
            </a:xfrm>
            <a:prstGeom prst="ellipse">
              <a:avLst/>
            </a:prstGeom>
            <a:solidFill>
              <a:schemeClr val="bg1">
                <a:alpha val="40000"/>
              </a:schemeClr>
            </a:solidFill>
            <a:ln w="25400">
              <a:solidFill>
                <a:srgbClr val="22C4C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3" name="矩形 12"/>
            <p:cNvSpPr/>
            <p:nvPr/>
          </p:nvSpPr>
          <p:spPr>
            <a:xfrm>
              <a:off x="4619177" y="3336793"/>
              <a:ext cx="790458" cy="581057"/>
            </a:xfrm>
            <a:prstGeom prst="rect">
              <a:avLst/>
            </a:prstGeom>
          </p:spPr>
          <p:txBody>
            <a:bodyPr wrap="square">
              <a:spAutoFit/>
            </a:bodyPr>
            <a:lstStyle/>
            <a:p>
              <a:pPr algn="r">
                <a:lnSpc>
                  <a:spcPct val="150000"/>
                </a:lnSpc>
              </a:pPr>
              <a:r>
                <a:rPr lang="en-US" altLang="zh-CN" sz="2400" b="1" dirty="0" smtClean="0">
                  <a:solidFill>
                    <a:schemeClr val="bg1"/>
                  </a:solidFill>
                  <a:latin typeface="微软雅黑" panose="020B0503020204020204" pitchFamily="34" charset="-122"/>
                  <a:ea typeface="微软雅黑" panose="020B0503020204020204" pitchFamily="34" charset="-122"/>
                </a:rPr>
                <a:t>01</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grpSp>
      <p:sp>
        <p:nvSpPr>
          <p:cNvPr id="14" name="矩形 13"/>
          <p:cNvSpPr/>
          <p:nvPr/>
        </p:nvSpPr>
        <p:spPr>
          <a:xfrm>
            <a:off x="3364621" y="2077159"/>
            <a:ext cx="1729822" cy="674608"/>
          </a:xfrm>
          <a:prstGeom prst="rect">
            <a:avLst/>
          </a:prstGeom>
        </p:spPr>
        <p:txBody>
          <a:bodyPr wrap="square">
            <a:spAutoFit/>
          </a:bodyPr>
          <a:lstStyle/>
          <a:p>
            <a:pPr algn="r">
              <a:lnSpc>
                <a:spcPct val="150000"/>
              </a:lnSpc>
            </a:pPr>
            <a:r>
              <a:rPr lang="zh-CN" altLang="en-US" sz="28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8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15" name="矩形 14"/>
          <p:cNvSpPr/>
          <p:nvPr/>
        </p:nvSpPr>
        <p:spPr>
          <a:xfrm>
            <a:off x="6783884" y="2079530"/>
            <a:ext cx="1729822" cy="674608"/>
          </a:xfrm>
          <a:prstGeom prst="rect">
            <a:avLst/>
          </a:prstGeom>
        </p:spPr>
        <p:txBody>
          <a:bodyPr wrap="square">
            <a:spAutoFit/>
          </a:bodyPr>
          <a:lstStyle/>
          <a:p>
            <a:pPr algn="r">
              <a:lnSpc>
                <a:spcPct val="150000"/>
              </a:lnSpc>
            </a:pPr>
            <a:r>
              <a:rPr lang="zh-CN" altLang="en-US" sz="28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8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16" name="TextBox 14"/>
          <p:cNvSpPr txBox="1"/>
          <p:nvPr/>
        </p:nvSpPr>
        <p:spPr>
          <a:xfrm>
            <a:off x="7108692" y="5051508"/>
            <a:ext cx="2121369" cy="1107996"/>
          </a:xfrm>
          <a:prstGeom prst="rect">
            <a:avLst/>
          </a:prstGeom>
          <a:noFill/>
          <a:ln>
            <a:noFill/>
          </a:ln>
        </p:spPr>
        <p:txBody>
          <a:bodyPr wrap="square" rtlCol="0">
            <a:spAutoFit/>
          </a:bodyPr>
          <a:lstStyle/>
          <a:p>
            <a:pPr>
              <a:lnSpc>
                <a:spcPct val="150000"/>
              </a:lnSpc>
            </a:pPr>
            <a:r>
              <a:rPr lang="zh-CN" altLang="en-US" sz="1100" dirty="0" smtClean="0">
                <a:solidFill>
                  <a:schemeClr val="bg1"/>
                </a:solidFill>
                <a:latin typeface="微软雅黑" panose="020B0503020204020204" pitchFamily="34" charset="-122"/>
                <a:ea typeface="微软雅黑" panose="020B0503020204020204" pitchFamily="34" charset="-122"/>
              </a:rPr>
              <a:t>在此</a:t>
            </a:r>
            <a:r>
              <a:rPr lang="zh-CN" altLang="en-US" sz="1100" dirty="0">
                <a:solidFill>
                  <a:schemeClr val="bg1"/>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5914751" y="5241675"/>
            <a:ext cx="900224" cy="650937"/>
            <a:chOff x="5914751" y="4873115"/>
            <a:chExt cx="900224" cy="650937"/>
          </a:xfrm>
        </p:grpSpPr>
        <p:sp>
          <p:nvSpPr>
            <p:cNvPr id="18" name="椭圆 17"/>
            <p:cNvSpPr/>
            <p:nvPr/>
          </p:nvSpPr>
          <p:spPr>
            <a:xfrm>
              <a:off x="6234062" y="4943139"/>
              <a:ext cx="580913" cy="580913"/>
            </a:xfrm>
            <a:prstGeom prst="ellipse">
              <a:avLst/>
            </a:prstGeom>
            <a:solidFill>
              <a:schemeClr val="bg1">
                <a:alpha val="40000"/>
              </a:schemeClr>
            </a:solidFill>
            <a:ln w="25400">
              <a:solidFill>
                <a:srgbClr val="22C4C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9" name="矩形 18"/>
            <p:cNvSpPr/>
            <p:nvPr/>
          </p:nvSpPr>
          <p:spPr>
            <a:xfrm>
              <a:off x="5914751" y="4873115"/>
              <a:ext cx="884273" cy="581057"/>
            </a:xfrm>
            <a:prstGeom prst="rect">
              <a:avLst/>
            </a:prstGeom>
          </p:spPr>
          <p:txBody>
            <a:bodyPr wrap="square">
              <a:spAutoFit/>
            </a:bodyPr>
            <a:lstStyle/>
            <a:p>
              <a:pPr algn="r">
                <a:lnSpc>
                  <a:spcPct val="150000"/>
                </a:lnSpc>
              </a:pPr>
              <a:r>
                <a:rPr lang="en-US" altLang="zh-CN" sz="2400" b="1" dirty="0" smtClean="0">
                  <a:solidFill>
                    <a:schemeClr val="bg1"/>
                  </a:solidFill>
                  <a:latin typeface="微软雅黑" panose="020B0503020204020204" pitchFamily="34" charset="-122"/>
                  <a:ea typeface="微软雅黑" panose="020B0503020204020204" pitchFamily="34" charset="-122"/>
                </a:rPr>
                <a:t>04</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grpSp>
      <p:sp>
        <p:nvSpPr>
          <p:cNvPr id="20" name="TextBox 16"/>
          <p:cNvSpPr txBox="1"/>
          <p:nvPr/>
        </p:nvSpPr>
        <p:spPr>
          <a:xfrm>
            <a:off x="7062514" y="3514530"/>
            <a:ext cx="2210577" cy="1107996"/>
          </a:xfrm>
          <a:prstGeom prst="rect">
            <a:avLst/>
          </a:prstGeom>
          <a:noFill/>
          <a:ln>
            <a:noFill/>
          </a:ln>
        </p:spPr>
        <p:txBody>
          <a:bodyPr wrap="square" rtlCol="0">
            <a:spAutoFit/>
          </a:bodyPr>
          <a:lstStyle/>
          <a:p>
            <a:pPr>
              <a:lnSpc>
                <a:spcPct val="150000"/>
              </a:lnSpc>
            </a:pPr>
            <a:r>
              <a:rPr lang="zh-CN" altLang="en-US" sz="1100" dirty="0" smtClean="0">
                <a:solidFill>
                  <a:schemeClr val="bg1"/>
                </a:solidFill>
                <a:latin typeface="微软雅黑" panose="020B0503020204020204" pitchFamily="34" charset="-122"/>
                <a:ea typeface="微软雅黑" panose="020B0503020204020204" pitchFamily="34" charset="-122"/>
              </a:rPr>
              <a:t>在此</a:t>
            </a:r>
            <a:r>
              <a:rPr lang="zh-CN" altLang="en-US" sz="1100" dirty="0">
                <a:solidFill>
                  <a:schemeClr val="bg1"/>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solidFill>
                <a:latin typeface="微软雅黑" panose="020B0503020204020204" pitchFamily="34" charset="-122"/>
                <a:ea typeface="微软雅黑" panose="020B0503020204020204" pitchFamily="34" charset="-122"/>
              </a:rPr>
              <a:t>内容</a:t>
            </a:r>
            <a:r>
              <a:rPr lang="zh-CN" altLang="en-US" sz="1100" dirty="0">
                <a:solidFill>
                  <a:schemeClr val="bg1"/>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060132" y="3759418"/>
            <a:ext cx="806838" cy="621745"/>
            <a:chOff x="6060132" y="3297624"/>
            <a:chExt cx="806838" cy="621745"/>
          </a:xfrm>
        </p:grpSpPr>
        <p:sp>
          <p:nvSpPr>
            <p:cNvPr id="22" name="椭圆 21"/>
            <p:cNvSpPr/>
            <p:nvPr/>
          </p:nvSpPr>
          <p:spPr>
            <a:xfrm>
              <a:off x="6286057" y="3338456"/>
              <a:ext cx="580913" cy="580913"/>
            </a:xfrm>
            <a:prstGeom prst="ellipse">
              <a:avLst/>
            </a:prstGeom>
            <a:solidFill>
              <a:schemeClr val="bg1">
                <a:alpha val="40000"/>
              </a:schemeClr>
            </a:solidFill>
            <a:ln w="25400">
              <a:solidFill>
                <a:srgbClr val="22C4C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3" name="矩形 22"/>
            <p:cNvSpPr/>
            <p:nvPr/>
          </p:nvSpPr>
          <p:spPr>
            <a:xfrm>
              <a:off x="6060132" y="3297624"/>
              <a:ext cx="790458" cy="581057"/>
            </a:xfrm>
            <a:prstGeom prst="rect">
              <a:avLst/>
            </a:prstGeom>
          </p:spPr>
          <p:txBody>
            <a:bodyPr wrap="square">
              <a:spAutoFit/>
            </a:bodyPr>
            <a:lstStyle/>
            <a:p>
              <a:pPr algn="r">
                <a:lnSpc>
                  <a:spcPct val="150000"/>
                </a:lnSpc>
              </a:pPr>
              <a:r>
                <a:rPr lang="en-US" altLang="zh-CN" sz="2400" b="1" dirty="0" smtClean="0">
                  <a:solidFill>
                    <a:srgbClr val="FFFF00"/>
                  </a:solidFill>
                  <a:latin typeface="微软雅黑" panose="020B0503020204020204" pitchFamily="34" charset="-122"/>
                  <a:ea typeface="微软雅黑" panose="020B0503020204020204" pitchFamily="34" charset="-122"/>
                </a:rPr>
                <a:t>03</a:t>
              </a:r>
              <a:endParaRPr lang="en-US" altLang="zh-CN" sz="2400" b="1" dirty="0">
                <a:solidFill>
                  <a:srgbClr val="FFFF00"/>
                </a:solidFill>
                <a:latin typeface="微软雅黑" panose="020B0503020204020204" pitchFamily="34" charset="-122"/>
                <a:ea typeface="微软雅黑" panose="020B0503020204020204" pitchFamily="34" charset="-122"/>
              </a:endParaRPr>
            </a:p>
          </p:txBody>
        </p:sp>
      </p:grpSp>
      <p:cxnSp>
        <p:nvCxnSpPr>
          <p:cNvPr id="28" name="直接连接符 27"/>
          <p:cNvCxnSpPr/>
          <p:nvPr/>
        </p:nvCxnSpPr>
        <p:spPr>
          <a:xfrm>
            <a:off x="1041428" y="2027888"/>
            <a:ext cx="1019825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5141693"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0" name="椭圆 29"/>
          <p:cNvSpPr/>
          <p:nvPr/>
        </p:nvSpPr>
        <p:spPr>
          <a:xfrm>
            <a:off x="6399019"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1" name="椭圆 30"/>
          <p:cNvSpPr/>
          <p:nvPr/>
        </p:nvSpPr>
        <p:spPr>
          <a:xfrm>
            <a:off x="4412924" y="-112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2" name="TextBox 46"/>
          <p:cNvSpPr txBox="1"/>
          <p:nvPr/>
        </p:nvSpPr>
        <p:spPr>
          <a:xfrm>
            <a:off x="5222600"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努力方向</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Tree>
    <p:extLst>
      <p:ext uri="{BB962C8B-B14F-4D97-AF65-F5344CB8AC3E}">
        <p14:creationId xmlns:p14="http://schemas.microsoft.com/office/powerpoint/2010/main" val="1279664598"/>
      </p:ext>
    </p:extLst>
  </p:cSld>
  <p:clrMapOvr>
    <a:masterClrMapping/>
  </p:clrMapOvr>
  <p:transition spd="slow"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2" presetClass="entr" presetSubtype="1" fill="hold" grpId="0" nodeType="withEffect" p14:presetBounceEnd="40000">
                                      <p:stCondLst>
                                        <p:cond delay="1500"/>
                                      </p:stCondLst>
                                      <p:childTnLst>
                                        <p:set>
                                          <p:cBhvr>
                                            <p:cTn id="18" dur="1" fill="hold">
                                              <p:stCondLst>
                                                <p:cond delay="0"/>
                                              </p:stCondLst>
                                            </p:cTn>
                                            <p:tgtEl>
                                              <p:spTgt spid="32"/>
                                            </p:tgtEl>
                                            <p:attrNameLst>
                                              <p:attrName>style.visibility</p:attrName>
                                            </p:attrNameLst>
                                          </p:cBhvr>
                                          <p:to>
                                            <p:strVal val="visible"/>
                                          </p:to>
                                        </p:set>
                                        <p:anim calcmode="lin" valueType="num" p14:bounceEnd="40000">
                                          <p:cBhvr additive="base">
                                            <p:cTn id="19"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32"/>
                                            </p:tgtEl>
                                            <p:attrNameLst>
                                              <p:attrName>ppt_y</p:attrName>
                                            </p:attrNameLst>
                                          </p:cBhvr>
                                          <p:tavLst>
                                            <p:tav tm="0">
                                              <p:val>
                                                <p:strVal val="0-#ppt_h/2"/>
                                              </p:val>
                                            </p:tav>
                                            <p:tav tm="100000">
                                              <p:val>
                                                <p:strVal val="#ppt_y"/>
                                              </p:val>
                                            </p:tav>
                                          </p:tavLst>
                                        </p:anim>
                                      </p:childTnLst>
                                    </p:cTn>
                                  </p:par>
                                  <p:par>
                                    <p:cTn id="21" presetID="16" presetClass="entr" presetSubtype="37" fill="hold" nodeType="withEffect">
                                      <p:stCondLst>
                                        <p:cond delay="2500"/>
                                      </p:stCondLst>
                                      <p:childTnLst>
                                        <p:set>
                                          <p:cBhvr>
                                            <p:cTn id="22" dur="1" fill="hold">
                                              <p:stCondLst>
                                                <p:cond delay="0"/>
                                              </p:stCondLst>
                                            </p:cTn>
                                            <p:tgtEl>
                                              <p:spTgt spid="2"/>
                                            </p:tgtEl>
                                            <p:attrNameLst>
                                              <p:attrName>style.visibility</p:attrName>
                                            </p:attrNameLst>
                                          </p:cBhvr>
                                          <p:to>
                                            <p:strVal val="visible"/>
                                          </p:to>
                                        </p:set>
                                        <p:animEffect transition="in" filter="barn(outVertical)">
                                          <p:cBhvr>
                                            <p:cTn id="23" dur="500"/>
                                            <p:tgtEl>
                                              <p:spTgt spid="2"/>
                                            </p:tgtEl>
                                          </p:cBhvr>
                                        </p:animEffect>
                                      </p:childTnLst>
                                    </p:cTn>
                                  </p:par>
                                  <p:par>
                                    <p:cTn id="24" presetID="16" presetClass="entr" presetSubtype="37" fill="hold" nodeType="withEffect">
                                      <p:stCondLst>
                                        <p:cond delay="2500"/>
                                      </p:stCondLst>
                                      <p:childTnLst>
                                        <p:set>
                                          <p:cBhvr>
                                            <p:cTn id="25" dur="1" fill="hold">
                                              <p:stCondLst>
                                                <p:cond delay="0"/>
                                              </p:stCondLst>
                                            </p:cTn>
                                            <p:tgtEl>
                                              <p:spTgt spid="28"/>
                                            </p:tgtEl>
                                            <p:attrNameLst>
                                              <p:attrName>style.visibility</p:attrName>
                                            </p:attrNameLst>
                                          </p:cBhvr>
                                          <p:to>
                                            <p:strVal val="visible"/>
                                          </p:to>
                                        </p:set>
                                        <p:animEffect transition="in" filter="barn(outVertical)">
                                          <p:cBhvr>
                                            <p:cTn id="26" dur="500"/>
                                            <p:tgtEl>
                                              <p:spTgt spid="28"/>
                                            </p:tgtEl>
                                          </p:cBhvr>
                                        </p:animEffect>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22" presetClass="entr" presetSubtype="1"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up)">
                                          <p:cBhvr>
                                            <p:cTn id="40" dur="500"/>
                                            <p:tgtEl>
                                              <p:spTgt spid="5"/>
                                            </p:tgtEl>
                                          </p:cBhvr>
                                        </p:animEffect>
                                      </p:childTnLst>
                                    </p:cTn>
                                  </p:par>
                                  <p:par>
                                    <p:cTn id="41" presetID="53" presetClass="entr" presetSubtype="16" fill="hold" nodeType="withEffect">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par>
                                    <p:cTn id="46" presetID="53" presetClass="entr" presetSubtype="16" fill="hold" nodeType="withEffect">
                                      <p:stCondLst>
                                        <p:cond delay="100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fltVal val="0"/>
                                              </p:val>
                                            </p:tav>
                                            <p:tav tm="100000">
                                              <p:val>
                                                <p:strVal val="#ppt_w"/>
                                              </p:val>
                                            </p:tav>
                                          </p:tavLst>
                                        </p:anim>
                                        <p:anim calcmode="lin" valueType="num">
                                          <p:cBhvr>
                                            <p:cTn id="49" dur="500" fill="hold"/>
                                            <p:tgtEl>
                                              <p:spTgt spid="7"/>
                                            </p:tgtEl>
                                            <p:attrNameLst>
                                              <p:attrName>ppt_h</p:attrName>
                                            </p:attrNameLst>
                                          </p:cBhvr>
                                          <p:tavLst>
                                            <p:tav tm="0">
                                              <p:val>
                                                <p:fltVal val="0"/>
                                              </p:val>
                                            </p:tav>
                                            <p:tav tm="100000">
                                              <p:val>
                                                <p:strVal val="#ppt_h"/>
                                              </p:val>
                                            </p:tav>
                                          </p:tavLst>
                                        </p:anim>
                                        <p:animEffect transition="in" filter="fade">
                                          <p:cBhvr>
                                            <p:cTn id="50" dur="500"/>
                                            <p:tgtEl>
                                              <p:spTgt spid="7"/>
                                            </p:tgtEl>
                                          </p:cBhvr>
                                        </p:animEffect>
                                      </p:childTnLst>
                                    </p:cTn>
                                  </p:par>
                                  <p:par>
                                    <p:cTn id="51" presetID="53" presetClass="entr" presetSubtype="16" fill="hold" nodeType="withEffect">
                                      <p:stCondLst>
                                        <p:cond delay="150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nodeType="withEffect">
                                      <p:stCondLst>
                                        <p:cond delay="200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par>
                                    <p:cTn id="61" presetID="22" presetClass="entr" presetSubtype="1" fill="hold" grpId="0" nodeType="withEffect">
                                      <p:stCondLst>
                                        <p:cond delay="2500"/>
                                      </p:stCondLst>
                                      <p:childTnLst>
                                        <p:set>
                                          <p:cBhvr>
                                            <p:cTn id="62" dur="1" fill="hold">
                                              <p:stCondLst>
                                                <p:cond delay="0"/>
                                              </p:stCondLst>
                                            </p:cTn>
                                            <p:tgtEl>
                                              <p:spTgt spid="10"/>
                                            </p:tgtEl>
                                            <p:attrNameLst>
                                              <p:attrName>style.visibility</p:attrName>
                                            </p:attrNameLst>
                                          </p:cBhvr>
                                          <p:to>
                                            <p:strVal val="visible"/>
                                          </p:to>
                                        </p:set>
                                        <p:animEffect transition="in" filter="wipe(up)">
                                          <p:cBhvr>
                                            <p:cTn id="63" dur="1250"/>
                                            <p:tgtEl>
                                              <p:spTgt spid="10"/>
                                            </p:tgtEl>
                                          </p:cBhvr>
                                        </p:animEffect>
                                      </p:childTnLst>
                                    </p:cTn>
                                  </p:par>
                                  <p:par>
                                    <p:cTn id="64" presetID="22" presetClass="entr" presetSubtype="1" fill="hold" grpId="0" nodeType="withEffect">
                                      <p:stCondLst>
                                        <p:cond delay="2500"/>
                                      </p:stCondLst>
                                      <p:childTnLst>
                                        <p:set>
                                          <p:cBhvr>
                                            <p:cTn id="65" dur="1" fill="hold">
                                              <p:stCondLst>
                                                <p:cond delay="0"/>
                                              </p:stCondLst>
                                            </p:cTn>
                                            <p:tgtEl>
                                              <p:spTgt spid="20"/>
                                            </p:tgtEl>
                                            <p:attrNameLst>
                                              <p:attrName>style.visibility</p:attrName>
                                            </p:attrNameLst>
                                          </p:cBhvr>
                                          <p:to>
                                            <p:strVal val="visible"/>
                                          </p:to>
                                        </p:set>
                                        <p:animEffect transition="in" filter="wipe(up)">
                                          <p:cBhvr>
                                            <p:cTn id="66" dur="1250"/>
                                            <p:tgtEl>
                                              <p:spTgt spid="20"/>
                                            </p:tgtEl>
                                          </p:cBhvr>
                                        </p:animEffect>
                                      </p:childTnLst>
                                    </p:cTn>
                                  </p:par>
                                  <p:par>
                                    <p:cTn id="67" presetID="22" presetClass="entr" presetSubtype="1" fill="hold" grpId="0" nodeType="withEffect">
                                      <p:stCondLst>
                                        <p:cond delay="2500"/>
                                      </p:stCondLst>
                                      <p:childTnLst>
                                        <p:set>
                                          <p:cBhvr>
                                            <p:cTn id="68" dur="1" fill="hold">
                                              <p:stCondLst>
                                                <p:cond delay="0"/>
                                              </p:stCondLst>
                                            </p:cTn>
                                            <p:tgtEl>
                                              <p:spTgt spid="16"/>
                                            </p:tgtEl>
                                            <p:attrNameLst>
                                              <p:attrName>style.visibility</p:attrName>
                                            </p:attrNameLst>
                                          </p:cBhvr>
                                          <p:to>
                                            <p:strVal val="visible"/>
                                          </p:to>
                                        </p:set>
                                        <p:animEffect transition="in" filter="wipe(up)">
                                          <p:cBhvr>
                                            <p:cTn id="69" dur="1250"/>
                                            <p:tgtEl>
                                              <p:spTgt spid="16"/>
                                            </p:tgtEl>
                                          </p:cBhvr>
                                        </p:animEffect>
                                      </p:childTnLst>
                                    </p:cTn>
                                  </p:par>
                                  <p:par>
                                    <p:cTn id="70" presetID="22" presetClass="entr" presetSubtype="1" fill="hold" grpId="0" nodeType="withEffect">
                                      <p:stCondLst>
                                        <p:cond delay="2500"/>
                                      </p:stCondLst>
                                      <p:childTnLst>
                                        <p:set>
                                          <p:cBhvr>
                                            <p:cTn id="71" dur="1" fill="hold">
                                              <p:stCondLst>
                                                <p:cond delay="0"/>
                                              </p:stCondLst>
                                            </p:cTn>
                                            <p:tgtEl>
                                              <p:spTgt spid="6"/>
                                            </p:tgtEl>
                                            <p:attrNameLst>
                                              <p:attrName>style.visibility</p:attrName>
                                            </p:attrNameLst>
                                          </p:cBhvr>
                                          <p:to>
                                            <p:strVal val="visible"/>
                                          </p:to>
                                        </p:set>
                                        <p:animEffect transition="in" filter="wipe(up)">
                                          <p:cBhvr>
                                            <p:cTn id="72"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6" grpId="0"/>
          <p:bldP spid="10" grpId="0"/>
          <p:bldP spid="14" grpId="0"/>
          <p:bldP spid="15" grpId="0"/>
          <p:bldP spid="16" grpId="0"/>
          <p:bldP spid="20" grpId="0"/>
          <p:bldP spid="29" grpId="0" animBg="1"/>
          <p:bldP spid="30" grpId="0" animBg="1"/>
          <p:bldP spid="31" grpId="0" animBg="1"/>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2" presetClass="entr" presetSubtype="1" fill="hold" grpId="0" nodeType="withEffect">
                                      <p:stCondLst>
                                        <p:cond delay="1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ppt_x"/>
                                              </p:val>
                                            </p:tav>
                                            <p:tav tm="100000">
                                              <p:val>
                                                <p:strVal val="#ppt_x"/>
                                              </p:val>
                                            </p:tav>
                                          </p:tavLst>
                                        </p:anim>
                                        <p:anim calcmode="lin" valueType="num">
                                          <p:cBhvr additive="base">
                                            <p:cTn id="20" dur="1000" fill="hold"/>
                                            <p:tgtEl>
                                              <p:spTgt spid="32"/>
                                            </p:tgtEl>
                                            <p:attrNameLst>
                                              <p:attrName>ppt_y</p:attrName>
                                            </p:attrNameLst>
                                          </p:cBhvr>
                                          <p:tavLst>
                                            <p:tav tm="0">
                                              <p:val>
                                                <p:strVal val="0-#ppt_h/2"/>
                                              </p:val>
                                            </p:tav>
                                            <p:tav tm="100000">
                                              <p:val>
                                                <p:strVal val="#ppt_y"/>
                                              </p:val>
                                            </p:tav>
                                          </p:tavLst>
                                        </p:anim>
                                      </p:childTnLst>
                                    </p:cTn>
                                  </p:par>
                                  <p:par>
                                    <p:cTn id="21" presetID="16" presetClass="entr" presetSubtype="37" fill="hold" nodeType="withEffect">
                                      <p:stCondLst>
                                        <p:cond delay="2500"/>
                                      </p:stCondLst>
                                      <p:childTnLst>
                                        <p:set>
                                          <p:cBhvr>
                                            <p:cTn id="22" dur="1" fill="hold">
                                              <p:stCondLst>
                                                <p:cond delay="0"/>
                                              </p:stCondLst>
                                            </p:cTn>
                                            <p:tgtEl>
                                              <p:spTgt spid="2"/>
                                            </p:tgtEl>
                                            <p:attrNameLst>
                                              <p:attrName>style.visibility</p:attrName>
                                            </p:attrNameLst>
                                          </p:cBhvr>
                                          <p:to>
                                            <p:strVal val="visible"/>
                                          </p:to>
                                        </p:set>
                                        <p:animEffect transition="in" filter="barn(outVertical)">
                                          <p:cBhvr>
                                            <p:cTn id="23" dur="500"/>
                                            <p:tgtEl>
                                              <p:spTgt spid="2"/>
                                            </p:tgtEl>
                                          </p:cBhvr>
                                        </p:animEffect>
                                      </p:childTnLst>
                                    </p:cTn>
                                  </p:par>
                                  <p:par>
                                    <p:cTn id="24" presetID="16" presetClass="entr" presetSubtype="37" fill="hold" nodeType="withEffect">
                                      <p:stCondLst>
                                        <p:cond delay="2500"/>
                                      </p:stCondLst>
                                      <p:childTnLst>
                                        <p:set>
                                          <p:cBhvr>
                                            <p:cTn id="25" dur="1" fill="hold">
                                              <p:stCondLst>
                                                <p:cond delay="0"/>
                                              </p:stCondLst>
                                            </p:cTn>
                                            <p:tgtEl>
                                              <p:spTgt spid="28"/>
                                            </p:tgtEl>
                                            <p:attrNameLst>
                                              <p:attrName>style.visibility</p:attrName>
                                            </p:attrNameLst>
                                          </p:cBhvr>
                                          <p:to>
                                            <p:strVal val="visible"/>
                                          </p:to>
                                        </p:set>
                                        <p:animEffect transition="in" filter="barn(outVertical)">
                                          <p:cBhvr>
                                            <p:cTn id="26" dur="500"/>
                                            <p:tgtEl>
                                              <p:spTgt spid="28"/>
                                            </p:tgtEl>
                                          </p:cBhvr>
                                        </p:animEffect>
                                      </p:childTnLst>
                                    </p:cTn>
                                  </p:par>
                                </p:childTnLst>
                              </p:cTn>
                            </p:par>
                            <p:par>
                              <p:cTn id="27" fill="hold">
                                <p:stCondLst>
                                  <p:cond delay="3000"/>
                                </p:stCondLst>
                                <p:childTnLst>
                                  <p:par>
                                    <p:cTn id="28" presetID="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ppt_x"/>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childTnLst>
                              </p:cTn>
                            </p:par>
                            <p:par>
                              <p:cTn id="32" fill="hold">
                                <p:stCondLst>
                                  <p:cond delay="3500"/>
                                </p:stCondLst>
                                <p:childTnLst>
                                  <p:par>
                                    <p:cTn id="33" presetID="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4000"/>
                                </p:stCondLst>
                                <p:childTnLst>
                                  <p:par>
                                    <p:cTn id="38" presetID="22" presetClass="entr" presetSubtype="1"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up)">
                                          <p:cBhvr>
                                            <p:cTn id="40" dur="500"/>
                                            <p:tgtEl>
                                              <p:spTgt spid="5"/>
                                            </p:tgtEl>
                                          </p:cBhvr>
                                        </p:animEffect>
                                      </p:childTnLst>
                                    </p:cTn>
                                  </p:par>
                                  <p:par>
                                    <p:cTn id="41" presetID="53" presetClass="entr" presetSubtype="16" fill="hold" nodeType="withEffect">
                                      <p:stCondLst>
                                        <p:cond delay="50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par>
                                    <p:cTn id="46" presetID="53" presetClass="entr" presetSubtype="16" fill="hold" nodeType="withEffect">
                                      <p:stCondLst>
                                        <p:cond delay="100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fltVal val="0"/>
                                              </p:val>
                                            </p:tav>
                                            <p:tav tm="100000">
                                              <p:val>
                                                <p:strVal val="#ppt_w"/>
                                              </p:val>
                                            </p:tav>
                                          </p:tavLst>
                                        </p:anim>
                                        <p:anim calcmode="lin" valueType="num">
                                          <p:cBhvr>
                                            <p:cTn id="49" dur="500" fill="hold"/>
                                            <p:tgtEl>
                                              <p:spTgt spid="7"/>
                                            </p:tgtEl>
                                            <p:attrNameLst>
                                              <p:attrName>ppt_h</p:attrName>
                                            </p:attrNameLst>
                                          </p:cBhvr>
                                          <p:tavLst>
                                            <p:tav tm="0">
                                              <p:val>
                                                <p:fltVal val="0"/>
                                              </p:val>
                                            </p:tav>
                                            <p:tav tm="100000">
                                              <p:val>
                                                <p:strVal val="#ppt_h"/>
                                              </p:val>
                                            </p:tav>
                                          </p:tavLst>
                                        </p:anim>
                                        <p:animEffect transition="in" filter="fade">
                                          <p:cBhvr>
                                            <p:cTn id="50" dur="500"/>
                                            <p:tgtEl>
                                              <p:spTgt spid="7"/>
                                            </p:tgtEl>
                                          </p:cBhvr>
                                        </p:animEffect>
                                      </p:childTnLst>
                                    </p:cTn>
                                  </p:par>
                                  <p:par>
                                    <p:cTn id="51" presetID="53" presetClass="entr" presetSubtype="16" fill="hold" nodeType="withEffect">
                                      <p:stCondLst>
                                        <p:cond delay="1500"/>
                                      </p:stCondLst>
                                      <p:childTnLst>
                                        <p:set>
                                          <p:cBhvr>
                                            <p:cTn id="52" dur="1" fill="hold">
                                              <p:stCondLst>
                                                <p:cond delay="0"/>
                                              </p:stCondLst>
                                            </p:cTn>
                                            <p:tgtEl>
                                              <p:spTgt spid="21"/>
                                            </p:tgtEl>
                                            <p:attrNameLst>
                                              <p:attrName>style.visibility</p:attrName>
                                            </p:attrNameLst>
                                          </p:cBhvr>
                                          <p:to>
                                            <p:strVal val="visible"/>
                                          </p:to>
                                        </p:set>
                                        <p:anim calcmode="lin" valueType="num">
                                          <p:cBhvr>
                                            <p:cTn id="53" dur="500" fill="hold"/>
                                            <p:tgtEl>
                                              <p:spTgt spid="21"/>
                                            </p:tgtEl>
                                            <p:attrNameLst>
                                              <p:attrName>ppt_w</p:attrName>
                                            </p:attrNameLst>
                                          </p:cBhvr>
                                          <p:tavLst>
                                            <p:tav tm="0">
                                              <p:val>
                                                <p:fltVal val="0"/>
                                              </p:val>
                                            </p:tav>
                                            <p:tav tm="100000">
                                              <p:val>
                                                <p:strVal val="#ppt_w"/>
                                              </p:val>
                                            </p:tav>
                                          </p:tavLst>
                                        </p:anim>
                                        <p:anim calcmode="lin" valueType="num">
                                          <p:cBhvr>
                                            <p:cTn id="54" dur="500" fill="hold"/>
                                            <p:tgtEl>
                                              <p:spTgt spid="21"/>
                                            </p:tgtEl>
                                            <p:attrNameLst>
                                              <p:attrName>ppt_h</p:attrName>
                                            </p:attrNameLst>
                                          </p:cBhvr>
                                          <p:tavLst>
                                            <p:tav tm="0">
                                              <p:val>
                                                <p:fltVal val="0"/>
                                              </p:val>
                                            </p:tav>
                                            <p:tav tm="100000">
                                              <p:val>
                                                <p:strVal val="#ppt_h"/>
                                              </p:val>
                                            </p:tav>
                                          </p:tavLst>
                                        </p:anim>
                                        <p:animEffect transition="in" filter="fade">
                                          <p:cBhvr>
                                            <p:cTn id="55" dur="500"/>
                                            <p:tgtEl>
                                              <p:spTgt spid="21"/>
                                            </p:tgtEl>
                                          </p:cBhvr>
                                        </p:animEffect>
                                      </p:childTnLst>
                                    </p:cTn>
                                  </p:par>
                                  <p:par>
                                    <p:cTn id="56" presetID="53" presetClass="entr" presetSubtype="16" fill="hold" nodeType="withEffect">
                                      <p:stCondLst>
                                        <p:cond delay="200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par>
                                    <p:cTn id="61" presetID="22" presetClass="entr" presetSubtype="1" fill="hold" grpId="0" nodeType="withEffect">
                                      <p:stCondLst>
                                        <p:cond delay="2500"/>
                                      </p:stCondLst>
                                      <p:childTnLst>
                                        <p:set>
                                          <p:cBhvr>
                                            <p:cTn id="62" dur="1" fill="hold">
                                              <p:stCondLst>
                                                <p:cond delay="0"/>
                                              </p:stCondLst>
                                            </p:cTn>
                                            <p:tgtEl>
                                              <p:spTgt spid="10"/>
                                            </p:tgtEl>
                                            <p:attrNameLst>
                                              <p:attrName>style.visibility</p:attrName>
                                            </p:attrNameLst>
                                          </p:cBhvr>
                                          <p:to>
                                            <p:strVal val="visible"/>
                                          </p:to>
                                        </p:set>
                                        <p:animEffect transition="in" filter="wipe(up)">
                                          <p:cBhvr>
                                            <p:cTn id="63" dur="1250"/>
                                            <p:tgtEl>
                                              <p:spTgt spid="10"/>
                                            </p:tgtEl>
                                          </p:cBhvr>
                                        </p:animEffect>
                                      </p:childTnLst>
                                    </p:cTn>
                                  </p:par>
                                  <p:par>
                                    <p:cTn id="64" presetID="22" presetClass="entr" presetSubtype="1" fill="hold" grpId="0" nodeType="withEffect">
                                      <p:stCondLst>
                                        <p:cond delay="2500"/>
                                      </p:stCondLst>
                                      <p:childTnLst>
                                        <p:set>
                                          <p:cBhvr>
                                            <p:cTn id="65" dur="1" fill="hold">
                                              <p:stCondLst>
                                                <p:cond delay="0"/>
                                              </p:stCondLst>
                                            </p:cTn>
                                            <p:tgtEl>
                                              <p:spTgt spid="20"/>
                                            </p:tgtEl>
                                            <p:attrNameLst>
                                              <p:attrName>style.visibility</p:attrName>
                                            </p:attrNameLst>
                                          </p:cBhvr>
                                          <p:to>
                                            <p:strVal val="visible"/>
                                          </p:to>
                                        </p:set>
                                        <p:animEffect transition="in" filter="wipe(up)">
                                          <p:cBhvr>
                                            <p:cTn id="66" dur="1250"/>
                                            <p:tgtEl>
                                              <p:spTgt spid="20"/>
                                            </p:tgtEl>
                                          </p:cBhvr>
                                        </p:animEffect>
                                      </p:childTnLst>
                                    </p:cTn>
                                  </p:par>
                                  <p:par>
                                    <p:cTn id="67" presetID="22" presetClass="entr" presetSubtype="1" fill="hold" grpId="0" nodeType="withEffect">
                                      <p:stCondLst>
                                        <p:cond delay="2500"/>
                                      </p:stCondLst>
                                      <p:childTnLst>
                                        <p:set>
                                          <p:cBhvr>
                                            <p:cTn id="68" dur="1" fill="hold">
                                              <p:stCondLst>
                                                <p:cond delay="0"/>
                                              </p:stCondLst>
                                            </p:cTn>
                                            <p:tgtEl>
                                              <p:spTgt spid="16"/>
                                            </p:tgtEl>
                                            <p:attrNameLst>
                                              <p:attrName>style.visibility</p:attrName>
                                            </p:attrNameLst>
                                          </p:cBhvr>
                                          <p:to>
                                            <p:strVal val="visible"/>
                                          </p:to>
                                        </p:set>
                                        <p:animEffect transition="in" filter="wipe(up)">
                                          <p:cBhvr>
                                            <p:cTn id="69" dur="1250"/>
                                            <p:tgtEl>
                                              <p:spTgt spid="16"/>
                                            </p:tgtEl>
                                          </p:cBhvr>
                                        </p:animEffect>
                                      </p:childTnLst>
                                    </p:cTn>
                                  </p:par>
                                  <p:par>
                                    <p:cTn id="70" presetID="22" presetClass="entr" presetSubtype="1" fill="hold" grpId="0" nodeType="withEffect">
                                      <p:stCondLst>
                                        <p:cond delay="2500"/>
                                      </p:stCondLst>
                                      <p:childTnLst>
                                        <p:set>
                                          <p:cBhvr>
                                            <p:cTn id="71" dur="1" fill="hold">
                                              <p:stCondLst>
                                                <p:cond delay="0"/>
                                              </p:stCondLst>
                                            </p:cTn>
                                            <p:tgtEl>
                                              <p:spTgt spid="6"/>
                                            </p:tgtEl>
                                            <p:attrNameLst>
                                              <p:attrName>style.visibility</p:attrName>
                                            </p:attrNameLst>
                                          </p:cBhvr>
                                          <p:to>
                                            <p:strVal val="visible"/>
                                          </p:to>
                                        </p:set>
                                        <p:animEffect transition="in" filter="wipe(up)">
                                          <p:cBhvr>
                                            <p:cTn id="72"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6" grpId="0"/>
          <p:bldP spid="10" grpId="0"/>
          <p:bldP spid="14" grpId="0"/>
          <p:bldP spid="15" grpId="0"/>
          <p:bldP spid="16" grpId="0"/>
          <p:bldP spid="20" grpId="0"/>
          <p:bldP spid="29" grpId="0" animBg="1"/>
          <p:bldP spid="30" grpId="0" animBg="1"/>
          <p:bldP spid="31" grpId="0" animBg="1"/>
          <p:bldP spid="3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52787"/>
            <a:ext cx="12190413" cy="2929180"/>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5403604" y="2618301"/>
            <a:ext cx="0" cy="16136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17"/>
          <p:cNvSpPr txBox="1"/>
          <p:nvPr/>
        </p:nvSpPr>
        <p:spPr>
          <a:xfrm>
            <a:off x="2832282" y="2640318"/>
            <a:ext cx="2477847" cy="1007327"/>
          </a:xfrm>
          <a:prstGeom prst="rect">
            <a:avLst/>
          </a:prstGeom>
          <a:noFill/>
          <a:ln>
            <a:noFill/>
          </a:ln>
        </p:spPr>
        <p:txBody>
          <a:bodyPr wrap="square" rtlCol="0">
            <a:spAutoFit/>
          </a:bodyPr>
          <a:lstStyle/>
          <a:p>
            <a:pPr>
              <a:lnSpc>
                <a:spcPct val="150000"/>
              </a:lnSpc>
            </a:pPr>
            <a:r>
              <a:rPr lang="zh-CN" altLang="en-US" sz="4400" b="1" smtClean="0">
                <a:solidFill>
                  <a:srgbClr val="FFFF00"/>
                </a:solidFill>
                <a:latin typeface="张海山锐谐体" panose="02000000000000000000" pitchFamily="2" charset="-122"/>
                <a:ea typeface="张海山锐谐体" panose="02000000000000000000" pitchFamily="2" charset="-122"/>
              </a:rPr>
              <a:t>职业规划</a:t>
            </a:r>
            <a:endParaRPr lang="zh-CN" altLang="en-US" sz="2000" dirty="0">
              <a:solidFill>
                <a:srgbClr val="FFFF00"/>
              </a:solidFill>
              <a:latin typeface="张海山锐谐体" panose="02000000000000000000" pitchFamily="2" charset="-122"/>
              <a:ea typeface="张海山锐谐体" panose="02000000000000000000" pitchFamily="2" charset="-122"/>
            </a:endParaRPr>
          </a:p>
        </p:txBody>
      </p:sp>
      <p:sp>
        <p:nvSpPr>
          <p:cNvPr id="15" name="矩形 14"/>
          <p:cNvSpPr/>
          <p:nvPr/>
        </p:nvSpPr>
        <p:spPr>
          <a:xfrm>
            <a:off x="3335948" y="3466476"/>
            <a:ext cx="1372492" cy="458908"/>
          </a:xfrm>
          <a:prstGeom prst="rect">
            <a:avLst/>
          </a:prstGeom>
        </p:spPr>
        <p:txBody>
          <a:bodyPr wrap="none">
            <a:spAutoFit/>
          </a:bodyPr>
          <a:lstStyle/>
          <a:p>
            <a:pPr>
              <a:lnSpc>
                <a:spcPct val="150000"/>
              </a:lnSpc>
            </a:pPr>
            <a:r>
              <a:rPr lang="en-US" altLang="zh-CN" dirty="0">
                <a:solidFill>
                  <a:schemeClr val="bg1"/>
                </a:solidFill>
                <a:latin typeface="微软雅黑" panose="020B0503020204020204" pitchFamily="34" charset="-122"/>
                <a:ea typeface="微软雅黑" panose="020B0503020204020204" pitchFamily="34" charset="-122"/>
              </a:rPr>
              <a:t>MY FUTUR</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518833" y="2789695"/>
            <a:ext cx="1247457" cy="1323439"/>
          </a:xfrm>
          <a:prstGeom prst="rect">
            <a:avLst/>
          </a:prstGeom>
          <a:noFill/>
        </p:spPr>
        <p:txBody>
          <a:bodyPr wrap="none" rtlCol="0">
            <a:spAutoFit/>
          </a:bodyPr>
          <a:lstStyle/>
          <a:p>
            <a:r>
              <a:rPr lang="en-US" altLang="zh-CN" sz="8000" dirty="0" smtClean="0">
                <a:solidFill>
                  <a:srgbClr val="59EDE9"/>
                </a:solidFill>
                <a:latin typeface="Impact" panose="020B0806030902050204" pitchFamily="34" charset="0"/>
              </a:rPr>
              <a:t>04</a:t>
            </a:r>
            <a:endParaRPr lang="zh-CN" altLang="en-US" sz="8000" dirty="0">
              <a:solidFill>
                <a:srgbClr val="59EDE9"/>
              </a:solidFill>
              <a:latin typeface="Impact" panose="020B0806030902050204" pitchFamily="34" charset="0"/>
            </a:endParaRPr>
          </a:p>
        </p:txBody>
      </p:sp>
      <p:sp>
        <p:nvSpPr>
          <p:cNvPr id="25" name="TextBox 18"/>
          <p:cNvSpPr txBox="1"/>
          <p:nvPr/>
        </p:nvSpPr>
        <p:spPr>
          <a:xfrm>
            <a:off x="7487318" y="2233438"/>
            <a:ext cx="1872208" cy="499624"/>
          </a:xfrm>
          <a:prstGeom prst="rect">
            <a:avLst/>
          </a:prstGeom>
          <a:noFill/>
          <a:ln>
            <a:noFill/>
          </a:ln>
        </p:spPr>
        <p:txBody>
          <a:bodyPr wrap="square" rtlCol="0">
            <a:spAutoFit/>
          </a:bodyPr>
          <a:lstStyle/>
          <a:p>
            <a:pPr>
              <a:lnSpc>
                <a:spcPct val="150000"/>
              </a:lnSpc>
            </a:pPr>
            <a:r>
              <a:rPr lang="zh-CN" altLang="en-US" sz="2000" smtClean="0">
                <a:solidFill>
                  <a:schemeClr val="bg1"/>
                </a:solidFill>
                <a:latin typeface="微软雅黑" panose="020B0503020204020204" pitchFamily="34" charset="-122"/>
                <a:ea typeface="微软雅黑" panose="020B0503020204020204" pitchFamily="34" charset="-122"/>
              </a:rPr>
              <a:t>整体思路</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6" name="TextBox 19"/>
          <p:cNvSpPr txBox="1"/>
          <p:nvPr/>
        </p:nvSpPr>
        <p:spPr>
          <a:xfrm>
            <a:off x="7569717" y="3820383"/>
            <a:ext cx="1872208" cy="499624"/>
          </a:xfrm>
          <a:prstGeom prst="rect">
            <a:avLst/>
          </a:prstGeom>
          <a:noFill/>
          <a:ln>
            <a:noFill/>
          </a:ln>
        </p:spPr>
        <p:txBody>
          <a:bodyPr wrap="square" rtlCol="0">
            <a:spAutoFit/>
          </a:bodyPr>
          <a:lstStyle/>
          <a:p>
            <a:pPr>
              <a:lnSpc>
                <a:spcPct val="150000"/>
              </a:lnSpc>
            </a:pPr>
            <a:r>
              <a:rPr lang="zh-CN" altLang="en-US" sz="2000" smtClean="0">
                <a:solidFill>
                  <a:schemeClr val="bg1"/>
                </a:solidFill>
                <a:latin typeface="微软雅黑" panose="020B0503020204020204" pitchFamily="34" charset="-122"/>
                <a:ea typeface="微软雅黑" panose="020B0503020204020204" pitchFamily="34" charset="-122"/>
              </a:rPr>
              <a:t>主要措施</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7" name="TextBox 25"/>
          <p:cNvSpPr txBox="1"/>
          <p:nvPr/>
        </p:nvSpPr>
        <p:spPr>
          <a:xfrm>
            <a:off x="7529533" y="2812218"/>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团队建设</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TextBox 13"/>
          <p:cNvSpPr txBox="1"/>
          <p:nvPr/>
        </p:nvSpPr>
        <p:spPr>
          <a:xfrm>
            <a:off x="7538611" y="3327000"/>
            <a:ext cx="1872208" cy="499624"/>
          </a:xfrm>
          <a:prstGeom prst="rect">
            <a:avLst/>
          </a:prstGeom>
          <a:noFill/>
          <a:ln>
            <a:noFill/>
          </a:ln>
        </p:spPr>
        <p:txBody>
          <a:bodyPr wrap="square" rtlCol="0">
            <a:spAutoFit/>
          </a:bodyPr>
          <a:lstStyle/>
          <a:p>
            <a:pPr>
              <a:lnSpc>
                <a:spcPct val="150000"/>
              </a:lnSpc>
            </a:pPr>
            <a:r>
              <a:rPr lang="zh-CN" altLang="en-US" sz="2000" smtClean="0">
                <a:solidFill>
                  <a:schemeClr val="bg1"/>
                </a:solidFill>
                <a:latin typeface="微软雅黑" panose="020B0503020204020204" pitchFamily="34" charset="-122"/>
                <a:ea typeface="微软雅黑" panose="020B0503020204020204" pitchFamily="34" charset="-122"/>
              </a:rPr>
              <a:t>业务拓展</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036782" y="2469537"/>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矩形 29"/>
          <p:cNvSpPr/>
          <p:nvPr/>
        </p:nvSpPr>
        <p:spPr>
          <a:xfrm>
            <a:off x="7036782" y="3008069"/>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1" name="矩形 30"/>
          <p:cNvSpPr/>
          <p:nvPr/>
        </p:nvSpPr>
        <p:spPr>
          <a:xfrm>
            <a:off x="7036782" y="4031345"/>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矩形 31"/>
          <p:cNvSpPr/>
          <p:nvPr/>
        </p:nvSpPr>
        <p:spPr>
          <a:xfrm>
            <a:off x="7036782" y="3516771"/>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Tree>
    <p:extLst>
      <p:ext uri="{BB962C8B-B14F-4D97-AF65-F5344CB8AC3E}">
        <p14:creationId xmlns:p14="http://schemas.microsoft.com/office/powerpoint/2010/main" val="427966351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250"/>
                                        <p:tgtEl>
                                          <p:spTgt spid="16"/>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0-#ppt_w/2"/>
                                          </p:val>
                                        </p:tav>
                                        <p:tav tm="100000">
                                          <p:val>
                                            <p:strVal val="#ppt_x"/>
                                          </p:val>
                                        </p:tav>
                                      </p:tavLst>
                                    </p:anim>
                                    <p:anim calcmode="lin" valueType="num">
                                      <p:cBhvr additive="base">
                                        <p:cTn id="11" dur="750" fill="hold"/>
                                        <p:tgtEl>
                                          <p:spTgt spid="2"/>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750"/>
                                        <p:tgtEl>
                                          <p:spTgt spid="14"/>
                                        </p:tgtEl>
                                      </p:cBhvr>
                                    </p:animEffect>
                                  </p:childTnLst>
                                </p:cTn>
                              </p:par>
                              <p:par>
                                <p:cTn id="15" presetID="22" presetClass="entr" presetSubtype="8" fill="hold" grpId="0" nodeType="withEffect">
                                  <p:stCondLst>
                                    <p:cond delay="200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750"/>
                                        <p:tgtEl>
                                          <p:spTgt spid="15"/>
                                        </p:tgtEl>
                                      </p:cBhvr>
                                    </p:animEffect>
                                  </p:childTnLst>
                                </p:cTn>
                              </p:par>
                              <p:par>
                                <p:cTn id="18" presetID="22" presetClass="entr" presetSubtype="4" fill="hold" nodeType="withEffect">
                                  <p:stCondLst>
                                    <p:cond delay="275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0" presetClass="entr" presetSubtype="0" fill="hold" grpId="0" nodeType="withEffect">
                                  <p:stCondLst>
                                    <p:cond delay="425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par>
                                <p:cTn id="24" presetID="10" presetClass="entr" presetSubtype="0" fill="hold" grpId="0" nodeType="withEffect">
                                  <p:stCondLst>
                                    <p:cond delay="450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par>
                                <p:cTn id="27" presetID="10" presetClass="entr" presetSubtype="0" fill="hold" grpId="0" nodeType="withEffect">
                                  <p:stCondLst>
                                    <p:cond delay="475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par>
                                <p:cTn id="30" presetID="10" presetClass="entr" presetSubtype="0" fill="hold" grpId="0" nodeType="withEffect">
                                  <p:stCondLst>
                                    <p:cond delay="500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par>
                                <p:cTn id="33" presetID="42" presetClass="entr" presetSubtype="0" fill="hold" grpId="0" nodeType="withEffect">
                                  <p:stCondLst>
                                    <p:cond delay="55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60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1000"/>
                                        <p:tgtEl>
                                          <p:spTgt spid="27"/>
                                        </p:tgtEl>
                                      </p:cBhvr>
                                    </p:animEffect>
                                    <p:anim calcmode="lin" valueType="num">
                                      <p:cBhvr>
                                        <p:cTn id="41" dur="1000" fill="hold"/>
                                        <p:tgtEl>
                                          <p:spTgt spid="27"/>
                                        </p:tgtEl>
                                        <p:attrNameLst>
                                          <p:attrName>ppt_x</p:attrName>
                                        </p:attrNameLst>
                                      </p:cBhvr>
                                      <p:tavLst>
                                        <p:tav tm="0">
                                          <p:val>
                                            <p:strVal val="#ppt_x"/>
                                          </p:val>
                                        </p:tav>
                                        <p:tav tm="100000">
                                          <p:val>
                                            <p:strVal val="#ppt_x"/>
                                          </p:val>
                                        </p:tav>
                                      </p:tavLst>
                                    </p:anim>
                                    <p:anim calcmode="lin" valueType="num">
                                      <p:cBhvr>
                                        <p:cTn id="42" dur="1000" fill="hold"/>
                                        <p:tgtEl>
                                          <p:spTgt spid="2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650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700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5" grpId="0"/>
      <p:bldP spid="16" grpId="0"/>
      <p:bldP spid="25" grpId="0"/>
      <p:bldP spid="26" grpId="0"/>
      <p:bldP spid="27" grpId="0"/>
      <p:bldP spid="28" grpId="0"/>
      <p:bldP spid="29" grpId="0" animBg="1"/>
      <p:bldP spid="30" grpId="0" animBg="1"/>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矩形 63"/>
          <p:cNvSpPr/>
          <p:nvPr/>
        </p:nvSpPr>
        <p:spPr>
          <a:xfrm>
            <a:off x="0" y="877242"/>
            <a:ext cx="12190413" cy="59823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0" name="图片 69"/>
          <p:cNvPicPr>
            <a:picLocks noChangeAspect="1"/>
          </p:cNvPicPr>
          <p:nvPr/>
        </p:nvPicPr>
        <p:blipFill rotWithShape="1">
          <a:blip r:embed="rId3">
            <a:grayscl/>
            <a:extLst>
              <a:ext uri="{28A0092B-C50C-407E-A947-70E740481C1C}">
                <a14:useLocalDpi xmlns:a14="http://schemas.microsoft.com/office/drawing/2010/main" val="0"/>
              </a:ext>
            </a:extLst>
          </a:blip>
          <a:srcRect t="40419"/>
          <a:stretch/>
        </p:blipFill>
        <p:spPr>
          <a:xfrm flipV="1">
            <a:off x="0" y="3084956"/>
            <a:ext cx="12347224" cy="4138047"/>
          </a:xfrm>
          <a:prstGeom prst="rect">
            <a:avLst/>
          </a:prstGeom>
          <a:solidFill>
            <a:srgbClr val="007C8A"/>
          </a:solidFill>
        </p:spPr>
      </p:pic>
      <p:sp>
        <p:nvSpPr>
          <p:cNvPr id="65" name="矩形 64"/>
          <p:cNvSpPr/>
          <p:nvPr/>
        </p:nvSpPr>
        <p:spPr>
          <a:xfrm flipV="1">
            <a:off x="0" y="0"/>
            <a:ext cx="12190413" cy="3549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69"/>
          <p:cNvSpPr txBox="1"/>
          <p:nvPr/>
        </p:nvSpPr>
        <p:spPr>
          <a:xfrm>
            <a:off x="1022583" y="4121999"/>
            <a:ext cx="2400124" cy="877163"/>
          </a:xfrm>
          <a:prstGeom prst="rect">
            <a:avLst/>
          </a:prstGeom>
          <a:noFill/>
          <a:ln>
            <a:noFill/>
          </a:ln>
        </p:spPr>
        <p:txBody>
          <a:bodyPr wrap="square" rtlCol="0">
            <a:spAutoFit/>
          </a:bodyPr>
          <a:lstStyle/>
          <a:p>
            <a:pPr algn="ct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关于我</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rPr>
              <a:t>ABOUT ME</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 name="TextBox 70"/>
          <p:cNvSpPr txBox="1"/>
          <p:nvPr/>
        </p:nvSpPr>
        <p:spPr>
          <a:xfrm>
            <a:off x="2980605" y="4121999"/>
            <a:ext cx="3394430" cy="877163"/>
          </a:xfrm>
          <a:prstGeom prst="rect">
            <a:avLst/>
          </a:prstGeom>
          <a:noFill/>
          <a:ln>
            <a:noFill/>
          </a:ln>
        </p:spPr>
        <p:txBody>
          <a:bodyPr wrap="square" rtlCol="0">
            <a:spAutoFit/>
          </a:bodyPr>
          <a:lstStyle/>
          <a:p>
            <a:pPr algn="ct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岗位认识</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rPr>
              <a:t>POST COGNITION </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 name="TextBox 72"/>
          <p:cNvSpPr txBox="1"/>
          <p:nvPr/>
        </p:nvSpPr>
        <p:spPr>
          <a:xfrm>
            <a:off x="5644901" y="4121999"/>
            <a:ext cx="3394430" cy="877163"/>
          </a:xfrm>
          <a:prstGeom prst="rect">
            <a:avLst/>
          </a:prstGeom>
          <a:noFill/>
          <a:ln>
            <a:noFill/>
          </a:ln>
        </p:spPr>
        <p:txBody>
          <a:bodyPr wrap="square" rtlCol="0">
            <a:spAutoFit/>
          </a:bodyPr>
          <a:lstStyle/>
          <a:p>
            <a:pPr algn="ct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胜任能力</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rPr>
              <a:t>MY ABILITY</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TextBox 73"/>
          <p:cNvSpPr txBox="1"/>
          <p:nvPr/>
        </p:nvSpPr>
        <p:spPr>
          <a:xfrm>
            <a:off x="8165181" y="4121999"/>
            <a:ext cx="3394430" cy="877163"/>
          </a:xfrm>
          <a:prstGeom prst="rect">
            <a:avLst/>
          </a:prstGeom>
          <a:noFill/>
          <a:ln>
            <a:noFill/>
          </a:ln>
        </p:spPr>
        <p:txBody>
          <a:bodyPr wrap="square" rtlCol="0">
            <a:spAutoFit/>
          </a:bodyPr>
          <a:lstStyle/>
          <a:p>
            <a:pPr algn="ct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后期规划</a:t>
            </a:r>
            <a:endParaRPr lang="en-US" altLang="zh-CN" sz="20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en-US" altLang="zh-CN" sz="1400" dirty="0" smtClean="0">
                <a:solidFill>
                  <a:schemeClr val="bg1"/>
                </a:solidFill>
                <a:latin typeface="微软雅黑" panose="020B0503020204020204" pitchFamily="34" charset="-122"/>
                <a:ea typeface="微软雅黑" panose="020B0503020204020204" pitchFamily="34" charset="-122"/>
              </a:rPr>
              <a:t>MY FUTUR</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3697930" y="653086"/>
            <a:ext cx="4809995" cy="1114815"/>
            <a:chOff x="3820438" y="864296"/>
            <a:chExt cx="4809995" cy="1114815"/>
          </a:xfrm>
        </p:grpSpPr>
        <p:sp>
          <p:nvSpPr>
            <p:cNvPr id="29" name="矩形 28"/>
            <p:cNvSpPr/>
            <p:nvPr/>
          </p:nvSpPr>
          <p:spPr>
            <a:xfrm>
              <a:off x="3820438" y="1352810"/>
              <a:ext cx="4809995" cy="626301"/>
            </a:xfrm>
            <a:prstGeom prst="rect">
              <a:avLst/>
            </a:prstGeom>
            <a:noFill/>
            <a:ln>
              <a:solidFill>
                <a:srgbClr val="22C4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123145" y="864296"/>
              <a:ext cx="2229633" cy="814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2"/>
            <p:cNvSpPr txBox="1"/>
            <p:nvPr/>
          </p:nvSpPr>
          <p:spPr>
            <a:xfrm>
              <a:off x="5243482" y="1001838"/>
              <a:ext cx="1984839" cy="707886"/>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dirty="0" smtClean="0">
                  <a:solidFill>
                    <a:srgbClr val="007C8A"/>
                  </a:solidFill>
                  <a:latin typeface="张海山锐谐体" panose="02000000000000000000" pitchFamily="2" charset="-122"/>
                  <a:ea typeface="张海山锐谐体" panose="02000000000000000000" pitchFamily="2" charset="-122"/>
                </a:rPr>
                <a:t>目 录 页</a:t>
              </a:r>
              <a:endParaRPr lang="zh-CN" altLang="en-US" dirty="0">
                <a:solidFill>
                  <a:srgbClr val="007C8A"/>
                </a:solidFill>
                <a:latin typeface="张海山锐谐体" panose="02000000000000000000" pitchFamily="2" charset="-122"/>
                <a:ea typeface="张海山锐谐体" panose="02000000000000000000" pitchFamily="2" charset="-122"/>
              </a:endParaRPr>
            </a:p>
          </p:txBody>
        </p:sp>
        <p:sp>
          <p:nvSpPr>
            <p:cNvPr id="33" name="TextBox 33"/>
            <p:cNvSpPr txBox="1"/>
            <p:nvPr/>
          </p:nvSpPr>
          <p:spPr>
            <a:xfrm rot="21560070">
              <a:off x="5255569" y="1588929"/>
              <a:ext cx="224181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600" dirty="0">
                  <a:solidFill>
                    <a:schemeClr val="bg1">
                      <a:lumMod val="50000"/>
                    </a:schemeClr>
                  </a:solidFill>
                  <a:latin typeface="微软雅黑" panose="020B0503020204020204" pitchFamily="34" charset="-122"/>
                  <a:ea typeface="微软雅黑" panose="020B0503020204020204" pitchFamily="34" charset="-122"/>
                </a:rPr>
                <a:t>CONTENTS </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  PAGE </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26868" y="3551309"/>
            <a:ext cx="1087259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4157726" y="3042326"/>
            <a:ext cx="960429" cy="960429"/>
            <a:chOff x="2954015" y="2890854"/>
            <a:chExt cx="960429" cy="960429"/>
          </a:xfrm>
        </p:grpSpPr>
        <p:grpSp>
          <p:nvGrpSpPr>
            <p:cNvPr id="41" name="组合 40"/>
            <p:cNvGrpSpPr/>
            <p:nvPr/>
          </p:nvGrpSpPr>
          <p:grpSpPr>
            <a:xfrm>
              <a:off x="2954015" y="2890854"/>
              <a:ext cx="960429" cy="960429"/>
              <a:chOff x="5713733" y="1926481"/>
              <a:chExt cx="754938" cy="754938"/>
            </a:xfrm>
          </p:grpSpPr>
          <p:sp>
            <p:nvSpPr>
              <p:cNvPr id="43" name="椭圆 42"/>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832863" y="2045611"/>
                <a:ext cx="516678" cy="516678"/>
              </a:xfrm>
              <a:prstGeom prst="ellipse">
                <a:avLst/>
              </a:prstGeom>
              <a:solidFill>
                <a:schemeClr val="bg1">
                  <a:lumMod val="50000"/>
                </a:schemeClr>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p:cNvSpPr txBox="1"/>
            <p:nvPr/>
          </p:nvSpPr>
          <p:spPr>
            <a:xfrm>
              <a:off x="3161501" y="3140625"/>
              <a:ext cx="503664" cy="461665"/>
            </a:xfrm>
            <a:prstGeom prst="rect">
              <a:avLst/>
            </a:prstGeom>
            <a:noFill/>
          </p:spPr>
          <p:txBody>
            <a:bodyPr wrap="none" rtlCol="0">
              <a:spAutoFit/>
            </a:bodyPr>
            <a:lstStyle/>
            <a:p>
              <a:r>
                <a:rPr lang="en-US" altLang="zh-CN" sz="2400" smtClean="0">
                  <a:solidFill>
                    <a:srgbClr val="F3F5F9"/>
                  </a:solidFill>
                  <a:latin typeface="Impact" panose="020B0806030902050204" pitchFamily="34" charset="0"/>
                </a:rPr>
                <a:t>02</a:t>
              </a:r>
              <a:endParaRPr lang="zh-CN" altLang="en-US" sz="2400">
                <a:solidFill>
                  <a:srgbClr val="F3F5F9"/>
                </a:solidFill>
                <a:latin typeface="Impact" panose="020B0806030902050204" pitchFamily="34" charset="0"/>
              </a:endParaRPr>
            </a:p>
          </p:txBody>
        </p:sp>
      </p:grpSp>
      <p:grpSp>
        <p:nvGrpSpPr>
          <p:cNvPr id="45" name="组合 44"/>
          <p:cNvGrpSpPr/>
          <p:nvPr/>
        </p:nvGrpSpPr>
        <p:grpSpPr>
          <a:xfrm>
            <a:off x="6737033" y="3026284"/>
            <a:ext cx="960429" cy="960429"/>
            <a:chOff x="4715175" y="2890854"/>
            <a:chExt cx="960429" cy="960429"/>
          </a:xfrm>
        </p:grpSpPr>
        <p:grpSp>
          <p:nvGrpSpPr>
            <p:cNvPr id="46" name="组合 45"/>
            <p:cNvGrpSpPr/>
            <p:nvPr/>
          </p:nvGrpSpPr>
          <p:grpSpPr>
            <a:xfrm>
              <a:off x="4715175" y="2890854"/>
              <a:ext cx="960429" cy="960429"/>
              <a:chOff x="5713733" y="1926481"/>
              <a:chExt cx="754938" cy="754938"/>
            </a:xfrm>
          </p:grpSpPr>
          <p:sp>
            <p:nvSpPr>
              <p:cNvPr id="48" name="椭圆 47"/>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832863" y="2045611"/>
                <a:ext cx="516678" cy="516678"/>
              </a:xfrm>
              <a:prstGeom prst="ellipse">
                <a:avLst/>
              </a:prstGeom>
              <a:solidFill>
                <a:srgbClr val="FC980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文本框 46"/>
            <p:cNvSpPr txBox="1"/>
            <p:nvPr/>
          </p:nvSpPr>
          <p:spPr>
            <a:xfrm>
              <a:off x="4922680" y="3140625"/>
              <a:ext cx="513282" cy="461665"/>
            </a:xfrm>
            <a:prstGeom prst="rect">
              <a:avLst/>
            </a:prstGeom>
            <a:noFill/>
          </p:spPr>
          <p:txBody>
            <a:bodyPr wrap="none" rtlCol="0">
              <a:spAutoFit/>
            </a:bodyPr>
            <a:lstStyle/>
            <a:p>
              <a:r>
                <a:rPr lang="en-US" altLang="zh-CN" sz="2400" smtClean="0">
                  <a:solidFill>
                    <a:srgbClr val="F3F5F9"/>
                  </a:solidFill>
                  <a:latin typeface="Impact" panose="020B0806030902050204" pitchFamily="34" charset="0"/>
                </a:rPr>
                <a:t>03</a:t>
              </a:r>
              <a:endParaRPr lang="zh-CN" altLang="en-US" sz="2400">
                <a:solidFill>
                  <a:srgbClr val="F3F5F9"/>
                </a:solidFill>
                <a:latin typeface="Impact" panose="020B0806030902050204" pitchFamily="34" charset="0"/>
              </a:endParaRPr>
            </a:p>
          </p:txBody>
        </p:sp>
      </p:grpSp>
      <p:grpSp>
        <p:nvGrpSpPr>
          <p:cNvPr id="50" name="组合 49"/>
          <p:cNvGrpSpPr/>
          <p:nvPr/>
        </p:nvGrpSpPr>
        <p:grpSpPr>
          <a:xfrm>
            <a:off x="9284257" y="3058368"/>
            <a:ext cx="960429" cy="960429"/>
            <a:chOff x="6476335" y="2890854"/>
            <a:chExt cx="960429" cy="960429"/>
          </a:xfrm>
        </p:grpSpPr>
        <p:grpSp>
          <p:nvGrpSpPr>
            <p:cNvPr id="51" name="组合 50"/>
            <p:cNvGrpSpPr/>
            <p:nvPr/>
          </p:nvGrpSpPr>
          <p:grpSpPr>
            <a:xfrm>
              <a:off x="6476335" y="2890854"/>
              <a:ext cx="960429" cy="960429"/>
              <a:chOff x="5713733" y="1926481"/>
              <a:chExt cx="754938" cy="754938"/>
            </a:xfrm>
          </p:grpSpPr>
          <p:sp>
            <p:nvSpPr>
              <p:cNvPr id="53" name="椭圆 52"/>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32863" y="2045611"/>
                <a:ext cx="516678" cy="516678"/>
              </a:xfrm>
              <a:prstGeom prst="ellipse">
                <a:avLst/>
              </a:prstGeom>
              <a:solidFill>
                <a:srgbClr val="22C4C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文本框 51"/>
            <p:cNvSpPr txBox="1"/>
            <p:nvPr/>
          </p:nvSpPr>
          <p:spPr>
            <a:xfrm>
              <a:off x="6693477" y="3140625"/>
              <a:ext cx="503664" cy="461665"/>
            </a:xfrm>
            <a:prstGeom prst="rect">
              <a:avLst/>
            </a:prstGeom>
            <a:noFill/>
          </p:spPr>
          <p:txBody>
            <a:bodyPr wrap="none" rtlCol="0">
              <a:spAutoFit/>
            </a:bodyPr>
            <a:lstStyle/>
            <a:p>
              <a:r>
                <a:rPr lang="en-US" altLang="zh-CN" sz="2400" smtClean="0">
                  <a:solidFill>
                    <a:srgbClr val="F3F5F9"/>
                  </a:solidFill>
                  <a:latin typeface="Impact" panose="020B0806030902050204" pitchFamily="34" charset="0"/>
                </a:rPr>
                <a:t>04</a:t>
              </a:r>
              <a:endParaRPr lang="zh-CN" altLang="en-US" sz="2400">
                <a:solidFill>
                  <a:srgbClr val="F3F5F9"/>
                </a:solidFill>
                <a:latin typeface="Impact" panose="020B0806030902050204" pitchFamily="34" charset="0"/>
              </a:endParaRPr>
            </a:p>
          </p:txBody>
        </p:sp>
      </p:grpSp>
      <p:grpSp>
        <p:nvGrpSpPr>
          <p:cNvPr id="55" name="组合 54"/>
          <p:cNvGrpSpPr/>
          <p:nvPr/>
        </p:nvGrpSpPr>
        <p:grpSpPr>
          <a:xfrm>
            <a:off x="1706756" y="2994200"/>
            <a:ext cx="960429" cy="960429"/>
            <a:chOff x="1192855" y="2890854"/>
            <a:chExt cx="960429" cy="960429"/>
          </a:xfrm>
        </p:grpSpPr>
        <p:grpSp>
          <p:nvGrpSpPr>
            <p:cNvPr id="56" name="组合 55"/>
            <p:cNvGrpSpPr/>
            <p:nvPr/>
          </p:nvGrpSpPr>
          <p:grpSpPr>
            <a:xfrm>
              <a:off x="1192855" y="2890854"/>
              <a:ext cx="960429" cy="960429"/>
              <a:chOff x="5713733" y="1926481"/>
              <a:chExt cx="754938" cy="754938"/>
            </a:xfrm>
          </p:grpSpPr>
          <p:sp>
            <p:nvSpPr>
              <p:cNvPr id="58" name="椭圆 57"/>
              <p:cNvSpPr/>
              <p:nvPr/>
            </p:nvSpPr>
            <p:spPr>
              <a:xfrm>
                <a:off x="5713733" y="1926481"/>
                <a:ext cx="754938" cy="754938"/>
              </a:xfrm>
              <a:prstGeom prst="ellipse">
                <a:avLst/>
              </a:prstGeom>
              <a:gradFill>
                <a:gsLst>
                  <a:gs pos="0">
                    <a:schemeClr val="bg1"/>
                  </a:gs>
                  <a:gs pos="100000">
                    <a:schemeClr val="bg1">
                      <a:lumMod val="85000"/>
                    </a:schemeClr>
                  </a:gs>
                </a:gsLst>
                <a:lin ang="2700000" scaled="1"/>
              </a:gradFill>
              <a:ln>
                <a:no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832863" y="2045611"/>
                <a:ext cx="516678" cy="516678"/>
              </a:xfrm>
              <a:prstGeom prst="ellipse">
                <a:avLst/>
              </a:prstGeom>
              <a:solidFill>
                <a:srgbClr val="096688"/>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p:cNvSpPr txBox="1"/>
            <p:nvPr/>
          </p:nvSpPr>
          <p:spPr>
            <a:xfrm>
              <a:off x="1437192" y="3140625"/>
              <a:ext cx="466794" cy="461665"/>
            </a:xfrm>
            <a:prstGeom prst="rect">
              <a:avLst/>
            </a:prstGeom>
            <a:noFill/>
          </p:spPr>
          <p:txBody>
            <a:bodyPr wrap="none" rtlCol="0">
              <a:spAutoFit/>
            </a:bodyPr>
            <a:lstStyle/>
            <a:p>
              <a:r>
                <a:rPr lang="en-US" altLang="zh-CN" sz="2400" smtClean="0">
                  <a:solidFill>
                    <a:srgbClr val="F3F5F9"/>
                  </a:solidFill>
                  <a:latin typeface="Impact" panose="020B0806030902050204" pitchFamily="34" charset="0"/>
                </a:rPr>
                <a:t>01</a:t>
              </a:r>
              <a:endParaRPr lang="zh-CN" altLang="en-US" sz="2400">
                <a:solidFill>
                  <a:srgbClr val="F3F5F9"/>
                </a:solidFill>
                <a:latin typeface="Impact" panose="020B0806030902050204" pitchFamily="34" charset="0"/>
              </a:endParaRPr>
            </a:p>
          </p:txBody>
        </p:sp>
      </p:grpSp>
    </p:spTree>
    <p:extLst>
      <p:ext uri="{BB962C8B-B14F-4D97-AF65-F5344CB8AC3E}">
        <p14:creationId xmlns:p14="http://schemas.microsoft.com/office/powerpoint/2010/main" val="1101391005"/>
      </p:ext>
    </p:extLst>
  </p:cSld>
  <p:clrMapOvr>
    <a:masterClrMapping/>
  </p:clrMapOvr>
  <mc:AlternateContent xmlns:mc="http://schemas.openxmlformats.org/markup-compatibility/2006" xmlns:p14="http://schemas.microsoft.com/office/powerpoint/2010/main">
    <mc:Choice Requires="p14">
      <p:transition spd="slow" p14:dur="1500" advTm="0">
        <p:fad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1000"/>
                                            <p:tgtEl>
                                              <p:spTgt spid="64"/>
                                            </p:tgtEl>
                                          </p:cBhvr>
                                        </p:animEffect>
                                      </p:childTnLst>
                                    </p:cTn>
                                  </p:par>
                                  <p:par>
                                    <p:cTn id="11" presetID="2" presetClass="entr" presetSubtype="1" fill="hold" nodeType="withEffect" p14:presetBounceEnd="54000">
                                      <p:stCondLst>
                                        <p:cond delay="1000"/>
                                      </p:stCondLst>
                                      <p:childTnLst>
                                        <p:set>
                                          <p:cBhvr>
                                            <p:cTn id="12" dur="1" fill="hold">
                                              <p:stCondLst>
                                                <p:cond delay="0"/>
                                              </p:stCondLst>
                                            </p:cTn>
                                            <p:tgtEl>
                                              <p:spTgt spid="28"/>
                                            </p:tgtEl>
                                            <p:attrNameLst>
                                              <p:attrName>style.visibility</p:attrName>
                                            </p:attrNameLst>
                                          </p:cBhvr>
                                          <p:to>
                                            <p:strVal val="visible"/>
                                          </p:to>
                                        </p:set>
                                        <p:anim calcmode="lin" valueType="num" p14:bounceEnd="54000">
                                          <p:cBhvr additive="base">
                                            <p:cTn id="13" dur="1500" fill="hold"/>
                                            <p:tgtEl>
                                              <p:spTgt spid="28"/>
                                            </p:tgtEl>
                                            <p:attrNameLst>
                                              <p:attrName>ppt_x</p:attrName>
                                            </p:attrNameLst>
                                          </p:cBhvr>
                                          <p:tavLst>
                                            <p:tav tm="0">
                                              <p:val>
                                                <p:strVal val="#ppt_x"/>
                                              </p:val>
                                            </p:tav>
                                            <p:tav tm="100000">
                                              <p:val>
                                                <p:strVal val="#ppt_x"/>
                                              </p:val>
                                            </p:tav>
                                          </p:tavLst>
                                        </p:anim>
                                        <p:anim calcmode="lin" valueType="num" p14:bounceEnd="54000">
                                          <p:cBhvr additive="base">
                                            <p:cTn id="14" dur="1500" fill="hold"/>
                                            <p:tgtEl>
                                              <p:spTgt spid="28"/>
                                            </p:tgtEl>
                                            <p:attrNameLst>
                                              <p:attrName>ppt_y</p:attrName>
                                            </p:attrNameLst>
                                          </p:cBhvr>
                                          <p:tavLst>
                                            <p:tav tm="0">
                                              <p:val>
                                                <p:strVal val="0-#ppt_h/2"/>
                                              </p:val>
                                            </p:tav>
                                            <p:tav tm="100000">
                                              <p:val>
                                                <p:strVal val="#ppt_y"/>
                                              </p:val>
                                            </p:tav>
                                          </p:tavLst>
                                        </p:anim>
                                      </p:childTnLst>
                                    </p:cTn>
                                  </p:par>
                                  <p:par>
                                    <p:cTn id="15" presetID="22" presetClass="entr" presetSubtype="8" fill="hold" nodeType="withEffect">
                                      <p:stCondLst>
                                        <p:cond delay="1250"/>
                                      </p:stCondLst>
                                      <p:childTnLst>
                                        <p:set>
                                          <p:cBhvr>
                                            <p:cTn id="16" dur="1" fill="hold">
                                              <p:stCondLst>
                                                <p:cond delay="0"/>
                                              </p:stCondLst>
                                            </p:cTn>
                                            <p:tgtEl>
                                              <p:spTgt spid="39"/>
                                            </p:tgtEl>
                                            <p:attrNameLst>
                                              <p:attrName>style.visibility</p:attrName>
                                            </p:attrNameLst>
                                          </p:cBhvr>
                                          <p:to>
                                            <p:strVal val="visible"/>
                                          </p:to>
                                        </p:set>
                                        <p:animEffect transition="in" filter="wipe(left)">
                                          <p:cBhvr>
                                            <p:cTn id="17" dur="2750"/>
                                            <p:tgtEl>
                                              <p:spTgt spid="39"/>
                                            </p:tgtEl>
                                          </p:cBhvr>
                                        </p:animEffect>
                                      </p:childTnLst>
                                    </p:cTn>
                                  </p:par>
                                  <p:par>
                                    <p:cTn id="18" presetID="53" presetClass="entr" presetSubtype="16" fill="hold" nodeType="withEffect">
                                      <p:stCondLst>
                                        <p:cond delay="150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nodeType="withEffect">
                                      <p:stCondLst>
                                        <p:cond delay="200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53" presetClass="entr" presetSubtype="16" fill="hold" nodeType="withEffect">
                                      <p:stCondLst>
                                        <p:cond delay="250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53" presetClass="entr" presetSubtype="16" fill="hold" nodeType="withEffect">
                                      <p:stCondLst>
                                        <p:cond delay="30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22" presetClass="entr" presetSubtype="1" fill="hold" grpId="0" nodeType="withEffect">
                                      <p:stCondLst>
                                        <p:cond delay="4250"/>
                                      </p:stCondLst>
                                      <p:childTnLst>
                                        <p:set>
                                          <p:cBhvr>
                                            <p:cTn id="39" dur="1" fill="hold">
                                              <p:stCondLst>
                                                <p:cond delay="0"/>
                                              </p:stCondLst>
                                            </p:cTn>
                                            <p:tgtEl>
                                              <p:spTgt spid="3"/>
                                            </p:tgtEl>
                                            <p:attrNameLst>
                                              <p:attrName>style.visibility</p:attrName>
                                            </p:attrNameLst>
                                          </p:cBhvr>
                                          <p:to>
                                            <p:strVal val="visible"/>
                                          </p:to>
                                        </p:set>
                                        <p:animEffect transition="in" filter="wipe(up)">
                                          <p:cBhvr>
                                            <p:cTn id="40" dur="1000"/>
                                            <p:tgtEl>
                                              <p:spTgt spid="3"/>
                                            </p:tgtEl>
                                          </p:cBhvr>
                                        </p:animEffect>
                                      </p:childTnLst>
                                    </p:cTn>
                                  </p:par>
                                  <p:par>
                                    <p:cTn id="41" presetID="22" presetClass="entr" presetSubtype="1" fill="hold" grpId="0" nodeType="withEffect">
                                      <p:stCondLst>
                                        <p:cond delay="4250"/>
                                      </p:stCondLst>
                                      <p:childTnLst>
                                        <p:set>
                                          <p:cBhvr>
                                            <p:cTn id="42" dur="1" fill="hold">
                                              <p:stCondLst>
                                                <p:cond delay="0"/>
                                              </p:stCondLst>
                                            </p:cTn>
                                            <p:tgtEl>
                                              <p:spTgt spid="4"/>
                                            </p:tgtEl>
                                            <p:attrNameLst>
                                              <p:attrName>style.visibility</p:attrName>
                                            </p:attrNameLst>
                                          </p:cBhvr>
                                          <p:to>
                                            <p:strVal val="visible"/>
                                          </p:to>
                                        </p:set>
                                        <p:animEffect transition="in" filter="wipe(up)">
                                          <p:cBhvr>
                                            <p:cTn id="43" dur="1000"/>
                                            <p:tgtEl>
                                              <p:spTgt spid="4"/>
                                            </p:tgtEl>
                                          </p:cBhvr>
                                        </p:animEffect>
                                      </p:childTnLst>
                                    </p:cTn>
                                  </p:par>
                                  <p:par>
                                    <p:cTn id="44" presetID="22" presetClass="entr" presetSubtype="1" fill="hold" grpId="0" nodeType="withEffect">
                                      <p:stCondLst>
                                        <p:cond delay="425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000"/>
                                            <p:tgtEl>
                                              <p:spTgt spid="5"/>
                                            </p:tgtEl>
                                          </p:cBhvr>
                                        </p:animEffect>
                                      </p:childTnLst>
                                    </p:cTn>
                                  </p:par>
                                  <p:par>
                                    <p:cTn id="47" presetID="22" presetClass="entr" presetSubtype="1" fill="hold" grpId="0" nodeType="withEffect">
                                      <p:stCondLst>
                                        <p:cond delay="425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3" grpId="0"/>
          <p:bldP spid="4" grpId="0"/>
          <p:bldP spid="5"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fade">
                                          <p:cBhvr>
                                            <p:cTn id="10" dur="1000"/>
                                            <p:tgtEl>
                                              <p:spTgt spid="64"/>
                                            </p:tgtEl>
                                          </p:cBhvr>
                                        </p:animEffect>
                                      </p:childTnLst>
                                    </p:cTn>
                                  </p:par>
                                  <p:par>
                                    <p:cTn id="11" presetID="2" presetClass="entr" presetSubtype="1" fill="hold" nodeType="withEffect">
                                      <p:stCondLst>
                                        <p:cond delay="100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1500" fill="hold"/>
                                            <p:tgtEl>
                                              <p:spTgt spid="28"/>
                                            </p:tgtEl>
                                            <p:attrNameLst>
                                              <p:attrName>ppt_x</p:attrName>
                                            </p:attrNameLst>
                                          </p:cBhvr>
                                          <p:tavLst>
                                            <p:tav tm="0">
                                              <p:val>
                                                <p:strVal val="#ppt_x"/>
                                              </p:val>
                                            </p:tav>
                                            <p:tav tm="100000">
                                              <p:val>
                                                <p:strVal val="#ppt_x"/>
                                              </p:val>
                                            </p:tav>
                                          </p:tavLst>
                                        </p:anim>
                                        <p:anim calcmode="lin" valueType="num">
                                          <p:cBhvr additive="base">
                                            <p:cTn id="14" dur="1500" fill="hold"/>
                                            <p:tgtEl>
                                              <p:spTgt spid="28"/>
                                            </p:tgtEl>
                                            <p:attrNameLst>
                                              <p:attrName>ppt_y</p:attrName>
                                            </p:attrNameLst>
                                          </p:cBhvr>
                                          <p:tavLst>
                                            <p:tav tm="0">
                                              <p:val>
                                                <p:strVal val="0-#ppt_h/2"/>
                                              </p:val>
                                            </p:tav>
                                            <p:tav tm="100000">
                                              <p:val>
                                                <p:strVal val="#ppt_y"/>
                                              </p:val>
                                            </p:tav>
                                          </p:tavLst>
                                        </p:anim>
                                      </p:childTnLst>
                                    </p:cTn>
                                  </p:par>
                                  <p:par>
                                    <p:cTn id="15" presetID="22" presetClass="entr" presetSubtype="8" fill="hold" nodeType="withEffect">
                                      <p:stCondLst>
                                        <p:cond delay="1250"/>
                                      </p:stCondLst>
                                      <p:childTnLst>
                                        <p:set>
                                          <p:cBhvr>
                                            <p:cTn id="16" dur="1" fill="hold">
                                              <p:stCondLst>
                                                <p:cond delay="0"/>
                                              </p:stCondLst>
                                            </p:cTn>
                                            <p:tgtEl>
                                              <p:spTgt spid="39"/>
                                            </p:tgtEl>
                                            <p:attrNameLst>
                                              <p:attrName>style.visibility</p:attrName>
                                            </p:attrNameLst>
                                          </p:cBhvr>
                                          <p:to>
                                            <p:strVal val="visible"/>
                                          </p:to>
                                        </p:set>
                                        <p:animEffect transition="in" filter="wipe(left)">
                                          <p:cBhvr>
                                            <p:cTn id="17" dur="2750"/>
                                            <p:tgtEl>
                                              <p:spTgt spid="39"/>
                                            </p:tgtEl>
                                          </p:cBhvr>
                                        </p:animEffect>
                                      </p:childTnLst>
                                    </p:cTn>
                                  </p:par>
                                  <p:par>
                                    <p:cTn id="18" presetID="53" presetClass="entr" presetSubtype="16" fill="hold" nodeType="withEffect">
                                      <p:stCondLst>
                                        <p:cond delay="150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nodeType="withEffect">
                                      <p:stCondLst>
                                        <p:cond delay="200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Effect transition="in" filter="fade">
                                          <p:cBhvr>
                                            <p:cTn id="27" dur="500"/>
                                            <p:tgtEl>
                                              <p:spTgt spid="40"/>
                                            </p:tgtEl>
                                          </p:cBhvr>
                                        </p:animEffect>
                                      </p:childTnLst>
                                    </p:cTn>
                                  </p:par>
                                  <p:par>
                                    <p:cTn id="28" presetID="53" presetClass="entr" presetSubtype="16" fill="hold" nodeType="withEffect">
                                      <p:stCondLst>
                                        <p:cond delay="250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childTnLst>
                                    </p:cTn>
                                  </p:par>
                                  <p:par>
                                    <p:cTn id="33" presetID="53" presetClass="entr" presetSubtype="16" fill="hold" nodeType="withEffect">
                                      <p:stCondLst>
                                        <p:cond delay="30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22" presetClass="entr" presetSubtype="1" fill="hold" grpId="0" nodeType="withEffect">
                                      <p:stCondLst>
                                        <p:cond delay="4250"/>
                                      </p:stCondLst>
                                      <p:childTnLst>
                                        <p:set>
                                          <p:cBhvr>
                                            <p:cTn id="39" dur="1" fill="hold">
                                              <p:stCondLst>
                                                <p:cond delay="0"/>
                                              </p:stCondLst>
                                            </p:cTn>
                                            <p:tgtEl>
                                              <p:spTgt spid="3"/>
                                            </p:tgtEl>
                                            <p:attrNameLst>
                                              <p:attrName>style.visibility</p:attrName>
                                            </p:attrNameLst>
                                          </p:cBhvr>
                                          <p:to>
                                            <p:strVal val="visible"/>
                                          </p:to>
                                        </p:set>
                                        <p:animEffect transition="in" filter="wipe(up)">
                                          <p:cBhvr>
                                            <p:cTn id="40" dur="1000"/>
                                            <p:tgtEl>
                                              <p:spTgt spid="3"/>
                                            </p:tgtEl>
                                          </p:cBhvr>
                                        </p:animEffect>
                                      </p:childTnLst>
                                    </p:cTn>
                                  </p:par>
                                  <p:par>
                                    <p:cTn id="41" presetID="22" presetClass="entr" presetSubtype="1" fill="hold" grpId="0" nodeType="withEffect">
                                      <p:stCondLst>
                                        <p:cond delay="4250"/>
                                      </p:stCondLst>
                                      <p:childTnLst>
                                        <p:set>
                                          <p:cBhvr>
                                            <p:cTn id="42" dur="1" fill="hold">
                                              <p:stCondLst>
                                                <p:cond delay="0"/>
                                              </p:stCondLst>
                                            </p:cTn>
                                            <p:tgtEl>
                                              <p:spTgt spid="4"/>
                                            </p:tgtEl>
                                            <p:attrNameLst>
                                              <p:attrName>style.visibility</p:attrName>
                                            </p:attrNameLst>
                                          </p:cBhvr>
                                          <p:to>
                                            <p:strVal val="visible"/>
                                          </p:to>
                                        </p:set>
                                        <p:animEffect transition="in" filter="wipe(up)">
                                          <p:cBhvr>
                                            <p:cTn id="43" dur="1000"/>
                                            <p:tgtEl>
                                              <p:spTgt spid="4"/>
                                            </p:tgtEl>
                                          </p:cBhvr>
                                        </p:animEffect>
                                      </p:childTnLst>
                                    </p:cTn>
                                  </p:par>
                                  <p:par>
                                    <p:cTn id="44" presetID="22" presetClass="entr" presetSubtype="1" fill="hold" grpId="0" nodeType="withEffect">
                                      <p:stCondLst>
                                        <p:cond delay="425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000"/>
                                            <p:tgtEl>
                                              <p:spTgt spid="5"/>
                                            </p:tgtEl>
                                          </p:cBhvr>
                                        </p:animEffect>
                                      </p:childTnLst>
                                    </p:cTn>
                                  </p:par>
                                  <p:par>
                                    <p:cTn id="47" presetID="22" presetClass="entr" presetSubtype="1" fill="hold" grpId="0" nodeType="withEffect">
                                      <p:stCondLst>
                                        <p:cond delay="4250"/>
                                      </p:stCondLst>
                                      <p:childTnLst>
                                        <p:set>
                                          <p:cBhvr>
                                            <p:cTn id="48" dur="1" fill="hold">
                                              <p:stCondLst>
                                                <p:cond delay="0"/>
                                              </p:stCondLst>
                                            </p:cTn>
                                            <p:tgtEl>
                                              <p:spTgt spid="25"/>
                                            </p:tgtEl>
                                            <p:attrNameLst>
                                              <p:attrName>style.visibility</p:attrName>
                                            </p:attrNameLst>
                                          </p:cBhvr>
                                          <p:to>
                                            <p:strVal val="visible"/>
                                          </p:to>
                                        </p:set>
                                        <p:animEffect transition="in" filter="wipe(up)">
                                          <p:cBhvr>
                                            <p:cTn id="4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3" grpId="0"/>
          <p:bldP spid="4" grpId="0"/>
          <p:bldP spid="5" grpId="0"/>
          <p:bldP spid="2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551645" y="3144269"/>
            <a:ext cx="1530556" cy="1820664"/>
            <a:chOff x="2690648" y="2406869"/>
            <a:chExt cx="2039007" cy="1757765"/>
          </a:xfrm>
          <a:solidFill>
            <a:srgbClr val="229B9E"/>
          </a:solidFill>
        </p:grpSpPr>
        <p:sp>
          <p:nvSpPr>
            <p:cNvPr id="3" name="等腰三角形 2"/>
            <p:cNvSpPr/>
            <p:nvPr/>
          </p:nvSpPr>
          <p:spPr>
            <a:xfrm>
              <a:off x="2690648" y="2406869"/>
              <a:ext cx="2039007" cy="1757765"/>
            </a:xfrm>
            <a:prstGeom prst="triangl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 name="直角三角形 3"/>
            <p:cNvSpPr/>
            <p:nvPr/>
          </p:nvSpPr>
          <p:spPr>
            <a:xfrm>
              <a:off x="3720661" y="2417379"/>
              <a:ext cx="1008993" cy="1744718"/>
            </a:xfrm>
            <a:prstGeom prst="rtTriangle">
              <a:avLst/>
            </a:prstGeom>
            <a:solidFill>
              <a:srgbClr val="17CF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cxnSp>
        <p:nvCxnSpPr>
          <p:cNvPr id="5" name="Elbow Connector 61"/>
          <p:cNvCxnSpPr/>
          <p:nvPr/>
        </p:nvCxnSpPr>
        <p:spPr>
          <a:xfrm>
            <a:off x="1516552" y="3370178"/>
            <a:ext cx="4303919" cy="341659"/>
          </a:xfrm>
          <a:prstGeom prst="bentConnector3">
            <a:avLst>
              <a:gd name="adj1" fmla="val 50000"/>
            </a:avLst>
          </a:prstGeom>
          <a:ln w="12700">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62"/>
          <p:cNvCxnSpPr/>
          <p:nvPr/>
        </p:nvCxnSpPr>
        <p:spPr>
          <a:xfrm>
            <a:off x="2151253" y="3908061"/>
            <a:ext cx="2343400" cy="1464155"/>
          </a:xfrm>
          <a:prstGeom prst="bentConnector3">
            <a:avLst>
              <a:gd name="adj1" fmla="val 50000"/>
            </a:avLst>
          </a:prstGeom>
          <a:ln w="12700">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 name="Elbow Connector 63"/>
          <p:cNvCxnSpPr/>
          <p:nvPr/>
        </p:nvCxnSpPr>
        <p:spPr>
          <a:xfrm rot="5400000" flipH="1" flipV="1">
            <a:off x="2675847" y="2410218"/>
            <a:ext cx="1780073" cy="1645920"/>
          </a:xfrm>
          <a:prstGeom prst="bentConnector3">
            <a:avLst>
              <a:gd name="adj1" fmla="val 50000"/>
            </a:avLst>
          </a:prstGeom>
          <a:ln w="12700">
            <a:solidFill>
              <a:schemeClr val="bg1">
                <a:lumMod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432969" y="1995163"/>
            <a:ext cx="551992" cy="551992"/>
            <a:chOff x="3973552" y="1725395"/>
            <a:chExt cx="551992" cy="551992"/>
          </a:xfrm>
        </p:grpSpPr>
        <p:sp>
          <p:nvSpPr>
            <p:cNvPr id="9" name="Oval 53"/>
            <p:cNvSpPr>
              <a:spLocks noChangeAspect="1"/>
            </p:cNvSpPr>
            <p:nvPr/>
          </p:nvSpPr>
          <p:spPr>
            <a:xfrm flipH="1">
              <a:off x="3973552" y="1725395"/>
              <a:ext cx="551992" cy="55199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65000"/>
                  </a:schemeClr>
                </a:solidFill>
                <a:latin typeface="FontAwesome" pitchFamily="2" charset="0"/>
              </a:endParaRPr>
            </a:p>
          </p:txBody>
        </p:sp>
        <p:sp>
          <p:nvSpPr>
            <p:cNvPr id="10" name="TextBox 1"/>
            <p:cNvSpPr txBox="1"/>
            <p:nvPr/>
          </p:nvSpPr>
          <p:spPr>
            <a:xfrm>
              <a:off x="4057467" y="1773609"/>
              <a:ext cx="360040" cy="461665"/>
            </a:xfrm>
            <a:prstGeom prst="rect">
              <a:avLst/>
            </a:prstGeom>
            <a:noFill/>
            <a:ln/>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1</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5873129" y="3435602"/>
            <a:ext cx="551992" cy="551992"/>
            <a:chOff x="5431614" y="3123947"/>
            <a:chExt cx="551992" cy="551992"/>
          </a:xfrm>
          <a:solidFill>
            <a:schemeClr val="tx2">
              <a:lumMod val="75000"/>
            </a:schemeClr>
          </a:solidFill>
        </p:grpSpPr>
        <p:sp>
          <p:nvSpPr>
            <p:cNvPr id="12" name="Oval 56"/>
            <p:cNvSpPr>
              <a:spLocks noChangeAspect="1"/>
            </p:cNvSpPr>
            <p:nvPr/>
          </p:nvSpPr>
          <p:spPr>
            <a:xfrm flipH="1">
              <a:off x="5431614" y="3123947"/>
              <a:ext cx="551992" cy="551992"/>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65000"/>
                  </a:schemeClr>
                </a:solidFill>
                <a:latin typeface="FontAwesome" pitchFamily="2" charset="0"/>
              </a:endParaRPr>
            </a:p>
          </p:txBody>
        </p:sp>
        <p:sp>
          <p:nvSpPr>
            <p:cNvPr id="13" name="TextBox 31"/>
            <p:cNvSpPr txBox="1"/>
            <p:nvPr/>
          </p:nvSpPr>
          <p:spPr>
            <a:xfrm>
              <a:off x="5483973" y="3161672"/>
              <a:ext cx="360040" cy="461665"/>
            </a:xfrm>
            <a:prstGeom prst="rect">
              <a:avLst/>
            </a:prstGeom>
            <a:noFill/>
            <a:ln>
              <a:noFill/>
            </a:ln>
          </p:spPr>
          <p:txBody>
            <a:bodyPr wrap="square" rtlCol="0">
              <a:spAutoFit/>
            </a:bodyPr>
            <a:lstStyle/>
            <a:p>
              <a:r>
                <a:rPr lang="en-US" altLang="zh-CN" sz="2400" b="1" smtClean="0">
                  <a:solidFill>
                    <a:schemeClr val="bg1"/>
                  </a:solidFill>
                  <a:latin typeface="微软雅黑" panose="020B0503020204020204" pitchFamily="34" charset="-122"/>
                  <a:ea typeface="微软雅黑" panose="020B0503020204020204" pitchFamily="34" charset="-122"/>
                </a:rPr>
                <a:t>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572360" y="5139722"/>
            <a:ext cx="551992" cy="551992"/>
            <a:chOff x="4002349" y="4792642"/>
            <a:chExt cx="551992" cy="551992"/>
          </a:xfrm>
        </p:grpSpPr>
        <p:sp>
          <p:nvSpPr>
            <p:cNvPr id="15" name="Oval 59"/>
            <p:cNvSpPr>
              <a:spLocks noChangeAspect="1"/>
            </p:cNvSpPr>
            <p:nvPr/>
          </p:nvSpPr>
          <p:spPr>
            <a:xfrm flipH="1">
              <a:off x="4002349" y="4792642"/>
              <a:ext cx="551992" cy="551992"/>
            </a:xfrm>
            <a:prstGeom prst="ellips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AU" dirty="0">
                <a:solidFill>
                  <a:schemeClr val="bg1">
                    <a:lumMod val="65000"/>
                  </a:schemeClr>
                </a:solidFill>
                <a:latin typeface="FontAwesome" pitchFamily="2" charset="0"/>
              </a:endParaRPr>
            </a:p>
          </p:txBody>
        </p:sp>
        <p:sp>
          <p:nvSpPr>
            <p:cNvPr id="16" name="TextBox 33"/>
            <p:cNvSpPr txBox="1"/>
            <p:nvPr/>
          </p:nvSpPr>
          <p:spPr>
            <a:xfrm>
              <a:off x="4087568" y="4851094"/>
              <a:ext cx="360040" cy="461665"/>
            </a:xfrm>
            <a:prstGeom prst="rect">
              <a:avLst/>
            </a:prstGeom>
            <a:noFill/>
            <a:ln/>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3</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17" name="TextBox 35"/>
          <p:cNvSpPr txBox="1"/>
          <p:nvPr/>
        </p:nvSpPr>
        <p:spPr>
          <a:xfrm>
            <a:off x="6858325" y="1905209"/>
            <a:ext cx="3587074"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5122386" y="2027368"/>
            <a:ext cx="1467068"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录入关键字</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TextBox 37"/>
          <p:cNvSpPr txBox="1"/>
          <p:nvPr/>
        </p:nvSpPr>
        <p:spPr>
          <a:xfrm>
            <a:off x="7994551" y="3346241"/>
            <a:ext cx="3946160"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6500646" y="3522187"/>
            <a:ext cx="1467068"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录入关键字</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39"/>
          <p:cNvSpPr txBox="1"/>
          <p:nvPr/>
        </p:nvSpPr>
        <p:spPr>
          <a:xfrm>
            <a:off x="5315045" y="5043642"/>
            <a:ext cx="3860951"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5241130" y="4567049"/>
            <a:ext cx="1467068"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录入关键字</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2212962" y="4264028"/>
            <a:ext cx="1048429" cy="710364"/>
            <a:chOff x="2690648" y="2406869"/>
            <a:chExt cx="2039007" cy="1757765"/>
          </a:xfrm>
        </p:grpSpPr>
        <p:sp>
          <p:nvSpPr>
            <p:cNvPr id="28" name="等腰三角形 27"/>
            <p:cNvSpPr/>
            <p:nvPr/>
          </p:nvSpPr>
          <p:spPr>
            <a:xfrm>
              <a:off x="2690648" y="2406869"/>
              <a:ext cx="2039007" cy="1757765"/>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9" name="直角三角形 28"/>
            <p:cNvSpPr/>
            <p:nvPr/>
          </p:nvSpPr>
          <p:spPr>
            <a:xfrm>
              <a:off x="3720661" y="2417379"/>
              <a:ext cx="1008993" cy="174471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30" name="组合 29"/>
          <p:cNvGrpSpPr/>
          <p:nvPr/>
        </p:nvGrpSpPr>
        <p:grpSpPr>
          <a:xfrm>
            <a:off x="1383006" y="3843516"/>
            <a:ext cx="1273302" cy="1128604"/>
            <a:chOff x="2690648" y="2388446"/>
            <a:chExt cx="2039007" cy="1773651"/>
          </a:xfrm>
        </p:grpSpPr>
        <p:sp>
          <p:nvSpPr>
            <p:cNvPr id="31" name="等腰三角形 30"/>
            <p:cNvSpPr/>
            <p:nvPr/>
          </p:nvSpPr>
          <p:spPr>
            <a:xfrm>
              <a:off x="2690648" y="2388446"/>
              <a:ext cx="2039007" cy="1757765"/>
            </a:xfrm>
            <a:prstGeom prst="triangl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2" name="直角三角形 31"/>
            <p:cNvSpPr/>
            <p:nvPr/>
          </p:nvSpPr>
          <p:spPr>
            <a:xfrm>
              <a:off x="3720661" y="2417379"/>
              <a:ext cx="1008993" cy="1744718"/>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33" name="矩形 32"/>
          <p:cNvSpPr/>
          <p:nvPr/>
        </p:nvSpPr>
        <p:spPr>
          <a:xfrm>
            <a:off x="1066659" y="5033139"/>
            <a:ext cx="1620958" cy="523220"/>
          </a:xfrm>
          <a:prstGeom prst="rect">
            <a:avLst/>
          </a:prstGeom>
        </p:spPr>
        <p:txBody>
          <a:bodyPr wrap="none">
            <a:spAutoFit/>
          </a:bodyPr>
          <a:lstStyle/>
          <a:p>
            <a:pPr algn="ctr"/>
            <a:r>
              <a:rPr lang="zh-CN" altLang="en-US" sz="2800">
                <a:solidFill>
                  <a:schemeClr val="tx1">
                    <a:lumMod val="65000"/>
                    <a:lumOff val="35000"/>
                  </a:schemeClr>
                </a:solidFill>
                <a:latin typeface="张海山锐谐体" panose="02000000000000000000" pitchFamily="2" charset="-122"/>
                <a:ea typeface="张海山锐谐体" panose="02000000000000000000" pitchFamily="2" charset="-122"/>
              </a:rPr>
              <a:t>核心思路</a:t>
            </a:r>
            <a:endParaRPr lang="en-US" altLang="zh-CN" sz="28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34" name="椭圆 33"/>
          <p:cNvSpPr/>
          <p:nvPr/>
        </p:nvSpPr>
        <p:spPr>
          <a:xfrm>
            <a:off x="5212031"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5" name="椭圆 34"/>
          <p:cNvSpPr/>
          <p:nvPr/>
        </p:nvSpPr>
        <p:spPr>
          <a:xfrm>
            <a:off x="6469357"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椭圆 35"/>
          <p:cNvSpPr/>
          <p:nvPr/>
        </p:nvSpPr>
        <p:spPr>
          <a:xfrm>
            <a:off x="4588770" y="-130079"/>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TextBox 46"/>
          <p:cNvSpPr txBox="1"/>
          <p:nvPr/>
        </p:nvSpPr>
        <p:spPr>
          <a:xfrm>
            <a:off x="5292938"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整体</a:t>
            </a:r>
            <a:r>
              <a:rPr lang="zh-CN" altLang="en-US" sz="3200">
                <a:solidFill>
                  <a:schemeClr val="bg1"/>
                </a:solidFill>
                <a:latin typeface="张海山锐谐体" panose="02000000000000000000" pitchFamily="2" charset="-122"/>
                <a:ea typeface="张海山锐谐体" panose="02000000000000000000" pitchFamily="2" charset="-122"/>
              </a:rPr>
              <a:t>思路</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Tree>
    <p:extLst>
      <p:ext uri="{BB962C8B-B14F-4D97-AF65-F5344CB8AC3E}">
        <p14:creationId xmlns:p14="http://schemas.microsoft.com/office/powerpoint/2010/main" val="13747581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37"/>
                                            </p:tgtEl>
                                            <p:attrNameLst>
                                              <p:attrName>style.visibility</p:attrName>
                                            </p:attrNameLst>
                                          </p:cBhvr>
                                          <p:to>
                                            <p:strVal val="visible"/>
                                          </p:to>
                                        </p:set>
                                        <p:anim calcmode="lin" valueType="num" p14:bounceEnd="40000">
                                          <p:cBhvr additive="base">
                                            <p:cTn id="16" dur="10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37"/>
                                            </p:tgtEl>
                                            <p:attrNameLst>
                                              <p:attrName>ppt_y</p:attrName>
                                            </p:attrNameLst>
                                          </p:cBhvr>
                                          <p:tavLst>
                                            <p:tav tm="0">
                                              <p:val>
                                                <p:strVal val="0-#ppt_h/2"/>
                                              </p:val>
                                            </p:tav>
                                            <p:tav tm="100000">
                                              <p:val>
                                                <p:strVal val="#ppt_y"/>
                                              </p:val>
                                            </p:tav>
                                          </p:tavLst>
                                        </p:anim>
                                      </p:childTnLst>
                                    </p:cTn>
                                  </p:par>
                                  <p:par>
                                    <p:cTn id="18" presetID="42" presetClass="entr" presetSubtype="0" fill="hold" nodeType="withEffect">
                                      <p:stCondLst>
                                        <p:cond delay="20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25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30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400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750"/>
                                            <p:tgtEl>
                                              <p:spTgt spid="33"/>
                                            </p:tgtEl>
                                          </p:cBhvr>
                                        </p:animEffect>
                                      </p:childTnLst>
                                    </p:cTn>
                                  </p:par>
                                </p:childTnLst>
                              </p:cTn>
                            </p:par>
                            <p:par>
                              <p:cTn id="36" fill="hold">
                                <p:stCondLst>
                                  <p:cond delay="475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5250"/>
                                </p:stCondLst>
                                <p:childTnLst>
                                  <p:par>
                                    <p:cTn id="41" presetID="53" presetClass="entr" presetSubtype="16"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par>
                              <p:cTn id="46" fill="hold">
                                <p:stCondLst>
                                  <p:cond delay="5750"/>
                                </p:stCondLst>
                                <p:childTnLst>
                                  <p:par>
                                    <p:cTn id="47" presetID="2" presetClass="entr" presetSubtype="4"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par>
                              <p:cTn id="51" fill="hold">
                                <p:stCondLst>
                                  <p:cond delay="625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7250"/>
                                </p:stCondLst>
                                <p:childTnLst>
                                  <p:par>
                                    <p:cTn id="58" presetID="22" presetClass="entr" presetSubtype="8"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childTnLst>
                              </p:cTn>
                            </p:par>
                            <p:par>
                              <p:cTn id="61" fill="hold">
                                <p:stCondLst>
                                  <p:cond delay="7750"/>
                                </p:stCondLst>
                                <p:childTnLst>
                                  <p:par>
                                    <p:cTn id="62" presetID="5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childTnLst>
                              </p:cTn>
                            </p:par>
                            <p:par>
                              <p:cTn id="67" fill="hold">
                                <p:stCondLst>
                                  <p:cond delay="8250"/>
                                </p:stCondLst>
                                <p:childTnLst>
                                  <p:par>
                                    <p:cTn id="68" presetID="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8750"/>
                                </p:stCondLst>
                                <p:childTnLst>
                                  <p:par>
                                    <p:cTn id="73" presetID="42"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par>
                              <p:cTn id="78" fill="hold">
                                <p:stCondLst>
                                  <p:cond delay="97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10250"/>
                                </p:stCondLst>
                                <p:childTnLst>
                                  <p:par>
                                    <p:cTn id="83" presetID="53" presetClass="entr" presetSubtype="16"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par>
                              <p:cTn id="88" fill="hold">
                                <p:stCondLst>
                                  <p:cond delay="10750"/>
                                </p:stCondLst>
                                <p:childTnLst>
                                  <p:par>
                                    <p:cTn id="89" presetID="2" presetClass="entr" presetSubtype="4"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ppt_x"/>
                                              </p:val>
                                            </p:tav>
                                            <p:tav tm="100000">
                                              <p:val>
                                                <p:strVal val="#ppt_x"/>
                                              </p:val>
                                            </p:tav>
                                          </p:tavLst>
                                        </p:anim>
                                        <p:anim calcmode="lin" valueType="num">
                                          <p:cBhvr additive="base">
                                            <p:cTn id="92" dur="500" fill="hold"/>
                                            <p:tgtEl>
                                              <p:spTgt spid="22"/>
                                            </p:tgtEl>
                                            <p:attrNameLst>
                                              <p:attrName>ppt_y</p:attrName>
                                            </p:attrNameLst>
                                          </p:cBhvr>
                                          <p:tavLst>
                                            <p:tav tm="0">
                                              <p:val>
                                                <p:strVal val="1+#ppt_h/2"/>
                                              </p:val>
                                            </p:tav>
                                            <p:tav tm="100000">
                                              <p:val>
                                                <p:strVal val="#ppt_y"/>
                                              </p:val>
                                            </p:tav>
                                          </p:tavLst>
                                        </p:anim>
                                      </p:childTnLst>
                                    </p:cTn>
                                  </p:par>
                                </p:childTnLst>
                              </p:cTn>
                            </p:par>
                            <p:par>
                              <p:cTn id="93" fill="hold">
                                <p:stCondLst>
                                  <p:cond delay="11250"/>
                                </p:stCondLst>
                                <p:childTnLst>
                                  <p:par>
                                    <p:cTn id="94" presetID="42" presetClass="entr" presetSubtype="0"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1000"/>
                                            <p:tgtEl>
                                              <p:spTgt spid="21"/>
                                            </p:tgtEl>
                                          </p:cBhvr>
                                        </p:animEffect>
                                        <p:anim calcmode="lin" valueType="num">
                                          <p:cBhvr>
                                            <p:cTn id="97" dur="1000" fill="hold"/>
                                            <p:tgtEl>
                                              <p:spTgt spid="21"/>
                                            </p:tgtEl>
                                            <p:attrNameLst>
                                              <p:attrName>ppt_x</p:attrName>
                                            </p:attrNameLst>
                                          </p:cBhvr>
                                          <p:tavLst>
                                            <p:tav tm="0">
                                              <p:val>
                                                <p:strVal val="#ppt_x"/>
                                              </p:val>
                                            </p:tav>
                                            <p:tav tm="100000">
                                              <p:val>
                                                <p:strVal val="#ppt_x"/>
                                              </p:val>
                                            </p:tav>
                                          </p:tavLst>
                                        </p:anim>
                                        <p:anim calcmode="lin" valueType="num">
                                          <p:cBhvr>
                                            <p:cTn id="9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33" grpId="0"/>
          <p:bldP spid="34" grpId="0" animBg="1"/>
          <p:bldP spid="35" grpId="0" animBg="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1000" fill="hold"/>
                                            <p:tgtEl>
                                              <p:spTgt spid="37"/>
                                            </p:tgtEl>
                                            <p:attrNameLst>
                                              <p:attrName>ppt_x</p:attrName>
                                            </p:attrNameLst>
                                          </p:cBhvr>
                                          <p:tavLst>
                                            <p:tav tm="0">
                                              <p:val>
                                                <p:strVal val="#ppt_x"/>
                                              </p:val>
                                            </p:tav>
                                            <p:tav tm="100000">
                                              <p:val>
                                                <p:strVal val="#ppt_x"/>
                                              </p:val>
                                            </p:tav>
                                          </p:tavLst>
                                        </p:anim>
                                        <p:anim calcmode="lin" valueType="num">
                                          <p:cBhvr additive="base">
                                            <p:cTn id="17" dur="1000" fill="hold"/>
                                            <p:tgtEl>
                                              <p:spTgt spid="37"/>
                                            </p:tgtEl>
                                            <p:attrNameLst>
                                              <p:attrName>ppt_y</p:attrName>
                                            </p:attrNameLst>
                                          </p:cBhvr>
                                          <p:tavLst>
                                            <p:tav tm="0">
                                              <p:val>
                                                <p:strVal val="0-#ppt_h/2"/>
                                              </p:val>
                                            </p:tav>
                                            <p:tav tm="100000">
                                              <p:val>
                                                <p:strVal val="#ppt_y"/>
                                              </p:val>
                                            </p:tav>
                                          </p:tavLst>
                                        </p:anim>
                                      </p:childTnLst>
                                    </p:cTn>
                                  </p:par>
                                  <p:par>
                                    <p:cTn id="18" presetID="42" presetClass="entr" presetSubtype="0" fill="hold" nodeType="withEffect">
                                      <p:stCondLst>
                                        <p:cond delay="20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25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30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par>
                                    <p:cTn id="33" presetID="22" presetClass="entr" presetSubtype="8" fill="hold" grpId="0" nodeType="withEffect">
                                      <p:stCondLst>
                                        <p:cond delay="400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750"/>
                                            <p:tgtEl>
                                              <p:spTgt spid="33"/>
                                            </p:tgtEl>
                                          </p:cBhvr>
                                        </p:animEffect>
                                      </p:childTnLst>
                                    </p:cTn>
                                  </p:par>
                                </p:childTnLst>
                              </p:cTn>
                            </p:par>
                            <p:par>
                              <p:cTn id="36" fill="hold">
                                <p:stCondLst>
                                  <p:cond delay="475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5250"/>
                                </p:stCondLst>
                                <p:childTnLst>
                                  <p:par>
                                    <p:cTn id="41" presetID="53" presetClass="entr" presetSubtype="16"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childTnLst>
                              </p:cTn>
                            </p:par>
                            <p:par>
                              <p:cTn id="46" fill="hold">
                                <p:stCondLst>
                                  <p:cond delay="5750"/>
                                </p:stCondLst>
                                <p:childTnLst>
                                  <p:par>
                                    <p:cTn id="47" presetID="2" presetClass="entr" presetSubtype="4"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par>
                              <p:cTn id="51" fill="hold">
                                <p:stCondLst>
                                  <p:cond delay="625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7250"/>
                                </p:stCondLst>
                                <p:childTnLst>
                                  <p:par>
                                    <p:cTn id="58" presetID="22" presetClass="entr" presetSubtype="8"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left)">
                                          <p:cBhvr>
                                            <p:cTn id="60" dur="500"/>
                                            <p:tgtEl>
                                              <p:spTgt spid="5"/>
                                            </p:tgtEl>
                                          </p:cBhvr>
                                        </p:animEffect>
                                      </p:childTnLst>
                                    </p:cTn>
                                  </p:par>
                                </p:childTnLst>
                              </p:cTn>
                            </p:par>
                            <p:par>
                              <p:cTn id="61" fill="hold">
                                <p:stCondLst>
                                  <p:cond delay="7750"/>
                                </p:stCondLst>
                                <p:childTnLst>
                                  <p:par>
                                    <p:cTn id="62" presetID="53" presetClass="entr" presetSubtype="16"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childTnLst>
                              </p:cTn>
                            </p:par>
                            <p:par>
                              <p:cTn id="67" fill="hold">
                                <p:stCondLst>
                                  <p:cond delay="8250"/>
                                </p:stCondLst>
                                <p:childTnLst>
                                  <p:par>
                                    <p:cTn id="68" presetID="2" presetClass="entr" presetSubtype="4"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ppt_x"/>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8750"/>
                                </p:stCondLst>
                                <p:childTnLst>
                                  <p:par>
                                    <p:cTn id="73" presetID="42" presetClass="entr" presetSubtype="0"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1000"/>
                                            <p:tgtEl>
                                              <p:spTgt spid="19"/>
                                            </p:tgtEl>
                                          </p:cBhvr>
                                        </p:animEffect>
                                        <p:anim calcmode="lin" valueType="num">
                                          <p:cBhvr>
                                            <p:cTn id="76" dur="1000" fill="hold"/>
                                            <p:tgtEl>
                                              <p:spTgt spid="19"/>
                                            </p:tgtEl>
                                            <p:attrNameLst>
                                              <p:attrName>ppt_x</p:attrName>
                                            </p:attrNameLst>
                                          </p:cBhvr>
                                          <p:tavLst>
                                            <p:tav tm="0">
                                              <p:val>
                                                <p:strVal val="#ppt_x"/>
                                              </p:val>
                                            </p:tav>
                                            <p:tav tm="100000">
                                              <p:val>
                                                <p:strVal val="#ppt_x"/>
                                              </p:val>
                                            </p:tav>
                                          </p:tavLst>
                                        </p:anim>
                                        <p:anim calcmode="lin" valueType="num">
                                          <p:cBhvr>
                                            <p:cTn id="77" dur="1000" fill="hold"/>
                                            <p:tgtEl>
                                              <p:spTgt spid="19"/>
                                            </p:tgtEl>
                                            <p:attrNameLst>
                                              <p:attrName>ppt_y</p:attrName>
                                            </p:attrNameLst>
                                          </p:cBhvr>
                                          <p:tavLst>
                                            <p:tav tm="0">
                                              <p:val>
                                                <p:strVal val="#ppt_y+.1"/>
                                              </p:val>
                                            </p:tav>
                                            <p:tav tm="100000">
                                              <p:val>
                                                <p:strVal val="#ppt_y"/>
                                              </p:val>
                                            </p:tav>
                                          </p:tavLst>
                                        </p:anim>
                                      </p:childTnLst>
                                    </p:cTn>
                                  </p:par>
                                </p:childTnLst>
                              </p:cTn>
                            </p:par>
                            <p:par>
                              <p:cTn id="78" fill="hold">
                                <p:stCondLst>
                                  <p:cond delay="97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10250"/>
                                </p:stCondLst>
                                <p:childTnLst>
                                  <p:par>
                                    <p:cTn id="83" presetID="53" presetClass="entr" presetSubtype="16"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par>
                              <p:cTn id="88" fill="hold">
                                <p:stCondLst>
                                  <p:cond delay="10750"/>
                                </p:stCondLst>
                                <p:childTnLst>
                                  <p:par>
                                    <p:cTn id="89" presetID="2" presetClass="entr" presetSubtype="4"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ppt_x"/>
                                              </p:val>
                                            </p:tav>
                                            <p:tav tm="100000">
                                              <p:val>
                                                <p:strVal val="#ppt_x"/>
                                              </p:val>
                                            </p:tav>
                                          </p:tavLst>
                                        </p:anim>
                                        <p:anim calcmode="lin" valueType="num">
                                          <p:cBhvr additive="base">
                                            <p:cTn id="92" dur="500" fill="hold"/>
                                            <p:tgtEl>
                                              <p:spTgt spid="22"/>
                                            </p:tgtEl>
                                            <p:attrNameLst>
                                              <p:attrName>ppt_y</p:attrName>
                                            </p:attrNameLst>
                                          </p:cBhvr>
                                          <p:tavLst>
                                            <p:tav tm="0">
                                              <p:val>
                                                <p:strVal val="1+#ppt_h/2"/>
                                              </p:val>
                                            </p:tav>
                                            <p:tav tm="100000">
                                              <p:val>
                                                <p:strVal val="#ppt_y"/>
                                              </p:val>
                                            </p:tav>
                                          </p:tavLst>
                                        </p:anim>
                                      </p:childTnLst>
                                    </p:cTn>
                                  </p:par>
                                </p:childTnLst>
                              </p:cTn>
                            </p:par>
                            <p:par>
                              <p:cTn id="93" fill="hold">
                                <p:stCondLst>
                                  <p:cond delay="11250"/>
                                </p:stCondLst>
                                <p:childTnLst>
                                  <p:par>
                                    <p:cTn id="94" presetID="42" presetClass="entr" presetSubtype="0"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1000"/>
                                            <p:tgtEl>
                                              <p:spTgt spid="21"/>
                                            </p:tgtEl>
                                          </p:cBhvr>
                                        </p:animEffect>
                                        <p:anim calcmode="lin" valueType="num">
                                          <p:cBhvr>
                                            <p:cTn id="97" dur="1000" fill="hold"/>
                                            <p:tgtEl>
                                              <p:spTgt spid="21"/>
                                            </p:tgtEl>
                                            <p:attrNameLst>
                                              <p:attrName>ppt_x</p:attrName>
                                            </p:attrNameLst>
                                          </p:cBhvr>
                                          <p:tavLst>
                                            <p:tav tm="0">
                                              <p:val>
                                                <p:strVal val="#ppt_x"/>
                                              </p:val>
                                            </p:tav>
                                            <p:tav tm="100000">
                                              <p:val>
                                                <p:strVal val="#ppt_x"/>
                                              </p:val>
                                            </p:tav>
                                          </p:tavLst>
                                        </p:anim>
                                        <p:anim calcmode="lin" valueType="num">
                                          <p:cBhvr>
                                            <p:cTn id="9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33" grpId="0"/>
          <p:bldP spid="34" grpId="0" animBg="1"/>
          <p:bldP spid="35" grpId="0" animBg="1"/>
          <p:bldP spid="36" grpId="0" animBg="1"/>
          <p:bldP spid="37"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3846062" y="3646842"/>
            <a:ext cx="4211416" cy="946673"/>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 name="TextBox 22"/>
          <p:cNvSpPr txBox="1"/>
          <p:nvPr/>
        </p:nvSpPr>
        <p:spPr>
          <a:xfrm>
            <a:off x="1484555" y="2754705"/>
            <a:ext cx="2183895"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 name="矩形 3"/>
          <p:cNvSpPr/>
          <p:nvPr/>
        </p:nvSpPr>
        <p:spPr>
          <a:xfrm>
            <a:off x="1711410" y="2244512"/>
            <a:ext cx="1814348"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工作完成效率</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TextBox 24"/>
          <p:cNvSpPr txBox="1"/>
          <p:nvPr/>
        </p:nvSpPr>
        <p:spPr>
          <a:xfrm>
            <a:off x="8284876" y="2875722"/>
            <a:ext cx="1956404"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8188058" y="2419315"/>
            <a:ext cx="1526316"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任务执行力</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26"/>
          <p:cNvSpPr txBox="1"/>
          <p:nvPr/>
        </p:nvSpPr>
        <p:spPr>
          <a:xfrm>
            <a:off x="5997592" y="4786952"/>
            <a:ext cx="2963529"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047350" y="5001879"/>
            <a:ext cx="1814348" cy="499624"/>
          </a:xfrm>
          <a:prstGeom prst="rect">
            <a:avLst/>
          </a:prstGeom>
        </p:spPr>
        <p:txBody>
          <a:bodyPr wrap="squar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团队凝聚力</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4012603" y="2807746"/>
            <a:ext cx="1792021" cy="1293540"/>
            <a:chOff x="4055633" y="2947596"/>
            <a:chExt cx="1792021" cy="1293540"/>
          </a:xfrm>
        </p:grpSpPr>
        <p:grpSp>
          <p:nvGrpSpPr>
            <p:cNvPr id="14" name="组合 13"/>
            <p:cNvGrpSpPr/>
            <p:nvPr/>
          </p:nvGrpSpPr>
          <p:grpSpPr>
            <a:xfrm>
              <a:off x="4055633" y="2947596"/>
              <a:ext cx="1792021" cy="1293540"/>
              <a:chOff x="2690648" y="2406869"/>
              <a:chExt cx="2039007" cy="1757765"/>
            </a:xfrm>
          </p:grpSpPr>
          <p:sp>
            <p:nvSpPr>
              <p:cNvPr id="16" name="等腰三角形 15"/>
              <p:cNvSpPr/>
              <p:nvPr/>
            </p:nvSpPr>
            <p:spPr>
              <a:xfrm>
                <a:off x="2690648" y="2406869"/>
                <a:ext cx="2039007" cy="1757765"/>
              </a:xfrm>
              <a:prstGeom prst="triangl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7" name="直角三角形 16"/>
              <p:cNvSpPr/>
              <p:nvPr/>
            </p:nvSpPr>
            <p:spPr>
              <a:xfrm>
                <a:off x="3720661" y="2417379"/>
                <a:ext cx="1008993" cy="1744718"/>
              </a:xfrm>
              <a:prstGeom prst="rtTriangle">
                <a:avLst/>
              </a:prstGeom>
              <a:solidFill>
                <a:srgbClr val="17CF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5" name="TextBox 9"/>
            <p:cNvSpPr txBox="1"/>
            <p:nvPr/>
          </p:nvSpPr>
          <p:spPr>
            <a:xfrm>
              <a:off x="4590546" y="3520947"/>
              <a:ext cx="774762" cy="553998"/>
            </a:xfrm>
            <a:prstGeom prst="rect">
              <a:avLst/>
            </a:prstGeom>
            <a:noFill/>
            <a:ln>
              <a:noFill/>
            </a:ln>
          </p:spPr>
          <p:txBody>
            <a:bodyPr wrap="square" rtlCol="0">
              <a:spAutoFit/>
            </a:bodyPr>
            <a:lstStyle/>
            <a:p>
              <a:pPr>
                <a:lnSpc>
                  <a:spcPct val="150000"/>
                </a:lnSpc>
              </a:pPr>
              <a:r>
                <a:rPr lang="zh-CN" altLang="en-US" sz="2000" b="1" dirty="0" smtClean="0">
                  <a:solidFill>
                    <a:schemeClr val="bg1"/>
                  </a:solidFill>
                  <a:latin typeface="微软雅黑" panose="020B0503020204020204" pitchFamily="34" charset="-122"/>
                  <a:ea typeface="微软雅黑" panose="020B0503020204020204" pitchFamily="34" charset="-122"/>
                </a:rPr>
                <a:t>效率</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6430235" y="2764714"/>
            <a:ext cx="1634344" cy="1345065"/>
            <a:chOff x="6559326" y="2904564"/>
            <a:chExt cx="1634344" cy="1345065"/>
          </a:xfrm>
        </p:grpSpPr>
        <p:grpSp>
          <p:nvGrpSpPr>
            <p:cNvPr id="19" name="组合 18"/>
            <p:cNvGrpSpPr/>
            <p:nvPr/>
          </p:nvGrpSpPr>
          <p:grpSpPr>
            <a:xfrm>
              <a:off x="6559326" y="2904564"/>
              <a:ext cx="1412089" cy="1345065"/>
              <a:chOff x="2690648" y="2406869"/>
              <a:chExt cx="2039007" cy="1757765"/>
            </a:xfrm>
          </p:grpSpPr>
          <p:sp>
            <p:nvSpPr>
              <p:cNvPr id="21" name="等腰三角形 20"/>
              <p:cNvSpPr/>
              <p:nvPr/>
            </p:nvSpPr>
            <p:spPr>
              <a:xfrm>
                <a:off x="2690648" y="2406869"/>
                <a:ext cx="2039007" cy="1757765"/>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2" name="直角三角形 21"/>
              <p:cNvSpPr/>
              <p:nvPr/>
            </p:nvSpPr>
            <p:spPr>
              <a:xfrm>
                <a:off x="3720661" y="2417379"/>
                <a:ext cx="1008993" cy="1744718"/>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0" name="TextBox 10"/>
            <p:cNvSpPr txBox="1"/>
            <p:nvPr/>
          </p:nvSpPr>
          <p:spPr>
            <a:xfrm>
              <a:off x="6828522" y="3609655"/>
              <a:ext cx="1365148" cy="553998"/>
            </a:xfrm>
            <a:prstGeom prst="rect">
              <a:avLst/>
            </a:prstGeom>
            <a:noFill/>
            <a:ln>
              <a:noFill/>
            </a:ln>
          </p:spPr>
          <p:txBody>
            <a:bodyPr wrap="square" rtlCol="0">
              <a:spAutoFit/>
            </a:bodyPr>
            <a:lstStyle/>
            <a:p>
              <a:pPr>
                <a:lnSpc>
                  <a:spcPct val="150000"/>
                </a:lnSpc>
              </a:pPr>
              <a:r>
                <a:rPr lang="zh-CN" altLang="en-US" sz="2000" b="1" dirty="0" smtClean="0">
                  <a:solidFill>
                    <a:schemeClr val="bg1"/>
                  </a:solidFill>
                  <a:latin typeface="微软雅黑" panose="020B0503020204020204" pitchFamily="34" charset="-122"/>
                  <a:ea typeface="微软雅黑" panose="020B0503020204020204" pitchFamily="34" charset="-122"/>
                </a:rPr>
                <a:t>执行力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148458" y="2205317"/>
            <a:ext cx="1836501" cy="2140474"/>
            <a:chOff x="5191488" y="2345167"/>
            <a:chExt cx="1836501" cy="2140474"/>
          </a:xfrm>
        </p:grpSpPr>
        <p:grpSp>
          <p:nvGrpSpPr>
            <p:cNvPr id="24" name="组合 23"/>
            <p:cNvGrpSpPr/>
            <p:nvPr/>
          </p:nvGrpSpPr>
          <p:grpSpPr>
            <a:xfrm>
              <a:off x="5191488" y="2345167"/>
              <a:ext cx="1836501" cy="2140474"/>
              <a:chOff x="2690648" y="2406869"/>
              <a:chExt cx="2039007" cy="1757765"/>
            </a:xfrm>
          </p:grpSpPr>
          <p:sp>
            <p:nvSpPr>
              <p:cNvPr id="26" name="等腰三角形 25"/>
              <p:cNvSpPr/>
              <p:nvPr/>
            </p:nvSpPr>
            <p:spPr>
              <a:xfrm>
                <a:off x="2690648" y="2406869"/>
                <a:ext cx="2039007" cy="1757765"/>
              </a:xfrm>
              <a:prstGeom prst="triangle">
                <a:avLst/>
              </a:prstGeom>
              <a:solidFill>
                <a:srgbClr val="FFA4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7" name="直角三角形 26"/>
              <p:cNvSpPr/>
              <p:nvPr/>
            </p:nvSpPr>
            <p:spPr>
              <a:xfrm>
                <a:off x="3720661" y="2417379"/>
                <a:ext cx="1008993" cy="1744718"/>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5" name="TextBox 8"/>
            <p:cNvSpPr txBox="1"/>
            <p:nvPr/>
          </p:nvSpPr>
          <p:spPr>
            <a:xfrm>
              <a:off x="5647441" y="3665953"/>
              <a:ext cx="995682" cy="553998"/>
            </a:xfrm>
            <a:prstGeom prst="rect">
              <a:avLst/>
            </a:prstGeom>
            <a:noFill/>
            <a:ln>
              <a:noFill/>
            </a:ln>
          </p:spPr>
          <p:txBody>
            <a:bodyPr wrap="square" rtlCol="0">
              <a:spAutoFit/>
            </a:bodyPr>
            <a:lstStyle/>
            <a:p>
              <a:pPr>
                <a:lnSpc>
                  <a:spcPct val="150000"/>
                </a:lnSpc>
              </a:pPr>
              <a:r>
                <a:rPr lang="zh-CN" altLang="en-US" sz="2000" b="1" dirty="0" smtClean="0">
                  <a:solidFill>
                    <a:schemeClr val="bg1"/>
                  </a:solidFill>
                  <a:latin typeface="微软雅黑" panose="020B0503020204020204" pitchFamily="34" charset="-122"/>
                  <a:ea typeface="微软雅黑" panose="020B0503020204020204" pitchFamily="34" charset="-122"/>
                </a:rPr>
                <a:t>凝聚力</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
        <p:nvSpPr>
          <p:cNvPr id="28" name="椭圆 27"/>
          <p:cNvSpPr/>
          <p:nvPr/>
        </p:nvSpPr>
        <p:spPr>
          <a:xfrm>
            <a:off x="5212031"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9" name="椭圆 28"/>
          <p:cNvSpPr/>
          <p:nvPr/>
        </p:nvSpPr>
        <p:spPr>
          <a:xfrm>
            <a:off x="6469357"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0" name="椭圆 29"/>
          <p:cNvSpPr/>
          <p:nvPr/>
        </p:nvSpPr>
        <p:spPr>
          <a:xfrm>
            <a:off x="4588770" y="-130079"/>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1" name="TextBox 46"/>
          <p:cNvSpPr txBox="1"/>
          <p:nvPr/>
        </p:nvSpPr>
        <p:spPr>
          <a:xfrm>
            <a:off x="5292938" y="425676"/>
            <a:ext cx="2017977" cy="757772"/>
          </a:xfrm>
          <a:prstGeom prst="rect">
            <a:avLst/>
          </a:prstGeom>
          <a:noFill/>
          <a:ln>
            <a:noFill/>
          </a:ln>
        </p:spPr>
        <p:txBody>
          <a:bodyPr wrap="square" rtlCol="0">
            <a:spAutoFit/>
          </a:bodyPr>
          <a:lstStyle/>
          <a:p>
            <a:pPr>
              <a:lnSpc>
                <a:spcPct val="150000"/>
              </a:lnSpc>
            </a:pPr>
            <a:r>
              <a:rPr lang="zh-CN" altLang="en-US" sz="3200" smtClean="0">
                <a:solidFill>
                  <a:schemeClr val="bg1"/>
                </a:solidFill>
                <a:latin typeface="张海山锐谐体" panose="02000000000000000000" pitchFamily="2" charset="-122"/>
                <a:ea typeface="张海山锐谐体" panose="02000000000000000000" pitchFamily="2" charset="-122"/>
              </a:rPr>
              <a:t>团队建设</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Tree>
    <p:extLst>
      <p:ext uri="{BB962C8B-B14F-4D97-AF65-F5344CB8AC3E}">
        <p14:creationId xmlns:p14="http://schemas.microsoft.com/office/powerpoint/2010/main" val="1590565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31"/>
                                            </p:tgtEl>
                                            <p:attrNameLst>
                                              <p:attrName>style.visibility</p:attrName>
                                            </p:attrNameLst>
                                          </p:cBhvr>
                                          <p:to>
                                            <p:strVal val="visible"/>
                                          </p:to>
                                        </p:set>
                                        <p:anim calcmode="lin" valueType="num" p14:bounceEnd="40000">
                                          <p:cBhvr additive="base">
                                            <p:cTn id="16" dur="10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31"/>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1"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heel(1)">
                                          <p:cBhvr>
                                            <p:cTn id="21" dur="2000"/>
                                            <p:tgtEl>
                                              <p:spTgt spid="2"/>
                                            </p:tgtEl>
                                          </p:cBhvr>
                                        </p:animEffect>
                                      </p:childTnLst>
                                    </p:cTn>
                                  </p:par>
                                  <p:par>
                                    <p:cTn id="22" presetID="22" presetClass="entr" presetSubtype="4" fill="hold" nodeType="withEffect">
                                      <p:stCondLst>
                                        <p:cond delay="25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par>
                                    <p:cTn id="25" presetID="22" presetClass="entr" presetSubtype="4"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nodeType="withEffect">
                                      <p:stCondLst>
                                        <p:cond delay="125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2" presetClass="entr" presetSubtype="1" fill="hold" grpId="0" nodeType="withEffect">
                                      <p:stCondLst>
                                        <p:cond delay="500"/>
                                      </p:stCondLst>
                                      <p:childTnLst>
                                        <p:set>
                                          <p:cBhvr>
                                            <p:cTn id="37" dur="1" fill="hold">
                                              <p:stCondLst>
                                                <p:cond delay="0"/>
                                              </p:stCondLst>
                                            </p:cTn>
                                            <p:tgtEl>
                                              <p:spTgt spid="3"/>
                                            </p:tgtEl>
                                            <p:attrNameLst>
                                              <p:attrName>style.visibility</p:attrName>
                                            </p:attrNameLst>
                                          </p:cBhvr>
                                          <p:to>
                                            <p:strVal val="visible"/>
                                          </p:to>
                                        </p:set>
                                        <p:animEffect transition="in" filter="wipe(up)">
                                          <p:cBhvr>
                                            <p:cTn id="38" dur="1000"/>
                                            <p:tgtEl>
                                              <p:spTgt spid="3"/>
                                            </p:tgtEl>
                                          </p:cBhvr>
                                        </p:animEffect>
                                      </p:childTnLst>
                                    </p:cTn>
                                  </p:par>
                                </p:childTnLst>
                              </p:cTn>
                            </p:par>
                            <p:par>
                              <p:cTn id="39" fill="hold">
                                <p:stCondLst>
                                  <p:cond delay="5500"/>
                                </p:stCondLst>
                                <p:childTnLst>
                                  <p:par>
                                    <p:cTn id="40" presetID="2" presetClass="entr" presetSubtype="4"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2" presetClass="entr" presetSubtype="1" fill="hold" grpId="0" nodeType="withEffect">
                                      <p:stCondLst>
                                        <p:cond delay="50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000"/>
                                            <p:tgtEl>
                                              <p:spTgt spid="5"/>
                                            </p:tgtEl>
                                          </p:cBhvr>
                                        </p:animEffect>
                                      </p:childTnLst>
                                    </p:cTn>
                                  </p:par>
                                </p:childTnLst>
                              </p:cTn>
                            </p:par>
                            <p:par>
                              <p:cTn id="47" fill="hold">
                                <p:stCondLst>
                                  <p:cond delay="7000"/>
                                </p:stCondLst>
                                <p:childTnLst>
                                  <p:par>
                                    <p:cTn id="48" presetID="2" presetClass="entr" presetSubtype="4"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ppt_x"/>
                                              </p:val>
                                            </p:tav>
                                            <p:tav tm="100000">
                                              <p:val>
                                                <p:strVal val="#ppt_x"/>
                                              </p:val>
                                            </p:tav>
                                          </p:tavLst>
                                        </p:anim>
                                        <p:anim calcmode="lin" valueType="num">
                                          <p:cBhvr additive="base">
                                            <p:cTn id="51" dur="500" fill="hold"/>
                                            <p:tgtEl>
                                              <p:spTgt spid="8"/>
                                            </p:tgtEl>
                                            <p:attrNameLst>
                                              <p:attrName>ppt_y</p:attrName>
                                            </p:attrNameLst>
                                          </p:cBhvr>
                                          <p:tavLst>
                                            <p:tav tm="0">
                                              <p:val>
                                                <p:strVal val="1+#ppt_h/2"/>
                                              </p:val>
                                            </p:tav>
                                            <p:tav tm="100000">
                                              <p:val>
                                                <p:strVal val="#ppt_y"/>
                                              </p:val>
                                            </p:tav>
                                          </p:tavLst>
                                        </p:anim>
                                      </p:childTnLst>
                                    </p:cTn>
                                  </p:par>
                                  <p:par>
                                    <p:cTn id="52" presetID="22" presetClass="entr" presetSubtype="1" fill="hold" grpId="0" nodeType="withEffect">
                                      <p:stCondLst>
                                        <p:cond delay="500"/>
                                      </p:stCondLst>
                                      <p:childTnLst>
                                        <p:set>
                                          <p:cBhvr>
                                            <p:cTn id="53" dur="1" fill="hold">
                                              <p:stCondLst>
                                                <p:cond delay="0"/>
                                              </p:stCondLst>
                                            </p:cTn>
                                            <p:tgtEl>
                                              <p:spTgt spid="7"/>
                                            </p:tgtEl>
                                            <p:attrNameLst>
                                              <p:attrName>style.visibility</p:attrName>
                                            </p:attrNameLst>
                                          </p:cBhvr>
                                          <p:to>
                                            <p:strVal val="visible"/>
                                          </p:to>
                                        </p:set>
                                        <p:animEffect transition="in" filter="wipe(up)">
                                          <p:cBhvr>
                                            <p:cTn id="5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28" grpId="0" animBg="1"/>
          <p:bldP spid="29" grpId="0" animBg="1"/>
          <p:bldP spid="30" grpId="0"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1000" fill="hold"/>
                                            <p:tgtEl>
                                              <p:spTgt spid="31"/>
                                            </p:tgtEl>
                                            <p:attrNameLst>
                                              <p:attrName>ppt_x</p:attrName>
                                            </p:attrNameLst>
                                          </p:cBhvr>
                                          <p:tavLst>
                                            <p:tav tm="0">
                                              <p:val>
                                                <p:strVal val="#ppt_x"/>
                                              </p:val>
                                            </p:tav>
                                            <p:tav tm="100000">
                                              <p:val>
                                                <p:strVal val="#ppt_x"/>
                                              </p:val>
                                            </p:tav>
                                          </p:tavLst>
                                        </p:anim>
                                        <p:anim calcmode="lin" valueType="num">
                                          <p:cBhvr additive="base">
                                            <p:cTn id="17" dur="1000" fill="hold"/>
                                            <p:tgtEl>
                                              <p:spTgt spid="31"/>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1"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heel(1)">
                                          <p:cBhvr>
                                            <p:cTn id="21" dur="2000"/>
                                            <p:tgtEl>
                                              <p:spTgt spid="2"/>
                                            </p:tgtEl>
                                          </p:cBhvr>
                                        </p:animEffect>
                                      </p:childTnLst>
                                    </p:cTn>
                                  </p:par>
                                  <p:par>
                                    <p:cTn id="22" presetID="22" presetClass="entr" presetSubtype="4" fill="hold" nodeType="withEffect">
                                      <p:stCondLst>
                                        <p:cond delay="25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par>
                                    <p:cTn id="25" presetID="22" presetClass="entr" presetSubtype="4"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nodeType="withEffect">
                                      <p:stCondLst>
                                        <p:cond delay="1250"/>
                                      </p:stCondLst>
                                      <p:childTnLst>
                                        <p:set>
                                          <p:cBhvr>
                                            <p:cTn id="29" dur="1" fill="hold">
                                              <p:stCondLst>
                                                <p:cond delay="0"/>
                                              </p:stCondLst>
                                            </p:cTn>
                                            <p:tgtEl>
                                              <p:spTgt spid="18"/>
                                            </p:tgtEl>
                                            <p:attrNameLst>
                                              <p:attrName>style.visibility</p:attrName>
                                            </p:attrNameLst>
                                          </p:cBhvr>
                                          <p:to>
                                            <p:strVal val="visible"/>
                                          </p:to>
                                        </p:set>
                                        <p:animEffect transition="in" filter="wipe(down)">
                                          <p:cBhvr>
                                            <p:cTn id="30" dur="500"/>
                                            <p:tgtEl>
                                              <p:spTgt spid="18"/>
                                            </p:tgtEl>
                                          </p:cBhvr>
                                        </p:animEffect>
                                      </p:childTnLst>
                                    </p:cTn>
                                  </p:par>
                                </p:childTnLst>
                              </p:cTn>
                            </p:par>
                            <p:par>
                              <p:cTn id="31" fill="hold">
                                <p:stCondLst>
                                  <p:cond delay="4000"/>
                                </p:stCondLst>
                                <p:childTnLst>
                                  <p:par>
                                    <p:cTn id="32" presetID="2" presetClass="entr" presetSubtype="4"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2" presetClass="entr" presetSubtype="1" fill="hold" grpId="0" nodeType="withEffect">
                                      <p:stCondLst>
                                        <p:cond delay="500"/>
                                      </p:stCondLst>
                                      <p:childTnLst>
                                        <p:set>
                                          <p:cBhvr>
                                            <p:cTn id="37" dur="1" fill="hold">
                                              <p:stCondLst>
                                                <p:cond delay="0"/>
                                              </p:stCondLst>
                                            </p:cTn>
                                            <p:tgtEl>
                                              <p:spTgt spid="3"/>
                                            </p:tgtEl>
                                            <p:attrNameLst>
                                              <p:attrName>style.visibility</p:attrName>
                                            </p:attrNameLst>
                                          </p:cBhvr>
                                          <p:to>
                                            <p:strVal val="visible"/>
                                          </p:to>
                                        </p:set>
                                        <p:animEffect transition="in" filter="wipe(up)">
                                          <p:cBhvr>
                                            <p:cTn id="38" dur="1000"/>
                                            <p:tgtEl>
                                              <p:spTgt spid="3"/>
                                            </p:tgtEl>
                                          </p:cBhvr>
                                        </p:animEffect>
                                      </p:childTnLst>
                                    </p:cTn>
                                  </p:par>
                                </p:childTnLst>
                              </p:cTn>
                            </p:par>
                            <p:par>
                              <p:cTn id="39" fill="hold">
                                <p:stCondLst>
                                  <p:cond delay="5500"/>
                                </p:stCondLst>
                                <p:childTnLst>
                                  <p:par>
                                    <p:cTn id="40" presetID="2" presetClass="entr" presetSubtype="4"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500" fill="hold"/>
                                            <p:tgtEl>
                                              <p:spTgt spid="6"/>
                                            </p:tgtEl>
                                            <p:attrNameLst>
                                              <p:attrName>ppt_x</p:attrName>
                                            </p:attrNameLst>
                                          </p:cBhvr>
                                          <p:tavLst>
                                            <p:tav tm="0">
                                              <p:val>
                                                <p:strVal val="#ppt_x"/>
                                              </p:val>
                                            </p:tav>
                                            <p:tav tm="100000">
                                              <p:val>
                                                <p:strVal val="#ppt_x"/>
                                              </p:val>
                                            </p:tav>
                                          </p:tavLst>
                                        </p:anim>
                                        <p:anim calcmode="lin" valueType="num">
                                          <p:cBhvr additive="base">
                                            <p:cTn id="43" dur="500" fill="hold"/>
                                            <p:tgtEl>
                                              <p:spTgt spid="6"/>
                                            </p:tgtEl>
                                            <p:attrNameLst>
                                              <p:attrName>ppt_y</p:attrName>
                                            </p:attrNameLst>
                                          </p:cBhvr>
                                          <p:tavLst>
                                            <p:tav tm="0">
                                              <p:val>
                                                <p:strVal val="1+#ppt_h/2"/>
                                              </p:val>
                                            </p:tav>
                                            <p:tav tm="100000">
                                              <p:val>
                                                <p:strVal val="#ppt_y"/>
                                              </p:val>
                                            </p:tav>
                                          </p:tavLst>
                                        </p:anim>
                                      </p:childTnLst>
                                    </p:cTn>
                                  </p:par>
                                  <p:par>
                                    <p:cTn id="44" presetID="22" presetClass="entr" presetSubtype="1" fill="hold" grpId="0" nodeType="withEffect">
                                      <p:stCondLst>
                                        <p:cond delay="500"/>
                                      </p:stCondLst>
                                      <p:childTnLst>
                                        <p:set>
                                          <p:cBhvr>
                                            <p:cTn id="45" dur="1" fill="hold">
                                              <p:stCondLst>
                                                <p:cond delay="0"/>
                                              </p:stCondLst>
                                            </p:cTn>
                                            <p:tgtEl>
                                              <p:spTgt spid="5"/>
                                            </p:tgtEl>
                                            <p:attrNameLst>
                                              <p:attrName>style.visibility</p:attrName>
                                            </p:attrNameLst>
                                          </p:cBhvr>
                                          <p:to>
                                            <p:strVal val="visible"/>
                                          </p:to>
                                        </p:set>
                                        <p:animEffect transition="in" filter="wipe(up)">
                                          <p:cBhvr>
                                            <p:cTn id="46" dur="1000"/>
                                            <p:tgtEl>
                                              <p:spTgt spid="5"/>
                                            </p:tgtEl>
                                          </p:cBhvr>
                                        </p:animEffect>
                                      </p:childTnLst>
                                    </p:cTn>
                                  </p:par>
                                </p:childTnLst>
                              </p:cTn>
                            </p:par>
                            <p:par>
                              <p:cTn id="47" fill="hold">
                                <p:stCondLst>
                                  <p:cond delay="7000"/>
                                </p:stCondLst>
                                <p:childTnLst>
                                  <p:par>
                                    <p:cTn id="48" presetID="2" presetClass="entr" presetSubtype="4"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 calcmode="lin" valueType="num">
                                          <p:cBhvr additive="base">
                                            <p:cTn id="50" dur="500" fill="hold"/>
                                            <p:tgtEl>
                                              <p:spTgt spid="8"/>
                                            </p:tgtEl>
                                            <p:attrNameLst>
                                              <p:attrName>ppt_x</p:attrName>
                                            </p:attrNameLst>
                                          </p:cBhvr>
                                          <p:tavLst>
                                            <p:tav tm="0">
                                              <p:val>
                                                <p:strVal val="#ppt_x"/>
                                              </p:val>
                                            </p:tav>
                                            <p:tav tm="100000">
                                              <p:val>
                                                <p:strVal val="#ppt_x"/>
                                              </p:val>
                                            </p:tav>
                                          </p:tavLst>
                                        </p:anim>
                                        <p:anim calcmode="lin" valueType="num">
                                          <p:cBhvr additive="base">
                                            <p:cTn id="51" dur="500" fill="hold"/>
                                            <p:tgtEl>
                                              <p:spTgt spid="8"/>
                                            </p:tgtEl>
                                            <p:attrNameLst>
                                              <p:attrName>ppt_y</p:attrName>
                                            </p:attrNameLst>
                                          </p:cBhvr>
                                          <p:tavLst>
                                            <p:tav tm="0">
                                              <p:val>
                                                <p:strVal val="1+#ppt_h/2"/>
                                              </p:val>
                                            </p:tav>
                                            <p:tav tm="100000">
                                              <p:val>
                                                <p:strVal val="#ppt_y"/>
                                              </p:val>
                                            </p:tav>
                                          </p:tavLst>
                                        </p:anim>
                                      </p:childTnLst>
                                    </p:cTn>
                                  </p:par>
                                  <p:par>
                                    <p:cTn id="52" presetID="22" presetClass="entr" presetSubtype="1" fill="hold" grpId="0" nodeType="withEffect">
                                      <p:stCondLst>
                                        <p:cond delay="500"/>
                                      </p:stCondLst>
                                      <p:childTnLst>
                                        <p:set>
                                          <p:cBhvr>
                                            <p:cTn id="53" dur="1" fill="hold">
                                              <p:stCondLst>
                                                <p:cond delay="0"/>
                                              </p:stCondLst>
                                            </p:cTn>
                                            <p:tgtEl>
                                              <p:spTgt spid="7"/>
                                            </p:tgtEl>
                                            <p:attrNameLst>
                                              <p:attrName>style.visibility</p:attrName>
                                            </p:attrNameLst>
                                          </p:cBhvr>
                                          <p:to>
                                            <p:strVal val="visible"/>
                                          </p:to>
                                        </p:set>
                                        <p:animEffect transition="in" filter="wipe(up)">
                                          <p:cBhvr>
                                            <p:cTn id="54"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28" grpId="0" animBg="1"/>
          <p:bldP spid="29" grpId="0" animBg="1"/>
          <p:bldP spid="30" grpId="0" animBg="1"/>
          <p:bldP spid="3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0" y="0"/>
            <a:ext cx="12190413" cy="21218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直角三角形 2"/>
          <p:cNvSpPr/>
          <p:nvPr/>
        </p:nvSpPr>
        <p:spPr>
          <a:xfrm>
            <a:off x="8321040" y="3458583"/>
            <a:ext cx="1990166" cy="580913"/>
          </a:xfrm>
          <a:custGeom>
            <a:avLst/>
            <a:gdLst>
              <a:gd name="connsiteX0" fmla="*/ 0 w 1183341"/>
              <a:gd name="connsiteY0" fmla="*/ 1463040 h 1463040"/>
              <a:gd name="connsiteX1" fmla="*/ 0 w 1183341"/>
              <a:gd name="connsiteY1" fmla="*/ 0 h 1463040"/>
              <a:gd name="connsiteX2" fmla="*/ 1183341 w 1183341"/>
              <a:gd name="connsiteY2" fmla="*/ 1463040 h 1463040"/>
              <a:gd name="connsiteX3" fmla="*/ 0 w 1183341"/>
              <a:gd name="connsiteY3" fmla="*/ 1463040 h 1463040"/>
              <a:gd name="connsiteX0" fmla="*/ 322730 w 1506071"/>
              <a:gd name="connsiteY0" fmla="*/ 1054249 h 1054249"/>
              <a:gd name="connsiteX1" fmla="*/ 0 w 1506071"/>
              <a:gd name="connsiteY1" fmla="*/ 0 h 1054249"/>
              <a:gd name="connsiteX2" fmla="*/ 1506071 w 1506071"/>
              <a:gd name="connsiteY2" fmla="*/ 1054249 h 1054249"/>
              <a:gd name="connsiteX3" fmla="*/ 322730 w 1506071"/>
              <a:gd name="connsiteY3" fmla="*/ 1054249 h 1054249"/>
              <a:gd name="connsiteX0" fmla="*/ 516368 w 1699709"/>
              <a:gd name="connsiteY0" fmla="*/ 1011218 h 1011218"/>
              <a:gd name="connsiteX1" fmla="*/ 0 w 1699709"/>
              <a:gd name="connsiteY1" fmla="*/ 0 h 1011218"/>
              <a:gd name="connsiteX2" fmla="*/ 1699709 w 1699709"/>
              <a:gd name="connsiteY2" fmla="*/ 1011218 h 1011218"/>
              <a:gd name="connsiteX3" fmla="*/ 516368 w 1699709"/>
              <a:gd name="connsiteY3" fmla="*/ 1011218 h 1011218"/>
              <a:gd name="connsiteX0" fmla="*/ 656218 w 1839559"/>
              <a:gd name="connsiteY0" fmla="*/ 978945 h 978945"/>
              <a:gd name="connsiteX1" fmla="*/ 0 w 1839559"/>
              <a:gd name="connsiteY1" fmla="*/ 0 h 978945"/>
              <a:gd name="connsiteX2" fmla="*/ 1839559 w 1839559"/>
              <a:gd name="connsiteY2" fmla="*/ 978945 h 978945"/>
              <a:gd name="connsiteX3" fmla="*/ 656218 w 1839559"/>
              <a:gd name="connsiteY3" fmla="*/ 978945 h 978945"/>
              <a:gd name="connsiteX0" fmla="*/ 806825 w 1990166"/>
              <a:gd name="connsiteY0" fmla="*/ 580913 h 580913"/>
              <a:gd name="connsiteX1" fmla="*/ 0 w 1990166"/>
              <a:gd name="connsiteY1" fmla="*/ 0 h 580913"/>
              <a:gd name="connsiteX2" fmla="*/ 1990166 w 1990166"/>
              <a:gd name="connsiteY2" fmla="*/ 580913 h 580913"/>
              <a:gd name="connsiteX3" fmla="*/ 806825 w 1990166"/>
              <a:gd name="connsiteY3" fmla="*/ 580913 h 580913"/>
            </a:gdLst>
            <a:ahLst/>
            <a:cxnLst>
              <a:cxn ang="0">
                <a:pos x="connsiteX0" y="connsiteY0"/>
              </a:cxn>
              <a:cxn ang="0">
                <a:pos x="connsiteX1" y="connsiteY1"/>
              </a:cxn>
              <a:cxn ang="0">
                <a:pos x="connsiteX2" y="connsiteY2"/>
              </a:cxn>
              <a:cxn ang="0">
                <a:pos x="connsiteX3" y="connsiteY3"/>
              </a:cxn>
            </a:cxnLst>
            <a:rect l="l" t="t" r="r" b="b"/>
            <a:pathLst>
              <a:path w="1990166" h="580913">
                <a:moveTo>
                  <a:pt x="806825" y="580913"/>
                </a:moveTo>
                <a:lnTo>
                  <a:pt x="0" y="0"/>
                </a:lnTo>
                <a:lnTo>
                  <a:pt x="1990166" y="580913"/>
                </a:lnTo>
                <a:lnTo>
                  <a:pt x="806825" y="580913"/>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直角三角形 2"/>
          <p:cNvSpPr/>
          <p:nvPr/>
        </p:nvSpPr>
        <p:spPr>
          <a:xfrm flipH="1">
            <a:off x="1778597" y="3467548"/>
            <a:ext cx="1990166" cy="580913"/>
          </a:xfrm>
          <a:custGeom>
            <a:avLst/>
            <a:gdLst>
              <a:gd name="connsiteX0" fmla="*/ 0 w 1183341"/>
              <a:gd name="connsiteY0" fmla="*/ 1463040 h 1463040"/>
              <a:gd name="connsiteX1" fmla="*/ 0 w 1183341"/>
              <a:gd name="connsiteY1" fmla="*/ 0 h 1463040"/>
              <a:gd name="connsiteX2" fmla="*/ 1183341 w 1183341"/>
              <a:gd name="connsiteY2" fmla="*/ 1463040 h 1463040"/>
              <a:gd name="connsiteX3" fmla="*/ 0 w 1183341"/>
              <a:gd name="connsiteY3" fmla="*/ 1463040 h 1463040"/>
              <a:gd name="connsiteX0" fmla="*/ 322730 w 1506071"/>
              <a:gd name="connsiteY0" fmla="*/ 1054249 h 1054249"/>
              <a:gd name="connsiteX1" fmla="*/ 0 w 1506071"/>
              <a:gd name="connsiteY1" fmla="*/ 0 h 1054249"/>
              <a:gd name="connsiteX2" fmla="*/ 1506071 w 1506071"/>
              <a:gd name="connsiteY2" fmla="*/ 1054249 h 1054249"/>
              <a:gd name="connsiteX3" fmla="*/ 322730 w 1506071"/>
              <a:gd name="connsiteY3" fmla="*/ 1054249 h 1054249"/>
              <a:gd name="connsiteX0" fmla="*/ 516368 w 1699709"/>
              <a:gd name="connsiteY0" fmla="*/ 1011218 h 1011218"/>
              <a:gd name="connsiteX1" fmla="*/ 0 w 1699709"/>
              <a:gd name="connsiteY1" fmla="*/ 0 h 1011218"/>
              <a:gd name="connsiteX2" fmla="*/ 1699709 w 1699709"/>
              <a:gd name="connsiteY2" fmla="*/ 1011218 h 1011218"/>
              <a:gd name="connsiteX3" fmla="*/ 516368 w 1699709"/>
              <a:gd name="connsiteY3" fmla="*/ 1011218 h 1011218"/>
              <a:gd name="connsiteX0" fmla="*/ 656218 w 1839559"/>
              <a:gd name="connsiteY0" fmla="*/ 978945 h 978945"/>
              <a:gd name="connsiteX1" fmla="*/ 0 w 1839559"/>
              <a:gd name="connsiteY1" fmla="*/ 0 h 978945"/>
              <a:gd name="connsiteX2" fmla="*/ 1839559 w 1839559"/>
              <a:gd name="connsiteY2" fmla="*/ 978945 h 978945"/>
              <a:gd name="connsiteX3" fmla="*/ 656218 w 1839559"/>
              <a:gd name="connsiteY3" fmla="*/ 978945 h 978945"/>
              <a:gd name="connsiteX0" fmla="*/ 806825 w 1990166"/>
              <a:gd name="connsiteY0" fmla="*/ 580913 h 580913"/>
              <a:gd name="connsiteX1" fmla="*/ 0 w 1990166"/>
              <a:gd name="connsiteY1" fmla="*/ 0 h 580913"/>
              <a:gd name="connsiteX2" fmla="*/ 1990166 w 1990166"/>
              <a:gd name="connsiteY2" fmla="*/ 580913 h 580913"/>
              <a:gd name="connsiteX3" fmla="*/ 806825 w 1990166"/>
              <a:gd name="connsiteY3" fmla="*/ 580913 h 580913"/>
            </a:gdLst>
            <a:ahLst/>
            <a:cxnLst>
              <a:cxn ang="0">
                <a:pos x="connsiteX0" y="connsiteY0"/>
              </a:cxn>
              <a:cxn ang="0">
                <a:pos x="connsiteX1" y="connsiteY1"/>
              </a:cxn>
              <a:cxn ang="0">
                <a:pos x="connsiteX2" y="connsiteY2"/>
              </a:cxn>
              <a:cxn ang="0">
                <a:pos x="connsiteX3" y="connsiteY3"/>
              </a:cxn>
            </a:cxnLst>
            <a:rect l="l" t="t" r="r" b="b"/>
            <a:pathLst>
              <a:path w="1990166" h="580913">
                <a:moveTo>
                  <a:pt x="806825" y="580913"/>
                </a:moveTo>
                <a:lnTo>
                  <a:pt x="0" y="0"/>
                </a:lnTo>
                <a:lnTo>
                  <a:pt x="1990166" y="580913"/>
                </a:lnTo>
                <a:lnTo>
                  <a:pt x="806825" y="580913"/>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2"/>
          <p:cNvSpPr/>
          <p:nvPr/>
        </p:nvSpPr>
        <p:spPr>
          <a:xfrm flipH="1">
            <a:off x="3562572" y="3099996"/>
            <a:ext cx="1839559" cy="978945"/>
          </a:xfrm>
          <a:custGeom>
            <a:avLst/>
            <a:gdLst>
              <a:gd name="connsiteX0" fmla="*/ 0 w 1183341"/>
              <a:gd name="connsiteY0" fmla="*/ 1463040 h 1463040"/>
              <a:gd name="connsiteX1" fmla="*/ 0 w 1183341"/>
              <a:gd name="connsiteY1" fmla="*/ 0 h 1463040"/>
              <a:gd name="connsiteX2" fmla="*/ 1183341 w 1183341"/>
              <a:gd name="connsiteY2" fmla="*/ 1463040 h 1463040"/>
              <a:gd name="connsiteX3" fmla="*/ 0 w 1183341"/>
              <a:gd name="connsiteY3" fmla="*/ 1463040 h 1463040"/>
              <a:gd name="connsiteX0" fmla="*/ 322730 w 1506071"/>
              <a:gd name="connsiteY0" fmla="*/ 1054249 h 1054249"/>
              <a:gd name="connsiteX1" fmla="*/ 0 w 1506071"/>
              <a:gd name="connsiteY1" fmla="*/ 0 h 1054249"/>
              <a:gd name="connsiteX2" fmla="*/ 1506071 w 1506071"/>
              <a:gd name="connsiteY2" fmla="*/ 1054249 h 1054249"/>
              <a:gd name="connsiteX3" fmla="*/ 322730 w 1506071"/>
              <a:gd name="connsiteY3" fmla="*/ 1054249 h 1054249"/>
              <a:gd name="connsiteX0" fmla="*/ 516368 w 1699709"/>
              <a:gd name="connsiteY0" fmla="*/ 1011218 h 1011218"/>
              <a:gd name="connsiteX1" fmla="*/ 0 w 1699709"/>
              <a:gd name="connsiteY1" fmla="*/ 0 h 1011218"/>
              <a:gd name="connsiteX2" fmla="*/ 1699709 w 1699709"/>
              <a:gd name="connsiteY2" fmla="*/ 1011218 h 1011218"/>
              <a:gd name="connsiteX3" fmla="*/ 516368 w 1699709"/>
              <a:gd name="connsiteY3" fmla="*/ 1011218 h 1011218"/>
              <a:gd name="connsiteX0" fmla="*/ 656218 w 1839559"/>
              <a:gd name="connsiteY0" fmla="*/ 978945 h 978945"/>
              <a:gd name="connsiteX1" fmla="*/ 0 w 1839559"/>
              <a:gd name="connsiteY1" fmla="*/ 0 h 978945"/>
              <a:gd name="connsiteX2" fmla="*/ 1839559 w 1839559"/>
              <a:gd name="connsiteY2" fmla="*/ 978945 h 978945"/>
              <a:gd name="connsiteX3" fmla="*/ 656218 w 1839559"/>
              <a:gd name="connsiteY3" fmla="*/ 978945 h 978945"/>
            </a:gdLst>
            <a:ahLst/>
            <a:cxnLst>
              <a:cxn ang="0">
                <a:pos x="connsiteX0" y="connsiteY0"/>
              </a:cxn>
              <a:cxn ang="0">
                <a:pos x="connsiteX1" y="connsiteY1"/>
              </a:cxn>
              <a:cxn ang="0">
                <a:pos x="connsiteX2" y="connsiteY2"/>
              </a:cxn>
              <a:cxn ang="0">
                <a:pos x="connsiteX3" y="connsiteY3"/>
              </a:cxn>
            </a:cxnLst>
            <a:rect l="l" t="t" r="r" b="b"/>
            <a:pathLst>
              <a:path w="1839559" h="978945">
                <a:moveTo>
                  <a:pt x="656218" y="978945"/>
                </a:moveTo>
                <a:lnTo>
                  <a:pt x="0" y="0"/>
                </a:lnTo>
                <a:lnTo>
                  <a:pt x="1839559" y="978945"/>
                </a:lnTo>
                <a:lnTo>
                  <a:pt x="656218" y="978945"/>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2"/>
          <p:cNvSpPr/>
          <p:nvPr/>
        </p:nvSpPr>
        <p:spPr>
          <a:xfrm>
            <a:off x="6626708" y="3065931"/>
            <a:ext cx="1839559" cy="978945"/>
          </a:xfrm>
          <a:custGeom>
            <a:avLst/>
            <a:gdLst>
              <a:gd name="connsiteX0" fmla="*/ 0 w 1183341"/>
              <a:gd name="connsiteY0" fmla="*/ 1463040 h 1463040"/>
              <a:gd name="connsiteX1" fmla="*/ 0 w 1183341"/>
              <a:gd name="connsiteY1" fmla="*/ 0 h 1463040"/>
              <a:gd name="connsiteX2" fmla="*/ 1183341 w 1183341"/>
              <a:gd name="connsiteY2" fmla="*/ 1463040 h 1463040"/>
              <a:gd name="connsiteX3" fmla="*/ 0 w 1183341"/>
              <a:gd name="connsiteY3" fmla="*/ 1463040 h 1463040"/>
              <a:gd name="connsiteX0" fmla="*/ 322730 w 1506071"/>
              <a:gd name="connsiteY0" fmla="*/ 1054249 h 1054249"/>
              <a:gd name="connsiteX1" fmla="*/ 0 w 1506071"/>
              <a:gd name="connsiteY1" fmla="*/ 0 h 1054249"/>
              <a:gd name="connsiteX2" fmla="*/ 1506071 w 1506071"/>
              <a:gd name="connsiteY2" fmla="*/ 1054249 h 1054249"/>
              <a:gd name="connsiteX3" fmla="*/ 322730 w 1506071"/>
              <a:gd name="connsiteY3" fmla="*/ 1054249 h 1054249"/>
              <a:gd name="connsiteX0" fmla="*/ 516368 w 1699709"/>
              <a:gd name="connsiteY0" fmla="*/ 1011218 h 1011218"/>
              <a:gd name="connsiteX1" fmla="*/ 0 w 1699709"/>
              <a:gd name="connsiteY1" fmla="*/ 0 h 1011218"/>
              <a:gd name="connsiteX2" fmla="*/ 1699709 w 1699709"/>
              <a:gd name="connsiteY2" fmla="*/ 1011218 h 1011218"/>
              <a:gd name="connsiteX3" fmla="*/ 516368 w 1699709"/>
              <a:gd name="connsiteY3" fmla="*/ 1011218 h 1011218"/>
              <a:gd name="connsiteX0" fmla="*/ 656218 w 1839559"/>
              <a:gd name="connsiteY0" fmla="*/ 978945 h 978945"/>
              <a:gd name="connsiteX1" fmla="*/ 0 w 1839559"/>
              <a:gd name="connsiteY1" fmla="*/ 0 h 978945"/>
              <a:gd name="connsiteX2" fmla="*/ 1839559 w 1839559"/>
              <a:gd name="connsiteY2" fmla="*/ 978945 h 978945"/>
              <a:gd name="connsiteX3" fmla="*/ 656218 w 1839559"/>
              <a:gd name="connsiteY3" fmla="*/ 978945 h 978945"/>
            </a:gdLst>
            <a:ahLst/>
            <a:cxnLst>
              <a:cxn ang="0">
                <a:pos x="connsiteX0" y="connsiteY0"/>
              </a:cxn>
              <a:cxn ang="0">
                <a:pos x="connsiteX1" y="connsiteY1"/>
              </a:cxn>
              <a:cxn ang="0">
                <a:pos x="connsiteX2" y="connsiteY2"/>
              </a:cxn>
              <a:cxn ang="0">
                <a:pos x="connsiteX3" y="connsiteY3"/>
              </a:cxn>
            </a:cxnLst>
            <a:rect l="l" t="t" r="r" b="b"/>
            <a:pathLst>
              <a:path w="1839559" h="978945">
                <a:moveTo>
                  <a:pt x="656218" y="978945"/>
                </a:moveTo>
                <a:lnTo>
                  <a:pt x="0" y="0"/>
                </a:lnTo>
                <a:lnTo>
                  <a:pt x="1839559" y="978945"/>
                </a:lnTo>
                <a:lnTo>
                  <a:pt x="656218" y="978945"/>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5094670" y="2291379"/>
            <a:ext cx="1836501" cy="1796227"/>
            <a:chOff x="2690648" y="2406869"/>
            <a:chExt cx="2039007" cy="1757765"/>
          </a:xfrm>
        </p:grpSpPr>
        <p:sp>
          <p:nvSpPr>
            <p:cNvPr id="7" name="等腰三角形 6"/>
            <p:cNvSpPr/>
            <p:nvPr/>
          </p:nvSpPr>
          <p:spPr>
            <a:xfrm>
              <a:off x="2690648" y="2406869"/>
              <a:ext cx="2039007" cy="1757765"/>
            </a:xfrm>
            <a:prstGeom prst="triangl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直角三角形 7"/>
            <p:cNvSpPr/>
            <p:nvPr/>
          </p:nvSpPr>
          <p:spPr>
            <a:xfrm>
              <a:off x="3720661" y="2417379"/>
              <a:ext cx="1008993" cy="1744718"/>
            </a:xfrm>
            <a:prstGeom prst="rtTriangle">
              <a:avLst/>
            </a:prstGeom>
            <a:solidFill>
              <a:srgbClr val="17CF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Oval 36"/>
          <p:cNvSpPr/>
          <p:nvPr/>
        </p:nvSpPr>
        <p:spPr>
          <a:xfrm>
            <a:off x="2365797" y="3909566"/>
            <a:ext cx="285750" cy="285750"/>
          </a:xfrm>
          <a:prstGeom prst="ellipse">
            <a:avLst/>
          </a:prstGeom>
          <a:solidFill>
            <a:srgbClr val="22C4C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rgbClr val="FFFFFF"/>
                </a:solidFill>
                <a:latin typeface="微软雅黑" panose="020B0503020204020204" pitchFamily="34" charset="-122"/>
                <a:ea typeface="微软雅黑" panose="020B0503020204020204" pitchFamily="34" charset="-122"/>
              </a:rPr>
              <a:t>1</a:t>
            </a:r>
          </a:p>
        </p:txBody>
      </p:sp>
      <p:sp>
        <p:nvSpPr>
          <p:cNvPr id="10" name="Oval 38"/>
          <p:cNvSpPr/>
          <p:nvPr/>
        </p:nvSpPr>
        <p:spPr>
          <a:xfrm>
            <a:off x="4107303" y="3920324"/>
            <a:ext cx="285750" cy="285750"/>
          </a:xfrm>
          <a:prstGeom prst="ellipse">
            <a:avLst/>
          </a:prstGeom>
          <a:solidFill>
            <a:schemeClr val="bg1">
              <a:lumMod val="6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rgbClr val="FFFFFF"/>
                </a:solidFill>
                <a:latin typeface="微软雅黑" panose="020B0503020204020204" pitchFamily="34" charset="-122"/>
                <a:ea typeface="微软雅黑" panose="020B0503020204020204" pitchFamily="34" charset="-122"/>
              </a:rPr>
              <a:t>2</a:t>
            </a:r>
          </a:p>
        </p:txBody>
      </p:sp>
      <p:sp>
        <p:nvSpPr>
          <p:cNvPr id="11" name="Oval 40"/>
          <p:cNvSpPr/>
          <p:nvPr/>
        </p:nvSpPr>
        <p:spPr>
          <a:xfrm>
            <a:off x="5862219" y="3909566"/>
            <a:ext cx="285750" cy="285750"/>
          </a:xfrm>
          <a:prstGeom prst="ellipse">
            <a:avLst/>
          </a:prstGeom>
          <a:solidFill>
            <a:srgbClr val="FFC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rgbClr val="FFFFFF"/>
                </a:solidFill>
                <a:latin typeface="微软雅黑" panose="020B0503020204020204" pitchFamily="34" charset="-122"/>
                <a:ea typeface="微软雅黑" panose="020B0503020204020204" pitchFamily="34" charset="-122"/>
              </a:rPr>
              <a:t>3</a:t>
            </a:r>
          </a:p>
        </p:txBody>
      </p:sp>
      <p:sp>
        <p:nvSpPr>
          <p:cNvPr id="12" name="Oval 42"/>
          <p:cNvSpPr/>
          <p:nvPr/>
        </p:nvSpPr>
        <p:spPr>
          <a:xfrm>
            <a:off x="7576214" y="3920323"/>
            <a:ext cx="285750" cy="285750"/>
          </a:xfrm>
          <a:prstGeom prst="ellipse">
            <a:avLst/>
          </a:prstGeom>
          <a:solidFill>
            <a:schemeClr val="bg1">
              <a:lumMod val="6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dirty="0">
                <a:solidFill>
                  <a:srgbClr val="FFFFFF"/>
                </a:solidFill>
                <a:latin typeface="微软雅黑" panose="020B0503020204020204" pitchFamily="34" charset="-122"/>
                <a:ea typeface="微软雅黑" panose="020B0503020204020204" pitchFamily="34" charset="-122"/>
              </a:rPr>
              <a:t>4</a:t>
            </a:r>
          </a:p>
        </p:txBody>
      </p:sp>
      <p:sp>
        <p:nvSpPr>
          <p:cNvPr id="13" name="Oval 44"/>
          <p:cNvSpPr/>
          <p:nvPr/>
        </p:nvSpPr>
        <p:spPr>
          <a:xfrm>
            <a:off x="9365514" y="3888051"/>
            <a:ext cx="285750" cy="285750"/>
          </a:xfrm>
          <a:prstGeom prst="ellipse">
            <a:avLst/>
          </a:prstGeom>
          <a:solidFill>
            <a:srgbClr val="22C4C4"/>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CN" sz="1600">
                <a:solidFill>
                  <a:srgbClr val="FFFFFF"/>
                </a:solidFill>
                <a:latin typeface="微软雅黑" panose="020B0503020204020204" pitchFamily="34" charset="-122"/>
                <a:ea typeface="微软雅黑" panose="020B0503020204020204" pitchFamily="34" charset="-122"/>
              </a:rPr>
              <a:t>5</a:t>
            </a:r>
          </a:p>
        </p:txBody>
      </p:sp>
      <p:sp>
        <p:nvSpPr>
          <p:cNvPr id="14" name="TextBox 172"/>
          <p:cNvSpPr txBox="1"/>
          <p:nvPr/>
        </p:nvSpPr>
        <p:spPr>
          <a:xfrm>
            <a:off x="1266729" y="4692429"/>
            <a:ext cx="167460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1288244" y="4171475"/>
            <a:ext cx="1529065" cy="508281"/>
          </a:xfrm>
          <a:prstGeom prst="rect">
            <a:avLst/>
          </a:prstGeom>
        </p:spPr>
        <p:txBody>
          <a:bodyPr wrap="squar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16" name="TextBox 174"/>
          <p:cNvSpPr txBox="1"/>
          <p:nvPr/>
        </p:nvSpPr>
        <p:spPr>
          <a:xfrm>
            <a:off x="3210945" y="4672379"/>
            <a:ext cx="167460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3215111" y="4171475"/>
            <a:ext cx="1397565" cy="508281"/>
          </a:xfrm>
          <a:prstGeom prst="rect">
            <a:avLst/>
          </a:prstGeom>
        </p:spPr>
        <p:txBody>
          <a:bodyPr wrap="squar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18" name="TextBox 176"/>
          <p:cNvSpPr txBox="1"/>
          <p:nvPr/>
        </p:nvSpPr>
        <p:spPr>
          <a:xfrm>
            <a:off x="5208750" y="4692429"/>
            <a:ext cx="167460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5223874" y="4171475"/>
            <a:ext cx="1397565" cy="508281"/>
          </a:xfrm>
          <a:prstGeom prst="rect">
            <a:avLst/>
          </a:prstGeom>
        </p:spPr>
        <p:txBody>
          <a:bodyPr wrap="squar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20" name="TextBox 178"/>
          <p:cNvSpPr txBox="1"/>
          <p:nvPr/>
        </p:nvSpPr>
        <p:spPr>
          <a:xfrm>
            <a:off x="7099377" y="4692429"/>
            <a:ext cx="167460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084888" y="4171475"/>
            <a:ext cx="1397565" cy="508281"/>
          </a:xfrm>
          <a:prstGeom prst="rect">
            <a:avLst/>
          </a:prstGeom>
        </p:spPr>
        <p:txBody>
          <a:bodyPr wrap="squar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22" name="TextBox 180"/>
          <p:cNvSpPr txBox="1"/>
          <p:nvPr/>
        </p:nvSpPr>
        <p:spPr>
          <a:xfrm>
            <a:off x="8996842" y="4672379"/>
            <a:ext cx="1674603" cy="1107996"/>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8975752" y="4171475"/>
            <a:ext cx="1397565" cy="508281"/>
          </a:xfrm>
          <a:prstGeom prst="rect">
            <a:avLst/>
          </a:prstGeom>
        </p:spPr>
        <p:txBody>
          <a:bodyPr wrap="square">
            <a:spAutoFit/>
          </a:bodyPr>
          <a:lstStyle/>
          <a:p>
            <a:pPr algn="r">
              <a:lnSpc>
                <a:spcPct val="150000"/>
              </a:lnSpc>
            </a:pPr>
            <a:r>
              <a:rPr lang="zh-CN" altLang="en-US" sz="2000" dirty="0" smtClean="0">
                <a:solidFill>
                  <a:schemeClr val="tx1">
                    <a:lumMod val="65000"/>
                    <a:lumOff val="35000"/>
                  </a:schemeClr>
                </a:solidFill>
                <a:latin typeface="张海山锐谐体" panose="02000000000000000000" pitchFamily="2" charset="-122"/>
                <a:ea typeface="张海山锐谐体" panose="02000000000000000000" pitchFamily="2" charset="-122"/>
              </a:rPr>
              <a:t>录入内容</a:t>
            </a:r>
            <a:endParaRPr lang="en-US" altLang="zh-CN" sz="20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28" name="椭圆 27"/>
          <p:cNvSpPr/>
          <p:nvPr/>
        </p:nvSpPr>
        <p:spPr>
          <a:xfrm>
            <a:off x="5212031"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9" name="椭圆 28"/>
          <p:cNvSpPr/>
          <p:nvPr/>
        </p:nvSpPr>
        <p:spPr>
          <a:xfrm>
            <a:off x="6469357"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0" name="椭圆 29"/>
          <p:cNvSpPr/>
          <p:nvPr/>
        </p:nvSpPr>
        <p:spPr>
          <a:xfrm>
            <a:off x="4588770" y="-130079"/>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1" name="TextBox 46"/>
          <p:cNvSpPr txBox="1"/>
          <p:nvPr/>
        </p:nvSpPr>
        <p:spPr>
          <a:xfrm>
            <a:off x="5292938" y="425676"/>
            <a:ext cx="2017977" cy="757772"/>
          </a:xfrm>
          <a:prstGeom prst="rect">
            <a:avLst/>
          </a:prstGeom>
          <a:noFill/>
          <a:ln>
            <a:noFill/>
          </a:ln>
        </p:spPr>
        <p:txBody>
          <a:bodyPr wrap="square" rtlCol="0">
            <a:spAutoFit/>
          </a:bodyPr>
          <a:lstStyle/>
          <a:p>
            <a:pPr>
              <a:lnSpc>
                <a:spcPct val="150000"/>
              </a:lnSpc>
            </a:pPr>
            <a:r>
              <a:rPr lang="zh-CN" altLang="en-US" sz="3200" dirty="0" smtClean="0">
                <a:solidFill>
                  <a:schemeClr val="bg1"/>
                </a:solidFill>
                <a:latin typeface="张海山锐谐体" panose="02000000000000000000" pitchFamily="2" charset="-122"/>
                <a:ea typeface="张海山锐谐体" panose="02000000000000000000" pitchFamily="2" charset="-122"/>
              </a:rPr>
              <a:t>业务拓展</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
        <p:nvSpPr>
          <p:cNvPr id="33" name="矩形 32"/>
          <p:cNvSpPr/>
          <p:nvPr/>
        </p:nvSpPr>
        <p:spPr>
          <a:xfrm>
            <a:off x="0" y="6588369"/>
            <a:ext cx="12190413" cy="2712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252916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31"/>
                                            </p:tgtEl>
                                            <p:attrNameLst>
                                              <p:attrName>style.visibility</p:attrName>
                                            </p:attrNameLst>
                                          </p:cBhvr>
                                          <p:to>
                                            <p:strVal val="visible"/>
                                          </p:to>
                                        </p:set>
                                        <p:anim calcmode="lin" valueType="num" p14:bounceEnd="40000">
                                          <p:cBhvr additive="base">
                                            <p:cTn id="16" dur="10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31"/>
                                            </p:tgtEl>
                                            <p:attrNameLst>
                                              <p:attrName>ppt_y</p:attrName>
                                            </p:attrNameLst>
                                          </p:cBhvr>
                                          <p:tavLst>
                                            <p:tav tm="0">
                                              <p:val>
                                                <p:strVal val="0-#ppt_h/2"/>
                                              </p:val>
                                            </p:tav>
                                            <p:tav tm="100000">
                                              <p:val>
                                                <p:strVal val="#ppt_y"/>
                                              </p:val>
                                            </p:tav>
                                          </p:tavLst>
                                        </p:anim>
                                      </p:childTnLst>
                                    </p:cTn>
                                  </p:par>
                                  <p:par>
                                    <p:cTn id="18" presetID="42" presetClass="entr" presetSubtype="0" fill="hold" nodeType="withEffect">
                                      <p:stCondLst>
                                        <p:cond delay="20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stCondLst>
                                        <p:cond delay="27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275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1+#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32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325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1+#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par>
                                    <p:cTn id="39" presetID="53" presetClass="entr" presetSubtype="16" fill="hold" grpId="0" nodeType="withEffect">
                                      <p:stCondLst>
                                        <p:cond delay="40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425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450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grpId="0" nodeType="withEffect">
                                      <p:stCondLst>
                                        <p:cond delay="475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50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500"/>
                                </p:stCondLst>
                                <p:childTnLst>
                                  <p:par>
                                    <p:cTn id="65" presetID="2" presetClass="entr" presetSubtype="4"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childTnLst>
                              </p:cTn>
                            </p:par>
                            <p:par>
                              <p:cTn id="69" fill="hold">
                                <p:stCondLst>
                                  <p:cond delay="6000"/>
                                </p:stCondLst>
                                <p:childTnLst>
                                  <p:par>
                                    <p:cTn id="70" presetID="2" presetClass="entr" presetSubtype="4"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ppt_x"/>
                                              </p:val>
                                            </p:tav>
                                            <p:tav tm="100000">
                                              <p:val>
                                                <p:strVal val="#ppt_x"/>
                                              </p:val>
                                            </p:tav>
                                          </p:tavLst>
                                        </p:anim>
                                        <p:anim calcmode="lin" valueType="num">
                                          <p:cBhvr additive="base">
                                            <p:cTn id="73" dur="500" fill="hold"/>
                                            <p:tgtEl>
                                              <p:spTgt spid="17"/>
                                            </p:tgtEl>
                                            <p:attrNameLst>
                                              <p:attrName>ppt_y</p:attrName>
                                            </p:attrNameLst>
                                          </p:cBhvr>
                                          <p:tavLst>
                                            <p:tav tm="0">
                                              <p:val>
                                                <p:strVal val="1+#ppt_h/2"/>
                                              </p:val>
                                            </p:tav>
                                            <p:tav tm="100000">
                                              <p:val>
                                                <p:strVal val="#ppt_y"/>
                                              </p:val>
                                            </p:tav>
                                          </p:tavLst>
                                        </p:anim>
                                      </p:childTnLst>
                                    </p:cTn>
                                  </p:par>
                                </p:childTnLst>
                              </p:cTn>
                            </p:par>
                            <p:par>
                              <p:cTn id="74" fill="hold">
                                <p:stCondLst>
                                  <p:cond delay="6500"/>
                                </p:stCondLst>
                                <p:childTnLst>
                                  <p:par>
                                    <p:cTn id="75" presetID="2" presetClass="entr" presetSubtype="4"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childTnLst>
                              </p:cTn>
                            </p:par>
                            <p:par>
                              <p:cTn id="79" fill="hold">
                                <p:stCondLst>
                                  <p:cond delay="7000"/>
                                </p:stCondLst>
                                <p:childTnLst>
                                  <p:par>
                                    <p:cTn id="80" presetID="2" presetClass="entr" presetSubtype="4"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ppt_x"/>
                                              </p:val>
                                            </p:tav>
                                            <p:tav tm="100000">
                                              <p:val>
                                                <p:strVal val="#ppt_x"/>
                                              </p:val>
                                            </p:tav>
                                          </p:tavLst>
                                        </p:anim>
                                        <p:anim calcmode="lin" valueType="num">
                                          <p:cBhvr additive="base">
                                            <p:cTn id="83" dur="500" fill="hold"/>
                                            <p:tgtEl>
                                              <p:spTgt spid="21"/>
                                            </p:tgtEl>
                                            <p:attrNameLst>
                                              <p:attrName>ppt_y</p:attrName>
                                            </p:attrNameLst>
                                          </p:cBhvr>
                                          <p:tavLst>
                                            <p:tav tm="0">
                                              <p:val>
                                                <p:strVal val="1+#ppt_h/2"/>
                                              </p:val>
                                            </p:tav>
                                            <p:tav tm="100000">
                                              <p:val>
                                                <p:strVal val="#ppt_y"/>
                                              </p:val>
                                            </p:tav>
                                          </p:tavLst>
                                        </p:anim>
                                      </p:childTnLst>
                                    </p:cTn>
                                  </p:par>
                                </p:childTnLst>
                              </p:cTn>
                            </p:par>
                            <p:par>
                              <p:cTn id="84" fill="hold">
                                <p:stCondLst>
                                  <p:cond delay="7500"/>
                                </p:stCondLst>
                                <p:childTnLst>
                                  <p:par>
                                    <p:cTn id="85" presetID="2" presetClass="entr" presetSubtype="4"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ppt_x"/>
                                              </p:val>
                                            </p:tav>
                                            <p:tav tm="100000">
                                              <p:val>
                                                <p:strVal val="#ppt_x"/>
                                              </p:val>
                                            </p:tav>
                                          </p:tavLst>
                                        </p:anim>
                                        <p:anim calcmode="lin" valueType="num">
                                          <p:cBhvr additive="base">
                                            <p:cTn id="88" dur="500" fill="hold"/>
                                            <p:tgtEl>
                                              <p:spTgt spid="23"/>
                                            </p:tgtEl>
                                            <p:attrNameLst>
                                              <p:attrName>ppt_y</p:attrName>
                                            </p:attrNameLst>
                                          </p:cBhvr>
                                          <p:tavLst>
                                            <p:tav tm="0">
                                              <p:val>
                                                <p:strVal val="1+#ppt_h/2"/>
                                              </p:val>
                                            </p:tav>
                                            <p:tav tm="100000">
                                              <p:val>
                                                <p:strVal val="#ppt_y"/>
                                              </p:val>
                                            </p:tav>
                                          </p:tavLst>
                                        </p:anim>
                                      </p:childTnLst>
                                    </p:cTn>
                                  </p:par>
                                  <p:par>
                                    <p:cTn id="89" presetID="22" presetClass="entr" presetSubtype="1" fill="hold" grpId="0" nodeType="withEffect">
                                      <p:stCondLst>
                                        <p:cond delay="500"/>
                                      </p:stCondLst>
                                      <p:childTnLst>
                                        <p:set>
                                          <p:cBhvr>
                                            <p:cTn id="90" dur="1" fill="hold">
                                              <p:stCondLst>
                                                <p:cond delay="0"/>
                                              </p:stCondLst>
                                            </p:cTn>
                                            <p:tgtEl>
                                              <p:spTgt spid="14"/>
                                            </p:tgtEl>
                                            <p:attrNameLst>
                                              <p:attrName>style.visibility</p:attrName>
                                            </p:attrNameLst>
                                          </p:cBhvr>
                                          <p:to>
                                            <p:strVal val="visible"/>
                                          </p:to>
                                        </p:set>
                                        <p:animEffect transition="in" filter="wipe(up)">
                                          <p:cBhvr>
                                            <p:cTn id="91" dur="1250"/>
                                            <p:tgtEl>
                                              <p:spTgt spid="14"/>
                                            </p:tgtEl>
                                          </p:cBhvr>
                                        </p:animEffect>
                                      </p:childTnLst>
                                    </p:cTn>
                                  </p:par>
                                  <p:par>
                                    <p:cTn id="92" presetID="22" presetClass="entr" presetSubtype="1" fill="hold" grpId="0" nodeType="withEffect">
                                      <p:stCondLst>
                                        <p:cond delay="50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1250"/>
                                            <p:tgtEl>
                                              <p:spTgt spid="16"/>
                                            </p:tgtEl>
                                          </p:cBhvr>
                                        </p:animEffect>
                                      </p:childTnLst>
                                    </p:cTn>
                                  </p:par>
                                  <p:par>
                                    <p:cTn id="95" presetID="22" presetClass="entr" presetSubtype="1" fill="hold" grpId="0" nodeType="withEffect">
                                      <p:stCondLst>
                                        <p:cond delay="500"/>
                                      </p:stCondLst>
                                      <p:childTnLst>
                                        <p:set>
                                          <p:cBhvr>
                                            <p:cTn id="96" dur="1" fill="hold">
                                              <p:stCondLst>
                                                <p:cond delay="0"/>
                                              </p:stCondLst>
                                            </p:cTn>
                                            <p:tgtEl>
                                              <p:spTgt spid="18"/>
                                            </p:tgtEl>
                                            <p:attrNameLst>
                                              <p:attrName>style.visibility</p:attrName>
                                            </p:attrNameLst>
                                          </p:cBhvr>
                                          <p:to>
                                            <p:strVal val="visible"/>
                                          </p:to>
                                        </p:set>
                                        <p:animEffect transition="in" filter="wipe(up)">
                                          <p:cBhvr>
                                            <p:cTn id="97" dur="1250"/>
                                            <p:tgtEl>
                                              <p:spTgt spid="18"/>
                                            </p:tgtEl>
                                          </p:cBhvr>
                                        </p:animEffect>
                                      </p:childTnLst>
                                    </p:cTn>
                                  </p:par>
                                  <p:par>
                                    <p:cTn id="98" presetID="22" presetClass="entr" presetSubtype="1" fill="hold" grpId="0" nodeType="withEffect">
                                      <p:stCondLst>
                                        <p:cond delay="500"/>
                                      </p:stCondLst>
                                      <p:childTnLst>
                                        <p:set>
                                          <p:cBhvr>
                                            <p:cTn id="99" dur="1" fill="hold">
                                              <p:stCondLst>
                                                <p:cond delay="0"/>
                                              </p:stCondLst>
                                            </p:cTn>
                                            <p:tgtEl>
                                              <p:spTgt spid="20"/>
                                            </p:tgtEl>
                                            <p:attrNameLst>
                                              <p:attrName>style.visibility</p:attrName>
                                            </p:attrNameLst>
                                          </p:cBhvr>
                                          <p:to>
                                            <p:strVal val="visible"/>
                                          </p:to>
                                        </p:set>
                                        <p:animEffect transition="in" filter="wipe(up)">
                                          <p:cBhvr>
                                            <p:cTn id="100" dur="1250"/>
                                            <p:tgtEl>
                                              <p:spTgt spid="20"/>
                                            </p:tgtEl>
                                          </p:cBhvr>
                                        </p:animEffect>
                                      </p:childTnLst>
                                    </p:cTn>
                                  </p:par>
                                  <p:par>
                                    <p:cTn id="101" presetID="22" presetClass="entr" presetSubtype="1" fill="hold" grpId="0" nodeType="withEffect">
                                      <p:stCondLst>
                                        <p:cond delay="500"/>
                                      </p:stCondLst>
                                      <p:childTnLst>
                                        <p:set>
                                          <p:cBhvr>
                                            <p:cTn id="102" dur="1" fill="hold">
                                              <p:stCondLst>
                                                <p:cond delay="0"/>
                                              </p:stCondLst>
                                            </p:cTn>
                                            <p:tgtEl>
                                              <p:spTgt spid="22"/>
                                            </p:tgtEl>
                                            <p:attrNameLst>
                                              <p:attrName>style.visibility</p:attrName>
                                            </p:attrNameLst>
                                          </p:cBhvr>
                                          <p:to>
                                            <p:strVal val="visible"/>
                                          </p:to>
                                        </p:set>
                                        <p:animEffect transition="in" filter="wipe(up)">
                                          <p:cBhvr>
                                            <p:cTn id="103" dur="1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8" grpId="0" animBg="1"/>
          <p:bldP spid="29" grpId="0" animBg="1"/>
          <p:bldP spid="30" grpId="0"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1000" fill="hold"/>
                                            <p:tgtEl>
                                              <p:spTgt spid="31"/>
                                            </p:tgtEl>
                                            <p:attrNameLst>
                                              <p:attrName>ppt_x</p:attrName>
                                            </p:attrNameLst>
                                          </p:cBhvr>
                                          <p:tavLst>
                                            <p:tav tm="0">
                                              <p:val>
                                                <p:strVal val="#ppt_x"/>
                                              </p:val>
                                            </p:tav>
                                            <p:tav tm="100000">
                                              <p:val>
                                                <p:strVal val="#ppt_x"/>
                                              </p:val>
                                            </p:tav>
                                          </p:tavLst>
                                        </p:anim>
                                        <p:anim calcmode="lin" valueType="num">
                                          <p:cBhvr additive="base">
                                            <p:cTn id="17" dur="1000" fill="hold"/>
                                            <p:tgtEl>
                                              <p:spTgt spid="31"/>
                                            </p:tgtEl>
                                            <p:attrNameLst>
                                              <p:attrName>ppt_y</p:attrName>
                                            </p:attrNameLst>
                                          </p:cBhvr>
                                          <p:tavLst>
                                            <p:tav tm="0">
                                              <p:val>
                                                <p:strVal val="0-#ppt_h/2"/>
                                              </p:val>
                                            </p:tav>
                                            <p:tav tm="100000">
                                              <p:val>
                                                <p:strVal val="#ppt_y"/>
                                              </p:val>
                                            </p:tav>
                                          </p:tavLst>
                                        </p:anim>
                                      </p:childTnLst>
                                    </p:cTn>
                                  </p:par>
                                  <p:par>
                                    <p:cTn id="18" presetID="42" presetClass="entr" presetSubtype="0" fill="hold" nodeType="withEffect">
                                      <p:stCondLst>
                                        <p:cond delay="200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par>
                                    <p:cTn id="23" presetID="2" presetClass="entr" presetSubtype="8" fill="hold" grpId="0" nodeType="withEffect">
                                      <p:stCondLst>
                                        <p:cond delay="27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275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1+#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325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325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1+#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par>
                                    <p:cTn id="39" presetID="53" presetClass="entr" presetSubtype="16" fill="hold" grpId="0" nodeType="withEffect">
                                      <p:stCondLst>
                                        <p:cond delay="40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425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450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grpId="0" nodeType="withEffect">
                                      <p:stCondLst>
                                        <p:cond delay="475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500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500"/>
                                </p:stCondLst>
                                <p:childTnLst>
                                  <p:par>
                                    <p:cTn id="65" presetID="2" presetClass="entr" presetSubtype="4"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childTnLst>
                              </p:cTn>
                            </p:par>
                            <p:par>
                              <p:cTn id="69" fill="hold">
                                <p:stCondLst>
                                  <p:cond delay="6000"/>
                                </p:stCondLst>
                                <p:childTnLst>
                                  <p:par>
                                    <p:cTn id="70" presetID="2" presetClass="entr" presetSubtype="4"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ppt_x"/>
                                              </p:val>
                                            </p:tav>
                                            <p:tav tm="100000">
                                              <p:val>
                                                <p:strVal val="#ppt_x"/>
                                              </p:val>
                                            </p:tav>
                                          </p:tavLst>
                                        </p:anim>
                                        <p:anim calcmode="lin" valueType="num">
                                          <p:cBhvr additive="base">
                                            <p:cTn id="73" dur="500" fill="hold"/>
                                            <p:tgtEl>
                                              <p:spTgt spid="17"/>
                                            </p:tgtEl>
                                            <p:attrNameLst>
                                              <p:attrName>ppt_y</p:attrName>
                                            </p:attrNameLst>
                                          </p:cBhvr>
                                          <p:tavLst>
                                            <p:tav tm="0">
                                              <p:val>
                                                <p:strVal val="1+#ppt_h/2"/>
                                              </p:val>
                                            </p:tav>
                                            <p:tav tm="100000">
                                              <p:val>
                                                <p:strVal val="#ppt_y"/>
                                              </p:val>
                                            </p:tav>
                                          </p:tavLst>
                                        </p:anim>
                                      </p:childTnLst>
                                    </p:cTn>
                                  </p:par>
                                </p:childTnLst>
                              </p:cTn>
                            </p:par>
                            <p:par>
                              <p:cTn id="74" fill="hold">
                                <p:stCondLst>
                                  <p:cond delay="6500"/>
                                </p:stCondLst>
                                <p:childTnLst>
                                  <p:par>
                                    <p:cTn id="75" presetID="2" presetClass="entr" presetSubtype="4"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ppt_x"/>
                                              </p:val>
                                            </p:tav>
                                            <p:tav tm="100000">
                                              <p:val>
                                                <p:strVal val="#ppt_x"/>
                                              </p:val>
                                            </p:tav>
                                          </p:tavLst>
                                        </p:anim>
                                        <p:anim calcmode="lin" valueType="num">
                                          <p:cBhvr additive="base">
                                            <p:cTn id="78" dur="500" fill="hold"/>
                                            <p:tgtEl>
                                              <p:spTgt spid="19"/>
                                            </p:tgtEl>
                                            <p:attrNameLst>
                                              <p:attrName>ppt_y</p:attrName>
                                            </p:attrNameLst>
                                          </p:cBhvr>
                                          <p:tavLst>
                                            <p:tav tm="0">
                                              <p:val>
                                                <p:strVal val="1+#ppt_h/2"/>
                                              </p:val>
                                            </p:tav>
                                            <p:tav tm="100000">
                                              <p:val>
                                                <p:strVal val="#ppt_y"/>
                                              </p:val>
                                            </p:tav>
                                          </p:tavLst>
                                        </p:anim>
                                      </p:childTnLst>
                                    </p:cTn>
                                  </p:par>
                                </p:childTnLst>
                              </p:cTn>
                            </p:par>
                            <p:par>
                              <p:cTn id="79" fill="hold">
                                <p:stCondLst>
                                  <p:cond delay="7000"/>
                                </p:stCondLst>
                                <p:childTnLst>
                                  <p:par>
                                    <p:cTn id="80" presetID="2" presetClass="entr" presetSubtype="4"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fill="hold"/>
                                            <p:tgtEl>
                                              <p:spTgt spid="21"/>
                                            </p:tgtEl>
                                            <p:attrNameLst>
                                              <p:attrName>ppt_x</p:attrName>
                                            </p:attrNameLst>
                                          </p:cBhvr>
                                          <p:tavLst>
                                            <p:tav tm="0">
                                              <p:val>
                                                <p:strVal val="#ppt_x"/>
                                              </p:val>
                                            </p:tav>
                                            <p:tav tm="100000">
                                              <p:val>
                                                <p:strVal val="#ppt_x"/>
                                              </p:val>
                                            </p:tav>
                                          </p:tavLst>
                                        </p:anim>
                                        <p:anim calcmode="lin" valueType="num">
                                          <p:cBhvr additive="base">
                                            <p:cTn id="83" dur="500" fill="hold"/>
                                            <p:tgtEl>
                                              <p:spTgt spid="21"/>
                                            </p:tgtEl>
                                            <p:attrNameLst>
                                              <p:attrName>ppt_y</p:attrName>
                                            </p:attrNameLst>
                                          </p:cBhvr>
                                          <p:tavLst>
                                            <p:tav tm="0">
                                              <p:val>
                                                <p:strVal val="1+#ppt_h/2"/>
                                              </p:val>
                                            </p:tav>
                                            <p:tav tm="100000">
                                              <p:val>
                                                <p:strVal val="#ppt_y"/>
                                              </p:val>
                                            </p:tav>
                                          </p:tavLst>
                                        </p:anim>
                                      </p:childTnLst>
                                    </p:cTn>
                                  </p:par>
                                </p:childTnLst>
                              </p:cTn>
                            </p:par>
                            <p:par>
                              <p:cTn id="84" fill="hold">
                                <p:stCondLst>
                                  <p:cond delay="7500"/>
                                </p:stCondLst>
                                <p:childTnLst>
                                  <p:par>
                                    <p:cTn id="85" presetID="2" presetClass="entr" presetSubtype="4"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additive="base">
                                            <p:cTn id="87" dur="500" fill="hold"/>
                                            <p:tgtEl>
                                              <p:spTgt spid="23"/>
                                            </p:tgtEl>
                                            <p:attrNameLst>
                                              <p:attrName>ppt_x</p:attrName>
                                            </p:attrNameLst>
                                          </p:cBhvr>
                                          <p:tavLst>
                                            <p:tav tm="0">
                                              <p:val>
                                                <p:strVal val="#ppt_x"/>
                                              </p:val>
                                            </p:tav>
                                            <p:tav tm="100000">
                                              <p:val>
                                                <p:strVal val="#ppt_x"/>
                                              </p:val>
                                            </p:tav>
                                          </p:tavLst>
                                        </p:anim>
                                        <p:anim calcmode="lin" valueType="num">
                                          <p:cBhvr additive="base">
                                            <p:cTn id="88" dur="500" fill="hold"/>
                                            <p:tgtEl>
                                              <p:spTgt spid="23"/>
                                            </p:tgtEl>
                                            <p:attrNameLst>
                                              <p:attrName>ppt_y</p:attrName>
                                            </p:attrNameLst>
                                          </p:cBhvr>
                                          <p:tavLst>
                                            <p:tav tm="0">
                                              <p:val>
                                                <p:strVal val="1+#ppt_h/2"/>
                                              </p:val>
                                            </p:tav>
                                            <p:tav tm="100000">
                                              <p:val>
                                                <p:strVal val="#ppt_y"/>
                                              </p:val>
                                            </p:tav>
                                          </p:tavLst>
                                        </p:anim>
                                      </p:childTnLst>
                                    </p:cTn>
                                  </p:par>
                                  <p:par>
                                    <p:cTn id="89" presetID="22" presetClass="entr" presetSubtype="1" fill="hold" grpId="0" nodeType="withEffect">
                                      <p:stCondLst>
                                        <p:cond delay="500"/>
                                      </p:stCondLst>
                                      <p:childTnLst>
                                        <p:set>
                                          <p:cBhvr>
                                            <p:cTn id="90" dur="1" fill="hold">
                                              <p:stCondLst>
                                                <p:cond delay="0"/>
                                              </p:stCondLst>
                                            </p:cTn>
                                            <p:tgtEl>
                                              <p:spTgt spid="14"/>
                                            </p:tgtEl>
                                            <p:attrNameLst>
                                              <p:attrName>style.visibility</p:attrName>
                                            </p:attrNameLst>
                                          </p:cBhvr>
                                          <p:to>
                                            <p:strVal val="visible"/>
                                          </p:to>
                                        </p:set>
                                        <p:animEffect transition="in" filter="wipe(up)">
                                          <p:cBhvr>
                                            <p:cTn id="91" dur="1250"/>
                                            <p:tgtEl>
                                              <p:spTgt spid="14"/>
                                            </p:tgtEl>
                                          </p:cBhvr>
                                        </p:animEffect>
                                      </p:childTnLst>
                                    </p:cTn>
                                  </p:par>
                                  <p:par>
                                    <p:cTn id="92" presetID="22" presetClass="entr" presetSubtype="1" fill="hold" grpId="0" nodeType="withEffect">
                                      <p:stCondLst>
                                        <p:cond delay="50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1250"/>
                                            <p:tgtEl>
                                              <p:spTgt spid="16"/>
                                            </p:tgtEl>
                                          </p:cBhvr>
                                        </p:animEffect>
                                      </p:childTnLst>
                                    </p:cTn>
                                  </p:par>
                                  <p:par>
                                    <p:cTn id="95" presetID="22" presetClass="entr" presetSubtype="1" fill="hold" grpId="0" nodeType="withEffect">
                                      <p:stCondLst>
                                        <p:cond delay="500"/>
                                      </p:stCondLst>
                                      <p:childTnLst>
                                        <p:set>
                                          <p:cBhvr>
                                            <p:cTn id="96" dur="1" fill="hold">
                                              <p:stCondLst>
                                                <p:cond delay="0"/>
                                              </p:stCondLst>
                                            </p:cTn>
                                            <p:tgtEl>
                                              <p:spTgt spid="18"/>
                                            </p:tgtEl>
                                            <p:attrNameLst>
                                              <p:attrName>style.visibility</p:attrName>
                                            </p:attrNameLst>
                                          </p:cBhvr>
                                          <p:to>
                                            <p:strVal val="visible"/>
                                          </p:to>
                                        </p:set>
                                        <p:animEffect transition="in" filter="wipe(up)">
                                          <p:cBhvr>
                                            <p:cTn id="97" dur="1250"/>
                                            <p:tgtEl>
                                              <p:spTgt spid="18"/>
                                            </p:tgtEl>
                                          </p:cBhvr>
                                        </p:animEffect>
                                      </p:childTnLst>
                                    </p:cTn>
                                  </p:par>
                                  <p:par>
                                    <p:cTn id="98" presetID="22" presetClass="entr" presetSubtype="1" fill="hold" grpId="0" nodeType="withEffect">
                                      <p:stCondLst>
                                        <p:cond delay="500"/>
                                      </p:stCondLst>
                                      <p:childTnLst>
                                        <p:set>
                                          <p:cBhvr>
                                            <p:cTn id="99" dur="1" fill="hold">
                                              <p:stCondLst>
                                                <p:cond delay="0"/>
                                              </p:stCondLst>
                                            </p:cTn>
                                            <p:tgtEl>
                                              <p:spTgt spid="20"/>
                                            </p:tgtEl>
                                            <p:attrNameLst>
                                              <p:attrName>style.visibility</p:attrName>
                                            </p:attrNameLst>
                                          </p:cBhvr>
                                          <p:to>
                                            <p:strVal val="visible"/>
                                          </p:to>
                                        </p:set>
                                        <p:animEffect transition="in" filter="wipe(up)">
                                          <p:cBhvr>
                                            <p:cTn id="100" dur="1250"/>
                                            <p:tgtEl>
                                              <p:spTgt spid="20"/>
                                            </p:tgtEl>
                                          </p:cBhvr>
                                        </p:animEffect>
                                      </p:childTnLst>
                                    </p:cTn>
                                  </p:par>
                                  <p:par>
                                    <p:cTn id="101" presetID="22" presetClass="entr" presetSubtype="1" fill="hold" grpId="0" nodeType="withEffect">
                                      <p:stCondLst>
                                        <p:cond delay="500"/>
                                      </p:stCondLst>
                                      <p:childTnLst>
                                        <p:set>
                                          <p:cBhvr>
                                            <p:cTn id="102" dur="1" fill="hold">
                                              <p:stCondLst>
                                                <p:cond delay="0"/>
                                              </p:stCondLst>
                                            </p:cTn>
                                            <p:tgtEl>
                                              <p:spTgt spid="22"/>
                                            </p:tgtEl>
                                            <p:attrNameLst>
                                              <p:attrName>style.visibility</p:attrName>
                                            </p:attrNameLst>
                                          </p:cBhvr>
                                          <p:to>
                                            <p:strVal val="visible"/>
                                          </p:to>
                                        </p:set>
                                        <p:animEffect transition="in" filter="wipe(up)">
                                          <p:cBhvr>
                                            <p:cTn id="103" dur="12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8" grpId="0" animBg="1"/>
          <p:bldP spid="29" grpId="0" animBg="1"/>
          <p:bldP spid="30" grpId="0" animBg="1"/>
          <p:bldP spid="3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p:cNvSpPr/>
          <p:nvPr/>
        </p:nvSpPr>
        <p:spPr>
          <a:xfrm flipV="1">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Group 42"/>
          <p:cNvGrpSpPr/>
          <p:nvPr/>
        </p:nvGrpSpPr>
        <p:grpSpPr>
          <a:xfrm>
            <a:off x="2457929" y="3768529"/>
            <a:ext cx="803529" cy="282073"/>
            <a:chOff x="1652259" y="4256917"/>
            <a:chExt cx="1206254" cy="360191"/>
          </a:xfrm>
        </p:grpSpPr>
        <p:cxnSp>
          <p:nvCxnSpPr>
            <p:cNvPr id="3" name="Straight Connector 43"/>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44"/>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5" name="Group 48"/>
          <p:cNvGrpSpPr/>
          <p:nvPr/>
        </p:nvGrpSpPr>
        <p:grpSpPr>
          <a:xfrm rot="16200000" flipH="1">
            <a:off x="6916216" y="2068522"/>
            <a:ext cx="299684" cy="702122"/>
            <a:chOff x="1652259" y="4256917"/>
            <a:chExt cx="1206254" cy="360191"/>
          </a:xfrm>
        </p:grpSpPr>
        <p:cxnSp>
          <p:nvCxnSpPr>
            <p:cNvPr id="6" name="Straight Connector 49"/>
            <p:cNvCxnSpPr/>
            <p:nvPr/>
          </p:nvCxnSpPr>
          <p:spPr>
            <a:xfrm flipH="1">
              <a:off x="1652259" y="4256917"/>
              <a:ext cx="120625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50"/>
            <p:cNvCxnSpPr/>
            <p:nvPr/>
          </p:nvCxnSpPr>
          <p:spPr>
            <a:xfrm flipH="1">
              <a:off x="1652259" y="4256917"/>
              <a:ext cx="0" cy="360191"/>
            </a:xfrm>
            <a:prstGeom prst="line">
              <a:avLst/>
            </a:prstGeom>
            <a:ln w="12700">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8" name="Group 51"/>
          <p:cNvGrpSpPr/>
          <p:nvPr/>
        </p:nvGrpSpPr>
        <p:grpSpPr>
          <a:xfrm rot="16200000" flipH="1">
            <a:off x="8176894" y="2946879"/>
            <a:ext cx="341293" cy="512632"/>
            <a:chOff x="1652259" y="4256917"/>
            <a:chExt cx="1206254" cy="360191"/>
          </a:xfrm>
        </p:grpSpPr>
        <p:cxnSp>
          <p:nvCxnSpPr>
            <p:cNvPr id="9" name="Straight Connector 52"/>
            <p:cNvCxnSpPr/>
            <p:nvPr/>
          </p:nvCxnSpPr>
          <p:spPr>
            <a:xfrm flipH="1">
              <a:off x="1652259" y="4256917"/>
              <a:ext cx="1206254"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53"/>
            <p:cNvCxnSpPr/>
            <p:nvPr/>
          </p:nvCxnSpPr>
          <p:spPr>
            <a:xfrm flipH="1">
              <a:off x="1652259" y="4256917"/>
              <a:ext cx="0" cy="360191"/>
            </a:xfrm>
            <a:prstGeom prst="line">
              <a:avLst/>
            </a:prstGeom>
            <a:ln w="12700">
              <a:solidFill>
                <a:schemeClr val="bg1">
                  <a:lumMod val="50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1" name="Group 57"/>
          <p:cNvGrpSpPr/>
          <p:nvPr/>
        </p:nvGrpSpPr>
        <p:grpSpPr>
          <a:xfrm>
            <a:off x="3724704" y="4513781"/>
            <a:ext cx="247052" cy="373158"/>
            <a:chOff x="1652259" y="4256917"/>
            <a:chExt cx="1206254" cy="360191"/>
          </a:xfrm>
        </p:grpSpPr>
        <p:cxnSp>
          <p:nvCxnSpPr>
            <p:cNvPr id="12" name="Straight Connector 58"/>
            <p:cNvCxnSpPr/>
            <p:nvPr/>
          </p:nvCxnSpPr>
          <p:spPr>
            <a:xfrm flipH="1">
              <a:off x="1652259" y="4256917"/>
              <a:ext cx="12062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59"/>
            <p:cNvCxnSpPr/>
            <p:nvPr/>
          </p:nvCxnSpPr>
          <p:spPr>
            <a:xfrm flipH="1">
              <a:off x="1652259" y="4256917"/>
              <a:ext cx="0" cy="360191"/>
            </a:xfrm>
            <a:prstGeom prst="line">
              <a:avLst/>
            </a:prstGeom>
            <a:ln w="12700">
              <a:solidFill>
                <a:schemeClr val="bg1">
                  <a:lumMod val="65000"/>
                </a:schemeClr>
              </a:solidFill>
              <a:tailEnd type="ova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569406" y="2378135"/>
            <a:ext cx="1450330" cy="1674013"/>
            <a:chOff x="4713422" y="2421836"/>
            <a:chExt cx="1450330" cy="1674013"/>
          </a:xfrm>
        </p:grpSpPr>
        <p:sp>
          <p:nvSpPr>
            <p:cNvPr id="15" name="Freeform 5"/>
            <p:cNvSpPr>
              <a:spLocks/>
            </p:cNvSpPr>
            <p:nvPr/>
          </p:nvSpPr>
          <p:spPr bwMode="auto">
            <a:xfrm flipH="1">
              <a:off x="4713422" y="2421836"/>
              <a:ext cx="1450330" cy="1674013"/>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007C8A"/>
            </a:solidFill>
            <a:ln>
              <a:noFill/>
            </a:ln>
            <a:extLst/>
          </p:spPr>
          <p:txBody>
            <a:bodyPr vert="horz" wrap="square" lIns="91440" tIns="45720" rIns="91440" bIns="45720" numCol="1" anchor="ctr" anchorCtr="0" compatLnSpc="1">
              <a:prstTxWarp prst="textNoShape">
                <a:avLst/>
              </a:prstTxWarp>
            </a:bodyPr>
            <a:lstStyle/>
            <a:p>
              <a:pPr lvl="0" algn="ctr"/>
              <a:endParaRPr lang="en-US" sz="5400" dirty="0">
                <a:solidFill>
                  <a:schemeClr val="tx1">
                    <a:lumMod val="65000"/>
                    <a:lumOff val="35000"/>
                  </a:schemeClr>
                </a:solidFill>
              </a:endParaRPr>
            </a:p>
          </p:txBody>
        </p:sp>
        <p:sp>
          <p:nvSpPr>
            <p:cNvPr id="16" name="TextBox 73"/>
            <p:cNvSpPr txBox="1"/>
            <p:nvPr/>
          </p:nvSpPr>
          <p:spPr>
            <a:xfrm>
              <a:off x="4983911" y="2802212"/>
              <a:ext cx="1116480" cy="954107"/>
            </a:xfrm>
            <a:prstGeom prst="rect">
              <a:avLst/>
            </a:prstGeom>
            <a:noFill/>
            <a:ln>
              <a:noFill/>
            </a:ln>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绩效考评</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6528247" y="3205058"/>
            <a:ext cx="1305909" cy="1476442"/>
            <a:chOff x="6672263" y="3248759"/>
            <a:chExt cx="1305909" cy="1476442"/>
          </a:xfrm>
        </p:grpSpPr>
        <p:sp>
          <p:nvSpPr>
            <p:cNvPr id="18" name="Freeform 5"/>
            <p:cNvSpPr>
              <a:spLocks/>
            </p:cNvSpPr>
            <p:nvPr/>
          </p:nvSpPr>
          <p:spPr bwMode="auto">
            <a:xfrm flipH="1">
              <a:off x="6672263" y="3248759"/>
              <a:ext cx="1279158" cy="1476442"/>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FFA401"/>
            </a:solidFill>
            <a:ln>
              <a:noFill/>
            </a:ln>
          </p:spPr>
          <p:txBody>
            <a:bodyPr vert="horz" wrap="square" lIns="91440" tIns="45720" rIns="91440" bIns="45720" numCol="1" anchor="ctr" anchorCtr="0" compatLnSpc="1">
              <a:prstTxWarp prst="textNoShape">
                <a:avLst/>
              </a:prstTxWarp>
            </a:bodyPr>
            <a:lstStyle/>
            <a:p>
              <a:pPr algn="ctr"/>
              <a:endParaRPr lang="en-US" sz="4800" dirty="0">
                <a:solidFill>
                  <a:schemeClr val="tx1">
                    <a:lumMod val="65000"/>
                    <a:lumOff val="35000"/>
                  </a:schemeClr>
                </a:solidFill>
                <a:latin typeface="FontAwesome" pitchFamily="2" charset="0"/>
              </a:endParaRPr>
            </a:p>
          </p:txBody>
        </p:sp>
        <p:sp>
          <p:nvSpPr>
            <p:cNvPr id="19" name="TextBox 74"/>
            <p:cNvSpPr txBox="1"/>
            <p:nvPr/>
          </p:nvSpPr>
          <p:spPr>
            <a:xfrm>
              <a:off x="6861692" y="3523317"/>
              <a:ext cx="1116480" cy="954107"/>
            </a:xfrm>
            <a:prstGeom prst="rect">
              <a:avLst/>
            </a:prstGeom>
            <a:noFill/>
            <a:ln>
              <a:noFill/>
            </a:ln>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晋升制度</a:t>
              </a:r>
            </a:p>
          </p:txBody>
        </p:sp>
      </p:grpSp>
      <p:grpSp>
        <p:nvGrpSpPr>
          <p:cNvPr id="20" name="组合 19"/>
          <p:cNvGrpSpPr/>
          <p:nvPr/>
        </p:nvGrpSpPr>
        <p:grpSpPr>
          <a:xfrm>
            <a:off x="3344599" y="3348954"/>
            <a:ext cx="741279" cy="795287"/>
            <a:chOff x="3488615" y="3392655"/>
            <a:chExt cx="741279" cy="795287"/>
          </a:xfrm>
        </p:grpSpPr>
        <p:sp>
          <p:nvSpPr>
            <p:cNvPr id="21" name="Freeform 5"/>
            <p:cNvSpPr>
              <a:spLocks/>
            </p:cNvSpPr>
            <p:nvPr/>
          </p:nvSpPr>
          <p:spPr bwMode="auto">
            <a:xfrm flipH="1">
              <a:off x="3488615" y="3392655"/>
              <a:ext cx="689020" cy="795287"/>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C4C4"/>
            </a:solidFill>
            <a:ln>
              <a:noFill/>
            </a:ln>
          </p:spPr>
          <p:txBody>
            <a:bodyPr vert="horz" wrap="square" lIns="91440" tIns="45720" rIns="91440" bIns="45720" numCol="1" anchor="ctr" anchorCtr="0" compatLnSpc="1">
              <a:prstTxWarp prst="textNoShape">
                <a:avLst/>
              </a:prstTxWarp>
            </a:bodyPr>
            <a:lstStyle/>
            <a:p>
              <a:pPr lvl="0" algn="ctr"/>
              <a:endParaRPr lang="en-US" sz="2400" dirty="0">
                <a:solidFill>
                  <a:schemeClr val="tx1">
                    <a:lumMod val="65000"/>
                    <a:lumOff val="35000"/>
                  </a:schemeClr>
                </a:solidFill>
              </a:endParaRPr>
            </a:p>
          </p:txBody>
        </p:sp>
        <p:sp>
          <p:nvSpPr>
            <p:cNvPr id="22" name="TextBox 77"/>
            <p:cNvSpPr txBox="1"/>
            <p:nvPr/>
          </p:nvSpPr>
          <p:spPr>
            <a:xfrm>
              <a:off x="3520605" y="3523338"/>
              <a:ext cx="709289" cy="523220"/>
            </a:xfrm>
            <a:prstGeom prst="rect">
              <a:avLst/>
            </a:prstGeom>
            <a:noFill/>
            <a:ln>
              <a:noFill/>
            </a:ln>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097917" y="3709046"/>
            <a:ext cx="924136" cy="1066664"/>
            <a:chOff x="4241933" y="3752747"/>
            <a:chExt cx="924136" cy="1066664"/>
          </a:xfrm>
        </p:grpSpPr>
        <p:sp>
          <p:nvSpPr>
            <p:cNvPr id="24" name="Freeform 5"/>
            <p:cNvSpPr>
              <a:spLocks/>
            </p:cNvSpPr>
            <p:nvPr/>
          </p:nvSpPr>
          <p:spPr bwMode="auto">
            <a:xfrm flipH="1">
              <a:off x="4241933" y="3752747"/>
              <a:ext cx="924136" cy="106666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22C4C4"/>
            </a:solidFill>
            <a:ln>
              <a:noFill/>
            </a:ln>
          </p:spPr>
          <p:txBody>
            <a:bodyPr vert="horz" wrap="square" lIns="91440" tIns="45720" rIns="91440" bIns="45720" numCol="1" anchor="ctr" anchorCtr="0" compatLnSpc="1">
              <a:prstTxWarp prst="textNoShape">
                <a:avLst/>
              </a:prstTxWarp>
            </a:bodyPr>
            <a:lstStyle/>
            <a:p>
              <a:pPr lvl="0" algn="ctr"/>
              <a:endParaRPr lang="en-US" sz="3200" dirty="0">
                <a:solidFill>
                  <a:schemeClr val="tx1">
                    <a:lumMod val="65000"/>
                    <a:lumOff val="35000"/>
                  </a:schemeClr>
                </a:solidFill>
              </a:endParaRPr>
            </a:p>
          </p:txBody>
        </p:sp>
        <p:sp>
          <p:nvSpPr>
            <p:cNvPr id="25" name="TextBox 79"/>
            <p:cNvSpPr txBox="1"/>
            <p:nvPr/>
          </p:nvSpPr>
          <p:spPr>
            <a:xfrm>
              <a:off x="4399287" y="4004915"/>
              <a:ext cx="675785" cy="523220"/>
            </a:xfrm>
            <a:prstGeom prst="rect">
              <a:avLst/>
            </a:prstGeom>
            <a:noFill/>
            <a:ln>
              <a:noFill/>
            </a:ln>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6095107" y="2569425"/>
            <a:ext cx="864195" cy="939984"/>
            <a:chOff x="6239123" y="2613126"/>
            <a:chExt cx="864195" cy="939984"/>
          </a:xfrm>
        </p:grpSpPr>
        <p:sp>
          <p:nvSpPr>
            <p:cNvPr id="27" name="Freeform 5"/>
            <p:cNvSpPr>
              <a:spLocks/>
            </p:cNvSpPr>
            <p:nvPr/>
          </p:nvSpPr>
          <p:spPr bwMode="auto">
            <a:xfrm flipH="1">
              <a:off x="6239123" y="2613126"/>
              <a:ext cx="814382" cy="939984"/>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FFC000"/>
            </a:solidFill>
            <a:ln>
              <a:noFill/>
            </a:ln>
          </p:spPr>
          <p:txBody>
            <a:bodyPr vert="horz" wrap="square" lIns="91440" tIns="45720" rIns="91440" bIns="45720" numCol="1" anchor="ctr" anchorCtr="0" compatLnSpc="1">
              <a:prstTxWarp prst="textNoShape">
                <a:avLst/>
              </a:prstTxWarp>
            </a:bodyPr>
            <a:lstStyle/>
            <a:p>
              <a:pPr lvl="0" algn="ctr"/>
              <a:endParaRPr lang="en-US" sz="2000" dirty="0">
                <a:solidFill>
                  <a:schemeClr val="tx1">
                    <a:lumMod val="65000"/>
                    <a:lumOff val="35000"/>
                  </a:schemeClr>
                </a:solidFill>
              </a:endParaRPr>
            </a:p>
          </p:txBody>
        </p:sp>
        <p:sp>
          <p:nvSpPr>
            <p:cNvPr id="28" name="TextBox 81"/>
            <p:cNvSpPr txBox="1"/>
            <p:nvPr/>
          </p:nvSpPr>
          <p:spPr>
            <a:xfrm>
              <a:off x="6350587" y="2780778"/>
              <a:ext cx="752731" cy="523220"/>
            </a:xfrm>
            <a:prstGeom prst="rect">
              <a:avLst/>
            </a:prstGeom>
            <a:noFill/>
            <a:ln>
              <a:noFill/>
            </a:ln>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7890547" y="3373841"/>
            <a:ext cx="750690" cy="795287"/>
            <a:chOff x="8034563" y="3417542"/>
            <a:chExt cx="750690" cy="795287"/>
          </a:xfrm>
        </p:grpSpPr>
        <p:sp>
          <p:nvSpPr>
            <p:cNvPr id="30" name="Freeform 5"/>
            <p:cNvSpPr>
              <a:spLocks/>
            </p:cNvSpPr>
            <p:nvPr/>
          </p:nvSpPr>
          <p:spPr bwMode="auto">
            <a:xfrm flipH="1">
              <a:off x="8034563" y="3417542"/>
              <a:ext cx="689020" cy="795287"/>
            </a:xfrm>
            <a:custGeom>
              <a:avLst/>
              <a:gdLst>
                <a:gd name="T0" fmla="*/ 2010 w 2010"/>
                <a:gd name="T1" fmla="*/ 1740 h 2320"/>
                <a:gd name="T2" fmla="*/ 1005 w 2010"/>
                <a:gd name="T3" fmla="*/ 2320 h 2320"/>
                <a:gd name="T4" fmla="*/ 0 w 2010"/>
                <a:gd name="T5" fmla="*/ 1740 h 2320"/>
                <a:gd name="T6" fmla="*/ 0 w 2010"/>
                <a:gd name="T7" fmla="*/ 581 h 2320"/>
                <a:gd name="T8" fmla="*/ 1005 w 2010"/>
                <a:gd name="T9" fmla="*/ 0 h 2320"/>
                <a:gd name="T10" fmla="*/ 2010 w 2010"/>
                <a:gd name="T11" fmla="*/ 581 h 2320"/>
                <a:gd name="T12" fmla="*/ 2010 w 2010"/>
                <a:gd name="T13" fmla="*/ 1740 h 2320"/>
              </a:gdLst>
              <a:ahLst/>
              <a:cxnLst>
                <a:cxn ang="0">
                  <a:pos x="T0" y="T1"/>
                </a:cxn>
                <a:cxn ang="0">
                  <a:pos x="T2" y="T3"/>
                </a:cxn>
                <a:cxn ang="0">
                  <a:pos x="T4" y="T5"/>
                </a:cxn>
                <a:cxn ang="0">
                  <a:pos x="T6" y="T7"/>
                </a:cxn>
                <a:cxn ang="0">
                  <a:pos x="T8" y="T9"/>
                </a:cxn>
                <a:cxn ang="0">
                  <a:pos x="T10" y="T11"/>
                </a:cxn>
                <a:cxn ang="0">
                  <a:pos x="T12" y="T13"/>
                </a:cxn>
              </a:cxnLst>
              <a:rect l="0" t="0" r="r" b="b"/>
              <a:pathLst>
                <a:path w="2010" h="2320">
                  <a:moveTo>
                    <a:pt x="2010" y="1740"/>
                  </a:moveTo>
                  <a:lnTo>
                    <a:pt x="1005" y="2320"/>
                  </a:lnTo>
                  <a:lnTo>
                    <a:pt x="0" y="1740"/>
                  </a:lnTo>
                  <a:lnTo>
                    <a:pt x="0" y="581"/>
                  </a:lnTo>
                  <a:lnTo>
                    <a:pt x="1005" y="0"/>
                  </a:lnTo>
                  <a:lnTo>
                    <a:pt x="2010" y="581"/>
                  </a:lnTo>
                  <a:lnTo>
                    <a:pt x="2010" y="1740"/>
                  </a:lnTo>
                  <a:close/>
                </a:path>
              </a:pathLst>
            </a:custGeom>
            <a:solidFill>
              <a:srgbClr val="FFC000"/>
            </a:solidFill>
            <a:ln>
              <a:noFill/>
            </a:ln>
          </p:spPr>
          <p:txBody>
            <a:bodyPr vert="horz" wrap="square" lIns="91440" tIns="45720" rIns="91440" bIns="45720" numCol="1" anchor="ctr" anchorCtr="0" compatLnSpc="1">
              <a:prstTxWarp prst="textNoShape">
                <a:avLst/>
              </a:prstTxWarp>
            </a:bodyPr>
            <a:lstStyle/>
            <a:p>
              <a:pPr lvl="0" algn="ctr"/>
              <a:endParaRPr lang="en-US" sz="2400" dirty="0">
                <a:solidFill>
                  <a:schemeClr val="tx1">
                    <a:lumMod val="65000"/>
                    <a:lumOff val="35000"/>
                  </a:schemeClr>
                </a:solidFill>
              </a:endParaRPr>
            </a:p>
          </p:txBody>
        </p:sp>
        <p:sp>
          <p:nvSpPr>
            <p:cNvPr id="31" name="TextBox 83"/>
            <p:cNvSpPr txBox="1"/>
            <p:nvPr/>
          </p:nvSpPr>
          <p:spPr>
            <a:xfrm>
              <a:off x="8082900" y="3546344"/>
              <a:ext cx="702353" cy="523220"/>
            </a:xfrm>
            <a:prstGeom prst="rect">
              <a:avLst/>
            </a:prstGeom>
            <a:noFill/>
            <a:ln>
              <a:noFill/>
            </a:ln>
          </p:spPr>
          <p:txBody>
            <a:bodyPr wrap="squar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32" name="TextBox 85"/>
          <p:cNvSpPr txBox="1"/>
          <p:nvPr/>
        </p:nvSpPr>
        <p:spPr>
          <a:xfrm>
            <a:off x="1270670" y="4106173"/>
            <a:ext cx="2232248"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3" name="TextBox 86"/>
          <p:cNvSpPr txBox="1"/>
          <p:nvPr/>
        </p:nvSpPr>
        <p:spPr>
          <a:xfrm>
            <a:off x="3534321" y="4981768"/>
            <a:ext cx="2227228"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4" name="TextBox 88"/>
          <p:cNvSpPr txBox="1"/>
          <p:nvPr/>
        </p:nvSpPr>
        <p:spPr>
          <a:xfrm>
            <a:off x="7559741" y="1657901"/>
            <a:ext cx="2207873"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35" name="TextBox 89"/>
          <p:cNvSpPr txBox="1"/>
          <p:nvPr/>
        </p:nvSpPr>
        <p:spPr>
          <a:xfrm>
            <a:off x="8820752" y="2954550"/>
            <a:ext cx="1872208" cy="854080"/>
          </a:xfrm>
          <a:prstGeom prst="rect">
            <a:avLst/>
          </a:prstGeom>
          <a:noFill/>
          <a:ln>
            <a:noFill/>
          </a:ln>
        </p:spPr>
        <p:txBody>
          <a:bodyPr wrap="square" rtlCol="0">
            <a:spAutoFit/>
          </a:bodyPr>
          <a:lstStyle/>
          <a:p>
            <a:pPr>
              <a:lnSpc>
                <a:spcPct val="150000"/>
              </a:lnSpc>
            </a:pP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1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a:t>
            </a:r>
            <a:r>
              <a:rPr lang="zh-CN" altLang="en-US" sz="1100" dirty="0" smtClean="0">
                <a:solidFill>
                  <a:schemeClr val="bg1">
                    <a:lumMod val="65000"/>
                  </a:schemeClr>
                </a:solidFill>
                <a:latin typeface="微软雅黑" panose="020B0503020204020204" pitchFamily="34" charset="-122"/>
                <a:ea typeface="微软雅黑" panose="020B0503020204020204" pitchFamily="34" charset="-122"/>
              </a:rPr>
              <a:t>内容。</a:t>
            </a:r>
            <a:endParaRPr lang="zh-CN" altLang="en-US" sz="11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5212031" y="49540"/>
            <a:ext cx="1801459" cy="1801459"/>
          </a:xfrm>
          <a:prstGeom prst="ellipse">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1" name="椭圆 40"/>
          <p:cNvSpPr/>
          <p:nvPr/>
        </p:nvSpPr>
        <p:spPr>
          <a:xfrm>
            <a:off x="6469357" y="-209652"/>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2" name="椭圆 41"/>
          <p:cNvSpPr/>
          <p:nvPr/>
        </p:nvSpPr>
        <p:spPr>
          <a:xfrm>
            <a:off x="4588770" y="-130079"/>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3" name="TextBox 46"/>
          <p:cNvSpPr txBox="1"/>
          <p:nvPr/>
        </p:nvSpPr>
        <p:spPr>
          <a:xfrm>
            <a:off x="5292938" y="425676"/>
            <a:ext cx="2017977" cy="757772"/>
          </a:xfrm>
          <a:prstGeom prst="rect">
            <a:avLst/>
          </a:prstGeom>
          <a:noFill/>
          <a:ln>
            <a:noFill/>
          </a:ln>
        </p:spPr>
        <p:txBody>
          <a:bodyPr wrap="square" rtlCol="0">
            <a:spAutoFit/>
          </a:bodyPr>
          <a:lstStyle/>
          <a:p>
            <a:pPr>
              <a:lnSpc>
                <a:spcPct val="150000"/>
              </a:lnSpc>
            </a:pPr>
            <a:r>
              <a:rPr lang="zh-CN" altLang="en-US" sz="3200" dirty="0" smtClean="0">
                <a:solidFill>
                  <a:schemeClr val="bg1"/>
                </a:solidFill>
                <a:latin typeface="张海山锐谐体" panose="02000000000000000000" pitchFamily="2" charset="-122"/>
                <a:ea typeface="张海山锐谐体" panose="02000000000000000000" pitchFamily="2" charset="-122"/>
              </a:rPr>
              <a:t>主要措施</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pic>
        <p:nvPicPr>
          <p:cNvPr id="45" name="图片 44"/>
          <p:cNvPicPr>
            <a:picLocks noChangeAspect="1"/>
          </p:cNvPicPr>
          <p:nvPr/>
        </p:nvPicPr>
        <p:blipFill rotWithShape="1">
          <a:blip r:embed="rId3">
            <a:extLst>
              <a:ext uri="{28A0092B-C50C-407E-A947-70E740481C1C}">
                <a14:useLocalDpi xmlns:a14="http://schemas.microsoft.com/office/drawing/2010/main" val="0"/>
              </a:ext>
            </a:extLst>
          </a:blip>
          <a:srcRect l="26357" r="5"/>
          <a:stretch/>
        </p:blipFill>
        <p:spPr>
          <a:xfrm rot="9005521">
            <a:off x="5768042" y="3772758"/>
            <a:ext cx="7406869" cy="5657849"/>
          </a:xfrm>
          <a:prstGeom prst="rect">
            <a:avLst/>
          </a:prstGeom>
        </p:spPr>
      </p:pic>
    </p:spTree>
    <p:extLst>
      <p:ext uri="{BB962C8B-B14F-4D97-AF65-F5344CB8AC3E}">
        <p14:creationId xmlns:p14="http://schemas.microsoft.com/office/powerpoint/2010/main" val="40510294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25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2" presetClass="entr" presetSubtype="1" fill="hold" grpId="0" nodeType="withEffect" p14:presetBounceEnd="40000">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14:bounceEnd="40000">
                                          <p:cBhvr additive="base">
                                            <p:cTn id="19" dur="10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43"/>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3000"/>
                                </p:stCondLst>
                                <p:childTnLst>
                                  <p:par>
                                    <p:cTn id="39" presetID="2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right)">
                                          <p:cBhvr>
                                            <p:cTn id="41" dur="500"/>
                                            <p:tgtEl>
                                              <p:spTgt spid="2"/>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53" presetClass="entr" presetSubtype="16" fill="hold"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childTnLst>
                                    </p:cTn>
                                  </p:par>
                                </p:childTnLst>
                              </p:cTn>
                            </p:par>
                            <p:par>
                              <p:cTn id="71" fill="hold">
                                <p:stCondLst>
                                  <p:cond delay="6000"/>
                                </p:stCondLst>
                                <p:childTnLst>
                                  <p:par>
                                    <p:cTn id="72" presetID="22" presetClass="entr" presetSubtype="8"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left)">
                                          <p:cBhvr>
                                            <p:cTn id="74" dur="500"/>
                                            <p:tgtEl>
                                              <p:spTgt spid="5"/>
                                            </p:tgtEl>
                                          </p:cBhvr>
                                        </p:animEffect>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par>
                              <p:cTn id="79" fill="hold">
                                <p:stCondLst>
                                  <p:cond delay="7000"/>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childTnLst>
                              </p:cTn>
                            </p:par>
                            <p:par>
                              <p:cTn id="83" fill="hold">
                                <p:stCondLst>
                                  <p:cond delay="7500"/>
                                </p:stCondLst>
                                <p:childTnLst>
                                  <p:par>
                                    <p:cTn id="84" presetID="10" presetClass="entr" presetSubtype="0" fill="hold" grpId="0" nodeType="after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40" grpId="0" animBg="1"/>
          <p:bldP spid="41" grpId="0" animBg="1"/>
          <p:bldP spid="42" grpId="0" animBg="1"/>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25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500"/>
                                            <p:tgtEl>
                                              <p:spTgt spid="40"/>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2" presetClass="entr" presetSubtype="1" fill="hold" grpId="0" nodeType="withEffect">
                                      <p:stCondLst>
                                        <p:cond delay="100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tgtEl>
                                              <p:spTgt spid="43"/>
                                            </p:tgtEl>
                                            <p:attrNameLst>
                                              <p:attrName>ppt_x</p:attrName>
                                            </p:attrNameLst>
                                          </p:cBhvr>
                                          <p:tavLst>
                                            <p:tav tm="0">
                                              <p:val>
                                                <p:strVal val="#ppt_x"/>
                                              </p:val>
                                            </p:tav>
                                            <p:tav tm="100000">
                                              <p:val>
                                                <p:strVal val="#ppt_x"/>
                                              </p:val>
                                            </p:tav>
                                          </p:tavLst>
                                        </p:anim>
                                        <p:anim calcmode="lin" valueType="num">
                                          <p:cBhvr additive="base">
                                            <p:cTn id="20" dur="1000" fill="hold"/>
                                            <p:tgtEl>
                                              <p:spTgt spid="43"/>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3000"/>
                                </p:stCondLst>
                                <p:childTnLst>
                                  <p:par>
                                    <p:cTn id="39" presetID="22" presetClass="entr" presetSubtype="2" fill="hold"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right)">
                                          <p:cBhvr>
                                            <p:cTn id="41" dur="500"/>
                                            <p:tgtEl>
                                              <p:spTgt spid="2"/>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childTnLst>
                              </p:cTn>
                            </p:par>
                            <p:par>
                              <p:cTn id="46" fill="hold">
                                <p:stCondLst>
                                  <p:cond delay="4000"/>
                                </p:stCondLst>
                                <p:childTnLst>
                                  <p:par>
                                    <p:cTn id="47" presetID="22" presetClass="entr" presetSubtype="1"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par>
                              <p:cTn id="50" fill="hold">
                                <p:stCondLst>
                                  <p:cond delay="4500"/>
                                </p:stCondLst>
                                <p:childTnLst>
                                  <p:par>
                                    <p:cTn id="51" presetID="10" presetClass="entr" presetSubtype="0" fill="hold" grpId="0" nodeType="after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par>
                              <p:cTn id="54" fill="hold">
                                <p:stCondLst>
                                  <p:cond delay="5000"/>
                                </p:stCondLst>
                                <p:childTnLst>
                                  <p:par>
                                    <p:cTn id="55" presetID="53" presetClass="entr" presetSubtype="16"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animEffect transition="in" filter="fade">
                                          <p:cBhvr>
                                            <p:cTn id="59" dur="500"/>
                                            <p:tgtEl>
                                              <p:spTgt spid="17"/>
                                            </p:tgtEl>
                                          </p:cBhvr>
                                        </p:animEffect>
                                      </p:childTnLst>
                                    </p:cTn>
                                  </p:par>
                                </p:childTnLst>
                              </p:cTn>
                            </p:par>
                            <p:par>
                              <p:cTn id="60" fill="hold">
                                <p:stCondLst>
                                  <p:cond delay="5500"/>
                                </p:stCondLst>
                                <p:childTnLst>
                                  <p:par>
                                    <p:cTn id="61" presetID="53" presetClass="entr" presetSubtype="16"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53" presetClass="entr" presetSubtype="16" fill="hold"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childTnLst>
                                    </p:cTn>
                                  </p:par>
                                </p:childTnLst>
                              </p:cTn>
                            </p:par>
                            <p:par>
                              <p:cTn id="71" fill="hold">
                                <p:stCondLst>
                                  <p:cond delay="6000"/>
                                </p:stCondLst>
                                <p:childTnLst>
                                  <p:par>
                                    <p:cTn id="72" presetID="22" presetClass="entr" presetSubtype="8" fill="hold" nodeType="afterEffect">
                                      <p:stCondLst>
                                        <p:cond delay="0"/>
                                      </p:stCondLst>
                                      <p:childTnLst>
                                        <p:set>
                                          <p:cBhvr>
                                            <p:cTn id="73" dur="1" fill="hold">
                                              <p:stCondLst>
                                                <p:cond delay="0"/>
                                              </p:stCondLst>
                                            </p:cTn>
                                            <p:tgtEl>
                                              <p:spTgt spid="5"/>
                                            </p:tgtEl>
                                            <p:attrNameLst>
                                              <p:attrName>style.visibility</p:attrName>
                                            </p:attrNameLst>
                                          </p:cBhvr>
                                          <p:to>
                                            <p:strVal val="visible"/>
                                          </p:to>
                                        </p:set>
                                        <p:animEffect transition="in" filter="wipe(left)">
                                          <p:cBhvr>
                                            <p:cTn id="74" dur="500"/>
                                            <p:tgtEl>
                                              <p:spTgt spid="5"/>
                                            </p:tgtEl>
                                          </p:cBhvr>
                                        </p:animEffect>
                                      </p:childTnLst>
                                    </p:cTn>
                                  </p:par>
                                </p:childTnLst>
                              </p:cTn>
                            </p:par>
                            <p:par>
                              <p:cTn id="75" fill="hold">
                                <p:stCondLst>
                                  <p:cond delay="65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par>
                              <p:cTn id="79" fill="hold">
                                <p:stCondLst>
                                  <p:cond delay="7000"/>
                                </p:stCondLst>
                                <p:childTnLst>
                                  <p:par>
                                    <p:cTn id="80" presetID="22" presetClass="entr" presetSubtype="8" fill="hold"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left)">
                                          <p:cBhvr>
                                            <p:cTn id="82" dur="500"/>
                                            <p:tgtEl>
                                              <p:spTgt spid="8"/>
                                            </p:tgtEl>
                                          </p:cBhvr>
                                        </p:animEffect>
                                      </p:childTnLst>
                                    </p:cTn>
                                  </p:par>
                                </p:childTnLst>
                              </p:cTn>
                            </p:par>
                            <p:par>
                              <p:cTn id="83" fill="hold">
                                <p:stCondLst>
                                  <p:cond delay="7500"/>
                                </p:stCondLst>
                                <p:childTnLst>
                                  <p:par>
                                    <p:cTn id="84" presetID="10" presetClass="entr" presetSubtype="0" fill="hold" grpId="0" nodeType="afterEffect">
                                      <p:stCondLst>
                                        <p:cond delay="0"/>
                                      </p:stCondLst>
                                      <p:childTnLst>
                                        <p:set>
                                          <p:cBhvr>
                                            <p:cTn id="85" dur="1" fill="hold">
                                              <p:stCondLst>
                                                <p:cond delay="0"/>
                                              </p:stCondLst>
                                            </p:cTn>
                                            <p:tgtEl>
                                              <p:spTgt spid="35"/>
                                            </p:tgtEl>
                                            <p:attrNameLst>
                                              <p:attrName>style.visibility</p:attrName>
                                            </p:attrNameLst>
                                          </p:cBhvr>
                                          <p:to>
                                            <p:strVal val="visible"/>
                                          </p:to>
                                        </p:set>
                                        <p:animEffect transition="in" filter="fade">
                                          <p:cBhvr>
                                            <p:cTn id="8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40" grpId="0" animBg="1"/>
          <p:bldP spid="41" grpId="0" animBg="1"/>
          <p:bldP spid="42" grpId="0" animBg="1"/>
          <p:bldP spid="43"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10800000">
            <a:off x="-5" y="3259566"/>
            <a:ext cx="12190413" cy="3600020"/>
          </a:xfrm>
          <a:prstGeom prst="rect">
            <a:avLst/>
          </a:pr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900130" y="2397501"/>
            <a:ext cx="4689041" cy="923330"/>
          </a:xfrm>
          <a:prstGeom prst="rect">
            <a:avLst/>
          </a:prstGeom>
          <a:noFill/>
          <a:effectLst>
            <a:outerShdw sx="1000" sy="1000" algn="ctr" rotWithShape="0">
              <a:srgbClr val="000000"/>
            </a:outerShdw>
          </a:effectLst>
        </p:spPr>
        <p:txBody>
          <a:bodyPr wrap="square" rtlCol="0">
            <a:spAutoFit/>
          </a:bodyPr>
          <a:lstStyle/>
          <a:p>
            <a:pPr algn="ctr">
              <a:lnSpc>
                <a:spcPct val="90000"/>
              </a:lnSpc>
            </a:pPr>
            <a:r>
              <a:rPr kumimoji="1" lang="en-US" altLang="zh-CN" sz="6000" b="1" dirty="0" smtClean="0">
                <a:solidFill>
                  <a:srgbClr val="229B9E"/>
                </a:solidFill>
              </a:rPr>
              <a:t>THANK</a:t>
            </a:r>
            <a:r>
              <a:rPr kumimoji="1" lang="zh-CN" altLang="en-US" sz="6000" b="1" dirty="0" smtClean="0">
                <a:solidFill>
                  <a:srgbClr val="229B9E"/>
                </a:solidFill>
              </a:rPr>
              <a:t> </a:t>
            </a:r>
            <a:r>
              <a:rPr kumimoji="1" lang="en-US" altLang="zh-CN" sz="6000" b="1" dirty="0" smtClean="0">
                <a:solidFill>
                  <a:srgbClr val="229B9E"/>
                </a:solidFill>
              </a:rPr>
              <a:t>YOU!</a:t>
            </a:r>
            <a:endParaRPr kumimoji="1" lang="zh-CN" altLang="en-US" sz="6000" b="1" dirty="0">
              <a:solidFill>
                <a:srgbClr val="229B9E"/>
              </a:solidFill>
            </a:endParaRPr>
          </a:p>
        </p:txBody>
      </p:sp>
      <p:sp>
        <p:nvSpPr>
          <p:cNvPr id="4" name="文本框 3"/>
          <p:cNvSpPr txBox="1"/>
          <p:nvPr/>
        </p:nvSpPr>
        <p:spPr>
          <a:xfrm>
            <a:off x="4932521" y="3293220"/>
            <a:ext cx="2954655" cy="369332"/>
          </a:xfrm>
          <a:prstGeom prst="rect">
            <a:avLst/>
          </a:prstGeom>
          <a:noFill/>
        </p:spPr>
        <p:txBody>
          <a:bodyPr wrap="none" rtlCol="0">
            <a:spAutoFit/>
          </a:bodyPr>
          <a:lstStyle/>
          <a:p>
            <a:r>
              <a:rPr lang="zh-CN" altLang="en-US" smtClean="0">
                <a:solidFill>
                  <a:schemeClr val="bg1">
                    <a:lumMod val="65000"/>
                  </a:schemeClr>
                </a:solidFill>
                <a:latin typeface="微软雅黑" panose="020B0503020204020204" pitchFamily="34" charset="-122"/>
                <a:ea typeface="微软雅黑" panose="020B0503020204020204" pitchFamily="34" charset="-122"/>
              </a:rPr>
              <a:t>感谢阅读，期待您的肯定！</a:t>
            </a:r>
            <a:endParaRPr lang="zh-CN" altLang="en-US">
              <a:solidFill>
                <a:schemeClr val="bg1">
                  <a:lumMod val="65000"/>
                </a:schemeClr>
              </a:solidFill>
              <a:latin typeface="微软雅黑" panose="020B0503020204020204" pitchFamily="34" charset="-122"/>
              <a:ea typeface="微软雅黑" panose="020B0503020204020204" pitchFamily="34" charset="-122"/>
            </a:endParaRPr>
          </a:p>
        </p:txBody>
      </p:sp>
      <p:sp>
        <p:nvSpPr>
          <p:cNvPr id="5" name="椭圆 4"/>
          <p:cNvSpPr/>
          <p:nvPr/>
        </p:nvSpPr>
        <p:spPr>
          <a:xfrm>
            <a:off x="5130377" y="4953524"/>
            <a:ext cx="1419226" cy="141922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02852" y="4176882"/>
            <a:ext cx="1590667" cy="1590667"/>
          </a:xfrm>
          <a:prstGeom prst="ellipse">
            <a:avLst/>
          </a:prstGeom>
          <a:solidFill>
            <a:srgbClr val="007C8A">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029239" y="4798404"/>
            <a:ext cx="904874" cy="904874"/>
          </a:xfrm>
          <a:prstGeom prst="ellipse">
            <a:avLst/>
          </a:prstGeom>
          <a:solidFill>
            <a:srgbClr val="FFC000">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594787" y="4952460"/>
            <a:ext cx="428624" cy="428624"/>
          </a:xfrm>
          <a:prstGeom prst="ellipse">
            <a:avLst/>
          </a:prstGeom>
          <a:solidFill>
            <a:schemeClr val="bg1">
              <a:alpha val="4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433721" y="4405762"/>
            <a:ext cx="560412" cy="560412"/>
          </a:xfrm>
          <a:prstGeom prst="ellipse">
            <a:avLst/>
          </a:prstGeom>
          <a:solidFill>
            <a:srgbClr val="22C4C4">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762807" y="5489633"/>
            <a:ext cx="285749" cy="285749"/>
          </a:xfrm>
          <a:prstGeom prst="ellipse">
            <a:avLst/>
          </a:prstGeom>
          <a:solidFill>
            <a:srgbClr val="17CFCB">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3"/>
          <a:stretch>
            <a:fillRect/>
          </a:stretch>
        </p:blipFill>
        <p:spPr>
          <a:xfrm>
            <a:off x="8587163" y="2446186"/>
            <a:ext cx="345048" cy="339571"/>
          </a:xfrm>
          <a:prstGeom prst="rect">
            <a:avLst/>
          </a:prstGeom>
        </p:spPr>
      </p:pic>
      <p:cxnSp>
        <p:nvCxnSpPr>
          <p:cNvPr id="12" name="直接连接符 11"/>
          <p:cNvCxnSpPr/>
          <p:nvPr/>
        </p:nvCxnSpPr>
        <p:spPr>
          <a:xfrm>
            <a:off x="1058508" y="3238388"/>
            <a:ext cx="996315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rotWithShape="1">
          <a:blip r:embed="rId4">
            <a:grayscl/>
            <a:extLst>
              <a:ext uri="{28A0092B-C50C-407E-A947-70E740481C1C}">
                <a14:useLocalDpi xmlns:a14="http://schemas.microsoft.com/office/drawing/2010/main" val="0"/>
              </a:ext>
            </a:extLst>
          </a:blip>
          <a:srcRect t="47890"/>
          <a:stretch/>
        </p:blipFill>
        <p:spPr>
          <a:xfrm>
            <a:off x="-93786" y="0"/>
            <a:ext cx="12398207" cy="3634154"/>
          </a:xfrm>
          <a:prstGeom prst="rect">
            <a:avLst/>
          </a:prstGeom>
        </p:spPr>
      </p:pic>
    </p:spTree>
    <p:extLst>
      <p:ext uri="{BB962C8B-B14F-4D97-AF65-F5344CB8AC3E}">
        <p14:creationId xmlns:p14="http://schemas.microsoft.com/office/powerpoint/2010/main" val="606112097"/>
      </p:ext>
    </p:extLst>
  </p:cSld>
  <p:clrMapOvr>
    <a:masterClrMapping/>
  </p:clrMapOvr>
  <mc:AlternateContent xmlns:mc="http://schemas.openxmlformats.org/markup-compatibility/2006" xmlns:p14="http://schemas.microsoft.com/office/powerpoint/2010/main">
    <mc:Choice Requires="p14">
      <p:transition spd="slow" p14:dur="2000" advTm="0">
        <p:fade thruBlk="1"/>
      </p:transition>
    </mc:Choice>
    <mc:Fallback xmlns="">
      <p:transition spd="slow" advTm="0">
        <p:fade thruBlk="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20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5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grpId="0" nodeType="withEffect">
                                  <p:stCondLst>
                                    <p:cond delay="300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52" presetClass="entr" presetSubtype="0" fill="hold" grpId="0" nodeType="withEffect">
                                  <p:stCondLst>
                                    <p:cond delay="4000"/>
                                  </p:stCondLst>
                                  <p:iterate type="lt">
                                    <p:tmPct val="10000"/>
                                  </p:iterate>
                                  <p:childTnLst>
                                    <p:set>
                                      <p:cBhvr>
                                        <p:cTn id="30" dur="1" fill="hold">
                                          <p:stCondLst>
                                            <p:cond delay="0"/>
                                          </p:stCondLst>
                                        </p:cTn>
                                        <p:tgtEl>
                                          <p:spTgt spid="3"/>
                                        </p:tgtEl>
                                        <p:attrNameLst>
                                          <p:attrName>style.visibility</p:attrName>
                                        </p:attrNameLst>
                                      </p:cBhvr>
                                      <p:to>
                                        <p:strVal val="visible"/>
                                      </p:to>
                                    </p:set>
                                    <p:animScale>
                                      <p:cBhvr>
                                        <p:cTn id="3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gtEl>
                                        <p:attrNameLst>
                                          <p:attrName>ppt_x</p:attrName>
                                          <p:attrName>ppt_y</p:attrName>
                                        </p:attrNameLst>
                                      </p:cBhvr>
                                    </p:animMotion>
                                    <p:animEffect transition="in" filter="fade">
                                      <p:cBhvr>
                                        <p:cTn id="33" dur="1000"/>
                                        <p:tgtEl>
                                          <p:spTgt spid="3"/>
                                        </p:tgtEl>
                                      </p:cBhvr>
                                    </p:animEffect>
                                  </p:childTnLst>
                                </p:cTn>
                              </p:par>
                              <p:par>
                                <p:cTn id="34" presetID="16" presetClass="entr" presetSubtype="37" fill="hold" nodeType="withEffect">
                                  <p:stCondLst>
                                    <p:cond delay="5250"/>
                                  </p:stCondLst>
                                  <p:childTnLst>
                                    <p:set>
                                      <p:cBhvr>
                                        <p:cTn id="35" dur="1" fill="hold">
                                          <p:stCondLst>
                                            <p:cond delay="0"/>
                                          </p:stCondLst>
                                        </p:cTn>
                                        <p:tgtEl>
                                          <p:spTgt spid="12"/>
                                        </p:tgtEl>
                                        <p:attrNameLst>
                                          <p:attrName>style.visibility</p:attrName>
                                        </p:attrNameLst>
                                      </p:cBhvr>
                                      <p:to>
                                        <p:strVal val="visible"/>
                                      </p:to>
                                    </p:set>
                                    <p:animEffect transition="in" filter="barn(outVertical)">
                                      <p:cBhvr>
                                        <p:cTn id="36" dur="750"/>
                                        <p:tgtEl>
                                          <p:spTgt spid="12"/>
                                        </p:tgtEl>
                                      </p:cBhvr>
                                    </p:animEffect>
                                  </p:childTnLst>
                                </p:cTn>
                              </p:par>
                              <p:par>
                                <p:cTn id="37" presetID="22" presetClass="entr" presetSubtype="8" fill="hold" grpId="0" nodeType="withEffect">
                                  <p:stCondLst>
                                    <p:cond delay="600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1500"/>
                                        <p:tgtEl>
                                          <p:spTgt spid="4"/>
                                        </p:tgtEl>
                                      </p:cBhvr>
                                    </p:animEffect>
                                  </p:childTnLst>
                                </p:cTn>
                              </p:par>
                              <p:par>
                                <p:cTn id="40" presetID="53" presetClass="entr" presetSubtype="16" fill="hold" nodeType="withEffect">
                                  <p:stCondLst>
                                    <p:cond delay="750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animBg="1"/>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024" y="431104"/>
            <a:ext cx="2064365" cy="683175"/>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使用字体</a:t>
            </a:r>
          </a:p>
        </p:txBody>
      </p:sp>
      <p:cxnSp>
        <p:nvCxnSpPr>
          <p:cNvPr id="5" name="直接连接符 4"/>
          <p:cNvCxnSpPr/>
          <p:nvPr/>
        </p:nvCxnSpPr>
        <p:spPr>
          <a:xfrm>
            <a:off x="4809325" y="805577"/>
            <a:ext cx="359203"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7787" y="805577"/>
            <a:ext cx="359203"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1801" y="1461063"/>
            <a:ext cx="1616414" cy="4616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字体名称</a:t>
            </a:r>
          </a:p>
        </p:txBody>
      </p:sp>
      <p:sp>
        <p:nvSpPr>
          <p:cNvPr id="11" name="文本框 10"/>
          <p:cNvSpPr txBox="1"/>
          <p:nvPr/>
        </p:nvSpPr>
        <p:spPr>
          <a:xfrm>
            <a:off x="1553590" y="2042398"/>
            <a:ext cx="1439592" cy="4616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下载地址</a:t>
            </a:r>
          </a:p>
        </p:txBody>
      </p:sp>
      <p:sp>
        <p:nvSpPr>
          <p:cNvPr id="16" name="文本框 15"/>
          <p:cNvSpPr txBox="1"/>
          <p:nvPr/>
        </p:nvSpPr>
        <p:spPr>
          <a:xfrm>
            <a:off x="3178215" y="2097525"/>
            <a:ext cx="6312892" cy="4000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http://www.ypppt.com/article/2017/3484.html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363" y="1521996"/>
            <a:ext cx="357133" cy="357133"/>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561801" y="3327928"/>
            <a:ext cx="1616414" cy="4616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字体名称</a:t>
            </a:r>
          </a:p>
        </p:txBody>
      </p:sp>
      <p:sp>
        <p:nvSpPr>
          <p:cNvPr id="19" name="文本框 18"/>
          <p:cNvSpPr txBox="1"/>
          <p:nvPr/>
        </p:nvSpPr>
        <p:spPr>
          <a:xfrm>
            <a:off x="1553590" y="3909263"/>
            <a:ext cx="1439592" cy="46160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下载地址</a:t>
            </a:r>
          </a:p>
        </p:txBody>
      </p:sp>
      <p:sp>
        <p:nvSpPr>
          <p:cNvPr id="21" name="文本框 20"/>
          <p:cNvSpPr txBox="1"/>
          <p:nvPr/>
        </p:nvSpPr>
        <p:spPr>
          <a:xfrm>
            <a:off x="3178215" y="3964390"/>
            <a:ext cx="6312892" cy="4000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http://www.ypppt.com/article/2017/3598.html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22" name="椭圆 21"/>
          <p:cNvSpPr/>
          <p:nvPr/>
        </p:nvSpPr>
        <p:spPr>
          <a:xfrm>
            <a:off x="1101363" y="3388861"/>
            <a:ext cx="357133" cy="357133"/>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2</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487" y="1410298"/>
            <a:ext cx="2261812" cy="646232"/>
          </a:xfrm>
          <a:prstGeom prst="rect">
            <a:avLst/>
          </a:prstGeom>
        </p:spPr>
      </p:pic>
      <p:pic>
        <p:nvPicPr>
          <p:cNvPr id="3" name="图片 2"/>
          <p:cNvPicPr>
            <a:picLocks noChangeAspect="1"/>
          </p:cNvPicPr>
          <p:nvPr/>
        </p:nvPicPr>
        <p:blipFill>
          <a:blip r:embed="rId3"/>
          <a:stretch>
            <a:fillRect/>
          </a:stretch>
        </p:blipFill>
        <p:spPr>
          <a:xfrm>
            <a:off x="3052097" y="3230730"/>
            <a:ext cx="981541" cy="646232"/>
          </a:xfrm>
          <a:prstGeom prst="rect">
            <a:avLst/>
          </a:prstGeom>
        </p:spPr>
      </p:pic>
    </p:spTree>
    <p:extLst>
      <p:ext uri="{BB962C8B-B14F-4D97-AF65-F5344CB8AC3E}">
        <p14:creationId xmlns:p14="http://schemas.microsoft.com/office/powerpoint/2010/main" val="420131757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5241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52787"/>
            <a:ext cx="12190413" cy="2929180"/>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8"/>
          <p:cNvSpPr txBox="1"/>
          <p:nvPr/>
        </p:nvSpPr>
        <p:spPr>
          <a:xfrm>
            <a:off x="6489610" y="2531045"/>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个人信息</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 name="TextBox 19"/>
          <p:cNvSpPr txBox="1"/>
          <p:nvPr/>
        </p:nvSpPr>
        <p:spPr>
          <a:xfrm>
            <a:off x="9057026" y="2547374"/>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教育背景</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 name="TextBox 25"/>
          <p:cNvSpPr txBox="1"/>
          <p:nvPr/>
        </p:nvSpPr>
        <p:spPr>
          <a:xfrm>
            <a:off x="6531825" y="3109825"/>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工作经历</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6" name="TextBox 27"/>
          <p:cNvSpPr txBox="1"/>
          <p:nvPr/>
        </p:nvSpPr>
        <p:spPr>
          <a:xfrm>
            <a:off x="9033927" y="3109825"/>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突出技能</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7" name="TextBox 13"/>
          <p:cNvSpPr txBox="1"/>
          <p:nvPr/>
        </p:nvSpPr>
        <p:spPr>
          <a:xfrm>
            <a:off x="6540903" y="3624607"/>
            <a:ext cx="1872208" cy="499624"/>
          </a:xfrm>
          <a:prstGeom prst="rect">
            <a:avLst/>
          </a:prstGeom>
          <a:noFill/>
          <a:ln>
            <a:noFill/>
          </a:ln>
        </p:spPr>
        <p:txBody>
          <a:bodyPr wrap="square" rtlCol="0">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所得荣誉</a:t>
            </a:r>
            <a:endParaRPr lang="zh-CN" altLang="en-US" sz="2000" dirty="0">
              <a:solidFill>
                <a:schemeClr val="bg1"/>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5403604" y="2618301"/>
            <a:ext cx="0" cy="161364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8717730" y="3306328"/>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 name="矩形 9"/>
          <p:cNvSpPr/>
          <p:nvPr/>
        </p:nvSpPr>
        <p:spPr>
          <a:xfrm>
            <a:off x="6221956" y="2767144"/>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1" name="矩形 10"/>
          <p:cNvSpPr/>
          <p:nvPr/>
        </p:nvSpPr>
        <p:spPr>
          <a:xfrm>
            <a:off x="6221956" y="3305676"/>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2" name="矩形 11"/>
          <p:cNvSpPr/>
          <p:nvPr/>
        </p:nvSpPr>
        <p:spPr>
          <a:xfrm>
            <a:off x="8717730" y="2758336"/>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矩形 12"/>
          <p:cNvSpPr/>
          <p:nvPr/>
        </p:nvSpPr>
        <p:spPr>
          <a:xfrm>
            <a:off x="6221956" y="3814378"/>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4" name="TextBox 17"/>
          <p:cNvSpPr txBox="1"/>
          <p:nvPr/>
        </p:nvSpPr>
        <p:spPr>
          <a:xfrm>
            <a:off x="2832283" y="2640318"/>
            <a:ext cx="2055998" cy="1007327"/>
          </a:xfrm>
          <a:prstGeom prst="rect">
            <a:avLst/>
          </a:prstGeom>
          <a:noFill/>
          <a:ln>
            <a:noFill/>
          </a:ln>
        </p:spPr>
        <p:txBody>
          <a:bodyPr wrap="square" rtlCol="0">
            <a:spAutoFit/>
          </a:bodyPr>
          <a:lstStyle/>
          <a:p>
            <a:pPr>
              <a:lnSpc>
                <a:spcPct val="150000"/>
              </a:lnSpc>
            </a:pPr>
            <a:r>
              <a:rPr lang="zh-CN" altLang="en-US" sz="4400" b="1" dirty="0" smtClean="0">
                <a:solidFill>
                  <a:srgbClr val="FFFF00"/>
                </a:solidFill>
                <a:latin typeface="张海山锐谐体" panose="02000000000000000000" pitchFamily="2" charset="-122"/>
                <a:ea typeface="张海山锐谐体" panose="02000000000000000000" pitchFamily="2" charset="-122"/>
              </a:rPr>
              <a:t>关于我</a:t>
            </a:r>
            <a:r>
              <a:rPr lang="en-US" altLang="zh-CN" sz="2000" dirty="0" smtClean="0">
                <a:solidFill>
                  <a:srgbClr val="FFFF00"/>
                </a:solidFill>
                <a:latin typeface="张海山锐谐体" panose="02000000000000000000" pitchFamily="2" charset="-122"/>
                <a:ea typeface="张海山锐谐体" panose="02000000000000000000" pitchFamily="2" charset="-122"/>
              </a:rPr>
              <a:t>   </a:t>
            </a:r>
            <a:endParaRPr lang="zh-CN" altLang="en-US" sz="2000" dirty="0">
              <a:solidFill>
                <a:srgbClr val="FFFF00"/>
              </a:solidFill>
              <a:latin typeface="张海山锐谐体" panose="02000000000000000000" pitchFamily="2" charset="-122"/>
              <a:ea typeface="张海山锐谐体" panose="02000000000000000000" pitchFamily="2" charset="-122"/>
            </a:endParaRPr>
          </a:p>
        </p:txBody>
      </p:sp>
      <p:sp>
        <p:nvSpPr>
          <p:cNvPr id="15" name="矩形 14"/>
          <p:cNvSpPr/>
          <p:nvPr/>
        </p:nvSpPr>
        <p:spPr>
          <a:xfrm>
            <a:off x="2991742" y="3456871"/>
            <a:ext cx="1406154" cy="458908"/>
          </a:xfrm>
          <a:prstGeom prst="rect">
            <a:avLst/>
          </a:prstGeom>
        </p:spPr>
        <p:txBody>
          <a:bodyPr wrap="none">
            <a:spAutoFit/>
          </a:bodyPr>
          <a:lstStyle/>
          <a:p>
            <a:pPr>
              <a:lnSpc>
                <a:spcPct val="150000"/>
              </a:lnSpc>
            </a:pPr>
            <a:r>
              <a:rPr lang="en-US" altLang="zh-CN">
                <a:solidFill>
                  <a:schemeClr val="bg1"/>
                </a:solidFill>
                <a:latin typeface="微软雅黑" panose="020B0503020204020204" pitchFamily="34" charset="-122"/>
                <a:ea typeface="微软雅黑" panose="020B0503020204020204" pitchFamily="34" charset="-122"/>
              </a:rPr>
              <a:t>ABOUT ME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518833" y="2789695"/>
            <a:ext cx="1125629" cy="1323439"/>
          </a:xfrm>
          <a:prstGeom prst="rect">
            <a:avLst/>
          </a:prstGeom>
          <a:noFill/>
        </p:spPr>
        <p:txBody>
          <a:bodyPr wrap="none" rtlCol="0">
            <a:spAutoFit/>
          </a:bodyPr>
          <a:lstStyle/>
          <a:p>
            <a:r>
              <a:rPr lang="en-US" altLang="zh-CN" sz="8000" smtClean="0">
                <a:solidFill>
                  <a:srgbClr val="59EDE9"/>
                </a:solidFill>
                <a:latin typeface="Impact" panose="020B0806030902050204" pitchFamily="34" charset="0"/>
              </a:rPr>
              <a:t>01</a:t>
            </a:r>
            <a:endParaRPr lang="zh-CN" altLang="en-US" sz="8000">
              <a:solidFill>
                <a:srgbClr val="59EDE9"/>
              </a:solidFill>
              <a:latin typeface="Impact" panose="020B0806030902050204" pitchFamily="34" charset="0"/>
            </a:endParaRPr>
          </a:p>
        </p:txBody>
      </p:sp>
    </p:spTree>
    <p:extLst>
      <p:ext uri="{BB962C8B-B14F-4D97-AF65-F5344CB8AC3E}">
        <p14:creationId xmlns:p14="http://schemas.microsoft.com/office/powerpoint/2010/main" val="3746940864"/>
      </p:ext>
    </p:extLst>
  </p:cSld>
  <p:clrMapOvr>
    <a:masterClrMapping/>
  </p:clrMapOvr>
  <mc:AlternateContent xmlns:mc="http://schemas.openxmlformats.org/markup-compatibility/2006" xmlns:p14="http://schemas.microsoft.com/office/powerpoint/2010/main">
    <mc:Choice Requires="p14">
      <p:transition spd="slow" p14:dur="2000" advTm="0">
        <p:fad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250"/>
                                        <p:tgtEl>
                                          <p:spTgt spid="16"/>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0-#ppt_w/2"/>
                                          </p:val>
                                        </p:tav>
                                        <p:tav tm="100000">
                                          <p:val>
                                            <p:strVal val="#ppt_x"/>
                                          </p:val>
                                        </p:tav>
                                      </p:tavLst>
                                    </p:anim>
                                    <p:anim calcmode="lin" valueType="num">
                                      <p:cBhvr additive="base">
                                        <p:cTn id="11" dur="750" fill="hold"/>
                                        <p:tgtEl>
                                          <p:spTgt spid="2"/>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750"/>
                                        <p:tgtEl>
                                          <p:spTgt spid="14"/>
                                        </p:tgtEl>
                                      </p:cBhvr>
                                    </p:animEffect>
                                  </p:childTnLst>
                                </p:cTn>
                              </p:par>
                              <p:par>
                                <p:cTn id="15" presetID="22" presetClass="entr" presetSubtype="8" fill="hold" grpId="0" nodeType="withEffect">
                                  <p:stCondLst>
                                    <p:cond delay="175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750"/>
                                        <p:tgtEl>
                                          <p:spTgt spid="15"/>
                                        </p:tgtEl>
                                      </p:cBhvr>
                                    </p:animEffect>
                                  </p:childTnLst>
                                </p:cTn>
                              </p:par>
                              <p:par>
                                <p:cTn id="18" presetID="22" presetClass="entr" presetSubtype="4" fill="hold" nodeType="withEffect">
                                  <p:stCondLst>
                                    <p:cond delay="250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0" presetClass="entr" presetSubtype="0" fill="hold" grpId="0" nodeType="withEffect">
                                  <p:stCondLst>
                                    <p:cond delay="30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325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350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42" presetClass="entr" presetSubtype="0" fill="hold" grpId="0" nodeType="withEffect">
                                  <p:stCondLst>
                                    <p:cond delay="400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45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10" presetClass="entr" presetSubtype="0" fill="hold" grpId="0" nodeType="withEffect">
                                  <p:stCondLst>
                                    <p:cond delay="60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10" presetClass="entr" presetSubtype="0" fill="hold" grpId="0" nodeType="withEffect">
                                  <p:stCondLst>
                                    <p:cond delay="650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42" presetClass="entr" presetSubtype="0" fill="hold" grpId="0" nodeType="withEffect">
                                  <p:stCondLst>
                                    <p:cond delay="700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1000"/>
                                        <p:tgtEl>
                                          <p:spTgt spid="4"/>
                                        </p:tgtEl>
                                      </p:cBhvr>
                                    </p:animEffect>
                                    <p:anim calcmode="lin" valueType="num">
                                      <p:cBhvr>
                                        <p:cTn id="54" dur="1000" fill="hold"/>
                                        <p:tgtEl>
                                          <p:spTgt spid="4"/>
                                        </p:tgtEl>
                                        <p:attrNameLst>
                                          <p:attrName>ppt_x</p:attrName>
                                        </p:attrNameLst>
                                      </p:cBhvr>
                                      <p:tavLst>
                                        <p:tav tm="0">
                                          <p:val>
                                            <p:strVal val="#ppt_x"/>
                                          </p:val>
                                        </p:tav>
                                        <p:tav tm="100000">
                                          <p:val>
                                            <p:strVal val="#ppt_x"/>
                                          </p:val>
                                        </p:tav>
                                      </p:tavLst>
                                    </p:anim>
                                    <p:anim calcmode="lin" valueType="num">
                                      <p:cBhvr>
                                        <p:cTn id="55" dur="1000" fill="hold"/>
                                        <p:tgtEl>
                                          <p:spTgt spid="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775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1000"/>
                                        <p:tgtEl>
                                          <p:spTgt spid="6"/>
                                        </p:tgtEl>
                                      </p:cBhvr>
                                    </p:animEffect>
                                    <p:anim calcmode="lin" valueType="num">
                                      <p:cBhvr>
                                        <p:cTn id="59" dur="1000" fill="hold"/>
                                        <p:tgtEl>
                                          <p:spTgt spid="6"/>
                                        </p:tgtEl>
                                        <p:attrNameLst>
                                          <p:attrName>ppt_x</p:attrName>
                                        </p:attrNameLst>
                                      </p:cBhvr>
                                      <p:tavLst>
                                        <p:tav tm="0">
                                          <p:val>
                                            <p:strVal val="#ppt_x"/>
                                          </p:val>
                                        </p:tav>
                                        <p:tav tm="100000">
                                          <p:val>
                                            <p:strVal val="#ppt_x"/>
                                          </p:val>
                                        </p:tav>
                                      </p:tavLst>
                                    </p:anim>
                                    <p:anim calcmode="lin" valueType="num">
                                      <p:cBhvr>
                                        <p:cTn id="6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9" grpId="0" animBg="1"/>
      <p:bldP spid="10" grpId="0" animBg="1"/>
      <p:bldP spid="11" grpId="0" animBg="1"/>
      <p:bldP spid="12" grpId="0" animBg="1"/>
      <p:bldP spid="13" grpId="0" animBg="1"/>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flipV="1">
            <a:off x="0" y="6447294"/>
            <a:ext cx="12190413" cy="412293"/>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7"/>
          <p:cNvSpPr txBox="1"/>
          <p:nvPr/>
        </p:nvSpPr>
        <p:spPr>
          <a:xfrm>
            <a:off x="5132327" y="1395278"/>
            <a:ext cx="2391531"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学历：大学本科</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TextBox 19"/>
          <p:cNvSpPr txBox="1"/>
          <p:nvPr/>
        </p:nvSpPr>
        <p:spPr>
          <a:xfrm>
            <a:off x="7523858" y="1416333"/>
            <a:ext cx="2876783"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专业：人力资源管理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TextBox 20"/>
          <p:cNvSpPr txBox="1"/>
          <p:nvPr/>
        </p:nvSpPr>
        <p:spPr>
          <a:xfrm>
            <a:off x="5132327" y="1877268"/>
            <a:ext cx="2272371" cy="418191"/>
          </a:xfrm>
          <a:prstGeom prst="rect">
            <a:avLst/>
          </a:prstGeom>
          <a:noFill/>
          <a:ln>
            <a:noFill/>
          </a:ln>
        </p:spPr>
        <p:txBody>
          <a:bodyPr wrap="square" rtlCol="0">
            <a:spAutoFit/>
          </a:bodyPr>
          <a:lstStyle/>
          <a:p>
            <a:pPr>
              <a:lnSpc>
                <a:spcPct val="150000"/>
              </a:lnSpc>
            </a:pPr>
            <a:r>
              <a:rPr lang="zh-CN" altLang="en-US" sz="1600" smtClean="0">
                <a:solidFill>
                  <a:schemeClr val="bg1">
                    <a:lumMod val="50000"/>
                  </a:schemeClr>
                </a:solidFill>
                <a:latin typeface="微软雅黑" panose="020B0503020204020204" pitchFamily="34" charset="-122"/>
                <a:ea typeface="微软雅黑" panose="020B0503020204020204" pitchFamily="34" charset="-122"/>
              </a:rPr>
              <a:t>籍贯：</a:t>
            </a:r>
            <a:r>
              <a:rPr lang="zh-CN" altLang="en-US" sz="1600">
                <a:solidFill>
                  <a:schemeClr val="bg1">
                    <a:lumMod val="50000"/>
                  </a:schemeClr>
                </a:solidFill>
                <a:latin typeface="微软雅黑" panose="020B0503020204020204" pitchFamily="34" charset="-122"/>
                <a:ea typeface="微软雅黑" panose="020B0503020204020204" pitchFamily="34" charset="-122"/>
              </a:rPr>
              <a:t>中国</a:t>
            </a:r>
            <a:r>
              <a:rPr lang="en-US" altLang="zh-CN" sz="160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600">
                <a:solidFill>
                  <a:schemeClr val="bg1">
                    <a:lumMod val="50000"/>
                  </a:schemeClr>
                </a:solidFill>
                <a:latin typeface="微软雅黑" panose="020B0503020204020204" pitchFamily="34" charset="-122"/>
                <a:ea typeface="微软雅黑" panose="020B0503020204020204" pitchFamily="34" charset="-122"/>
              </a:rPr>
              <a:t>北京</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TextBox 21"/>
          <p:cNvSpPr txBox="1"/>
          <p:nvPr/>
        </p:nvSpPr>
        <p:spPr>
          <a:xfrm>
            <a:off x="7493505" y="1927210"/>
            <a:ext cx="3615486"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出生年月：</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1989</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12</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月</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5132327" y="2525340"/>
            <a:ext cx="5976664" cy="3249652"/>
            <a:chOff x="5132327" y="2742315"/>
            <a:chExt cx="5976664" cy="3249652"/>
          </a:xfrm>
        </p:grpSpPr>
        <p:sp>
          <p:nvSpPr>
            <p:cNvPr id="7" name="TextBox 22"/>
            <p:cNvSpPr txBox="1"/>
            <p:nvPr/>
          </p:nvSpPr>
          <p:spPr>
            <a:xfrm>
              <a:off x="5132327" y="2742315"/>
              <a:ext cx="5768879"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联系方式</a:t>
              </a:r>
              <a:r>
                <a:rPr lang="zh-CN" altLang="en-US" sz="1600" smtClean="0">
                  <a:solidFill>
                    <a:schemeClr val="bg1">
                      <a:lumMod val="50000"/>
                    </a:schemeClr>
                  </a:solidFill>
                  <a:latin typeface="微软雅黑" panose="020B0503020204020204" pitchFamily="34" charset="-122"/>
                  <a:ea typeface="微软雅黑" panose="020B0503020204020204" pitchFamily="34" charset="-122"/>
                </a:rPr>
                <a:t>：</a:t>
              </a:r>
              <a:r>
                <a:rPr lang="en-US" altLang="zh-CN" sz="1600" smtClean="0">
                  <a:solidFill>
                    <a:schemeClr val="bg1">
                      <a:lumMod val="50000"/>
                    </a:schemeClr>
                  </a:solidFill>
                  <a:latin typeface="微软雅黑" panose="020B0503020204020204" pitchFamily="34" charset="-122"/>
                  <a:ea typeface="微软雅黑" panose="020B0503020204020204" pitchFamily="34" charset="-122"/>
                </a:rPr>
                <a:t>12345678903</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TextBox 23"/>
            <p:cNvSpPr txBox="1"/>
            <p:nvPr/>
          </p:nvSpPr>
          <p:spPr>
            <a:xfrm>
              <a:off x="5132327" y="3750427"/>
              <a:ext cx="5768879"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通讯</a:t>
              </a:r>
              <a:r>
                <a:rPr lang="zh-CN" altLang="en-US" sz="1600" smtClean="0">
                  <a:solidFill>
                    <a:schemeClr val="bg1">
                      <a:lumMod val="50000"/>
                    </a:schemeClr>
                  </a:solidFill>
                  <a:latin typeface="微软雅黑" panose="020B0503020204020204" pitchFamily="34" charset="-122"/>
                  <a:ea typeface="微软雅黑" panose="020B0503020204020204" pitchFamily="34" charset="-122"/>
                </a:rPr>
                <a:t>地址：北京市朝阳区惠新东里</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TextBox 24"/>
            <p:cNvSpPr txBox="1"/>
            <p:nvPr/>
          </p:nvSpPr>
          <p:spPr>
            <a:xfrm>
              <a:off x="5132327" y="3246371"/>
              <a:ext cx="5768879"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邮       箱：</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e-mail@qq.com</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TextBox 26"/>
            <p:cNvSpPr txBox="1"/>
            <p:nvPr/>
          </p:nvSpPr>
          <p:spPr>
            <a:xfrm>
              <a:off x="5132327" y="4254483"/>
              <a:ext cx="5768879" cy="418191"/>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所持证书：英语</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CT-6</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，计算机二级</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TextBox 27"/>
            <p:cNvSpPr txBox="1"/>
            <p:nvPr/>
          </p:nvSpPr>
          <p:spPr>
            <a:xfrm>
              <a:off x="5132327" y="4791638"/>
              <a:ext cx="5976664" cy="1200329"/>
            </a:xfrm>
            <a:prstGeom prst="rect">
              <a:avLst/>
            </a:prstGeom>
            <a:noFill/>
            <a:ln>
              <a:noFill/>
            </a:ln>
          </p:spPr>
          <p:txBody>
            <a:bodyPr wrap="square" rtlCol="0">
              <a:spAutoFit/>
            </a:bodyPr>
            <a:lstStyle/>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自我评价：</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本人性格开朗、为人诚恳、乐观向上、兴趣广泛、拥有较强的组织能力和适应能力、并具有较强的管理策划与组织管理协调能力。</a:t>
              </a:r>
            </a:p>
          </p:txBody>
        </p:sp>
      </p:grpSp>
      <p:sp>
        <p:nvSpPr>
          <p:cNvPr id="13" name="文本框 12"/>
          <p:cNvSpPr txBox="1"/>
          <p:nvPr/>
        </p:nvSpPr>
        <p:spPr>
          <a:xfrm>
            <a:off x="1711973" y="4439546"/>
            <a:ext cx="1826141" cy="584775"/>
          </a:xfrm>
          <a:prstGeom prst="rect">
            <a:avLst/>
          </a:prstGeom>
          <a:noFill/>
        </p:spPr>
        <p:txBody>
          <a:bodyPr wrap="none" rtlCol="0">
            <a:spAutoFit/>
          </a:bodyPr>
          <a:lstStyle/>
          <a:p>
            <a:r>
              <a:rPr lang="zh-CN" altLang="en-US" sz="3200" smtClean="0">
                <a:solidFill>
                  <a:schemeClr val="tx1">
                    <a:lumMod val="65000"/>
                    <a:lumOff val="35000"/>
                  </a:schemeClr>
                </a:solidFill>
                <a:latin typeface="张海山锐谐体" panose="02000000000000000000" pitchFamily="2" charset="-122"/>
                <a:ea typeface="张海山锐谐体" panose="02000000000000000000" pitchFamily="2" charset="-122"/>
              </a:rPr>
              <a:t>基本信息</a:t>
            </a:r>
            <a:endParaRPr lang="zh-CN" altLang="en-US" sz="320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grpSp>
        <p:nvGrpSpPr>
          <p:cNvPr id="14" name="组合 13"/>
          <p:cNvGrpSpPr/>
          <p:nvPr/>
        </p:nvGrpSpPr>
        <p:grpSpPr>
          <a:xfrm>
            <a:off x="0" y="-81645"/>
            <a:ext cx="12190413" cy="489859"/>
            <a:chOff x="0" y="-81645"/>
            <a:chExt cx="12190413" cy="489859"/>
          </a:xfrm>
        </p:grpSpPr>
        <p:sp>
          <p:nvSpPr>
            <p:cNvPr id="15" name="矩形 14"/>
            <p:cNvSpPr/>
            <p:nvPr/>
          </p:nvSpPr>
          <p:spPr>
            <a:xfrm>
              <a:off x="0" y="0"/>
              <a:ext cx="12190413" cy="408214"/>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TextBox 46"/>
            <p:cNvSpPr txBox="1"/>
            <p:nvPr/>
          </p:nvSpPr>
          <p:spPr>
            <a:xfrm>
              <a:off x="570467" y="-81645"/>
              <a:ext cx="1774725" cy="458908"/>
            </a:xfrm>
            <a:prstGeom prst="rect">
              <a:avLst/>
            </a:prstGeom>
            <a:noFill/>
            <a:ln>
              <a:noFill/>
            </a:ln>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个人信息</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5400000">
              <a:off x="297654" y="102288"/>
              <a:ext cx="223359" cy="192551"/>
            </a:xfrm>
            <a:prstGeom prst="triangle">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cxnSp>
        <p:nvCxnSpPr>
          <p:cNvPr id="18" name="直接连接符 17"/>
          <p:cNvCxnSpPr/>
          <p:nvPr/>
        </p:nvCxnSpPr>
        <p:spPr>
          <a:xfrm>
            <a:off x="4482265" y="1570792"/>
            <a:ext cx="0" cy="3419663"/>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1677064" y="2219780"/>
            <a:ext cx="1786825" cy="2072717"/>
            <a:chOff x="3821923" y="2377914"/>
            <a:chExt cx="1839288" cy="2133574"/>
          </a:xfrm>
        </p:grpSpPr>
        <p:sp>
          <p:nvSpPr>
            <p:cNvPr id="25" name="六边形 24"/>
            <p:cNvSpPr/>
            <p:nvPr/>
          </p:nvSpPr>
          <p:spPr>
            <a:xfrm rot="5400000">
              <a:off x="3674780" y="2525057"/>
              <a:ext cx="2133574" cy="1839288"/>
            </a:xfrm>
            <a:prstGeom prst="hexagon">
              <a:avLst/>
            </a:prstGeom>
            <a:solidFill>
              <a:schemeClr val="bg1"/>
            </a:solidFill>
            <a:ln w="12700">
              <a:solidFill>
                <a:schemeClr val="bg1">
                  <a:lumMod val="75000"/>
                </a:schemeClr>
              </a:solidFill>
            </a:ln>
            <a:effectLst>
              <a:outerShdw blurRad="165100" dist="76200" dir="3000000" algn="t"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rotWithShape="1">
            <a:blip r:embed="rId3" cstate="print">
              <a:extLst>
                <a:ext uri="{28A0092B-C50C-407E-A947-70E740481C1C}">
                  <a14:useLocalDpi xmlns:a14="http://schemas.microsoft.com/office/drawing/2010/main" val="0"/>
                </a:ext>
              </a:extLst>
            </a:blip>
            <a:srcRect l="16336" r="48576" b="39071"/>
            <a:stretch/>
          </p:blipFill>
          <p:spPr>
            <a:xfrm>
              <a:off x="3924443" y="2486342"/>
              <a:ext cx="1647381" cy="1908277"/>
            </a:xfrm>
            <a:custGeom>
              <a:avLst/>
              <a:gdLst>
                <a:gd name="connsiteX0" fmla="*/ 1138094 w 2291135"/>
                <a:gd name="connsiteY0" fmla="*/ 0 h 2653982"/>
                <a:gd name="connsiteX1" fmla="*/ 1153042 w 2291135"/>
                <a:gd name="connsiteY1" fmla="*/ 0 h 2653982"/>
                <a:gd name="connsiteX2" fmla="*/ 2291135 w 2291135"/>
                <a:gd name="connsiteY2" fmla="*/ 569047 h 2653982"/>
                <a:gd name="connsiteX3" fmla="*/ 2291135 w 2291135"/>
                <a:gd name="connsiteY3" fmla="*/ 2081198 h 2653982"/>
                <a:gd name="connsiteX4" fmla="*/ 1145568 w 2291135"/>
                <a:gd name="connsiteY4" fmla="*/ 2653982 h 2653982"/>
                <a:gd name="connsiteX5" fmla="*/ 0 w 2291135"/>
                <a:gd name="connsiteY5" fmla="*/ 2081198 h 2653982"/>
                <a:gd name="connsiteX6" fmla="*/ 0 w 2291135"/>
                <a:gd name="connsiteY6" fmla="*/ 569047 h 2653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91135" h="2653982">
                  <a:moveTo>
                    <a:pt x="1138094" y="0"/>
                  </a:moveTo>
                  <a:lnTo>
                    <a:pt x="1153042" y="0"/>
                  </a:lnTo>
                  <a:lnTo>
                    <a:pt x="2291135" y="569047"/>
                  </a:lnTo>
                  <a:lnTo>
                    <a:pt x="2291135" y="2081198"/>
                  </a:lnTo>
                  <a:lnTo>
                    <a:pt x="1145568" y="2653982"/>
                  </a:lnTo>
                  <a:lnTo>
                    <a:pt x="0" y="2081198"/>
                  </a:lnTo>
                  <a:lnTo>
                    <a:pt x="0" y="569047"/>
                  </a:lnTo>
                  <a:close/>
                </a:path>
              </a:pathLst>
            </a:custGeom>
            <a:noFill/>
            <a:ln>
              <a:noFill/>
            </a:ln>
          </p:spPr>
        </p:pic>
      </p:grpSp>
    </p:spTree>
    <p:extLst>
      <p:ext uri="{BB962C8B-B14F-4D97-AF65-F5344CB8AC3E}">
        <p14:creationId xmlns:p14="http://schemas.microsoft.com/office/powerpoint/2010/main" val="8307650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250"/>
                                        <p:tgtEl>
                                          <p:spTgt spid="24"/>
                                        </p:tgtEl>
                                      </p:cBhvr>
                                    </p:animEffect>
                                  </p:childTnLst>
                                </p:cTn>
                              </p:par>
                              <p:par>
                                <p:cTn id="8" presetID="22" presetClass="entr" presetSubtype="8" fill="hold" grpId="0" nodeType="withEffect">
                                  <p:stCondLst>
                                    <p:cond delay="100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1000"/>
                                        <p:tgtEl>
                                          <p:spTgt spid="13"/>
                                        </p:tgtEl>
                                      </p:cBhvr>
                                    </p:animEffect>
                                  </p:childTnLst>
                                </p:cTn>
                              </p:par>
                              <p:par>
                                <p:cTn id="11" presetID="22" presetClass="entr" presetSubtype="4" fill="hold" nodeType="withEffect">
                                  <p:stCondLst>
                                    <p:cond delay="200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750"/>
                                        <p:tgtEl>
                                          <p:spTgt spid="18"/>
                                        </p:tgtEl>
                                      </p:cBhvr>
                                    </p:animEffect>
                                  </p:childTnLst>
                                </p:cTn>
                              </p:par>
                              <p:par>
                                <p:cTn id="14" presetID="2" presetClass="entr" presetSubtype="2" fill="hold" grpId="0" nodeType="withEffect">
                                  <p:stCondLst>
                                    <p:cond delay="2750"/>
                                  </p:stCondLst>
                                  <p:iterate type="lt">
                                    <p:tmPct val="1000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1+#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3250"/>
                                  </p:stCondLst>
                                  <p:iterate type="lt">
                                    <p:tmPct val="10000"/>
                                  </p:iterate>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1+#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3750"/>
                                  </p:stCondLst>
                                  <p:iterate type="lt">
                                    <p:tmPct val="10000"/>
                                  </p:iterate>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425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1+#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2" presetClass="entr" presetSubtype="1" fill="hold" nodeType="withEffect">
                                  <p:stCondLst>
                                    <p:cond delay="500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flipH="1">
            <a:off x="5343181" y="0"/>
            <a:ext cx="6847232"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rotWithShape="1">
          <a:blip r:embed="rId3">
            <a:grayscl/>
            <a:extLst>
              <a:ext uri="{28A0092B-C50C-407E-A947-70E740481C1C}">
                <a14:useLocalDpi xmlns:a14="http://schemas.microsoft.com/office/drawing/2010/main" val="0"/>
              </a:ext>
            </a:extLst>
          </a:blip>
          <a:srcRect t="40419" r="55545"/>
          <a:stretch/>
        </p:blipFill>
        <p:spPr>
          <a:xfrm flipV="1">
            <a:off x="-156811" y="2721540"/>
            <a:ext cx="5488975" cy="4138047"/>
          </a:xfrm>
          <a:prstGeom prst="rect">
            <a:avLst/>
          </a:prstGeom>
        </p:spPr>
      </p:pic>
      <p:cxnSp>
        <p:nvCxnSpPr>
          <p:cNvPr id="19" name="直接连接符 18"/>
          <p:cNvCxnSpPr/>
          <p:nvPr/>
        </p:nvCxnSpPr>
        <p:spPr>
          <a:xfrm>
            <a:off x="5332163" y="991518"/>
            <a:ext cx="0" cy="54092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985824" y="2232126"/>
            <a:ext cx="1396354" cy="1141756"/>
            <a:chOff x="1608012" y="2945455"/>
            <a:chExt cx="1644640" cy="1344772"/>
          </a:xfrm>
        </p:grpSpPr>
        <p:pic>
          <p:nvPicPr>
            <p:cNvPr id="3" name="Picture 8"/>
            <p:cNvPicPr>
              <a:picLocks noChangeAspect="1" noChangeArrowheads="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1608012" y="3772414"/>
              <a:ext cx="1644640" cy="517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9"/>
            <p:cNvPicPr>
              <a:picLocks noChangeAspect="1" noChangeArrowheads="1"/>
            </p:cNvPicPr>
            <p:nvPr/>
          </p:nvPicPr>
          <p:blipFill>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1700747" y="3317621"/>
              <a:ext cx="1473476" cy="46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0"/>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flipV="1">
              <a:off x="1815046" y="2945455"/>
              <a:ext cx="1237479" cy="385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椭圆 5"/>
          <p:cNvSpPr/>
          <p:nvPr/>
        </p:nvSpPr>
        <p:spPr>
          <a:xfrm>
            <a:off x="5199983" y="1624283"/>
            <a:ext cx="288032" cy="288032"/>
          </a:xfrm>
          <a:prstGeom prst="ellipse">
            <a:avLst/>
          </a:prstGeom>
          <a:solidFill>
            <a:srgbClr val="229B9E"/>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7" name="TextBox 38"/>
          <p:cNvSpPr txBox="1"/>
          <p:nvPr/>
        </p:nvSpPr>
        <p:spPr>
          <a:xfrm>
            <a:off x="6455510" y="1491188"/>
            <a:ext cx="3934967" cy="830997"/>
          </a:xfrm>
          <a:prstGeom prst="rect">
            <a:avLst/>
          </a:prstGeom>
          <a:noFill/>
          <a:ln>
            <a:noFill/>
          </a:ln>
        </p:spPr>
        <p:txBody>
          <a:bodyPr wrap="square" rtlCol="0">
            <a:spAutoFit/>
          </a:bodyPr>
          <a:lstStyle/>
          <a:p>
            <a:pPr>
              <a:lnSpc>
                <a:spcPct val="150000"/>
              </a:lnSpc>
            </a:pP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大学本科    </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2007</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-2011</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endParaRPr lang="en-US" altLang="zh-CN" sz="16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湖南大学，人力资源管理专业</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椭圆 7"/>
          <p:cNvSpPr/>
          <p:nvPr/>
        </p:nvSpPr>
        <p:spPr>
          <a:xfrm>
            <a:off x="5199983" y="2903660"/>
            <a:ext cx="288032" cy="288032"/>
          </a:xfrm>
          <a:prstGeom prst="ellipse">
            <a:avLst/>
          </a:prstGeom>
          <a:solidFill>
            <a:srgbClr val="FFC000"/>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9" name="TextBox 41"/>
          <p:cNvSpPr txBox="1"/>
          <p:nvPr/>
        </p:nvSpPr>
        <p:spPr>
          <a:xfrm>
            <a:off x="6455510" y="3964376"/>
            <a:ext cx="3934967" cy="830997"/>
          </a:xfrm>
          <a:prstGeom prst="rect">
            <a:avLst/>
          </a:prstGeom>
          <a:noFill/>
          <a:ln>
            <a:noFill/>
          </a:ln>
        </p:spPr>
        <p:txBody>
          <a:bodyPr wrap="square" rtlCol="0">
            <a:spAutoFit/>
          </a:bodyPr>
          <a:lstStyle/>
          <a:p>
            <a:pPr>
              <a:lnSpc>
                <a:spcPct val="150000"/>
              </a:lnSpc>
            </a:pP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在职工商管理    </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2018</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年至今</a:t>
            </a:r>
            <a:endParaRPr lang="en-US" altLang="zh-CN" sz="16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湖南大学</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MBA</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椭圆 9"/>
          <p:cNvSpPr/>
          <p:nvPr/>
        </p:nvSpPr>
        <p:spPr>
          <a:xfrm>
            <a:off x="5199983" y="4125221"/>
            <a:ext cx="288032" cy="288032"/>
          </a:xfrm>
          <a:prstGeom prst="ellipse">
            <a:avLst/>
          </a:prstGeom>
          <a:solidFill>
            <a:srgbClr val="229B9E"/>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11" name="椭圆 10"/>
          <p:cNvSpPr/>
          <p:nvPr/>
        </p:nvSpPr>
        <p:spPr>
          <a:xfrm>
            <a:off x="5199983" y="5332528"/>
            <a:ext cx="288032" cy="288032"/>
          </a:xfrm>
          <a:prstGeom prst="ellipse">
            <a:avLst/>
          </a:prstGeom>
          <a:solidFill>
            <a:schemeClr val="bg1">
              <a:lumMod val="65000"/>
            </a:schemeClr>
          </a:solidFill>
          <a:ln w="31750">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lumMod val="50000"/>
                </a:schemeClr>
              </a:solidFill>
            </a:endParaRPr>
          </a:p>
        </p:txBody>
      </p:sp>
      <p:sp>
        <p:nvSpPr>
          <p:cNvPr id="12" name="TextBox 45"/>
          <p:cNvSpPr txBox="1"/>
          <p:nvPr/>
        </p:nvSpPr>
        <p:spPr>
          <a:xfrm>
            <a:off x="6455510" y="5192944"/>
            <a:ext cx="3934967" cy="418191"/>
          </a:xfrm>
          <a:prstGeom prst="rect">
            <a:avLst/>
          </a:prstGeom>
          <a:noFill/>
          <a:ln>
            <a:noFill/>
          </a:ln>
        </p:spPr>
        <p:txBody>
          <a:bodyPr wrap="square" rtlCol="0">
            <a:spAutoFit/>
          </a:bodyPr>
          <a:lstStyle/>
          <a:p>
            <a:pPr>
              <a:lnSpc>
                <a:spcPct val="150000"/>
              </a:lnSpc>
            </a:pP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国外访问交流     </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2018</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7</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月</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822207" y="3624407"/>
            <a:ext cx="1826141" cy="584775"/>
          </a:xfrm>
          <a:prstGeom prst="rect">
            <a:avLst/>
          </a:prstGeom>
          <a:noFill/>
        </p:spPr>
        <p:txBody>
          <a:bodyPr wrap="none" rtlCol="0">
            <a:spAutoFit/>
          </a:bodyPr>
          <a:lstStyle/>
          <a:p>
            <a:r>
              <a:rPr lang="zh-CN" altLang="en-US" sz="3200" smtClean="0">
                <a:solidFill>
                  <a:schemeClr val="tx1">
                    <a:lumMod val="65000"/>
                    <a:lumOff val="35000"/>
                  </a:schemeClr>
                </a:solidFill>
                <a:latin typeface="张海山锐谐体" panose="02000000000000000000" pitchFamily="2" charset="-122"/>
                <a:ea typeface="张海山锐谐体" panose="02000000000000000000" pitchFamily="2" charset="-122"/>
              </a:rPr>
              <a:t>教育背景</a:t>
            </a:r>
            <a:endParaRPr lang="zh-CN" altLang="en-US" sz="320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sp>
        <p:nvSpPr>
          <p:cNvPr id="14" name="TextBox 42"/>
          <p:cNvSpPr txBox="1"/>
          <p:nvPr/>
        </p:nvSpPr>
        <p:spPr>
          <a:xfrm>
            <a:off x="6406523" y="2740240"/>
            <a:ext cx="5855916" cy="830997"/>
          </a:xfrm>
          <a:prstGeom prst="rect">
            <a:avLst/>
          </a:prstGeom>
          <a:noFill/>
          <a:ln>
            <a:noFill/>
          </a:ln>
        </p:spPr>
        <p:txBody>
          <a:bodyPr wrap="square" rtlCol="0">
            <a:spAutoFit/>
          </a:bodyPr>
          <a:lstStyle/>
          <a:p>
            <a:pPr>
              <a:lnSpc>
                <a:spcPct val="150000"/>
              </a:lnSpc>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助理人力资源管理</a:t>
            </a:r>
            <a:r>
              <a:rPr lang="zh-CN" altLang="en-US" sz="1600" b="1" dirty="0" smtClean="0">
                <a:solidFill>
                  <a:schemeClr val="bg1">
                    <a:lumMod val="50000"/>
                  </a:schemeClr>
                </a:solidFill>
                <a:latin typeface="微软雅黑" panose="020B0503020204020204" pitchFamily="34" charset="-122"/>
                <a:ea typeface="微软雅黑" panose="020B0503020204020204" pitchFamily="34" charset="-122"/>
              </a:rPr>
              <a:t>师</a:t>
            </a:r>
            <a:r>
              <a:rPr lang="en-US" altLang="zh-CN" sz="1600" b="1" dirty="0" smtClean="0">
                <a:solidFill>
                  <a:schemeClr val="bg1">
                    <a:lumMod val="50000"/>
                  </a:schemeClr>
                </a:solidFill>
                <a:latin typeface="微软雅黑" panose="020B0503020204020204" pitchFamily="34" charset="-122"/>
                <a:ea typeface="微软雅黑" panose="020B0503020204020204" pitchFamily="34" charset="-122"/>
              </a:rPr>
              <a:t>    </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2013</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-2014</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年</a:t>
            </a:r>
            <a:endParaRPr lang="en-US" altLang="zh-CN" sz="16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国家职业资格二级</a:t>
            </a:r>
          </a:p>
        </p:txBody>
      </p:sp>
      <p:sp>
        <p:nvSpPr>
          <p:cNvPr id="15" name="矩形 14"/>
          <p:cNvSpPr/>
          <p:nvPr/>
        </p:nvSpPr>
        <p:spPr>
          <a:xfrm>
            <a:off x="0" y="0"/>
            <a:ext cx="12190413" cy="408214"/>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46"/>
          <p:cNvSpPr txBox="1"/>
          <p:nvPr/>
        </p:nvSpPr>
        <p:spPr>
          <a:xfrm>
            <a:off x="538194" y="-92403"/>
            <a:ext cx="1774725" cy="458908"/>
          </a:xfrm>
          <a:prstGeom prst="rect">
            <a:avLst/>
          </a:prstGeom>
          <a:noFill/>
          <a:ln>
            <a:noFill/>
          </a:ln>
        </p:spPr>
        <p:txBody>
          <a:bodyPr wrap="square" rtlCol="0">
            <a:spAutoFit/>
          </a:bodyPr>
          <a:lstStyle/>
          <a:p>
            <a:pPr>
              <a:lnSpc>
                <a:spcPct val="150000"/>
              </a:lnSpc>
            </a:pPr>
            <a:r>
              <a:rPr lang="zh-CN" altLang="en-US" smtClean="0">
                <a:solidFill>
                  <a:schemeClr val="bg1"/>
                </a:solidFill>
                <a:latin typeface="微软雅黑" panose="020B0503020204020204" pitchFamily="34" charset="-122"/>
                <a:ea typeface="微软雅黑" panose="020B0503020204020204" pitchFamily="34" charset="-122"/>
              </a:rPr>
              <a:t>教育背景</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5400000">
            <a:off x="298339" y="111537"/>
            <a:ext cx="213425" cy="18398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8771100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childTnLst>
                                </p:cTn>
                              </p:par>
                              <p:par>
                                <p:cTn id="11" presetID="10" presetClass="entr" presetSubtype="0" fill="hold" nodeType="withEffect">
                                  <p:stCondLst>
                                    <p:cond delay="1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childTnLst>
                                </p:cTn>
                              </p:par>
                              <p:par>
                                <p:cTn id="14" presetID="22" presetClass="entr" presetSubtype="8" fill="hold" grpId="0" nodeType="withEffect">
                                  <p:stCondLst>
                                    <p:cond delay="175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1000"/>
                                        <p:tgtEl>
                                          <p:spTgt spid="13"/>
                                        </p:tgtEl>
                                      </p:cBhvr>
                                    </p:animEffect>
                                  </p:childTnLst>
                                </p:cTn>
                              </p:par>
                              <p:par>
                                <p:cTn id="17" presetID="22" presetClass="entr" presetSubtype="4" fill="hold" nodeType="withEffect">
                                  <p:stCondLst>
                                    <p:cond delay="2500"/>
                                  </p:stCondLst>
                                  <p:childTnLst>
                                    <p:set>
                                      <p:cBhvr>
                                        <p:cTn id="18" dur="1" fill="hold">
                                          <p:stCondLst>
                                            <p:cond delay="0"/>
                                          </p:stCondLst>
                                        </p:cTn>
                                        <p:tgtEl>
                                          <p:spTgt spid="19"/>
                                        </p:tgtEl>
                                        <p:attrNameLst>
                                          <p:attrName>style.visibility</p:attrName>
                                        </p:attrNameLst>
                                      </p:cBhvr>
                                      <p:to>
                                        <p:strVal val="visible"/>
                                      </p:to>
                                    </p:set>
                                    <p:animEffect transition="in" filter="wipe(down)">
                                      <p:cBhvr>
                                        <p:cTn id="19" dur="1500"/>
                                        <p:tgtEl>
                                          <p:spTgt spid="19"/>
                                        </p:tgtEl>
                                      </p:cBhvr>
                                    </p:animEffect>
                                  </p:childTnLst>
                                </p:cTn>
                              </p:par>
                              <p:par>
                                <p:cTn id="20" presetID="10" presetClass="entr" presetSubtype="0" fill="hold" grpId="0" nodeType="withEffect">
                                  <p:stCondLst>
                                    <p:cond delay="25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750"/>
                                        <p:tgtEl>
                                          <p:spTgt spid="6"/>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750"/>
                                        <p:tgtEl>
                                          <p:spTgt spid="8"/>
                                        </p:tgtEl>
                                      </p:cBhvr>
                                    </p:animEffect>
                                  </p:childTnLst>
                                </p:cTn>
                              </p:par>
                              <p:par>
                                <p:cTn id="26" presetID="10" presetClass="entr" presetSubtype="0" fill="hold" grpId="0" nodeType="withEffect">
                                  <p:stCondLst>
                                    <p:cond delay="30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childTnLst>
                                </p:cTn>
                              </p:par>
                              <p:par>
                                <p:cTn id="29" presetID="10" presetClass="entr" presetSubtype="0" fill="hold" grpId="0" nodeType="withEffect">
                                  <p:stCondLst>
                                    <p:cond delay="325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750"/>
                                        <p:tgtEl>
                                          <p:spTgt spid="11"/>
                                        </p:tgtEl>
                                      </p:cBhvr>
                                    </p:animEffect>
                                  </p:childTnLst>
                                </p:cTn>
                              </p:par>
                              <p:par>
                                <p:cTn id="32" presetID="2" presetClass="entr" presetSubtype="2" fill="hold" grpId="0" nodeType="withEffect">
                                  <p:stCondLst>
                                    <p:cond delay="4000"/>
                                  </p:stCondLst>
                                  <p:iterate type="lt">
                                    <p:tmPct val="10000"/>
                                  </p:iterate>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1+#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400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1+#ppt_w/2"/>
                                          </p:val>
                                        </p:tav>
                                        <p:tav tm="100000">
                                          <p:val>
                                            <p:strVal val="#ppt_x"/>
                                          </p:val>
                                        </p:tav>
                                      </p:tavLst>
                                    </p:anim>
                                    <p:anim calcmode="lin" valueType="num">
                                      <p:cBhvr additive="base">
                                        <p:cTn id="39" dur="500" fill="hold"/>
                                        <p:tgtEl>
                                          <p:spTgt spid="9"/>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0"/>
                                  </p:stCondLst>
                                  <p:iterate type="lt">
                                    <p:tmPct val="10000"/>
                                  </p:iterate>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4000"/>
                                  </p:stCondLst>
                                  <p:iterate type="lt">
                                    <p:tmPct val="10000"/>
                                  </p:iterate>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animBg="1"/>
      <p:bldP spid="7" grpId="0"/>
      <p:bldP spid="8" grpId="0" animBg="1"/>
      <p:bldP spid="9" grpId="0"/>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任意多边形 1"/>
          <p:cNvSpPr/>
          <p:nvPr/>
        </p:nvSpPr>
        <p:spPr>
          <a:xfrm>
            <a:off x="2817563" y="3270325"/>
            <a:ext cx="9372850" cy="365760"/>
          </a:xfrm>
          <a:custGeom>
            <a:avLst/>
            <a:gdLst>
              <a:gd name="connsiteX0" fmla="*/ 5793933 w 9372850"/>
              <a:gd name="connsiteY0" fmla="*/ 0 h 365760"/>
              <a:gd name="connsiteX1" fmla="*/ 9372850 w 9372850"/>
              <a:gd name="connsiteY1" fmla="*/ 0 h 365760"/>
              <a:gd name="connsiteX2" fmla="*/ 9372850 w 9372850"/>
              <a:gd name="connsiteY2" fmla="*/ 365760 h 365760"/>
              <a:gd name="connsiteX3" fmla="*/ 5804691 w 9372850"/>
              <a:gd name="connsiteY3" fmla="*/ 365760 h 365760"/>
              <a:gd name="connsiteX4" fmla="*/ 5982192 w 9372850"/>
              <a:gd name="connsiteY4" fmla="*/ 188259 h 365760"/>
              <a:gd name="connsiteX5" fmla="*/ 2870216 w 9372850"/>
              <a:gd name="connsiteY5" fmla="*/ 0 h 365760"/>
              <a:gd name="connsiteX6" fmla="*/ 5562644 w 9372850"/>
              <a:gd name="connsiteY6" fmla="*/ 0 h 365760"/>
              <a:gd name="connsiteX7" fmla="*/ 5750903 w 9372850"/>
              <a:gd name="connsiteY7" fmla="*/ 188259 h 365760"/>
              <a:gd name="connsiteX8" fmla="*/ 5573402 w 9372850"/>
              <a:gd name="connsiteY8" fmla="*/ 365760 h 365760"/>
              <a:gd name="connsiteX9" fmla="*/ 2861557 w 9372850"/>
              <a:gd name="connsiteY9" fmla="*/ 365760 h 365760"/>
              <a:gd name="connsiteX10" fmla="*/ 3013082 w 9372850"/>
              <a:gd name="connsiteY10" fmla="*/ 177501 h 365760"/>
              <a:gd name="connsiteX11" fmla="*/ 2099 w 9372850"/>
              <a:gd name="connsiteY11" fmla="*/ 0 h 365760"/>
              <a:gd name="connsiteX12" fmla="*/ 2692715 w 9372850"/>
              <a:gd name="connsiteY12" fmla="*/ 0 h 365760"/>
              <a:gd name="connsiteX13" fmla="*/ 2835581 w 9372850"/>
              <a:gd name="connsiteY13" fmla="*/ 177501 h 365760"/>
              <a:gd name="connsiteX14" fmla="*/ 2684056 w 9372850"/>
              <a:gd name="connsiteY14" fmla="*/ 365760 h 365760"/>
              <a:gd name="connsiteX15" fmla="*/ 0 w 9372850"/>
              <a:gd name="connsiteY15" fmla="*/ 365760 h 365760"/>
              <a:gd name="connsiteX16" fmla="*/ 177516 w 9372850"/>
              <a:gd name="connsiteY16" fmla="*/ 181793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372850" h="365760">
                <a:moveTo>
                  <a:pt x="5793933" y="0"/>
                </a:moveTo>
                <a:lnTo>
                  <a:pt x="9372850" y="0"/>
                </a:lnTo>
                <a:lnTo>
                  <a:pt x="9372850" y="365760"/>
                </a:lnTo>
                <a:lnTo>
                  <a:pt x="5804691" y="365760"/>
                </a:lnTo>
                <a:lnTo>
                  <a:pt x="5982192" y="188259"/>
                </a:lnTo>
                <a:close/>
                <a:moveTo>
                  <a:pt x="2870216" y="0"/>
                </a:moveTo>
                <a:lnTo>
                  <a:pt x="5562644" y="0"/>
                </a:lnTo>
                <a:lnTo>
                  <a:pt x="5750903" y="188259"/>
                </a:lnTo>
                <a:lnTo>
                  <a:pt x="5573402" y="365760"/>
                </a:lnTo>
                <a:lnTo>
                  <a:pt x="2861557" y="365760"/>
                </a:lnTo>
                <a:lnTo>
                  <a:pt x="3013082" y="177501"/>
                </a:lnTo>
                <a:close/>
                <a:moveTo>
                  <a:pt x="2099" y="0"/>
                </a:moveTo>
                <a:lnTo>
                  <a:pt x="2692715" y="0"/>
                </a:lnTo>
                <a:lnTo>
                  <a:pt x="2835581" y="177501"/>
                </a:lnTo>
                <a:lnTo>
                  <a:pt x="2684056" y="365760"/>
                </a:lnTo>
                <a:lnTo>
                  <a:pt x="0" y="365760"/>
                </a:lnTo>
                <a:lnTo>
                  <a:pt x="177516" y="181793"/>
                </a:lnTo>
                <a:close/>
              </a:path>
            </a:pathLst>
          </a:custGeom>
          <a:solidFill>
            <a:srgbClr val="22C4C4">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3" name="TextBox 28"/>
          <p:cNvSpPr txBox="1"/>
          <p:nvPr/>
        </p:nvSpPr>
        <p:spPr>
          <a:xfrm>
            <a:off x="3217018" y="3866601"/>
            <a:ext cx="2073441" cy="1754326"/>
          </a:xfrm>
          <a:prstGeom prst="rect">
            <a:avLst/>
          </a:prstGeom>
          <a:noFill/>
          <a:ln>
            <a:noFill/>
          </a:ln>
        </p:spPr>
        <p:txBody>
          <a:bodyPr wrap="square" rtlCol="0">
            <a:spAutoFit/>
          </a:bodyPr>
          <a:lstStyle/>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公司：</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录入公司名称</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岗位</a:t>
            </a: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人事专员</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工作内容：</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在此录入主要</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工作内容在此录入主要工作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194741" y="2486595"/>
            <a:ext cx="1822935" cy="683679"/>
            <a:chOff x="3237771" y="2371493"/>
            <a:chExt cx="1822935" cy="683679"/>
          </a:xfrm>
        </p:grpSpPr>
        <p:sp>
          <p:nvSpPr>
            <p:cNvPr id="5" name="任意多边形 4"/>
            <p:cNvSpPr/>
            <p:nvPr/>
          </p:nvSpPr>
          <p:spPr>
            <a:xfrm>
              <a:off x="3237771" y="2371493"/>
              <a:ext cx="1822935" cy="683679"/>
            </a:xfrm>
            <a:custGeom>
              <a:avLst/>
              <a:gdLst>
                <a:gd name="connsiteX0" fmla="*/ 0 w 1822935"/>
                <a:gd name="connsiteY0" fmla="*/ 0 h 683679"/>
                <a:gd name="connsiteX1" fmla="*/ 1822935 w 1822935"/>
                <a:gd name="connsiteY1" fmla="*/ 0 h 683679"/>
                <a:gd name="connsiteX2" fmla="*/ 1822935 w 1822935"/>
                <a:gd name="connsiteY2" fmla="*/ 510629 h 683679"/>
                <a:gd name="connsiteX3" fmla="*/ 999990 w 1822935"/>
                <a:gd name="connsiteY3" fmla="*/ 510629 h 683679"/>
                <a:gd name="connsiteX4" fmla="*/ 899621 w 1822935"/>
                <a:gd name="connsiteY4" fmla="*/ 683679 h 683679"/>
                <a:gd name="connsiteX5" fmla="*/ 799252 w 1822935"/>
                <a:gd name="connsiteY5" fmla="*/ 510629 h 683679"/>
                <a:gd name="connsiteX6" fmla="*/ 0 w 1822935"/>
                <a:gd name="connsiteY6" fmla="*/ 510629 h 68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2935" h="683679">
                  <a:moveTo>
                    <a:pt x="0" y="0"/>
                  </a:moveTo>
                  <a:lnTo>
                    <a:pt x="1822935" y="0"/>
                  </a:lnTo>
                  <a:lnTo>
                    <a:pt x="1822935" y="510629"/>
                  </a:lnTo>
                  <a:lnTo>
                    <a:pt x="999990" y="510629"/>
                  </a:lnTo>
                  <a:lnTo>
                    <a:pt x="899621" y="683679"/>
                  </a:lnTo>
                  <a:lnTo>
                    <a:pt x="799252" y="510629"/>
                  </a:lnTo>
                  <a:lnTo>
                    <a:pt x="0" y="510629"/>
                  </a:lnTo>
                  <a:close/>
                </a:path>
              </a:pathLst>
            </a:custGeom>
            <a:solidFill>
              <a:srgbClr val="22C4C4"/>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endParaRPr>
            </a:p>
          </p:txBody>
        </p:sp>
        <p:sp>
          <p:nvSpPr>
            <p:cNvPr id="6" name="矩形 5"/>
            <p:cNvSpPr/>
            <p:nvPr/>
          </p:nvSpPr>
          <p:spPr>
            <a:xfrm>
              <a:off x="3347940" y="2371493"/>
              <a:ext cx="1645002" cy="461665"/>
            </a:xfrm>
            <a:prstGeom prst="rect">
              <a:avLst/>
            </a:prstGeom>
          </p:spPr>
          <p:txBody>
            <a:bodyPr wrap="none">
              <a:spAutoFit/>
            </a:bodyPr>
            <a:lstStyle/>
            <a:p>
              <a:pPr>
                <a:lnSpc>
                  <a:spcPct val="150000"/>
                </a:lnSpc>
              </a:pPr>
              <a:r>
                <a:rPr lang="en-US" altLang="zh-CN" sz="1600" dirty="0" smtClean="0">
                  <a:solidFill>
                    <a:schemeClr val="bg1"/>
                  </a:solidFill>
                  <a:latin typeface="微软雅黑" panose="020B0503020204020204" pitchFamily="34" charset="-122"/>
                  <a:ea typeface="微软雅黑" panose="020B0503020204020204" pitchFamily="34" charset="-122"/>
                </a:rPr>
                <a:t>2011</a:t>
              </a:r>
              <a:r>
                <a:rPr lang="zh-CN" altLang="en-US" sz="1600" dirty="0" smtClean="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a:t>
              </a:r>
              <a:r>
                <a:rPr lang="en-US" altLang="zh-CN" sz="1600" dirty="0" smtClean="0">
                  <a:solidFill>
                    <a:schemeClr val="bg1"/>
                  </a:solidFill>
                  <a:latin typeface="微软雅黑" panose="020B0503020204020204" pitchFamily="34" charset="-122"/>
                  <a:ea typeface="微软雅黑" panose="020B0503020204020204" pitchFamily="34" charset="-122"/>
                </a:rPr>
                <a:t>2012</a:t>
              </a:r>
              <a:r>
                <a:rPr lang="zh-CN" altLang="en-US" sz="1600" dirty="0" smtClean="0">
                  <a:solidFill>
                    <a:schemeClr val="bg1"/>
                  </a:solidFill>
                  <a:latin typeface="微软雅黑" panose="020B0503020204020204" pitchFamily="34" charset="-122"/>
                  <a:ea typeface="微软雅黑" panose="020B0503020204020204" pitchFamily="34" charset="-122"/>
                </a:rPr>
                <a:t>年</a:t>
              </a:r>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sp>
        <p:nvSpPr>
          <p:cNvPr id="7" name="椭圆 6"/>
          <p:cNvSpPr/>
          <p:nvPr/>
        </p:nvSpPr>
        <p:spPr>
          <a:xfrm>
            <a:off x="3980420" y="3313053"/>
            <a:ext cx="288032" cy="288032"/>
          </a:xfrm>
          <a:prstGeom prst="ellipse">
            <a:avLst/>
          </a:prstGeom>
          <a:solidFill>
            <a:schemeClr val="bg1"/>
          </a:solidFill>
          <a:ln>
            <a:solidFill>
              <a:srgbClr val="22C4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TextBox 32"/>
          <p:cNvSpPr txBox="1"/>
          <p:nvPr/>
        </p:nvSpPr>
        <p:spPr>
          <a:xfrm>
            <a:off x="6195308" y="3833944"/>
            <a:ext cx="2197579" cy="1754326"/>
          </a:xfrm>
          <a:prstGeom prst="rect">
            <a:avLst/>
          </a:prstGeom>
          <a:noFill/>
          <a:ln>
            <a:noFill/>
          </a:ln>
        </p:spPr>
        <p:txBody>
          <a:bodyPr wrap="square" rtlCol="0">
            <a:spAutoFit/>
          </a:bodyPr>
          <a:lstStyle/>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公司：</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录入公司名称</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岗位：</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人力资源助理</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工作内容：</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在此录入主要</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工作内容在此录入主要工作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椭圆 8"/>
          <p:cNvSpPr/>
          <p:nvPr/>
        </p:nvSpPr>
        <p:spPr>
          <a:xfrm>
            <a:off x="6860740" y="3313053"/>
            <a:ext cx="288032" cy="288032"/>
          </a:xfrm>
          <a:prstGeom prst="ellipse">
            <a:avLst/>
          </a:prstGeom>
          <a:solidFill>
            <a:schemeClr val="bg1"/>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TextBox 47"/>
          <p:cNvSpPr txBox="1"/>
          <p:nvPr/>
        </p:nvSpPr>
        <p:spPr>
          <a:xfrm>
            <a:off x="9212951" y="3882930"/>
            <a:ext cx="2217051" cy="1754326"/>
          </a:xfrm>
          <a:prstGeom prst="rect">
            <a:avLst/>
          </a:prstGeom>
          <a:noFill/>
          <a:ln>
            <a:noFill/>
          </a:ln>
        </p:spPr>
        <p:txBody>
          <a:bodyPr wrap="square" rtlCol="0">
            <a:spAutoFit/>
          </a:bodyPr>
          <a:lstStyle/>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公司：</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录入公司名称</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岗位：</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人力资源主管</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工作内容：</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在此录入主要</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工作内容在此录入主要工作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在此录入主要工作</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6699" y="2486595"/>
            <a:ext cx="1822935" cy="687264"/>
            <a:chOff x="9028972" y="1908914"/>
            <a:chExt cx="1822935" cy="687264"/>
          </a:xfrm>
        </p:grpSpPr>
        <p:sp>
          <p:nvSpPr>
            <p:cNvPr id="12" name="任意多边形 11"/>
            <p:cNvSpPr/>
            <p:nvPr/>
          </p:nvSpPr>
          <p:spPr>
            <a:xfrm>
              <a:off x="9028972" y="1912499"/>
              <a:ext cx="1822935" cy="683679"/>
            </a:xfrm>
            <a:custGeom>
              <a:avLst/>
              <a:gdLst>
                <a:gd name="connsiteX0" fmla="*/ 0 w 1822935"/>
                <a:gd name="connsiteY0" fmla="*/ 0 h 683679"/>
                <a:gd name="connsiteX1" fmla="*/ 1822935 w 1822935"/>
                <a:gd name="connsiteY1" fmla="*/ 0 h 683679"/>
                <a:gd name="connsiteX2" fmla="*/ 1822935 w 1822935"/>
                <a:gd name="connsiteY2" fmla="*/ 510629 h 683679"/>
                <a:gd name="connsiteX3" fmla="*/ 999990 w 1822935"/>
                <a:gd name="connsiteY3" fmla="*/ 510629 h 683679"/>
                <a:gd name="connsiteX4" fmla="*/ 899621 w 1822935"/>
                <a:gd name="connsiteY4" fmla="*/ 683679 h 683679"/>
                <a:gd name="connsiteX5" fmla="*/ 799252 w 1822935"/>
                <a:gd name="connsiteY5" fmla="*/ 510629 h 683679"/>
                <a:gd name="connsiteX6" fmla="*/ 0 w 1822935"/>
                <a:gd name="connsiteY6" fmla="*/ 510629 h 68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2935" h="683679">
                  <a:moveTo>
                    <a:pt x="0" y="0"/>
                  </a:moveTo>
                  <a:lnTo>
                    <a:pt x="1822935" y="0"/>
                  </a:lnTo>
                  <a:lnTo>
                    <a:pt x="1822935" y="510629"/>
                  </a:lnTo>
                  <a:lnTo>
                    <a:pt x="999990" y="510629"/>
                  </a:lnTo>
                  <a:lnTo>
                    <a:pt x="899621" y="683679"/>
                  </a:lnTo>
                  <a:lnTo>
                    <a:pt x="799252" y="510629"/>
                  </a:lnTo>
                  <a:lnTo>
                    <a:pt x="0" y="510629"/>
                  </a:lnTo>
                  <a:close/>
                </a:path>
              </a:pathLst>
            </a:custGeom>
            <a:solidFill>
              <a:srgbClr val="17CFCB"/>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endParaRPr>
            </a:p>
          </p:txBody>
        </p:sp>
        <p:sp>
          <p:nvSpPr>
            <p:cNvPr id="13" name="矩形 12"/>
            <p:cNvSpPr/>
            <p:nvPr/>
          </p:nvSpPr>
          <p:spPr>
            <a:xfrm>
              <a:off x="9059661" y="1908914"/>
              <a:ext cx="1645002" cy="418191"/>
            </a:xfrm>
            <a:prstGeom prst="rect">
              <a:avLst/>
            </a:prstGeom>
          </p:spPr>
          <p:txBody>
            <a:bodyPr wrap="none">
              <a:spAutoFit/>
            </a:bodyPr>
            <a:lstStyle/>
            <a:p>
              <a:pPr>
                <a:lnSpc>
                  <a:spcPct val="150000"/>
                </a:lnSpc>
              </a:pPr>
              <a:r>
                <a:rPr lang="en-US" altLang="zh-CN" sz="1600" dirty="0" smtClean="0">
                  <a:solidFill>
                    <a:schemeClr val="bg1"/>
                  </a:solidFill>
                  <a:latin typeface="微软雅黑" panose="020B0503020204020204" pitchFamily="34" charset="-122"/>
                  <a:ea typeface="微软雅黑" panose="020B0503020204020204" pitchFamily="34" charset="-122"/>
                </a:rPr>
                <a:t>2018</a:t>
              </a:r>
              <a:r>
                <a:rPr lang="zh-CN" altLang="en-US" sz="1600" dirty="0" smtClean="0">
                  <a:solidFill>
                    <a:schemeClr val="bg1"/>
                  </a:solidFill>
                  <a:latin typeface="微软雅黑" panose="020B0503020204020204" pitchFamily="34" charset="-122"/>
                  <a:ea typeface="微软雅黑" panose="020B0503020204020204" pitchFamily="34" charset="-122"/>
                </a:rPr>
                <a:t>年</a:t>
              </a:r>
              <a:r>
                <a:rPr lang="en-US" altLang="zh-CN" sz="1600" dirty="0">
                  <a:solidFill>
                    <a:schemeClr val="bg1"/>
                  </a:solidFill>
                  <a:latin typeface="微软雅黑" panose="020B0503020204020204" pitchFamily="34" charset="-122"/>
                  <a:ea typeface="微软雅黑" panose="020B0503020204020204" pitchFamily="34" charset="-122"/>
                </a:rPr>
                <a:t>-</a:t>
              </a:r>
              <a:r>
                <a:rPr lang="en-US" altLang="zh-CN" sz="1600" dirty="0" smtClean="0">
                  <a:solidFill>
                    <a:schemeClr val="bg1"/>
                  </a:solidFill>
                  <a:latin typeface="微软雅黑" panose="020B0503020204020204" pitchFamily="34" charset="-122"/>
                  <a:ea typeface="微软雅黑" panose="020B0503020204020204" pitchFamily="34" charset="-122"/>
                </a:rPr>
                <a:t>2018</a:t>
              </a:r>
              <a:r>
                <a:rPr lang="zh-CN" altLang="en-US" sz="1600" dirty="0" smtClean="0">
                  <a:solidFill>
                    <a:schemeClr val="bg1"/>
                  </a:solidFill>
                  <a:latin typeface="微软雅黑" panose="020B0503020204020204" pitchFamily="34" charset="-122"/>
                  <a:ea typeface="微软雅黑" panose="020B0503020204020204" pitchFamily="34" charset="-122"/>
                </a:rPr>
                <a:t>年</a:t>
              </a:r>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sp>
        <p:nvSpPr>
          <p:cNvPr id="14" name="椭圆 13"/>
          <p:cNvSpPr/>
          <p:nvPr/>
        </p:nvSpPr>
        <p:spPr>
          <a:xfrm>
            <a:off x="9813067" y="3313053"/>
            <a:ext cx="288032" cy="288032"/>
          </a:xfrm>
          <a:prstGeom prst="ellipse">
            <a:avLst/>
          </a:prstGeom>
          <a:solidFill>
            <a:schemeClr val="bg1"/>
          </a:solidFill>
          <a:ln>
            <a:solidFill>
              <a:srgbClr val="17CF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5" name="矩形 14"/>
          <p:cNvSpPr/>
          <p:nvPr/>
        </p:nvSpPr>
        <p:spPr>
          <a:xfrm>
            <a:off x="0" y="0"/>
            <a:ext cx="12190413" cy="408214"/>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6" name="TextBox 46"/>
          <p:cNvSpPr txBox="1"/>
          <p:nvPr/>
        </p:nvSpPr>
        <p:spPr>
          <a:xfrm>
            <a:off x="548952" y="-81645"/>
            <a:ext cx="1774725" cy="458908"/>
          </a:xfrm>
          <a:prstGeom prst="rect">
            <a:avLst/>
          </a:prstGeom>
          <a:noFill/>
          <a:ln>
            <a:noFill/>
          </a:ln>
        </p:spPr>
        <p:txBody>
          <a:bodyPr wrap="square" rtlCol="0">
            <a:spAutoFit/>
          </a:bodyPr>
          <a:lstStyle/>
          <a:p>
            <a:pPr>
              <a:lnSpc>
                <a:spcPct val="150000"/>
              </a:lnSpc>
            </a:pPr>
            <a:r>
              <a:rPr lang="zh-CN" altLang="en-US" smtClean="0">
                <a:solidFill>
                  <a:schemeClr val="bg1"/>
                </a:solidFill>
                <a:latin typeface="微软雅黑" panose="020B0503020204020204" pitchFamily="34" charset="-122"/>
                <a:ea typeface="微软雅黑" panose="020B0503020204020204" pitchFamily="34" charset="-122"/>
              </a:rPr>
              <a:t>工作经历</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7" name="等腰三角形 16"/>
          <p:cNvSpPr/>
          <p:nvPr/>
        </p:nvSpPr>
        <p:spPr>
          <a:xfrm rot="5400000">
            <a:off x="293914" y="51802"/>
            <a:ext cx="277586" cy="23929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8" name="文本框 17"/>
          <p:cNvSpPr txBox="1"/>
          <p:nvPr/>
        </p:nvSpPr>
        <p:spPr>
          <a:xfrm>
            <a:off x="628367" y="2590506"/>
            <a:ext cx="1826141" cy="584775"/>
          </a:xfrm>
          <a:prstGeom prst="rect">
            <a:avLst/>
          </a:prstGeom>
          <a:noFill/>
        </p:spPr>
        <p:txBody>
          <a:bodyPr wrap="none" rtlCol="0">
            <a:spAutoFit/>
          </a:bodyPr>
          <a:lstStyle/>
          <a:p>
            <a:r>
              <a:rPr lang="zh-CN" altLang="en-US" sz="3200" smtClean="0">
                <a:solidFill>
                  <a:schemeClr val="tx1">
                    <a:lumMod val="65000"/>
                    <a:lumOff val="35000"/>
                  </a:schemeClr>
                </a:solidFill>
                <a:latin typeface="张海山锐谐体" panose="02000000000000000000" pitchFamily="2" charset="-122"/>
                <a:ea typeface="张海山锐谐体" panose="02000000000000000000" pitchFamily="2" charset="-122"/>
              </a:rPr>
              <a:t>工作经历</a:t>
            </a:r>
            <a:endParaRPr lang="zh-CN" altLang="en-US" sz="320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grpSp>
        <p:nvGrpSpPr>
          <p:cNvPr id="19" name="组合 18"/>
          <p:cNvGrpSpPr/>
          <p:nvPr/>
        </p:nvGrpSpPr>
        <p:grpSpPr>
          <a:xfrm>
            <a:off x="6068826" y="2502377"/>
            <a:ext cx="1822935" cy="683679"/>
            <a:chOff x="6165644" y="1964495"/>
            <a:chExt cx="1822935" cy="683679"/>
          </a:xfrm>
        </p:grpSpPr>
        <p:sp>
          <p:nvSpPr>
            <p:cNvPr id="20" name="任意多边形 19"/>
            <p:cNvSpPr/>
            <p:nvPr/>
          </p:nvSpPr>
          <p:spPr>
            <a:xfrm>
              <a:off x="6165644" y="1964495"/>
              <a:ext cx="1822935" cy="683679"/>
            </a:xfrm>
            <a:custGeom>
              <a:avLst/>
              <a:gdLst>
                <a:gd name="connsiteX0" fmla="*/ 0 w 1822935"/>
                <a:gd name="connsiteY0" fmla="*/ 0 h 683679"/>
                <a:gd name="connsiteX1" fmla="*/ 1822935 w 1822935"/>
                <a:gd name="connsiteY1" fmla="*/ 0 h 683679"/>
                <a:gd name="connsiteX2" fmla="*/ 1822935 w 1822935"/>
                <a:gd name="connsiteY2" fmla="*/ 510629 h 683679"/>
                <a:gd name="connsiteX3" fmla="*/ 999990 w 1822935"/>
                <a:gd name="connsiteY3" fmla="*/ 510629 h 683679"/>
                <a:gd name="connsiteX4" fmla="*/ 899621 w 1822935"/>
                <a:gd name="connsiteY4" fmla="*/ 683679 h 683679"/>
                <a:gd name="connsiteX5" fmla="*/ 799252 w 1822935"/>
                <a:gd name="connsiteY5" fmla="*/ 510629 h 683679"/>
                <a:gd name="connsiteX6" fmla="*/ 0 w 1822935"/>
                <a:gd name="connsiteY6" fmla="*/ 510629 h 683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2935" h="683679">
                  <a:moveTo>
                    <a:pt x="0" y="0"/>
                  </a:moveTo>
                  <a:lnTo>
                    <a:pt x="1822935" y="0"/>
                  </a:lnTo>
                  <a:lnTo>
                    <a:pt x="1822935" y="510629"/>
                  </a:lnTo>
                  <a:lnTo>
                    <a:pt x="999990" y="510629"/>
                  </a:lnTo>
                  <a:lnTo>
                    <a:pt x="899621" y="683679"/>
                  </a:lnTo>
                  <a:lnTo>
                    <a:pt x="799252" y="510629"/>
                  </a:lnTo>
                  <a:lnTo>
                    <a:pt x="0" y="510629"/>
                  </a:lnTo>
                  <a:close/>
                </a:path>
              </a:pathLst>
            </a:custGeom>
            <a:solidFill>
              <a:srgbClr val="FFC000"/>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bg1">
                    <a:lumMod val="50000"/>
                  </a:schemeClr>
                </a:solidFill>
              </a:endParaRPr>
            </a:p>
          </p:txBody>
        </p:sp>
        <p:sp>
          <p:nvSpPr>
            <p:cNvPr id="21" name="矩形 20"/>
            <p:cNvSpPr/>
            <p:nvPr/>
          </p:nvSpPr>
          <p:spPr>
            <a:xfrm>
              <a:off x="6248989" y="1970747"/>
              <a:ext cx="1645002" cy="418191"/>
            </a:xfrm>
            <a:prstGeom prst="rect">
              <a:avLst/>
            </a:prstGeom>
          </p:spPr>
          <p:txBody>
            <a:bodyPr wrap="none">
              <a:spAutoFit/>
            </a:bodyPr>
            <a:lstStyle/>
            <a:p>
              <a:pPr>
                <a:lnSpc>
                  <a:spcPct val="150000"/>
                </a:lnSpc>
              </a:pPr>
              <a:r>
                <a:rPr lang="en-US" altLang="zh-CN" sz="1600">
                  <a:solidFill>
                    <a:schemeClr val="bg1"/>
                  </a:solidFill>
                  <a:latin typeface="微软雅黑" panose="020B0503020204020204" pitchFamily="34" charset="-122"/>
                  <a:ea typeface="微软雅黑" panose="020B0503020204020204" pitchFamily="34" charset="-122"/>
                </a:rPr>
                <a:t>2013</a:t>
              </a:r>
              <a:r>
                <a:rPr lang="zh-CN" altLang="en-US" sz="1600">
                  <a:solidFill>
                    <a:schemeClr val="bg1"/>
                  </a:solidFill>
                  <a:latin typeface="微软雅黑" panose="020B0503020204020204" pitchFamily="34" charset="-122"/>
                  <a:ea typeface="微软雅黑" panose="020B0503020204020204" pitchFamily="34" charset="-122"/>
                </a:rPr>
                <a:t>年</a:t>
              </a:r>
              <a:r>
                <a:rPr lang="en-US" altLang="zh-CN" sz="1600">
                  <a:solidFill>
                    <a:schemeClr val="bg1"/>
                  </a:solidFill>
                  <a:latin typeface="微软雅黑" panose="020B0503020204020204" pitchFamily="34" charset="-122"/>
                  <a:ea typeface="微软雅黑" panose="020B0503020204020204" pitchFamily="34" charset="-122"/>
                </a:rPr>
                <a:t>-2018</a:t>
              </a:r>
              <a:r>
                <a:rPr lang="zh-CN" altLang="en-US" sz="1600">
                  <a:solidFill>
                    <a:schemeClr val="bg1"/>
                  </a:solidFill>
                  <a:latin typeface="微软雅黑" panose="020B0503020204020204" pitchFamily="34" charset="-122"/>
                  <a:ea typeface="微软雅黑" panose="020B0503020204020204" pitchFamily="34" charset="-122"/>
                </a:rPr>
                <a:t>年</a:t>
              </a:r>
              <a:endParaRPr lang="en-US" altLang="zh-CN" sz="1600" dirty="0">
                <a:solidFill>
                  <a:schemeClr val="bg1"/>
                </a:solidFill>
                <a:latin typeface="微软雅黑" panose="020B0503020204020204" pitchFamily="34" charset="-122"/>
                <a:ea typeface="微软雅黑" panose="020B0503020204020204" pitchFamily="34" charset="-122"/>
              </a:endParaRPr>
            </a:p>
          </p:txBody>
        </p:sp>
      </p:grpSp>
      <p:sp>
        <p:nvSpPr>
          <p:cNvPr id="22" name="五边形 21"/>
          <p:cNvSpPr/>
          <p:nvPr/>
        </p:nvSpPr>
        <p:spPr>
          <a:xfrm>
            <a:off x="0" y="3291840"/>
            <a:ext cx="2796988" cy="355001"/>
          </a:xfrm>
          <a:prstGeom prst="homePlate">
            <a:avLst>
              <a:gd name="adj" fmla="val 52462"/>
            </a:avLst>
          </a:prstGeom>
          <a:solidFill>
            <a:srgbClr val="22C4C4">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3" name="矩形 22"/>
          <p:cNvSpPr/>
          <p:nvPr/>
        </p:nvSpPr>
        <p:spPr>
          <a:xfrm>
            <a:off x="0" y="6749419"/>
            <a:ext cx="12190413" cy="110169"/>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Tree>
    <p:extLst>
      <p:ext uri="{BB962C8B-B14F-4D97-AF65-F5344CB8AC3E}">
        <p14:creationId xmlns:p14="http://schemas.microsoft.com/office/powerpoint/2010/main" val="194352110"/>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0-#ppt_w/2"/>
                                          </p:val>
                                        </p:tav>
                                        <p:tav tm="100000">
                                          <p:val>
                                            <p:strVal val="#ppt_x"/>
                                          </p:val>
                                        </p:tav>
                                      </p:tavLst>
                                    </p:anim>
                                    <p:anim calcmode="lin" valueType="num">
                                      <p:cBhvr additive="base">
                                        <p:cTn id="8" dur="75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type="lt">
                                    <p:tmPct val="15000"/>
                                  </p:iterate>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0-#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125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2250"/>
                                        <p:tgtEl>
                                          <p:spTgt spid="2"/>
                                        </p:tgtEl>
                                      </p:cBhvr>
                                    </p:animEffect>
                                  </p:childTnLst>
                                </p:cTn>
                              </p:par>
                              <p:par>
                                <p:cTn id="16" presetID="53" presetClass="entr" presetSubtype="16" fill="hold" grpId="0" nodeType="withEffect">
                                  <p:stCondLst>
                                    <p:cond delay="150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grpId="0" nodeType="withEffect">
                                  <p:stCondLst>
                                    <p:cond delay="20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25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42" presetClass="entr" presetSubtype="0" fill="hold" nodeType="withEffect">
                                  <p:stCondLst>
                                    <p:cond delay="15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200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1000"/>
                                        <p:tgtEl>
                                          <p:spTgt spid="19"/>
                                        </p:tgtEl>
                                      </p:cBhvr>
                                    </p:animEffect>
                                    <p:anim calcmode="lin" valueType="num">
                                      <p:cBhvr>
                                        <p:cTn id="39" dur="1000" fill="hold"/>
                                        <p:tgtEl>
                                          <p:spTgt spid="19"/>
                                        </p:tgtEl>
                                        <p:attrNameLst>
                                          <p:attrName>ppt_x</p:attrName>
                                        </p:attrNameLst>
                                      </p:cBhvr>
                                      <p:tavLst>
                                        <p:tav tm="0">
                                          <p:val>
                                            <p:strVal val="#ppt_x"/>
                                          </p:val>
                                        </p:tav>
                                        <p:tav tm="100000">
                                          <p:val>
                                            <p:strVal val="#ppt_x"/>
                                          </p:val>
                                        </p:tav>
                                      </p:tavLst>
                                    </p:anim>
                                    <p:anim calcmode="lin" valueType="num">
                                      <p:cBhvr>
                                        <p:cTn id="40" dur="1000" fill="hold"/>
                                        <p:tgtEl>
                                          <p:spTgt spid="19"/>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50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22" presetClass="entr" presetSubtype="1" fill="hold" grpId="0" nodeType="withEffect">
                                  <p:stCondLst>
                                    <p:cond delay="3750"/>
                                  </p:stCondLst>
                                  <p:childTnLst>
                                    <p:set>
                                      <p:cBhvr>
                                        <p:cTn id="47" dur="1" fill="hold">
                                          <p:stCondLst>
                                            <p:cond delay="0"/>
                                          </p:stCondLst>
                                        </p:cTn>
                                        <p:tgtEl>
                                          <p:spTgt spid="3"/>
                                        </p:tgtEl>
                                        <p:attrNameLst>
                                          <p:attrName>style.visibility</p:attrName>
                                        </p:attrNameLst>
                                      </p:cBhvr>
                                      <p:to>
                                        <p:strVal val="visible"/>
                                      </p:to>
                                    </p:set>
                                    <p:animEffect transition="in" filter="wipe(up)">
                                      <p:cBhvr>
                                        <p:cTn id="48" dur="1750"/>
                                        <p:tgtEl>
                                          <p:spTgt spid="3"/>
                                        </p:tgtEl>
                                      </p:cBhvr>
                                    </p:animEffect>
                                  </p:childTnLst>
                                </p:cTn>
                              </p:par>
                              <p:par>
                                <p:cTn id="49" presetID="22" presetClass="entr" presetSubtype="1" fill="hold" grpId="0" nodeType="withEffect">
                                  <p:stCondLst>
                                    <p:cond delay="3750"/>
                                  </p:stCondLst>
                                  <p:childTnLst>
                                    <p:set>
                                      <p:cBhvr>
                                        <p:cTn id="50" dur="1" fill="hold">
                                          <p:stCondLst>
                                            <p:cond delay="0"/>
                                          </p:stCondLst>
                                        </p:cTn>
                                        <p:tgtEl>
                                          <p:spTgt spid="8"/>
                                        </p:tgtEl>
                                        <p:attrNameLst>
                                          <p:attrName>style.visibility</p:attrName>
                                        </p:attrNameLst>
                                      </p:cBhvr>
                                      <p:to>
                                        <p:strVal val="visible"/>
                                      </p:to>
                                    </p:set>
                                    <p:animEffect transition="in" filter="wipe(up)">
                                      <p:cBhvr>
                                        <p:cTn id="51" dur="1750"/>
                                        <p:tgtEl>
                                          <p:spTgt spid="8"/>
                                        </p:tgtEl>
                                      </p:cBhvr>
                                    </p:animEffect>
                                  </p:childTnLst>
                                </p:cTn>
                              </p:par>
                              <p:par>
                                <p:cTn id="52" presetID="22" presetClass="entr" presetSubtype="1" fill="hold" grpId="0" nodeType="withEffect">
                                  <p:stCondLst>
                                    <p:cond delay="3750"/>
                                  </p:stCondLst>
                                  <p:childTnLst>
                                    <p:set>
                                      <p:cBhvr>
                                        <p:cTn id="53" dur="1" fill="hold">
                                          <p:stCondLst>
                                            <p:cond delay="0"/>
                                          </p:stCondLst>
                                        </p:cTn>
                                        <p:tgtEl>
                                          <p:spTgt spid="10"/>
                                        </p:tgtEl>
                                        <p:attrNameLst>
                                          <p:attrName>style.visibility</p:attrName>
                                        </p:attrNameLst>
                                      </p:cBhvr>
                                      <p:to>
                                        <p:strVal val="visible"/>
                                      </p:to>
                                    </p:set>
                                    <p:animEffect transition="in" filter="wipe(up)">
                                      <p:cBhvr>
                                        <p:cTn id="54" dur="1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7" grpId="0" animBg="1"/>
      <p:bldP spid="8" grpId="0"/>
      <p:bldP spid="9" grpId="0" animBg="1"/>
      <p:bldP spid="10" grpId="0"/>
      <p:bldP spid="14" grpId="0" animBg="1"/>
      <p:bldP spid="18"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0" y="0"/>
            <a:ext cx="12190413" cy="68595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0" y="0"/>
            <a:ext cx="12190413" cy="408214"/>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cxnSp>
        <p:nvCxnSpPr>
          <p:cNvPr id="2" name="直接连接符 1"/>
          <p:cNvCxnSpPr/>
          <p:nvPr/>
        </p:nvCxnSpPr>
        <p:spPr>
          <a:xfrm>
            <a:off x="3485995" y="3643980"/>
            <a:ext cx="0" cy="2151856"/>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800812" y="3643980"/>
            <a:ext cx="0" cy="2151856"/>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8166515" y="3643980"/>
            <a:ext cx="0" cy="2151856"/>
          </a:xfrm>
          <a:prstGeom prst="line">
            <a:avLst/>
          </a:prstGeom>
          <a:ln w="158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4809623" y="1817484"/>
            <a:ext cx="1861647" cy="1594091"/>
            <a:chOff x="4881632" y="1917626"/>
            <a:chExt cx="1692276" cy="1449062"/>
          </a:xfrm>
          <a:solidFill>
            <a:srgbClr val="FFC000"/>
          </a:solidFill>
        </p:grpSpPr>
        <p:sp>
          <p:nvSpPr>
            <p:cNvPr id="12" name="等腰三角形 11"/>
            <p:cNvSpPr/>
            <p:nvPr/>
          </p:nvSpPr>
          <p:spPr>
            <a:xfrm flipV="1">
              <a:off x="4881632" y="1917626"/>
              <a:ext cx="1692276" cy="144906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3" name="矩形 12"/>
            <p:cNvSpPr/>
            <p:nvPr/>
          </p:nvSpPr>
          <p:spPr>
            <a:xfrm>
              <a:off x="5411371" y="2002564"/>
              <a:ext cx="669129" cy="528193"/>
            </a:xfrm>
            <a:prstGeom prst="rect">
              <a:avLst/>
            </a:prstGeom>
            <a:grpFill/>
          </p:spPr>
          <p:txBody>
            <a:bodyPr wrap="none">
              <a:spAutoFit/>
            </a:bodyPr>
            <a:lstStyle/>
            <a:p>
              <a:pPr>
                <a:lnSpc>
                  <a:spcPct val="150000"/>
                </a:lnSpc>
              </a:pPr>
              <a:r>
                <a:rPr lang="en-US" altLang="zh-CN" sz="2400" dirty="0" smtClean="0">
                  <a:solidFill>
                    <a:schemeClr val="bg1"/>
                  </a:solidFill>
                  <a:latin typeface="微软雅黑" panose="020B0503020204020204" pitchFamily="34" charset="-122"/>
                  <a:ea typeface="微软雅黑" panose="020B0503020204020204" pitchFamily="34" charset="-122"/>
                </a:rPr>
                <a:t>PPT</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sp>
        <p:nvSpPr>
          <p:cNvPr id="14" name="TextBox 23"/>
          <p:cNvSpPr txBox="1"/>
          <p:nvPr/>
        </p:nvSpPr>
        <p:spPr>
          <a:xfrm>
            <a:off x="1784733" y="3987252"/>
            <a:ext cx="1701262" cy="1754326"/>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2693907" y="3491580"/>
            <a:ext cx="697627" cy="499624"/>
          </a:xfrm>
          <a:prstGeom prst="rect">
            <a:avLst/>
          </a:prstGeom>
        </p:spPr>
        <p:txBody>
          <a:bodyPr wrap="none">
            <a:spAutoFit/>
          </a:bodyPr>
          <a:lstStyle/>
          <a:p>
            <a:pPr algn="r">
              <a:lnSpc>
                <a:spcPct val="150000"/>
              </a:lnSpc>
            </a:pPr>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写作</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TextBox 25"/>
          <p:cNvSpPr txBox="1"/>
          <p:nvPr/>
        </p:nvSpPr>
        <p:spPr>
          <a:xfrm>
            <a:off x="4088989" y="3991204"/>
            <a:ext cx="1701262" cy="1754326"/>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4926155" y="3487628"/>
            <a:ext cx="681597" cy="499624"/>
          </a:xfrm>
          <a:prstGeom prst="rect">
            <a:avLst/>
          </a:prstGeom>
        </p:spPr>
        <p:txBody>
          <a:bodyPr wrap="none">
            <a:spAutoFit/>
          </a:bodyPr>
          <a:lstStyle/>
          <a:p>
            <a:pPr algn="r">
              <a:lnSpc>
                <a:spcPct val="150000"/>
              </a:lnSpc>
            </a:pP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PPT</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8" name="TextBox 27"/>
          <p:cNvSpPr txBox="1"/>
          <p:nvPr/>
        </p:nvSpPr>
        <p:spPr>
          <a:xfrm>
            <a:off x="6427097" y="3995156"/>
            <a:ext cx="1701262" cy="1754326"/>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7302419" y="3491580"/>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英语</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TextBox 29"/>
          <p:cNvSpPr txBox="1"/>
          <p:nvPr/>
        </p:nvSpPr>
        <p:spPr>
          <a:xfrm>
            <a:off x="8723819" y="3995156"/>
            <a:ext cx="1701262" cy="1754326"/>
          </a:xfrm>
          <a:prstGeom prst="rect">
            <a:avLst/>
          </a:prstGeom>
          <a:noFill/>
          <a:ln>
            <a:noFill/>
          </a:ln>
        </p:spPr>
        <p:txBody>
          <a:bodyPr wrap="square" rtlCol="0">
            <a:spAutoFit/>
          </a:bodyPr>
          <a:lstStyle/>
          <a:p>
            <a:pPr>
              <a:lnSpc>
                <a:spcPct val="150000"/>
              </a:lnSpc>
            </a:pP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在此</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录入具体内容在此录入具体内容在此录入具体内容在此录入具体内容在此录入具体</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内容</a:t>
            </a:r>
            <a:r>
              <a:rPr lang="zh-CN" altLang="en-US" sz="1200" dirty="0">
                <a:solidFill>
                  <a:schemeClr val="bg1">
                    <a:lumMod val="65000"/>
                  </a:schemeClr>
                </a:solidFill>
                <a:latin typeface="微软雅黑" panose="020B0503020204020204" pitchFamily="34" charset="-122"/>
                <a:ea typeface="微软雅黑" panose="020B0503020204020204" pitchFamily="34" charset="-122"/>
              </a:rPr>
              <a:t>在此录入具体内容</a:t>
            </a:r>
            <a:r>
              <a:rPr lang="zh-CN" altLang="en-US" sz="1200" dirty="0" smtClean="0">
                <a:solidFill>
                  <a:schemeClr val="bg1">
                    <a:lumMod val="65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9606675" y="3491580"/>
            <a:ext cx="697627" cy="499624"/>
          </a:xfrm>
          <a:prstGeom prst="rect">
            <a:avLst/>
          </a:prstGeom>
        </p:spPr>
        <p:txBody>
          <a:bodyPr wrap="none">
            <a:spAutoFit/>
          </a:bodyPr>
          <a:lstStyle/>
          <a:p>
            <a:pPr algn="r">
              <a:lnSpc>
                <a:spcPct val="150000"/>
              </a:lnSpc>
            </a:pP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其他</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TextBox 46"/>
          <p:cNvSpPr txBox="1"/>
          <p:nvPr/>
        </p:nvSpPr>
        <p:spPr>
          <a:xfrm>
            <a:off x="559709" y="-81645"/>
            <a:ext cx="1774725" cy="418191"/>
          </a:xfrm>
          <a:prstGeom prst="rect">
            <a:avLst/>
          </a:prstGeom>
          <a:noFill/>
          <a:ln>
            <a:noFill/>
          </a:ln>
        </p:spPr>
        <p:txBody>
          <a:bodyPr wrap="square" rtlCol="0">
            <a:spAutoFit/>
          </a:bodyPr>
          <a:lstStyle/>
          <a:p>
            <a:pPr>
              <a:lnSpc>
                <a:spcPct val="150000"/>
              </a:lnSpc>
            </a:pPr>
            <a:r>
              <a:rPr lang="zh-CN" altLang="en-US" sz="1600" smtClean="0">
                <a:solidFill>
                  <a:schemeClr val="bg1"/>
                </a:solidFill>
                <a:latin typeface="微软雅黑" panose="020B0503020204020204" pitchFamily="34" charset="-122"/>
                <a:ea typeface="微软雅黑" panose="020B0503020204020204" pitchFamily="34" charset="-122"/>
              </a:rPr>
              <a:t>突出技能</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4" name="等腰三角形 23"/>
          <p:cNvSpPr/>
          <p:nvPr/>
        </p:nvSpPr>
        <p:spPr>
          <a:xfrm rot="5400000">
            <a:off x="321338" y="88540"/>
            <a:ext cx="191910" cy="165439"/>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 name="TextBox 50"/>
          <p:cNvSpPr txBox="1"/>
          <p:nvPr/>
        </p:nvSpPr>
        <p:spPr>
          <a:xfrm>
            <a:off x="4879780" y="766829"/>
            <a:ext cx="2081324" cy="840936"/>
          </a:xfrm>
          <a:prstGeom prst="rect">
            <a:avLst/>
          </a:prstGeom>
          <a:noFill/>
          <a:ln>
            <a:noFill/>
          </a:ln>
        </p:spPr>
        <p:txBody>
          <a:bodyPr wrap="square" rtlCol="0">
            <a:spAutoFit/>
          </a:bodyPr>
          <a:lstStyle/>
          <a:p>
            <a:pPr>
              <a:lnSpc>
                <a:spcPct val="150000"/>
              </a:lnSpc>
            </a:pPr>
            <a:r>
              <a:rPr lang="zh-CN" altLang="en-US" sz="3600" dirty="0" smtClean="0">
                <a:solidFill>
                  <a:schemeClr val="tx1">
                    <a:lumMod val="65000"/>
                    <a:lumOff val="35000"/>
                  </a:schemeClr>
                </a:solidFill>
                <a:latin typeface="张海山锐谐体" panose="02000000000000000000" pitchFamily="2" charset="-122"/>
                <a:ea typeface="张海山锐谐体" panose="02000000000000000000" pitchFamily="2" charset="-122"/>
              </a:rPr>
              <a:t>突出技能</a:t>
            </a:r>
            <a:endParaRPr lang="zh-CN" altLang="en-US" sz="3600" dirty="0">
              <a:solidFill>
                <a:schemeClr val="tx1">
                  <a:lumMod val="65000"/>
                  <a:lumOff val="35000"/>
                </a:schemeClr>
              </a:solidFill>
              <a:latin typeface="张海山锐谐体" panose="02000000000000000000" pitchFamily="2" charset="-122"/>
              <a:ea typeface="张海山锐谐体" panose="02000000000000000000" pitchFamily="2" charset="-122"/>
            </a:endParaRPr>
          </a:p>
        </p:txBody>
      </p:sp>
      <p:grpSp>
        <p:nvGrpSpPr>
          <p:cNvPr id="8" name="组合 7"/>
          <p:cNvGrpSpPr/>
          <p:nvPr/>
        </p:nvGrpSpPr>
        <p:grpSpPr>
          <a:xfrm>
            <a:off x="6311230" y="1814148"/>
            <a:ext cx="1572680" cy="1346654"/>
            <a:chOff x="6249783" y="1917626"/>
            <a:chExt cx="1429599" cy="1224137"/>
          </a:xfrm>
        </p:grpSpPr>
        <p:sp>
          <p:nvSpPr>
            <p:cNvPr id="9" name="等腰三角形 8"/>
            <p:cNvSpPr/>
            <p:nvPr/>
          </p:nvSpPr>
          <p:spPr>
            <a:xfrm flipV="1">
              <a:off x="6249783" y="1917626"/>
              <a:ext cx="1429599" cy="1224137"/>
            </a:xfrm>
            <a:prstGeom prst="triangle">
              <a:avLst/>
            </a:prstGeom>
            <a:solidFill>
              <a:srgbClr val="22C4C4">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endParaRPr>
            </a:p>
          </p:txBody>
        </p:sp>
        <p:sp>
          <p:nvSpPr>
            <p:cNvPr id="10" name="矩形 9"/>
            <p:cNvSpPr/>
            <p:nvPr/>
          </p:nvSpPr>
          <p:spPr>
            <a:xfrm>
              <a:off x="6658291" y="2035895"/>
              <a:ext cx="634158" cy="454169"/>
            </a:xfrm>
            <a:prstGeom prst="rect">
              <a:avLst/>
            </a:prstGeom>
          </p:spPr>
          <p:txBody>
            <a:bodyPr wrap="none">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英语</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3646934" y="1814148"/>
            <a:ext cx="1572680" cy="1346654"/>
            <a:chOff x="3812072" y="1917626"/>
            <a:chExt cx="1429599" cy="1224137"/>
          </a:xfrm>
        </p:grpSpPr>
        <p:sp>
          <p:nvSpPr>
            <p:cNvPr id="6" name="等腰三角形 5"/>
            <p:cNvSpPr/>
            <p:nvPr/>
          </p:nvSpPr>
          <p:spPr>
            <a:xfrm flipV="1">
              <a:off x="3812072" y="1917626"/>
              <a:ext cx="1429599" cy="1224137"/>
            </a:xfrm>
            <a:prstGeom prst="triangle">
              <a:avLst/>
            </a:prstGeom>
            <a:solidFill>
              <a:srgbClr val="007C8A">
                <a:alpha val="7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endParaRPr>
            </a:p>
          </p:txBody>
        </p:sp>
        <p:sp>
          <p:nvSpPr>
            <p:cNvPr id="7" name="矩形 6"/>
            <p:cNvSpPr/>
            <p:nvPr/>
          </p:nvSpPr>
          <p:spPr>
            <a:xfrm>
              <a:off x="4209171" y="2035895"/>
              <a:ext cx="634158" cy="454169"/>
            </a:xfrm>
            <a:prstGeom prst="rect">
              <a:avLst/>
            </a:prstGeom>
          </p:spPr>
          <p:txBody>
            <a:bodyPr wrap="none">
              <a:spAutoFit/>
            </a:bodyPr>
            <a:lstStyle/>
            <a:p>
              <a:pPr>
                <a:lnSpc>
                  <a:spcPct val="150000"/>
                </a:lnSpc>
              </a:pPr>
              <a:r>
                <a:rPr lang="zh-CN" altLang="en-US" sz="2000" dirty="0" smtClean="0">
                  <a:solidFill>
                    <a:schemeClr val="bg1"/>
                  </a:solidFill>
                  <a:latin typeface="微软雅黑" panose="020B0503020204020204" pitchFamily="34" charset="-122"/>
                  <a:ea typeface="微软雅黑" panose="020B0503020204020204" pitchFamily="34" charset="-122"/>
                </a:rPr>
                <a:t>写作</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0" y="6749419"/>
            <a:ext cx="12190413" cy="1101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Tree>
    <p:extLst>
      <p:ext uri="{BB962C8B-B14F-4D97-AF65-F5344CB8AC3E}">
        <p14:creationId xmlns:p14="http://schemas.microsoft.com/office/powerpoint/2010/main" val="1653047561"/>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50000">
                                          <p:cBhvr additive="base">
                                            <p:cTn id="7" dur="1000" fill="hold"/>
                                            <p:tgtEl>
                                              <p:spTgt spid="2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down)">
                                          <p:cBhvr>
                                            <p:cTn id="13" dur="500"/>
                                            <p:tgtEl>
                                              <p:spTgt spid="11"/>
                                            </p:tgtEl>
                                          </p:cBhvr>
                                        </p:animEffect>
                                      </p:childTnLst>
                                    </p:cTn>
                                  </p:par>
                                </p:childTnLst>
                              </p:cTn>
                            </p:par>
                            <p:par>
                              <p:cTn id="14" fill="hold">
                                <p:stCondLst>
                                  <p:cond delay="1500"/>
                                </p:stCondLst>
                                <p:childTnLst>
                                  <p:par>
                                    <p:cTn id="15" presetID="1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down)">
                                          <p:cBhvr>
                                            <p:cTn id="18" dur="500"/>
                                            <p:tgtEl>
                                              <p:spTgt spid="5"/>
                                            </p:tgtEl>
                                          </p:cBhvr>
                                        </p:animEffect>
                                      </p:childTnLst>
                                    </p:cTn>
                                  </p:par>
                                </p:childTnLst>
                              </p:cTn>
                            </p:par>
                            <p:par>
                              <p:cTn id="19" fill="hold">
                                <p:stCondLst>
                                  <p:cond delay="2000"/>
                                </p:stCondLst>
                                <p:childTnLst>
                                  <p:par>
                                    <p:cTn id="20" presetID="12" presetClass="entr" presetSubtype="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down)">
                                          <p:cBhvr>
                                            <p:cTn id="23" dur="500"/>
                                            <p:tgtEl>
                                              <p:spTgt spid="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par>
                                    <p:cTn id="28" presetID="22" presetClass="entr" presetSubtype="4"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1"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500"/>
                                            <p:tgtEl>
                                              <p:spTgt spid="4"/>
                                            </p:tgtEl>
                                          </p:cBhvr>
                                        </p:animEffect>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2" presetClass="entr" presetSubtype="1" fill="hold" grpId="0" nodeType="withEffect">
                                      <p:stCondLst>
                                        <p:cond delay="50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1500"/>
                                            <p:tgtEl>
                                              <p:spTgt spid="14"/>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ppt_x"/>
                                              </p:val>
                                            </p:tav>
                                            <p:tav tm="100000">
                                              <p:val>
                                                <p:strVal val="#ppt_x"/>
                                              </p:val>
                                            </p:tav>
                                          </p:tavLst>
                                        </p:anim>
                                        <p:anim calcmode="lin" valueType="num">
                                          <p:cBhvr additive="base">
                                            <p:cTn id="45" dur="500" fill="hold"/>
                                            <p:tgtEl>
                                              <p:spTgt spid="17"/>
                                            </p:tgtEl>
                                            <p:attrNameLst>
                                              <p:attrName>ppt_y</p:attrName>
                                            </p:attrNameLst>
                                          </p:cBhvr>
                                          <p:tavLst>
                                            <p:tav tm="0">
                                              <p:val>
                                                <p:strVal val="1+#ppt_h/2"/>
                                              </p:val>
                                            </p:tav>
                                            <p:tav tm="100000">
                                              <p:val>
                                                <p:strVal val="#ppt_y"/>
                                              </p:val>
                                            </p:tav>
                                          </p:tavLst>
                                        </p:anim>
                                      </p:childTnLst>
                                    </p:cTn>
                                  </p:par>
                                  <p:par>
                                    <p:cTn id="46" presetID="22" presetClass="entr" presetSubtype="1" fill="hold" grpId="0" nodeType="withEffect">
                                      <p:stCondLst>
                                        <p:cond delay="50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1500"/>
                                            <p:tgtEl>
                                              <p:spTgt spid="16"/>
                                            </p:tgtEl>
                                          </p:cBhvr>
                                        </p:animEffect>
                                      </p:childTnLst>
                                    </p:cTn>
                                  </p:par>
                                  <p:par>
                                    <p:cTn id="49" presetID="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2" presetClass="entr" presetSubtype="1" fill="hold" grpId="0" nodeType="withEffect">
                                      <p:stCondLst>
                                        <p:cond delay="50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1500"/>
                                            <p:tgtEl>
                                              <p:spTgt spid="18"/>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par>
                                    <p:cTn id="60" presetID="22" presetClass="entr" presetSubtype="1"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Effect transition="in" filter="wipe(up)">
                                          <p:cBhvr>
                                            <p:cTn id="62" dur="1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1000" fill="hold"/>
                                            <p:tgtEl>
                                              <p:spTgt spid="25"/>
                                            </p:tgtEl>
                                            <p:attrNameLst>
                                              <p:attrName>ppt_x</p:attrName>
                                            </p:attrNameLst>
                                          </p:cBhvr>
                                          <p:tavLst>
                                            <p:tav tm="0">
                                              <p:val>
                                                <p:strVal val="#ppt_x"/>
                                              </p:val>
                                            </p:tav>
                                            <p:tav tm="100000">
                                              <p:val>
                                                <p:strVal val="#ppt_x"/>
                                              </p:val>
                                            </p:tav>
                                          </p:tavLst>
                                        </p:anim>
                                        <p:anim calcmode="lin" valueType="num">
                                          <p:cBhvr additive="base">
                                            <p:cTn id="8" dur="1000" fill="hold"/>
                                            <p:tgtEl>
                                              <p:spTgt spid="2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down)">
                                          <p:cBhvr>
                                            <p:cTn id="13" dur="500"/>
                                            <p:tgtEl>
                                              <p:spTgt spid="11"/>
                                            </p:tgtEl>
                                          </p:cBhvr>
                                        </p:animEffect>
                                      </p:childTnLst>
                                    </p:cTn>
                                  </p:par>
                                </p:childTnLst>
                              </p:cTn>
                            </p:par>
                            <p:par>
                              <p:cTn id="14" fill="hold">
                                <p:stCondLst>
                                  <p:cond delay="1500"/>
                                </p:stCondLst>
                                <p:childTnLst>
                                  <p:par>
                                    <p:cTn id="15" presetID="12" presetClass="entr" presetSubtype="1"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p:tgtEl>
                                              <p:spTgt spid="5"/>
                                            </p:tgtEl>
                                            <p:attrNameLst>
                                              <p:attrName>ppt_y</p:attrName>
                                            </p:attrNameLst>
                                          </p:cBhvr>
                                          <p:tavLst>
                                            <p:tav tm="0">
                                              <p:val>
                                                <p:strVal val="#ppt_y-#ppt_h*1.125000"/>
                                              </p:val>
                                            </p:tav>
                                            <p:tav tm="100000">
                                              <p:val>
                                                <p:strVal val="#ppt_y"/>
                                              </p:val>
                                            </p:tav>
                                          </p:tavLst>
                                        </p:anim>
                                        <p:animEffect transition="in" filter="wipe(down)">
                                          <p:cBhvr>
                                            <p:cTn id="18" dur="500"/>
                                            <p:tgtEl>
                                              <p:spTgt spid="5"/>
                                            </p:tgtEl>
                                          </p:cBhvr>
                                        </p:animEffect>
                                      </p:childTnLst>
                                    </p:cTn>
                                  </p:par>
                                </p:childTnLst>
                              </p:cTn>
                            </p:par>
                            <p:par>
                              <p:cTn id="19" fill="hold">
                                <p:stCondLst>
                                  <p:cond delay="2000"/>
                                </p:stCondLst>
                                <p:childTnLst>
                                  <p:par>
                                    <p:cTn id="20" presetID="12" presetClass="entr" presetSubtype="1"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down)">
                                          <p:cBhvr>
                                            <p:cTn id="23" dur="500"/>
                                            <p:tgtEl>
                                              <p:spTgt spid="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up)">
                                          <p:cBhvr>
                                            <p:cTn id="27" dur="500"/>
                                            <p:tgtEl>
                                              <p:spTgt spid="2"/>
                                            </p:tgtEl>
                                          </p:cBhvr>
                                        </p:animEffect>
                                      </p:childTnLst>
                                    </p:cTn>
                                  </p:par>
                                  <p:par>
                                    <p:cTn id="28" presetID="22" presetClass="entr" presetSubtype="4"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down)">
                                          <p:cBhvr>
                                            <p:cTn id="30" dur="500"/>
                                            <p:tgtEl>
                                              <p:spTgt spid="3"/>
                                            </p:tgtEl>
                                          </p:cBhvr>
                                        </p:animEffect>
                                      </p:childTnLst>
                                    </p:cTn>
                                  </p:par>
                                  <p:par>
                                    <p:cTn id="31" presetID="22" presetClass="entr" presetSubtype="1" fill="hold"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up)">
                                          <p:cBhvr>
                                            <p:cTn id="33" dur="500"/>
                                            <p:tgtEl>
                                              <p:spTgt spid="4"/>
                                            </p:tgtEl>
                                          </p:cBhvr>
                                        </p:animEffect>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2" presetClass="entr" presetSubtype="1" fill="hold" grpId="0" nodeType="withEffect">
                                      <p:stCondLst>
                                        <p:cond delay="50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1500"/>
                                            <p:tgtEl>
                                              <p:spTgt spid="14"/>
                                            </p:tgtEl>
                                          </p:cBhvr>
                                        </p:animEffect>
                                      </p:childTnLst>
                                    </p:cTn>
                                  </p:par>
                                  <p:par>
                                    <p:cTn id="42" presetID="2" presetClass="entr" presetSubtype="4"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fill="hold"/>
                                            <p:tgtEl>
                                              <p:spTgt spid="17"/>
                                            </p:tgtEl>
                                            <p:attrNameLst>
                                              <p:attrName>ppt_x</p:attrName>
                                            </p:attrNameLst>
                                          </p:cBhvr>
                                          <p:tavLst>
                                            <p:tav tm="0">
                                              <p:val>
                                                <p:strVal val="#ppt_x"/>
                                              </p:val>
                                            </p:tav>
                                            <p:tav tm="100000">
                                              <p:val>
                                                <p:strVal val="#ppt_x"/>
                                              </p:val>
                                            </p:tav>
                                          </p:tavLst>
                                        </p:anim>
                                        <p:anim calcmode="lin" valueType="num">
                                          <p:cBhvr additive="base">
                                            <p:cTn id="45" dur="500" fill="hold"/>
                                            <p:tgtEl>
                                              <p:spTgt spid="17"/>
                                            </p:tgtEl>
                                            <p:attrNameLst>
                                              <p:attrName>ppt_y</p:attrName>
                                            </p:attrNameLst>
                                          </p:cBhvr>
                                          <p:tavLst>
                                            <p:tav tm="0">
                                              <p:val>
                                                <p:strVal val="1+#ppt_h/2"/>
                                              </p:val>
                                            </p:tav>
                                            <p:tav tm="100000">
                                              <p:val>
                                                <p:strVal val="#ppt_y"/>
                                              </p:val>
                                            </p:tav>
                                          </p:tavLst>
                                        </p:anim>
                                      </p:childTnLst>
                                    </p:cTn>
                                  </p:par>
                                  <p:par>
                                    <p:cTn id="46" presetID="22" presetClass="entr" presetSubtype="1" fill="hold" grpId="0" nodeType="withEffect">
                                      <p:stCondLst>
                                        <p:cond delay="50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1500"/>
                                            <p:tgtEl>
                                              <p:spTgt spid="16"/>
                                            </p:tgtEl>
                                          </p:cBhvr>
                                        </p:animEffect>
                                      </p:childTnLst>
                                    </p:cTn>
                                  </p:par>
                                  <p:par>
                                    <p:cTn id="49" presetID="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500" fill="hold"/>
                                            <p:tgtEl>
                                              <p:spTgt spid="19"/>
                                            </p:tgtEl>
                                            <p:attrNameLst>
                                              <p:attrName>ppt_x</p:attrName>
                                            </p:attrNameLst>
                                          </p:cBhvr>
                                          <p:tavLst>
                                            <p:tav tm="0">
                                              <p:val>
                                                <p:strVal val="#ppt_x"/>
                                              </p:val>
                                            </p:tav>
                                            <p:tav tm="100000">
                                              <p:val>
                                                <p:strVal val="#ppt_x"/>
                                              </p:val>
                                            </p:tav>
                                          </p:tavLst>
                                        </p:anim>
                                        <p:anim calcmode="lin" valueType="num">
                                          <p:cBhvr additive="base">
                                            <p:cTn id="52" dur="500" fill="hold"/>
                                            <p:tgtEl>
                                              <p:spTgt spid="19"/>
                                            </p:tgtEl>
                                            <p:attrNameLst>
                                              <p:attrName>ppt_y</p:attrName>
                                            </p:attrNameLst>
                                          </p:cBhvr>
                                          <p:tavLst>
                                            <p:tav tm="0">
                                              <p:val>
                                                <p:strVal val="1+#ppt_h/2"/>
                                              </p:val>
                                            </p:tav>
                                            <p:tav tm="100000">
                                              <p:val>
                                                <p:strVal val="#ppt_y"/>
                                              </p:val>
                                            </p:tav>
                                          </p:tavLst>
                                        </p:anim>
                                      </p:childTnLst>
                                    </p:cTn>
                                  </p:par>
                                  <p:par>
                                    <p:cTn id="53" presetID="22" presetClass="entr" presetSubtype="1" fill="hold" grpId="0" nodeType="withEffect">
                                      <p:stCondLst>
                                        <p:cond delay="50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1500"/>
                                            <p:tgtEl>
                                              <p:spTgt spid="18"/>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1+#ppt_h/2"/>
                                              </p:val>
                                            </p:tav>
                                            <p:tav tm="100000">
                                              <p:val>
                                                <p:strVal val="#ppt_y"/>
                                              </p:val>
                                            </p:tav>
                                          </p:tavLst>
                                        </p:anim>
                                      </p:childTnLst>
                                    </p:cTn>
                                  </p:par>
                                  <p:par>
                                    <p:cTn id="60" presetID="22" presetClass="entr" presetSubtype="1" fill="hold" grpId="0" nodeType="withEffect">
                                      <p:stCondLst>
                                        <p:cond delay="500"/>
                                      </p:stCondLst>
                                      <p:childTnLst>
                                        <p:set>
                                          <p:cBhvr>
                                            <p:cTn id="61" dur="1" fill="hold">
                                              <p:stCondLst>
                                                <p:cond delay="0"/>
                                              </p:stCondLst>
                                            </p:cTn>
                                            <p:tgtEl>
                                              <p:spTgt spid="20"/>
                                            </p:tgtEl>
                                            <p:attrNameLst>
                                              <p:attrName>style.visibility</p:attrName>
                                            </p:attrNameLst>
                                          </p:cBhvr>
                                          <p:to>
                                            <p:strVal val="visible"/>
                                          </p:to>
                                        </p:set>
                                        <p:animEffect transition="in" filter="wipe(up)">
                                          <p:cBhvr>
                                            <p:cTn id="62" dur="1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P spid="25"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矩形 639"/>
          <p:cNvSpPr/>
          <p:nvPr/>
        </p:nvSpPr>
        <p:spPr>
          <a:xfrm>
            <a:off x="0" y="0"/>
            <a:ext cx="12190413" cy="13220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9" name="矩形 638"/>
          <p:cNvSpPr/>
          <p:nvPr/>
        </p:nvSpPr>
        <p:spPr>
          <a:xfrm flipV="1">
            <a:off x="0" y="3514380"/>
            <a:ext cx="12190413" cy="3345208"/>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5083077" y="354340"/>
            <a:ext cx="1801459" cy="1801459"/>
          </a:xfrm>
          <a:prstGeom prst="ellipse">
            <a:avLst/>
          </a:prstGeom>
          <a:solidFill>
            <a:srgbClr val="229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 name="椭圆 2"/>
          <p:cNvSpPr/>
          <p:nvPr/>
        </p:nvSpPr>
        <p:spPr>
          <a:xfrm>
            <a:off x="6340403" y="95148"/>
            <a:ext cx="1324990" cy="1324990"/>
          </a:xfrm>
          <a:prstGeom prst="ellipse">
            <a:avLst/>
          </a:prstGeom>
          <a:solidFill>
            <a:srgbClr val="FFC000">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4" name="椭圆 3"/>
          <p:cNvSpPr/>
          <p:nvPr/>
        </p:nvSpPr>
        <p:spPr>
          <a:xfrm>
            <a:off x="4354308" y="303675"/>
            <a:ext cx="608689" cy="608689"/>
          </a:xfrm>
          <a:prstGeom prst="ellipse">
            <a:avLst/>
          </a:prstGeom>
          <a:solidFill>
            <a:srgbClr val="17CFCB">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cxnSp>
        <p:nvCxnSpPr>
          <p:cNvPr id="5" name="直接连接符 4"/>
          <p:cNvCxnSpPr/>
          <p:nvPr/>
        </p:nvCxnSpPr>
        <p:spPr>
          <a:xfrm>
            <a:off x="1063491" y="3512659"/>
            <a:ext cx="996315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516415" y="2578593"/>
            <a:ext cx="1178528" cy="377411"/>
          </a:xfrm>
          <a:prstGeom prst="rect">
            <a:avLst/>
          </a:prstGeom>
        </p:spPr>
        <p:txBody>
          <a:bodyPr wrap="none">
            <a:spAutoFit/>
          </a:bodyPr>
          <a:lstStyle/>
          <a:p>
            <a:pPr>
              <a:lnSpc>
                <a:spcPct val="150000"/>
              </a:lnSpc>
            </a:pP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2008</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12</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月</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4054415" y="2578593"/>
            <a:ext cx="1072730" cy="377411"/>
          </a:xfrm>
          <a:prstGeom prst="rect">
            <a:avLst/>
          </a:prstGeom>
        </p:spPr>
        <p:txBody>
          <a:bodyPr wrap="none">
            <a:spAutoFit/>
          </a:bodyPr>
          <a:lstStyle/>
          <a:p>
            <a:pPr>
              <a:lnSpc>
                <a:spcPct val="150000"/>
              </a:lnSpc>
            </a:pP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2011</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7</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月</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701787" y="2578593"/>
            <a:ext cx="1072730" cy="377411"/>
          </a:xfrm>
          <a:prstGeom prst="rect">
            <a:avLst/>
          </a:prstGeom>
        </p:spPr>
        <p:txBody>
          <a:bodyPr wrap="none">
            <a:spAutoFit/>
          </a:bodyPr>
          <a:lstStyle/>
          <a:p>
            <a:pPr>
              <a:lnSpc>
                <a:spcPct val="150000"/>
              </a:lnSpc>
            </a:pP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2004</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3</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月</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9277151" y="2578593"/>
            <a:ext cx="1072730" cy="415498"/>
          </a:xfrm>
          <a:prstGeom prst="rect">
            <a:avLst/>
          </a:prstGeom>
        </p:spPr>
        <p:txBody>
          <a:bodyPr wrap="none">
            <a:spAutoFit/>
          </a:bodyPr>
          <a:lstStyle/>
          <a:p>
            <a:pPr>
              <a:lnSpc>
                <a:spcPct val="150000"/>
              </a:lnSpc>
            </a:pP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2020</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年</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8</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月</a:t>
            </a:r>
            <a:endParaRPr lang="en-US" altLang="zh-CN"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TextBox 38"/>
          <p:cNvSpPr txBox="1"/>
          <p:nvPr/>
        </p:nvSpPr>
        <p:spPr>
          <a:xfrm>
            <a:off x="1070773" y="4340677"/>
            <a:ext cx="2038187" cy="1338828"/>
          </a:xfrm>
          <a:prstGeom prst="rect">
            <a:avLst/>
          </a:prstGeom>
          <a:noFill/>
          <a:ln>
            <a:noFill/>
          </a:ln>
        </p:spPr>
        <p:txBody>
          <a:bodyPr wrap="square" rtlCol="0">
            <a:spAutoFit/>
          </a:bodyPr>
          <a:lstStyle/>
          <a:p>
            <a:pPr>
              <a:lnSpc>
                <a:spcPct val="150000"/>
              </a:lnSpc>
            </a:pPr>
            <a:r>
              <a:rPr lang="zh-CN" altLang="en-US" smtClean="0">
                <a:solidFill>
                  <a:srgbClr val="FFFF00"/>
                </a:solidFill>
                <a:latin typeface="张海山锐谐体" panose="02000000000000000000" pitchFamily="2" charset="-122"/>
                <a:ea typeface="张海山锐谐体" panose="02000000000000000000" pitchFamily="2" charset="-122"/>
              </a:rPr>
              <a:t>在此录入具体奖</a:t>
            </a:r>
            <a:r>
              <a:rPr lang="zh-CN" altLang="en-US" dirty="0" smtClean="0">
                <a:solidFill>
                  <a:srgbClr val="FFFF00"/>
                </a:solidFill>
                <a:latin typeface="张海山锐谐体" panose="02000000000000000000" pitchFamily="2" charset="-122"/>
                <a:ea typeface="张海山锐谐体" panose="02000000000000000000" pitchFamily="2" charset="-122"/>
              </a:rPr>
              <a:t>项</a:t>
            </a:r>
            <a:endParaRPr lang="en-US" altLang="zh-CN" dirty="0" smtClean="0">
              <a:solidFill>
                <a:srgbClr val="FFFF00"/>
              </a:solidFill>
              <a:latin typeface="张海山锐谐体" panose="02000000000000000000" pitchFamily="2" charset="-122"/>
              <a:ea typeface="张海山锐谐体" panose="02000000000000000000" pitchFamily="2"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奖</a:t>
            </a:r>
            <a:r>
              <a:rPr lang="zh-CN" altLang="en-US" sz="1200" dirty="0" smtClean="0">
                <a:solidFill>
                  <a:schemeClr val="bg1"/>
                </a:solidFill>
                <a:latin typeface="微软雅黑" panose="020B0503020204020204" pitchFamily="34" charset="-122"/>
                <a:ea typeface="微软雅黑" panose="020B0503020204020204" pitchFamily="34" charset="-122"/>
              </a:rPr>
              <a:t>项</a:t>
            </a:r>
            <a:r>
              <a:rPr lang="zh-CN" altLang="en-US" sz="1200" dirty="0">
                <a:solidFill>
                  <a:schemeClr val="bg1"/>
                </a:solidFill>
                <a:latin typeface="微软雅黑" panose="020B0503020204020204" pitchFamily="34" charset="-122"/>
                <a:ea typeface="微软雅黑" panose="020B0503020204020204" pitchFamily="34" charset="-122"/>
              </a:rPr>
              <a:t>补充内容奖项补充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奖项补充内容</a:t>
            </a:r>
            <a:r>
              <a:rPr lang="zh-CN" altLang="en-US"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 name="TextBox 40"/>
          <p:cNvSpPr txBox="1"/>
          <p:nvPr/>
        </p:nvSpPr>
        <p:spPr>
          <a:xfrm>
            <a:off x="3756584" y="4362192"/>
            <a:ext cx="2074355" cy="1384995"/>
          </a:xfrm>
          <a:prstGeom prst="rect">
            <a:avLst/>
          </a:prstGeom>
          <a:noFill/>
          <a:ln>
            <a:noFill/>
          </a:ln>
        </p:spPr>
        <p:txBody>
          <a:bodyPr wrap="square" rtlCol="0">
            <a:spAutoFit/>
          </a:bodyPr>
          <a:lstStyle/>
          <a:p>
            <a:pPr>
              <a:lnSpc>
                <a:spcPct val="150000"/>
              </a:lnSpc>
            </a:pPr>
            <a:r>
              <a:rPr lang="zh-CN" altLang="en-US" dirty="0" smtClean="0">
                <a:solidFill>
                  <a:srgbClr val="FFFF00"/>
                </a:solidFill>
                <a:latin typeface="张海山锐谐体" panose="02000000000000000000" pitchFamily="2" charset="-122"/>
                <a:ea typeface="张海山锐谐体" panose="02000000000000000000" pitchFamily="2" charset="-122"/>
              </a:rPr>
              <a:t>在此录入具体奖项</a:t>
            </a:r>
            <a:endParaRPr lang="en-US" altLang="zh-CN" dirty="0" smtClean="0">
              <a:solidFill>
                <a:srgbClr val="FFFF00"/>
              </a:solidFill>
              <a:latin typeface="张海山锐谐体" panose="02000000000000000000" pitchFamily="2" charset="-122"/>
              <a:ea typeface="张海山锐谐体" panose="02000000000000000000" pitchFamily="2"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奖</a:t>
            </a:r>
            <a:r>
              <a:rPr lang="zh-CN" altLang="en-US" sz="1200" dirty="0" smtClean="0">
                <a:solidFill>
                  <a:schemeClr val="bg1"/>
                </a:solidFill>
                <a:latin typeface="微软雅黑" panose="020B0503020204020204" pitchFamily="34" charset="-122"/>
                <a:ea typeface="微软雅黑" panose="020B0503020204020204" pitchFamily="34" charset="-122"/>
              </a:rPr>
              <a:t>项</a:t>
            </a:r>
            <a:r>
              <a:rPr lang="zh-CN" altLang="en-US" sz="1200" dirty="0">
                <a:solidFill>
                  <a:schemeClr val="bg1"/>
                </a:solidFill>
                <a:latin typeface="微软雅黑" panose="020B0503020204020204" pitchFamily="34" charset="-122"/>
                <a:ea typeface="微软雅黑" panose="020B0503020204020204" pitchFamily="34" charset="-122"/>
              </a:rPr>
              <a:t>补充内容奖项补充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奖项补充内容</a:t>
            </a:r>
            <a:r>
              <a:rPr lang="zh-CN" altLang="en-US" sz="1400" dirty="0" smtClean="0">
                <a:solidFill>
                  <a:schemeClr val="bg1"/>
                </a:solidFill>
                <a:latin typeface="微软雅黑" panose="020B0503020204020204" pitchFamily="34" charset="-122"/>
                <a:ea typeface="微软雅黑" panose="020B0503020204020204" pitchFamily="34" charset="-122"/>
              </a:rPr>
              <a: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TextBox 41"/>
          <p:cNvSpPr txBox="1"/>
          <p:nvPr/>
        </p:nvSpPr>
        <p:spPr>
          <a:xfrm>
            <a:off x="6327357" y="4340677"/>
            <a:ext cx="2074355" cy="1338828"/>
          </a:xfrm>
          <a:prstGeom prst="rect">
            <a:avLst/>
          </a:prstGeom>
          <a:noFill/>
          <a:ln>
            <a:noFill/>
          </a:ln>
        </p:spPr>
        <p:txBody>
          <a:bodyPr wrap="square" rtlCol="0">
            <a:spAutoFit/>
          </a:bodyPr>
          <a:lstStyle/>
          <a:p>
            <a:pPr>
              <a:lnSpc>
                <a:spcPct val="150000"/>
              </a:lnSpc>
            </a:pPr>
            <a:r>
              <a:rPr lang="zh-CN" altLang="en-US" dirty="0" smtClean="0">
                <a:solidFill>
                  <a:srgbClr val="FFFF00"/>
                </a:solidFill>
                <a:latin typeface="张海山锐谐体" panose="02000000000000000000" pitchFamily="2" charset="-122"/>
                <a:ea typeface="张海山锐谐体" panose="02000000000000000000" pitchFamily="2" charset="-122"/>
              </a:rPr>
              <a:t>在此录入具体奖项</a:t>
            </a:r>
            <a:endParaRPr lang="en-US" altLang="zh-CN" dirty="0" smtClean="0">
              <a:solidFill>
                <a:srgbClr val="FFFF00"/>
              </a:solidFill>
              <a:latin typeface="张海山锐谐体" panose="02000000000000000000" pitchFamily="2" charset="-122"/>
              <a:ea typeface="张海山锐谐体" panose="02000000000000000000" pitchFamily="2"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奖</a:t>
            </a:r>
            <a:r>
              <a:rPr lang="zh-CN" altLang="en-US" sz="1200" dirty="0" smtClean="0">
                <a:solidFill>
                  <a:schemeClr val="bg1"/>
                </a:solidFill>
                <a:latin typeface="微软雅黑" panose="020B0503020204020204" pitchFamily="34" charset="-122"/>
                <a:ea typeface="微软雅黑" panose="020B0503020204020204" pitchFamily="34" charset="-122"/>
              </a:rPr>
              <a:t>项</a:t>
            </a:r>
            <a:r>
              <a:rPr lang="zh-CN" altLang="en-US" sz="1200" dirty="0">
                <a:solidFill>
                  <a:schemeClr val="bg1"/>
                </a:solidFill>
                <a:latin typeface="微软雅黑" panose="020B0503020204020204" pitchFamily="34" charset="-122"/>
                <a:ea typeface="微软雅黑" panose="020B0503020204020204" pitchFamily="34" charset="-122"/>
              </a:rPr>
              <a:t>补充内容奖项补充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奖项补充内容</a:t>
            </a:r>
            <a:r>
              <a:rPr lang="zh-CN" altLang="en-US"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TextBox 42"/>
          <p:cNvSpPr txBox="1"/>
          <p:nvPr/>
        </p:nvSpPr>
        <p:spPr>
          <a:xfrm>
            <a:off x="8905768" y="4340677"/>
            <a:ext cx="2074355" cy="1338828"/>
          </a:xfrm>
          <a:prstGeom prst="rect">
            <a:avLst/>
          </a:prstGeom>
          <a:noFill/>
          <a:ln>
            <a:noFill/>
          </a:ln>
        </p:spPr>
        <p:txBody>
          <a:bodyPr wrap="square" rtlCol="0">
            <a:spAutoFit/>
          </a:bodyPr>
          <a:lstStyle/>
          <a:p>
            <a:pPr>
              <a:lnSpc>
                <a:spcPct val="150000"/>
              </a:lnSpc>
            </a:pPr>
            <a:r>
              <a:rPr lang="zh-CN" altLang="en-US" dirty="0" smtClean="0">
                <a:solidFill>
                  <a:srgbClr val="FFFF00"/>
                </a:solidFill>
                <a:latin typeface="张海山锐谐体" panose="02000000000000000000" pitchFamily="2" charset="-122"/>
                <a:ea typeface="张海山锐谐体" panose="02000000000000000000" pitchFamily="2" charset="-122"/>
              </a:rPr>
              <a:t>在此录入具体奖项</a:t>
            </a:r>
            <a:endParaRPr lang="en-US" altLang="zh-CN" dirty="0" smtClean="0">
              <a:solidFill>
                <a:srgbClr val="FFFF00"/>
              </a:solidFill>
              <a:latin typeface="张海山锐谐体" panose="02000000000000000000" pitchFamily="2" charset="-122"/>
              <a:ea typeface="张海山锐谐体" panose="02000000000000000000" pitchFamily="2"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奖</a:t>
            </a:r>
            <a:r>
              <a:rPr lang="zh-CN" altLang="en-US" sz="1200" dirty="0" smtClean="0">
                <a:solidFill>
                  <a:schemeClr val="bg1"/>
                </a:solidFill>
                <a:latin typeface="微软雅黑" panose="020B0503020204020204" pitchFamily="34" charset="-122"/>
                <a:ea typeface="微软雅黑" panose="020B0503020204020204" pitchFamily="34" charset="-122"/>
              </a:rPr>
              <a:t>项</a:t>
            </a:r>
            <a:r>
              <a:rPr lang="zh-CN" altLang="en-US" sz="1200" dirty="0">
                <a:solidFill>
                  <a:schemeClr val="bg1"/>
                </a:solidFill>
                <a:latin typeface="微软雅黑" panose="020B0503020204020204" pitchFamily="34" charset="-122"/>
                <a:ea typeface="微软雅黑" panose="020B0503020204020204" pitchFamily="34" charset="-122"/>
              </a:rPr>
              <a:t>补充内容奖项补充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a:t>
            </a:r>
            <a:r>
              <a:rPr lang="zh-CN" altLang="en-US" sz="1200" dirty="0" smtClean="0">
                <a:solidFill>
                  <a:schemeClr val="bg1"/>
                </a:solidFill>
                <a:latin typeface="微软雅黑" panose="020B0503020204020204" pitchFamily="34" charset="-122"/>
                <a:ea typeface="微软雅黑" panose="020B0503020204020204" pitchFamily="34" charset="-122"/>
              </a:rPr>
              <a:t>内容</a:t>
            </a:r>
            <a:r>
              <a:rPr lang="zh-CN" altLang="en-US" sz="1200" dirty="0">
                <a:solidFill>
                  <a:schemeClr val="bg1"/>
                </a:solidFill>
                <a:latin typeface="微软雅黑" panose="020B0503020204020204" pitchFamily="34" charset="-122"/>
                <a:ea typeface="微软雅黑" panose="020B0503020204020204" pitchFamily="34" charset="-122"/>
              </a:rPr>
              <a:t>奖项补充内容</a:t>
            </a:r>
            <a:r>
              <a:rPr lang="zh-CN" altLang="en-US" sz="1200" dirty="0" smtClean="0">
                <a:solidFill>
                  <a:schemeClr val="bg1"/>
                </a:solidFill>
                <a:latin typeface="微软雅黑" panose="020B0503020204020204" pitchFamily="34" charset="-122"/>
                <a:ea typeface="微软雅黑" panose="020B0503020204020204" pitchFamily="34" charset="-122"/>
              </a:rPr>
              <a:t>。</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14" name="Group 4"/>
          <p:cNvGrpSpPr>
            <a:grpSpLocks noChangeAspect="1"/>
          </p:cNvGrpSpPr>
          <p:nvPr/>
        </p:nvGrpSpPr>
        <p:grpSpPr bwMode="auto">
          <a:xfrm>
            <a:off x="1649393" y="3088874"/>
            <a:ext cx="873125" cy="1204912"/>
            <a:chOff x="692" y="1571"/>
            <a:chExt cx="550" cy="759"/>
          </a:xfrm>
        </p:grpSpPr>
        <p:sp>
          <p:nvSpPr>
            <p:cNvPr id="15" name="AutoShape 3"/>
            <p:cNvSpPr>
              <a:spLocks noChangeAspect="1" noChangeArrowheads="1" noTextEdit="1"/>
            </p:cNvSpPr>
            <p:nvPr/>
          </p:nvSpPr>
          <p:spPr bwMode="auto">
            <a:xfrm>
              <a:off x="692" y="1571"/>
              <a:ext cx="55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 name="Freeform 5"/>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 name="Freeform 6"/>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 name="Freeform 7"/>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 name="Freeform 8"/>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 name="Freeform 9"/>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 name="Freeform 10"/>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 name="Freeform 11"/>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 name="Freeform 12"/>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 name="Freeform 13"/>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 name="Freeform 14"/>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 name="Freeform 15"/>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 name="Freeform 16"/>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 name="Freeform 17"/>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 name="Freeform 18"/>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 name="Freeform 19"/>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 name="Freeform 20"/>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 name="Freeform 21"/>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 name="Freeform 22"/>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 name="Freeform 23"/>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 name="Freeform 24"/>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 name="Freeform 25"/>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 name="Freeform 26"/>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 name="Freeform 27"/>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 name="Freeform 28"/>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 name="Freeform 29"/>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 name="Freeform 30"/>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 name="Freeform 31"/>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 name="Freeform 32"/>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 name="Freeform 33"/>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 name="Freeform 34"/>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 name="Freeform 35"/>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 name="Freeform 36"/>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 name="Freeform 37"/>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 name="Freeform 38"/>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 name="Freeform 39"/>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 name="Freeform 40"/>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 name="Freeform 41"/>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 name="Freeform 42"/>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 name="Freeform 43"/>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 name="Freeform 44"/>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 name="Freeform 45"/>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 name="Freeform 46"/>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 name="Freeform 47"/>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 name="Freeform 48"/>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 name="Freeform 49"/>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 name="Freeform 50"/>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 name="Freeform 51"/>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 name="Freeform 52"/>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4" name="Freeform 53"/>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5" name="Freeform 54"/>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6" name="Freeform 55"/>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7" name="Freeform 56"/>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8" name="Freeform 57"/>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9" name="Freeform 58"/>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0" name="Freeform 59"/>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1" name="Freeform 60"/>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2" name="Freeform 61"/>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3" name="Freeform 62"/>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4" name="Freeform 63"/>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5" name="Freeform 64"/>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6" name="Freeform 65"/>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7" name="Freeform 66"/>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8" name="Freeform 67"/>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9" name="Freeform 68"/>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0" name="Freeform 69"/>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1" name="Freeform 70"/>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2" name="Freeform 71"/>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3" name="Freeform 72"/>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4" name="Freeform 73"/>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5" name="Freeform 74"/>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6" name="Freeform 75"/>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7" name="Freeform 76"/>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8" name="Freeform 77"/>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9" name="Freeform 78"/>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0" name="Freeform 79"/>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1" name="Freeform 80"/>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2" name="Freeform 81"/>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3" name="Freeform 82"/>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4" name="Freeform 83"/>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5" name="Freeform 84"/>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6" name="Freeform 85"/>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7" name="Freeform 86"/>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22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8" name="Freeform 87"/>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9" name="Freeform 88"/>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0" name="Freeform 89"/>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1" name="Freeform 90"/>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2" name="Freeform 91"/>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3" name="Freeform 92"/>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4" name="Freeform 93"/>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5" name="Freeform 94"/>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6" name="Freeform 95"/>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7" name="Freeform 96"/>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8" name="Freeform 97"/>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09" name="Freeform 98"/>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0" name="Freeform 99"/>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1" name="Freeform 100"/>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2" name="Freeform 101"/>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3" name="Freeform 102"/>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4" name="Freeform 103"/>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5" name="Freeform 104"/>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6" name="Freeform 105"/>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7" name="Freeform 106"/>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8" name="Freeform 107"/>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19" name="Freeform 108"/>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0" name="Freeform 109"/>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1" name="Freeform 110"/>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2" name="Freeform 111"/>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3" name="Freeform 112"/>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4" name="Freeform 113"/>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5" name="Freeform 114"/>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6" name="Freeform 115"/>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7" name="Freeform 116"/>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8" name="Freeform 117"/>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29" name="Freeform 118"/>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0" name="Freeform 119"/>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1" name="Freeform 120"/>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2" name="Freeform 121"/>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3" name="Freeform 122"/>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4" name="Freeform 123"/>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5" name="Freeform 124"/>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6" name="Freeform 125"/>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7" name="Freeform 126"/>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8" name="Freeform 127"/>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9" name="Freeform 128"/>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0" name="Freeform 129"/>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1" name="Freeform 130"/>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2" name="Freeform 131"/>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3" name="Freeform 132"/>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4" name="Freeform 133"/>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5" name="Freeform 134"/>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6" name="Freeform 135"/>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7" name="Freeform 136"/>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8" name="Freeform 137"/>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9" name="Freeform 138"/>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0" name="Freeform 139"/>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1" name="Freeform 140"/>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2" name="Freeform 141"/>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3" name="Freeform 142"/>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4" name="Freeform 143"/>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5" name="Freeform 144"/>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6" name="Freeform 145"/>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7" name="Freeform 146"/>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8" name="Freeform 147"/>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59" name="Freeform 148"/>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0" name="Freeform 149"/>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1" name="Freeform 150"/>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2" name="Freeform 151"/>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3" name="Freeform 152"/>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4" name="Freeform 153"/>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5" name="Freeform 154"/>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6" name="Freeform 155"/>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7" name="Freeform 156"/>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8" name="Freeform 157"/>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69" name="Freeform 158"/>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170" name="Group 4"/>
          <p:cNvGrpSpPr>
            <a:grpSpLocks noChangeAspect="1"/>
          </p:cNvGrpSpPr>
          <p:nvPr/>
        </p:nvGrpSpPr>
        <p:grpSpPr bwMode="auto">
          <a:xfrm>
            <a:off x="4203472" y="3031952"/>
            <a:ext cx="873125" cy="1204912"/>
            <a:chOff x="692" y="1571"/>
            <a:chExt cx="550" cy="759"/>
          </a:xfrm>
        </p:grpSpPr>
        <p:sp>
          <p:nvSpPr>
            <p:cNvPr id="171" name="AutoShape 3"/>
            <p:cNvSpPr>
              <a:spLocks noChangeAspect="1" noChangeArrowheads="1" noTextEdit="1"/>
            </p:cNvSpPr>
            <p:nvPr/>
          </p:nvSpPr>
          <p:spPr bwMode="auto">
            <a:xfrm>
              <a:off x="692" y="1571"/>
              <a:ext cx="55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2" name="Freeform 5"/>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3" name="Freeform 6"/>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4" name="Freeform 7"/>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5" name="Freeform 8"/>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6" name="Freeform 9"/>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7" name="Freeform 10"/>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8" name="Freeform 11"/>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79" name="Freeform 12"/>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0" name="Freeform 13"/>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1" name="Freeform 14"/>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2" name="Freeform 15"/>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3" name="Freeform 16"/>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4" name="Freeform 17"/>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5" name="Freeform 18"/>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6" name="Freeform 19"/>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7" name="Freeform 20"/>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8" name="Freeform 21"/>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89" name="Freeform 22"/>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0" name="Freeform 23"/>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1" name="Freeform 24"/>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2" name="Freeform 25"/>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3" name="Freeform 26"/>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4" name="Freeform 27"/>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5" name="Freeform 28"/>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6" name="Freeform 29"/>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7" name="Freeform 30"/>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8" name="Freeform 31"/>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99" name="Freeform 32"/>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0" name="Freeform 33"/>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1" name="Freeform 34"/>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2" name="Freeform 35"/>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3" name="Freeform 36"/>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4" name="Freeform 37"/>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5" name="Freeform 38"/>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6" name="Freeform 39"/>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7" name="Freeform 40"/>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8" name="Freeform 41"/>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09" name="Freeform 42"/>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0" name="Freeform 43"/>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1" name="Freeform 44"/>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2" name="Freeform 45"/>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3" name="Freeform 46"/>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4" name="Freeform 47"/>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5" name="Freeform 48"/>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6" name="Freeform 49"/>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7" name="Freeform 50"/>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8" name="Freeform 51"/>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9" name="Freeform 52"/>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0" name="Freeform 53"/>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1" name="Freeform 54"/>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2" name="Freeform 55"/>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3" name="Freeform 56"/>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4" name="Freeform 57"/>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5" name="Freeform 58"/>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6" name="Freeform 59"/>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7" name="Freeform 60"/>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8" name="Freeform 61"/>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9" name="Freeform 62"/>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0" name="Freeform 63"/>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1" name="Freeform 64"/>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2" name="Freeform 65"/>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3" name="Freeform 66"/>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4" name="Freeform 67"/>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5" name="Freeform 68"/>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6" name="Freeform 69"/>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7" name="Freeform 70"/>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8" name="Freeform 71"/>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9" name="Freeform 72"/>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0" name="Freeform 73"/>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1" name="Freeform 74"/>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2" name="Freeform 75"/>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3" name="Freeform 76"/>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4" name="Freeform 77"/>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5" name="Freeform 78"/>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6" name="Freeform 79"/>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7" name="Freeform 80"/>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8" name="Freeform 81"/>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9" name="Freeform 82"/>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FCC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0" name="Freeform 83"/>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1" name="Freeform 84"/>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FCC1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2" name="Freeform 85"/>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3" name="Freeform 86"/>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22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4" name="Freeform 87"/>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5" name="Freeform 88"/>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6" name="Freeform 89"/>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7" name="Freeform 90"/>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8" name="Freeform 91"/>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9" name="Freeform 92"/>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0" name="Freeform 93"/>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1" name="Freeform 94"/>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2" name="Freeform 95"/>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3" name="Freeform 96"/>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4" name="Freeform 97"/>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5" name="Freeform 98"/>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6" name="Freeform 99"/>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7" name="Freeform 100"/>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8" name="Freeform 101"/>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9" name="Freeform 102"/>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0" name="Freeform 103"/>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1" name="Freeform 104"/>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2" name="Freeform 105"/>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3" name="Freeform 106"/>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4" name="Freeform 107"/>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5" name="Freeform 108"/>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6" name="Freeform 109"/>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7" name="Freeform 110"/>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8" name="Freeform 111"/>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9" name="Freeform 112"/>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0" name="Freeform 113"/>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1" name="Freeform 114"/>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2" name="Freeform 115"/>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3" name="Freeform 116"/>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4" name="Freeform 117"/>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5" name="Freeform 118"/>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6" name="Freeform 119"/>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7" name="Freeform 120"/>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8" name="Freeform 121"/>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9" name="Freeform 122"/>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0" name="Freeform 123"/>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1" name="Freeform 124"/>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2" name="Freeform 125"/>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3" name="Freeform 126"/>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4" name="Freeform 127"/>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5" name="Freeform 128"/>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6" name="Freeform 129"/>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7" name="Freeform 130"/>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8" name="Freeform 131"/>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9" name="Freeform 132"/>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0" name="Freeform 133"/>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1" name="Freeform 134"/>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2" name="Freeform 135"/>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3" name="Freeform 136"/>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4" name="Freeform 137"/>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5" name="Freeform 138"/>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6" name="Freeform 139"/>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7" name="Freeform 140"/>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8" name="Freeform 141"/>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9" name="Freeform 142"/>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0" name="Freeform 143"/>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1" name="Freeform 144"/>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2" name="Freeform 145"/>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3" name="Freeform 146"/>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4" name="Freeform 147"/>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5" name="Freeform 148"/>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6" name="Freeform 149"/>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7" name="Freeform 150"/>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8" name="Freeform 151"/>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9" name="Freeform 152"/>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0" name="Freeform 153"/>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1" name="Freeform 154"/>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2" name="Freeform 155"/>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3" name="Freeform 156"/>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4" name="Freeform 157"/>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5" name="Freeform 158"/>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326" name="Group 4"/>
          <p:cNvGrpSpPr>
            <a:grpSpLocks noChangeAspect="1"/>
          </p:cNvGrpSpPr>
          <p:nvPr/>
        </p:nvGrpSpPr>
        <p:grpSpPr bwMode="auto">
          <a:xfrm>
            <a:off x="6845683" y="3008084"/>
            <a:ext cx="873125" cy="1204912"/>
            <a:chOff x="692" y="1571"/>
            <a:chExt cx="550" cy="759"/>
          </a:xfrm>
        </p:grpSpPr>
        <p:sp>
          <p:nvSpPr>
            <p:cNvPr id="327" name="AutoShape 3"/>
            <p:cNvSpPr>
              <a:spLocks noChangeAspect="1" noChangeArrowheads="1" noTextEdit="1"/>
            </p:cNvSpPr>
            <p:nvPr/>
          </p:nvSpPr>
          <p:spPr bwMode="auto">
            <a:xfrm>
              <a:off x="692" y="1571"/>
              <a:ext cx="55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8" name="Freeform 5"/>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29" name="Freeform 6"/>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0" name="Freeform 7"/>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1" name="Freeform 8"/>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2" name="Freeform 9"/>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3" name="Freeform 10"/>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4" name="Freeform 11"/>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5" name="Freeform 12"/>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6" name="Freeform 13"/>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7" name="Freeform 14"/>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8" name="Freeform 15"/>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39" name="Freeform 16"/>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0" name="Freeform 17"/>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1" name="Freeform 18"/>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2" name="Freeform 19"/>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3" name="Freeform 20"/>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4" name="Freeform 21"/>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5" name="Freeform 22"/>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6" name="Freeform 23"/>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7" name="Freeform 24"/>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8" name="Freeform 25"/>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49" name="Freeform 26"/>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0" name="Freeform 27"/>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1" name="Freeform 28"/>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2" name="Freeform 29"/>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3" name="Freeform 30"/>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4" name="Freeform 31"/>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5" name="Freeform 32"/>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6" name="Freeform 33"/>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7" name="Freeform 34"/>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8" name="Freeform 35"/>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59" name="Freeform 36"/>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0" name="Freeform 37"/>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1" name="Freeform 38"/>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2" name="Freeform 39"/>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3" name="Freeform 40"/>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4" name="Freeform 41"/>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5" name="Freeform 42"/>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6" name="Freeform 43"/>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7" name="Freeform 44"/>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8" name="Freeform 45"/>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69" name="Freeform 46"/>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0" name="Freeform 47"/>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1" name="Freeform 48"/>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2" name="Freeform 49"/>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3" name="Freeform 50"/>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4" name="Freeform 51"/>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5" name="Freeform 52"/>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6" name="Freeform 53"/>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7" name="Freeform 54"/>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8" name="Freeform 55"/>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79" name="Freeform 56"/>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0" name="Freeform 57"/>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1" name="Freeform 58"/>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2" name="Freeform 59"/>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3" name="Freeform 60"/>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4" name="Freeform 61"/>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5" name="Freeform 62"/>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6" name="Freeform 63"/>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7" name="Freeform 64"/>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8" name="Freeform 65"/>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89" name="Freeform 66"/>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0" name="Freeform 67"/>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1" name="Freeform 68"/>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2" name="Freeform 69"/>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3" name="Freeform 70"/>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4" name="Freeform 71"/>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5" name="Freeform 72"/>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6" name="Freeform 73"/>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7" name="Freeform 74"/>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8" name="Freeform 75"/>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9" name="Freeform 76"/>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0" name="Freeform 77"/>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1" name="Freeform 78"/>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2" name="Freeform 79"/>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3" name="Freeform 80"/>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4" name="Freeform 81"/>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5" name="Freeform 82"/>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6" name="Freeform 83"/>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7" name="Freeform 84"/>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8" name="Freeform 85"/>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9" name="Freeform 86"/>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22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0" name="Freeform 87"/>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1" name="Freeform 88"/>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2" name="Freeform 89"/>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3" name="Freeform 90"/>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4" name="Freeform 91"/>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5" name="Freeform 92"/>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6" name="Freeform 93"/>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7" name="Freeform 94"/>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8" name="Freeform 95"/>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9" name="Freeform 96"/>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0" name="Freeform 97"/>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1" name="Freeform 98"/>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2" name="Freeform 99"/>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3" name="Freeform 100"/>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4" name="Freeform 101"/>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5" name="Freeform 102"/>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6" name="Freeform 103"/>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7" name="Freeform 104"/>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8" name="Freeform 105"/>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9" name="Freeform 106"/>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0" name="Freeform 107"/>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1" name="Freeform 108"/>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2" name="Freeform 109"/>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3" name="Freeform 110"/>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4" name="Freeform 111"/>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5" name="Freeform 112"/>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6" name="Freeform 113"/>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7" name="Freeform 114"/>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8" name="Freeform 115"/>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9" name="Freeform 116"/>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0" name="Freeform 117"/>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1" name="Freeform 118"/>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2" name="Freeform 119"/>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3" name="Freeform 120"/>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4" name="Freeform 121"/>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5" name="Freeform 122"/>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6" name="Freeform 123"/>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7" name="Freeform 124"/>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8" name="Freeform 125"/>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49" name="Freeform 126"/>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0" name="Freeform 127"/>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1" name="Freeform 128"/>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2" name="Freeform 129"/>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3" name="Freeform 130"/>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4" name="Freeform 131"/>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5" name="Freeform 132"/>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6" name="Freeform 133"/>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7" name="Freeform 134"/>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8" name="Freeform 135"/>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59" name="Freeform 136"/>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0" name="Freeform 137"/>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1" name="Freeform 138"/>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2" name="Freeform 139"/>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3" name="Freeform 140"/>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4" name="Freeform 141"/>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5" name="Freeform 142"/>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6" name="Freeform 143"/>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7" name="Freeform 144"/>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8" name="Freeform 145"/>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69" name="Freeform 146"/>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0" name="Freeform 147"/>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1" name="Freeform 148"/>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2" name="Freeform 149"/>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3" name="Freeform 150"/>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4" name="Freeform 151"/>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5" name="Freeform 152"/>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6" name="Freeform 153"/>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7" name="Freeform 154"/>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8" name="Freeform 155"/>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79" name="Freeform 156"/>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0" name="Freeform 157"/>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1" name="Freeform 158"/>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nvGrpSpPr>
          <p:cNvPr id="482" name="Group 4"/>
          <p:cNvGrpSpPr>
            <a:grpSpLocks noChangeAspect="1"/>
          </p:cNvGrpSpPr>
          <p:nvPr/>
        </p:nvGrpSpPr>
        <p:grpSpPr bwMode="auto">
          <a:xfrm>
            <a:off x="9509929" y="3017264"/>
            <a:ext cx="873125" cy="1204912"/>
            <a:chOff x="692" y="1571"/>
            <a:chExt cx="550" cy="759"/>
          </a:xfrm>
        </p:grpSpPr>
        <p:sp>
          <p:nvSpPr>
            <p:cNvPr id="483" name="AutoShape 3"/>
            <p:cNvSpPr>
              <a:spLocks noChangeAspect="1" noChangeArrowheads="1" noTextEdit="1"/>
            </p:cNvSpPr>
            <p:nvPr/>
          </p:nvSpPr>
          <p:spPr bwMode="auto">
            <a:xfrm>
              <a:off x="692" y="1571"/>
              <a:ext cx="550"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4" name="Freeform 5"/>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5" name="Freeform 6"/>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6" name="Freeform 7"/>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7" name="Freeform 8"/>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8" name="Freeform 9"/>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173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89" name="Freeform 10"/>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0" name="Freeform 11"/>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1" name="Freeform 12"/>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2" name="Freeform 13"/>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3" name="Freeform 14"/>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4" name="Freeform 15"/>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5" name="Freeform 16"/>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6" name="Freeform 17"/>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7" name="Freeform 18"/>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8" name="Freeform 19"/>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99" name="Freeform 20"/>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0" name="Freeform 21"/>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1" name="Freeform 22"/>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2" name="Freeform 23"/>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3" name="Freeform 24"/>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4" name="Freeform 25"/>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5" name="Freeform 26"/>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6" name="Freeform 27"/>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7" name="Freeform 28"/>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8" name="Freeform 29"/>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9" name="Freeform 30"/>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0" name="Freeform 31"/>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1" name="Freeform 32"/>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2" name="Freeform 33"/>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3" name="Freeform 34"/>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4" name="Freeform 35"/>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5" name="Freeform 36"/>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6" name="Freeform 37"/>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7" name="Freeform 38"/>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8" name="Freeform 39"/>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9" name="Freeform 40"/>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0" name="Freeform 41"/>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1" name="Freeform 42"/>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2" name="Freeform 43"/>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3" name="Freeform 44"/>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4" name="Freeform 45"/>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5" name="Freeform 46"/>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6" name="Freeform 47"/>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7" name="Freeform 48"/>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8" name="Freeform 49"/>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9" name="Freeform 50"/>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0" name="Freeform 51"/>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1" name="Freeform 52"/>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2" name="Freeform 53"/>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3" name="Freeform 54"/>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4" name="Freeform 55"/>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5" name="Freeform 56"/>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6" name="Freeform 57"/>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7" name="Freeform 58"/>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8" name="Freeform 59"/>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9" name="Freeform 60"/>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0" name="Freeform 61"/>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1" name="Freeform 62"/>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2" name="Freeform 63"/>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3" name="Freeform 64"/>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4" name="Freeform 65"/>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5" name="Freeform 66"/>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6" name="Freeform 67"/>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7" name="Freeform 68"/>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8" name="Freeform 69"/>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9" name="Freeform 70"/>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0" name="Freeform 71"/>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1" name="Freeform 72"/>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2" name="Freeform 73"/>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3" name="Freeform 74"/>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4" name="Freeform 75"/>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5" name="Freeform 76"/>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6" name="Freeform 77"/>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7" name="Freeform 78"/>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8" name="Freeform 79"/>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9" name="Freeform 80"/>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0" name="Freeform 81"/>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rgbClr val="0089B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1" name="Freeform 82"/>
            <p:cNvSpPr>
              <a:spLocks/>
            </p:cNvSpPr>
            <p:nvPr/>
          </p:nvSpPr>
          <p:spPr bwMode="auto">
            <a:xfrm>
              <a:off x="692" y="1873"/>
              <a:ext cx="338" cy="457"/>
            </a:xfrm>
            <a:custGeom>
              <a:avLst/>
              <a:gdLst>
                <a:gd name="T0" fmla="*/ 170 w 338"/>
                <a:gd name="T1" fmla="*/ 0 h 457"/>
                <a:gd name="T2" fmla="*/ 0 w 338"/>
                <a:gd name="T3" fmla="*/ 382 h 457"/>
                <a:gd name="T4" fmla="*/ 121 w 338"/>
                <a:gd name="T5" fmla="*/ 336 h 457"/>
                <a:gd name="T6" fmla="*/ 168 w 338"/>
                <a:gd name="T7" fmla="*/ 457 h 457"/>
                <a:gd name="T8" fmla="*/ 338 w 338"/>
                <a:gd name="T9" fmla="*/ 74 h 457"/>
                <a:gd name="T10" fmla="*/ 170 w 338"/>
                <a:gd name="T11" fmla="*/ 0 h 457"/>
              </a:gdLst>
              <a:ahLst/>
              <a:cxnLst>
                <a:cxn ang="0">
                  <a:pos x="T0" y="T1"/>
                </a:cxn>
                <a:cxn ang="0">
                  <a:pos x="T2" y="T3"/>
                </a:cxn>
                <a:cxn ang="0">
                  <a:pos x="T4" y="T5"/>
                </a:cxn>
                <a:cxn ang="0">
                  <a:pos x="T6" y="T7"/>
                </a:cxn>
                <a:cxn ang="0">
                  <a:pos x="T8" y="T9"/>
                </a:cxn>
                <a:cxn ang="0">
                  <a:pos x="T10" y="T11"/>
                </a:cxn>
              </a:cxnLst>
              <a:rect l="0" t="0" r="r" b="b"/>
              <a:pathLst>
                <a:path w="338" h="457">
                  <a:moveTo>
                    <a:pt x="170" y="0"/>
                  </a:moveTo>
                  <a:lnTo>
                    <a:pt x="0" y="382"/>
                  </a:lnTo>
                  <a:lnTo>
                    <a:pt x="121" y="336"/>
                  </a:lnTo>
                  <a:lnTo>
                    <a:pt x="168" y="457"/>
                  </a:lnTo>
                  <a:lnTo>
                    <a:pt x="338" y="74"/>
                  </a:lnTo>
                  <a:lnTo>
                    <a:pt x="170"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2" name="Freeform 83"/>
            <p:cNvSpPr>
              <a:spLocks/>
            </p:cNvSpPr>
            <p:nvPr/>
          </p:nvSpPr>
          <p:spPr bwMode="auto">
            <a:xfrm>
              <a:off x="712" y="1984"/>
              <a:ext cx="260" cy="318"/>
            </a:xfrm>
            <a:custGeom>
              <a:avLst/>
              <a:gdLst>
                <a:gd name="T0" fmla="*/ 260 w 260"/>
                <a:gd name="T1" fmla="*/ 66 h 318"/>
                <a:gd name="T2" fmla="*/ 148 w 260"/>
                <a:gd name="T3" fmla="*/ 318 h 318"/>
                <a:gd name="T4" fmla="*/ 107 w 260"/>
                <a:gd name="T5" fmla="*/ 211 h 318"/>
                <a:gd name="T6" fmla="*/ 0 w 260"/>
                <a:gd name="T7" fmla="*/ 252 h 318"/>
                <a:gd name="T8" fmla="*/ 112 w 260"/>
                <a:gd name="T9" fmla="*/ 0 h 318"/>
                <a:gd name="T10" fmla="*/ 122 w 260"/>
                <a:gd name="T11" fmla="*/ 5 h 318"/>
                <a:gd name="T12" fmla="*/ 20 w 260"/>
                <a:gd name="T13" fmla="*/ 233 h 318"/>
                <a:gd name="T14" fmla="*/ 113 w 260"/>
                <a:gd name="T15" fmla="*/ 197 h 318"/>
                <a:gd name="T16" fmla="*/ 149 w 260"/>
                <a:gd name="T17" fmla="*/ 289 h 318"/>
                <a:gd name="T18" fmla="*/ 251 w 260"/>
                <a:gd name="T19" fmla="*/ 61 h 318"/>
                <a:gd name="T20" fmla="*/ 260 w 260"/>
                <a:gd name="T21" fmla="*/ 6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318">
                  <a:moveTo>
                    <a:pt x="260" y="66"/>
                  </a:moveTo>
                  <a:lnTo>
                    <a:pt x="148" y="318"/>
                  </a:lnTo>
                  <a:lnTo>
                    <a:pt x="107" y="211"/>
                  </a:lnTo>
                  <a:lnTo>
                    <a:pt x="0" y="252"/>
                  </a:lnTo>
                  <a:lnTo>
                    <a:pt x="112" y="0"/>
                  </a:lnTo>
                  <a:lnTo>
                    <a:pt x="122" y="5"/>
                  </a:lnTo>
                  <a:lnTo>
                    <a:pt x="20" y="233"/>
                  </a:lnTo>
                  <a:lnTo>
                    <a:pt x="113" y="197"/>
                  </a:lnTo>
                  <a:lnTo>
                    <a:pt x="149" y="289"/>
                  </a:lnTo>
                  <a:lnTo>
                    <a:pt x="251" y="61"/>
                  </a:lnTo>
                  <a:lnTo>
                    <a:pt x="260" y="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3" name="Freeform 84"/>
            <p:cNvSpPr>
              <a:spLocks/>
            </p:cNvSpPr>
            <p:nvPr/>
          </p:nvSpPr>
          <p:spPr bwMode="auto">
            <a:xfrm>
              <a:off x="903" y="1873"/>
              <a:ext cx="338" cy="457"/>
            </a:xfrm>
            <a:custGeom>
              <a:avLst/>
              <a:gdLst>
                <a:gd name="T0" fmla="*/ 0 w 338"/>
                <a:gd name="T1" fmla="*/ 74 h 457"/>
                <a:gd name="T2" fmla="*/ 171 w 338"/>
                <a:gd name="T3" fmla="*/ 457 h 457"/>
                <a:gd name="T4" fmla="*/ 217 w 338"/>
                <a:gd name="T5" fmla="*/ 336 h 457"/>
                <a:gd name="T6" fmla="*/ 338 w 338"/>
                <a:gd name="T7" fmla="*/ 382 h 457"/>
                <a:gd name="T8" fmla="*/ 168 w 338"/>
                <a:gd name="T9" fmla="*/ 0 h 457"/>
                <a:gd name="T10" fmla="*/ 0 w 338"/>
                <a:gd name="T11" fmla="*/ 74 h 457"/>
              </a:gdLst>
              <a:ahLst/>
              <a:cxnLst>
                <a:cxn ang="0">
                  <a:pos x="T0" y="T1"/>
                </a:cxn>
                <a:cxn ang="0">
                  <a:pos x="T2" y="T3"/>
                </a:cxn>
                <a:cxn ang="0">
                  <a:pos x="T4" y="T5"/>
                </a:cxn>
                <a:cxn ang="0">
                  <a:pos x="T6" y="T7"/>
                </a:cxn>
                <a:cxn ang="0">
                  <a:pos x="T8" y="T9"/>
                </a:cxn>
                <a:cxn ang="0">
                  <a:pos x="T10" y="T11"/>
                </a:cxn>
              </a:cxnLst>
              <a:rect l="0" t="0" r="r" b="b"/>
              <a:pathLst>
                <a:path w="338" h="457">
                  <a:moveTo>
                    <a:pt x="0" y="74"/>
                  </a:moveTo>
                  <a:lnTo>
                    <a:pt x="171" y="457"/>
                  </a:lnTo>
                  <a:lnTo>
                    <a:pt x="217" y="336"/>
                  </a:lnTo>
                  <a:lnTo>
                    <a:pt x="338" y="382"/>
                  </a:lnTo>
                  <a:lnTo>
                    <a:pt x="168" y="0"/>
                  </a:lnTo>
                  <a:lnTo>
                    <a:pt x="0" y="74"/>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4" name="Freeform 85"/>
            <p:cNvSpPr>
              <a:spLocks/>
            </p:cNvSpPr>
            <p:nvPr/>
          </p:nvSpPr>
          <p:spPr bwMode="auto">
            <a:xfrm>
              <a:off x="960" y="1984"/>
              <a:ext cx="261" cy="318"/>
            </a:xfrm>
            <a:custGeom>
              <a:avLst/>
              <a:gdLst>
                <a:gd name="T0" fmla="*/ 149 w 261"/>
                <a:gd name="T1" fmla="*/ 0 h 318"/>
                <a:gd name="T2" fmla="*/ 261 w 261"/>
                <a:gd name="T3" fmla="*/ 252 h 318"/>
                <a:gd name="T4" fmla="*/ 154 w 261"/>
                <a:gd name="T5" fmla="*/ 211 h 318"/>
                <a:gd name="T6" fmla="*/ 113 w 261"/>
                <a:gd name="T7" fmla="*/ 318 h 318"/>
                <a:gd name="T8" fmla="*/ 0 w 261"/>
                <a:gd name="T9" fmla="*/ 66 h 318"/>
                <a:gd name="T10" fmla="*/ 10 w 261"/>
                <a:gd name="T11" fmla="*/ 61 h 318"/>
                <a:gd name="T12" fmla="*/ 112 w 261"/>
                <a:gd name="T13" fmla="*/ 289 h 318"/>
                <a:gd name="T14" fmla="*/ 148 w 261"/>
                <a:gd name="T15" fmla="*/ 197 h 318"/>
                <a:gd name="T16" fmla="*/ 241 w 261"/>
                <a:gd name="T17" fmla="*/ 233 h 318"/>
                <a:gd name="T18" fmla="*/ 139 w 261"/>
                <a:gd name="T19" fmla="*/ 5 h 318"/>
                <a:gd name="T20" fmla="*/ 149 w 261"/>
                <a:gd name="T21" fmla="*/ 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18">
                  <a:moveTo>
                    <a:pt x="149" y="0"/>
                  </a:moveTo>
                  <a:lnTo>
                    <a:pt x="261" y="252"/>
                  </a:lnTo>
                  <a:lnTo>
                    <a:pt x="154" y="211"/>
                  </a:lnTo>
                  <a:lnTo>
                    <a:pt x="113" y="318"/>
                  </a:lnTo>
                  <a:lnTo>
                    <a:pt x="0" y="66"/>
                  </a:lnTo>
                  <a:lnTo>
                    <a:pt x="10" y="61"/>
                  </a:lnTo>
                  <a:lnTo>
                    <a:pt x="112" y="289"/>
                  </a:lnTo>
                  <a:lnTo>
                    <a:pt x="148" y="197"/>
                  </a:lnTo>
                  <a:lnTo>
                    <a:pt x="241" y="233"/>
                  </a:lnTo>
                  <a:lnTo>
                    <a:pt x="139" y="5"/>
                  </a:lnTo>
                  <a:lnTo>
                    <a:pt x="14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5" name="Freeform 86"/>
            <p:cNvSpPr>
              <a:spLocks/>
            </p:cNvSpPr>
            <p:nvPr/>
          </p:nvSpPr>
          <p:spPr bwMode="auto">
            <a:xfrm>
              <a:off x="693" y="1568"/>
              <a:ext cx="547" cy="553"/>
            </a:xfrm>
            <a:custGeom>
              <a:avLst/>
              <a:gdLst>
                <a:gd name="T0" fmla="*/ 14 w 501"/>
                <a:gd name="T1" fmla="*/ 236 h 507"/>
                <a:gd name="T2" fmla="*/ 14 w 501"/>
                <a:gd name="T3" fmla="*/ 271 h 507"/>
                <a:gd name="T4" fmla="*/ 9 w 501"/>
                <a:gd name="T5" fmla="*/ 284 h 507"/>
                <a:gd name="T6" fmla="*/ 6 w 501"/>
                <a:gd name="T7" fmla="*/ 291 h 507"/>
                <a:gd name="T8" fmla="*/ 18 w 501"/>
                <a:gd name="T9" fmla="*/ 341 h 507"/>
                <a:gd name="T10" fmla="*/ 30 w 501"/>
                <a:gd name="T11" fmla="*/ 351 h 507"/>
                <a:gd name="T12" fmla="*/ 47 w 501"/>
                <a:gd name="T13" fmla="*/ 386 h 507"/>
                <a:gd name="T14" fmla="*/ 47 w 501"/>
                <a:gd name="T15" fmla="*/ 392 h 507"/>
                <a:gd name="T16" fmla="*/ 86 w 501"/>
                <a:gd name="T17" fmla="*/ 435 h 507"/>
                <a:gd name="T18" fmla="*/ 88 w 501"/>
                <a:gd name="T19" fmla="*/ 436 h 507"/>
                <a:gd name="T20" fmla="*/ 122 w 501"/>
                <a:gd name="T21" fmla="*/ 461 h 507"/>
                <a:gd name="T22" fmla="*/ 122 w 501"/>
                <a:gd name="T23" fmla="*/ 461 h 507"/>
                <a:gd name="T24" fmla="*/ 175 w 501"/>
                <a:gd name="T25" fmla="*/ 485 h 507"/>
                <a:gd name="T26" fmla="*/ 178 w 501"/>
                <a:gd name="T27" fmla="*/ 484 h 507"/>
                <a:gd name="T28" fmla="*/ 219 w 501"/>
                <a:gd name="T29" fmla="*/ 492 h 507"/>
                <a:gd name="T30" fmla="*/ 221 w 501"/>
                <a:gd name="T31" fmla="*/ 494 h 507"/>
                <a:gd name="T32" fmla="*/ 278 w 501"/>
                <a:gd name="T33" fmla="*/ 494 h 507"/>
                <a:gd name="T34" fmla="*/ 280 w 501"/>
                <a:gd name="T35" fmla="*/ 493 h 507"/>
                <a:gd name="T36" fmla="*/ 321 w 501"/>
                <a:gd name="T37" fmla="*/ 485 h 507"/>
                <a:gd name="T38" fmla="*/ 324 w 501"/>
                <a:gd name="T39" fmla="*/ 485 h 507"/>
                <a:gd name="T40" fmla="*/ 377 w 501"/>
                <a:gd name="T41" fmla="*/ 463 h 507"/>
                <a:gd name="T42" fmla="*/ 377 w 501"/>
                <a:gd name="T43" fmla="*/ 462 h 507"/>
                <a:gd name="T44" fmla="*/ 412 w 501"/>
                <a:gd name="T45" fmla="*/ 438 h 507"/>
                <a:gd name="T46" fmla="*/ 414 w 501"/>
                <a:gd name="T47" fmla="*/ 437 h 507"/>
                <a:gd name="T48" fmla="*/ 453 w 501"/>
                <a:gd name="T49" fmla="*/ 394 h 507"/>
                <a:gd name="T50" fmla="*/ 453 w 501"/>
                <a:gd name="T51" fmla="*/ 389 h 507"/>
                <a:gd name="T52" fmla="*/ 471 w 501"/>
                <a:gd name="T53" fmla="*/ 353 h 507"/>
                <a:gd name="T54" fmla="*/ 482 w 501"/>
                <a:gd name="T55" fmla="*/ 344 h 507"/>
                <a:gd name="T56" fmla="*/ 495 w 501"/>
                <a:gd name="T57" fmla="*/ 294 h 507"/>
                <a:gd name="T58" fmla="*/ 486 w 501"/>
                <a:gd name="T59" fmla="*/ 272 h 507"/>
                <a:gd name="T60" fmla="*/ 486 w 501"/>
                <a:gd name="T61" fmla="*/ 235 h 507"/>
                <a:gd name="T62" fmla="*/ 495 w 501"/>
                <a:gd name="T63" fmla="*/ 213 h 507"/>
                <a:gd name="T64" fmla="*/ 482 w 501"/>
                <a:gd name="T65" fmla="*/ 163 h 507"/>
                <a:gd name="T66" fmla="*/ 471 w 501"/>
                <a:gd name="T67" fmla="*/ 154 h 507"/>
                <a:gd name="T68" fmla="*/ 453 w 501"/>
                <a:gd name="T69" fmla="*/ 118 h 507"/>
                <a:gd name="T70" fmla="*/ 453 w 501"/>
                <a:gd name="T71" fmla="*/ 113 h 507"/>
                <a:gd name="T72" fmla="*/ 414 w 501"/>
                <a:gd name="T73" fmla="*/ 70 h 507"/>
                <a:gd name="T74" fmla="*/ 412 w 501"/>
                <a:gd name="T75" fmla="*/ 70 h 507"/>
                <a:gd name="T76" fmla="*/ 377 w 501"/>
                <a:gd name="T77" fmla="*/ 45 h 507"/>
                <a:gd name="T78" fmla="*/ 377 w 501"/>
                <a:gd name="T79" fmla="*/ 45 h 507"/>
                <a:gd name="T80" fmla="*/ 324 w 501"/>
                <a:gd name="T81" fmla="*/ 22 h 507"/>
                <a:gd name="T82" fmla="*/ 321 w 501"/>
                <a:gd name="T83" fmla="*/ 23 h 507"/>
                <a:gd name="T84" fmla="*/ 280 w 501"/>
                <a:gd name="T85" fmla="*/ 15 h 507"/>
                <a:gd name="T86" fmla="*/ 278 w 501"/>
                <a:gd name="T87" fmla="*/ 13 h 507"/>
                <a:gd name="T88" fmla="*/ 221 w 501"/>
                <a:gd name="T89" fmla="*/ 13 h 507"/>
                <a:gd name="T90" fmla="*/ 219 w 501"/>
                <a:gd name="T91" fmla="*/ 15 h 507"/>
                <a:gd name="T92" fmla="*/ 178 w 501"/>
                <a:gd name="T93" fmla="*/ 23 h 507"/>
                <a:gd name="T94" fmla="*/ 175 w 501"/>
                <a:gd name="T95" fmla="*/ 23 h 507"/>
                <a:gd name="T96" fmla="*/ 122 w 501"/>
                <a:gd name="T97" fmla="*/ 46 h 507"/>
                <a:gd name="T98" fmla="*/ 122 w 501"/>
                <a:gd name="T99" fmla="*/ 47 h 507"/>
                <a:gd name="T100" fmla="*/ 88 w 501"/>
                <a:gd name="T101" fmla="*/ 71 h 507"/>
                <a:gd name="T102" fmla="*/ 86 w 501"/>
                <a:gd name="T103" fmla="*/ 72 h 507"/>
                <a:gd name="T104" fmla="*/ 47 w 501"/>
                <a:gd name="T105" fmla="*/ 116 h 507"/>
                <a:gd name="T106" fmla="*/ 47 w 501"/>
                <a:gd name="T107" fmla="*/ 121 h 507"/>
                <a:gd name="T108" fmla="*/ 30 w 501"/>
                <a:gd name="T109" fmla="*/ 157 h 507"/>
                <a:gd name="T110" fmla="*/ 18 w 501"/>
                <a:gd name="T111" fmla="*/ 166 h 507"/>
                <a:gd name="T112" fmla="*/ 6 w 501"/>
                <a:gd name="T113" fmla="*/ 216 h 507"/>
                <a:gd name="T114" fmla="*/ 9 w 501"/>
                <a:gd name="T115" fmla="*/ 223 h 507"/>
                <a:gd name="T116" fmla="*/ 14 w 501"/>
                <a:gd name="T117" fmla="*/ 236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01" h="507">
                  <a:moveTo>
                    <a:pt x="14" y="236"/>
                  </a:moveTo>
                  <a:cubicBezTo>
                    <a:pt x="19" y="247"/>
                    <a:pt x="19" y="260"/>
                    <a:pt x="14" y="271"/>
                  </a:cubicBezTo>
                  <a:cubicBezTo>
                    <a:pt x="12" y="275"/>
                    <a:pt x="10" y="280"/>
                    <a:pt x="9" y="284"/>
                  </a:cubicBezTo>
                  <a:cubicBezTo>
                    <a:pt x="8" y="286"/>
                    <a:pt x="7" y="289"/>
                    <a:pt x="6" y="291"/>
                  </a:cubicBezTo>
                  <a:cubicBezTo>
                    <a:pt x="0" y="309"/>
                    <a:pt x="5" y="328"/>
                    <a:pt x="18" y="341"/>
                  </a:cubicBezTo>
                  <a:cubicBezTo>
                    <a:pt x="22" y="344"/>
                    <a:pt x="26" y="348"/>
                    <a:pt x="30" y="351"/>
                  </a:cubicBezTo>
                  <a:cubicBezTo>
                    <a:pt x="41" y="359"/>
                    <a:pt x="47" y="372"/>
                    <a:pt x="47" y="386"/>
                  </a:cubicBezTo>
                  <a:cubicBezTo>
                    <a:pt x="47" y="388"/>
                    <a:pt x="47" y="390"/>
                    <a:pt x="47" y="392"/>
                  </a:cubicBezTo>
                  <a:cubicBezTo>
                    <a:pt x="48" y="414"/>
                    <a:pt x="64" y="432"/>
                    <a:pt x="86" y="435"/>
                  </a:cubicBezTo>
                  <a:cubicBezTo>
                    <a:pt x="86" y="436"/>
                    <a:pt x="87" y="436"/>
                    <a:pt x="88" y="436"/>
                  </a:cubicBezTo>
                  <a:cubicBezTo>
                    <a:pt x="103" y="438"/>
                    <a:pt x="115" y="447"/>
                    <a:pt x="122" y="461"/>
                  </a:cubicBezTo>
                  <a:cubicBezTo>
                    <a:pt x="122" y="461"/>
                    <a:pt x="122" y="461"/>
                    <a:pt x="122" y="461"/>
                  </a:cubicBezTo>
                  <a:cubicBezTo>
                    <a:pt x="132" y="481"/>
                    <a:pt x="155" y="490"/>
                    <a:pt x="175" y="485"/>
                  </a:cubicBezTo>
                  <a:cubicBezTo>
                    <a:pt x="176" y="484"/>
                    <a:pt x="177" y="484"/>
                    <a:pt x="178" y="484"/>
                  </a:cubicBezTo>
                  <a:cubicBezTo>
                    <a:pt x="192" y="480"/>
                    <a:pt x="208" y="483"/>
                    <a:pt x="219" y="492"/>
                  </a:cubicBezTo>
                  <a:cubicBezTo>
                    <a:pt x="220" y="493"/>
                    <a:pt x="220" y="493"/>
                    <a:pt x="221" y="494"/>
                  </a:cubicBezTo>
                  <a:cubicBezTo>
                    <a:pt x="238" y="507"/>
                    <a:pt x="261" y="507"/>
                    <a:pt x="278" y="494"/>
                  </a:cubicBezTo>
                  <a:cubicBezTo>
                    <a:pt x="279" y="494"/>
                    <a:pt x="279" y="493"/>
                    <a:pt x="280" y="493"/>
                  </a:cubicBezTo>
                  <a:cubicBezTo>
                    <a:pt x="292" y="483"/>
                    <a:pt x="307" y="480"/>
                    <a:pt x="321" y="485"/>
                  </a:cubicBezTo>
                  <a:cubicBezTo>
                    <a:pt x="322" y="485"/>
                    <a:pt x="323" y="485"/>
                    <a:pt x="324" y="485"/>
                  </a:cubicBezTo>
                  <a:cubicBezTo>
                    <a:pt x="345" y="491"/>
                    <a:pt x="367" y="482"/>
                    <a:pt x="377" y="463"/>
                  </a:cubicBezTo>
                  <a:cubicBezTo>
                    <a:pt x="377" y="462"/>
                    <a:pt x="377" y="462"/>
                    <a:pt x="377" y="462"/>
                  </a:cubicBezTo>
                  <a:cubicBezTo>
                    <a:pt x="384" y="449"/>
                    <a:pt x="397" y="440"/>
                    <a:pt x="412" y="438"/>
                  </a:cubicBezTo>
                  <a:cubicBezTo>
                    <a:pt x="413" y="437"/>
                    <a:pt x="413" y="437"/>
                    <a:pt x="414" y="437"/>
                  </a:cubicBezTo>
                  <a:cubicBezTo>
                    <a:pt x="436" y="434"/>
                    <a:pt x="452" y="416"/>
                    <a:pt x="453" y="394"/>
                  </a:cubicBezTo>
                  <a:cubicBezTo>
                    <a:pt x="453" y="392"/>
                    <a:pt x="453" y="391"/>
                    <a:pt x="453" y="389"/>
                  </a:cubicBezTo>
                  <a:cubicBezTo>
                    <a:pt x="454" y="375"/>
                    <a:pt x="460" y="361"/>
                    <a:pt x="471" y="353"/>
                  </a:cubicBezTo>
                  <a:cubicBezTo>
                    <a:pt x="475" y="350"/>
                    <a:pt x="479" y="347"/>
                    <a:pt x="482" y="344"/>
                  </a:cubicBezTo>
                  <a:cubicBezTo>
                    <a:pt x="496" y="332"/>
                    <a:pt x="501" y="312"/>
                    <a:pt x="495" y="294"/>
                  </a:cubicBezTo>
                  <a:cubicBezTo>
                    <a:pt x="492" y="287"/>
                    <a:pt x="490" y="279"/>
                    <a:pt x="486" y="272"/>
                  </a:cubicBezTo>
                  <a:cubicBezTo>
                    <a:pt x="481" y="260"/>
                    <a:pt x="481" y="247"/>
                    <a:pt x="486" y="235"/>
                  </a:cubicBezTo>
                  <a:cubicBezTo>
                    <a:pt x="490" y="228"/>
                    <a:pt x="492" y="221"/>
                    <a:pt x="495" y="213"/>
                  </a:cubicBezTo>
                  <a:cubicBezTo>
                    <a:pt x="501" y="195"/>
                    <a:pt x="496" y="176"/>
                    <a:pt x="482" y="163"/>
                  </a:cubicBezTo>
                  <a:cubicBezTo>
                    <a:pt x="479" y="160"/>
                    <a:pt x="475" y="157"/>
                    <a:pt x="471" y="154"/>
                  </a:cubicBezTo>
                  <a:cubicBezTo>
                    <a:pt x="460" y="146"/>
                    <a:pt x="454" y="132"/>
                    <a:pt x="453" y="118"/>
                  </a:cubicBezTo>
                  <a:cubicBezTo>
                    <a:pt x="453" y="117"/>
                    <a:pt x="453" y="115"/>
                    <a:pt x="453" y="113"/>
                  </a:cubicBezTo>
                  <a:cubicBezTo>
                    <a:pt x="452" y="91"/>
                    <a:pt x="436" y="73"/>
                    <a:pt x="414" y="70"/>
                  </a:cubicBezTo>
                  <a:cubicBezTo>
                    <a:pt x="413" y="70"/>
                    <a:pt x="413" y="70"/>
                    <a:pt x="412" y="70"/>
                  </a:cubicBezTo>
                  <a:cubicBezTo>
                    <a:pt x="397" y="68"/>
                    <a:pt x="384" y="58"/>
                    <a:pt x="377" y="45"/>
                  </a:cubicBezTo>
                  <a:cubicBezTo>
                    <a:pt x="377" y="45"/>
                    <a:pt x="377" y="45"/>
                    <a:pt x="377" y="45"/>
                  </a:cubicBezTo>
                  <a:cubicBezTo>
                    <a:pt x="367" y="25"/>
                    <a:pt x="345" y="16"/>
                    <a:pt x="324" y="22"/>
                  </a:cubicBezTo>
                  <a:cubicBezTo>
                    <a:pt x="323" y="22"/>
                    <a:pt x="322" y="22"/>
                    <a:pt x="321" y="23"/>
                  </a:cubicBezTo>
                  <a:cubicBezTo>
                    <a:pt x="307" y="27"/>
                    <a:pt x="292" y="24"/>
                    <a:pt x="280" y="15"/>
                  </a:cubicBezTo>
                  <a:cubicBezTo>
                    <a:pt x="279" y="14"/>
                    <a:pt x="279" y="14"/>
                    <a:pt x="278" y="13"/>
                  </a:cubicBezTo>
                  <a:cubicBezTo>
                    <a:pt x="261" y="0"/>
                    <a:pt x="238" y="0"/>
                    <a:pt x="221" y="13"/>
                  </a:cubicBezTo>
                  <a:cubicBezTo>
                    <a:pt x="220" y="14"/>
                    <a:pt x="220" y="14"/>
                    <a:pt x="219" y="15"/>
                  </a:cubicBezTo>
                  <a:cubicBezTo>
                    <a:pt x="208" y="24"/>
                    <a:pt x="192" y="28"/>
                    <a:pt x="178" y="23"/>
                  </a:cubicBezTo>
                  <a:cubicBezTo>
                    <a:pt x="177" y="23"/>
                    <a:pt x="176" y="23"/>
                    <a:pt x="175" y="23"/>
                  </a:cubicBezTo>
                  <a:cubicBezTo>
                    <a:pt x="155" y="17"/>
                    <a:pt x="132" y="27"/>
                    <a:pt x="122" y="46"/>
                  </a:cubicBezTo>
                  <a:cubicBezTo>
                    <a:pt x="122" y="46"/>
                    <a:pt x="122" y="46"/>
                    <a:pt x="122" y="47"/>
                  </a:cubicBezTo>
                  <a:cubicBezTo>
                    <a:pt x="115" y="60"/>
                    <a:pt x="103" y="69"/>
                    <a:pt x="88" y="71"/>
                  </a:cubicBezTo>
                  <a:cubicBezTo>
                    <a:pt x="87" y="72"/>
                    <a:pt x="86" y="72"/>
                    <a:pt x="86" y="72"/>
                  </a:cubicBezTo>
                  <a:cubicBezTo>
                    <a:pt x="64" y="75"/>
                    <a:pt x="48" y="94"/>
                    <a:pt x="47" y="116"/>
                  </a:cubicBezTo>
                  <a:cubicBezTo>
                    <a:pt x="47" y="118"/>
                    <a:pt x="47" y="119"/>
                    <a:pt x="47" y="121"/>
                  </a:cubicBezTo>
                  <a:cubicBezTo>
                    <a:pt x="47" y="135"/>
                    <a:pt x="41" y="148"/>
                    <a:pt x="30" y="157"/>
                  </a:cubicBezTo>
                  <a:cubicBezTo>
                    <a:pt x="26" y="160"/>
                    <a:pt x="22" y="163"/>
                    <a:pt x="18" y="166"/>
                  </a:cubicBezTo>
                  <a:cubicBezTo>
                    <a:pt x="5" y="179"/>
                    <a:pt x="0" y="198"/>
                    <a:pt x="6" y="216"/>
                  </a:cubicBezTo>
                  <a:cubicBezTo>
                    <a:pt x="7" y="218"/>
                    <a:pt x="8" y="221"/>
                    <a:pt x="9" y="223"/>
                  </a:cubicBezTo>
                  <a:cubicBezTo>
                    <a:pt x="10" y="228"/>
                    <a:pt x="12" y="232"/>
                    <a:pt x="14" y="236"/>
                  </a:cubicBezTo>
                  <a:close/>
                </a:path>
              </a:pathLst>
            </a:custGeom>
            <a:solidFill>
              <a:srgbClr val="22C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6" name="Freeform 87"/>
            <p:cNvSpPr>
              <a:spLocks/>
            </p:cNvSpPr>
            <p:nvPr/>
          </p:nvSpPr>
          <p:spPr bwMode="auto">
            <a:xfrm>
              <a:off x="982" y="1649"/>
              <a:ext cx="33" cy="26"/>
            </a:xfrm>
            <a:custGeom>
              <a:avLst/>
              <a:gdLst>
                <a:gd name="T0" fmla="*/ 20 w 30"/>
                <a:gd name="T1" fmla="*/ 18 h 24"/>
                <a:gd name="T2" fmla="*/ 30 w 30"/>
                <a:gd name="T3" fmla="*/ 2 h 24"/>
                <a:gd name="T4" fmla="*/ 10 w 30"/>
                <a:gd name="T5" fmla="*/ 5 h 24"/>
                <a:gd name="T6" fmla="*/ 0 w 30"/>
                <a:gd name="T7" fmla="*/ 22 h 24"/>
                <a:gd name="T8" fmla="*/ 20 w 30"/>
                <a:gd name="T9" fmla="*/ 18 h 24"/>
              </a:gdLst>
              <a:ahLst/>
              <a:cxnLst>
                <a:cxn ang="0">
                  <a:pos x="T0" y="T1"/>
                </a:cxn>
                <a:cxn ang="0">
                  <a:pos x="T2" y="T3"/>
                </a:cxn>
                <a:cxn ang="0">
                  <a:pos x="T4" y="T5"/>
                </a:cxn>
                <a:cxn ang="0">
                  <a:pos x="T6" y="T7"/>
                </a:cxn>
                <a:cxn ang="0">
                  <a:pos x="T8" y="T9"/>
                </a:cxn>
              </a:cxnLst>
              <a:rect l="0" t="0" r="r" b="b"/>
              <a:pathLst>
                <a:path w="30" h="24">
                  <a:moveTo>
                    <a:pt x="20" y="18"/>
                  </a:moveTo>
                  <a:cubicBezTo>
                    <a:pt x="25" y="14"/>
                    <a:pt x="29" y="8"/>
                    <a:pt x="30" y="2"/>
                  </a:cubicBezTo>
                  <a:cubicBezTo>
                    <a:pt x="23" y="0"/>
                    <a:pt x="16" y="1"/>
                    <a:pt x="10" y="5"/>
                  </a:cubicBezTo>
                  <a:cubicBezTo>
                    <a:pt x="5" y="9"/>
                    <a:pt x="1" y="16"/>
                    <a:pt x="0" y="22"/>
                  </a:cubicBezTo>
                  <a:cubicBezTo>
                    <a:pt x="7" y="24"/>
                    <a:pt x="14" y="23"/>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7" name="Freeform 88"/>
            <p:cNvSpPr>
              <a:spLocks/>
            </p:cNvSpPr>
            <p:nvPr/>
          </p:nvSpPr>
          <p:spPr bwMode="auto">
            <a:xfrm>
              <a:off x="991" y="1618"/>
              <a:ext cx="25" cy="33"/>
            </a:xfrm>
            <a:custGeom>
              <a:avLst/>
              <a:gdLst>
                <a:gd name="T0" fmla="*/ 5 w 23"/>
                <a:gd name="T1" fmla="*/ 20 h 30"/>
                <a:gd name="T2" fmla="*/ 22 w 23"/>
                <a:gd name="T3" fmla="*/ 30 h 30"/>
                <a:gd name="T4" fmla="*/ 18 w 23"/>
                <a:gd name="T5" fmla="*/ 10 h 30"/>
                <a:gd name="T6" fmla="*/ 1 w 23"/>
                <a:gd name="T7" fmla="*/ 0 h 30"/>
                <a:gd name="T8" fmla="*/ 5 w 23"/>
                <a:gd name="T9" fmla="*/ 20 h 30"/>
              </a:gdLst>
              <a:ahLst/>
              <a:cxnLst>
                <a:cxn ang="0">
                  <a:pos x="T0" y="T1"/>
                </a:cxn>
                <a:cxn ang="0">
                  <a:pos x="T2" y="T3"/>
                </a:cxn>
                <a:cxn ang="0">
                  <a:pos x="T4" y="T5"/>
                </a:cxn>
                <a:cxn ang="0">
                  <a:pos x="T6" y="T7"/>
                </a:cxn>
                <a:cxn ang="0">
                  <a:pos x="T8" y="T9"/>
                </a:cxn>
              </a:cxnLst>
              <a:rect l="0" t="0" r="r" b="b"/>
              <a:pathLst>
                <a:path w="23" h="30">
                  <a:moveTo>
                    <a:pt x="5" y="20"/>
                  </a:moveTo>
                  <a:cubicBezTo>
                    <a:pt x="9" y="25"/>
                    <a:pt x="15" y="29"/>
                    <a:pt x="22" y="30"/>
                  </a:cubicBezTo>
                  <a:cubicBezTo>
                    <a:pt x="23" y="23"/>
                    <a:pt x="22" y="16"/>
                    <a:pt x="18" y="10"/>
                  </a:cubicBezTo>
                  <a:cubicBezTo>
                    <a:pt x="14" y="5"/>
                    <a:pt x="8" y="1"/>
                    <a:pt x="1" y="0"/>
                  </a:cubicBezTo>
                  <a:cubicBezTo>
                    <a:pt x="0" y="7"/>
                    <a:pt x="1" y="14"/>
                    <a:pt x="5"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8" name="Freeform 89"/>
            <p:cNvSpPr>
              <a:spLocks/>
            </p:cNvSpPr>
            <p:nvPr/>
          </p:nvSpPr>
          <p:spPr bwMode="auto">
            <a:xfrm>
              <a:off x="917" y="2039"/>
              <a:ext cx="25" cy="32"/>
            </a:xfrm>
            <a:custGeom>
              <a:avLst/>
              <a:gdLst>
                <a:gd name="T0" fmla="*/ 5 w 23"/>
                <a:gd name="T1" fmla="*/ 19 h 29"/>
                <a:gd name="T2" fmla="*/ 1 w 23"/>
                <a:gd name="T3" fmla="*/ 0 h 29"/>
                <a:gd name="T4" fmla="*/ 18 w 23"/>
                <a:gd name="T5" fmla="*/ 10 h 29"/>
                <a:gd name="T6" fmla="*/ 22 w 23"/>
                <a:gd name="T7" fmla="*/ 29 h 29"/>
                <a:gd name="T8" fmla="*/ 5 w 23"/>
                <a:gd name="T9" fmla="*/ 19 h 29"/>
              </a:gdLst>
              <a:ahLst/>
              <a:cxnLst>
                <a:cxn ang="0">
                  <a:pos x="T0" y="T1"/>
                </a:cxn>
                <a:cxn ang="0">
                  <a:pos x="T2" y="T3"/>
                </a:cxn>
                <a:cxn ang="0">
                  <a:pos x="T4" y="T5"/>
                </a:cxn>
                <a:cxn ang="0">
                  <a:pos x="T6" y="T7"/>
                </a:cxn>
                <a:cxn ang="0">
                  <a:pos x="T8" y="T9"/>
                </a:cxn>
              </a:cxnLst>
              <a:rect l="0" t="0" r="r" b="b"/>
              <a:pathLst>
                <a:path w="23" h="29">
                  <a:moveTo>
                    <a:pt x="5" y="19"/>
                  </a:moveTo>
                  <a:cubicBezTo>
                    <a:pt x="1" y="13"/>
                    <a:pt x="0" y="6"/>
                    <a:pt x="1" y="0"/>
                  </a:cubicBezTo>
                  <a:cubicBezTo>
                    <a:pt x="8" y="0"/>
                    <a:pt x="14" y="4"/>
                    <a:pt x="18" y="10"/>
                  </a:cubicBezTo>
                  <a:cubicBezTo>
                    <a:pt x="22" y="15"/>
                    <a:pt x="23" y="22"/>
                    <a:pt x="22" y="29"/>
                  </a:cubicBezTo>
                  <a:cubicBezTo>
                    <a:pt x="15"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9" name="Freeform 90"/>
            <p:cNvSpPr>
              <a:spLocks/>
            </p:cNvSpPr>
            <p:nvPr/>
          </p:nvSpPr>
          <p:spPr bwMode="auto">
            <a:xfrm>
              <a:off x="918" y="2018"/>
              <a:ext cx="33" cy="25"/>
            </a:xfrm>
            <a:custGeom>
              <a:avLst/>
              <a:gdLst>
                <a:gd name="T0" fmla="*/ 20 w 30"/>
                <a:gd name="T1" fmla="*/ 18 h 23"/>
                <a:gd name="T2" fmla="*/ 0 w 30"/>
                <a:gd name="T3" fmla="*/ 22 h 23"/>
                <a:gd name="T4" fmla="*/ 11 w 30"/>
                <a:gd name="T5" fmla="*/ 5 h 23"/>
                <a:gd name="T6" fmla="*/ 30 w 30"/>
                <a:gd name="T7" fmla="*/ 1 h 23"/>
                <a:gd name="T8" fmla="*/ 20 w 30"/>
                <a:gd name="T9" fmla="*/ 18 h 23"/>
              </a:gdLst>
              <a:ahLst/>
              <a:cxnLst>
                <a:cxn ang="0">
                  <a:pos x="T0" y="T1"/>
                </a:cxn>
                <a:cxn ang="0">
                  <a:pos x="T2" y="T3"/>
                </a:cxn>
                <a:cxn ang="0">
                  <a:pos x="T4" y="T5"/>
                </a:cxn>
                <a:cxn ang="0">
                  <a:pos x="T6" y="T7"/>
                </a:cxn>
                <a:cxn ang="0">
                  <a:pos x="T8" y="T9"/>
                </a:cxn>
              </a:cxnLst>
              <a:rect l="0" t="0" r="r" b="b"/>
              <a:pathLst>
                <a:path w="30" h="23">
                  <a:moveTo>
                    <a:pt x="20" y="18"/>
                  </a:moveTo>
                  <a:cubicBezTo>
                    <a:pt x="14" y="22"/>
                    <a:pt x="7" y="23"/>
                    <a:pt x="0" y="22"/>
                  </a:cubicBezTo>
                  <a:cubicBezTo>
                    <a:pt x="1" y="15"/>
                    <a:pt x="5" y="9"/>
                    <a:pt x="11" y="5"/>
                  </a:cubicBezTo>
                  <a:cubicBezTo>
                    <a:pt x="16" y="1"/>
                    <a:pt x="23" y="0"/>
                    <a:pt x="30" y="1"/>
                  </a:cubicBezTo>
                  <a:cubicBezTo>
                    <a:pt x="29" y="8"/>
                    <a:pt x="26" y="14"/>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0" name="Freeform 91"/>
            <p:cNvSpPr>
              <a:spLocks/>
            </p:cNvSpPr>
            <p:nvPr/>
          </p:nvSpPr>
          <p:spPr bwMode="auto">
            <a:xfrm>
              <a:off x="1012" y="1658"/>
              <a:ext cx="36" cy="23"/>
            </a:xfrm>
            <a:custGeom>
              <a:avLst/>
              <a:gdLst>
                <a:gd name="T0" fmla="*/ 20 w 33"/>
                <a:gd name="T1" fmla="*/ 18 h 21"/>
                <a:gd name="T2" fmla="*/ 33 w 33"/>
                <a:gd name="T3" fmla="*/ 3 h 21"/>
                <a:gd name="T4" fmla="*/ 13 w 33"/>
                <a:gd name="T5" fmla="*/ 3 h 21"/>
                <a:gd name="T6" fmla="*/ 0 w 33"/>
                <a:gd name="T7" fmla="*/ 18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26" y="15"/>
                    <a:pt x="31" y="9"/>
                    <a:pt x="33" y="3"/>
                  </a:cubicBezTo>
                  <a:cubicBezTo>
                    <a:pt x="27" y="0"/>
                    <a:pt x="20" y="0"/>
                    <a:pt x="13" y="3"/>
                  </a:cubicBezTo>
                  <a:cubicBezTo>
                    <a:pt x="7" y="6"/>
                    <a:pt x="2" y="12"/>
                    <a:pt x="0" y="18"/>
                  </a:cubicBezTo>
                  <a:cubicBezTo>
                    <a:pt x="6" y="21"/>
                    <a:pt x="14" y="21"/>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1" name="Freeform 92"/>
            <p:cNvSpPr>
              <a:spLocks/>
            </p:cNvSpPr>
            <p:nvPr/>
          </p:nvSpPr>
          <p:spPr bwMode="auto">
            <a:xfrm>
              <a:off x="1028" y="1626"/>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7"/>
                    <a:pt x="11" y="31"/>
                    <a:pt x="18" y="33"/>
                  </a:cubicBezTo>
                  <a:cubicBezTo>
                    <a:pt x="20" y="27"/>
                    <a:pt x="21" y="20"/>
                    <a:pt x="18" y="13"/>
                  </a:cubicBezTo>
                  <a:cubicBezTo>
                    <a:pt x="15" y="7"/>
                    <a:pt x="9" y="2"/>
                    <a:pt x="3" y="0"/>
                  </a:cubicBezTo>
                  <a:cubicBezTo>
                    <a:pt x="0" y="7"/>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2" name="Freeform 93"/>
            <p:cNvSpPr>
              <a:spLocks/>
            </p:cNvSpPr>
            <p:nvPr/>
          </p:nvSpPr>
          <p:spPr bwMode="auto">
            <a:xfrm>
              <a:off x="883" y="2027"/>
              <a:ext cx="22" cy="36"/>
            </a:xfrm>
            <a:custGeom>
              <a:avLst/>
              <a:gdLst>
                <a:gd name="T0" fmla="*/ 3 w 20"/>
                <a:gd name="T1" fmla="*/ 20 h 33"/>
                <a:gd name="T2" fmla="*/ 2 w 20"/>
                <a:gd name="T3" fmla="*/ 0 h 33"/>
                <a:gd name="T4" fmla="*/ 17 w 20"/>
                <a:gd name="T5" fmla="*/ 13 h 33"/>
                <a:gd name="T6" fmla="*/ 17 w 20"/>
                <a:gd name="T7" fmla="*/ 33 h 33"/>
                <a:gd name="T8" fmla="*/ 3 w 20"/>
                <a:gd name="T9" fmla="*/ 20 h 33"/>
              </a:gdLst>
              <a:ahLst/>
              <a:cxnLst>
                <a:cxn ang="0">
                  <a:pos x="T0" y="T1"/>
                </a:cxn>
                <a:cxn ang="0">
                  <a:pos x="T2" y="T3"/>
                </a:cxn>
                <a:cxn ang="0">
                  <a:pos x="T4" y="T5"/>
                </a:cxn>
                <a:cxn ang="0">
                  <a:pos x="T6" y="T7"/>
                </a:cxn>
                <a:cxn ang="0">
                  <a:pos x="T8" y="T9"/>
                </a:cxn>
              </a:cxnLst>
              <a:rect l="0" t="0" r="r" b="b"/>
              <a:pathLst>
                <a:path w="20" h="33">
                  <a:moveTo>
                    <a:pt x="3" y="20"/>
                  </a:moveTo>
                  <a:cubicBezTo>
                    <a:pt x="0" y="13"/>
                    <a:pt x="0" y="6"/>
                    <a:pt x="2" y="0"/>
                  </a:cubicBezTo>
                  <a:cubicBezTo>
                    <a:pt x="9" y="2"/>
                    <a:pt x="14" y="7"/>
                    <a:pt x="17" y="13"/>
                  </a:cubicBezTo>
                  <a:cubicBezTo>
                    <a:pt x="20" y="20"/>
                    <a:pt x="20" y="27"/>
                    <a:pt x="17" y="33"/>
                  </a:cubicBezTo>
                  <a:cubicBezTo>
                    <a:pt x="11"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3" name="Freeform 94"/>
            <p:cNvSpPr>
              <a:spLocks/>
            </p:cNvSpPr>
            <p:nvPr/>
          </p:nvSpPr>
          <p:spPr bwMode="auto">
            <a:xfrm>
              <a:off x="885" y="2007"/>
              <a:ext cx="36" cy="23"/>
            </a:xfrm>
            <a:custGeom>
              <a:avLst/>
              <a:gdLst>
                <a:gd name="T0" fmla="*/ 20 w 33"/>
                <a:gd name="T1" fmla="*/ 18 h 21"/>
                <a:gd name="T2" fmla="*/ 0 w 33"/>
                <a:gd name="T3" fmla="*/ 18 h 21"/>
                <a:gd name="T4" fmla="*/ 13 w 33"/>
                <a:gd name="T5" fmla="*/ 3 h 21"/>
                <a:gd name="T6" fmla="*/ 33 w 33"/>
                <a:gd name="T7" fmla="*/ 3 h 21"/>
                <a:gd name="T8" fmla="*/ 20 w 33"/>
                <a:gd name="T9" fmla="*/ 18 h 21"/>
              </a:gdLst>
              <a:ahLst/>
              <a:cxnLst>
                <a:cxn ang="0">
                  <a:pos x="T0" y="T1"/>
                </a:cxn>
                <a:cxn ang="0">
                  <a:pos x="T2" y="T3"/>
                </a:cxn>
                <a:cxn ang="0">
                  <a:pos x="T4" y="T5"/>
                </a:cxn>
                <a:cxn ang="0">
                  <a:pos x="T6" y="T7"/>
                </a:cxn>
                <a:cxn ang="0">
                  <a:pos x="T8" y="T9"/>
                </a:cxn>
              </a:cxnLst>
              <a:rect l="0" t="0" r="r" b="b"/>
              <a:pathLst>
                <a:path w="33" h="21">
                  <a:moveTo>
                    <a:pt x="20" y="18"/>
                  </a:moveTo>
                  <a:cubicBezTo>
                    <a:pt x="13" y="21"/>
                    <a:pt x="6" y="21"/>
                    <a:pt x="0" y="18"/>
                  </a:cubicBezTo>
                  <a:cubicBezTo>
                    <a:pt x="2" y="12"/>
                    <a:pt x="7" y="6"/>
                    <a:pt x="13" y="3"/>
                  </a:cubicBezTo>
                  <a:cubicBezTo>
                    <a:pt x="20" y="0"/>
                    <a:pt x="27" y="1"/>
                    <a:pt x="33" y="3"/>
                  </a:cubicBezTo>
                  <a:cubicBezTo>
                    <a:pt x="31" y="9"/>
                    <a:pt x="26" y="15"/>
                    <a:pt x="2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4" name="Freeform 95"/>
            <p:cNvSpPr>
              <a:spLocks/>
            </p:cNvSpPr>
            <p:nvPr/>
          </p:nvSpPr>
          <p:spPr bwMode="auto">
            <a:xfrm>
              <a:off x="1040" y="1673"/>
              <a:ext cx="38" cy="21"/>
            </a:xfrm>
            <a:custGeom>
              <a:avLst/>
              <a:gdLst>
                <a:gd name="T0" fmla="*/ 19 w 35"/>
                <a:gd name="T1" fmla="*/ 18 h 20"/>
                <a:gd name="T2" fmla="*/ 35 w 35"/>
                <a:gd name="T3" fmla="*/ 5 h 20"/>
                <a:gd name="T4" fmla="*/ 15 w 35"/>
                <a:gd name="T5" fmla="*/ 2 h 20"/>
                <a:gd name="T6" fmla="*/ 0 w 35"/>
                <a:gd name="T7" fmla="*/ 15 h 20"/>
                <a:gd name="T8" fmla="*/ 19 w 35"/>
                <a:gd name="T9" fmla="*/ 18 h 20"/>
              </a:gdLst>
              <a:ahLst/>
              <a:cxnLst>
                <a:cxn ang="0">
                  <a:pos x="T0" y="T1"/>
                </a:cxn>
                <a:cxn ang="0">
                  <a:pos x="T2" y="T3"/>
                </a:cxn>
                <a:cxn ang="0">
                  <a:pos x="T4" y="T5"/>
                </a:cxn>
                <a:cxn ang="0">
                  <a:pos x="T6" y="T7"/>
                </a:cxn>
                <a:cxn ang="0">
                  <a:pos x="T8" y="T9"/>
                </a:cxn>
              </a:cxnLst>
              <a:rect l="0" t="0" r="r" b="b"/>
              <a:pathLst>
                <a:path w="35" h="20">
                  <a:moveTo>
                    <a:pt x="19" y="18"/>
                  </a:moveTo>
                  <a:cubicBezTo>
                    <a:pt x="26" y="16"/>
                    <a:pt x="32" y="11"/>
                    <a:pt x="35" y="5"/>
                  </a:cubicBezTo>
                  <a:cubicBezTo>
                    <a:pt x="29" y="2"/>
                    <a:pt x="22" y="0"/>
                    <a:pt x="15" y="2"/>
                  </a:cubicBezTo>
                  <a:cubicBezTo>
                    <a:pt x="8" y="4"/>
                    <a:pt x="3" y="9"/>
                    <a:pt x="0" y="15"/>
                  </a:cubicBezTo>
                  <a:cubicBezTo>
                    <a:pt x="6" y="18"/>
                    <a:pt x="13" y="20"/>
                    <a:pt x="19"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5" name="Freeform 96"/>
            <p:cNvSpPr>
              <a:spLocks/>
            </p:cNvSpPr>
            <p:nvPr/>
          </p:nvSpPr>
          <p:spPr bwMode="auto">
            <a:xfrm>
              <a:off x="1063" y="1641"/>
              <a:ext cx="21" cy="37"/>
            </a:xfrm>
            <a:custGeom>
              <a:avLst/>
              <a:gdLst>
                <a:gd name="T0" fmla="*/ 1 w 19"/>
                <a:gd name="T1" fmla="*/ 19 h 34"/>
                <a:gd name="T2" fmla="*/ 14 w 19"/>
                <a:gd name="T3" fmla="*/ 34 h 34"/>
                <a:gd name="T4" fmla="*/ 17 w 19"/>
                <a:gd name="T5" fmla="*/ 15 h 34"/>
                <a:gd name="T6" fmla="*/ 4 w 19"/>
                <a:gd name="T7" fmla="*/ 0 h 34"/>
                <a:gd name="T8" fmla="*/ 1 w 19"/>
                <a:gd name="T9" fmla="*/ 19 h 34"/>
              </a:gdLst>
              <a:ahLst/>
              <a:cxnLst>
                <a:cxn ang="0">
                  <a:pos x="T0" y="T1"/>
                </a:cxn>
                <a:cxn ang="0">
                  <a:pos x="T2" y="T3"/>
                </a:cxn>
                <a:cxn ang="0">
                  <a:pos x="T4" y="T5"/>
                </a:cxn>
                <a:cxn ang="0">
                  <a:pos x="T6" y="T7"/>
                </a:cxn>
                <a:cxn ang="0">
                  <a:pos x="T8" y="T9"/>
                </a:cxn>
              </a:cxnLst>
              <a:rect l="0" t="0" r="r" b="b"/>
              <a:pathLst>
                <a:path w="19" h="34">
                  <a:moveTo>
                    <a:pt x="1" y="19"/>
                  </a:moveTo>
                  <a:cubicBezTo>
                    <a:pt x="3" y="26"/>
                    <a:pt x="8" y="31"/>
                    <a:pt x="14" y="34"/>
                  </a:cubicBezTo>
                  <a:cubicBezTo>
                    <a:pt x="17" y="29"/>
                    <a:pt x="19" y="22"/>
                    <a:pt x="17" y="15"/>
                  </a:cubicBezTo>
                  <a:cubicBezTo>
                    <a:pt x="15" y="8"/>
                    <a:pt x="10" y="3"/>
                    <a:pt x="4" y="0"/>
                  </a:cubicBezTo>
                  <a:cubicBezTo>
                    <a:pt x="1" y="5"/>
                    <a:pt x="0" y="12"/>
                    <a:pt x="1"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6" name="Freeform 97"/>
            <p:cNvSpPr>
              <a:spLocks/>
            </p:cNvSpPr>
            <p:nvPr/>
          </p:nvSpPr>
          <p:spPr bwMode="auto">
            <a:xfrm>
              <a:off x="849" y="2011"/>
              <a:ext cx="22" cy="37"/>
            </a:xfrm>
            <a:custGeom>
              <a:avLst/>
              <a:gdLst>
                <a:gd name="T0" fmla="*/ 2 w 20"/>
                <a:gd name="T1" fmla="*/ 19 h 34"/>
                <a:gd name="T2" fmla="*/ 5 w 20"/>
                <a:gd name="T3" fmla="*/ 0 h 34"/>
                <a:gd name="T4" fmla="*/ 18 w 20"/>
                <a:gd name="T5" fmla="*/ 15 h 34"/>
                <a:gd name="T6" fmla="*/ 15 w 20"/>
                <a:gd name="T7" fmla="*/ 34 h 34"/>
                <a:gd name="T8" fmla="*/ 2 w 20"/>
                <a:gd name="T9" fmla="*/ 19 h 34"/>
              </a:gdLst>
              <a:ahLst/>
              <a:cxnLst>
                <a:cxn ang="0">
                  <a:pos x="T0" y="T1"/>
                </a:cxn>
                <a:cxn ang="0">
                  <a:pos x="T2" y="T3"/>
                </a:cxn>
                <a:cxn ang="0">
                  <a:pos x="T4" y="T5"/>
                </a:cxn>
                <a:cxn ang="0">
                  <a:pos x="T6" y="T7"/>
                </a:cxn>
                <a:cxn ang="0">
                  <a:pos x="T8" y="T9"/>
                </a:cxn>
              </a:cxnLst>
              <a:rect l="0" t="0" r="r" b="b"/>
              <a:pathLst>
                <a:path w="20" h="34">
                  <a:moveTo>
                    <a:pt x="2" y="19"/>
                  </a:moveTo>
                  <a:cubicBezTo>
                    <a:pt x="0" y="12"/>
                    <a:pt x="2" y="5"/>
                    <a:pt x="5" y="0"/>
                  </a:cubicBezTo>
                  <a:cubicBezTo>
                    <a:pt x="11" y="3"/>
                    <a:pt x="16" y="8"/>
                    <a:pt x="18" y="15"/>
                  </a:cubicBezTo>
                  <a:cubicBezTo>
                    <a:pt x="20" y="22"/>
                    <a:pt x="18" y="29"/>
                    <a:pt x="15" y="34"/>
                  </a:cubicBezTo>
                  <a:cubicBezTo>
                    <a:pt x="9" y="31"/>
                    <a:pt x="4" y="26"/>
                    <a:pt x="2"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7" name="Freeform 98"/>
            <p:cNvSpPr>
              <a:spLocks/>
            </p:cNvSpPr>
            <p:nvPr/>
          </p:nvSpPr>
          <p:spPr bwMode="auto">
            <a:xfrm>
              <a:off x="855" y="1995"/>
              <a:ext cx="38" cy="21"/>
            </a:xfrm>
            <a:custGeom>
              <a:avLst/>
              <a:gdLst>
                <a:gd name="T0" fmla="*/ 20 w 35"/>
                <a:gd name="T1" fmla="*/ 17 h 19"/>
                <a:gd name="T2" fmla="*/ 0 w 35"/>
                <a:gd name="T3" fmla="*/ 14 h 19"/>
                <a:gd name="T4" fmla="*/ 16 w 35"/>
                <a:gd name="T5" fmla="*/ 1 h 19"/>
                <a:gd name="T6" fmla="*/ 35 w 35"/>
                <a:gd name="T7" fmla="*/ 5 h 19"/>
                <a:gd name="T8" fmla="*/ 20 w 35"/>
                <a:gd name="T9" fmla="*/ 17 h 19"/>
              </a:gdLst>
              <a:ahLst/>
              <a:cxnLst>
                <a:cxn ang="0">
                  <a:pos x="T0" y="T1"/>
                </a:cxn>
                <a:cxn ang="0">
                  <a:pos x="T2" y="T3"/>
                </a:cxn>
                <a:cxn ang="0">
                  <a:pos x="T4" y="T5"/>
                </a:cxn>
                <a:cxn ang="0">
                  <a:pos x="T6" y="T7"/>
                </a:cxn>
                <a:cxn ang="0">
                  <a:pos x="T8" y="T9"/>
                </a:cxn>
              </a:cxnLst>
              <a:rect l="0" t="0" r="r" b="b"/>
              <a:pathLst>
                <a:path w="35" h="19">
                  <a:moveTo>
                    <a:pt x="20" y="17"/>
                  </a:moveTo>
                  <a:cubicBezTo>
                    <a:pt x="13" y="19"/>
                    <a:pt x="6" y="17"/>
                    <a:pt x="0" y="14"/>
                  </a:cubicBezTo>
                  <a:cubicBezTo>
                    <a:pt x="3" y="8"/>
                    <a:pt x="9" y="3"/>
                    <a:pt x="16" y="1"/>
                  </a:cubicBezTo>
                  <a:cubicBezTo>
                    <a:pt x="22" y="0"/>
                    <a:pt x="29" y="1"/>
                    <a:pt x="35" y="5"/>
                  </a:cubicBezTo>
                  <a:cubicBezTo>
                    <a:pt x="32" y="10"/>
                    <a:pt x="27" y="15"/>
                    <a:pt x="2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8" name="Freeform 99"/>
            <p:cNvSpPr>
              <a:spLocks/>
            </p:cNvSpPr>
            <p:nvPr/>
          </p:nvSpPr>
          <p:spPr bwMode="auto">
            <a:xfrm>
              <a:off x="1066" y="1692"/>
              <a:ext cx="39" cy="20"/>
            </a:xfrm>
            <a:custGeom>
              <a:avLst/>
              <a:gdLst>
                <a:gd name="T0" fmla="*/ 18 w 35"/>
                <a:gd name="T1" fmla="*/ 17 h 18"/>
                <a:gd name="T2" fmla="*/ 35 w 35"/>
                <a:gd name="T3" fmla="*/ 7 h 18"/>
                <a:gd name="T4" fmla="*/ 17 w 35"/>
                <a:gd name="T5" fmla="*/ 1 h 18"/>
                <a:gd name="T6" fmla="*/ 0 w 35"/>
                <a:gd name="T7" fmla="*/ 11 h 18"/>
                <a:gd name="T8" fmla="*/ 18 w 35"/>
                <a:gd name="T9" fmla="*/ 17 h 18"/>
              </a:gdLst>
              <a:ahLst/>
              <a:cxnLst>
                <a:cxn ang="0">
                  <a:pos x="T0" y="T1"/>
                </a:cxn>
                <a:cxn ang="0">
                  <a:pos x="T2" y="T3"/>
                </a:cxn>
                <a:cxn ang="0">
                  <a:pos x="T4" y="T5"/>
                </a:cxn>
                <a:cxn ang="0">
                  <a:pos x="T6" y="T7"/>
                </a:cxn>
                <a:cxn ang="0">
                  <a:pos x="T8" y="T9"/>
                </a:cxn>
              </a:cxnLst>
              <a:rect l="0" t="0" r="r" b="b"/>
              <a:pathLst>
                <a:path w="35" h="18">
                  <a:moveTo>
                    <a:pt x="18" y="17"/>
                  </a:moveTo>
                  <a:cubicBezTo>
                    <a:pt x="25" y="16"/>
                    <a:pt x="32" y="13"/>
                    <a:pt x="35" y="7"/>
                  </a:cubicBezTo>
                  <a:cubicBezTo>
                    <a:pt x="31" y="3"/>
                    <a:pt x="24" y="0"/>
                    <a:pt x="17" y="1"/>
                  </a:cubicBezTo>
                  <a:cubicBezTo>
                    <a:pt x="10" y="2"/>
                    <a:pt x="4" y="5"/>
                    <a:pt x="0" y="11"/>
                  </a:cubicBezTo>
                  <a:cubicBezTo>
                    <a:pt x="5" y="15"/>
                    <a:pt x="11" y="18"/>
                    <a:pt x="18"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9" name="Freeform 100"/>
            <p:cNvSpPr>
              <a:spLocks/>
            </p:cNvSpPr>
            <p:nvPr/>
          </p:nvSpPr>
          <p:spPr bwMode="auto">
            <a:xfrm>
              <a:off x="1094" y="1662"/>
              <a:ext cx="19" cy="38"/>
            </a:xfrm>
            <a:custGeom>
              <a:avLst/>
              <a:gdLst>
                <a:gd name="T0" fmla="*/ 1 w 18"/>
                <a:gd name="T1" fmla="*/ 18 h 35"/>
                <a:gd name="T2" fmla="*/ 11 w 18"/>
                <a:gd name="T3" fmla="*/ 35 h 35"/>
                <a:gd name="T4" fmla="*/ 17 w 18"/>
                <a:gd name="T5" fmla="*/ 17 h 35"/>
                <a:gd name="T6" fmla="*/ 7 w 18"/>
                <a:gd name="T7" fmla="*/ 0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2" y="25"/>
                    <a:pt x="5" y="31"/>
                    <a:pt x="11" y="35"/>
                  </a:cubicBezTo>
                  <a:cubicBezTo>
                    <a:pt x="15" y="31"/>
                    <a:pt x="18" y="24"/>
                    <a:pt x="17" y="17"/>
                  </a:cubicBezTo>
                  <a:cubicBezTo>
                    <a:pt x="16" y="10"/>
                    <a:pt x="13" y="4"/>
                    <a:pt x="7" y="0"/>
                  </a:cubicBezTo>
                  <a:cubicBezTo>
                    <a:pt x="3" y="5"/>
                    <a:pt x="0" y="11"/>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0" name="Freeform 101"/>
            <p:cNvSpPr>
              <a:spLocks/>
            </p:cNvSpPr>
            <p:nvPr/>
          </p:nvSpPr>
          <p:spPr bwMode="auto">
            <a:xfrm>
              <a:off x="821" y="1989"/>
              <a:ext cx="18" cy="38"/>
            </a:xfrm>
            <a:custGeom>
              <a:avLst/>
              <a:gdLst>
                <a:gd name="T0" fmla="*/ 0 w 17"/>
                <a:gd name="T1" fmla="*/ 18 h 35"/>
                <a:gd name="T2" fmla="*/ 7 w 17"/>
                <a:gd name="T3" fmla="*/ 0 h 35"/>
                <a:gd name="T4" fmla="*/ 16 w 17"/>
                <a:gd name="T5" fmla="*/ 17 h 35"/>
                <a:gd name="T6" fmla="*/ 10 w 17"/>
                <a:gd name="T7" fmla="*/ 35 h 35"/>
                <a:gd name="T8" fmla="*/ 0 w 17"/>
                <a:gd name="T9" fmla="*/ 18 h 35"/>
              </a:gdLst>
              <a:ahLst/>
              <a:cxnLst>
                <a:cxn ang="0">
                  <a:pos x="T0" y="T1"/>
                </a:cxn>
                <a:cxn ang="0">
                  <a:pos x="T2" y="T3"/>
                </a:cxn>
                <a:cxn ang="0">
                  <a:pos x="T4" y="T5"/>
                </a:cxn>
                <a:cxn ang="0">
                  <a:pos x="T6" y="T7"/>
                </a:cxn>
                <a:cxn ang="0">
                  <a:pos x="T8" y="T9"/>
                </a:cxn>
              </a:cxnLst>
              <a:rect l="0" t="0" r="r" b="b"/>
              <a:pathLst>
                <a:path w="17" h="35">
                  <a:moveTo>
                    <a:pt x="0" y="18"/>
                  </a:moveTo>
                  <a:cubicBezTo>
                    <a:pt x="0" y="11"/>
                    <a:pt x="2" y="5"/>
                    <a:pt x="7" y="0"/>
                  </a:cubicBezTo>
                  <a:cubicBezTo>
                    <a:pt x="12" y="4"/>
                    <a:pt x="15" y="10"/>
                    <a:pt x="16" y="17"/>
                  </a:cubicBezTo>
                  <a:cubicBezTo>
                    <a:pt x="17" y="24"/>
                    <a:pt x="14" y="31"/>
                    <a:pt x="10" y="35"/>
                  </a:cubicBezTo>
                  <a:cubicBezTo>
                    <a:pt x="4" y="32"/>
                    <a:pt x="1" y="25"/>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1" name="Freeform 102"/>
            <p:cNvSpPr>
              <a:spLocks/>
            </p:cNvSpPr>
            <p:nvPr/>
          </p:nvSpPr>
          <p:spPr bwMode="auto">
            <a:xfrm>
              <a:off x="828" y="1978"/>
              <a:ext cx="39" cy="18"/>
            </a:xfrm>
            <a:custGeom>
              <a:avLst/>
              <a:gdLst>
                <a:gd name="T0" fmla="*/ 18 w 35"/>
                <a:gd name="T1" fmla="*/ 16 h 17"/>
                <a:gd name="T2" fmla="*/ 0 w 35"/>
                <a:gd name="T3" fmla="*/ 10 h 17"/>
                <a:gd name="T4" fmla="*/ 17 w 35"/>
                <a:gd name="T5" fmla="*/ 0 h 17"/>
                <a:gd name="T6" fmla="*/ 35 w 35"/>
                <a:gd name="T7" fmla="*/ 7 h 17"/>
                <a:gd name="T8" fmla="*/ 18 w 35"/>
                <a:gd name="T9" fmla="*/ 16 h 17"/>
              </a:gdLst>
              <a:ahLst/>
              <a:cxnLst>
                <a:cxn ang="0">
                  <a:pos x="T0" y="T1"/>
                </a:cxn>
                <a:cxn ang="0">
                  <a:pos x="T2" y="T3"/>
                </a:cxn>
                <a:cxn ang="0">
                  <a:pos x="T4" y="T5"/>
                </a:cxn>
                <a:cxn ang="0">
                  <a:pos x="T6" y="T7"/>
                </a:cxn>
                <a:cxn ang="0">
                  <a:pos x="T8" y="T9"/>
                </a:cxn>
              </a:cxnLst>
              <a:rect l="0" t="0" r="r" b="b"/>
              <a:pathLst>
                <a:path w="35" h="17">
                  <a:moveTo>
                    <a:pt x="18" y="16"/>
                  </a:moveTo>
                  <a:cubicBezTo>
                    <a:pt x="11" y="17"/>
                    <a:pt x="4" y="14"/>
                    <a:pt x="0" y="10"/>
                  </a:cubicBezTo>
                  <a:cubicBezTo>
                    <a:pt x="4" y="5"/>
                    <a:pt x="10" y="1"/>
                    <a:pt x="17" y="0"/>
                  </a:cubicBezTo>
                  <a:cubicBezTo>
                    <a:pt x="24" y="0"/>
                    <a:pt x="30" y="2"/>
                    <a:pt x="35" y="7"/>
                  </a:cubicBezTo>
                  <a:cubicBezTo>
                    <a:pt x="31" y="12"/>
                    <a:pt x="25" y="16"/>
                    <a:pt x="18"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2" name="Freeform 103"/>
            <p:cNvSpPr>
              <a:spLocks/>
            </p:cNvSpPr>
            <p:nvPr/>
          </p:nvSpPr>
          <p:spPr bwMode="auto">
            <a:xfrm>
              <a:off x="1089" y="1715"/>
              <a:ext cx="38" cy="20"/>
            </a:xfrm>
            <a:custGeom>
              <a:avLst/>
              <a:gdLst>
                <a:gd name="T0" fmla="*/ 17 w 35"/>
                <a:gd name="T1" fmla="*/ 17 h 18"/>
                <a:gd name="T2" fmla="*/ 35 w 35"/>
                <a:gd name="T3" fmla="*/ 11 h 18"/>
                <a:gd name="T4" fmla="*/ 18 w 35"/>
                <a:gd name="T5" fmla="*/ 1 h 18"/>
                <a:gd name="T6" fmla="*/ 0 w 35"/>
                <a:gd name="T7" fmla="*/ 7 h 18"/>
                <a:gd name="T8" fmla="*/ 17 w 35"/>
                <a:gd name="T9" fmla="*/ 17 h 18"/>
              </a:gdLst>
              <a:ahLst/>
              <a:cxnLst>
                <a:cxn ang="0">
                  <a:pos x="T0" y="T1"/>
                </a:cxn>
                <a:cxn ang="0">
                  <a:pos x="T2" y="T3"/>
                </a:cxn>
                <a:cxn ang="0">
                  <a:pos x="T4" y="T5"/>
                </a:cxn>
                <a:cxn ang="0">
                  <a:pos x="T6" y="T7"/>
                </a:cxn>
                <a:cxn ang="0">
                  <a:pos x="T8" y="T9"/>
                </a:cxn>
              </a:cxnLst>
              <a:rect l="0" t="0" r="r" b="b"/>
              <a:pathLst>
                <a:path w="35" h="18">
                  <a:moveTo>
                    <a:pt x="17" y="17"/>
                  </a:moveTo>
                  <a:cubicBezTo>
                    <a:pt x="24" y="18"/>
                    <a:pt x="31" y="15"/>
                    <a:pt x="35" y="11"/>
                  </a:cubicBezTo>
                  <a:cubicBezTo>
                    <a:pt x="32" y="5"/>
                    <a:pt x="25" y="2"/>
                    <a:pt x="18" y="1"/>
                  </a:cubicBezTo>
                  <a:cubicBezTo>
                    <a:pt x="11" y="0"/>
                    <a:pt x="5" y="3"/>
                    <a:pt x="0" y="7"/>
                  </a:cubicBezTo>
                  <a:cubicBezTo>
                    <a:pt x="4" y="13"/>
                    <a:pt x="10" y="16"/>
                    <a:pt x="17"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3" name="Freeform 104"/>
            <p:cNvSpPr>
              <a:spLocks/>
            </p:cNvSpPr>
            <p:nvPr/>
          </p:nvSpPr>
          <p:spPr bwMode="auto">
            <a:xfrm>
              <a:off x="1120" y="1688"/>
              <a:ext cx="19" cy="38"/>
            </a:xfrm>
            <a:custGeom>
              <a:avLst/>
              <a:gdLst>
                <a:gd name="T0" fmla="*/ 1 w 18"/>
                <a:gd name="T1" fmla="*/ 17 h 35"/>
                <a:gd name="T2" fmla="*/ 8 w 18"/>
                <a:gd name="T3" fmla="*/ 35 h 35"/>
                <a:gd name="T4" fmla="*/ 17 w 18"/>
                <a:gd name="T5" fmla="*/ 18 h 35"/>
                <a:gd name="T6" fmla="*/ 11 w 18"/>
                <a:gd name="T7" fmla="*/ 0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0" y="24"/>
                    <a:pt x="3" y="31"/>
                    <a:pt x="8" y="35"/>
                  </a:cubicBezTo>
                  <a:cubicBezTo>
                    <a:pt x="13" y="32"/>
                    <a:pt x="16" y="25"/>
                    <a:pt x="17" y="18"/>
                  </a:cubicBezTo>
                  <a:cubicBezTo>
                    <a:pt x="18" y="11"/>
                    <a:pt x="15" y="5"/>
                    <a:pt x="11" y="0"/>
                  </a:cubicBezTo>
                  <a:cubicBezTo>
                    <a:pt x="5" y="4"/>
                    <a:pt x="2" y="10"/>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4" name="Freeform 105"/>
            <p:cNvSpPr>
              <a:spLocks/>
            </p:cNvSpPr>
            <p:nvPr/>
          </p:nvSpPr>
          <p:spPr bwMode="auto">
            <a:xfrm>
              <a:off x="794" y="1963"/>
              <a:ext cx="19" cy="38"/>
            </a:xfrm>
            <a:custGeom>
              <a:avLst/>
              <a:gdLst>
                <a:gd name="T0" fmla="*/ 1 w 18"/>
                <a:gd name="T1" fmla="*/ 17 h 35"/>
                <a:gd name="T2" fmla="*/ 11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1" y="0"/>
                  </a:cubicBezTo>
                  <a:cubicBezTo>
                    <a:pt x="15" y="5"/>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5" name="Freeform 106"/>
            <p:cNvSpPr>
              <a:spLocks/>
            </p:cNvSpPr>
            <p:nvPr/>
          </p:nvSpPr>
          <p:spPr bwMode="auto">
            <a:xfrm>
              <a:off x="806" y="1955"/>
              <a:ext cx="38" cy="19"/>
            </a:xfrm>
            <a:custGeom>
              <a:avLst/>
              <a:gdLst>
                <a:gd name="T0" fmla="*/ 17 w 35"/>
                <a:gd name="T1" fmla="*/ 16 h 17"/>
                <a:gd name="T2" fmla="*/ 0 w 35"/>
                <a:gd name="T3" fmla="*/ 7 h 17"/>
                <a:gd name="T4" fmla="*/ 18 w 35"/>
                <a:gd name="T5" fmla="*/ 0 h 17"/>
                <a:gd name="T6" fmla="*/ 35 w 35"/>
                <a:gd name="T7" fmla="*/ 10 h 17"/>
                <a:gd name="T8" fmla="*/ 17 w 35"/>
                <a:gd name="T9" fmla="*/ 16 h 17"/>
              </a:gdLst>
              <a:ahLst/>
              <a:cxnLst>
                <a:cxn ang="0">
                  <a:pos x="T0" y="T1"/>
                </a:cxn>
                <a:cxn ang="0">
                  <a:pos x="T2" y="T3"/>
                </a:cxn>
                <a:cxn ang="0">
                  <a:pos x="T4" y="T5"/>
                </a:cxn>
                <a:cxn ang="0">
                  <a:pos x="T6" y="T7"/>
                </a:cxn>
                <a:cxn ang="0">
                  <a:pos x="T8" y="T9"/>
                </a:cxn>
              </a:cxnLst>
              <a:rect l="0" t="0" r="r" b="b"/>
              <a:pathLst>
                <a:path w="35" h="17">
                  <a:moveTo>
                    <a:pt x="17" y="16"/>
                  </a:moveTo>
                  <a:cubicBezTo>
                    <a:pt x="10" y="16"/>
                    <a:pt x="4" y="12"/>
                    <a:pt x="0" y="7"/>
                  </a:cubicBezTo>
                  <a:cubicBezTo>
                    <a:pt x="4" y="2"/>
                    <a:pt x="11" y="0"/>
                    <a:pt x="18" y="0"/>
                  </a:cubicBezTo>
                  <a:cubicBezTo>
                    <a:pt x="25" y="1"/>
                    <a:pt x="31" y="5"/>
                    <a:pt x="35" y="10"/>
                  </a:cubicBezTo>
                  <a:cubicBezTo>
                    <a:pt x="30" y="14"/>
                    <a:pt x="24" y="17"/>
                    <a:pt x="17"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6" name="Freeform 107"/>
            <p:cNvSpPr>
              <a:spLocks/>
            </p:cNvSpPr>
            <p:nvPr/>
          </p:nvSpPr>
          <p:spPr bwMode="auto">
            <a:xfrm>
              <a:off x="1108" y="1741"/>
              <a:ext cx="38" cy="21"/>
            </a:xfrm>
            <a:custGeom>
              <a:avLst/>
              <a:gdLst>
                <a:gd name="T0" fmla="*/ 16 w 35"/>
                <a:gd name="T1" fmla="*/ 17 h 19"/>
                <a:gd name="T2" fmla="*/ 35 w 35"/>
                <a:gd name="T3" fmla="*/ 14 h 19"/>
                <a:gd name="T4" fmla="*/ 20 w 35"/>
                <a:gd name="T5" fmla="*/ 2 h 19"/>
                <a:gd name="T6" fmla="*/ 0 w 35"/>
                <a:gd name="T7" fmla="*/ 5 h 19"/>
                <a:gd name="T8" fmla="*/ 16 w 35"/>
                <a:gd name="T9" fmla="*/ 17 h 19"/>
              </a:gdLst>
              <a:ahLst/>
              <a:cxnLst>
                <a:cxn ang="0">
                  <a:pos x="T0" y="T1"/>
                </a:cxn>
                <a:cxn ang="0">
                  <a:pos x="T2" y="T3"/>
                </a:cxn>
                <a:cxn ang="0">
                  <a:pos x="T4" y="T5"/>
                </a:cxn>
                <a:cxn ang="0">
                  <a:pos x="T6" y="T7"/>
                </a:cxn>
                <a:cxn ang="0">
                  <a:pos x="T8" y="T9"/>
                </a:cxn>
              </a:cxnLst>
              <a:rect l="0" t="0" r="r" b="b"/>
              <a:pathLst>
                <a:path w="35" h="19">
                  <a:moveTo>
                    <a:pt x="16" y="17"/>
                  </a:moveTo>
                  <a:cubicBezTo>
                    <a:pt x="22" y="19"/>
                    <a:pt x="29" y="18"/>
                    <a:pt x="35" y="14"/>
                  </a:cubicBezTo>
                  <a:cubicBezTo>
                    <a:pt x="32" y="8"/>
                    <a:pt x="27" y="3"/>
                    <a:pt x="20" y="2"/>
                  </a:cubicBezTo>
                  <a:cubicBezTo>
                    <a:pt x="13" y="0"/>
                    <a:pt x="6" y="1"/>
                    <a:pt x="0" y="5"/>
                  </a:cubicBezTo>
                  <a:cubicBezTo>
                    <a:pt x="3" y="11"/>
                    <a:pt x="9" y="15"/>
                    <a:pt x="16"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7" name="Freeform 108"/>
            <p:cNvSpPr>
              <a:spLocks/>
            </p:cNvSpPr>
            <p:nvPr/>
          </p:nvSpPr>
          <p:spPr bwMode="auto">
            <a:xfrm>
              <a:off x="1141" y="1718"/>
              <a:ext cx="20" cy="38"/>
            </a:xfrm>
            <a:custGeom>
              <a:avLst/>
              <a:gdLst>
                <a:gd name="T0" fmla="*/ 2 w 19"/>
                <a:gd name="T1" fmla="*/ 16 h 35"/>
                <a:gd name="T2" fmla="*/ 5 w 19"/>
                <a:gd name="T3" fmla="*/ 35 h 35"/>
                <a:gd name="T4" fmla="*/ 17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2"/>
                    <a:pt x="1" y="29"/>
                    <a:pt x="5" y="35"/>
                  </a:cubicBezTo>
                  <a:cubicBezTo>
                    <a:pt x="11" y="32"/>
                    <a:pt x="16" y="27"/>
                    <a:pt x="17" y="20"/>
                  </a:cubicBezTo>
                  <a:cubicBezTo>
                    <a:pt x="19" y="13"/>
                    <a:pt x="18" y="6"/>
                    <a:pt x="14" y="0"/>
                  </a:cubicBezTo>
                  <a:cubicBezTo>
                    <a:pt x="8"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8" name="Freeform 109"/>
            <p:cNvSpPr>
              <a:spLocks/>
            </p:cNvSpPr>
            <p:nvPr/>
          </p:nvSpPr>
          <p:spPr bwMode="auto">
            <a:xfrm>
              <a:off x="772" y="1932"/>
              <a:ext cx="20" cy="38"/>
            </a:xfrm>
            <a:custGeom>
              <a:avLst/>
              <a:gdLst>
                <a:gd name="T0" fmla="*/ 2 w 19"/>
                <a:gd name="T1" fmla="*/ 16 h 35"/>
                <a:gd name="T2" fmla="*/ 14 w 19"/>
                <a:gd name="T3" fmla="*/ 0 h 35"/>
                <a:gd name="T4" fmla="*/ 17 w 19"/>
                <a:gd name="T5" fmla="*/ 20 h 35"/>
                <a:gd name="T6" fmla="*/ 5 w 19"/>
                <a:gd name="T7" fmla="*/ 35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4" y="9"/>
                    <a:pt x="8" y="3"/>
                    <a:pt x="14" y="0"/>
                  </a:cubicBezTo>
                  <a:cubicBezTo>
                    <a:pt x="18" y="6"/>
                    <a:pt x="19" y="13"/>
                    <a:pt x="17" y="20"/>
                  </a:cubicBezTo>
                  <a:cubicBezTo>
                    <a:pt x="15" y="27"/>
                    <a:pt x="11" y="32"/>
                    <a:pt x="5" y="35"/>
                  </a:cubicBezTo>
                  <a:cubicBezTo>
                    <a:pt x="1" y="29"/>
                    <a:pt x="0" y="22"/>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9" name="Freeform 110"/>
            <p:cNvSpPr>
              <a:spLocks/>
            </p:cNvSpPr>
            <p:nvPr/>
          </p:nvSpPr>
          <p:spPr bwMode="auto">
            <a:xfrm>
              <a:off x="787" y="1927"/>
              <a:ext cx="38" cy="21"/>
            </a:xfrm>
            <a:custGeom>
              <a:avLst/>
              <a:gdLst>
                <a:gd name="T0" fmla="*/ 15 w 35"/>
                <a:gd name="T1" fmla="*/ 18 h 20"/>
                <a:gd name="T2" fmla="*/ 0 w 35"/>
                <a:gd name="T3" fmla="*/ 5 h 20"/>
                <a:gd name="T4" fmla="*/ 19 w 35"/>
                <a:gd name="T5" fmla="*/ 2 h 20"/>
                <a:gd name="T6" fmla="*/ 35 w 35"/>
                <a:gd name="T7" fmla="*/ 15 h 20"/>
                <a:gd name="T8" fmla="*/ 15 w 35"/>
                <a:gd name="T9" fmla="*/ 18 h 20"/>
              </a:gdLst>
              <a:ahLst/>
              <a:cxnLst>
                <a:cxn ang="0">
                  <a:pos x="T0" y="T1"/>
                </a:cxn>
                <a:cxn ang="0">
                  <a:pos x="T2" y="T3"/>
                </a:cxn>
                <a:cxn ang="0">
                  <a:pos x="T4" y="T5"/>
                </a:cxn>
                <a:cxn ang="0">
                  <a:pos x="T6" y="T7"/>
                </a:cxn>
                <a:cxn ang="0">
                  <a:pos x="T8" y="T9"/>
                </a:cxn>
              </a:cxnLst>
              <a:rect l="0" t="0" r="r" b="b"/>
              <a:pathLst>
                <a:path w="35" h="20">
                  <a:moveTo>
                    <a:pt x="15" y="18"/>
                  </a:moveTo>
                  <a:cubicBezTo>
                    <a:pt x="8" y="16"/>
                    <a:pt x="3" y="11"/>
                    <a:pt x="0" y="5"/>
                  </a:cubicBezTo>
                  <a:cubicBezTo>
                    <a:pt x="6" y="2"/>
                    <a:pt x="13" y="0"/>
                    <a:pt x="19" y="2"/>
                  </a:cubicBezTo>
                  <a:cubicBezTo>
                    <a:pt x="26" y="4"/>
                    <a:pt x="32" y="9"/>
                    <a:pt x="35" y="15"/>
                  </a:cubicBezTo>
                  <a:cubicBezTo>
                    <a:pt x="29" y="18"/>
                    <a:pt x="22" y="20"/>
                    <a:pt x="15"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0" name="Freeform 111"/>
            <p:cNvSpPr>
              <a:spLocks/>
            </p:cNvSpPr>
            <p:nvPr/>
          </p:nvSpPr>
          <p:spPr bwMode="auto">
            <a:xfrm>
              <a:off x="1123" y="1770"/>
              <a:ext cx="35" cy="22"/>
            </a:xfrm>
            <a:custGeom>
              <a:avLst/>
              <a:gdLst>
                <a:gd name="T0" fmla="*/ 13 w 32"/>
                <a:gd name="T1" fmla="*/ 17 h 21"/>
                <a:gd name="T2" fmla="*/ 32 w 32"/>
                <a:gd name="T3" fmla="*/ 18 h 21"/>
                <a:gd name="T4" fmla="*/ 20 w 32"/>
                <a:gd name="T5" fmla="*/ 3 h 21"/>
                <a:gd name="T6" fmla="*/ 0 w 32"/>
                <a:gd name="T7" fmla="*/ 3 h 21"/>
                <a:gd name="T8" fmla="*/ 13 w 32"/>
                <a:gd name="T9" fmla="*/ 17 h 21"/>
              </a:gdLst>
              <a:ahLst/>
              <a:cxnLst>
                <a:cxn ang="0">
                  <a:pos x="T0" y="T1"/>
                </a:cxn>
                <a:cxn ang="0">
                  <a:pos x="T2" y="T3"/>
                </a:cxn>
                <a:cxn ang="0">
                  <a:pos x="T4" y="T5"/>
                </a:cxn>
                <a:cxn ang="0">
                  <a:pos x="T6" y="T7"/>
                </a:cxn>
                <a:cxn ang="0">
                  <a:pos x="T8" y="T9"/>
                </a:cxn>
              </a:cxnLst>
              <a:rect l="0" t="0" r="r" b="b"/>
              <a:pathLst>
                <a:path w="32" h="21">
                  <a:moveTo>
                    <a:pt x="13" y="17"/>
                  </a:moveTo>
                  <a:cubicBezTo>
                    <a:pt x="19" y="21"/>
                    <a:pt x="26" y="20"/>
                    <a:pt x="32" y="18"/>
                  </a:cubicBezTo>
                  <a:cubicBezTo>
                    <a:pt x="31" y="11"/>
                    <a:pt x="26" y="6"/>
                    <a:pt x="20" y="3"/>
                  </a:cubicBezTo>
                  <a:cubicBezTo>
                    <a:pt x="13" y="0"/>
                    <a:pt x="6" y="0"/>
                    <a:pt x="0" y="3"/>
                  </a:cubicBezTo>
                  <a:cubicBezTo>
                    <a:pt x="2" y="9"/>
                    <a:pt x="6" y="14"/>
                    <a:pt x="13"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1" name="Freeform 112"/>
            <p:cNvSpPr>
              <a:spLocks/>
            </p:cNvSpPr>
            <p:nvPr/>
          </p:nvSpPr>
          <p:spPr bwMode="auto">
            <a:xfrm>
              <a:off x="1156" y="1753"/>
              <a:ext cx="22" cy="36"/>
            </a:xfrm>
            <a:custGeom>
              <a:avLst/>
              <a:gdLst>
                <a:gd name="T0" fmla="*/ 3 w 20"/>
                <a:gd name="T1" fmla="*/ 13 h 33"/>
                <a:gd name="T2" fmla="*/ 3 w 20"/>
                <a:gd name="T3" fmla="*/ 33 h 33"/>
                <a:gd name="T4" fmla="*/ 17 w 20"/>
                <a:gd name="T5" fmla="*/ 20 h 33"/>
                <a:gd name="T6" fmla="*/ 18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20"/>
                    <a:pt x="0" y="27"/>
                    <a:pt x="3" y="33"/>
                  </a:cubicBezTo>
                  <a:cubicBezTo>
                    <a:pt x="9" y="31"/>
                    <a:pt x="14" y="26"/>
                    <a:pt x="17" y="20"/>
                  </a:cubicBezTo>
                  <a:cubicBezTo>
                    <a:pt x="20" y="14"/>
                    <a:pt x="20" y="6"/>
                    <a:pt x="18"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2" name="Freeform 113"/>
            <p:cNvSpPr>
              <a:spLocks/>
            </p:cNvSpPr>
            <p:nvPr/>
          </p:nvSpPr>
          <p:spPr bwMode="auto">
            <a:xfrm>
              <a:off x="755" y="1899"/>
              <a:ext cx="22" cy="36"/>
            </a:xfrm>
            <a:custGeom>
              <a:avLst/>
              <a:gdLst>
                <a:gd name="T0" fmla="*/ 3 w 20"/>
                <a:gd name="T1" fmla="*/ 13 h 33"/>
                <a:gd name="T2" fmla="*/ 18 w 20"/>
                <a:gd name="T3" fmla="*/ 0 h 33"/>
                <a:gd name="T4" fmla="*/ 17 w 20"/>
                <a:gd name="T5" fmla="*/ 20 h 33"/>
                <a:gd name="T6" fmla="*/ 2 w 20"/>
                <a:gd name="T7" fmla="*/ 33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6" y="7"/>
                    <a:pt x="11" y="2"/>
                    <a:pt x="18" y="0"/>
                  </a:cubicBezTo>
                  <a:cubicBezTo>
                    <a:pt x="20" y="7"/>
                    <a:pt x="20" y="14"/>
                    <a:pt x="17" y="20"/>
                  </a:cubicBezTo>
                  <a:cubicBezTo>
                    <a:pt x="14" y="26"/>
                    <a:pt x="9" y="31"/>
                    <a:pt x="2" y="33"/>
                  </a:cubicBezTo>
                  <a:cubicBezTo>
                    <a:pt x="0" y="27"/>
                    <a:pt x="0" y="20"/>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3" name="Freeform 114"/>
            <p:cNvSpPr>
              <a:spLocks/>
            </p:cNvSpPr>
            <p:nvPr/>
          </p:nvSpPr>
          <p:spPr bwMode="auto">
            <a:xfrm>
              <a:off x="775" y="1897"/>
              <a:ext cx="35" cy="22"/>
            </a:xfrm>
            <a:custGeom>
              <a:avLst/>
              <a:gdLst>
                <a:gd name="T0" fmla="*/ 12 w 32"/>
                <a:gd name="T1" fmla="*/ 17 h 20"/>
                <a:gd name="T2" fmla="*/ 0 w 32"/>
                <a:gd name="T3" fmla="*/ 2 h 20"/>
                <a:gd name="T4" fmla="*/ 19 w 32"/>
                <a:gd name="T5" fmla="*/ 3 h 20"/>
                <a:gd name="T6" fmla="*/ 32 w 32"/>
                <a:gd name="T7" fmla="*/ 18 h 20"/>
                <a:gd name="T8" fmla="*/ 12 w 32"/>
                <a:gd name="T9" fmla="*/ 17 h 20"/>
              </a:gdLst>
              <a:ahLst/>
              <a:cxnLst>
                <a:cxn ang="0">
                  <a:pos x="T0" y="T1"/>
                </a:cxn>
                <a:cxn ang="0">
                  <a:pos x="T2" y="T3"/>
                </a:cxn>
                <a:cxn ang="0">
                  <a:pos x="T4" y="T5"/>
                </a:cxn>
                <a:cxn ang="0">
                  <a:pos x="T6" y="T7"/>
                </a:cxn>
                <a:cxn ang="0">
                  <a:pos x="T8" y="T9"/>
                </a:cxn>
              </a:cxnLst>
              <a:rect l="0" t="0" r="r" b="b"/>
              <a:pathLst>
                <a:path w="32" h="20">
                  <a:moveTo>
                    <a:pt x="12" y="17"/>
                  </a:moveTo>
                  <a:cubicBezTo>
                    <a:pt x="6" y="14"/>
                    <a:pt x="2" y="9"/>
                    <a:pt x="0" y="2"/>
                  </a:cubicBezTo>
                  <a:cubicBezTo>
                    <a:pt x="6" y="0"/>
                    <a:pt x="13" y="0"/>
                    <a:pt x="19" y="3"/>
                  </a:cubicBezTo>
                  <a:cubicBezTo>
                    <a:pt x="26" y="6"/>
                    <a:pt x="30" y="11"/>
                    <a:pt x="32" y="18"/>
                  </a:cubicBezTo>
                  <a:cubicBezTo>
                    <a:pt x="26" y="20"/>
                    <a:pt x="19" y="20"/>
                    <a:pt x="12"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4" name="Freeform 115"/>
            <p:cNvSpPr>
              <a:spLocks/>
            </p:cNvSpPr>
            <p:nvPr/>
          </p:nvSpPr>
          <p:spPr bwMode="auto">
            <a:xfrm>
              <a:off x="1133" y="1799"/>
              <a:ext cx="33" cy="26"/>
            </a:xfrm>
            <a:custGeom>
              <a:avLst/>
              <a:gdLst>
                <a:gd name="T0" fmla="*/ 10 w 30"/>
                <a:gd name="T1" fmla="*/ 19 h 24"/>
                <a:gd name="T2" fmla="*/ 30 w 30"/>
                <a:gd name="T3" fmla="*/ 22 h 24"/>
                <a:gd name="T4" fmla="*/ 20 w 30"/>
                <a:gd name="T5" fmla="*/ 5 h 24"/>
                <a:gd name="T6" fmla="*/ 0 w 30"/>
                <a:gd name="T7" fmla="*/ 2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16" y="23"/>
                    <a:pt x="23" y="24"/>
                    <a:pt x="30" y="22"/>
                  </a:cubicBezTo>
                  <a:cubicBezTo>
                    <a:pt x="29" y="16"/>
                    <a:pt x="25" y="9"/>
                    <a:pt x="20" y="5"/>
                  </a:cubicBezTo>
                  <a:cubicBezTo>
                    <a:pt x="14" y="1"/>
                    <a:pt x="7" y="0"/>
                    <a:pt x="0" y="2"/>
                  </a:cubicBezTo>
                  <a:cubicBezTo>
                    <a:pt x="1" y="8"/>
                    <a:pt x="5" y="14"/>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5" name="Freeform 116"/>
            <p:cNvSpPr>
              <a:spLocks/>
            </p:cNvSpPr>
            <p:nvPr/>
          </p:nvSpPr>
          <p:spPr bwMode="auto">
            <a:xfrm>
              <a:off x="1163" y="1791"/>
              <a:ext cx="27" cy="32"/>
            </a:xfrm>
            <a:custGeom>
              <a:avLst/>
              <a:gdLst>
                <a:gd name="T0" fmla="*/ 5 w 24"/>
                <a:gd name="T1" fmla="*/ 10 h 29"/>
                <a:gd name="T2" fmla="*/ 2 w 24"/>
                <a:gd name="T3" fmla="*/ 29 h 29"/>
                <a:gd name="T4" fmla="*/ 19 w 24"/>
                <a:gd name="T5" fmla="*/ 19 h 29"/>
                <a:gd name="T6" fmla="*/ 22 w 24"/>
                <a:gd name="T7" fmla="*/ 0 h 29"/>
                <a:gd name="T8" fmla="*/ 5 w 24"/>
                <a:gd name="T9" fmla="*/ 10 h 29"/>
              </a:gdLst>
              <a:ahLst/>
              <a:cxnLst>
                <a:cxn ang="0">
                  <a:pos x="T0" y="T1"/>
                </a:cxn>
                <a:cxn ang="0">
                  <a:pos x="T2" y="T3"/>
                </a:cxn>
                <a:cxn ang="0">
                  <a:pos x="T4" y="T5"/>
                </a:cxn>
                <a:cxn ang="0">
                  <a:pos x="T6" y="T7"/>
                </a:cxn>
                <a:cxn ang="0">
                  <a:pos x="T8" y="T9"/>
                </a:cxn>
              </a:cxnLst>
              <a:rect l="0" t="0" r="r" b="b"/>
              <a:pathLst>
                <a:path w="24" h="29">
                  <a:moveTo>
                    <a:pt x="5" y="10"/>
                  </a:moveTo>
                  <a:cubicBezTo>
                    <a:pt x="1" y="16"/>
                    <a:pt x="0" y="23"/>
                    <a:pt x="2" y="29"/>
                  </a:cubicBezTo>
                  <a:cubicBezTo>
                    <a:pt x="8" y="28"/>
                    <a:pt x="15" y="25"/>
                    <a:pt x="19" y="19"/>
                  </a:cubicBezTo>
                  <a:cubicBezTo>
                    <a:pt x="23" y="13"/>
                    <a:pt x="24" y="6"/>
                    <a:pt x="22" y="0"/>
                  </a:cubicBezTo>
                  <a:cubicBezTo>
                    <a:pt x="16" y="1"/>
                    <a:pt x="10" y="4"/>
                    <a:pt x="5"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6" name="Freeform 117"/>
            <p:cNvSpPr>
              <a:spLocks/>
            </p:cNvSpPr>
            <p:nvPr/>
          </p:nvSpPr>
          <p:spPr bwMode="auto">
            <a:xfrm>
              <a:off x="743" y="1866"/>
              <a:ext cx="26" cy="31"/>
            </a:xfrm>
            <a:custGeom>
              <a:avLst/>
              <a:gdLst>
                <a:gd name="T0" fmla="*/ 6 w 24"/>
                <a:gd name="T1" fmla="*/ 10 h 29"/>
                <a:gd name="T2" fmla="*/ 22 w 24"/>
                <a:gd name="T3" fmla="*/ 0 h 29"/>
                <a:gd name="T4" fmla="*/ 19 w 24"/>
                <a:gd name="T5" fmla="*/ 19 h 29"/>
                <a:gd name="T6" fmla="*/ 2 w 24"/>
                <a:gd name="T7" fmla="*/ 29 h 29"/>
                <a:gd name="T8" fmla="*/ 6 w 24"/>
                <a:gd name="T9" fmla="*/ 10 h 29"/>
              </a:gdLst>
              <a:ahLst/>
              <a:cxnLst>
                <a:cxn ang="0">
                  <a:pos x="T0" y="T1"/>
                </a:cxn>
                <a:cxn ang="0">
                  <a:pos x="T2" y="T3"/>
                </a:cxn>
                <a:cxn ang="0">
                  <a:pos x="T4" y="T5"/>
                </a:cxn>
                <a:cxn ang="0">
                  <a:pos x="T6" y="T7"/>
                </a:cxn>
                <a:cxn ang="0">
                  <a:pos x="T8" y="T9"/>
                </a:cxn>
              </a:cxnLst>
              <a:rect l="0" t="0" r="r" b="b"/>
              <a:pathLst>
                <a:path w="24" h="29">
                  <a:moveTo>
                    <a:pt x="6" y="10"/>
                  </a:moveTo>
                  <a:cubicBezTo>
                    <a:pt x="10" y="4"/>
                    <a:pt x="16" y="1"/>
                    <a:pt x="22" y="0"/>
                  </a:cubicBezTo>
                  <a:cubicBezTo>
                    <a:pt x="24" y="6"/>
                    <a:pt x="23" y="13"/>
                    <a:pt x="19" y="19"/>
                  </a:cubicBezTo>
                  <a:cubicBezTo>
                    <a:pt x="15" y="25"/>
                    <a:pt x="8" y="29"/>
                    <a:pt x="2" y="29"/>
                  </a:cubicBezTo>
                  <a:cubicBezTo>
                    <a:pt x="0" y="23"/>
                    <a:pt x="1" y="16"/>
                    <a:pt x="6"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7" name="Freeform 118"/>
            <p:cNvSpPr>
              <a:spLocks/>
            </p:cNvSpPr>
            <p:nvPr/>
          </p:nvSpPr>
          <p:spPr bwMode="auto">
            <a:xfrm>
              <a:off x="767" y="1863"/>
              <a:ext cx="33" cy="27"/>
            </a:xfrm>
            <a:custGeom>
              <a:avLst/>
              <a:gdLst>
                <a:gd name="T0" fmla="*/ 10 w 30"/>
                <a:gd name="T1" fmla="*/ 19 h 24"/>
                <a:gd name="T2" fmla="*/ 0 w 30"/>
                <a:gd name="T3" fmla="*/ 2 h 24"/>
                <a:gd name="T4" fmla="*/ 20 w 30"/>
                <a:gd name="T5" fmla="*/ 6 h 24"/>
                <a:gd name="T6" fmla="*/ 30 w 30"/>
                <a:gd name="T7" fmla="*/ 23 h 24"/>
                <a:gd name="T8" fmla="*/ 10 w 30"/>
                <a:gd name="T9" fmla="*/ 19 h 24"/>
              </a:gdLst>
              <a:ahLst/>
              <a:cxnLst>
                <a:cxn ang="0">
                  <a:pos x="T0" y="T1"/>
                </a:cxn>
                <a:cxn ang="0">
                  <a:pos x="T2" y="T3"/>
                </a:cxn>
                <a:cxn ang="0">
                  <a:pos x="T4" y="T5"/>
                </a:cxn>
                <a:cxn ang="0">
                  <a:pos x="T6" y="T7"/>
                </a:cxn>
                <a:cxn ang="0">
                  <a:pos x="T8" y="T9"/>
                </a:cxn>
              </a:cxnLst>
              <a:rect l="0" t="0" r="r" b="b"/>
              <a:pathLst>
                <a:path w="30" h="24">
                  <a:moveTo>
                    <a:pt x="10" y="19"/>
                  </a:moveTo>
                  <a:cubicBezTo>
                    <a:pt x="5" y="15"/>
                    <a:pt x="1" y="9"/>
                    <a:pt x="0" y="2"/>
                  </a:cubicBezTo>
                  <a:cubicBezTo>
                    <a:pt x="7" y="0"/>
                    <a:pt x="14" y="2"/>
                    <a:pt x="20" y="6"/>
                  </a:cubicBezTo>
                  <a:cubicBezTo>
                    <a:pt x="25" y="10"/>
                    <a:pt x="29" y="16"/>
                    <a:pt x="30" y="23"/>
                  </a:cubicBezTo>
                  <a:cubicBezTo>
                    <a:pt x="23" y="24"/>
                    <a:pt x="16" y="23"/>
                    <a:pt x="10"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8" name="Freeform 119"/>
            <p:cNvSpPr>
              <a:spLocks/>
            </p:cNvSpPr>
            <p:nvPr/>
          </p:nvSpPr>
          <p:spPr bwMode="auto">
            <a:xfrm>
              <a:off x="1138" y="1831"/>
              <a:ext cx="29" cy="28"/>
            </a:xfrm>
            <a:custGeom>
              <a:avLst/>
              <a:gdLst>
                <a:gd name="T0" fmla="*/ 7 w 26"/>
                <a:gd name="T1" fmla="*/ 18 h 26"/>
                <a:gd name="T2" fmla="*/ 25 w 26"/>
                <a:gd name="T3" fmla="*/ 25 h 26"/>
                <a:gd name="T4" fmla="*/ 18 w 26"/>
                <a:gd name="T5" fmla="*/ 7 h 26"/>
                <a:gd name="T6" fmla="*/ 0 w 26"/>
                <a:gd name="T7" fmla="*/ 0 h 26"/>
                <a:gd name="T8" fmla="*/ 7 w 26"/>
                <a:gd name="T9" fmla="*/ 18 h 26"/>
              </a:gdLst>
              <a:ahLst/>
              <a:cxnLst>
                <a:cxn ang="0">
                  <a:pos x="T0" y="T1"/>
                </a:cxn>
                <a:cxn ang="0">
                  <a:pos x="T2" y="T3"/>
                </a:cxn>
                <a:cxn ang="0">
                  <a:pos x="T4" y="T5"/>
                </a:cxn>
                <a:cxn ang="0">
                  <a:pos x="T6" y="T7"/>
                </a:cxn>
                <a:cxn ang="0">
                  <a:pos x="T8" y="T9"/>
                </a:cxn>
              </a:cxnLst>
              <a:rect l="0" t="0" r="r" b="b"/>
              <a:pathLst>
                <a:path w="26" h="26">
                  <a:moveTo>
                    <a:pt x="7" y="18"/>
                  </a:moveTo>
                  <a:cubicBezTo>
                    <a:pt x="12" y="23"/>
                    <a:pt x="19" y="26"/>
                    <a:pt x="25" y="25"/>
                  </a:cubicBezTo>
                  <a:cubicBezTo>
                    <a:pt x="26" y="19"/>
                    <a:pt x="23" y="12"/>
                    <a:pt x="18" y="7"/>
                  </a:cubicBezTo>
                  <a:cubicBezTo>
                    <a:pt x="13" y="2"/>
                    <a:pt x="7" y="0"/>
                    <a:pt x="0" y="0"/>
                  </a:cubicBezTo>
                  <a:cubicBezTo>
                    <a:pt x="0" y="7"/>
                    <a:pt x="2" y="13"/>
                    <a:pt x="7"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9" name="Freeform 120"/>
            <p:cNvSpPr>
              <a:spLocks/>
            </p:cNvSpPr>
            <p:nvPr/>
          </p:nvSpPr>
          <p:spPr bwMode="auto">
            <a:xfrm>
              <a:off x="1166" y="1831"/>
              <a:ext cx="28" cy="28"/>
            </a:xfrm>
            <a:custGeom>
              <a:avLst/>
              <a:gdLst>
                <a:gd name="T0" fmla="*/ 7 w 26"/>
                <a:gd name="T1" fmla="*/ 7 h 26"/>
                <a:gd name="T2" fmla="*/ 0 w 26"/>
                <a:gd name="T3" fmla="*/ 25 h 26"/>
                <a:gd name="T4" fmla="*/ 19 w 26"/>
                <a:gd name="T5" fmla="*/ 18 h 26"/>
                <a:gd name="T6" fmla="*/ 26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7" y="26"/>
                    <a:pt x="14" y="23"/>
                    <a:pt x="19" y="18"/>
                  </a:cubicBezTo>
                  <a:cubicBezTo>
                    <a:pt x="24" y="13"/>
                    <a:pt x="26" y="7"/>
                    <a:pt x="26"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0" name="Freeform 121"/>
            <p:cNvSpPr>
              <a:spLocks/>
            </p:cNvSpPr>
            <p:nvPr/>
          </p:nvSpPr>
          <p:spPr bwMode="auto">
            <a:xfrm>
              <a:off x="739" y="1831"/>
              <a:ext cx="28" cy="28"/>
            </a:xfrm>
            <a:custGeom>
              <a:avLst/>
              <a:gdLst>
                <a:gd name="T0" fmla="*/ 7 w 26"/>
                <a:gd name="T1" fmla="*/ 7 h 26"/>
                <a:gd name="T2" fmla="*/ 26 w 26"/>
                <a:gd name="T3" fmla="*/ 0 h 26"/>
                <a:gd name="T4" fmla="*/ 19 w 26"/>
                <a:gd name="T5" fmla="*/ 18 h 26"/>
                <a:gd name="T6" fmla="*/ 0 w 26"/>
                <a:gd name="T7" fmla="*/ 25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12" y="2"/>
                    <a:pt x="19" y="0"/>
                    <a:pt x="26" y="0"/>
                  </a:cubicBezTo>
                  <a:cubicBezTo>
                    <a:pt x="26" y="7"/>
                    <a:pt x="24" y="13"/>
                    <a:pt x="19" y="18"/>
                  </a:cubicBezTo>
                  <a:cubicBezTo>
                    <a:pt x="14" y="23"/>
                    <a:pt x="7" y="26"/>
                    <a:pt x="0" y="25"/>
                  </a:cubicBezTo>
                  <a:cubicBezTo>
                    <a:pt x="0" y="19"/>
                    <a:pt x="2" y="1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1" name="Freeform 122"/>
            <p:cNvSpPr>
              <a:spLocks/>
            </p:cNvSpPr>
            <p:nvPr/>
          </p:nvSpPr>
          <p:spPr bwMode="auto">
            <a:xfrm>
              <a:off x="766" y="1831"/>
              <a:ext cx="29" cy="28"/>
            </a:xfrm>
            <a:custGeom>
              <a:avLst/>
              <a:gdLst>
                <a:gd name="T0" fmla="*/ 8 w 26"/>
                <a:gd name="T1" fmla="*/ 18 h 26"/>
                <a:gd name="T2" fmla="*/ 1 w 26"/>
                <a:gd name="T3" fmla="*/ 0 h 26"/>
                <a:gd name="T4" fmla="*/ 19 w 26"/>
                <a:gd name="T5" fmla="*/ 7 h 26"/>
                <a:gd name="T6" fmla="*/ 26 w 26"/>
                <a:gd name="T7" fmla="*/ 25 h 26"/>
                <a:gd name="T8" fmla="*/ 8 w 26"/>
                <a:gd name="T9" fmla="*/ 18 h 26"/>
              </a:gdLst>
              <a:ahLst/>
              <a:cxnLst>
                <a:cxn ang="0">
                  <a:pos x="T0" y="T1"/>
                </a:cxn>
                <a:cxn ang="0">
                  <a:pos x="T2" y="T3"/>
                </a:cxn>
                <a:cxn ang="0">
                  <a:pos x="T4" y="T5"/>
                </a:cxn>
                <a:cxn ang="0">
                  <a:pos x="T6" y="T7"/>
                </a:cxn>
                <a:cxn ang="0">
                  <a:pos x="T8" y="T9"/>
                </a:cxn>
              </a:cxnLst>
              <a:rect l="0" t="0" r="r" b="b"/>
              <a:pathLst>
                <a:path w="26" h="26">
                  <a:moveTo>
                    <a:pt x="8" y="18"/>
                  </a:moveTo>
                  <a:cubicBezTo>
                    <a:pt x="3" y="13"/>
                    <a:pt x="0" y="7"/>
                    <a:pt x="1" y="0"/>
                  </a:cubicBezTo>
                  <a:cubicBezTo>
                    <a:pt x="7" y="0"/>
                    <a:pt x="14" y="2"/>
                    <a:pt x="19" y="7"/>
                  </a:cubicBezTo>
                  <a:cubicBezTo>
                    <a:pt x="24" y="12"/>
                    <a:pt x="26" y="19"/>
                    <a:pt x="26" y="25"/>
                  </a:cubicBezTo>
                  <a:cubicBezTo>
                    <a:pt x="19" y="26"/>
                    <a:pt x="13" y="23"/>
                    <a:pt x="8"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2" name="Freeform 123"/>
            <p:cNvSpPr>
              <a:spLocks/>
            </p:cNvSpPr>
            <p:nvPr/>
          </p:nvSpPr>
          <p:spPr bwMode="auto">
            <a:xfrm>
              <a:off x="1136" y="1860"/>
              <a:ext cx="26" cy="33"/>
            </a:xfrm>
            <a:custGeom>
              <a:avLst/>
              <a:gdLst>
                <a:gd name="T0" fmla="*/ 6 w 24"/>
                <a:gd name="T1" fmla="*/ 20 h 30"/>
                <a:gd name="T2" fmla="*/ 22 w 24"/>
                <a:gd name="T3" fmla="*/ 30 h 30"/>
                <a:gd name="T4" fmla="*/ 19 w 24"/>
                <a:gd name="T5" fmla="*/ 10 h 30"/>
                <a:gd name="T6" fmla="*/ 2 w 24"/>
                <a:gd name="T7" fmla="*/ 0 h 30"/>
                <a:gd name="T8" fmla="*/ 6 w 24"/>
                <a:gd name="T9" fmla="*/ 20 h 30"/>
              </a:gdLst>
              <a:ahLst/>
              <a:cxnLst>
                <a:cxn ang="0">
                  <a:pos x="T0" y="T1"/>
                </a:cxn>
                <a:cxn ang="0">
                  <a:pos x="T2" y="T3"/>
                </a:cxn>
                <a:cxn ang="0">
                  <a:pos x="T4" y="T5"/>
                </a:cxn>
                <a:cxn ang="0">
                  <a:pos x="T6" y="T7"/>
                </a:cxn>
                <a:cxn ang="0">
                  <a:pos x="T8" y="T9"/>
                </a:cxn>
              </a:cxnLst>
              <a:rect l="0" t="0" r="r" b="b"/>
              <a:pathLst>
                <a:path w="24" h="30">
                  <a:moveTo>
                    <a:pt x="6" y="20"/>
                  </a:moveTo>
                  <a:cubicBezTo>
                    <a:pt x="10" y="25"/>
                    <a:pt x="16" y="29"/>
                    <a:pt x="22" y="30"/>
                  </a:cubicBezTo>
                  <a:cubicBezTo>
                    <a:pt x="24" y="23"/>
                    <a:pt x="23" y="16"/>
                    <a:pt x="19" y="10"/>
                  </a:cubicBezTo>
                  <a:cubicBezTo>
                    <a:pt x="15" y="5"/>
                    <a:pt x="9" y="1"/>
                    <a:pt x="2" y="0"/>
                  </a:cubicBezTo>
                  <a:cubicBezTo>
                    <a:pt x="0" y="7"/>
                    <a:pt x="2" y="14"/>
                    <a:pt x="6"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3" name="Freeform 124"/>
            <p:cNvSpPr>
              <a:spLocks/>
            </p:cNvSpPr>
            <p:nvPr/>
          </p:nvSpPr>
          <p:spPr bwMode="auto">
            <a:xfrm>
              <a:off x="1161" y="1869"/>
              <a:ext cx="32" cy="25"/>
            </a:xfrm>
            <a:custGeom>
              <a:avLst/>
              <a:gdLst>
                <a:gd name="T0" fmla="*/ 10 w 29"/>
                <a:gd name="T1" fmla="*/ 5 h 23"/>
                <a:gd name="T2" fmla="*/ 0 w 29"/>
                <a:gd name="T3" fmla="*/ 22 h 23"/>
                <a:gd name="T4" fmla="*/ 19 w 29"/>
                <a:gd name="T5" fmla="*/ 18 h 23"/>
                <a:gd name="T6" fmla="*/ 29 w 29"/>
                <a:gd name="T7" fmla="*/ 1 h 23"/>
                <a:gd name="T8" fmla="*/ 10 w 29"/>
                <a:gd name="T9" fmla="*/ 5 h 23"/>
              </a:gdLst>
              <a:ahLst/>
              <a:cxnLst>
                <a:cxn ang="0">
                  <a:pos x="T0" y="T1"/>
                </a:cxn>
                <a:cxn ang="0">
                  <a:pos x="T2" y="T3"/>
                </a:cxn>
                <a:cxn ang="0">
                  <a:pos x="T4" y="T5"/>
                </a:cxn>
                <a:cxn ang="0">
                  <a:pos x="T6" y="T7"/>
                </a:cxn>
                <a:cxn ang="0">
                  <a:pos x="T8" y="T9"/>
                </a:cxn>
              </a:cxnLst>
              <a:rect l="0" t="0" r="r" b="b"/>
              <a:pathLst>
                <a:path w="29" h="23">
                  <a:moveTo>
                    <a:pt x="10" y="5"/>
                  </a:moveTo>
                  <a:cubicBezTo>
                    <a:pt x="4" y="9"/>
                    <a:pt x="0" y="15"/>
                    <a:pt x="0" y="22"/>
                  </a:cubicBezTo>
                  <a:cubicBezTo>
                    <a:pt x="6" y="23"/>
                    <a:pt x="13" y="22"/>
                    <a:pt x="19" y="18"/>
                  </a:cubicBezTo>
                  <a:cubicBezTo>
                    <a:pt x="25" y="14"/>
                    <a:pt x="28" y="8"/>
                    <a:pt x="29" y="1"/>
                  </a:cubicBezTo>
                  <a:cubicBezTo>
                    <a:pt x="22" y="0"/>
                    <a:pt x="15" y="1"/>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4" name="Freeform 125"/>
            <p:cNvSpPr>
              <a:spLocks/>
            </p:cNvSpPr>
            <p:nvPr/>
          </p:nvSpPr>
          <p:spPr bwMode="auto">
            <a:xfrm>
              <a:off x="740" y="1795"/>
              <a:ext cx="33" cy="26"/>
            </a:xfrm>
            <a:custGeom>
              <a:avLst/>
              <a:gdLst>
                <a:gd name="T0" fmla="*/ 10 w 30"/>
                <a:gd name="T1" fmla="*/ 5 h 24"/>
                <a:gd name="T2" fmla="*/ 30 w 30"/>
                <a:gd name="T3" fmla="*/ 2 h 24"/>
                <a:gd name="T4" fmla="*/ 19 w 30"/>
                <a:gd name="T5" fmla="*/ 18 h 24"/>
                <a:gd name="T6" fmla="*/ 0 w 30"/>
                <a:gd name="T7" fmla="*/ 22 h 24"/>
                <a:gd name="T8" fmla="*/ 10 w 30"/>
                <a:gd name="T9" fmla="*/ 5 h 24"/>
              </a:gdLst>
              <a:ahLst/>
              <a:cxnLst>
                <a:cxn ang="0">
                  <a:pos x="T0" y="T1"/>
                </a:cxn>
                <a:cxn ang="0">
                  <a:pos x="T2" y="T3"/>
                </a:cxn>
                <a:cxn ang="0">
                  <a:pos x="T4" y="T5"/>
                </a:cxn>
                <a:cxn ang="0">
                  <a:pos x="T6" y="T7"/>
                </a:cxn>
                <a:cxn ang="0">
                  <a:pos x="T8" y="T9"/>
                </a:cxn>
              </a:cxnLst>
              <a:rect l="0" t="0" r="r" b="b"/>
              <a:pathLst>
                <a:path w="30" h="24">
                  <a:moveTo>
                    <a:pt x="10" y="5"/>
                  </a:moveTo>
                  <a:cubicBezTo>
                    <a:pt x="16" y="1"/>
                    <a:pt x="23" y="0"/>
                    <a:pt x="30" y="2"/>
                  </a:cubicBezTo>
                  <a:cubicBezTo>
                    <a:pt x="29" y="8"/>
                    <a:pt x="25" y="14"/>
                    <a:pt x="19" y="18"/>
                  </a:cubicBezTo>
                  <a:cubicBezTo>
                    <a:pt x="14" y="22"/>
                    <a:pt x="7" y="24"/>
                    <a:pt x="0" y="22"/>
                  </a:cubicBezTo>
                  <a:cubicBezTo>
                    <a:pt x="1" y="15"/>
                    <a:pt x="4" y="9"/>
                    <a:pt x="10" y="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5" name="Freeform 126"/>
            <p:cNvSpPr>
              <a:spLocks/>
            </p:cNvSpPr>
            <p:nvPr/>
          </p:nvSpPr>
          <p:spPr bwMode="auto">
            <a:xfrm>
              <a:off x="771" y="1797"/>
              <a:ext cx="26" cy="31"/>
            </a:xfrm>
            <a:custGeom>
              <a:avLst/>
              <a:gdLst>
                <a:gd name="T0" fmla="*/ 5 w 24"/>
                <a:gd name="T1" fmla="*/ 19 h 29"/>
                <a:gd name="T2" fmla="*/ 2 w 24"/>
                <a:gd name="T3" fmla="*/ 0 h 29"/>
                <a:gd name="T4" fmla="*/ 18 w 24"/>
                <a:gd name="T5" fmla="*/ 10 h 29"/>
                <a:gd name="T6" fmla="*/ 22 w 24"/>
                <a:gd name="T7" fmla="*/ 29 h 29"/>
                <a:gd name="T8" fmla="*/ 5 w 24"/>
                <a:gd name="T9" fmla="*/ 19 h 29"/>
              </a:gdLst>
              <a:ahLst/>
              <a:cxnLst>
                <a:cxn ang="0">
                  <a:pos x="T0" y="T1"/>
                </a:cxn>
                <a:cxn ang="0">
                  <a:pos x="T2" y="T3"/>
                </a:cxn>
                <a:cxn ang="0">
                  <a:pos x="T4" y="T5"/>
                </a:cxn>
                <a:cxn ang="0">
                  <a:pos x="T6" y="T7"/>
                </a:cxn>
                <a:cxn ang="0">
                  <a:pos x="T8" y="T9"/>
                </a:cxn>
              </a:cxnLst>
              <a:rect l="0" t="0" r="r" b="b"/>
              <a:pathLst>
                <a:path w="24" h="29">
                  <a:moveTo>
                    <a:pt x="5" y="19"/>
                  </a:moveTo>
                  <a:cubicBezTo>
                    <a:pt x="1" y="13"/>
                    <a:pt x="0" y="6"/>
                    <a:pt x="2" y="0"/>
                  </a:cubicBezTo>
                  <a:cubicBezTo>
                    <a:pt x="8" y="0"/>
                    <a:pt x="14" y="4"/>
                    <a:pt x="18" y="10"/>
                  </a:cubicBezTo>
                  <a:cubicBezTo>
                    <a:pt x="23" y="15"/>
                    <a:pt x="24" y="22"/>
                    <a:pt x="22" y="29"/>
                  </a:cubicBezTo>
                  <a:cubicBezTo>
                    <a:pt x="16" y="28"/>
                    <a:pt x="9" y="25"/>
                    <a:pt x="5" y="1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6" name="Freeform 127"/>
            <p:cNvSpPr>
              <a:spLocks/>
            </p:cNvSpPr>
            <p:nvPr/>
          </p:nvSpPr>
          <p:spPr bwMode="auto">
            <a:xfrm>
              <a:off x="1130" y="1890"/>
              <a:ext cx="23" cy="36"/>
            </a:xfrm>
            <a:custGeom>
              <a:avLst/>
              <a:gdLst>
                <a:gd name="T0" fmla="*/ 3 w 21"/>
                <a:gd name="T1" fmla="*/ 20 h 33"/>
                <a:gd name="T2" fmla="*/ 18 w 21"/>
                <a:gd name="T3" fmla="*/ 33 h 33"/>
                <a:gd name="T4" fmla="*/ 18 w 21"/>
                <a:gd name="T5" fmla="*/ 13 h 33"/>
                <a:gd name="T6" fmla="*/ 3 w 21"/>
                <a:gd name="T7" fmla="*/ 0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6" y="26"/>
                    <a:pt x="12" y="31"/>
                    <a:pt x="18" y="33"/>
                  </a:cubicBezTo>
                  <a:cubicBezTo>
                    <a:pt x="21" y="27"/>
                    <a:pt x="21" y="20"/>
                    <a:pt x="18" y="13"/>
                  </a:cubicBezTo>
                  <a:cubicBezTo>
                    <a:pt x="15" y="7"/>
                    <a:pt x="9" y="2"/>
                    <a:pt x="3" y="0"/>
                  </a:cubicBezTo>
                  <a:cubicBezTo>
                    <a:pt x="0" y="6"/>
                    <a:pt x="0" y="14"/>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7" name="Freeform 128"/>
            <p:cNvSpPr>
              <a:spLocks/>
            </p:cNvSpPr>
            <p:nvPr/>
          </p:nvSpPr>
          <p:spPr bwMode="auto">
            <a:xfrm>
              <a:off x="1149" y="1906"/>
              <a:ext cx="36" cy="23"/>
            </a:xfrm>
            <a:custGeom>
              <a:avLst/>
              <a:gdLst>
                <a:gd name="T0" fmla="*/ 13 w 33"/>
                <a:gd name="T1" fmla="*/ 3 h 21"/>
                <a:gd name="T2" fmla="*/ 0 w 33"/>
                <a:gd name="T3" fmla="*/ 18 h 21"/>
                <a:gd name="T4" fmla="*/ 20 w 33"/>
                <a:gd name="T5" fmla="*/ 18 h 21"/>
                <a:gd name="T6" fmla="*/ 33 w 33"/>
                <a:gd name="T7" fmla="*/ 3 h 21"/>
                <a:gd name="T8" fmla="*/ 13 w 33"/>
                <a:gd name="T9" fmla="*/ 3 h 21"/>
              </a:gdLst>
              <a:ahLst/>
              <a:cxnLst>
                <a:cxn ang="0">
                  <a:pos x="T0" y="T1"/>
                </a:cxn>
                <a:cxn ang="0">
                  <a:pos x="T2" y="T3"/>
                </a:cxn>
                <a:cxn ang="0">
                  <a:pos x="T4" y="T5"/>
                </a:cxn>
                <a:cxn ang="0">
                  <a:pos x="T6" y="T7"/>
                </a:cxn>
                <a:cxn ang="0">
                  <a:pos x="T8" y="T9"/>
                </a:cxn>
              </a:cxnLst>
              <a:rect l="0" t="0" r="r" b="b"/>
              <a:pathLst>
                <a:path w="33" h="21">
                  <a:moveTo>
                    <a:pt x="13" y="3"/>
                  </a:moveTo>
                  <a:cubicBezTo>
                    <a:pt x="7" y="6"/>
                    <a:pt x="2" y="12"/>
                    <a:pt x="0" y="18"/>
                  </a:cubicBezTo>
                  <a:cubicBezTo>
                    <a:pt x="6" y="20"/>
                    <a:pt x="13" y="21"/>
                    <a:pt x="20" y="18"/>
                  </a:cubicBezTo>
                  <a:cubicBezTo>
                    <a:pt x="26" y="15"/>
                    <a:pt x="31" y="9"/>
                    <a:pt x="33" y="3"/>
                  </a:cubicBezTo>
                  <a:cubicBezTo>
                    <a:pt x="27" y="0"/>
                    <a:pt x="20" y="0"/>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8" name="Freeform 129"/>
            <p:cNvSpPr>
              <a:spLocks/>
            </p:cNvSpPr>
            <p:nvPr/>
          </p:nvSpPr>
          <p:spPr bwMode="auto">
            <a:xfrm>
              <a:off x="748" y="1761"/>
              <a:ext cx="36" cy="22"/>
            </a:xfrm>
            <a:custGeom>
              <a:avLst/>
              <a:gdLst>
                <a:gd name="T0" fmla="*/ 13 w 33"/>
                <a:gd name="T1" fmla="*/ 3 h 20"/>
                <a:gd name="T2" fmla="*/ 33 w 33"/>
                <a:gd name="T3" fmla="*/ 2 h 20"/>
                <a:gd name="T4" fmla="*/ 20 w 33"/>
                <a:gd name="T5" fmla="*/ 17 h 20"/>
                <a:gd name="T6" fmla="*/ 0 w 33"/>
                <a:gd name="T7" fmla="*/ 17 h 20"/>
                <a:gd name="T8" fmla="*/ 13 w 33"/>
                <a:gd name="T9" fmla="*/ 3 h 20"/>
              </a:gdLst>
              <a:ahLst/>
              <a:cxnLst>
                <a:cxn ang="0">
                  <a:pos x="T0" y="T1"/>
                </a:cxn>
                <a:cxn ang="0">
                  <a:pos x="T2" y="T3"/>
                </a:cxn>
                <a:cxn ang="0">
                  <a:pos x="T4" y="T5"/>
                </a:cxn>
                <a:cxn ang="0">
                  <a:pos x="T6" y="T7"/>
                </a:cxn>
                <a:cxn ang="0">
                  <a:pos x="T8" y="T9"/>
                </a:cxn>
              </a:cxnLst>
              <a:rect l="0" t="0" r="r" b="b"/>
              <a:pathLst>
                <a:path w="33" h="20">
                  <a:moveTo>
                    <a:pt x="13" y="3"/>
                  </a:moveTo>
                  <a:cubicBezTo>
                    <a:pt x="20" y="0"/>
                    <a:pt x="27" y="0"/>
                    <a:pt x="33" y="2"/>
                  </a:cubicBezTo>
                  <a:cubicBezTo>
                    <a:pt x="31" y="9"/>
                    <a:pt x="26" y="14"/>
                    <a:pt x="20" y="17"/>
                  </a:cubicBezTo>
                  <a:cubicBezTo>
                    <a:pt x="14" y="20"/>
                    <a:pt x="6" y="20"/>
                    <a:pt x="0" y="17"/>
                  </a:cubicBezTo>
                  <a:cubicBezTo>
                    <a:pt x="2" y="11"/>
                    <a:pt x="7" y="6"/>
                    <a:pt x="13"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9" name="Freeform 130"/>
            <p:cNvSpPr>
              <a:spLocks/>
            </p:cNvSpPr>
            <p:nvPr/>
          </p:nvSpPr>
          <p:spPr bwMode="auto">
            <a:xfrm>
              <a:off x="780" y="1763"/>
              <a:ext cx="23" cy="36"/>
            </a:xfrm>
            <a:custGeom>
              <a:avLst/>
              <a:gdLst>
                <a:gd name="T0" fmla="*/ 3 w 21"/>
                <a:gd name="T1" fmla="*/ 20 h 33"/>
                <a:gd name="T2" fmla="*/ 3 w 21"/>
                <a:gd name="T3" fmla="*/ 0 h 33"/>
                <a:gd name="T4" fmla="*/ 18 w 21"/>
                <a:gd name="T5" fmla="*/ 13 h 33"/>
                <a:gd name="T6" fmla="*/ 18 w 21"/>
                <a:gd name="T7" fmla="*/ 33 h 33"/>
                <a:gd name="T8" fmla="*/ 3 w 21"/>
                <a:gd name="T9" fmla="*/ 20 h 33"/>
              </a:gdLst>
              <a:ahLst/>
              <a:cxnLst>
                <a:cxn ang="0">
                  <a:pos x="T0" y="T1"/>
                </a:cxn>
                <a:cxn ang="0">
                  <a:pos x="T2" y="T3"/>
                </a:cxn>
                <a:cxn ang="0">
                  <a:pos x="T4" y="T5"/>
                </a:cxn>
                <a:cxn ang="0">
                  <a:pos x="T6" y="T7"/>
                </a:cxn>
                <a:cxn ang="0">
                  <a:pos x="T8" y="T9"/>
                </a:cxn>
              </a:cxnLst>
              <a:rect l="0" t="0" r="r" b="b"/>
              <a:pathLst>
                <a:path w="21" h="33">
                  <a:moveTo>
                    <a:pt x="3" y="20"/>
                  </a:moveTo>
                  <a:cubicBezTo>
                    <a:pt x="0" y="14"/>
                    <a:pt x="0" y="6"/>
                    <a:pt x="3" y="0"/>
                  </a:cubicBezTo>
                  <a:cubicBezTo>
                    <a:pt x="9" y="2"/>
                    <a:pt x="15" y="7"/>
                    <a:pt x="18" y="13"/>
                  </a:cubicBezTo>
                  <a:cubicBezTo>
                    <a:pt x="21" y="20"/>
                    <a:pt x="21" y="27"/>
                    <a:pt x="18" y="33"/>
                  </a:cubicBezTo>
                  <a:cubicBezTo>
                    <a:pt x="12" y="31"/>
                    <a:pt x="6" y="26"/>
                    <a:pt x="3"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0" name="Freeform 131"/>
            <p:cNvSpPr>
              <a:spLocks/>
            </p:cNvSpPr>
            <p:nvPr/>
          </p:nvSpPr>
          <p:spPr bwMode="auto">
            <a:xfrm>
              <a:off x="1118" y="1918"/>
              <a:ext cx="20" cy="38"/>
            </a:xfrm>
            <a:custGeom>
              <a:avLst/>
              <a:gdLst>
                <a:gd name="T0" fmla="*/ 1 w 19"/>
                <a:gd name="T1" fmla="*/ 20 h 35"/>
                <a:gd name="T2" fmla="*/ 14 w 19"/>
                <a:gd name="T3" fmla="*/ 35 h 35"/>
                <a:gd name="T4" fmla="*/ 17 w 19"/>
                <a:gd name="T5" fmla="*/ 15 h 35"/>
                <a:gd name="T6" fmla="*/ 5 w 19"/>
                <a:gd name="T7" fmla="*/ 0 h 35"/>
                <a:gd name="T8" fmla="*/ 1 w 19"/>
                <a:gd name="T9" fmla="*/ 20 h 35"/>
              </a:gdLst>
              <a:ahLst/>
              <a:cxnLst>
                <a:cxn ang="0">
                  <a:pos x="T0" y="T1"/>
                </a:cxn>
                <a:cxn ang="0">
                  <a:pos x="T2" y="T3"/>
                </a:cxn>
                <a:cxn ang="0">
                  <a:pos x="T4" y="T5"/>
                </a:cxn>
                <a:cxn ang="0">
                  <a:pos x="T6" y="T7"/>
                </a:cxn>
                <a:cxn ang="0">
                  <a:pos x="T8" y="T9"/>
                </a:cxn>
              </a:cxnLst>
              <a:rect l="0" t="0" r="r" b="b"/>
              <a:pathLst>
                <a:path w="19" h="35">
                  <a:moveTo>
                    <a:pt x="1" y="20"/>
                  </a:moveTo>
                  <a:cubicBezTo>
                    <a:pt x="3" y="26"/>
                    <a:pt x="8" y="32"/>
                    <a:pt x="14" y="35"/>
                  </a:cubicBezTo>
                  <a:cubicBezTo>
                    <a:pt x="17" y="29"/>
                    <a:pt x="19" y="22"/>
                    <a:pt x="17" y="15"/>
                  </a:cubicBezTo>
                  <a:cubicBezTo>
                    <a:pt x="15" y="9"/>
                    <a:pt x="10" y="3"/>
                    <a:pt x="5" y="0"/>
                  </a:cubicBezTo>
                  <a:cubicBezTo>
                    <a:pt x="1" y="6"/>
                    <a:pt x="0" y="13"/>
                    <a:pt x="1"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1" name="Freeform 132"/>
            <p:cNvSpPr>
              <a:spLocks/>
            </p:cNvSpPr>
            <p:nvPr/>
          </p:nvSpPr>
          <p:spPr bwMode="auto">
            <a:xfrm>
              <a:off x="1133" y="1941"/>
              <a:ext cx="37" cy="21"/>
            </a:xfrm>
            <a:custGeom>
              <a:avLst/>
              <a:gdLst>
                <a:gd name="T0" fmla="*/ 15 w 34"/>
                <a:gd name="T1" fmla="*/ 1 h 19"/>
                <a:gd name="T2" fmla="*/ 0 w 34"/>
                <a:gd name="T3" fmla="*/ 14 h 19"/>
                <a:gd name="T4" fmla="*/ 19 w 34"/>
                <a:gd name="T5" fmla="*/ 17 h 19"/>
                <a:gd name="T6" fmla="*/ 34 w 34"/>
                <a:gd name="T7" fmla="*/ 5 h 19"/>
                <a:gd name="T8" fmla="*/ 15 w 34"/>
                <a:gd name="T9" fmla="*/ 1 h 19"/>
              </a:gdLst>
              <a:ahLst/>
              <a:cxnLst>
                <a:cxn ang="0">
                  <a:pos x="T0" y="T1"/>
                </a:cxn>
                <a:cxn ang="0">
                  <a:pos x="T2" y="T3"/>
                </a:cxn>
                <a:cxn ang="0">
                  <a:pos x="T4" y="T5"/>
                </a:cxn>
                <a:cxn ang="0">
                  <a:pos x="T6" y="T7"/>
                </a:cxn>
                <a:cxn ang="0">
                  <a:pos x="T8" y="T9"/>
                </a:cxn>
              </a:cxnLst>
              <a:rect l="0" t="0" r="r" b="b"/>
              <a:pathLst>
                <a:path w="34" h="19">
                  <a:moveTo>
                    <a:pt x="15" y="1"/>
                  </a:moveTo>
                  <a:cubicBezTo>
                    <a:pt x="8" y="3"/>
                    <a:pt x="3" y="8"/>
                    <a:pt x="0" y="14"/>
                  </a:cubicBezTo>
                  <a:cubicBezTo>
                    <a:pt x="5" y="17"/>
                    <a:pt x="12" y="19"/>
                    <a:pt x="19" y="17"/>
                  </a:cubicBezTo>
                  <a:cubicBezTo>
                    <a:pt x="26" y="15"/>
                    <a:pt x="31" y="10"/>
                    <a:pt x="34" y="5"/>
                  </a:cubicBezTo>
                  <a:cubicBezTo>
                    <a:pt x="29" y="1"/>
                    <a:pt x="22" y="0"/>
                    <a:pt x="15"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2" name="Freeform 133"/>
            <p:cNvSpPr>
              <a:spLocks/>
            </p:cNvSpPr>
            <p:nvPr/>
          </p:nvSpPr>
          <p:spPr bwMode="auto">
            <a:xfrm>
              <a:off x="763" y="1727"/>
              <a:ext cx="37" cy="22"/>
            </a:xfrm>
            <a:custGeom>
              <a:avLst/>
              <a:gdLst>
                <a:gd name="T0" fmla="*/ 15 w 34"/>
                <a:gd name="T1" fmla="*/ 2 h 20"/>
                <a:gd name="T2" fmla="*/ 34 w 34"/>
                <a:gd name="T3" fmla="*/ 5 h 20"/>
                <a:gd name="T4" fmla="*/ 19 w 34"/>
                <a:gd name="T5" fmla="*/ 18 h 20"/>
                <a:gd name="T6" fmla="*/ 0 w 34"/>
                <a:gd name="T7" fmla="*/ 15 h 20"/>
                <a:gd name="T8" fmla="*/ 15 w 34"/>
                <a:gd name="T9" fmla="*/ 2 h 20"/>
              </a:gdLst>
              <a:ahLst/>
              <a:cxnLst>
                <a:cxn ang="0">
                  <a:pos x="T0" y="T1"/>
                </a:cxn>
                <a:cxn ang="0">
                  <a:pos x="T2" y="T3"/>
                </a:cxn>
                <a:cxn ang="0">
                  <a:pos x="T4" y="T5"/>
                </a:cxn>
                <a:cxn ang="0">
                  <a:pos x="T6" y="T7"/>
                </a:cxn>
                <a:cxn ang="0">
                  <a:pos x="T8" y="T9"/>
                </a:cxn>
              </a:cxnLst>
              <a:rect l="0" t="0" r="r" b="b"/>
              <a:pathLst>
                <a:path w="34" h="20">
                  <a:moveTo>
                    <a:pt x="15" y="2"/>
                  </a:moveTo>
                  <a:cubicBezTo>
                    <a:pt x="22" y="0"/>
                    <a:pt x="29" y="2"/>
                    <a:pt x="34" y="5"/>
                  </a:cubicBezTo>
                  <a:cubicBezTo>
                    <a:pt x="31" y="11"/>
                    <a:pt x="26" y="16"/>
                    <a:pt x="19" y="18"/>
                  </a:cubicBezTo>
                  <a:cubicBezTo>
                    <a:pt x="12" y="20"/>
                    <a:pt x="5" y="18"/>
                    <a:pt x="0" y="15"/>
                  </a:cubicBezTo>
                  <a:cubicBezTo>
                    <a:pt x="3" y="9"/>
                    <a:pt x="8" y="4"/>
                    <a:pt x="15"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3" name="Freeform 134"/>
            <p:cNvSpPr>
              <a:spLocks/>
            </p:cNvSpPr>
            <p:nvPr/>
          </p:nvSpPr>
          <p:spPr bwMode="auto">
            <a:xfrm>
              <a:off x="795" y="1732"/>
              <a:ext cx="21" cy="39"/>
            </a:xfrm>
            <a:custGeom>
              <a:avLst/>
              <a:gdLst>
                <a:gd name="T0" fmla="*/ 2 w 20"/>
                <a:gd name="T1" fmla="*/ 20 h 35"/>
                <a:gd name="T2" fmla="*/ 5 w 20"/>
                <a:gd name="T3" fmla="*/ 0 h 35"/>
                <a:gd name="T4" fmla="*/ 18 w 20"/>
                <a:gd name="T5" fmla="*/ 16 h 35"/>
                <a:gd name="T6" fmla="*/ 15 w 20"/>
                <a:gd name="T7" fmla="*/ 35 h 35"/>
                <a:gd name="T8" fmla="*/ 2 w 20"/>
                <a:gd name="T9" fmla="*/ 20 h 35"/>
              </a:gdLst>
              <a:ahLst/>
              <a:cxnLst>
                <a:cxn ang="0">
                  <a:pos x="T0" y="T1"/>
                </a:cxn>
                <a:cxn ang="0">
                  <a:pos x="T2" y="T3"/>
                </a:cxn>
                <a:cxn ang="0">
                  <a:pos x="T4" y="T5"/>
                </a:cxn>
                <a:cxn ang="0">
                  <a:pos x="T6" y="T7"/>
                </a:cxn>
                <a:cxn ang="0">
                  <a:pos x="T8" y="T9"/>
                </a:cxn>
              </a:cxnLst>
              <a:rect l="0" t="0" r="r" b="b"/>
              <a:pathLst>
                <a:path w="20" h="35">
                  <a:moveTo>
                    <a:pt x="2" y="20"/>
                  </a:moveTo>
                  <a:cubicBezTo>
                    <a:pt x="0" y="13"/>
                    <a:pt x="2" y="6"/>
                    <a:pt x="5" y="0"/>
                  </a:cubicBezTo>
                  <a:cubicBezTo>
                    <a:pt x="11" y="3"/>
                    <a:pt x="16" y="9"/>
                    <a:pt x="18" y="16"/>
                  </a:cubicBezTo>
                  <a:cubicBezTo>
                    <a:pt x="20" y="23"/>
                    <a:pt x="18" y="30"/>
                    <a:pt x="15" y="35"/>
                  </a:cubicBezTo>
                  <a:cubicBezTo>
                    <a:pt x="9" y="32"/>
                    <a:pt x="4" y="27"/>
                    <a:pt x="2"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4" name="Freeform 135"/>
            <p:cNvSpPr>
              <a:spLocks/>
            </p:cNvSpPr>
            <p:nvPr/>
          </p:nvSpPr>
          <p:spPr bwMode="auto">
            <a:xfrm>
              <a:off x="1100" y="1944"/>
              <a:ext cx="19" cy="39"/>
            </a:xfrm>
            <a:custGeom>
              <a:avLst/>
              <a:gdLst>
                <a:gd name="T0" fmla="*/ 0 w 17"/>
                <a:gd name="T1" fmla="*/ 18 h 36"/>
                <a:gd name="T2" fmla="*/ 10 w 17"/>
                <a:gd name="T3" fmla="*/ 36 h 36"/>
                <a:gd name="T4" fmla="*/ 16 w 17"/>
                <a:gd name="T5" fmla="*/ 17 h 36"/>
                <a:gd name="T6" fmla="*/ 7 w 17"/>
                <a:gd name="T7" fmla="*/ 0 h 36"/>
                <a:gd name="T8" fmla="*/ 0 w 17"/>
                <a:gd name="T9" fmla="*/ 18 h 36"/>
              </a:gdLst>
              <a:ahLst/>
              <a:cxnLst>
                <a:cxn ang="0">
                  <a:pos x="T0" y="T1"/>
                </a:cxn>
                <a:cxn ang="0">
                  <a:pos x="T2" y="T3"/>
                </a:cxn>
                <a:cxn ang="0">
                  <a:pos x="T4" y="T5"/>
                </a:cxn>
                <a:cxn ang="0">
                  <a:pos x="T6" y="T7"/>
                </a:cxn>
                <a:cxn ang="0">
                  <a:pos x="T8" y="T9"/>
                </a:cxn>
              </a:cxnLst>
              <a:rect l="0" t="0" r="r" b="b"/>
              <a:pathLst>
                <a:path w="17" h="36">
                  <a:moveTo>
                    <a:pt x="0" y="18"/>
                  </a:moveTo>
                  <a:cubicBezTo>
                    <a:pt x="1" y="26"/>
                    <a:pt x="4" y="32"/>
                    <a:pt x="10" y="36"/>
                  </a:cubicBezTo>
                  <a:cubicBezTo>
                    <a:pt x="14" y="31"/>
                    <a:pt x="17" y="24"/>
                    <a:pt x="16" y="17"/>
                  </a:cubicBezTo>
                  <a:cubicBezTo>
                    <a:pt x="16" y="10"/>
                    <a:pt x="12" y="4"/>
                    <a:pt x="7" y="0"/>
                  </a:cubicBezTo>
                  <a:cubicBezTo>
                    <a:pt x="2" y="5"/>
                    <a:pt x="0" y="11"/>
                    <a:pt x="0"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5" name="Freeform 136"/>
            <p:cNvSpPr>
              <a:spLocks/>
            </p:cNvSpPr>
            <p:nvPr/>
          </p:nvSpPr>
          <p:spPr bwMode="auto">
            <a:xfrm>
              <a:off x="1111" y="1971"/>
              <a:ext cx="38" cy="20"/>
            </a:xfrm>
            <a:custGeom>
              <a:avLst/>
              <a:gdLst>
                <a:gd name="T0" fmla="*/ 17 w 35"/>
                <a:gd name="T1" fmla="*/ 1 h 18"/>
                <a:gd name="T2" fmla="*/ 0 w 35"/>
                <a:gd name="T3" fmla="*/ 11 h 18"/>
                <a:gd name="T4" fmla="*/ 18 w 35"/>
                <a:gd name="T5" fmla="*/ 17 h 18"/>
                <a:gd name="T6" fmla="*/ 35 w 35"/>
                <a:gd name="T7" fmla="*/ 7 h 18"/>
                <a:gd name="T8" fmla="*/ 17 w 35"/>
                <a:gd name="T9" fmla="*/ 1 h 18"/>
              </a:gdLst>
              <a:ahLst/>
              <a:cxnLst>
                <a:cxn ang="0">
                  <a:pos x="T0" y="T1"/>
                </a:cxn>
                <a:cxn ang="0">
                  <a:pos x="T2" y="T3"/>
                </a:cxn>
                <a:cxn ang="0">
                  <a:pos x="T4" y="T5"/>
                </a:cxn>
                <a:cxn ang="0">
                  <a:pos x="T6" y="T7"/>
                </a:cxn>
                <a:cxn ang="0">
                  <a:pos x="T8" y="T9"/>
                </a:cxn>
              </a:cxnLst>
              <a:rect l="0" t="0" r="r" b="b"/>
              <a:pathLst>
                <a:path w="35" h="18">
                  <a:moveTo>
                    <a:pt x="17" y="1"/>
                  </a:moveTo>
                  <a:cubicBezTo>
                    <a:pt x="10" y="2"/>
                    <a:pt x="4" y="5"/>
                    <a:pt x="0" y="11"/>
                  </a:cubicBezTo>
                  <a:cubicBezTo>
                    <a:pt x="5" y="15"/>
                    <a:pt x="11" y="18"/>
                    <a:pt x="18" y="17"/>
                  </a:cubicBezTo>
                  <a:cubicBezTo>
                    <a:pt x="25" y="16"/>
                    <a:pt x="31" y="13"/>
                    <a:pt x="35" y="7"/>
                  </a:cubicBezTo>
                  <a:cubicBezTo>
                    <a:pt x="31" y="3"/>
                    <a:pt x="24" y="0"/>
                    <a:pt x="1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6" name="Freeform 137"/>
            <p:cNvSpPr>
              <a:spLocks/>
            </p:cNvSpPr>
            <p:nvPr/>
          </p:nvSpPr>
          <p:spPr bwMode="auto">
            <a:xfrm>
              <a:off x="784" y="1699"/>
              <a:ext cx="38" cy="18"/>
            </a:xfrm>
            <a:custGeom>
              <a:avLst/>
              <a:gdLst>
                <a:gd name="T0" fmla="*/ 17 w 35"/>
                <a:gd name="T1" fmla="*/ 0 h 17"/>
                <a:gd name="T2" fmla="*/ 35 w 35"/>
                <a:gd name="T3" fmla="*/ 7 h 17"/>
                <a:gd name="T4" fmla="*/ 18 w 35"/>
                <a:gd name="T5" fmla="*/ 16 h 17"/>
                <a:gd name="T6" fmla="*/ 0 w 35"/>
                <a:gd name="T7" fmla="*/ 10 h 17"/>
                <a:gd name="T8" fmla="*/ 17 w 35"/>
                <a:gd name="T9" fmla="*/ 0 h 17"/>
              </a:gdLst>
              <a:ahLst/>
              <a:cxnLst>
                <a:cxn ang="0">
                  <a:pos x="T0" y="T1"/>
                </a:cxn>
                <a:cxn ang="0">
                  <a:pos x="T2" y="T3"/>
                </a:cxn>
                <a:cxn ang="0">
                  <a:pos x="T4" y="T5"/>
                </a:cxn>
                <a:cxn ang="0">
                  <a:pos x="T6" y="T7"/>
                </a:cxn>
                <a:cxn ang="0">
                  <a:pos x="T8" y="T9"/>
                </a:cxn>
              </a:cxnLst>
              <a:rect l="0" t="0" r="r" b="b"/>
              <a:pathLst>
                <a:path w="35" h="17">
                  <a:moveTo>
                    <a:pt x="17" y="0"/>
                  </a:moveTo>
                  <a:cubicBezTo>
                    <a:pt x="24" y="0"/>
                    <a:pt x="31" y="2"/>
                    <a:pt x="35" y="7"/>
                  </a:cubicBezTo>
                  <a:cubicBezTo>
                    <a:pt x="31" y="12"/>
                    <a:pt x="25" y="16"/>
                    <a:pt x="18" y="16"/>
                  </a:cubicBezTo>
                  <a:cubicBezTo>
                    <a:pt x="11" y="17"/>
                    <a:pt x="5" y="14"/>
                    <a:pt x="0" y="10"/>
                  </a:cubicBezTo>
                  <a:cubicBezTo>
                    <a:pt x="4" y="4"/>
                    <a:pt x="10" y="1"/>
                    <a:pt x="17"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7" name="Freeform 138"/>
            <p:cNvSpPr>
              <a:spLocks/>
            </p:cNvSpPr>
            <p:nvPr/>
          </p:nvSpPr>
          <p:spPr bwMode="auto">
            <a:xfrm>
              <a:off x="814" y="1706"/>
              <a:ext cx="20" cy="38"/>
            </a:xfrm>
            <a:custGeom>
              <a:avLst/>
              <a:gdLst>
                <a:gd name="T0" fmla="*/ 1 w 18"/>
                <a:gd name="T1" fmla="*/ 18 h 35"/>
                <a:gd name="T2" fmla="*/ 7 w 18"/>
                <a:gd name="T3" fmla="*/ 0 h 35"/>
                <a:gd name="T4" fmla="*/ 17 w 18"/>
                <a:gd name="T5" fmla="*/ 17 h 35"/>
                <a:gd name="T6" fmla="*/ 10 w 18"/>
                <a:gd name="T7" fmla="*/ 35 h 35"/>
                <a:gd name="T8" fmla="*/ 1 w 18"/>
                <a:gd name="T9" fmla="*/ 18 h 35"/>
              </a:gdLst>
              <a:ahLst/>
              <a:cxnLst>
                <a:cxn ang="0">
                  <a:pos x="T0" y="T1"/>
                </a:cxn>
                <a:cxn ang="0">
                  <a:pos x="T2" y="T3"/>
                </a:cxn>
                <a:cxn ang="0">
                  <a:pos x="T4" y="T5"/>
                </a:cxn>
                <a:cxn ang="0">
                  <a:pos x="T6" y="T7"/>
                </a:cxn>
                <a:cxn ang="0">
                  <a:pos x="T8" y="T9"/>
                </a:cxn>
              </a:cxnLst>
              <a:rect l="0" t="0" r="r" b="b"/>
              <a:pathLst>
                <a:path w="18" h="35">
                  <a:moveTo>
                    <a:pt x="1" y="18"/>
                  </a:moveTo>
                  <a:cubicBezTo>
                    <a:pt x="0" y="11"/>
                    <a:pt x="3" y="4"/>
                    <a:pt x="7" y="0"/>
                  </a:cubicBezTo>
                  <a:cubicBezTo>
                    <a:pt x="13" y="4"/>
                    <a:pt x="16" y="10"/>
                    <a:pt x="17" y="17"/>
                  </a:cubicBezTo>
                  <a:cubicBezTo>
                    <a:pt x="18" y="24"/>
                    <a:pt x="15" y="30"/>
                    <a:pt x="10" y="35"/>
                  </a:cubicBezTo>
                  <a:cubicBezTo>
                    <a:pt x="5" y="31"/>
                    <a:pt x="2" y="25"/>
                    <a:pt x="1" y="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8" name="Freeform 139"/>
            <p:cNvSpPr>
              <a:spLocks/>
            </p:cNvSpPr>
            <p:nvPr/>
          </p:nvSpPr>
          <p:spPr bwMode="auto">
            <a:xfrm>
              <a:off x="1077" y="1967"/>
              <a:ext cx="19" cy="39"/>
            </a:xfrm>
            <a:custGeom>
              <a:avLst/>
              <a:gdLst>
                <a:gd name="T0" fmla="*/ 0 w 17"/>
                <a:gd name="T1" fmla="*/ 17 h 36"/>
                <a:gd name="T2" fmla="*/ 7 w 17"/>
                <a:gd name="T3" fmla="*/ 36 h 36"/>
                <a:gd name="T4" fmla="*/ 16 w 17"/>
                <a:gd name="T5" fmla="*/ 18 h 36"/>
                <a:gd name="T6" fmla="*/ 10 w 17"/>
                <a:gd name="T7" fmla="*/ 0 h 36"/>
                <a:gd name="T8" fmla="*/ 0 w 17"/>
                <a:gd name="T9" fmla="*/ 17 h 36"/>
              </a:gdLst>
              <a:ahLst/>
              <a:cxnLst>
                <a:cxn ang="0">
                  <a:pos x="T0" y="T1"/>
                </a:cxn>
                <a:cxn ang="0">
                  <a:pos x="T2" y="T3"/>
                </a:cxn>
                <a:cxn ang="0">
                  <a:pos x="T4" y="T5"/>
                </a:cxn>
                <a:cxn ang="0">
                  <a:pos x="T6" y="T7"/>
                </a:cxn>
                <a:cxn ang="0">
                  <a:pos x="T8" y="T9"/>
                </a:cxn>
              </a:cxnLst>
              <a:rect l="0" t="0" r="r" b="b"/>
              <a:pathLst>
                <a:path w="17" h="36">
                  <a:moveTo>
                    <a:pt x="0" y="17"/>
                  </a:moveTo>
                  <a:cubicBezTo>
                    <a:pt x="0" y="24"/>
                    <a:pt x="2" y="31"/>
                    <a:pt x="7" y="36"/>
                  </a:cubicBezTo>
                  <a:cubicBezTo>
                    <a:pt x="12" y="32"/>
                    <a:pt x="16" y="25"/>
                    <a:pt x="16" y="18"/>
                  </a:cubicBezTo>
                  <a:cubicBezTo>
                    <a:pt x="17" y="11"/>
                    <a:pt x="14" y="5"/>
                    <a:pt x="10" y="0"/>
                  </a:cubicBezTo>
                  <a:cubicBezTo>
                    <a:pt x="4" y="4"/>
                    <a:pt x="1" y="10"/>
                    <a:pt x="0"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9" name="Freeform 140"/>
            <p:cNvSpPr>
              <a:spLocks/>
            </p:cNvSpPr>
            <p:nvPr/>
          </p:nvSpPr>
          <p:spPr bwMode="auto">
            <a:xfrm>
              <a:off x="1085" y="1999"/>
              <a:ext cx="38" cy="18"/>
            </a:xfrm>
            <a:custGeom>
              <a:avLst/>
              <a:gdLst>
                <a:gd name="T0" fmla="*/ 18 w 35"/>
                <a:gd name="T1" fmla="*/ 0 h 17"/>
                <a:gd name="T2" fmla="*/ 0 w 35"/>
                <a:gd name="T3" fmla="*/ 7 h 17"/>
                <a:gd name="T4" fmla="*/ 17 w 35"/>
                <a:gd name="T5" fmla="*/ 16 h 17"/>
                <a:gd name="T6" fmla="*/ 35 w 35"/>
                <a:gd name="T7" fmla="*/ 10 h 17"/>
                <a:gd name="T8" fmla="*/ 18 w 35"/>
                <a:gd name="T9" fmla="*/ 0 h 17"/>
              </a:gdLst>
              <a:ahLst/>
              <a:cxnLst>
                <a:cxn ang="0">
                  <a:pos x="T0" y="T1"/>
                </a:cxn>
                <a:cxn ang="0">
                  <a:pos x="T2" y="T3"/>
                </a:cxn>
                <a:cxn ang="0">
                  <a:pos x="T4" y="T5"/>
                </a:cxn>
                <a:cxn ang="0">
                  <a:pos x="T6" y="T7"/>
                </a:cxn>
                <a:cxn ang="0">
                  <a:pos x="T8" y="T9"/>
                </a:cxn>
              </a:cxnLst>
              <a:rect l="0" t="0" r="r" b="b"/>
              <a:pathLst>
                <a:path w="35" h="17">
                  <a:moveTo>
                    <a:pt x="18" y="0"/>
                  </a:moveTo>
                  <a:cubicBezTo>
                    <a:pt x="11" y="0"/>
                    <a:pt x="4" y="2"/>
                    <a:pt x="0" y="7"/>
                  </a:cubicBezTo>
                  <a:cubicBezTo>
                    <a:pt x="4" y="12"/>
                    <a:pt x="10" y="16"/>
                    <a:pt x="17" y="16"/>
                  </a:cubicBezTo>
                  <a:cubicBezTo>
                    <a:pt x="24" y="17"/>
                    <a:pt x="31" y="14"/>
                    <a:pt x="35" y="10"/>
                  </a:cubicBezTo>
                  <a:cubicBezTo>
                    <a:pt x="31" y="4"/>
                    <a:pt x="25" y="1"/>
                    <a:pt x="1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0" name="Freeform 141"/>
            <p:cNvSpPr>
              <a:spLocks/>
            </p:cNvSpPr>
            <p:nvPr/>
          </p:nvSpPr>
          <p:spPr bwMode="auto">
            <a:xfrm>
              <a:off x="810" y="1671"/>
              <a:ext cx="38" cy="20"/>
            </a:xfrm>
            <a:custGeom>
              <a:avLst/>
              <a:gdLst>
                <a:gd name="T0" fmla="*/ 18 w 35"/>
                <a:gd name="T1" fmla="*/ 1 h 18"/>
                <a:gd name="T2" fmla="*/ 35 w 35"/>
                <a:gd name="T3" fmla="*/ 11 h 18"/>
                <a:gd name="T4" fmla="*/ 17 w 35"/>
                <a:gd name="T5" fmla="*/ 17 h 18"/>
                <a:gd name="T6" fmla="*/ 0 w 35"/>
                <a:gd name="T7" fmla="*/ 8 h 18"/>
                <a:gd name="T8" fmla="*/ 18 w 35"/>
                <a:gd name="T9" fmla="*/ 1 h 18"/>
              </a:gdLst>
              <a:ahLst/>
              <a:cxnLst>
                <a:cxn ang="0">
                  <a:pos x="T0" y="T1"/>
                </a:cxn>
                <a:cxn ang="0">
                  <a:pos x="T2" y="T3"/>
                </a:cxn>
                <a:cxn ang="0">
                  <a:pos x="T4" y="T5"/>
                </a:cxn>
                <a:cxn ang="0">
                  <a:pos x="T6" y="T7"/>
                </a:cxn>
                <a:cxn ang="0">
                  <a:pos x="T8" y="T9"/>
                </a:cxn>
              </a:cxnLst>
              <a:rect l="0" t="0" r="r" b="b"/>
              <a:pathLst>
                <a:path w="35" h="18">
                  <a:moveTo>
                    <a:pt x="18" y="1"/>
                  </a:moveTo>
                  <a:cubicBezTo>
                    <a:pt x="25" y="2"/>
                    <a:pt x="31" y="5"/>
                    <a:pt x="35" y="11"/>
                  </a:cubicBezTo>
                  <a:cubicBezTo>
                    <a:pt x="31" y="15"/>
                    <a:pt x="24" y="18"/>
                    <a:pt x="17" y="17"/>
                  </a:cubicBezTo>
                  <a:cubicBezTo>
                    <a:pt x="10" y="16"/>
                    <a:pt x="4" y="13"/>
                    <a:pt x="0" y="8"/>
                  </a:cubicBezTo>
                  <a:cubicBezTo>
                    <a:pt x="5" y="3"/>
                    <a:pt x="11" y="0"/>
                    <a:pt x="18"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1" name="Freeform 142"/>
            <p:cNvSpPr>
              <a:spLocks/>
            </p:cNvSpPr>
            <p:nvPr/>
          </p:nvSpPr>
          <p:spPr bwMode="auto">
            <a:xfrm>
              <a:off x="837" y="1683"/>
              <a:ext cx="20" cy="39"/>
            </a:xfrm>
            <a:custGeom>
              <a:avLst/>
              <a:gdLst>
                <a:gd name="T0" fmla="*/ 1 w 18"/>
                <a:gd name="T1" fmla="*/ 17 h 35"/>
                <a:gd name="T2" fmla="*/ 10 w 18"/>
                <a:gd name="T3" fmla="*/ 0 h 35"/>
                <a:gd name="T4" fmla="*/ 17 w 18"/>
                <a:gd name="T5" fmla="*/ 18 h 35"/>
                <a:gd name="T6" fmla="*/ 7 w 18"/>
                <a:gd name="T7" fmla="*/ 35 h 35"/>
                <a:gd name="T8" fmla="*/ 1 w 18"/>
                <a:gd name="T9" fmla="*/ 17 h 35"/>
              </a:gdLst>
              <a:ahLst/>
              <a:cxnLst>
                <a:cxn ang="0">
                  <a:pos x="T0" y="T1"/>
                </a:cxn>
                <a:cxn ang="0">
                  <a:pos x="T2" y="T3"/>
                </a:cxn>
                <a:cxn ang="0">
                  <a:pos x="T4" y="T5"/>
                </a:cxn>
                <a:cxn ang="0">
                  <a:pos x="T6" y="T7"/>
                </a:cxn>
                <a:cxn ang="0">
                  <a:pos x="T8" y="T9"/>
                </a:cxn>
              </a:cxnLst>
              <a:rect l="0" t="0" r="r" b="b"/>
              <a:pathLst>
                <a:path w="18" h="35">
                  <a:moveTo>
                    <a:pt x="1" y="17"/>
                  </a:moveTo>
                  <a:cubicBezTo>
                    <a:pt x="2" y="10"/>
                    <a:pt x="5" y="4"/>
                    <a:pt x="10" y="0"/>
                  </a:cubicBezTo>
                  <a:cubicBezTo>
                    <a:pt x="15" y="4"/>
                    <a:pt x="18" y="11"/>
                    <a:pt x="17" y="18"/>
                  </a:cubicBezTo>
                  <a:cubicBezTo>
                    <a:pt x="16" y="25"/>
                    <a:pt x="13" y="31"/>
                    <a:pt x="7" y="35"/>
                  </a:cubicBezTo>
                  <a:cubicBezTo>
                    <a:pt x="3" y="31"/>
                    <a:pt x="0" y="24"/>
                    <a:pt x="1" y="1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2" name="Freeform 143"/>
            <p:cNvSpPr>
              <a:spLocks/>
            </p:cNvSpPr>
            <p:nvPr/>
          </p:nvSpPr>
          <p:spPr bwMode="auto">
            <a:xfrm>
              <a:off x="1049" y="1985"/>
              <a:ext cx="21" cy="39"/>
            </a:xfrm>
            <a:custGeom>
              <a:avLst/>
              <a:gdLst>
                <a:gd name="T0" fmla="*/ 2 w 19"/>
                <a:gd name="T1" fmla="*/ 16 h 35"/>
                <a:gd name="T2" fmla="*/ 5 w 19"/>
                <a:gd name="T3" fmla="*/ 35 h 35"/>
                <a:gd name="T4" fmla="*/ 18 w 19"/>
                <a:gd name="T5" fmla="*/ 20 h 35"/>
                <a:gd name="T6" fmla="*/ 14 w 19"/>
                <a:gd name="T7" fmla="*/ 0 h 35"/>
                <a:gd name="T8" fmla="*/ 2 w 19"/>
                <a:gd name="T9" fmla="*/ 16 h 35"/>
              </a:gdLst>
              <a:ahLst/>
              <a:cxnLst>
                <a:cxn ang="0">
                  <a:pos x="T0" y="T1"/>
                </a:cxn>
                <a:cxn ang="0">
                  <a:pos x="T2" y="T3"/>
                </a:cxn>
                <a:cxn ang="0">
                  <a:pos x="T4" y="T5"/>
                </a:cxn>
                <a:cxn ang="0">
                  <a:pos x="T6" y="T7"/>
                </a:cxn>
                <a:cxn ang="0">
                  <a:pos x="T8" y="T9"/>
                </a:cxn>
              </a:cxnLst>
              <a:rect l="0" t="0" r="r" b="b"/>
              <a:pathLst>
                <a:path w="19" h="35">
                  <a:moveTo>
                    <a:pt x="2" y="16"/>
                  </a:moveTo>
                  <a:cubicBezTo>
                    <a:pt x="0" y="23"/>
                    <a:pt x="2" y="30"/>
                    <a:pt x="5" y="35"/>
                  </a:cubicBezTo>
                  <a:cubicBezTo>
                    <a:pt x="11" y="32"/>
                    <a:pt x="16" y="27"/>
                    <a:pt x="18" y="20"/>
                  </a:cubicBezTo>
                  <a:cubicBezTo>
                    <a:pt x="19" y="13"/>
                    <a:pt x="18" y="6"/>
                    <a:pt x="14" y="0"/>
                  </a:cubicBezTo>
                  <a:cubicBezTo>
                    <a:pt x="9" y="3"/>
                    <a:pt x="4" y="9"/>
                    <a:pt x="2" y="1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3" name="Freeform 144"/>
            <p:cNvSpPr>
              <a:spLocks/>
            </p:cNvSpPr>
            <p:nvPr/>
          </p:nvSpPr>
          <p:spPr bwMode="auto">
            <a:xfrm>
              <a:off x="1054" y="2018"/>
              <a:ext cx="39" cy="21"/>
            </a:xfrm>
            <a:custGeom>
              <a:avLst/>
              <a:gdLst>
                <a:gd name="T0" fmla="*/ 20 w 35"/>
                <a:gd name="T1" fmla="*/ 2 h 19"/>
                <a:gd name="T2" fmla="*/ 0 w 35"/>
                <a:gd name="T3" fmla="*/ 5 h 19"/>
                <a:gd name="T4" fmla="*/ 15 w 35"/>
                <a:gd name="T5" fmla="*/ 17 h 19"/>
                <a:gd name="T6" fmla="*/ 35 w 35"/>
                <a:gd name="T7" fmla="*/ 14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13" y="0"/>
                    <a:pt x="6" y="1"/>
                    <a:pt x="0" y="5"/>
                  </a:cubicBezTo>
                  <a:cubicBezTo>
                    <a:pt x="3" y="11"/>
                    <a:pt x="9" y="16"/>
                    <a:pt x="15" y="17"/>
                  </a:cubicBezTo>
                  <a:cubicBezTo>
                    <a:pt x="22" y="19"/>
                    <a:pt x="29" y="18"/>
                    <a:pt x="35" y="14"/>
                  </a:cubicBezTo>
                  <a:cubicBezTo>
                    <a:pt x="32" y="8"/>
                    <a:pt x="26" y="4"/>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4" name="Freeform 145"/>
            <p:cNvSpPr>
              <a:spLocks/>
            </p:cNvSpPr>
            <p:nvPr/>
          </p:nvSpPr>
          <p:spPr bwMode="auto">
            <a:xfrm>
              <a:off x="840" y="1650"/>
              <a:ext cx="39" cy="20"/>
            </a:xfrm>
            <a:custGeom>
              <a:avLst/>
              <a:gdLst>
                <a:gd name="T0" fmla="*/ 20 w 35"/>
                <a:gd name="T1" fmla="*/ 2 h 19"/>
                <a:gd name="T2" fmla="*/ 35 w 35"/>
                <a:gd name="T3" fmla="*/ 14 h 19"/>
                <a:gd name="T4" fmla="*/ 15 w 35"/>
                <a:gd name="T5" fmla="*/ 17 h 19"/>
                <a:gd name="T6" fmla="*/ 0 w 35"/>
                <a:gd name="T7" fmla="*/ 5 h 19"/>
                <a:gd name="T8" fmla="*/ 20 w 35"/>
                <a:gd name="T9" fmla="*/ 2 h 19"/>
              </a:gdLst>
              <a:ahLst/>
              <a:cxnLst>
                <a:cxn ang="0">
                  <a:pos x="T0" y="T1"/>
                </a:cxn>
                <a:cxn ang="0">
                  <a:pos x="T2" y="T3"/>
                </a:cxn>
                <a:cxn ang="0">
                  <a:pos x="T4" y="T5"/>
                </a:cxn>
                <a:cxn ang="0">
                  <a:pos x="T6" y="T7"/>
                </a:cxn>
                <a:cxn ang="0">
                  <a:pos x="T8" y="T9"/>
                </a:cxn>
              </a:cxnLst>
              <a:rect l="0" t="0" r="r" b="b"/>
              <a:pathLst>
                <a:path w="35" h="19">
                  <a:moveTo>
                    <a:pt x="20" y="2"/>
                  </a:moveTo>
                  <a:cubicBezTo>
                    <a:pt x="26" y="4"/>
                    <a:pt x="32" y="8"/>
                    <a:pt x="35" y="14"/>
                  </a:cubicBezTo>
                  <a:cubicBezTo>
                    <a:pt x="29" y="18"/>
                    <a:pt x="22" y="19"/>
                    <a:pt x="15" y="17"/>
                  </a:cubicBezTo>
                  <a:cubicBezTo>
                    <a:pt x="9" y="15"/>
                    <a:pt x="3" y="11"/>
                    <a:pt x="0" y="5"/>
                  </a:cubicBezTo>
                  <a:cubicBezTo>
                    <a:pt x="6" y="1"/>
                    <a:pt x="13" y="0"/>
                    <a:pt x="2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5" name="Freeform 146"/>
            <p:cNvSpPr>
              <a:spLocks/>
            </p:cNvSpPr>
            <p:nvPr/>
          </p:nvSpPr>
          <p:spPr bwMode="auto">
            <a:xfrm>
              <a:off x="863" y="1665"/>
              <a:ext cx="21" cy="38"/>
            </a:xfrm>
            <a:custGeom>
              <a:avLst/>
              <a:gdLst>
                <a:gd name="T0" fmla="*/ 1 w 19"/>
                <a:gd name="T1" fmla="*/ 15 h 35"/>
                <a:gd name="T2" fmla="*/ 14 w 19"/>
                <a:gd name="T3" fmla="*/ 0 h 35"/>
                <a:gd name="T4" fmla="*/ 17 w 19"/>
                <a:gd name="T5" fmla="*/ 20 h 35"/>
                <a:gd name="T6" fmla="*/ 5 w 19"/>
                <a:gd name="T7" fmla="*/ 35 h 35"/>
                <a:gd name="T8" fmla="*/ 1 w 19"/>
                <a:gd name="T9" fmla="*/ 15 h 35"/>
              </a:gdLst>
              <a:ahLst/>
              <a:cxnLst>
                <a:cxn ang="0">
                  <a:pos x="T0" y="T1"/>
                </a:cxn>
                <a:cxn ang="0">
                  <a:pos x="T2" y="T3"/>
                </a:cxn>
                <a:cxn ang="0">
                  <a:pos x="T4" y="T5"/>
                </a:cxn>
                <a:cxn ang="0">
                  <a:pos x="T6" y="T7"/>
                </a:cxn>
                <a:cxn ang="0">
                  <a:pos x="T8" y="T9"/>
                </a:cxn>
              </a:cxnLst>
              <a:rect l="0" t="0" r="r" b="b"/>
              <a:pathLst>
                <a:path w="19" h="35">
                  <a:moveTo>
                    <a:pt x="1" y="15"/>
                  </a:moveTo>
                  <a:cubicBezTo>
                    <a:pt x="3" y="9"/>
                    <a:pt x="8" y="3"/>
                    <a:pt x="14" y="0"/>
                  </a:cubicBezTo>
                  <a:cubicBezTo>
                    <a:pt x="17" y="6"/>
                    <a:pt x="19" y="13"/>
                    <a:pt x="17" y="20"/>
                  </a:cubicBezTo>
                  <a:cubicBezTo>
                    <a:pt x="15" y="26"/>
                    <a:pt x="10" y="32"/>
                    <a:pt x="5" y="35"/>
                  </a:cubicBezTo>
                  <a:cubicBezTo>
                    <a:pt x="1" y="29"/>
                    <a:pt x="0" y="22"/>
                    <a:pt x="1" y="1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6" name="Freeform 147"/>
            <p:cNvSpPr>
              <a:spLocks/>
            </p:cNvSpPr>
            <p:nvPr/>
          </p:nvSpPr>
          <p:spPr bwMode="auto">
            <a:xfrm>
              <a:off x="1019" y="2001"/>
              <a:ext cx="22" cy="36"/>
            </a:xfrm>
            <a:custGeom>
              <a:avLst/>
              <a:gdLst>
                <a:gd name="T0" fmla="*/ 3 w 20"/>
                <a:gd name="T1" fmla="*/ 13 h 33"/>
                <a:gd name="T2" fmla="*/ 2 w 20"/>
                <a:gd name="T3" fmla="*/ 33 h 33"/>
                <a:gd name="T4" fmla="*/ 17 w 20"/>
                <a:gd name="T5" fmla="*/ 20 h 33"/>
                <a:gd name="T6" fmla="*/ 17 w 20"/>
                <a:gd name="T7" fmla="*/ 0 h 33"/>
                <a:gd name="T8" fmla="*/ 3 w 20"/>
                <a:gd name="T9" fmla="*/ 13 h 33"/>
              </a:gdLst>
              <a:ahLst/>
              <a:cxnLst>
                <a:cxn ang="0">
                  <a:pos x="T0" y="T1"/>
                </a:cxn>
                <a:cxn ang="0">
                  <a:pos x="T2" y="T3"/>
                </a:cxn>
                <a:cxn ang="0">
                  <a:pos x="T4" y="T5"/>
                </a:cxn>
                <a:cxn ang="0">
                  <a:pos x="T6" y="T7"/>
                </a:cxn>
                <a:cxn ang="0">
                  <a:pos x="T8" y="T9"/>
                </a:cxn>
              </a:cxnLst>
              <a:rect l="0" t="0" r="r" b="b"/>
              <a:pathLst>
                <a:path w="20" h="33">
                  <a:moveTo>
                    <a:pt x="3" y="13"/>
                  </a:moveTo>
                  <a:cubicBezTo>
                    <a:pt x="0" y="19"/>
                    <a:pt x="0" y="26"/>
                    <a:pt x="2" y="33"/>
                  </a:cubicBezTo>
                  <a:cubicBezTo>
                    <a:pt x="9" y="31"/>
                    <a:pt x="14" y="26"/>
                    <a:pt x="17" y="20"/>
                  </a:cubicBezTo>
                  <a:cubicBezTo>
                    <a:pt x="20" y="13"/>
                    <a:pt x="20" y="6"/>
                    <a:pt x="17" y="0"/>
                  </a:cubicBezTo>
                  <a:cubicBezTo>
                    <a:pt x="11" y="2"/>
                    <a:pt x="6" y="7"/>
                    <a:pt x="3" y="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7" name="Freeform 148"/>
            <p:cNvSpPr>
              <a:spLocks/>
            </p:cNvSpPr>
            <p:nvPr/>
          </p:nvSpPr>
          <p:spPr bwMode="auto">
            <a:xfrm>
              <a:off x="1022" y="2033"/>
              <a:ext cx="36" cy="22"/>
            </a:xfrm>
            <a:custGeom>
              <a:avLst/>
              <a:gdLst>
                <a:gd name="T0" fmla="*/ 20 w 33"/>
                <a:gd name="T1" fmla="*/ 3 h 20"/>
                <a:gd name="T2" fmla="*/ 0 w 33"/>
                <a:gd name="T3" fmla="*/ 3 h 20"/>
                <a:gd name="T4" fmla="*/ 13 w 33"/>
                <a:gd name="T5" fmla="*/ 17 h 20"/>
                <a:gd name="T6" fmla="*/ 33 w 33"/>
                <a:gd name="T7" fmla="*/ 18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14" y="0"/>
                    <a:pt x="6" y="0"/>
                    <a:pt x="0" y="3"/>
                  </a:cubicBezTo>
                  <a:cubicBezTo>
                    <a:pt x="2" y="9"/>
                    <a:pt x="7" y="14"/>
                    <a:pt x="13" y="17"/>
                  </a:cubicBezTo>
                  <a:cubicBezTo>
                    <a:pt x="20" y="20"/>
                    <a:pt x="27" y="20"/>
                    <a:pt x="33" y="18"/>
                  </a:cubicBezTo>
                  <a:cubicBezTo>
                    <a:pt x="31" y="11"/>
                    <a:pt x="26" y="6"/>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8" name="Freeform 149"/>
            <p:cNvSpPr>
              <a:spLocks/>
            </p:cNvSpPr>
            <p:nvPr/>
          </p:nvSpPr>
          <p:spPr bwMode="auto">
            <a:xfrm>
              <a:off x="875" y="1633"/>
              <a:ext cx="36" cy="22"/>
            </a:xfrm>
            <a:custGeom>
              <a:avLst/>
              <a:gdLst>
                <a:gd name="T0" fmla="*/ 20 w 33"/>
                <a:gd name="T1" fmla="*/ 3 h 20"/>
                <a:gd name="T2" fmla="*/ 33 w 33"/>
                <a:gd name="T3" fmla="*/ 18 h 20"/>
                <a:gd name="T4" fmla="*/ 13 w 33"/>
                <a:gd name="T5" fmla="*/ 17 h 20"/>
                <a:gd name="T6" fmla="*/ 0 w 33"/>
                <a:gd name="T7" fmla="*/ 2 h 20"/>
                <a:gd name="T8" fmla="*/ 20 w 33"/>
                <a:gd name="T9" fmla="*/ 3 h 20"/>
              </a:gdLst>
              <a:ahLst/>
              <a:cxnLst>
                <a:cxn ang="0">
                  <a:pos x="T0" y="T1"/>
                </a:cxn>
                <a:cxn ang="0">
                  <a:pos x="T2" y="T3"/>
                </a:cxn>
                <a:cxn ang="0">
                  <a:pos x="T4" y="T5"/>
                </a:cxn>
                <a:cxn ang="0">
                  <a:pos x="T6" y="T7"/>
                </a:cxn>
                <a:cxn ang="0">
                  <a:pos x="T8" y="T9"/>
                </a:cxn>
              </a:cxnLst>
              <a:rect l="0" t="0" r="r" b="b"/>
              <a:pathLst>
                <a:path w="33" h="20">
                  <a:moveTo>
                    <a:pt x="20" y="3"/>
                  </a:moveTo>
                  <a:cubicBezTo>
                    <a:pt x="26" y="6"/>
                    <a:pt x="31" y="11"/>
                    <a:pt x="33" y="18"/>
                  </a:cubicBezTo>
                  <a:cubicBezTo>
                    <a:pt x="27" y="20"/>
                    <a:pt x="20" y="20"/>
                    <a:pt x="13" y="17"/>
                  </a:cubicBezTo>
                  <a:cubicBezTo>
                    <a:pt x="7" y="14"/>
                    <a:pt x="2" y="9"/>
                    <a:pt x="0" y="2"/>
                  </a:cubicBezTo>
                  <a:cubicBezTo>
                    <a:pt x="6" y="0"/>
                    <a:pt x="13" y="0"/>
                    <a:pt x="20"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9" name="Freeform 150"/>
            <p:cNvSpPr>
              <a:spLocks/>
            </p:cNvSpPr>
            <p:nvPr/>
          </p:nvSpPr>
          <p:spPr bwMode="auto">
            <a:xfrm>
              <a:off x="892" y="1653"/>
              <a:ext cx="22" cy="35"/>
            </a:xfrm>
            <a:custGeom>
              <a:avLst/>
              <a:gdLst>
                <a:gd name="T0" fmla="*/ 3 w 20"/>
                <a:gd name="T1" fmla="*/ 12 h 32"/>
                <a:gd name="T2" fmla="*/ 18 w 20"/>
                <a:gd name="T3" fmla="*/ 0 h 32"/>
                <a:gd name="T4" fmla="*/ 17 w 20"/>
                <a:gd name="T5" fmla="*/ 19 h 32"/>
                <a:gd name="T6" fmla="*/ 3 w 20"/>
                <a:gd name="T7" fmla="*/ 32 h 32"/>
                <a:gd name="T8" fmla="*/ 3 w 20"/>
                <a:gd name="T9" fmla="*/ 12 h 32"/>
              </a:gdLst>
              <a:ahLst/>
              <a:cxnLst>
                <a:cxn ang="0">
                  <a:pos x="T0" y="T1"/>
                </a:cxn>
                <a:cxn ang="0">
                  <a:pos x="T2" y="T3"/>
                </a:cxn>
                <a:cxn ang="0">
                  <a:pos x="T4" y="T5"/>
                </a:cxn>
                <a:cxn ang="0">
                  <a:pos x="T6" y="T7"/>
                </a:cxn>
                <a:cxn ang="0">
                  <a:pos x="T8" y="T9"/>
                </a:cxn>
              </a:cxnLst>
              <a:rect l="0" t="0" r="r" b="b"/>
              <a:pathLst>
                <a:path w="20" h="32">
                  <a:moveTo>
                    <a:pt x="3" y="12"/>
                  </a:moveTo>
                  <a:cubicBezTo>
                    <a:pt x="6" y="6"/>
                    <a:pt x="11" y="2"/>
                    <a:pt x="18" y="0"/>
                  </a:cubicBezTo>
                  <a:cubicBezTo>
                    <a:pt x="20" y="6"/>
                    <a:pt x="20" y="13"/>
                    <a:pt x="17" y="19"/>
                  </a:cubicBezTo>
                  <a:cubicBezTo>
                    <a:pt x="14" y="26"/>
                    <a:pt x="9" y="30"/>
                    <a:pt x="3" y="32"/>
                  </a:cubicBezTo>
                  <a:cubicBezTo>
                    <a:pt x="0" y="26"/>
                    <a:pt x="0" y="19"/>
                    <a:pt x="3" y="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0" name="Freeform 151"/>
            <p:cNvSpPr>
              <a:spLocks/>
            </p:cNvSpPr>
            <p:nvPr/>
          </p:nvSpPr>
          <p:spPr bwMode="auto">
            <a:xfrm>
              <a:off x="986" y="2011"/>
              <a:ext cx="26" cy="32"/>
            </a:xfrm>
            <a:custGeom>
              <a:avLst/>
              <a:gdLst>
                <a:gd name="T0" fmla="*/ 6 w 24"/>
                <a:gd name="T1" fmla="*/ 11 h 30"/>
                <a:gd name="T2" fmla="*/ 2 w 24"/>
                <a:gd name="T3" fmla="*/ 30 h 30"/>
                <a:gd name="T4" fmla="*/ 19 w 24"/>
                <a:gd name="T5" fmla="*/ 20 h 30"/>
                <a:gd name="T6" fmla="*/ 22 w 24"/>
                <a:gd name="T7" fmla="*/ 0 h 30"/>
                <a:gd name="T8" fmla="*/ 6 w 24"/>
                <a:gd name="T9" fmla="*/ 11 h 30"/>
              </a:gdLst>
              <a:ahLst/>
              <a:cxnLst>
                <a:cxn ang="0">
                  <a:pos x="T0" y="T1"/>
                </a:cxn>
                <a:cxn ang="0">
                  <a:pos x="T2" y="T3"/>
                </a:cxn>
                <a:cxn ang="0">
                  <a:pos x="T4" y="T5"/>
                </a:cxn>
                <a:cxn ang="0">
                  <a:pos x="T6" y="T7"/>
                </a:cxn>
                <a:cxn ang="0">
                  <a:pos x="T8" y="T9"/>
                </a:cxn>
              </a:cxnLst>
              <a:rect l="0" t="0" r="r" b="b"/>
              <a:pathLst>
                <a:path w="24" h="30">
                  <a:moveTo>
                    <a:pt x="6" y="11"/>
                  </a:moveTo>
                  <a:cubicBezTo>
                    <a:pt x="2" y="16"/>
                    <a:pt x="0" y="23"/>
                    <a:pt x="2" y="30"/>
                  </a:cubicBezTo>
                  <a:cubicBezTo>
                    <a:pt x="8" y="29"/>
                    <a:pt x="15" y="26"/>
                    <a:pt x="19" y="20"/>
                  </a:cubicBezTo>
                  <a:cubicBezTo>
                    <a:pt x="23" y="14"/>
                    <a:pt x="24" y="7"/>
                    <a:pt x="22" y="0"/>
                  </a:cubicBezTo>
                  <a:cubicBezTo>
                    <a:pt x="16" y="1"/>
                    <a:pt x="10" y="5"/>
                    <a:pt x="6"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1" name="Freeform 152"/>
            <p:cNvSpPr>
              <a:spLocks/>
            </p:cNvSpPr>
            <p:nvPr/>
          </p:nvSpPr>
          <p:spPr bwMode="auto">
            <a:xfrm>
              <a:off x="988" y="2041"/>
              <a:ext cx="31" cy="26"/>
            </a:xfrm>
            <a:custGeom>
              <a:avLst/>
              <a:gdLst>
                <a:gd name="T0" fmla="*/ 19 w 29"/>
                <a:gd name="T1" fmla="*/ 6 h 24"/>
                <a:gd name="T2" fmla="*/ 0 w 29"/>
                <a:gd name="T3" fmla="*/ 2 h 24"/>
                <a:gd name="T4" fmla="*/ 10 w 29"/>
                <a:gd name="T5" fmla="*/ 19 h 24"/>
                <a:gd name="T6" fmla="*/ 29 w 29"/>
                <a:gd name="T7" fmla="*/ 2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13" y="1"/>
                    <a:pt x="6" y="0"/>
                    <a:pt x="0" y="2"/>
                  </a:cubicBezTo>
                  <a:cubicBezTo>
                    <a:pt x="1" y="8"/>
                    <a:pt x="4" y="15"/>
                    <a:pt x="10" y="19"/>
                  </a:cubicBezTo>
                  <a:cubicBezTo>
                    <a:pt x="16" y="23"/>
                    <a:pt x="23" y="24"/>
                    <a:pt x="29" y="22"/>
                  </a:cubicBezTo>
                  <a:cubicBezTo>
                    <a:pt x="28" y="16"/>
                    <a:pt x="25" y="10"/>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2" name="Freeform 153"/>
            <p:cNvSpPr>
              <a:spLocks/>
            </p:cNvSpPr>
            <p:nvPr/>
          </p:nvSpPr>
          <p:spPr bwMode="auto">
            <a:xfrm>
              <a:off x="914" y="1621"/>
              <a:ext cx="31" cy="26"/>
            </a:xfrm>
            <a:custGeom>
              <a:avLst/>
              <a:gdLst>
                <a:gd name="T0" fmla="*/ 19 w 29"/>
                <a:gd name="T1" fmla="*/ 6 h 24"/>
                <a:gd name="T2" fmla="*/ 29 w 29"/>
                <a:gd name="T3" fmla="*/ 22 h 24"/>
                <a:gd name="T4" fmla="*/ 10 w 29"/>
                <a:gd name="T5" fmla="*/ 19 h 24"/>
                <a:gd name="T6" fmla="*/ 0 w 29"/>
                <a:gd name="T7" fmla="*/ 2 h 24"/>
                <a:gd name="T8" fmla="*/ 19 w 29"/>
                <a:gd name="T9" fmla="*/ 6 h 24"/>
              </a:gdLst>
              <a:ahLst/>
              <a:cxnLst>
                <a:cxn ang="0">
                  <a:pos x="T0" y="T1"/>
                </a:cxn>
                <a:cxn ang="0">
                  <a:pos x="T2" y="T3"/>
                </a:cxn>
                <a:cxn ang="0">
                  <a:pos x="T4" y="T5"/>
                </a:cxn>
                <a:cxn ang="0">
                  <a:pos x="T6" y="T7"/>
                </a:cxn>
                <a:cxn ang="0">
                  <a:pos x="T8" y="T9"/>
                </a:cxn>
              </a:cxnLst>
              <a:rect l="0" t="0" r="r" b="b"/>
              <a:pathLst>
                <a:path w="29" h="24">
                  <a:moveTo>
                    <a:pt x="19" y="6"/>
                  </a:moveTo>
                  <a:cubicBezTo>
                    <a:pt x="25" y="10"/>
                    <a:pt x="28" y="16"/>
                    <a:pt x="29" y="22"/>
                  </a:cubicBezTo>
                  <a:cubicBezTo>
                    <a:pt x="23" y="24"/>
                    <a:pt x="16" y="23"/>
                    <a:pt x="10" y="19"/>
                  </a:cubicBezTo>
                  <a:cubicBezTo>
                    <a:pt x="4" y="15"/>
                    <a:pt x="1" y="8"/>
                    <a:pt x="0" y="2"/>
                  </a:cubicBezTo>
                  <a:cubicBezTo>
                    <a:pt x="6" y="0"/>
                    <a:pt x="13" y="2"/>
                    <a:pt x="19"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3" name="Freeform 154"/>
            <p:cNvSpPr>
              <a:spLocks/>
            </p:cNvSpPr>
            <p:nvPr/>
          </p:nvSpPr>
          <p:spPr bwMode="auto">
            <a:xfrm>
              <a:off x="921" y="1645"/>
              <a:ext cx="26" cy="33"/>
            </a:xfrm>
            <a:custGeom>
              <a:avLst/>
              <a:gdLst>
                <a:gd name="T0" fmla="*/ 5 w 24"/>
                <a:gd name="T1" fmla="*/ 11 h 30"/>
                <a:gd name="T2" fmla="*/ 22 w 24"/>
                <a:gd name="T3" fmla="*/ 0 h 30"/>
                <a:gd name="T4" fmla="*/ 18 w 24"/>
                <a:gd name="T5" fmla="*/ 20 h 30"/>
                <a:gd name="T6" fmla="*/ 2 w 24"/>
                <a:gd name="T7" fmla="*/ 30 h 30"/>
                <a:gd name="T8" fmla="*/ 5 w 24"/>
                <a:gd name="T9" fmla="*/ 11 h 30"/>
              </a:gdLst>
              <a:ahLst/>
              <a:cxnLst>
                <a:cxn ang="0">
                  <a:pos x="T0" y="T1"/>
                </a:cxn>
                <a:cxn ang="0">
                  <a:pos x="T2" y="T3"/>
                </a:cxn>
                <a:cxn ang="0">
                  <a:pos x="T4" y="T5"/>
                </a:cxn>
                <a:cxn ang="0">
                  <a:pos x="T6" y="T7"/>
                </a:cxn>
                <a:cxn ang="0">
                  <a:pos x="T8" y="T9"/>
                </a:cxn>
              </a:cxnLst>
              <a:rect l="0" t="0" r="r" b="b"/>
              <a:pathLst>
                <a:path w="24" h="30">
                  <a:moveTo>
                    <a:pt x="5" y="11"/>
                  </a:moveTo>
                  <a:cubicBezTo>
                    <a:pt x="9" y="5"/>
                    <a:pt x="16" y="1"/>
                    <a:pt x="22" y="0"/>
                  </a:cubicBezTo>
                  <a:cubicBezTo>
                    <a:pt x="24" y="7"/>
                    <a:pt x="23" y="14"/>
                    <a:pt x="18" y="20"/>
                  </a:cubicBezTo>
                  <a:cubicBezTo>
                    <a:pt x="14" y="26"/>
                    <a:pt x="8" y="29"/>
                    <a:pt x="2" y="30"/>
                  </a:cubicBezTo>
                  <a:cubicBezTo>
                    <a:pt x="0" y="23"/>
                    <a:pt x="1" y="16"/>
                    <a:pt x="5"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4" name="Freeform 155"/>
            <p:cNvSpPr>
              <a:spLocks/>
            </p:cNvSpPr>
            <p:nvPr/>
          </p:nvSpPr>
          <p:spPr bwMode="auto">
            <a:xfrm>
              <a:off x="953" y="2018"/>
              <a:ext cx="28" cy="28"/>
            </a:xfrm>
            <a:custGeom>
              <a:avLst/>
              <a:gdLst>
                <a:gd name="T0" fmla="*/ 7 w 26"/>
                <a:gd name="T1" fmla="*/ 7 h 26"/>
                <a:gd name="T2" fmla="*/ 0 w 26"/>
                <a:gd name="T3" fmla="*/ 25 h 26"/>
                <a:gd name="T4" fmla="*/ 18 w 26"/>
                <a:gd name="T5" fmla="*/ 18 h 26"/>
                <a:gd name="T6" fmla="*/ 25 w 26"/>
                <a:gd name="T7" fmla="*/ 0 h 26"/>
                <a:gd name="T8" fmla="*/ 7 w 26"/>
                <a:gd name="T9" fmla="*/ 7 h 26"/>
              </a:gdLst>
              <a:ahLst/>
              <a:cxnLst>
                <a:cxn ang="0">
                  <a:pos x="T0" y="T1"/>
                </a:cxn>
                <a:cxn ang="0">
                  <a:pos x="T2" y="T3"/>
                </a:cxn>
                <a:cxn ang="0">
                  <a:pos x="T4" y="T5"/>
                </a:cxn>
                <a:cxn ang="0">
                  <a:pos x="T6" y="T7"/>
                </a:cxn>
                <a:cxn ang="0">
                  <a:pos x="T8" y="T9"/>
                </a:cxn>
              </a:cxnLst>
              <a:rect l="0" t="0" r="r" b="b"/>
              <a:pathLst>
                <a:path w="26" h="26">
                  <a:moveTo>
                    <a:pt x="7" y="7"/>
                  </a:moveTo>
                  <a:cubicBezTo>
                    <a:pt x="2" y="12"/>
                    <a:pt x="0" y="19"/>
                    <a:pt x="0" y="25"/>
                  </a:cubicBezTo>
                  <a:cubicBezTo>
                    <a:pt x="6" y="26"/>
                    <a:pt x="13" y="23"/>
                    <a:pt x="18" y="18"/>
                  </a:cubicBezTo>
                  <a:cubicBezTo>
                    <a:pt x="23" y="13"/>
                    <a:pt x="26" y="7"/>
                    <a:pt x="25" y="0"/>
                  </a:cubicBezTo>
                  <a:cubicBezTo>
                    <a:pt x="19" y="0"/>
                    <a:pt x="12" y="2"/>
                    <a:pt x="7"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5" name="Freeform 156"/>
            <p:cNvSpPr>
              <a:spLocks/>
            </p:cNvSpPr>
            <p:nvPr/>
          </p:nvSpPr>
          <p:spPr bwMode="auto">
            <a:xfrm>
              <a:off x="953" y="2043"/>
              <a:ext cx="28" cy="29"/>
            </a:xfrm>
            <a:custGeom>
              <a:avLst/>
              <a:gdLst>
                <a:gd name="T0" fmla="*/ 18 w 26"/>
                <a:gd name="T1" fmla="*/ 7 h 26"/>
                <a:gd name="T2" fmla="*/ 0 w 26"/>
                <a:gd name="T3" fmla="*/ 1 h 26"/>
                <a:gd name="T4" fmla="*/ 7 w 26"/>
                <a:gd name="T5" fmla="*/ 19 h 26"/>
                <a:gd name="T6" fmla="*/ 25 w 26"/>
                <a:gd name="T7" fmla="*/ 26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13" y="2"/>
                    <a:pt x="6" y="0"/>
                    <a:pt x="0" y="1"/>
                  </a:cubicBezTo>
                  <a:cubicBezTo>
                    <a:pt x="0" y="7"/>
                    <a:pt x="2" y="14"/>
                    <a:pt x="7" y="19"/>
                  </a:cubicBezTo>
                  <a:cubicBezTo>
                    <a:pt x="12" y="24"/>
                    <a:pt x="19" y="26"/>
                    <a:pt x="25" y="26"/>
                  </a:cubicBezTo>
                  <a:cubicBezTo>
                    <a:pt x="26" y="19"/>
                    <a:pt x="23" y="13"/>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6" name="Freeform 157"/>
            <p:cNvSpPr>
              <a:spLocks/>
            </p:cNvSpPr>
            <p:nvPr/>
          </p:nvSpPr>
          <p:spPr bwMode="auto">
            <a:xfrm>
              <a:off x="953" y="1617"/>
              <a:ext cx="28" cy="28"/>
            </a:xfrm>
            <a:custGeom>
              <a:avLst/>
              <a:gdLst>
                <a:gd name="T0" fmla="*/ 18 w 26"/>
                <a:gd name="T1" fmla="*/ 7 h 26"/>
                <a:gd name="T2" fmla="*/ 25 w 26"/>
                <a:gd name="T3" fmla="*/ 26 h 26"/>
                <a:gd name="T4" fmla="*/ 7 w 26"/>
                <a:gd name="T5" fmla="*/ 19 h 26"/>
                <a:gd name="T6" fmla="*/ 0 w 26"/>
                <a:gd name="T7" fmla="*/ 0 h 26"/>
                <a:gd name="T8" fmla="*/ 18 w 26"/>
                <a:gd name="T9" fmla="*/ 7 h 26"/>
              </a:gdLst>
              <a:ahLst/>
              <a:cxnLst>
                <a:cxn ang="0">
                  <a:pos x="T0" y="T1"/>
                </a:cxn>
                <a:cxn ang="0">
                  <a:pos x="T2" y="T3"/>
                </a:cxn>
                <a:cxn ang="0">
                  <a:pos x="T4" y="T5"/>
                </a:cxn>
                <a:cxn ang="0">
                  <a:pos x="T6" y="T7"/>
                </a:cxn>
                <a:cxn ang="0">
                  <a:pos x="T8" y="T9"/>
                </a:cxn>
              </a:cxnLst>
              <a:rect l="0" t="0" r="r" b="b"/>
              <a:pathLst>
                <a:path w="26" h="26">
                  <a:moveTo>
                    <a:pt x="18" y="7"/>
                  </a:moveTo>
                  <a:cubicBezTo>
                    <a:pt x="23" y="12"/>
                    <a:pt x="26" y="19"/>
                    <a:pt x="25" y="26"/>
                  </a:cubicBezTo>
                  <a:cubicBezTo>
                    <a:pt x="19" y="26"/>
                    <a:pt x="12" y="24"/>
                    <a:pt x="7" y="19"/>
                  </a:cubicBezTo>
                  <a:cubicBezTo>
                    <a:pt x="2" y="14"/>
                    <a:pt x="0" y="7"/>
                    <a:pt x="0" y="0"/>
                  </a:cubicBezTo>
                  <a:cubicBezTo>
                    <a:pt x="6" y="0"/>
                    <a:pt x="13" y="2"/>
                    <a:pt x="18"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7" name="Freeform 158"/>
            <p:cNvSpPr>
              <a:spLocks/>
            </p:cNvSpPr>
            <p:nvPr/>
          </p:nvSpPr>
          <p:spPr bwMode="auto">
            <a:xfrm>
              <a:off x="953" y="1644"/>
              <a:ext cx="28" cy="29"/>
            </a:xfrm>
            <a:custGeom>
              <a:avLst/>
              <a:gdLst>
                <a:gd name="T0" fmla="*/ 7 w 26"/>
                <a:gd name="T1" fmla="*/ 8 h 26"/>
                <a:gd name="T2" fmla="*/ 25 w 26"/>
                <a:gd name="T3" fmla="*/ 1 h 26"/>
                <a:gd name="T4" fmla="*/ 18 w 26"/>
                <a:gd name="T5" fmla="*/ 19 h 26"/>
                <a:gd name="T6" fmla="*/ 0 w 26"/>
                <a:gd name="T7" fmla="*/ 26 h 26"/>
                <a:gd name="T8" fmla="*/ 7 w 26"/>
                <a:gd name="T9" fmla="*/ 8 h 26"/>
              </a:gdLst>
              <a:ahLst/>
              <a:cxnLst>
                <a:cxn ang="0">
                  <a:pos x="T0" y="T1"/>
                </a:cxn>
                <a:cxn ang="0">
                  <a:pos x="T2" y="T3"/>
                </a:cxn>
                <a:cxn ang="0">
                  <a:pos x="T4" y="T5"/>
                </a:cxn>
                <a:cxn ang="0">
                  <a:pos x="T6" y="T7"/>
                </a:cxn>
                <a:cxn ang="0">
                  <a:pos x="T8" y="T9"/>
                </a:cxn>
              </a:cxnLst>
              <a:rect l="0" t="0" r="r" b="b"/>
              <a:pathLst>
                <a:path w="26" h="26">
                  <a:moveTo>
                    <a:pt x="7" y="8"/>
                  </a:moveTo>
                  <a:cubicBezTo>
                    <a:pt x="12" y="3"/>
                    <a:pt x="19" y="0"/>
                    <a:pt x="25" y="1"/>
                  </a:cubicBezTo>
                  <a:cubicBezTo>
                    <a:pt x="26" y="7"/>
                    <a:pt x="23" y="14"/>
                    <a:pt x="18" y="19"/>
                  </a:cubicBezTo>
                  <a:cubicBezTo>
                    <a:pt x="13" y="24"/>
                    <a:pt x="6" y="26"/>
                    <a:pt x="0" y="26"/>
                  </a:cubicBezTo>
                  <a:cubicBezTo>
                    <a:pt x="0" y="19"/>
                    <a:pt x="2" y="13"/>
                    <a:pt x="7"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638" name="TextBox 46"/>
          <p:cNvSpPr txBox="1"/>
          <p:nvPr/>
        </p:nvSpPr>
        <p:spPr>
          <a:xfrm>
            <a:off x="5163984" y="730476"/>
            <a:ext cx="2017977" cy="757772"/>
          </a:xfrm>
          <a:prstGeom prst="rect">
            <a:avLst/>
          </a:prstGeom>
          <a:noFill/>
          <a:ln>
            <a:noFill/>
          </a:ln>
        </p:spPr>
        <p:txBody>
          <a:bodyPr wrap="square" rtlCol="0">
            <a:spAutoFit/>
          </a:bodyPr>
          <a:lstStyle/>
          <a:p>
            <a:pPr>
              <a:lnSpc>
                <a:spcPct val="150000"/>
              </a:lnSpc>
            </a:pPr>
            <a:r>
              <a:rPr lang="zh-CN" altLang="en-US" sz="3200" dirty="0" smtClean="0">
                <a:solidFill>
                  <a:schemeClr val="bg1"/>
                </a:solidFill>
                <a:latin typeface="张海山锐谐体" panose="02000000000000000000" pitchFamily="2" charset="-122"/>
                <a:ea typeface="张海山锐谐体" panose="02000000000000000000" pitchFamily="2" charset="-122"/>
              </a:rPr>
              <a:t>所得荣誉</a:t>
            </a:r>
            <a:endParaRPr lang="zh-CN" altLang="en-US" sz="3200" dirty="0">
              <a:solidFill>
                <a:schemeClr val="bg1"/>
              </a:solidFill>
              <a:latin typeface="张海山锐谐体" panose="02000000000000000000" pitchFamily="2" charset="-122"/>
              <a:ea typeface="张海山锐谐体" panose="02000000000000000000" pitchFamily="2" charset="-122"/>
            </a:endParaRPr>
          </a:p>
        </p:txBody>
      </p:sp>
    </p:spTree>
    <p:extLst>
      <p:ext uri="{BB962C8B-B14F-4D97-AF65-F5344CB8AC3E}">
        <p14:creationId xmlns:p14="http://schemas.microsoft.com/office/powerpoint/2010/main" val="2736144904"/>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2" presetClass="entr" presetSubtype="1" fill="hold" grpId="0" nodeType="withEffect" p14:presetBounceEnd="40000">
                                      <p:stCondLst>
                                        <p:cond delay="1000"/>
                                      </p:stCondLst>
                                      <p:childTnLst>
                                        <p:set>
                                          <p:cBhvr>
                                            <p:cTn id="15" dur="1" fill="hold">
                                              <p:stCondLst>
                                                <p:cond delay="0"/>
                                              </p:stCondLst>
                                            </p:cTn>
                                            <p:tgtEl>
                                              <p:spTgt spid="638"/>
                                            </p:tgtEl>
                                            <p:attrNameLst>
                                              <p:attrName>style.visibility</p:attrName>
                                            </p:attrNameLst>
                                          </p:cBhvr>
                                          <p:to>
                                            <p:strVal val="visible"/>
                                          </p:to>
                                        </p:set>
                                        <p:anim calcmode="lin" valueType="num" p14:bounceEnd="40000">
                                          <p:cBhvr additive="base">
                                            <p:cTn id="16" dur="1000" fill="hold"/>
                                            <p:tgtEl>
                                              <p:spTgt spid="638"/>
                                            </p:tgtEl>
                                            <p:attrNameLst>
                                              <p:attrName>ppt_x</p:attrName>
                                            </p:attrNameLst>
                                          </p:cBhvr>
                                          <p:tavLst>
                                            <p:tav tm="0">
                                              <p:val>
                                                <p:strVal val="#ppt_x"/>
                                              </p:val>
                                            </p:tav>
                                            <p:tav tm="100000">
                                              <p:val>
                                                <p:strVal val="#ppt_x"/>
                                              </p:val>
                                            </p:tav>
                                          </p:tavLst>
                                        </p:anim>
                                        <p:anim calcmode="lin" valueType="num" p14:bounceEnd="40000">
                                          <p:cBhvr additive="base">
                                            <p:cTn id="17" dur="1000" fill="hold"/>
                                            <p:tgtEl>
                                              <p:spTgt spid="638"/>
                                            </p:tgtEl>
                                            <p:attrNameLst>
                                              <p:attrName>ppt_y</p:attrName>
                                            </p:attrNameLst>
                                          </p:cBhvr>
                                          <p:tavLst>
                                            <p:tav tm="0">
                                              <p:val>
                                                <p:strVal val="0-#ppt_h/2"/>
                                              </p:val>
                                            </p:tav>
                                            <p:tav tm="100000">
                                              <p:val>
                                                <p:strVal val="#ppt_y"/>
                                              </p:val>
                                            </p:tav>
                                          </p:tavLst>
                                        </p:anim>
                                      </p:childTnLst>
                                    </p:cTn>
                                  </p:par>
                                  <p:par>
                                    <p:cTn id="18" presetID="16" presetClass="entr" presetSubtype="37" fill="hold" nodeType="withEffect">
                                      <p:stCondLst>
                                        <p:cond delay="200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750"/>
                                            <p:tgtEl>
                                              <p:spTgt spid="5"/>
                                            </p:tgtEl>
                                          </p:cBhvr>
                                        </p:animEffect>
                                      </p:childTnLst>
                                    </p:cTn>
                                  </p:par>
                                  <p:par>
                                    <p:cTn id="21" presetID="10" presetClass="entr" presetSubtype="0" fill="hold" nodeType="withEffect">
                                      <p:stCondLst>
                                        <p:cond delay="27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nodeType="withEffect">
                                      <p:stCondLst>
                                        <p:cond delay="3000"/>
                                      </p:stCondLst>
                                      <p:childTnLst>
                                        <p:set>
                                          <p:cBhvr>
                                            <p:cTn id="25" dur="1" fill="hold">
                                              <p:stCondLst>
                                                <p:cond delay="0"/>
                                              </p:stCondLst>
                                            </p:cTn>
                                            <p:tgtEl>
                                              <p:spTgt spid="170"/>
                                            </p:tgtEl>
                                            <p:attrNameLst>
                                              <p:attrName>style.visibility</p:attrName>
                                            </p:attrNameLst>
                                          </p:cBhvr>
                                          <p:to>
                                            <p:strVal val="visible"/>
                                          </p:to>
                                        </p:set>
                                        <p:animEffect transition="in" filter="fade">
                                          <p:cBhvr>
                                            <p:cTn id="26" dur="500"/>
                                            <p:tgtEl>
                                              <p:spTgt spid="170"/>
                                            </p:tgtEl>
                                          </p:cBhvr>
                                        </p:animEffect>
                                      </p:childTnLst>
                                    </p:cTn>
                                  </p:par>
                                  <p:par>
                                    <p:cTn id="27" presetID="10" presetClass="entr" presetSubtype="0" fill="hold" nodeType="withEffect">
                                      <p:stCondLst>
                                        <p:cond delay="3250"/>
                                      </p:stCondLst>
                                      <p:childTnLst>
                                        <p:set>
                                          <p:cBhvr>
                                            <p:cTn id="28" dur="1" fill="hold">
                                              <p:stCondLst>
                                                <p:cond delay="0"/>
                                              </p:stCondLst>
                                            </p:cTn>
                                            <p:tgtEl>
                                              <p:spTgt spid="326"/>
                                            </p:tgtEl>
                                            <p:attrNameLst>
                                              <p:attrName>style.visibility</p:attrName>
                                            </p:attrNameLst>
                                          </p:cBhvr>
                                          <p:to>
                                            <p:strVal val="visible"/>
                                          </p:to>
                                        </p:set>
                                        <p:animEffect transition="in" filter="fade">
                                          <p:cBhvr>
                                            <p:cTn id="29" dur="500"/>
                                            <p:tgtEl>
                                              <p:spTgt spid="326"/>
                                            </p:tgtEl>
                                          </p:cBhvr>
                                        </p:animEffect>
                                      </p:childTnLst>
                                    </p:cTn>
                                  </p:par>
                                  <p:par>
                                    <p:cTn id="30" presetID="10" presetClass="entr" presetSubtype="0" fill="hold" nodeType="withEffect">
                                      <p:stCondLst>
                                        <p:cond delay="3500"/>
                                      </p:stCondLst>
                                      <p:childTnLst>
                                        <p:set>
                                          <p:cBhvr>
                                            <p:cTn id="31" dur="1" fill="hold">
                                              <p:stCondLst>
                                                <p:cond delay="0"/>
                                              </p:stCondLst>
                                            </p:cTn>
                                            <p:tgtEl>
                                              <p:spTgt spid="482"/>
                                            </p:tgtEl>
                                            <p:attrNameLst>
                                              <p:attrName>style.visibility</p:attrName>
                                            </p:attrNameLst>
                                          </p:cBhvr>
                                          <p:to>
                                            <p:strVal val="visible"/>
                                          </p:to>
                                        </p:set>
                                        <p:animEffect transition="in" filter="fade">
                                          <p:cBhvr>
                                            <p:cTn id="32" dur="500"/>
                                            <p:tgtEl>
                                              <p:spTgt spid="482"/>
                                            </p:tgtEl>
                                          </p:cBhvr>
                                        </p:animEffect>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22" presetClass="entr" presetSubtype="1" fill="hold" grpId="0" nodeType="withEffect">
                                      <p:stCondLst>
                                        <p:cond delay="500"/>
                                      </p:stCondLst>
                                      <p:childTnLst>
                                        <p:set>
                                          <p:cBhvr>
                                            <p:cTn id="50" dur="1" fill="hold">
                                              <p:stCondLst>
                                                <p:cond delay="0"/>
                                              </p:stCondLst>
                                            </p:cTn>
                                            <p:tgtEl>
                                              <p:spTgt spid="10"/>
                                            </p:tgtEl>
                                            <p:attrNameLst>
                                              <p:attrName>style.visibility</p:attrName>
                                            </p:attrNameLst>
                                          </p:cBhvr>
                                          <p:to>
                                            <p:strVal val="visible"/>
                                          </p:to>
                                        </p:set>
                                        <p:animEffect transition="in" filter="wipe(up)">
                                          <p:cBhvr>
                                            <p:cTn id="51" dur="1500"/>
                                            <p:tgtEl>
                                              <p:spTgt spid="10"/>
                                            </p:tgtEl>
                                          </p:cBhvr>
                                        </p:animEffect>
                                      </p:childTnLst>
                                    </p:cTn>
                                  </p:par>
                                  <p:par>
                                    <p:cTn id="52" presetID="22" presetClass="entr" presetSubtype="1" fill="hold" grpId="0" nodeType="withEffect">
                                      <p:stCondLst>
                                        <p:cond delay="50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1500"/>
                                            <p:tgtEl>
                                              <p:spTgt spid="11"/>
                                            </p:tgtEl>
                                          </p:cBhvr>
                                        </p:animEffect>
                                      </p:childTnLst>
                                    </p:cTn>
                                  </p:par>
                                  <p:par>
                                    <p:cTn id="55" presetID="22" presetClass="entr" presetSubtype="1"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Effect transition="in" filter="wipe(up)">
                                          <p:cBhvr>
                                            <p:cTn id="57" dur="1500"/>
                                            <p:tgtEl>
                                              <p:spTgt spid="12"/>
                                            </p:tgtEl>
                                          </p:cBhvr>
                                        </p:animEffect>
                                      </p:childTnLst>
                                    </p:cTn>
                                  </p:par>
                                  <p:par>
                                    <p:cTn id="58" presetID="22" presetClass="entr" presetSubtype="1" fill="hold" grpId="0" nodeType="withEffect">
                                      <p:stCondLst>
                                        <p:cond delay="500"/>
                                      </p:stCondLst>
                                      <p:childTnLst>
                                        <p:set>
                                          <p:cBhvr>
                                            <p:cTn id="59" dur="1" fill="hold">
                                              <p:stCondLst>
                                                <p:cond delay="0"/>
                                              </p:stCondLst>
                                            </p:cTn>
                                            <p:tgtEl>
                                              <p:spTgt spid="13"/>
                                            </p:tgtEl>
                                            <p:attrNameLst>
                                              <p:attrName>style.visibility</p:attrName>
                                            </p:attrNameLst>
                                          </p:cBhvr>
                                          <p:to>
                                            <p:strVal val="visible"/>
                                          </p:to>
                                        </p:set>
                                        <p:animEffect transition="in" filter="wipe(up)">
                                          <p:cBhvr>
                                            <p:cTn id="60"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7" grpId="0"/>
          <p:bldP spid="8" grpId="0"/>
          <p:bldP spid="9" grpId="0"/>
          <p:bldP spid="10" grpId="0"/>
          <p:bldP spid="11" grpId="0"/>
          <p:bldP spid="12" grpId="0"/>
          <p:bldP spid="13" grpId="0"/>
          <p:bldP spid="6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2" presetClass="entr" presetSubtype="1" fill="hold" grpId="0" nodeType="withEffect">
                                      <p:stCondLst>
                                        <p:cond delay="1000"/>
                                      </p:stCondLst>
                                      <p:childTnLst>
                                        <p:set>
                                          <p:cBhvr>
                                            <p:cTn id="15" dur="1" fill="hold">
                                              <p:stCondLst>
                                                <p:cond delay="0"/>
                                              </p:stCondLst>
                                            </p:cTn>
                                            <p:tgtEl>
                                              <p:spTgt spid="638"/>
                                            </p:tgtEl>
                                            <p:attrNameLst>
                                              <p:attrName>style.visibility</p:attrName>
                                            </p:attrNameLst>
                                          </p:cBhvr>
                                          <p:to>
                                            <p:strVal val="visible"/>
                                          </p:to>
                                        </p:set>
                                        <p:anim calcmode="lin" valueType="num">
                                          <p:cBhvr additive="base">
                                            <p:cTn id="16" dur="1000" fill="hold"/>
                                            <p:tgtEl>
                                              <p:spTgt spid="638"/>
                                            </p:tgtEl>
                                            <p:attrNameLst>
                                              <p:attrName>ppt_x</p:attrName>
                                            </p:attrNameLst>
                                          </p:cBhvr>
                                          <p:tavLst>
                                            <p:tav tm="0">
                                              <p:val>
                                                <p:strVal val="#ppt_x"/>
                                              </p:val>
                                            </p:tav>
                                            <p:tav tm="100000">
                                              <p:val>
                                                <p:strVal val="#ppt_x"/>
                                              </p:val>
                                            </p:tav>
                                          </p:tavLst>
                                        </p:anim>
                                        <p:anim calcmode="lin" valueType="num">
                                          <p:cBhvr additive="base">
                                            <p:cTn id="17" dur="1000" fill="hold"/>
                                            <p:tgtEl>
                                              <p:spTgt spid="638"/>
                                            </p:tgtEl>
                                            <p:attrNameLst>
                                              <p:attrName>ppt_y</p:attrName>
                                            </p:attrNameLst>
                                          </p:cBhvr>
                                          <p:tavLst>
                                            <p:tav tm="0">
                                              <p:val>
                                                <p:strVal val="0-#ppt_h/2"/>
                                              </p:val>
                                            </p:tav>
                                            <p:tav tm="100000">
                                              <p:val>
                                                <p:strVal val="#ppt_y"/>
                                              </p:val>
                                            </p:tav>
                                          </p:tavLst>
                                        </p:anim>
                                      </p:childTnLst>
                                    </p:cTn>
                                  </p:par>
                                  <p:par>
                                    <p:cTn id="18" presetID="16" presetClass="entr" presetSubtype="37" fill="hold" nodeType="withEffect">
                                      <p:stCondLst>
                                        <p:cond delay="2000"/>
                                      </p:stCondLst>
                                      <p:childTnLst>
                                        <p:set>
                                          <p:cBhvr>
                                            <p:cTn id="19" dur="1" fill="hold">
                                              <p:stCondLst>
                                                <p:cond delay="0"/>
                                              </p:stCondLst>
                                            </p:cTn>
                                            <p:tgtEl>
                                              <p:spTgt spid="5"/>
                                            </p:tgtEl>
                                            <p:attrNameLst>
                                              <p:attrName>style.visibility</p:attrName>
                                            </p:attrNameLst>
                                          </p:cBhvr>
                                          <p:to>
                                            <p:strVal val="visible"/>
                                          </p:to>
                                        </p:set>
                                        <p:animEffect transition="in" filter="barn(outVertical)">
                                          <p:cBhvr>
                                            <p:cTn id="20" dur="750"/>
                                            <p:tgtEl>
                                              <p:spTgt spid="5"/>
                                            </p:tgtEl>
                                          </p:cBhvr>
                                        </p:animEffect>
                                      </p:childTnLst>
                                    </p:cTn>
                                  </p:par>
                                  <p:par>
                                    <p:cTn id="21" presetID="10" presetClass="entr" presetSubtype="0" fill="hold" nodeType="withEffect">
                                      <p:stCondLst>
                                        <p:cond delay="27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nodeType="withEffect">
                                      <p:stCondLst>
                                        <p:cond delay="3000"/>
                                      </p:stCondLst>
                                      <p:childTnLst>
                                        <p:set>
                                          <p:cBhvr>
                                            <p:cTn id="25" dur="1" fill="hold">
                                              <p:stCondLst>
                                                <p:cond delay="0"/>
                                              </p:stCondLst>
                                            </p:cTn>
                                            <p:tgtEl>
                                              <p:spTgt spid="170"/>
                                            </p:tgtEl>
                                            <p:attrNameLst>
                                              <p:attrName>style.visibility</p:attrName>
                                            </p:attrNameLst>
                                          </p:cBhvr>
                                          <p:to>
                                            <p:strVal val="visible"/>
                                          </p:to>
                                        </p:set>
                                        <p:animEffect transition="in" filter="fade">
                                          <p:cBhvr>
                                            <p:cTn id="26" dur="500"/>
                                            <p:tgtEl>
                                              <p:spTgt spid="170"/>
                                            </p:tgtEl>
                                          </p:cBhvr>
                                        </p:animEffect>
                                      </p:childTnLst>
                                    </p:cTn>
                                  </p:par>
                                  <p:par>
                                    <p:cTn id="27" presetID="10" presetClass="entr" presetSubtype="0" fill="hold" nodeType="withEffect">
                                      <p:stCondLst>
                                        <p:cond delay="3250"/>
                                      </p:stCondLst>
                                      <p:childTnLst>
                                        <p:set>
                                          <p:cBhvr>
                                            <p:cTn id="28" dur="1" fill="hold">
                                              <p:stCondLst>
                                                <p:cond delay="0"/>
                                              </p:stCondLst>
                                            </p:cTn>
                                            <p:tgtEl>
                                              <p:spTgt spid="326"/>
                                            </p:tgtEl>
                                            <p:attrNameLst>
                                              <p:attrName>style.visibility</p:attrName>
                                            </p:attrNameLst>
                                          </p:cBhvr>
                                          <p:to>
                                            <p:strVal val="visible"/>
                                          </p:to>
                                        </p:set>
                                        <p:animEffect transition="in" filter="fade">
                                          <p:cBhvr>
                                            <p:cTn id="29" dur="500"/>
                                            <p:tgtEl>
                                              <p:spTgt spid="326"/>
                                            </p:tgtEl>
                                          </p:cBhvr>
                                        </p:animEffect>
                                      </p:childTnLst>
                                    </p:cTn>
                                  </p:par>
                                  <p:par>
                                    <p:cTn id="30" presetID="10" presetClass="entr" presetSubtype="0" fill="hold" nodeType="withEffect">
                                      <p:stCondLst>
                                        <p:cond delay="3500"/>
                                      </p:stCondLst>
                                      <p:childTnLst>
                                        <p:set>
                                          <p:cBhvr>
                                            <p:cTn id="31" dur="1" fill="hold">
                                              <p:stCondLst>
                                                <p:cond delay="0"/>
                                              </p:stCondLst>
                                            </p:cTn>
                                            <p:tgtEl>
                                              <p:spTgt spid="482"/>
                                            </p:tgtEl>
                                            <p:attrNameLst>
                                              <p:attrName>style.visibility</p:attrName>
                                            </p:attrNameLst>
                                          </p:cBhvr>
                                          <p:to>
                                            <p:strVal val="visible"/>
                                          </p:to>
                                        </p:set>
                                        <p:animEffect transition="in" filter="fade">
                                          <p:cBhvr>
                                            <p:cTn id="32" dur="500"/>
                                            <p:tgtEl>
                                              <p:spTgt spid="482"/>
                                            </p:tgtEl>
                                          </p:cBhvr>
                                        </p:animEffect>
                                      </p:childTnLst>
                                    </p:cTn>
                                  </p:par>
                                </p:childTnLst>
                              </p:cTn>
                            </p:par>
                            <p:par>
                              <p:cTn id="33" fill="hold">
                                <p:stCondLst>
                                  <p:cond delay="40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500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5500"/>
                                </p:stCondLst>
                                <p:childTnLst>
                                  <p:par>
                                    <p:cTn id="46" presetID="10"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22" presetClass="entr" presetSubtype="1" fill="hold" grpId="0" nodeType="withEffect">
                                      <p:stCondLst>
                                        <p:cond delay="500"/>
                                      </p:stCondLst>
                                      <p:childTnLst>
                                        <p:set>
                                          <p:cBhvr>
                                            <p:cTn id="50" dur="1" fill="hold">
                                              <p:stCondLst>
                                                <p:cond delay="0"/>
                                              </p:stCondLst>
                                            </p:cTn>
                                            <p:tgtEl>
                                              <p:spTgt spid="10"/>
                                            </p:tgtEl>
                                            <p:attrNameLst>
                                              <p:attrName>style.visibility</p:attrName>
                                            </p:attrNameLst>
                                          </p:cBhvr>
                                          <p:to>
                                            <p:strVal val="visible"/>
                                          </p:to>
                                        </p:set>
                                        <p:animEffect transition="in" filter="wipe(up)">
                                          <p:cBhvr>
                                            <p:cTn id="51" dur="1500"/>
                                            <p:tgtEl>
                                              <p:spTgt spid="10"/>
                                            </p:tgtEl>
                                          </p:cBhvr>
                                        </p:animEffect>
                                      </p:childTnLst>
                                    </p:cTn>
                                  </p:par>
                                  <p:par>
                                    <p:cTn id="52" presetID="22" presetClass="entr" presetSubtype="1" fill="hold" grpId="0" nodeType="withEffect">
                                      <p:stCondLst>
                                        <p:cond delay="50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1500"/>
                                            <p:tgtEl>
                                              <p:spTgt spid="11"/>
                                            </p:tgtEl>
                                          </p:cBhvr>
                                        </p:animEffect>
                                      </p:childTnLst>
                                    </p:cTn>
                                  </p:par>
                                  <p:par>
                                    <p:cTn id="55" presetID="22" presetClass="entr" presetSubtype="1" fill="hold" grpId="0" nodeType="withEffect">
                                      <p:stCondLst>
                                        <p:cond delay="500"/>
                                      </p:stCondLst>
                                      <p:childTnLst>
                                        <p:set>
                                          <p:cBhvr>
                                            <p:cTn id="56" dur="1" fill="hold">
                                              <p:stCondLst>
                                                <p:cond delay="0"/>
                                              </p:stCondLst>
                                            </p:cTn>
                                            <p:tgtEl>
                                              <p:spTgt spid="12"/>
                                            </p:tgtEl>
                                            <p:attrNameLst>
                                              <p:attrName>style.visibility</p:attrName>
                                            </p:attrNameLst>
                                          </p:cBhvr>
                                          <p:to>
                                            <p:strVal val="visible"/>
                                          </p:to>
                                        </p:set>
                                        <p:animEffect transition="in" filter="wipe(up)">
                                          <p:cBhvr>
                                            <p:cTn id="57" dur="1500"/>
                                            <p:tgtEl>
                                              <p:spTgt spid="12"/>
                                            </p:tgtEl>
                                          </p:cBhvr>
                                        </p:animEffect>
                                      </p:childTnLst>
                                    </p:cTn>
                                  </p:par>
                                  <p:par>
                                    <p:cTn id="58" presetID="22" presetClass="entr" presetSubtype="1" fill="hold" grpId="0" nodeType="withEffect">
                                      <p:stCondLst>
                                        <p:cond delay="500"/>
                                      </p:stCondLst>
                                      <p:childTnLst>
                                        <p:set>
                                          <p:cBhvr>
                                            <p:cTn id="59" dur="1" fill="hold">
                                              <p:stCondLst>
                                                <p:cond delay="0"/>
                                              </p:stCondLst>
                                            </p:cTn>
                                            <p:tgtEl>
                                              <p:spTgt spid="13"/>
                                            </p:tgtEl>
                                            <p:attrNameLst>
                                              <p:attrName>style.visibility</p:attrName>
                                            </p:attrNameLst>
                                          </p:cBhvr>
                                          <p:to>
                                            <p:strVal val="visible"/>
                                          </p:to>
                                        </p:set>
                                        <p:animEffect transition="in" filter="wipe(up)">
                                          <p:cBhvr>
                                            <p:cTn id="60" dur="1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7" grpId="0"/>
          <p:bldP spid="8" grpId="0"/>
          <p:bldP spid="9" grpId="0"/>
          <p:bldP spid="10" grpId="0"/>
          <p:bldP spid="11" grpId="0"/>
          <p:bldP spid="12" grpId="0"/>
          <p:bldP spid="13" grpId="0"/>
          <p:bldP spid="63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952787"/>
            <a:ext cx="12190413" cy="2929180"/>
          </a:xfrm>
          <a:prstGeom prst="rect">
            <a:avLst/>
          </a:prstGeom>
          <a:solidFill>
            <a:srgbClr val="007C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a:off x="5691702" y="2618301"/>
            <a:ext cx="0" cy="16136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TextBox 17"/>
          <p:cNvSpPr txBox="1"/>
          <p:nvPr/>
        </p:nvSpPr>
        <p:spPr>
          <a:xfrm>
            <a:off x="3120380" y="2640318"/>
            <a:ext cx="2477847" cy="1007327"/>
          </a:xfrm>
          <a:prstGeom prst="rect">
            <a:avLst/>
          </a:prstGeom>
          <a:noFill/>
          <a:ln>
            <a:noFill/>
          </a:ln>
        </p:spPr>
        <p:txBody>
          <a:bodyPr wrap="square" rtlCol="0">
            <a:spAutoFit/>
          </a:bodyPr>
          <a:lstStyle/>
          <a:p>
            <a:pPr>
              <a:lnSpc>
                <a:spcPct val="150000"/>
              </a:lnSpc>
            </a:pPr>
            <a:r>
              <a:rPr lang="zh-CN" altLang="en-US" sz="4400" b="1" smtClean="0">
                <a:solidFill>
                  <a:srgbClr val="FFFF00"/>
                </a:solidFill>
                <a:latin typeface="张海山锐谐体" panose="02000000000000000000" pitchFamily="2" charset="-122"/>
                <a:ea typeface="张海山锐谐体" panose="02000000000000000000" pitchFamily="2" charset="-122"/>
              </a:rPr>
              <a:t>岗位认知</a:t>
            </a:r>
            <a:endParaRPr lang="zh-CN" altLang="en-US" sz="2000" dirty="0">
              <a:solidFill>
                <a:srgbClr val="FFFF00"/>
              </a:solidFill>
              <a:latin typeface="张海山锐谐体" panose="02000000000000000000" pitchFamily="2" charset="-122"/>
              <a:ea typeface="张海山锐谐体" panose="02000000000000000000" pitchFamily="2" charset="-122"/>
            </a:endParaRPr>
          </a:p>
        </p:txBody>
      </p:sp>
      <p:sp>
        <p:nvSpPr>
          <p:cNvPr id="15" name="矩形 14"/>
          <p:cNvSpPr/>
          <p:nvPr/>
        </p:nvSpPr>
        <p:spPr>
          <a:xfrm>
            <a:off x="3213739" y="3489922"/>
            <a:ext cx="2257285" cy="458908"/>
          </a:xfrm>
          <a:prstGeom prst="rect">
            <a:avLst/>
          </a:prstGeom>
        </p:spPr>
        <p:txBody>
          <a:bodyPr wrap="none">
            <a:spAutoFit/>
          </a:bodyPr>
          <a:lstStyle/>
          <a:p>
            <a:pPr>
              <a:lnSpc>
                <a:spcPct val="150000"/>
              </a:lnSpc>
            </a:pPr>
            <a:r>
              <a:rPr lang="en-US" altLang="zh-CN">
                <a:solidFill>
                  <a:schemeClr val="bg1"/>
                </a:solidFill>
                <a:latin typeface="微软雅黑" panose="020B0503020204020204" pitchFamily="34" charset="-122"/>
                <a:ea typeface="微软雅黑" panose="020B0503020204020204" pitchFamily="34" charset="-122"/>
              </a:rPr>
              <a:t>POST COGNITION </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769353" y="2739591"/>
            <a:ext cx="1249060" cy="1323439"/>
          </a:xfrm>
          <a:prstGeom prst="rect">
            <a:avLst/>
          </a:prstGeom>
          <a:noFill/>
        </p:spPr>
        <p:txBody>
          <a:bodyPr wrap="none" rtlCol="0">
            <a:spAutoFit/>
          </a:bodyPr>
          <a:lstStyle/>
          <a:p>
            <a:r>
              <a:rPr lang="en-US" altLang="zh-CN" sz="8000" smtClean="0">
                <a:solidFill>
                  <a:srgbClr val="59EDE9"/>
                </a:solidFill>
                <a:latin typeface="Impact" panose="020B0806030902050204" pitchFamily="34" charset="0"/>
              </a:rPr>
              <a:t>02</a:t>
            </a:r>
            <a:endParaRPr lang="zh-CN" altLang="en-US" sz="8000">
              <a:solidFill>
                <a:srgbClr val="59EDE9"/>
              </a:solidFill>
              <a:latin typeface="Impact" panose="020B0806030902050204" pitchFamily="34" charset="0"/>
            </a:endParaRPr>
          </a:p>
        </p:txBody>
      </p:sp>
      <p:sp>
        <p:nvSpPr>
          <p:cNvPr id="17" name="矩形 16"/>
          <p:cNvSpPr/>
          <p:nvPr/>
        </p:nvSpPr>
        <p:spPr>
          <a:xfrm>
            <a:off x="6986068" y="2519395"/>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8" name="矩形 17"/>
          <p:cNvSpPr/>
          <p:nvPr/>
        </p:nvSpPr>
        <p:spPr>
          <a:xfrm>
            <a:off x="6986068" y="3057927"/>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19" name="矩形 18"/>
          <p:cNvSpPr/>
          <p:nvPr/>
        </p:nvSpPr>
        <p:spPr>
          <a:xfrm>
            <a:off x="6986068" y="4081203"/>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0" name="矩形 19"/>
          <p:cNvSpPr/>
          <p:nvPr/>
        </p:nvSpPr>
        <p:spPr>
          <a:xfrm>
            <a:off x="6986068" y="3566629"/>
            <a:ext cx="217170" cy="217170"/>
          </a:xfrm>
          <a:prstGeom prst="rect">
            <a:avLst/>
          </a:prstGeom>
          <a:solidFill>
            <a:srgbClr val="22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21" name="TextBox 18"/>
          <p:cNvSpPr txBox="1"/>
          <p:nvPr/>
        </p:nvSpPr>
        <p:spPr>
          <a:xfrm>
            <a:off x="7436604" y="2283296"/>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行业概述</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TextBox 19"/>
          <p:cNvSpPr txBox="1"/>
          <p:nvPr/>
        </p:nvSpPr>
        <p:spPr>
          <a:xfrm>
            <a:off x="7519003" y="3870241"/>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岗位职责</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TextBox 25"/>
          <p:cNvSpPr txBox="1"/>
          <p:nvPr/>
        </p:nvSpPr>
        <p:spPr>
          <a:xfrm>
            <a:off x="7478819" y="2862076"/>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面临问题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TextBox 13"/>
          <p:cNvSpPr txBox="1"/>
          <p:nvPr/>
        </p:nvSpPr>
        <p:spPr>
          <a:xfrm>
            <a:off x="7487897" y="3376858"/>
            <a:ext cx="1872208" cy="499624"/>
          </a:xfrm>
          <a:prstGeom prst="rect">
            <a:avLst/>
          </a:prstGeom>
          <a:noFill/>
          <a:ln>
            <a:noFill/>
          </a:ln>
        </p:spPr>
        <p:txBody>
          <a:bodyPr wrap="square" rtlCol="0">
            <a:spAutoFit/>
          </a:bodyPr>
          <a:lstStyle/>
          <a:p>
            <a:pPr>
              <a:lnSpc>
                <a:spcPct val="150000"/>
              </a:lnSpc>
            </a:pPr>
            <a:r>
              <a:rPr lang="zh-CN" altLang="en-US" sz="2000">
                <a:solidFill>
                  <a:schemeClr val="bg1"/>
                </a:solidFill>
                <a:latin typeface="微软雅黑" panose="020B0503020204020204" pitchFamily="34" charset="-122"/>
                <a:ea typeface="微软雅黑" panose="020B0503020204020204" pitchFamily="34" charset="-122"/>
              </a:rPr>
              <a:t>竞争优势</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4090271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250"/>
                                        <p:tgtEl>
                                          <p:spTgt spid="16"/>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0-#ppt_w/2"/>
                                          </p:val>
                                        </p:tav>
                                        <p:tav tm="100000">
                                          <p:val>
                                            <p:strVal val="#ppt_x"/>
                                          </p:val>
                                        </p:tav>
                                      </p:tavLst>
                                    </p:anim>
                                    <p:anim calcmode="lin" valueType="num">
                                      <p:cBhvr additive="base">
                                        <p:cTn id="11" dur="750" fill="hold"/>
                                        <p:tgtEl>
                                          <p:spTgt spid="2"/>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125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750"/>
                                        <p:tgtEl>
                                          <p:spTgt spid="14"/>
                                        </p:tgtEl>
                                      </p:cBhvr>
                                    </p:animEffect>
                                  </p:childTnLst>
                                </p:cTn>
                              </p:par>
                              <p:par>
                                <p:cTn id="15" presetID="22" presetClass="entr" presetSubtype="8" fill="hold" grpId="0" nodeType="withEffect">
                                  <p:stCondLst>
                                    <p:cond delay="200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750"/>
                                        <p:tgtEl>
                                          <p:spTgt spid="15"/>
                                        </p:tgtEl>
                                      </p:cBhvr>
                                    </p:animEffect>
                                  </p:childTnLst>
                                </p:cTn>
                              </p:par>
                              <p:par>
                                <p:cTn id="18" presetID="22" presetClass="entr" presetSubtype="4" fill="hold" nodeType="withEffect">
                                  <p:stCondLst>
                                    <p:cond delay="275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10" presetClass="entr" presetSubtype="0" fill="hold" grpId="0" nodeType="withEffect">
                                  <p:stCondLst>
                                    <p:cond delay="325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350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grpId="0" nodeType="withEffect">
                                  <p:stCondLst>
                                    <p:cond delay="375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400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42" presetClass="entr" presetSubtype="0" fill="hold" grpId="0" nodeType="withEffect">
                                  <p:stCondLst>
                                    <p:cond delay="450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55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600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4" grpId="0"/>
      <p:bldP spid="15" grpId="0"/>
      <p:bldP spid="16" grpId="0"/>
      <p:bldP spid="17" grpId="0" animBg="1"/>
      <p:bldP spid="18" grpId="0" animBg="1"/>
      <p:bldP spid="19" grpId="0" animBg="1"/>
      <p:bldP spid="20" grpId="0" animBg="1"/>
      <p:bldP spid="21" grpId="0"/>
      <p:bldP spid="22" grpId="0"/>
      <p:bldP spid="23"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4130</TotalTime>
  <Words>1929</Words>
  <Application>Microsoft Office PowerPoint</Application>
  <PresentationFormat>自定义</PresentationFormat>
  <Paragraphs>289</Paragraphs>
  <Slides>26</Slides>
  <Notes>25</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26</vt:i4>
      </vt:variant>
    </vt:vector>
  </HeadingPairs>
  <TitlesOfParts>
    <vt:vector size="42" baseType="lpstr">
      <vt:lpstr>Gill Sans</vt:lpstr>
      <vt:lpstr>Meiryo</vt:lpstr>
      <vt:lpstr>方正综艺简体</vt:lpstr>
      <vt:lpstr>宋体</vt:lpstr>
      <vt:lpstr>宋体</vt:lpstr>
      <vt:lpstr>微软雅黑</vt:lpstr>
      <vt:lpstr>幼圆</vt:lpstr>
      <vt:lpstr>张海山锐谐体</vt:lpstr>
      <vt:lpstr>Arial</vt:lpstr>
      <vt:lpstr>Calibri</vt:lpstr>
      <vt:lpstr>Calibri Light</vt:lpstr>
      <vt:lpstr>FontAwesome</vt:lpstr>
      <vt:lpstr>Impact</vt:lpstr>
      <vt:lpstr>Office 主题</vt:lpstr>
      <vt:lpstr>Office Theme</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
  <dc:description>http://www.ypppt.com/</dc:description>
  <cp:lastModifiedBy>kan</cp:lastModifiedBy>
  <cp:revision>4</cp:revision>
  <dcterms:created xsi:type="dcterms:W3CDTF">2016-06-26T00:02:07Z</dcterms:created>
  <dcterms:modified xsi:type="dcterms:W3CDTF">2020-05-14T03:05:14Z</dcterms:modified>
</cp:coreProperties>
</file>