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28"/>
  </p:notesMasterIdLst>
  <p:sldIdLst>
    <p:sldId id="259" r:id="rId3"/>
    <p:sldId id="260" r:id="rId4"/>
    <p:sldId id="261" r:id="rId5"/>
    <p:sldId id="268" r:id="rId6"/>
    <p:sldId id="264" r:id="rId7"/>
    <p:sldId id="265" r:id="rId8"/>
    <p:sldId id="284" r:id="rId9"/>
    <p:sldId id="285" r:id="rId10"/>
    <p:sldId id="286" r:id="rId11"/>
    <p:sldId id="283" r:id="rId12"/>
    <p:sldId id="269" r:id="rId13"/>
    <p:sldId id="270" r:id="rId14"/>
    <p:sldId id="271" r:id="rId15"/>
    <p:sldId id="273" r:id="rId16"/>
    <p:sldId id="272" r:id="rId17"/>
    <p:sldId id="274" r:id="rId18"/>
    <p:sldId id="276" r:id="rId19"/>
    <p:sldId id="277" r:id="rId20"/>
    <p:sldId id="278" r:id="rId21"/>
    <p:sldId id="279" r:id="rId22"/>
    <p:sldId id="275" r:id="rId23"/>
    <p:sldId id="280" r:id="rId24"/>
    <p:sldId id="281" r:id="rId25"/>
    <p:sldId id="282" r:id="rId26"/>
    <p:sldId id="287"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DAA1"/>
    <a:srgbClr val="F49F72"/>
    <a:srgbClr val="951218"/>
    <a:srgbClr val="F5205A"/>
    <a:srgbClr val="DDB577"/>
    <a:srgbClr val="AA690A"/>
    <a:srgbClr val="C58375"/>
    <a:srgbClr val="CACCBF"/>
    <a:srgbClr val="F6EDE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43" autoAdjust="0"/>
    <p:restoredTop sz="95981" autoAdjust="0"/>
  </p:normalViewPr>
  <p:slideViewPr>
    <p:cSldViewPr>
      <p:cViewPr varScale="1">
        <p:scale>
          <a:sx n="105" d="100"/>
          <a:sy n="105" d="100"/>
        </p:scale>
        <p:origin x="1062"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9D2007-3E21-4DCE-BDD9-337D26ED4E8C}" type="datetimeFigureOut">
              <a:rPr lang="zh-CN" altLang="en-US" smtClean="0"/>
              <a:t>2018/9/23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BB5477-4175-4696-87E8-D67DF99CE510}" type="slidenum">
              <a:rPr lang="zh-CN" altLang="en-US" smtClean="0"/>
              <a:t>‹#›</a:t>
            </a:fld>
            <a:endParaRPr lang="zh-CN" altLang="en-US"/>
          </a:p>
        </p:txBody>
      </p:sp>
    </p:spTree>
    <p:extLst>
      <p:ext uri="{BB962C8B-B14F-4D97-AF65-F5344CB8AC3E}">
        <p14:creationId xmlns:p14="http://schemas.microsoft.com/office/powerpoint/2010/main" val="3807755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1</a:t>
            </a:fld>
            <a:endParaRPr lang="zh-CN" altLang="en-US"/>
          </a:p>
        </p:txBody>
      </p:sp>
    </p:spTree>
    <p:extLst>
      <p:ext uri="{BB962C8B-B14F-4D97-AF65-F5344CB8AC3E}">
        <p14:creationId xmlns:p14="http://schemas.microsoft.com/office/powerpoint/2010/main" val="21444026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10</a:t>
            </a:fld>
            <a:endParaRPr lang="zh-CN" altLang="en-US"/>
          </a:p>
        </p:txBody>
      </p:sp>
    </p:spTree>
    <p:extLst>
      <p:ext uri="{BB962C8B-B14F-4D97-AF65-F5344CB8AC3E}">
        <p14:creationId xmlns:p14="http://schemas.microsoft.com/office/powerpoint/2010/main" val="2742109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11</a:t>
            </a:fld>
            <a:endParaRPr lang="zh-CN" altLang="en-US"/>
          </a:p>
        </p:txBody>
      </p:sp>
    </p:spTree>
    <p:extLst>
      <p:ext uri="{BB962C8B-B14F-4D97-AF65-F5344CB8AC3E}">
        <p14:creationId xmlns:p14="http://schemas.microsoft.com/office/powerpoint/2010/main" val="2262137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12</a:t>
            </a:fld>
            <a:endParaRPr lang="zh-CN" altLang="en-US"/>
          </a:p>
        </p:txBody>
      </p:sp>
    </p:spTree>
    <p:extLst>
      <p:ext uri="{BB962C8B-B14F-4D97-AF65-F5344CB8AC3E}">
        <p14:creationId xmlns:p14="http://schemas.microsoft.com/office/powerpoint/2010/main" val="3696009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13</a:t>
            </a:fld>
            <a:endParaRPr lang="zh-CN" altLang="en-US"/>
          </a:p>
        </p:txBody>
      </p:sp>
    </p:spTree>
    <p:extLst>
      <p:ext uri="{BB962C8B-B14F-4D97-AF65-F5344CB8AC3E}">
        <p14:creationId xmlns:p14="http://schemas.microsoft.com/office/powerpoint/2010/main" val="3339225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14</a:t>
            </a:fld>
            <a:endParaRPr lang="zh-CN" altLang="en-US"/>
          </a:p>
        </p:txBody>
      </p:sp>
    </p:spTree>
    <p:extLst>
      <p:ext uri="{BB962C8B-B14F-4D97-AF65-F5344CB8AC3E}">
        <p14:creationId xmlns:p14="http://schemas.microsoft.com/office/powerpoint/2010/main" val="2411882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15</a:t>
            </a:fld>
            <a:endParaRPr lang="zh-CN" altLang="en-US"/>
          </a:p>
        </p:txBody>
      </p:sp>
    </p:spTree>
    <p:extLst>
      <p:ext uri="{BB962C8B-B14F-4D97-AF65-F5344CB8AC3E}">
        <p14:creationId xmlns:p14="http://schemas.microsoft.com/office/powerpoint/2010/main" val="2605290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16</a:t>
            </a:fld>
            <a:endParaRPr lang="zh-CN" altLang="en-US"/>
          </a:p>
        </p:txBody>
      </p:sp>
    </p:spTree>
    <p:extLst>
      <p:ext uri="{BB962C8B-B14F-4D97-AF65-F5344CB8AC3E}">
        <p14:creationId xmlns:p14="http://schemas.microsoft.com/office/powerpoint/2010/main" val="3824801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17</a:t>
            </a:fld>
            <a:endParaRPr lang="zh-CN" altLang="en-US"/>
          </a:p>
        </p:txBody>
      </p:sp>
    </p:spTree>
    <p:extLst>
      <p:ext uri="{BB962C8B-B14F-4D97-AF65-F5344CB8AC3E}">
        <p14:creationId xmlns:p14="http://schemas.microsoft.com/office/powerpoint/2010/main" val="3249737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18</a:t>
            </a:fld>
            <a:endParaRPr lang="zh-CN" altLang="en-US"/>
          </a:p>
        </p:txBody>
      </p:sp>
    </p:spTree>
    <p:extLst>
      <p:ext uri="{BB962C8B-B14F-4D97-AF65-F5344CB8AC3E}">
        <p14:creationId xmlns:p14="http://schemas.microsoft.com/office/powerpoint/2010/main" val="3000357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19</a:t>
            </a:fld>
            <a:endParaRPr lang="zh-CN" altLang="en-US"/>
          </a:p>
        </p:txBody>
      </p:sp>
    </p:spTree>
    <p:extLst>
      <p:ext uri="{BB962C8B-B14F-4D97-AF65-F5344CB8AC3E}">
        <p14:creationId xmlns:p14="http://schemas.microsoft.com/office/powerpoint/2010/main" val="2237289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2</a:t>
            </a:fld>
            <a:endParaRPr lang="zh-CN" altLang="en-US"/>
          </a:p>
        </p:txBody>
      </p:sp>
    </p:spTree>
    <p:extLst>
      <p:ext uri="{BB962C8B-B14F-4D97-AF65-F5344CB8AC3E}">
        <p14:creationId xmlns:p14="http://schemas.microsoft.com/office/powerpoint/2010/main" val="449960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20</a:t>
            </a:fld>
            <a:endParaRPr lang="zh-CN" altLang="en-US"/>
          </a:p>
        </p:txBody>
      </p:sp>
    </p:spTree>
    <p:extLst>
      <p:ext uri="{BB962C8B-B14F-4D97-AF65-F5344CB8AC3E}">
        <p14:creationId xmlns:p14="http://schemas.microsoft.com/office/powerpoint/2010/main" val="22354257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21</a:t>
            </a:fld>
            <a:endParaRPr lang="zh-CN" altLang="en-US"/>
          </a:p>
        </p:txBody>
      </p:sp>
    </p:spTree>
    <p:extLst>
      <p:ext uri="{BB962C8B-B14F-4D97-AF65-F5344CB8AC3E}">
        <p14:creationId xmlns:p14="http://schemas.microsoft.com/office/powerpoint/2010/main" val="827854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22</a:t>
            </a:fld>
            <a:endParaRPr lang="zh-CN" altLang="en-US"/>
          </a:p>
        </p:txBody>
      </p:sp>
    </p:spTree>
    <p:extLst>
      <p:ext uri="{BB962C8B-B14F-4D97-AF65-F5344CB8AC3E}">
        <p14:creationId xmlns:p14="http://schemas.microsoft.com/office/powerpoint/2010/main" val="25256034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23</a:t>
            </a:fld>
            <a:endParaRPr lang="zh-CN" altLang="en-US"/>
          </a:p>
        </p:txBody>
      </p:sp>
    </p:spTree>
    <p:extLst>
      <p:ext uri="{BB962C8B-B14F-4D97-AF65-F5344CB8AC3E}">
        <p14:creationId xmlns:p14="http://schemas.microsoft.com/office/powerpoint/2010/main" val="1458625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24</a:t>
            </a:fld>
            <a:endParaRPr lang="zh-CN" altLang="en-US"/>
          </a:p>
        </p:txBody>
      </p:sp>
    </p:spTree>
    <p:extLst>
      <p:ext uri="{BB962C8B-B14F-4D97-AF65-F5344CB8AC3E}">
        <p14:creationId xmlns:p14="http://schemas.microsoft.com/office/powerpoint/2010/main" val="18670427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23960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3</a:t>
            </a:fld>
            <a:endParaRPr lang="zh-CN" altLang="en-US"/>
          </a:p>
        </p:txBody>
      </p:sp>
    </p:spTree>
    <p:extLst>
      <p:ext uri="{BB962C8B-B14F-4D97-AF65-F5344CB8AC3E}">
        <p14:creationId xmlns:p14="http://schemas.microsoft.com/office/powerpoint/2010/main" val="1170969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4</a:t>
            </a:fld>
            <a:endParaRPr lang="zh-CN" altLang="en-US"/>
          </a:p>
        </p:txBody>
      </p:sp>
    </p:spTree>
    <p:extLst>
      <p:ext uri="{BB962C8B-B14F-4D97-AF65-F5344CB8AC3E}">
        <p14:creationId xmlns:p14="http://schemas.microsoft.com/office/powerpoint/2010/main" val="2260631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5</a:t>
            </a:fld>
            <a:endParaRPr lang="zh-CN" altLang="en-US"/>
          </a:p>
        </p:txBody>
      </p:sp>
    </p:spTree>
    <p:extLst>
      <p:ext uri="{BB962C8B-B14F-4D97-AF65-F5344CB8AC3E}">
        <p14:creationId xmlns:p14="http://schemas.microsoft.com/office/powerpoint/2010/main" val="169340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6</a:t>
            </a:fld>
            <a:endParaRPr lang="zh-CN" altLang="en-US"/>
          </a:p>
        </p:txBody>
      </p:sp>
    </p:spTree>
    <p:extLst>
      <p:ext uri="{BB962C8B-B14F-4D97-AF65-F5344CB8AC3E}">
        <p14:creationId xmlns:p14="http://schemas.microsoft.com/office/powerpoint/2010/main" val="1048991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7</a:t>
            </a:fld>
            <a:endParaRPr lang="zh-CN" altLang="en-US"/>
          </a:p>
        </p:txBody>
      </p:sp>
    </p:spTree>
    <p:extLst>
      <p:ext uri="{BB962C8B-B14F-4D97-AF65-F5344CB8AC3E}">
        <p14:creationId xmlns:p14="http://schemas.microsoft.com/office/powerpoint/2010/main" val="1624432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8</a:t>
            </a:fld>
            <a:endParaRPr lang="zh-CN" altLang="en-US"/>
          </a:p>
        </p:txBody>
      </p:sp>
    </p:spTree>
    <p:extLst>
      <p:ext uri="{BB962C8B-B14F-4D97-AF65-F5344CB8AC3E}">
        <p14:creationId xmlns:p14="http://schemas.microsoft.com/office/powerpoint/2010/main" val="2195796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BB5477-4175-4696-87E8-D67DF99CE510}" type="slidenum">
              <a:rPr lang="zh-CN" altLang="en-US" smtClean="0"/>
              <a:t>9</a:t>
            </a:fld>
            <a:endParaRPr lang="zh-CN" altLang="en-US"/>
          </a:p>
        </p:txBody>
      </p:sp>
    </p:spTree>
    <p:extLst>
      <p:ext uri="{BB962C8B-B14F-4D97-AF65-F5344CB8AC3E}">
        <p14:creationId xmlns:p14="http://schemas.microsoft.com/office/powerpoint/2010/main" val="3235728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9934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84858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3102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4371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0450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7244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4745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9560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5600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8243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343136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2018/9/23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17301623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0.jpg"/><Relationship Id="rId5" Type="http://schemas.openxmlformats.org/officeDocument/2006/relationships/image" Target="../media/image29.png"/><Relationship Id="rId4" Type="http://schemas.openxmlformats.org/officeDocument/2006/relationships/image" Target="../media/image28.jpg"/></Relationships>
</file>

<file path=ppt/slides/_rels/slide14.xml.rels><?xml version="1.0" encoding="UTF-8" standalone="yes"?>
<Relationships xmlns="http://schemas.openxmlformats.org/package/2006/relationships"><Relationship Id="rId3" Type="http://schemas.openxmlformats.org/officeDocument/2006/relationships/image" Target="../media/image31.jpg"/><Relationship Id="rId7" Type="http://schemas.openxmlformats.org/officeDocument/2006/relationships/image" Target="../media/image35.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1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7.jp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openxmlformats.org/officeDocument/2006/relationships/image" Target="../media/image44.jpg"/><Relationship Id="rId7"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9.jp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2.jpg"/></Relationships>
</file>

<file path=ppt/slides/_rels/slide2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4.jpg"/></Relationships>
</file>

<file path=ppt/slides/_rels/slide2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jpg"/></Relationships>
</file>

<file path=ppt/slides/_rels/slide2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87F90E72-EDEE-4B3C-8760-822935387CBA}"/>
              </a:ext>
            </a:extLst>
          </p:cNvPr>
          <p:cNvSpPr/>
          <p:nvPr/>
        </p:nvSpPr>
        <p:spPr>
          <a:xfrm>
            <a:off x="1" y="0"/>
            <a:ext cx="6096000" cy="6858000"/>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a:extLst>
              <a:ext uri="{FF2B5EF4-FFF2-40B4-BE49-F238E27FC236}">
                <a16:creationId xmlns="" xmlns:a16="http://schemas.microsoft.com/office/drawing/2014/main" id="{354BC332-EF47-4665-83B2-0A891285FE16}"/>
              </a:ext>
            </a:extLst>
          </p:cNvPr>
          <p:cNvSpPr/>
          <p:nvPr/>
        </p:nvSpPr>
        <p:spPr>
          <a:xfrm>
            <a:off x="6096000" y="0"/>
            <a:ext cx="6096000" cy="6858000"/>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descr="图片包含 户外, 树, 建筑物&#10;&#10;已生成极高可信度的说明">
            <a:extLst>
              <a:ext uri="{FF2B5EF4-FFF2-40B4-BE49-F238E27FC236}">
                <a16:creationId xmlns="" xmlns:a16="http://schemas.microsoft.com/office/drawing/2014/main" id="{8D1D894F-0CF7-438A-8927-1DF8A5417984}"/>
              </a:ext>
            </a:extLst>
          </p:cNvPr>
          <p:cNvPicPr>
            <a:picLocks noChangeAspect="1"/>
          </p:cNvPicPr>
          <p:nvPr/>
        </p:nvPicPr>
        <p:blipFill rotWithShape="1">
          <a:blip cstate="print">
            <a:extLst>
              <a:ext uri="{28A0092B-C50C-407E-A947-70E740481C1C}">
                <a14:useLocalDpi xmlns:a14="http://schemas.microsoft.com/office/drawing/2010/main" val="0"/>
              </a:ext>
            </a:extLst>
          </a:blip>
          <a:srcRect t="6420" b="3236"/>
          <a:stretch/>
        </p:blipFill>
        <p:spPr>
          <a:xfrm>
            <a:off x="623392" y="525348"/>
            <a:ext cx="9584331" cy="5772510"/>
          </a:xfrm>
          <a:prstGeom prst="rect">
            <a:avLst/>
          </a:prstGeom>
        </p:spPr>
      </p:pic>
      <p:pic>
        <p:nvPicPr>
          <p:cNvPr id="62" name="图片 61">
            <a:extLst>
              <a:ext uri="{FF2B5EF4-FFF2-40B4-BE49-F238E27FC236}">
                <a16:creationId xmlns="" xmlns:a16="http://schemas.microsoft.com/office/drawing/2014/main" id="{F9418CE3-28E9-4AE2-9084-5012DBABD2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392" y="523948"/>
            <a:ext cx="9584331" cy="5767669"/>
          </a:xfrm>
          <a:prstGeom prst="rect">
            <a:avLst/>
          </a:prstGeom>
          <a:ln>
            <a:noFill/>
          </a:ln>
          <a:effectLst>
            <a:outerShdw blurRad="50800" dist="38100" dir="13500000" algn="br" rotWithShape="0">
              <a:prstClr val="black">
                <a:alpha val="40000"/>
              </a:prstClr>
            </a:outerShdw>
          </a:effectLst>
        </p:spPr>
      </p:pic>
      <p:sp>
        <p:nvSpPr>
          <p:cNvPr id="60" name="文本框 59">
            <a:extLst>
              <a:ext uri="{FF2B5EF4-FFF2-40B4-BE49-F238E27FC236}">
                <a16:creationId xmlns="" xmlns:a16="http://schemas.microsoft.com/office/drawing/2014/main" id="{BE839CD6-FF2F-4ABE-8D98-6AD00CFBA3C3}"/>
              </a:ext>
            </a:extLst>
          </p:cNvPr>
          <p:cNvSpPr txBox="1"/>
          <p:nvPr/>
        </p:nvSpPr>
        <p:spPr>
          <a:xfrm>
            <a:off x="999829" y="846842"/>
            <a:ext cx="8562972" cy="276999"/>
          </a:xfrm>
          <a:prstGeom prst="rect">
            <a:avLst/>
          </a:prstGeom>
          <a:noFill/>
        </p:spPr>
        <p:txBody>
          <a:bodyPr wrap="square" rtlCol="0">
            <a:spAutoFit/>
          </a:bodyPr>
          <a:lstStyle/>
          <a:p>
            <a:pPr algn="dist"/>
            <a:r>
              <a:rPr lang="zh-CN" altLang="en-US" sz="1200" dirty="0">
                <a:solidFill>
                  <a:schemeClr val="tx1">
                    <a:lumMod val="50000"/>
                    <a:lumOff val="50000"/>
                  </a:schemeClr>
                </a:solidFill>
                <a:latin typeface="思源黑体 CN Light" panose="020B0300000000000000" pitchFamily="34" charset="-122"/>
                <a:ea typeface="思源黑体 CN Light" panose="020B0300000000000000" pitchFamily="34" charset="-122"/>
              </a:rPr>
              <a:t>给自己一个说走就走的旅行</a:t>
            </a:r>
          </a:p>
        </p:txBody>
      </p:sp>
      <p:sp>
        <p:nvSpPr>
          <p:cNvPr id="69" name="文本框 68">
            <a:extLst>
              <a:ext uri="{FF2B5EF4-FFF2-40B4-BE49-F238E27FC236}">
                <a16:creationId xmlns="" xmlns:a16="http://schemas.microsoft.com/office/drawing/2014/main" id="{341BBB8D-380A-4CBC-8678-89A88AE15564}"/>
              </a:ext>
            </a:extLst>
          </p:cNvPr>
          <p:cNvSpPr txBox="1"/>
          <p:nvPr/>
        </p:nvSpPr>
        <p:spPr>
          <a:xfrm>
            <a:off x="540512" y="2167012"/>
            <a:ext cx="9750089" cy="2646878"/>
          </a:xfrm>
          <a:prstGeom prst="rect">
            <a:avLst/>
          </a:prstGeom>
          <a:noFill/>
        </p:spPr>
        <p:txBody>
          <a:bodyPr wrap="square" rtlCol="0">
            <a:spAutoFit/>
          </a:bodyPr>
          <a:lstStyle/>
          <a:p>
            <a:pPr algn="dist"/>
            <a:r>
              <a:rPr lang="en-US" altLang="zh-CN" sz="16600" b="1" dirty="0">
                <a:solidFill>
                  <a:schemeClr val="bg1">
                    <a:alpha val="58000"/>
                  </a:schemeClr>
                </a:solidFill>
                <a:latin typeface="字酷堂清楷体" panose="02010601030101010101" pitchFamily="2" charset="-122"/>
                <a:ea typeface="字酷堂清楷体" panose="02010601030101010101" pitchFamily="2" charset="-122"/>
              </a:rPr>
              <a:t>TRAVEL</a:t>
            </a:r>
            <a:endParaRPr lang="zh-CN" altLang="en-US" sz="16600" b="1" dirty="0">
              <a:solidFill>
                <a:schemeClr val="bg1">
                  <a:alpha val="58000"/>
                </a:schemeClr>
              </a:solidFill>
              <a:latin typeface="字酷堂清楷体" panose="02010601030101010101" pitchFamily="2" charset="-122"/>
              <a:ea typeface="字酷堂清楷体" panose="02010601030101010101" pitchFamily="2" charset="-122"/>
            </a:endParaRPr>
          </a:p>
        </p:txBody>
      </p:sp>
      <p:grpSp>
        <p:nvGrpSpPr>
          <p:cNvPr id="4" name="组合 3">
            <a:extLst>
              <a:ext uri="{FF2B5EF4-FFF2-40B4-BE49-F238E27FC236}">
                <a16:creationId xmlns="" xmlns:a16="http://schemas.microsoft.com/office/drawing/2014/main" id="{5661A6E8-64DF-4984-AD95-049A3814B539}"/>
              </a:ext>
            </a:extLst>
          </p:cNvPr>
          <p:cNvGrpSpPr/>
          <p:nvPr/>
        </p:nvGrpSpPr>
        <p:grpSpPr>
          <a:xfrm>
            <a:off x="8549446" y="560142"/>
            <a:ext cx="3516453" cy="5500316"/>
            <a:chOff x="8549446" y="560142"/>
            <a:chExt cx="3516453" cy="5500316"/>
          </a:xfrm>
        </p:grpSpPr>
        <p:grpSp>
          <p:nvGrpSpPr>
            <p:cNvPr id="41" name="组合 40">
              <a:extLst>
                <a:ext uri="{FF2B5EF4-FFF2-40B4-BE49-F238E27FC236}">
                  <a16:creationId xmlns="" xmlns:a16="http://schemas.microsoft.com/office/drawing/2014/main" id="{416C481B-B9AD-40AE-8F71-18CE90D9CA70}"/>
                </a:ext>
              </a:extLst>
            </p:cNvPr>
            <p:cNvGrpSpPr/>
            <p:nvPr/>
          </p:nvGrpSpPr>
          <p:grpSpPr>
            <a:xfrm>
              <a:off x="8549446" y="560142"/>
              <a:ext cx="3516453" cy="5500316"/>
              <a:chOff x="608130" y="560142"/>
              <a:chExt cx="3516453" cy="5500316"/>
            </a:xfrm>
          </p:grpSpPr>
          <p:sp>
            <p:nvSpPr>
              <p:cNvPr id="12" name="文本框 11">
                <a:extLst>
                  <a:ext uri="{FF2B5EF4-FFF2-40B4-BE49-F238E27FC236}">
                    <a16:creationId xmlns="" xmlns:a16="http://schemas.microsoft.com/office/drawing/2014/main" id="{4904605C-A014-46B2-BB9B-46533E6022ED}"/>
                  </a:ext>
                </a:extLst>
              </p:cNvPr>
              <p:cNvSpPr txBox="1"/>
              <p:nvPr/>
            </p:nvSpPr>
            <p:spPr>
              <a:xfrm>
                <a:off x="608130" y="1264250"/>
                <a:ext cx="1954381" cy="3041858"/>
              </a:xfrm>
              <a:prstGeom prst="rect">
                <a:avLst/>
              </a:prstGeom>
              <a:noFill/>
            </p:spPr>
            <p:txBody>
              <a:bodyPr vert="eaVert" wrap="none" rtlCol="0">
                <a:spAutoFit/>
              </a:bodyPr>
              <a:lstStyle/>
              <a:p>
                <a:pPr algn="ctr"/>
                <a:r>
                  <a:rPr lang="zh-CN" altLang="en-US" sz="11500" dirty="0">
                    <a:solidFill>
                      <a:srgbClr val="AA690A"/>
                    </a:solidFill>
                    <a:latin typeface="字酷堂清楷体" panose="02010601030101010101" pitchFamily="2" charset="-122"/>
                    <a:ea typeface="字酷堂清楷体" panose="02010601030101010101" pitchFamily="2" charset="-122"/>
                  </a:rPr>
                  <a:t>古镇</a:t>
                </a:r>
              </a:p>
            </p:txBody>
          </p:sp>
          <p:sp>
            <p:nvSpPr>
              <p:cNvPr id="15" name="文本框 14">
                <a:extLst>
                  <a:ext uri="{FF2B5EF4-FFF2-40B4-BE49-F238E27FC236}">
                    <a16:creationId xmlns="" xmlns:a16="http://schemas.microsoft.com/office/drawing/2014/main" id="{0CBE9BC3-95D1-45C6-8951-4CAD0E5D2AF1}"/>
                  </a:ext>
                </a:extLst>
              </p:cNvPr>
              <p:cNvSpPr txBox="1"/>
              <p:nvPr/>
            </p:nvSpPr>
            <p:spPr>
              <a:xfrm>
                <a:off x="2200150" y="1700808"/>
                <a:ext cx="353943" cy="4248472"/>
              </a:xfrm>
              <a:prstGeom prst="rect">
                <a:avLst/>
              </a:prstGeom>
              <a:noFill/>
            </p:spPr>
            <p:txBody>
              <a:bodyPr vert="eaVert" wrap="square" rtlCol="0">
                <a:spAutoFit/>
              </a:bodyPr>
              <a:lstStyle/>
              <a:p>
                <a:pPr algn="dist"/>
                <a:r>
                  <a:rPr lang="en-US" altLang="zh-CN" sz="1100" dirty="0">
                    <a:solidFill>
                      <a:srgbClr val="951218"/>
                    </a:solidFill>
                    <a:latin typeface="字悦宋刻本（非商用）" panose="02000500040000020004" pitchFamily="2" charset="-122"/>
                    <a:ea typeface="字悦宋刻本（非商用）" panose="02000500040000020004" pitchFamily="2" charset="-122"/>
                  </a:rPr>
                  <a:t>YUNNAN LIJIANG TOWN</a:t>
                </a:r>
                <a:endParaRPr lang="zh-CN" altLang="en-US" sz="1100" dirty="0">
                  <a:solidFill>
                    <a:srgbClr val="951218"/>
                  </a:solidFill>
                  <a:latin typeface="字悦宋刻本（非商用）" panose="02000500040000020004" pitchFamily="2" charset="-122"/>
                  <a:ea typeface="字悦宋刻本（非商用）" panose="02000500040000020004" pitchFamily="2" charset="-122"/>
                </a:endParaRPr>
              </a:p>
            </p:txBody>
          </p:sp>
          <p:sp>
            <p:nvSpPr>
              <p:cNvPr id="13" name="文本框 12">
                <a:extLst>
                  <a:ext uri="{FF2B5EF4-FFF2-40B4-BE49-F238E27FC236}">
                    <a16:creationId xmlns="" xmlns:a16="http://schemas.microsoft.com/office/drawing/2014/main" id="{E61004E6-82DD-4410-A1D9-C9C48A804340}"/>
                  </a:ext>
                </a:extLst>
              </p:cNvPr>
              <p:cNvSpPr txBox="1"/>
              <p:nvPr/>
            </p:nvSpPr>
            <p:spPr>
              <a:xfrm>
                <a:off x="2170202" y="2741325"/>
                <a:ext cx="1954381" cy="3041858"/>
              </a:xfrm>
              <a:prstGeom prst="rect">
                <a:avLst/>
              </a:prstGeom>
              <a:noFill/>
            </p:spPr>
            <p:txBody>
              <a:bodyPr vert="eaVert" wrap="none" rtlCol="0">
                <a:spAutoFit/>
              </a:bodyPr>
              <a:lstStyle/>
              <a:p>
                <a:pPr algn="ctr"/>
                <a:r>
                  <a:rPr lang="zh-CN" altLang="en-US" sz="11500" dirty="0">
                    <a:solidFill>
                      <a:schemeClr val="tx1">
                        <a:lumMod val="65000"/>
                        <a:lumOff val="35000"/>
                      </a:schemeClr>
                    </a:solidFill>
                    <a:latin typeface="字酷堂清楷体" panose="02010601030101010101" pitchFamily="2" charset="-122"/>
                    <a:ea typeface="字酷堂清楷体" panose="02010601030101010101" pitchFamily="2" charset="-122"/>
                  </a:rPr>
                  <a:t>丽江</a:t>
                </a:r>
              </a:p>
            </p:txBody>
          </p:sp>
          <p:grpSp>
            <p:nvGrpSpPr>
              <p:cNvPr id="31" name="组合 30">
                <a:extLst>
                  <a:ext uri="{FF2B5EF4-FFF2-40B4-BE49-F238E27FC236}">
                    <a16:creationId xmlns="" xmlns:a16="http://schemas.microsoft.com/office/drawing/2014/main" id="{029FD40B-D70F-4504-B6C0-DCBDAA64FB55}"/>
                  </a:ext>
                </a:extLst>
              </p:cNvPr>
              <p:cNvGrpSpPr/>
              <p:nvPr/>
            </p:nvGrpSpPr>
            <p:grpSpPr>
              <a:xfrm>
                <a:off x="1621486" y="560142"/>
                <a:ext cx="1821158" cy="1788738"/>
                <a:chOff x="1621486" y="560142"/>
                <a:chExt cx="1821158" cy="1788738"/>
              </a:xfrm>
            </p:grpSpPr>
            <p:sp>
              <p:nvSpPr>
                <p:cNvPr id="3" name="弧形 2">
                  <a:extLst>
                    <a:ext uri="{FF2B5EF4-FFF2-40B4-BE49-F238E27FC236}">
                      <a16:creationId xmlns="" xmlns:a16="http://schemas.microsoft.com/office/drawing/2014/main" id="{0B46FFA8-2E4E-464F-8267-E42CA5B52224}"/>
                    </a:ext>
                  </a:extLst>
                </p:cNvPr>
                <p:cNvSpPr/>
                <p:nvPr/>
              </p:nvSpPr>
              <p:spPr>
                <a:xfrm>
                  <a:off x="1621486" y="560142"/>
                  <a:ext cx="1762890" cy="1788738"/>
                </a:xfrm>
                <a:prstGeom prst="arc">
                  <a:avLst>
                    <a:gd name="adj1" fmla="val 10864047"/>
                    <a:gd name="adj2" fmla="val 21541420"/>
                  </a:avLst>
                </a:prstGeom>
                <a:ln w="28575">
                  <a:solidFill>
                    <a:srgbClr val="DDB57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2" name="椭圆 21">
                  <a:extLst>
                    <a:ext uri="{FF2B5EF4-FFF2-40B4-BE49-F238E27FC236}">
                      <a16:creationId xmlns="" xmlns:a16="http://schemas.microsoft.com/office/drawing/2014/main" id="{8CAA7AE1-AE10-4932-A91B-04D4989EE72C}"/>
                    </a:ext>
                  </a:extLst>
                </p:cNvPr>
                <p:cNvSpPr/>
                <p:nvPr/>
              </p:nvSpPr>
              <p:spPr>
                <a:xfrm>
                  <a:off x="3326110" y="1421981"/>
                  <a:ext cx="116534" cy="116534"/>
                </a:xfrm>
                <a:prstGeom prst="ellipse">
                  <a:avLst/>
                </a:prstGeom>
                <a:noFill/>
                <a:ln w="28575">
                  <a:solidFill>
                    <a:srgbClr val="DDB5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a:extLst>
                  <a:ext uri="{FF2B5EF4-FFF2-40B4-BE49-F238E27FC236}">
                    <a16:creationId xmlns="" xmlns:a16="http://schemas.microsoft.com/office/drawing/2014/main" id="{A5E0F011-8937-4299-808F-2E51835447F2}"/>
                  </a:ext>
                </a:extLst>
              </p:cNvPr>
              <p:cNvGrpSpPr/>
              <p:nvPr/>
            </p:nvGrpSpPr>
            <p:grpSpPr>
              <a:xfrm>
                <a:off x="1563218" y="4271720"/>
                <a:ext cx="1821158" cy="1788738"/>
                <a:chOff x="1563218" y="4271720"/>
                <a:chExt cx="1821158" cy="1788738"/>
              </a:xfrm>
            </p:grpSpPr>
            <p:sp>
              <p:nvSpPr>
                <p:cNvPr id="21" name="弧形 20">
                  <a:extLst>
                    <a:ext uri="{FF2B5EF4-FFF2-40B4-BE49-F238E27FC236}">
                      <a16:creationId xmlns="" xmlns:a16="http://schemas.microsoft.com/office/drawing/2014/main" id="{27D08865-2506-4888-BE8B-02195F3A58EA}"/>
                    </a:ext>
                  </a:extLst>
                </p:cNvPr>
                <p:cNvSpPr/>
                <p:nvPr/>
              </p:nvSpPr>
              <p:spPr>
                <a:xfrm flipV="1">
                  <a:off x="1621486" y="4271720"/>
                  <a:ext cx="1762890" cy="1788738"/>
                </a:xfrm>
                <a:prstGeom prst="arc">
                  <a:avLst>
                    <a:gd name="adj1" fmla="val 10864047"/>
                    <a:gd name="adj2" fmla="val 21060539"/>
                  </a:avLst>
                </a:prstGeom>
                <a:ln w="28575">
                  <a:solidFill>
                    <a:srgbClr val="DDB57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 name="直接连接符 6">
                  <a:extLst>
                    <a:ext uri="{FF2B5EF4-FFF2-40B4-BE49-F238E27FC236}">
                      <a16:creationId xmlns="" xmlns:a16="http://schemas.microsoft.com/office/drawing/2014/main" id="{9D42C35C-FC58-4770-831C-35E5193A099C}"/>
                    </a:ext>
                  </a:extLst>
                </p:cNvPr>
                <p:cNvCxnSpPr>
                  <a:cxnSpLocks/>
                  <a:stCxn id="21" idx="0"/>
                </p:cNvCxnSpPr>
                <p:nvPr/>
              </p:nvCxnSpPr>
              <p:spPr>
                <a:xfrm flipV="1">
                  <a:off x="1621635" y="4460744"/>
                  <a:ext cx="0" cy="721766"/>
                </a:xfrm>
                <a:prstGeom prst="line">
                  <a:avLst/>
                </a:prstGeom>
                <a:ln w="28575">
                  <a:solidFill>
                    <a:srgbClr val="DDB577"/>
                  </a:solidFill>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 xmlns:a16="http://schemas.microsoft.com/office/drawing/2014/main" id="{8E9FED3E-23FC-46DE-892E-316BF8BA2157}"/>
                    </a:ext>
                  </a:extLst>
                </p:cNvPr>
                <p:cNvSpPr/>
                <p:nvPr/>
              </p:nvSpPr>
              <p:spPr>
                <a:xfrm>
                  <a:off x="1563218" y="4344209"/>
                  <a:ext cx="116534" cy="116534"/>
                </a:xfrm>
                <a:prstGeom prst="ellipse">
                  <a:avLst/>
                </a:prstGeom>
                <a:noFill/>
                <a:ln w="28575">
                  <a:solidFill>
                    <a:srgbClr val="DDB5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43" name="图片 42" descr="图片包含 鸟, 鲜花, 小, 餐桌&#10;&#10;已生成高可信度的说明">
              <a:extLst>
                <a:ext uri="{FF2B5EF4-FFF2-40B4-BE49-F238E27FC236}">
                  <a16:creationId xmlns="" xmlns:a16="http://schemas.microsoft.com/office/drawing/2014/main" id="{7C2656B9-4C10-4C8F-935C-E6E733C9EE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70385" y="1599754"/>
              <a:ext cx="1355032" cy="1386928"/>
            </a:xfrm>
            <a:prstGeom prst="rect">
              <a:avLst/>
            </a:prstGeom>
          </p:spPr>
        </p:pic>
      </p:grpSp>
    </p:spTree>
    <p:extLst>
      <p:ext uri="{BB962C8B-B14F-4D97-AF65-F5344CB8AC3E}">
        <p14:creationId xmlns:p14="http://schemas.microsoft.com/office/powerpoint/2010/main" val="3971089320"/>
      </p:ext>
    </p:extLst>
  </p:cSld>
  <p:clrMapOvr>
    <a:masterClrMapping/>
  </p:clrMapOvr>
  <mc:AlternateContent xmlns:mc="http://schemas.openxmlformats.org/markup-compatibility/2006" xmlns:p14="http://schemas.microsoft.com/office/powerpoint/2010/main">
    <mc:Choice Requires="p14">
      <p:transition spd="slow" p14:dur="1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grpId="0" nodeType="click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right)">
                                      <p:cBhvr>
                                        <p:cTn id="13" dur="1500"/>
                                        <p:tgtEl>
                                          <p:spTgt spid="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文字, 树&#10;&#10;已生成高可信度的说明">
            <a:extLst>
              <a:ext uri="{FF2B5EF4-FFF2-40B4-BE49-F238E27FC236}">
                <a16:creationId xmlns="" xmlns:a16="http://schemas.microsoft.com/office/drawing/2014/main" id="{C759C1DE-79B7-475B-97D4-757D1F134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9553" y="1046746"/>
            <a:ext cx="3927864" cy="2353720"/>
          </a:xfrm>
          <a:prstGeom prst="rect">
            <a:avLst/>
          </a:prstGeom>
        </p:spPr>
      </p:pic>
      <p:sp>
        <p:nvSpPr>
          <p:cNvPr id="3" name="矩形 2">
            <a:extLst>
              <a:ext uri="{FF2B5EF4-FFF2-40B4-BE49-F238E27FC236}">
                <a16:creationId xmlns="" xmlns:a16="http://schemas.microsoft.com/office/drawing/2014/main" id="{49AA3D34-9AF5-4EF7-B7F5-DF74F5518CB7}"/>
              </a:ext>
            </a:extLst>
          </p:cNvPr>
          <p:cNvSpPr/>
          <p:nvPr/>
        </p:nvSpPr>
        <p:spPr>
          <a:xfrm>
            <a:off x="0" y="2996952"/>
            <a:ext cx="12192000" cy="3861048"/>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D5F1C863-6D91-439A-B350-33F43CA7980D}"/>
              </a:ext>
            </a:extLst>
          </p:cNvPr>
          <p:cNvSpPr/>
          <p:nvPr/>
        </p:nvSpPr>
        <p:spPr>
          <a:xfrm>
            <a:off x="5076761" y="3402473"/>
            <a:ext cx="6131807" cy="2677656"/>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中国以整座古城申报世界文化遗产获得成功的两座古城之一。古城内街道依山傍水，以红色角砾岩铺就，是中国民居中具有鲜明特色和风格的类型之一。</a:t>
            </a:r>
            <a:endParaRPr lang="en-US" altLang="zh-CN" sz="16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150000"/>
              </a:lnSpc>
            </a:pPr>
            <a:endParaRPr lang="en-US" altLang="zh-CN" sz="16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丽江古城在南宋时期就初具规模，已有 八、九百年的历史。自明朝时，丽江古城称“大研厢”，因其居丽江坝中心，四面青山环绕，一 片碧野之间绿水萦回，形似一块碧玉大砚，故而得名。</a:t>
            </a:r>
            <a:endParaRPr lang="zh-CN" altLang="en-US" sz="1600" b="0" i="0" dirty="0">
              <a:solidFill>
                <a:schemeClr val="tx1">
                  <a:lumMod val="75000"/>
                  <a:lumOff val="25000"/>
                </a:schemeClr>
              </a:solidFill>
              <a:effectLst/>
              <a:latin typeface="幼圆" panose="02010509060101010101" pitchFamily="49" charset="-122"/>
              <a:ea typeface="幼圆" panose="02010509060101010101" pitchFamily="49" charset="-122"/>
            </a:endParaRPr>
          </a:p>
        </p:txBody>
      </p:sp>
      <p:sp>
        <p:nvSpPr>
          <p:cNvPr id="4" name="文本框 3">
            <a:extLst>
              <a:ext uri="{FF2B5EF4-FFF2-40B4-BE49-F238E27FC236}">
                <a16:creationId xmlns="" xmlns:a16="http://schemas.microsoft.com/office/drawing/2014/main" id="{6F2A06BF-9000-4981-9941-0144DB777261}"/>
              </a:ext>
            </a:extLst>
          </p:cNvPr>
          <p:cNvSpPr txBox="1"/>
          <p:nvPr/>
        </p:nvSpPr>
        <p:spPr>
          <a:xfrm>
            <a:off x="5095783" y="1099677"/>
            <a:ext cx="4288353" cy="1323439"/>
          </a:xfrm>
          <a:prstGeom prst="rect">
            <a:avLst/>
          </a:prstGeom>
          <a:noFill/>
        </p:spPr>
        <p:txBody>
          <a:bodyPr wrap="none" rtlCol="0">
            <a:spAutoFit/>
          </a:bodyPr>
          <a:lstStyle/>
          <a:p>
            <a:r>
              <a:rPr lang="zh-CN" altLang="en-US" sz="8000" dirty="0">
                <a:solidFill>
                  <a:schemeClr val="tx1">
                    <a:lumMod val="75000"/>
                    <a:lumOff val="25000"/>
                  </a:schemeClr>
                </a:solidFill>
                <a:latin typeface="字酷堂清楷体" panose="02010601030101010101" pitchFamily="2" charset="-122"/>
                <a:ea typeface="字酷堂清楷体" panose="02010601030101010101" pitchFamily="2" charset="-122"/>
              </a:rPr>
              <a:t>丽江古城</a:t>
            </a:r>
          </a:p>
        </p:txBody>
      </p:sp>
      <p:pic>
        <p:nvPicPr>
          <p:cNvPr id="6" name="图片 5">
            <a:extLst>
              <a:ext uri="{FF2B5EF4-FFF2-40B4-BE49-F238E27FC236}">
                <a16:creationId xmlns="" xmlns:a16="http://schemas.microsoft.com/office/drawing/2014/main" id="{23831356-C7FF-4C89-97F7-BCE4E6520B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990" y="-10457"/>
            <a:ext cx="3923802" cy="5891797"/>
          </a:xfrm>
          <a:prstGeom prst="rect">
            <a:avLst/>
          </a:prstGeom>
        </p:spPr>
      </p:pic>
      <p:sp>
        <p:nvSpPr>
          <p:cNvPr id="7" name="文本框 6">
            <a:extLst>
              <a:ext uri="{FF2B5EF4-FFF2-40B4-BE49-F238E27FC236}">
                <a16:creationId xmlns="" xmlns:a16="http://schemas.microsoft.com/office/drawing/2014/main" id="{1D6B5229-5EAC-48BB-AEFB-B2584FD377D8}"/>
              </a:ext>
            </a:extLst>
          </p:cNvPr>
          <p:cNvSpPr txBox="1"/>
          <p:nvPr/>
        </p:nvSpPr>
        <p:spPr>
          <a:xfrm>
            <a:off x="4732566" y="327431"/>
            <a:ext cx="7238691" cy="261610"/>
          </a:xfrm>
          <a:prstGeom prst="rect">
            <a:avLst/>
          </a:prstGeom>
          <a:noFill/>
        </p:spPr>
        <p:txBody>
          <a:bodyPr vert="horz" wrap="square" rtlCol="0">
            <a:spAutoFit/>
          </a:bodyPr>
          <a:lstStyle/>
          <a:p>
            <a:pPr algn="dist"/>
            <a:r>
              <a:rPr lang="en-US" altLang="zh-CN" sz="1100" dirty="0">
                <a:solidFill>
                  <a:schemeClr val="tx1">
                    <a:lumMod val="75000"/>
                    <a:lumOff val="25000"/>
                  </a:schemeClr>
                </a:solidFill>
                <a:latin typeface="字悦宋刻本（非商用）" panose="02000500040000020004" pitchFamily="2" charset="-122"/>
                <a:ea typeface="字悦宋刻本（非商用）" panose="02000500040000020004" pitchFamily="2" charset="-122"/>
              </a:rPr>
              <a:t>YUNNAN LIJIANG TOWN</a:t>
            </a:r>
            <a:endParaRPr lang="zh-CN" altLang="en-US" sz="1100" dirty="0">
              <a:solidFill>
                <a:schemeClr val="tx1">
                  <a:lumMod val="75000"/>
                  <a:lumOff val="25000"/>
                </a:schemeClr>
              </a:solidFill>
              <a:latin typeface="字悦宋刻本（非商用）" panose="02000500040000020004" pitchFamily="2" charset="-122"/>
              <a:ea typeface="字悦宋刻本（非商用）" panose="02000500040000020004" pitchFamily="2" charset="-122"/>
            </a:endParaRPr>
          </a:p>
        </p:txBody>
      </p:sp>
    </p:spTree>
    <p:extLst>
      <p:ext uri="{BB962C8B-B14F-4D97-AF65-F5344CB8AC3E}">
        <p14:creationId xmlns:p14="http://schemas.microsoft.com/office/powerpoint/2010/main" val="3737857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wipe(up)">
                                      <p:cBhvr>
                                        <p:cTn id="17" dur="1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up)">
                                      <p:cBhvr>
                                        <p:cTn id="22" dur="1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平行四边形 19">
            <a:extLst>
              <a:ext uri="{FF2B5EF4-FFF2-40B4-BE49-F238E27FC236}">
                <a16:creationId xmlns="" xmlns:a16="http://schemas.microsoft.com/office/drawing/2014/main" id="{1F755747-A64F-4C64-8335-0A4322A5278A}"/>
              </a:ext>
            </a:extLst>
          </p:cNvPr>
          <p:cNvSpPr/>
          <p:nvPr/>
        </p:nvSpPr>
        <p:spPr>
          <a:xfrm>
            <a:off x="10071107" y="2755438"/>
            <a:ext cx="2270422" cy="1575162"/>
          </a:xfrm>
          <a:prstGeom prst="parallelogram">
            <a:avLst>
              <a:gd name="adj" fmla="val 43429"/>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 xmlns:a16="http://schemas.microsoft.com/office/drawing/2014/main" id="{80E0D738-8D08-45CE-BD20-D2DFF508A0D9}"/>
              </a:ext>
            </a:extLst>
          </p:cNvPr>
          <p:cNvSpPr/>
          <p:nvPr/>
        </p:nvSpPr>
        <p:spPr>
          <a:xfrm>
            <a:off x="1737346" y="764703"/>
            <a:ext cx="2270422" cy="1261259"/>
          </a:xfrm>
          <a:prstGeom prst="parallelogram">
            <a:avLst>
              <a:gd name="adj" fmla="val 43429"/>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0D8F8E50-8BE6-43EB-9EB5-19A69A76B68D}"/>
              </a:ext>
            </a:extLst>
          </p:cNvPr>
          <p:cNvSpPr/>
          <p:nvPr/>
        </p:nvSpPr>
        <p:spPr>
          <a:xfrm>
            <a:off x="0" y="4005064"/>
            <a:ext cx="5264559" cy="532953"/>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BBF0D087-A868-4A4B-9B89-3708D53E91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010682"/>
            <a:ext cx="12192000" cy="3846576"/>
          </a:xfrm>
          <a:prstGeom prst="rect">
            <a:avLst/>
          </a:prstGeom>
        </p:spPr>
      </p:pic>
      <p:sp>
        <p:nvSpPr>
          <p:cNvPr id="12" name="矩形 11">
            <a:extLst>
              <a:ext uri="{FF2B5EF4-FFF2-40B4-BE49-F238E27FC236}">
                <a16:creationId xmlns="" xmlns:a16="http://schemas.microsoft.com/office/drawing/2014/main" id="{52CE72FC-C324-4372-9148-C98EAF4A23BE}"/>
              </a:ext>
            </a:extLst>
          </p:cNvPr>
          <p:cNvSpPr/>
          <p:nvPr/>
        </p:nvSpPr>
        <p:spPr>
          <a:xfrm>
            <a:off x="1381646" y="1106374"/>
            <a:ext cx="9073008" cy="4176464"/>
          </a:xfrm>
          <a:prstGeom prst="rect">
            <a:avLst/>
          </a:prstGeom>
          <a:solidFill>
            <a:schemeClr val="bg1"/>
          </a:solidFill>
          <a:ln w="38100">
            <a:solidFill>
              <a:srgbClr val="F49F7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242F4F6E-40B9-407F-9FC7-DE7905794425}"/>
              </a:ext>
            </a:extLst>
          </p:cNvPr>
          <p:cNvSpPr/>
          <p:nvPr/>
        </p:nvSpPr>
        <p:spPr>
          <a:xfrm>
            <a:off x="1737346" y="1495695"/>
            <a:ext cx="6662910" cy="3323987"/>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玉龙雪山是纳西人心中的神山，其主峰扇子陡海拔</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5596</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米，常年在云雾缠绕之中，是一座未被征服的处女峰。玉龙雪山由</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12</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座雪峰组成，高山雪域风景位于海拔</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4000</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米以上，雪山自然旅游资源丰富，景观大致可分为雪域、冰川景观、高山草甸景观、原始森林景观、雪山水景等。</a:t>
            </a:r>
            <a:endParaRPr lang="en-US" altLang="zh-CN" sz="14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150000"/>
              </a:lnSpc>
            </a:pPr>
            <a:endParaRPr lang="en-US" altLang="zh-CN" sz="14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雪山气势磅礴，玲珑秀丽，随着时令和阴晴的变化，有时云蒸霞蔚、玉龙时隐时现；有时碧空如水，群峰晶莹耀眼；有时云带束腰，云中雪峰皎洁，云下岗峦碧翠；有时霞光辉映，雪峰如披红纱，娇艳无比。还有在不同高度依次开放的杜鹃花组成了雪山最美的风景。景区有玉水寨、冰川公园、蓝月谷等景点。每天上午，雪山甘海子景区的蓝月谷广场上还会有</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印象</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丽江</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的大型实景演出。</a:t>
            </a:r>
            <a:endParaRPr lang="zh-CN" altLang="en-US" sz="1400" b="0" i="0" dirty="0">
              <a:solidFill>
                <a:schemeClr val="tx1">
                  <a:lumMod val="75000"/>
                  <a:lumOff val="25000"/>
                </a:schemeClr>
              </a:solidFill>
              <a:effectLst/>
              <a:latin typeface="幼圆" panose="02010509060101010101" pitchFamily="49" charset="-122"/>
              <a:ea typeface="幼圆" panose="02010509060101010101" pitchFamily="49" charset="-122"/>
            </a:endParaRPr>
          </a:p>
        </p:txBody>
      </p:sp>
      <p:sp>
        <p:nvSpPr>
          <p:cNvPr id="3" name="文本框 2">
            <a:extLst>
              <a:ext uri="{FF2B5EF4-FFF2-40B4-BE49-F238E27FC236}">
                <a16:creationId xmlns="" xmlns:a16="http://schemas.microsoft.com/office/drawing/2014/main" id="{BF5D7C6C-379F-4FE3-A3E4-BCEC6E660C0C}"/>
              </a:ext>
            </a:extLst>
          </p:cNvPr>
          <p:cNvSpPr txBox="1"/>
          <p:nvPr/>
        </p:nvSpPr>
        <p:spPr>
          <a:xfrm>
            <a:off x="8729554" y="1344452"/>
            <a:ext cx="1107996" cy="3170099"/>
          </a:xfrm>
          <a:prstGeom prst="rect">
            <a:avLst/>
          </a:prstGeom>
          <a:noFill/>
        </p:spPr>
        <p:txBody>
          <a:bodyPr vert="eaVert" wrap="none" rtlCol="0">
            <a:spAutoFit/>
          </a:bodyPr>
          <a:lstStyle/>
          <a:p>
            <a:r>
              <a:rPr lang="zh-CN" altLang="en-US" sz="6000" dirty="0">
                <a:solidFill>
                  <a:schemeClr val="tx1">
                    <a:lumMod val="75000"/>
                    <a:lumOff val="25000"/>
                  </a:schemeClr>
                </a:solidFill>
                <a:latin typeface="字酷堂清楷体" panose="02010601030101010101" pitchFamily="2" charset="-122"/>
                <a:ea typeface="字酷堂清楷体" panose="02010601030101010101" pitchFamily="2" charset="-122"/>
              </a:rPr>
              <a:t>玉龙雪山</a:t>
            </a:r>
          </a:p>
        </p:txBody>
      </p:sp>
      <p:sp>
        <p:nvSpPr>
          <p:cNvPr id="4" name="矩形 3">
            <a:extLst>
              <a:ext uri="{FF2B5EF4-FFF2-40B4-BE49-F238E27FC236}">
                <a16:creationId xmlns="" xmlns:a16="http://schemas.microsoft.com/office/drawing/2014/main" id="{83428DE5-8C5B-4AAA-B75E-63835B285FDC}"/>
              </a:ext>
            </a:extLst>
          </p:cNvPr>
          <p:cNvSpPr/>
          <p:nvPr/>
        </p:nvSpPr>
        <p:spPr>
          <a:xfrm>
            <a:off x="9699051" y="1528244"/>
            <a:ext cx="346249" cy="2813394"/>
          </a:xfrm>
          <a:prstGeom prst="rect">
            <a:avLst/>
          </a:prstGeom>
        </p:spPr>
        <p:txBody>
          <a:bodyPr vert="eaVert" wrap="square">
            <a:spAutoFit/>
          </a:bodyPr>
          <a:lstStyle/>
          <a:p>
            <a:pPr algn="dist"/>
            <a:r>
              <a:rPr lang="en-US" altLang="zh-CN" sz="1050" dirty="0">
                <a:solidFill>
                  <a:schemeClr val="tx1">
                    <a:lumMod val="75000"/>
                    <a:lumOff val="25000"/>
                  </a:schemeClr>
                </a:solidFill>
                <a:latin typeface="字酷堂清楷体" panose="02010601030101010101" pitchFamily="2" charset="-122"/>
                <a:ea typeface="字酷堂清楷体" panose="02010601030101010101" pitchFamily="2" charset="-122"/>
              </a:rPr>
              <a:t>JADE DRAGON SNOW MOUNTAIN</a:t>
            </a:r>
            <a:endParaRPr lang="zh-CN" altLang="en-US" sz="105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pic>
        <p:nvPicPr>
          <p:cNvPr id="6" name="图片 5" descr="图片包含 雪花, 山, 户外, 自然&#10;&#10;已生成极高可信度的说明">
            <a:extLst>
              <a:ext uri="{FF2B5EF4-FFF2-40B4-BE49-F238E27FC236}">
                <a16:creationId xmlns="" xmlns:a16="http://schemas.microsoft.com/office/drawing/2014/main" id="{3C235055-6683-40EA-8611-4785D90DFC1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1343" y="4470806"/>
            <a:ext cx="2062522" cy="834108"/>
          </a:xfrm>
          <a:prstGeom prst="rect">
            <a:avLst/>
          </a:prstGeom>
        </p:spPr>
      </p:pic>
      <p:cxnSp>
        <p:nvCxnSpPr>
          <p:cNvPr id="18" name="直接连接符 17">
            <a:extLst>
              <a:ext uri="{FF2B5EF4-FFF2-40B4-BE49-F238E27FC236}">
                <a16:creationId xmlns="" xmlns:a16="http://schemas.microsoft.com/office/drawing/2014/main" id="{7FEE1292-0B78-47E9-B674-1EF4CB5462BA}"/>
              </a:ext>
            </a:extLst>
          </p:cNvPr>
          <p:cNvCxnSpPr>
            <a:cxnSpLocks/>
          </p:cNvCxnSpPr>
          <p:nvPr/>
        </p:nvCxnSpPr>
        <p:spPr>
          <a:xfrm>
            <a:off x="8544272" y="1528244"/>
            <a:ext cx="0" cy="281339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91397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1"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0-#ppt_h/2"/>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99F94BC3-2106-4433-A6A7-9048CEB21DDF}"/>
              </a:ext>
            </a:extLst>
          </p:cNvPr>
          <p:cNvSpPr/>
          <p:nvPr/>
        </p:nvSpPr>
        <p:spPr>
          <a:xfrm>
            <a:off x="6096000" y="0"/>
            <a:ext cx="6096000" cy="6858000"/>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4ED835C1-5B09-4F3D-83C0-D595DA6873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08318"/>
            <a:ext cx="6121841" cy="2365811"/>
          </a:xfrm>
          <a:prstGeom prst="rect">
            <a:avLst/>
          </a:prstGeom>
        </p:spPr>
      </p:pic>
      <p:sp>
        <p:nvSpPr>
          <p:cNvPr id="3" name="文本框 2">
            <a:extLst>
              <a:ext uri="{FF2B5EF4-FFF2-40B4-BE49-F238E27FC236}">
                <a16:creationId xmlns="" xmlns:a16="http://schemas.microsoft.com/office/drawing/2014/main" id="{7C0FD9E8-A4E5-4D46-98FD-D406B903BB81}"/>
              </a:ext>
            </a:extLst>
          </p:cNvPr>
          <p:cNvSpPr txBox="1"/>
          <p:nvPr/>
        </p:nvSpPr>
        <p:spPr>
          <a:xfrm>
            <a:off x="315997" y="400222"/>
            <a:ext cx="1200329" cy="3523836"/>
          </a:xfrm>
          <a:prstGeom prst="rect">
            <a:avLst/>
          </a:prstGeom>
          <a:noFill/>
        </p:spPr>
        <p:txBody>
          <a:bodyPr vert="eaVert" wrap="square" rtlCol="0">
            <a:spAutoFit/>
          </a:bodyPr>
          <a:lstStyle/>
          <a:p>
            <a:r>
              <a:rPr lang="zh-CN" altLang="en-US" sz="6600" dirty="0">
                <a:solidFill>
                  <a:srgbClr val="333333"/>
                </a:solidFill>
                <a:latin typeface="字酷堂清楷体" panose="02010601030101010101" pitchFamily="2" charset="-122"/>
                <a:ea typeface="字酷堂清楷体" panose="02010601030101010101" pitchFamily="2" charset="-122"/>
              </a:rPr>
              <a:t>束河</a:t>
            </a:r>
            <a:r>
              <a:rPr lang="zh-CN" altLang="en-US" sz="6600" dirty="0">
                <a:solidFill>
                  <a:schemeClr val="bg1"/>
                </a:solidFill>
                <a:latin typeface="字酷堂清楷体" panose="02010601030101010101" pitchFamily="2" charset="-122"/>
                <a:ea typeface="字酷堂清楷体" panose="02010601030101010101" pitchFamily="2" charset="-122"/>
              </a:rPr>
              <a:t>古镇</a:t>
            </a:r>
          </a:p>
        </p:txBody>
      </p:sp>
      <p:sp>
        <p:nvSpPr>
          <p:cNvPr id="13" name="矩形 12">
            <a:extLst>
              <a:ext uri="{FF2B5EF4-FFF2-40B4-BE49-F238E27FC236}">
                <a16:creationId xmlns="" xmlns:a16="http://schemas.microsoft.com/office/drawing/2014/main" id="{E24CD753-5EC2-4DB5-BC28-382031344B06}"/>
              </a:ext>
            </a:extLst>
          </p:cNvPr>
          <p:cNvSpPr/>
          <p:nvPr/>
        </p:nvSpPr>
        <p:spPr>
          <a:xfrm>
            <a:off x="6096001" y="2106178"/>
            <a:ext cx="6096000" cy="2370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38587933-2947-41C0-A599-A1C214CE8BC8}"/>
              </a:ext>
            </a:extLst>
          </p:cNvPr>
          <p:cNvSpPr/>
          <p:nvPr/>
        </p:nvSpPr>
        <p:spPr>
          <a:xfrm>
            <a:off x="435478" y="4909228"/>
            <a:ext cx="5225044" cy="1011367"/>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镇内的大石桥、大觉宫至今还保留完好，大觉宫里面的壁画生动地描绘了佛教中的人物形象。这里曾是丽江皮具的聚散地，古镇中还有一座建于清代的龙泉寺，里面供奉的是皮匠祖师孙膑。</a:t>
            </a:r>
          </a:p>
        </p:txBody>
      </p:sp>
      <p:sp>
        <p:nvSpPr>
          <p:cNvPr id="14" name="矩形 13">
            <a:extLst>
              <a:ext uri="{FF2B5EF4-FFF2-40B4-BE49-F238E27FC236}">
                <a16:creationId xmlns="" xmlns:a16="http://schemas.microsoft.com/office/drawing/2014/main" id="{544AEB8B-B6C0-41EF-B158-25553AE2C199}"/>
              </a:ext>
            </a:extLst>
          </p:cNvPr>
          <p:cNvSpPr/>
          <p:nvPr/>
        </p:nvSpPr>
        <p:spPr>
          <a:xfrm>
            <a:off x="6503139" y="2480017"/>
            <a:ext cx="4062651" cy="1708535"/>
          </a:xfrm>
          <a:prstGeom prst="rect">
            <a:avLst/>
          </a:prstGeom>
        </p:spPr>
        <p:txBody>
          <a:bodyPr vert="eaVert" wrap="square">
            <a:spAutoFit/>
          </a:bodyPr>
          <a:lstStyle/>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束河古镇是一座历史悠久、景点众多的古镇。古镇建于明代万历年间，又被人们称作龙泉村，这个古老的村落坐东朝西，古镇的后山则是巍峨壮丽的玉龙雪山的余脉，这里山峦青秀缠绵，林木苍翠，前来旅游的游客无不被这里的美景所折服、震撼。</a:t>
            </a:r>
            <a:endParaRPr lang="en-US" altLang="zh-CN" sz="14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5" name="矩形 14">
            <a:extLst>
              <a:ext uri="{FF2B5EF4-FFF2-40B4-BE49-F238E27FC236}">
                <a16:creationId xmlns="" xmlns:a16="http://schemas.microsoft.com/office/drawing/2014/main" id="{4206E95A-FD4F-4B57-9ABE-38AD4C0B0DF5}"/>
              </a:ext>
            </a:extLst>
          </p:cNvPr>
          <p:cNvSpPr/>
          <p:nvPr/>
        </p:nvSpPr>
        <p:spPr>
          <a:xfrm>
            <a:off x="1516326" y="1587627"/>
            <a:ext cx="10477839" cy="369332"/>
          </a:xfrm>
          <a:prstGeom prst="rect">
            <a:avLst/>
          </a:prstGeom>
        </p:spPr>
        <p:txBody>
          <a:bodyPr vert="horz" wrap="square">
            <a:spAutoFit/>
          </a:bodyPr>
          <a:lstStyle/>
          <a:p>
            <a:pPr algn="dist"/>
            <a:r>
              <a:rPr lang="zh-CN" altLang="en-US" dirty="0">
                <a:solidFill>
                  <a:schemeClr val="tx1">
                    <a:alpha val="46000"/>
                  </a:schemeClr>
                </a:solidFill>
                <a:latin typeface="字酷堂清楷体" panose="02010601030101010101" pitchFamily="2" charset="-122"/>
                <a:ea typeface="字酷堂清楷体" panose="02010601030101010101" pitchFamily="2" charset="-122"/>
              </a:rPr>
              <a:t>SHUHE ANCIENT TOWN</a:t>
            </a:r>
          </a:p>
        </p:txBody>
      </p:sp>
      <p:sp>
        <p:nvSpPr>
          <p:cNvPr id="16" name="文本框 15">
            <a:extLst>
              <a:ext uri="{FF2B5EF4-FFF2-40B4-BE49-F238E27FC236}">
                <a16:creationId xmlns="" xmlns:a16="http://schemas.microsoft.com/office/drawing/2014/main" id="{9D111E5C-5E7D-449F-B384-633C2266AC6C}"/>
              </a:ext>
            </a:extLst>
          </p:cNvPr>
          <p:cNvSpPr txBox="1"/>
          <p:nvPr/>
        </p:nvSpPr>
        <p:spPr>
          <a:xfrm>
            <a:off x="10669130" y="2480017"/>
            <a:ext cx="1169551" cy="1897965"/>
          </a:xfrm>
          <a:prstGeom prst="rect">
            <a:avLst/>
          </a:prstGeom>
          <a:noFill/>
        </p:spPr>
        <p:txBody>
          <a:bodyPr vert="eaVert" wrap="square" rtlCol="0">
            <a:spAutoFit/>
          </a:bodyPr>
          <a:lstStyle/>
          <a:p>
            <a:r>
              <a:rPr lang="zh-CN" altLang="en-US" sz="3200" dirty="0">
                <a:solidFill>
                  <a:schemeClr val="tx1">
                    <a:lumMod val="75000"/>
                    <a:lumOff val="25000"/>
                  </a:schemeClr>
                </a:solidFill>
                <a:latin typeface="字酷堂清楷体" panose="02010601030101010101" pitchFamily="2" charset="-122"/>
                <a:ea typeface="字酷堂清楷体" panose="02010601030101010101" pitchFamily="2" charset="-122"/>
              </a:rPr>
              <a:t>束河</a:t>
            </a:r>
            <a:endParaRPr lang="en-US" altLang="zh-CN" sz="3200" dirty="0">
              <a:solidFill>
                <a:schemeClr val="tx1">
                  <a:lumMod val="75000"/>
                  <a:lumOff val="25000"/>
                </a:schemeClr>
              </a:solidFill>
              <a:latin typeface="字酷堂清楷体" panose="02010601030101010101" pitchFamily="2" charset="-122"/>
              <a:ea typeface="字酷堂清楷体" panose="02010601030101010101" pitchFamily="2" charset="-122"/>
            </a:endParaRPr>
          </a:p>
          <a:p>
            <a:r>
              <a:rPr lang="zh-CN" altLang="en-US" sz="3200" dirty="0">
                <a:solidFill>
                  <a:schemeClr val="tx1">
                    <a:lumMod val="75000"/>
                    <a:lumOff val="25000"/>
                  </a:schemeClr>
                </a:solidFill>
                <a:latin typeface="字酷堂清楷体" panose="02010601030101010101" pitchFamily="2" charset="-122"/>
                <a:ea typeface="字酷堂清楷体" panose="02010601030101010101" pitchFamily="2" charset="-122"/>
              </a:rPr>
              <a:t>古镇</a:t>
            </a:r>
          </a:p>
        </p:txBody>
      </p:sp>
      <p:pic>
        <p:nvPicPr>
          <p:cNvPr id="10" name="图片 9" descr="图片包含 宗教场所&#10;&#10;已生成高可信度的说明">
            <a:extLst>
              <a:ext uri="{FF2B5EF4-FFF2-40B4-BE49-F238E27FC236}">
                <a16:creationId xmlns="" xmlns:a16="http://schemas.microsoft.com/office/drawing/2014/main" id="{865941BC-1E37-4B40-9345-EFBC5F08C3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00456" y="3522445"/>
            <a:ext cx="2074172" cy="1046847"/>
          </a:xfrm>
          <a:prstGeom prst="rect">
            <a:avLst/>
          </a:prstGeom>
        </p:spPr>
      </p:pic>
    </p:spTree>
    <p:extLst>
      <p:ext uri="{BB962C8B-B14F-4D97-AF65-F5344CB8AC3E}">
        <p14:creationId xmlns:p14="http://schemas.microsoft.com/office/powerpoint/2010/main" val="3439245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right)">
                                      <p:cBhvr>
                                        <p:cTn id="12" dur="1500"/>
                                        <p:tgtEl>
                                          <p:spTgt spid="16"/>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1500"/>
                                        <p:tgtEl>
                                          <p:spTgt spid="1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14"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42ED2D35-9E9A-4292-8F6F-1444A0ACCC9B}"/>
              </a:ext>
            </a:extLst>
          </p:cNvPr>
          <p:cNvSpPr/>
          <p:nvPr/>
        </p:nvSpPr>
        <p:spPr>
          <a:xfrm>
            <a:off x="-833" y="1823375"/>
            <a:ext cx="2064385" cy="5034625"/>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4F78520D-883B-4EFC-A469-0B7112CD01C6}"/>
              </a:ext>
            </a:extLst>
          </p:cNvPr>
          <p:cNvSpPr/>
          <p:nvPr/>
        </p:nvSpPr>
        <p:spPr>
          <a:xfrm>
            <a:off x="3874231" y="3014514"/>
            <a:ext cx="7368480" cy="1569660"/>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拉市海位于丽江城西</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10</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公里处，是丽江境内最大的高原湖泊，也是云南省第一个以“湿地”命名的自然保护区。“拉市”为古纳西语译名，“拉”为荒坝，“市”为新，意为新的荒坝。每年都会有</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3</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万只左右的水鸟来此越冬，这里山水相映，碧翠环抱，景色十分优美。</a:t>
            </a:r>
          </a:p>
        </p:txBody>
      </p:sp>
      <p:sp>
        <p:nvSpPr>
          <p:cNvPr id="3" name="文本框 2">
            <a:extLst>
              <a:ext uri="{FF2B5EF4-FFF2-40B4-BE49-F238E27FC236}">
                <a16:creationId xmlns="" xmlns:a16="http://schemas.microsoft.com/office/drawing/2014/main" id="{9D5650D4-7CFB-4C7C-BC43-4F68FDC8EC8A}"/>
              </a:ext>
            </a:extLst>
          </p:cNvPr>
          <p:cNvSpPr txBox="1"/>
          <p:nvPr/>
        </p:nvSpPr>
        <p:spPr>
          <a:xfrm>
            <a:off x="2645310" y="2665872"/>
            <a:ext cx="923330" cy="2257473"/>
          </a:xfrm>
          <a:prstGeom prst="rect">
            <a:avLst/>
          </a:prstGeom>
          <a:noFill/>
        </p:spPr>
        <p:txBody>
          <a:bodyPr vert="eaVert" wrap="square" rtlCol="0">
            <a:spAutoFit/>
          </a:bodyPr>
          <a:lstStyle/>
          <a:p>
            <a:r>
              <a:rPr lang="zh-CN" altLang="en-US" sz="4800" dirty="0">
                <a:solidFill>
                  <a:srgbClr val="333333"/>
                </a:solidFill>
                <a:latin typeface="字酷堂清楷体" panose="02010601030101010101" pitchFamily="2" charset="-122"/>
                <a:ea typeface="字酷堂清楷体" panose="02010601030101010101" pitchFamily="2" charset="-122"/>
              </a:rPr>
              <a:t>拉市海</a:t>
            </a:r>
            <a:endParaRPr lang="zh-CN" altLang="en-US" sz="480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4" name="矩形 3">
            <a:extLst>
              <a:ext uri="{FF2B5EF4-FFF2-40B4-BE49-F238E27FC236}">
                <a16:creationId xmlns="" xmlns:a16="http://schemas.microsoft.com/office/drawing/2014/main" id="{FDB66D44-8B7B-4DFD-8320-B16A14F9AA28}"/>
              </a:ext>
            </a:extLst>
          </p:cNvPr>
          <p:cNvSpPr/>
          <p:nvPr/>
        </p:nvSpPr>
        <p:spPr>
          <a:xfrm>
            <a:off x="3874231" y="4775976"/>
            <a:ext cx="7368480" cy="890885"/>
          </a:xfrm>
          <a:prstGeom prst="rect">
            <a:avLst/>
          </a:prstGeom>
        </p:spPr>
        <p:txBody>
          <a:bodyPr wrap="square">
            <a:spAutoFit/>
          </a:bodyPr>
          <a:lstStyle/>
          <a:p>
            <a:pPr algn="just">
              <a:lnSpc>
                <a:spcPct val="150000"/>
              </a:lnSpc>
            </a:pPr>
            <a:r>
              <a:rPr lang="en-US" altLang="zh-CN" sz="900" dirty="0">
                <a:solidFill>
                  <a:schemeClr val="tx1">
                    <a:lumMod val="75000"/>
                    <a:lumOff val="25000"/>
                  </a:schemeClr>
                </a:solidFill>
                <a:latin typeface="幼圆" panose="02010509060101010101" pitchFamily="49" charset="-122"/>
                <a:ea typeface="幼圆" panose="02010509060101010101" pitchFamily="49" charset="-122"/>
              </a:rPr>
              <a:t>LASHIHAI IS LOCATED 10 KILOMETERS WEST OF LIJIANG, LIJIANG IS THE LARGEST PLATEAU LAKES, IS ALSO THE FIRST IN YUNNAN PROVINCE TO "WETLANDS" NAMED NATURE RESERVE. "LASHI" IS THE TRANSLATION OF THE ANCIENT NAXI LANGUAGE, "PULL" FOR THE BARRAGE, "CITY" AS NEW, MEANING A NEW BARRAGE. EACH YEAR THERE ARE ABOUT 30,000 WATERFOWL TO WINTERING HERE, LANDSCAPES, AND SURROUNDED BY GREEN, THE SCENERY IS VERY BEAUTIFUL.</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7" name="组合 6">
            <a:extLst>
              <a:ext uri="{FF2B5EF4-FFF2-40B4-BE49-F238E27FC236}">
                <a16:creationId xmlns="" xmlns:a16="http://schemas.microsoft.com/office/drawing/2014/main" id="{28E85287-6772-4CB1-8C1A-C799D16FA83E}"/>
              </a:ext>
            </a:extLst>
          </p:cNvPr>
          <p:cNvGrpSpPr/>
          <p:nvPr/>
        </p:nvGrpSpPr>
        <p:grpSpPr>
          <a:xfrm>
            <a:off x="2883949" y="4719359"/>
            <a:ext cx="461665" cy="1296144"/>
            <a:chOff x="2240020" y="1700808"/>
            <a:chExt cx="461665" cy="1296144"/>
          </a:xfrm>
        </p:grpSpPr>
        <p:sp>
          <p:nvSpPr>
            <p:cNvPr id="5" name="矩形 4">
              <a:extLst>
                <a:ext uri="{FF2B5EF4-FFF2-40B4-BE49-F238E27FC236}">
                  <a16:creationId xmlns="" xmlns:a16="http://schemas.microsoft.com/office/drawing/2014/main" id="{473C89C4-D7E4-4CCC-9702-CF8F47AFB4E7}"/>
                </a:ext>
              </a:extLst>
            </p:cNvPr>
            <p:cNvSpPr/>
            <p:nvPr/>
          </p:nvSpPr>
          <p:spPr>
            <a:xfrm>
              <a:off x="2248441" y="1700808"/>
              <a:ext cx="444822" cy="12961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45B769FD-A542-4F76-AEEE-31B2FBCBB973}"/>
                </a:ext>
              </a:extLst>
            </p:cNvPr>
            <p:cNvSpPr/>
            <p:nvPr/>
          </p:nvSpPr>
          <p:spPr>
            <a:xfrm>
              <a:off x="2240020" y="1841049"/>
              <a:ext cx="461665" cy="1015663"/>
            </a:xfrm>
            <a:prstGeom prst="rect">
              <a:avLst/>
            </a:prstGeom>
          </p:spPr>
          <p:txBody>
            <a:bodyPr vert="eaVert" wrap="none">
              <a:spAutoFit/>
            </a:bodyPr>
            <a:lstStyle/>
            <a:p>
              <a:r>
                <a:rPr lang="zh-CN" altLang="en-US" dirty="0">
                  <a:solidFill>
                    <a:schemeClr val="bg1"/>
                  </a:solidFill>
                  <a:latin typeface="字酷堂清楷体" panose="02010601030101010101" pitchFamily="2" charset="-122"/>
                  <a:ea typeface="字酷堂清楷体" panose="02010601030101010101" pitchFamily="2" charset="-122"/>
                </a:rPr>
                <a:t>LASHIHAI</a:t>
              </a:r>
            </a:p>
          </p:txBody>
        </p:sp>
      </p:grpSp>
      <p:pic>
        <p:nvPicPr>
          <p:cNvPr id="9" name="图片 8">
            <a:extLst>
              <a:ext uri="{FF2B5EF4-FFF2-40B4-BE49-F238E27FC236}">
                <a16:creationId xmlns="" xmlns:a16="http://schemas.microsoft.com/office/drawing/2014/main" id="{4284CC70-A452-42CE-87A9-1E7FF28930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4168" y="537"/>
            <a:ext cx="3480048" cy="1822301"/>
          </a:xfrm>
          <a:prstGeom prst="rect">
            <a:avLst/>
          </a:prstGeom>
        </p:spPr>
      </p:pic>
      <p:pic>
        <p:nvPicPr>
          <p:cNvPr id="10" name="图片 9">
            <a:extLst>
              <a:ext uri="{FF2B5EF4-FFF2-40B4-BE49-F238E27FC236}">
                <a16:creationId xmlns="" xmlns:a16="http://schemas.microsoft.com/office/drawing/2014/main" id="{EE13E478-70BF-49C9-8321-6575215083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 y="-49540"/>
            <a:ext cx="5952817" cy="1872453"/>
          </a:xfrm>
          <a:prstGeom prst="rect">
            <a:avLst/>
          </a:prstGeom>
        </p:spPr>
      </p:pic>
      <p:pic>
        <p:nvPicPr>
          <p:cNvPr id="13" name="图片 12">
            <a:extLst>
              <a:ext uri="{FF2B5EF4-FFF2-40B4-BE49-F238E27FC236}">
                <a16:creationId xmlns="" xmlns:a16="http://schemas.microsoft.com/office/drawing/2014/main" id="{C1D5B9C3-F1AD-47CD-A39C-F39B456E3E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1019" y="3994184"/>
            <a:ext cx="2346012" cy="3345352"/>
          </a:xfrm>
          <a:prstGeom prst="rect">
            <a:avLst/>
          </a:prstGeom>
        </p:spPr>
      </p:pic>
      <p:pic>
        <p:nvPicPr>
          <p:cNvPr id="14" name="图片 13">
            <a:extLst>
              <a:ext uri="{FF2B5EF4-FFF2-40B4-BE49-F238E27FC236}">
                <a16:creationId xmlns="" xmlns:a16="http://schemas.microsoft.com/office/drawing/2014/main" id="{2FC6CDD7-B15E-4586-B29B-F84C1A7EF9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96400" y="76"/>
            <a:ext cx="2495599" cy="1873224"/>
          </a:xfrm>
          <a:prstGeom prst="rect">
            <a:avLst/>
          </a:prstGeom>
        </p:spPr>
      </p:pic>
      <p:sp>
        <p:nvSpPr>
          <p:cNvPr id="15" name="矩形 14">
            <a:extLst>
              <a:ext uri="{FF2B5EF4-FFF2-40B4-BE49-F238E27FC236}">
                <a16:creationId xmlns="" xmlns:a16="http://schemas.microsoft.com/office/drawing/2014/main" id="{B2CA839E-1BAE-48E4-A503-CAE343D422FC}"/>
              </a:ext>
            </a:extLst>
          </p:cNvPr>
          <p:cNvSpPr/>
          <p:nvPr/>
        </p:nvSpPr>
        <p:spPr>
          <a:xfrm>
            <a:off x="10342703" y="6525344"/>
            <a:ext cx="1849298" cy="332656"/>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47870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F07C2CA9-542E-4F69-ADE3-477AC13B34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889" y="2217818"/>
            <a:ext cx="2245130" cy="3942667"/>
          </a:xfrm>
          <a:prstGeom prst="rect">
            <a:avLst/>
          </a:prstGeom>
        </p:spPr>
      </p:pic>
      <p:pic>
        <p:nvPicPr>
          <p:cNvPr id="8" name="图片 7">
            <a:extLst>
              <a:ext uri="{FF2B5EF4-FFF2-40B4-BE49-F238E27FC236}">
                <a16:creationId xmlns="" xmlns:a16="http://schemas.microsoft.com/office/drawing/2014/main" id="{741CF918-06DC-41DC-B29C-7408D11B67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1623" y="2224264"/>
            <a:ext cx="2242741" cy="3949176"/>
          </a:xfrm>
          <a:prstGeom prst="rect">
            <a:avLst/>
          </a:prstGeom>
        </p:spPr>
      </p:pic>
      <p:pic>
        <p:nvPicPr>
          <p:cNvPr id="10" name="图片 9">
            <a:extLst>
              <a:ext uri="{FF2B5EF4-FFF2-40B4-BE49-F238E27FC236}">
                <a16:creationId xmlns="" xmlns:a16="http://schemas.microsoft.com/office/drawing/2014/main" id="{E0BDEB86-EDA8-4250-8820-F3235974EF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77417" y="2204864"/>
            <a:ext cx="2244786" cy="3958876"/>
          </a:xfrm>
          <a:prstGeom prst="rect">
            <a:avLst/>
          </a:prstGeom>
        </p:spPr>
      </p:pic>
      <p:pic>
        <p:nvPicPr>
          <p:cNvPr id="12" name="图片 11">
            <a:extLst>
              <a:ext uri="{FF2B5EF4-FFF2-40B4-BE49-F238E27FC236}">
                <a16:creationId xmlns="" xmlns:a16="http://schemas.microsoft.com/office/drawing/2014/main" id="{7F795F07-8B2B-4701-A444-4FCC9B8045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936905" y="2207589"/>
            <a:ext cx="2253879" cy="3953425"/>
          </a:xfrm>
          <a:prstGeom prst="rect">
            <a:avLst/>
          </a:prstGeom>
        </p:spPr>
      </p:pic>
      <p:pic>
        <p:nvPicPr>
          <p:cNvPr id="15" name="图片 14">
            <a:extLst>
              <a:ext uri="{FF2B5EF4-FFF2-40B4-BE49-F238E27FC236}">
                <a16:creationId xmlns="" xmlns:a16="http://schemas.microsoft.com/office/drawing/2014/main" id="{05BDA064-DEE1-4259-B43A-7C10BE06619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64853" y="2224264"/>
            <a:ext cx="2242741" cy="3949176"/>
          </a:xfrm>
          <a:prstGeom prst="rect">
            <a:avLst/>
          </a:prstGeom>
        </p:spPr>
      </p:pic>
      <p:grpSp>
        <p:nvGrpSpPr>
          <p:cNvPr id="2" name="组合 1">
            <a:extLst>
              <a:ext uri="{FF2B5EF4-FFF2-40B4-BE49-F238E27FC236}">
                <a16:creationId xmlns="" xmlns:a16="http://schemas.microsoft.com/office/drawing/2014/main" id="{4ACB1AC8-5D9B-498B-AB6E-9AF21FA1515C}"/>
              </a:ext>
            </a:extLst>
          </p:cNvPr>
          <p:cNvGrpSpPr/>
          <p:nvPr/>
        </p:nvGrpSpPr>
        <p:grpSpPr>
          <a:xfrm>
            <a:off x="524569" y="569144"/>
            <a:ext cx="7238691" cy="1349351"/>
            <a:chOff x="524569" y="569144"/>
            <a:chExt cx="7238691" cy="1349351"/>
          </a:xfrm>
        </p:grpSpPr>
        <p:sp>
          <p:nvSpPr>
            <p:cNvPr id="18" name="矩形 17">
              <a:extLst>
                <a:ext uri="{FF2B5EF4-FFF2-40B4-BE49-F238E27FC236}">
                  <a16:creationId xmlns="" xmlns:a16="http://schemas.microsoft.com/office/drawing/2014/main" id="{A4400DF1-F790-4F3A-AA32-CC0B53FFEAD5}"/>
                </a:ext>
              </a:extLst>
            </p:cNvPr>
            <p:cNvSpPr/>
            <p:nvPr/>
          </p:nvSpPr>
          <p:spPr>
            <a:xfrm>
              <a:off x="623392" y="912006"/>
              <a:ext cx="448416" cy="72008"/>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6AD54C8A-4E61-46B8-A18D-47EC61F10A50}"/>
                </a:ext>
              </a:extLst>
            </p:cNvPr>
            <p:cNvSpPr txBox="1"/>
            <p:nvPr/>
          </p:nvSpPr>
          <p:spPr>
            <a:xfrm>
              <a:off x="524569" y="1087498"/>
              <a:ext cx="2954655" cy="830997"/>
            </a:xfrm>
            <a:prstGeom prst="rect">
              <a:avLst/>
            </a:prstGeom>
            <a:noFill/>
          </p:spPr>
          <p:txBody>
            <a:bodyPr wrap="none" rtlCol="0">
              <a:spAutoFit/>
            </a:bodyPr>
            <a:lstStyle/>
            <a:p>
              <a:r>
                <a:rPr lang="zh-CN" altLang="en-US" sz="4800" dirty="0">
                  <a:solidFill>
                    <a:schemeClr val="tx1">
                      <a:lumMod val="75000"/>
                      <a:lumOff val="25000"/>
                    </a:schemeClr>
                  </a:solidFill>
                  <a:latin typeface="字酷堂清楷体" panose="02010601030101010101" pitchFamily="2" charset="-122"/>
                  <a:ea typeface="字酷堂清楷体" panose="02010601030101010101" pitchFamily="2" charset="-122"/>
                </a:rPr>
                <a:t>丽江</a:t>
              </a:r>
              <a:r>
                <a:rPr lang="en-US" altLang="zh-CN" sz="4800" dirty="0">
                  <a:solidFill>
                    <a:schemeClr val="tx1">
                      <a:lumMod val="75000"/>
                      <a:lumOff val="25000"/>
                    </a:schemeClr>
                  </a:solidFill>
                  <a:latin typeface="字酷堂清楷体" panose="02010601030101010101" pitchFamily="2" charset="-122"/>
                  <a:ea typeface="字酷堂清楷体" panose="02010601030101010101" pitchFamily="2" charset="-122"/>
                </a:rPr>
                <a:t>/</a:t>
              </a:r>
              <a:r>
                <a:rPr lang="zh-CN" altLang="en-US" sz="4800" dirty="0">
                  <a:solidFill>
                    <a:schemeClr val="tx1">
                      <a:lumMod val="75000"/>
                      <a:lumOff val="25000"/>
                    </a:schemeClr>
                  </a:solidFill>
                  <a:latin typeface="字酷堂清楷体" panose="02010601030101010101" pitchFamily="2" charset="-122"/>
                  <a:ea typeface="字酷堂清楷体" panose="02010601030101010101" pitchFamily="2" charset="-122"/>
                </a:rPr>
                <a:t>古城</a:t>
              </a:r>
            </a:p>
          </p:txBody>
        </p:sp>
        <p:sp>
          <p:nvSpPr>
            <p:cNvPr id="20" name="文本框 19">
              <a:extLst>
                <a:ext uri="{FF2B5EF4-FFF2-40B4-BE49-F238E27FC236}">
                  <a16:creationId xmlns="" xmlns:a16="http://schemas.microsoft.com/office/drawing/2014/main" id="{8B1DEBBF-291F-477B-A3B2-E5A740A9C5D9}"/>
                </a:ext>
              </a:extLst>
            </p:cNvPr>
            <p:cNvSpPr txBox="1"/>
            <p:nvPr/>
          </p:nvSpPr>
          <p:spPr>
            <a:xfrm>
              <a:off x="524569" y="569144"/>
              <a:ext cx="7238691" cy="230832"/>
            </a:xfrm>
            <a:prstGeom prst="rect">
              <a:avLst/>
            </a:prstGeom>
            <a:noFill/>
          </p:spPr>
          <p:txBody>
            <a:bodyPr vert="horz" wrap="square" rtlCol="0">
              <a:spAutoFit/>
            </a:bodyPr>
            <a:lstStyle/>
            <a:p>
              <a:r>
                <a:rPr lang="en-US" altLang="zh-CN" sz="900" dirty="0">
                  <a:solidFill>
                    <a:schemeClr val="tx1">
                      <a:lumMod val="75000"/>
                      <a:lumOff val="25000"/>
                    </a:schemeClr>
                  </a:solidFill>
                  <a:latin typeface="字悦宋刻本（非商用）" panose="02000500040000020004" pitchFamily="2" charset="-122"/>
                  <a:ea typeface="字悦宋刻本（非商用）" panose="02000500040000020004" pitchFamily="2" charset="-122"/>
                </a:rPr>
                <a:t>YUNNAN LIJIANG TOWN</a:t>
              </a:r>
              <a:endParaRPr lang="zh-CN" altLang="en-US" sz="900" dirty="0">
                <a:solidFill>
                  <a:schemeClr val="tx1">
                    <a:lumMod val="75000"/>
                    <a:lumOff val="25000"/>
                  </a:schemeClr>
                </a:solidFill>
                <a:latin typeface="字悦宋刻本（非商用）" panose="02000500040000020004" pitchFamily="2" charset="-122"/>
                <a:ea typeface="字悦宋刻本（非商用）" panose="02000500040000020004" pitchFamily="2" charset="-122"/>
              </a:endParaRPr>
            </a:p>
          </p:txBody>
        </p:sp>
      </p:grpSp>
    </p:spTree>
    <p:extLst>
      <p:ext uri="{BB962C8B-B14F-4D97-AF65-F5344CB8AC3E}">
        <p14:creationId xmlns:p14="http://schemas.microsoft.com/office/powerpoint/2010/main" val="1960842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500" fill="hold"/>
                                        <p:tgtEl>
                                          <p:spTgt spid="4"/>
                                        </p:tgtEl>
                                        <p:attrNameLst>
                                          <p:attrName>ppt_x</p:attrName>
                                        </p:attrNameLst>
                                      </p:cBhvr>
                                      <p:tavLst>
                                        <p:tav tm="0">
                                          <p:val>
                                            <p:strVal val="0-#ppt_w/2"/>
                                          </p:val>
                                        </p:tav>
                                        <p:tav tm="100000">
                                          <p:val>
                                            <p:strVal val="#ppt_x"/>
                                          </p:val>
                                        </p:tav>
                                      </p:tavLst>
                                    </p:anim>
                                    <p:anim calcmode="lin" valueType="num">
                                      <p:cBhvr additive="base">
                                        <p:cTn id="14" dur="1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1500"/>
                                        <p:tgtEl>
                                          <p:spTgt spid="4"/>
                                        </p:tgtEl>
                                      </p:cBhvr>
                                    </p:animEffect>
                                    <p:set>
                                      <p:cBhvr>
                                        <p:cTn id="19" dur="1" fill="hold">
                                          <p:stCondLst>
                                            <p:cond delay="1499"/>
                                          </p:stCondLst>
                                        </p:cTn>
                                        <p:tgtEl>
                                          <p:spTgt spid="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1500" fill="hold"/>
                                        <p:tgtEl>
                                          <p:spTgt spid="15"/>
                                        </p:tgtEl>
                                        <p:attrNameLst>
                                          <p:attrName>ppt_x</p:attrName>
                                        </p:attrNameLst>
                                      </p:cBhvr>
                                      <p:tavLst>
                                        <p:tav tm="0">
                                          <p:val>
                                            <p:strVal val="0-#ppt_w/2"/>
                                          </p:val>
                                        </p:tav>
                                        <p:tav tm="100000">
                                          <p:val>
                                            <p:strVal val="#ppt_x"/>
                                          </p:val>
                                        </p:tav>
                                      </p:tavLst>
                                    </p:anim>
                                    <p:anim calcmode="lin" valueType="num">
                                      <p:cBhvr additive="base">
                                        <p:cTn id="25"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1500"/>
                                        <p:tgtEl>
                                          <p:spTgt spid="15"/>
                                        </p:tgtEl>
                                      </p:cBhvr>
                                    </p:animEffect>
                                    <p:set>
                                      <p:cBhvr>
                                        <p:cTn id="30" dur="1" fill="hold">
                                          <p:stCondLst>
                                            <p:cond delay="1499"/>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500" fill="hold"/>
                                        <p:tgtEl>
                                          <p:spTgt spid="8"/>
                                        </p:tgtEl>
                                        <p:attrNameLst>
                                          <p:attrName>ppt_x</p:attrName>
                                        </p:attrNameLst>
                                      </p:cBhvr>
                                      <p:tavLst>
                                        <p:tav tm="0">
                                          <p:val>
                                            <p:strVal val="0-#ppt_w/2"/>
                                          </p:val>
                                        </p:tav>
                                        <p:tav tm="100000">
                                          <p:val>
                                            <p:strVal val="#ppt_x"/>
                                          </p:val>
                                        </p:tav>
                                      </p:tavLst>
                                    </p:anim>
                                    <p:anim calcmode="lin" valueType="num">
                                      <p:cBhvr additive="base">
                                        <p:cTn id="36" dur="1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1500"/>
                                        <p:tgtEl>
                                          <p:spTgt spid="8"/>
                                        </p:tgtEl>
                                      </p:cBhvr>
                                    </p:animEffect>
                                    <p:set>
                                      <p:cBhvr>
                                        <p:cTn id="41" dur="1" fill="hold">
                                          <p:stCondLst>
                                            <p:cond delay="1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1500" fill="hold"/>
                                        <p:tgtEl>
                                          <p:spTgt spid="10"/>
                                        </p:tgtEl>
                                        <p:attrNameLst>
                                          <p:attrName>ppt_x</p:attrName>
                                        </p:attrNameLst>
                                      </p:cBhvr>
                                      <p:tavLst>
                                        <p:tav tm="0">
                                          <p:val>
                                            <p:strVal val="0-#ppt_w/2"/>
                                          </p:val>
                                        </p:tav>
                                        <p:tav tm="100000">
                                          <p:val>
                                            <p:strVal val="#ppt_x"/>
                                          </p:val>
                                        </p:tav>
                                      </p:tavLst>
                                    </p:anim>
                                    <p:anim calcmode="lin" valueType="num">
                                      <p:cBhvr additive="base">
                                        <p:cTn id="47" dur="1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1500"/>
                                        <p:tgtEl>
                                          <p:spTgt spid="10"/>
                                        </p:tgtEl>
                                      </p:cBhvr>
                                    </p:animEffect>
                                    <p:set>
                                      <p:cBhvr>
                                        <p:cTn id="52" dur="1" fill="hold">
                                          <p:stCondLst>
                                            <p:cond delay="1499"/>
                                          </p:stCondLst>
                                        </p:cTn>
                                        <p:tgtEl>
                                          <p:spTgt spid="1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1500" fill="hold"/>
                                        <p:tgtEl>
                                          <p:spTgt spid="12"/>
                                        </p:tgtEl>
                                        <p:attrNameLst>
                                          <p:attrName>ppt_x</p:attrName>
                                        </p:attrNameLst>
                                      </p:cBhvr>
                                      <p:tavLst>
                                        <p:tav tm="0">
                                          <p:val>
                                            <p:strVal val="0-#ppt_w/2"/>
                                          </p:val>
                                        </p:tav>
                                        <p:tav tm="100000">
                                          <p:val>
                                            <p:strVal val="#ppt_x"/>
                                          </p:val>
                                        </p:tav>
                                      </p:tavLst>
                                    </p:anim>
                                    <p:anim calcmode="lin" valueType="num">
                                      <p:cBhvr additive="base">
                                        <p:cTn id="58" dur="1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1500"/>
                                        <p:tgtEl>
                                          <p:spTgt spid="12"/>
                                        </p:tgtEl>
                                      </p:cBhvr>
                                    </p:animEffect>
                                    <p:set>
                                      <p:cBhvr>
                                        <p:cTn id="63" dur="1" fill="hold">
                                          <p:stCondLst>
                                            <p:cond delay="1499"/>
                                          </p:stCondLst>
                                        </p:cTn>
                                        <p:tgtEl>
                                          <p:spTgt spid="12"/>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1750" fill="hold"/>
                                        <p:tgtEl>
                                          <p:spTgt spid="4"/>
                                        </p:tgtEl>
                                        <p:attrNameLst>
                                          <p:attrName>ppt_x</p:attrName>
                                        </p:attrNameLst>
                                      </p:cBhvr>
                                      <p:tavLst>
                                        <p:tav tm="0">
                                          <p:val>
                                            <p:strVal val="1+#ppt_w/2"/>
                                          </p:val>
                                        </p:tav>
                                        <p:tav tm="100000">
                                          <p:val>
                                            <p:strVal val="#ppt_x"/>
                                          </p:val>
                                        </p:tav>
                                      </p:tavLst>
                                    </p:anim>
                                    <p:anim calcmode="lin" valueType="num">
                                      <p:cBhvr additive="base">
                                        <p:cTn id="69" dur="1750" fill="hold"/>
                                        <p:tgtEl>
                                          <p:spTgt spid="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1750" fill="hold"/>
                                        <p:tgtEl>
                                          <p:spTgt spid="15"/>
                                        </p:tgtEl>
                                        <p:attrNameLst>
                                          <p:attrName>ppt_x</p:attrName>
                                        </p:attrNameLst>
                                      </p:cBhvr>
                                      <p:tavLst>
                                        <p:tav tm="0">
                                          <p:val>
                                            <p:strVal val="1+#ppt_w/2"/>
                                          </p:val>
                                        </p:tav>
                                        <p:tav tm="100000">
                                          <p:val>
                                            <p:strVal val="#ppt_x"/>
                                          </p:val>
                                        </p:tav>
                                      </p:tavLst>
                                    </p:anim>
                                    <p:anim calcmode="lin" valueType="num">
                                      <p:cBhvr additive="base">
                                        <p:cTn id="73" dur="1750" fill="hold"/>
                                        <p:tgtEl>
                                          <p:spTgt spid="15"/>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1750" fill="hold"/>
                                        <p:tgtEl>
                                          <p:spTgt spid="8"/>
                                        </p:tgtEl>
                                        <p:attrNameLst>
                                          <p:attrName>ppt_x</p:attrName>
                                        </p:attrNameLst>
                                      </p:cBhvr>
                                      <p:tavLst>
                                        <p:tav tm="0">
                                          <p:val>
                                            <p:strVal val="1+#ppt_w/2"/>
                                          </p:val>
                                        </p:tav>
                                        <p:tav tm="100000">
                                          <p:val>
                                            <p:strVal val="#ppt_x"/>
                                          </p:val>
                                        </p:tav>
                                      </p:tavLst>
                                    </p:anim>
                                    <p:anim calcmode="lin" valueType="num">
                                      <p:cBhvr additive="base">
                                        <p:cTn id="77" dur="1750" fill="hold"/>
                                        <p:tgtEl>
                                          <p:spTgt spid="8"/>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0"/>
                                  </p:stCondLst>
                                  <p:childTnLst>
                                    <p:set>
                                      <p:cBhvr>
                                        <p:cTn id="79" dur="1" fill="hold">
                                          <p:stCondLst>
                                            <p:cond delay="0"/>
                                          </p:stCondLst>
                                        </p:cTn>
                                        <p:tgtEl>
                                          <p:spTgt spid="10"/>
                                        </p:tgtEl>
                                        <p:attrNameLst>
                                          <p:attrName>style.visibility</p:attrName>
                                        </p:attrNameLst>
                                      </p:cBhvr>
                                      <p:to>
                                        <p:strVal val="visible"/>
                                      </p:to>
                                    </p:set>
                                    <p:anim calcmode="lin" valueType="num">
                                      <p:cBhvr additive="base">
                                        <p:cTn id="80" dur="1750" fill="hold"/>
                                        <p:tgtEl>
                                          <p:spTgt spid="10"/>
                                        </p:tgtEl>
                                        <p:attrNameLst>
                                          <p:attrName>ppt_x</p:attrName>
                                        </p:attrNameLst>
                                      </p:cBhvr>
                                      <p:tavLst>
                                        <p:tav tm="0">
                                          <p:val>
                                            <p:strVal val="1+#ppt_w/2"/>
                                          </p:val>
                                        </p:tav>
                                        <p:tav tm="100000">
                                          <p:val>
                                            <p:strVal val="#ppt_x"/>
                                          </p:val>
                                        </p:tav>
                                      </p:tavLst>
                                    </p:anim>
                                    <p:anim calcmode="lin" valueType="num">
                                      <p:cBhvr additive="base">
                                        <p:cTn id="81" dur="1750" fill="hold"/>
                                        <p:tgtEl>
                                          <p:spTgt spid="10"/>
                                        </p:tgtEl>
                                        <p:attrNameLst>
                                          <p:attrName>ppt_y</p:attrName>
                                        </p:attrNameLst>
                                      </p:cBhvr>
                                      <p:tavLst>
                                        <p:tav tm="0">
                                          <p:val>
                                            <p:strVal val="#ppt_y"/>
                                          </p:val>
                                        </p:tav>
                                        <p:tav tm="100000">
                                          <p:val>
                                            <p:strVal val="#ppt_y"/>
                                          </p:val>
                                        </p:tav>
                                      </p:tavLst>
                                    </p:anim>
                                  </p:childTnLst>
                                </p:cTn>
                              </p:par>
                              <p:par>
                                <p:cTn id="82" presetID="2" presetClass="entr" presetSubtype="2"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1750" fill="hold"/>
                                        <p:tgtEl>
                                          <p:spTgt spid="12"/>
                                        </p:tgtEl>
                                        <p:attrNameLst>
                                          <p:attrName>ppt_x</p:attrName>
                                        </p:attrNameLst>
                                      </p:cBhvr>
                                      <p:tavLst>
                                        <p:tav tm="0">
                                          <p:val>
                                            <p:strVal val="1+#ppt_w/2"/>
                                          </p:val>
                                        </p:tav>
                                        <p:tav tm="100000">
                                          <p:val>
                                            <p:strVal val="#ppt_x"/>
                                          </p:val>
                                        </p:tav>
                                      </p:tavLst>
                                    </p:anim>
                                    <p:anim calcmode="lin" valueType="num">
                                      <p:cBhvr additive="base">
                                        <p:cTn id="85" dur="1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FA360DC8-2842-427D-AB7A-6B2F35271390}"/>
              </a:ext>
            </a:extLst>
          </p:cNvPr>
          <p:cNvSpPr/>
          <p:nvPr/>
        </p:nvSpPr>
        <p:spPr>
          <a:xfrm>
            <a:off x="9552384" y="0"/>
            <a:ext cx="2160240" cy="6858000"/>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CC247CD2-C231-4264-9C5F-F1B4AEC0B5CC}"/>
              </a:ext>
            </a:extLst>
          </p:cNvPr>
          <p:cNvSpPr txBox="1"/>
          <p:nvPr/>
        </p:nvSpPr>
        <p:spPr>
          <a:xfrm>
            <a:off x="464997" y="705853"/>
            <a:ext cx="8839588" cy="261610"/>
          </a:xfrm>
          <a:prstGeom prst="rect">
            <a:avLst/>
          </a:prstGeom>
          <a:noFill/>
        </p:spPr>
        <p:txBody>
          <a:bodyPr vert="horz" wrap="square" rtlCol="0">
            <a:spAutoFit/>
          </a:bodyPr>
          <a:lstStyle/>
          <a:p>
            <a:pPr algn="dist"/>
            <a:r>
              <a:rPr lang="en-US" altLang="zh-CN" sz="1050" dirty="0">
                <a:solidFill>
                  <a:schemeClr val="tx1">
                    <a:lumMod val="75000"/>
                    <a:lumOff val="25000"/>
                  </a:schemeClr>
                </a:solidFill>
                <a:latin typeface="字悦宋刻本（非商用）" panose="02000500040000020004" pitchFamily="2" charset="-122"/>
                <a:ea typeface="字悦宋刻本（非商用）" panose="02000500040000020004" pitchFamily="2" charset="-122"/>
              </a:rPr>
              <a:t>YUNNAN LIJIANG TOWN</a:t>
            </a:r>
            <a:endParaRPr lang="zh-CN" altLang="en-US" sz="1050" dirty="0">
              <a:solidFill>
                <a:schemeClr val="tx1">
                  <a:lumMod val="75000"/>
                  <a:lumOff val="25000"/>
                </a:schemeClr>
              </a:solidFill>
              <a:latin typeface="字悦宋刻本（非商用）" panose="02000500040000020004" pitchFamily="2" charset="-122"/>
              <a:ea typeface="字悦宋刻本（非商用）" panose="02000500040000020004" pitchFamily="2" charset="-122"/>
            </a:endParaRPr>
          </a:p>
        </p:txBody>
      </p:sp>
      <p:grpSp>
        <p:nvGrpSpPr>
          <p:cNvPr id="11" name="组合 10">
            <a:extLst>
              <a:ext uri="{FF2B5EF4-FFF2-40B4-BE49-F238E27FC236}">
                <a16:creationId xmlns="" xmlns:a16="http://schemas.microsoft.com/office/drawing/2014/main" id="{51D2FAAC-92A1-405E-AF15-D0BEBF332941}"/>
              </a:ext>
            </a:extLst>
          </p:cNvPr>
          <p:cNvGrpSpPr/>
          <p:nvPr/>
        </p:nvGrpSpPr>
        <p:grpSpPr>
          <a:xfrm>
            <a:off x="8976319" y="1671436"/>
            <a:ext cx="3022417" cy="3816424"/>
            <a:chOff x="8976319" y="1671436"/>
            <a:chExt cx="3022417" cy="3816424"/>
          </a:xfrm>
        </p:grpSpPr>
        <p:sp>
          <p:nvSpPr>
            <p:cNvPr id="10" name="矩形 9">
              <a:extLst>
                <a:ext uri="{FF2B5EF4-FFF2-40B4-BE49-F238E27FC236}">
                  <a16:creationId xmlns="" xmlns:a16="http://schemas.microsoft.com/office/drawing/2014/main" id="{8A3C3CC5-A3A9-4D75-A02F-D67FFBE83A67}"/>
                </a:ext>
              </a:extLst>
            </p:cNvPr>
            <p:cNvSpPr/>
            <p:nvPr/>
          </p:nvSpPr>
          <p:spPr>
            <a:xfrm>
              <a:off x="8976319" y="1671436"/>
              <a:ext cx="3022417" cy="3816424"/>
            </a:xfrm>
            <a:prstGeom prst="rect">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 xmlns:a16="http://schemas.microsoft.com/office/drawing/2014/main" id="{879157B3-C3E4-43CF-940B-24F56B290EB3}"/>
                </a:ext>
              </a:extLst>
            </p:cNvPr>
            <p:cNvCxnSpPr>
              <a:cxnSpLocks/>
            </p:cNvCxnSpPr>
            <p:nvPr/>
          </p:nvCxnSpPr>
          <p:spPr>
            <a:xfrm>
              <a:off x="10632504" y="1983207"/>
              <a:ext cx="0" cy="310197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 xmlns:a16="http://schemas.microsoft.com/office/drawing/2014/main" id="{67C89942-2637-48CC-9375-FB1435E5855B}"/>
                </a:ext>
              </a:extLst>
            </p:cNvPr>
            <p:cNvGrpSpPr/>
            <p:nvPr/>
          </p:nvGrpSpPr>
          <p:grpSpPr>
            <a:xfrm>
              <a:off x="9557157" y="1983207"/>
              <a:ext cx="1705992" cy="3376529"/>
              <a:chOff x="5078417" y="6141517"/>
              <a:chExt cx="1705992" cy="3376529"/>
            </a:xfrm>
          </p:grpSpPr>
          <p:sp>
            <p:nvSpPr>
              <p:cNvPr id="3" name="矩形 2">
                <a:extLst>
                  <a:ext uri="{FF2B5EF4-FFF2-40B4-BE49-F238E27FC236}">
                    <a16:creationId xmlns="" xmlns:a16="http://schemas.microsoft.com/office/drawing/2014/main" id="{83CEDA3D-103A-4516-8F41-BA2EC50E944D}"/>
                  </a:ext>
                </a:extLst>
              </p:cNvPr>
              <p:cNvSpPr/>
              <p:nvPr/>
            </p:nvSpPr>
            <p:spPr>
              <a:xfrm>
                <a:off x="5078417" y="6141517"/>
                <a:ext cx="895245" cy="3376529"/>
              </a:xfrm>
              <a:prstGeom prst="rect">
                <a:avLst/>
              </a:prstGeom>
            </p:spPr>
            <p:txBody>
              <a:bodyPr vert="wordArtVertRtl"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chemeClr val="tx1">
                        <a:lumMod val="75000"/>
                        <a:lumOff val="25000"/>
                      </a:schemeClr>
                    </a:solidFill>
                    <a:latin typeface="幼圆" panose="02010509060101010101" pitchFamily="49" charset="-122"/>
                    <a:ea typeface="腾祥铁山楷书繁" panose="01010104010101010101" pitchFamily="2" charset="-122"/>
                  </a:rPr>
                  <a:t>吃货的最爱，怎么能少了美食。给你的胃找到更好的归属</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幼圆" panose="02010509060101010101" pitchFamily="49" charset="-122"/>
                  <a:ea typeface="迷你简细行楷" panose="02010609000101010101" pitchFamily="49" charset="-122"/>
                </a:endParaRPr>
              </a:p>
            </p:txBody>
          </p:sp>
          <p:sp>
            <p:nvSpPr>
              <p:cNvPr id="4" name="矩形 3">
                <a:extLst>
                  <a:ext uri="{FF2B5EF4-FFF2-40B4-BE49-F238E27FC236}">
                    <a16:creationId xmlns="" xmlns:a16="http://schemas.microsoft.com/office/drawing/2014/main" id="{00D97AA4-7AC7-41E4-88F7-E578A07DA9F5}"/>
                  </a:ext>
                </a:extLst>
              </p:cNvPr>
              <p:cNvSpPr/>
              <p:nvPr/>
            </p:nvSpPr>
            <p:spPr>
              <a:xfrm>
                <a:off x="6168856" y="6141517"/>
                <a:ext cx="615553" cy="1381085"/>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tx1">
                        <a:lumMod val="75000"/>
                        <a:lumOff val="25000"/>
                      </a:schemeClr>
                    </a:solidFill>
                    <a:effectLst/>
                    <a:uLnTx/>
                    <a:uFillTx/>
                    <a:latin typeface="TypeLand 康熙字典體試用版" pitchFamily="50" charset="-120"/>
                    <a:ea typeface="TypeLand 康熙字典體試用版" pitchFamily="50" charset="-120"/>
                    <a:cs typeface="+mn-cs"/>
                  </a:rPr>
                  <a:t>美食篇</a:t>
                </a:r>
              </a:p>
            </p:txBody>
          </p:sp>
          <p:sp>
            <p:nvSpPr>
              <p:cNvPr id="5" name="箭头: V 形 4">
                <a:extLst>
                  <a:ext uri="{FF2B5EF4-FFF2-40B4-BE49-F238E27FC236}">
                    <a16:creationId xmlns="" xmlns:a16="http://schemas.microsoft.com/office/drawing/2014/main" id="{AF6F6FDF-F461-4EA6-8E48-1A9E377B0294}"/>
                  </a:ext>
                </a:extLst>
              </p:cNvPr>
              <p:cNvSpPr/>
              <p:nvPr/>
            </p:nvSpPr>
            <p:spPr>
              <a:xfrm rot="5400000">
                <a:off x="6368218" y="8305521"/>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6" name="箭头: V 形 5">
                <a:extLst>
                  <a:ext uri="{FF2B5EF4-FFF2-40B4-BE49-F238E27FC236}">
                    <a16:creationId xmlns="" xmlns:a16="http://schemas.microsoft.com/office/drawing/2014/main" id="{93E1EF09-8608-4723-9419-5CE903027FAD}"/>
                  </a:ext>
                </a:extLst>
              </p:cNvPr>
              <p:cNvSpPr/>
              <p:nvPr/>
            </p:nvSpPr>
            <p:spPr>
              <a:xfrm rot="5400000">
                <a:off x="6362281" y="8413533"/>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7" name="箭头: V 形 6">
                <a:extLst>
                  <a:ext uri="{FF2B5EF4-FFF2-40B4-BE49-F238E27FC236}">
                    <a16:creationId xmlns="" xmlns:a16="http://schemas.microsoft.com/office/drawing/2014/main" id="{D6301B7C-33FE-474B-8474-3034CF3BE5AE}"/>
                  </a:ext>
                </a:extLst>
              </p:cNvPr>
              <p:cNvSpPr/>
              <p:nvPr/>
            </p:nvSpPr>
            <p:spPr>
              <a:xfrm rot="5400000">
                <a:off x="6362281" y="8536999"/>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8" name="箭头: V 形 7">
                <a:extLst>
                  <a:ext uri="{FF2B5EF4-FFF2-40B4-BE49-F238E27FC236}">
                    <a16:creationId xmlns="" xmlns:a16="http://schemas.microsoft.com/office/drawing/2014/main" id="{CCC1AC52-E135-45D5-B286-74BC258C827F}"/>
                  </a:ext>
                </a:extLst>
              </p:cNvPr>
              <p:cNvSpPr/>
              <p:nvPr/>
            </p:nvSpPr>
            <p:spPr>
              <a:xfrm rot="5400000">
                <a:off x="6362281" y="8642489"/>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grpSp>
      </p:grpSp>
      <p:pic>
        <p:nvPicPr>
          <p:cNvPr id="22" name="图片 21">
            <a:extLst>
              <a:ext uri="{FF2B5EF4-FFF2-40B4-BE49-F238E27FC236}">
                <a16:creationId xmlns="" xmlns:a16="http://schemas.microsoft.com/office/drawing/2014/main" id="{8FC7EAFC-5635-44DF-A872-3380A19200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676" y="1196751"/>
            <a:ext cx="8800262" cy="4765793"/>
          </a:xfrm>
          <a:prstGeom prst="rect">
            <a:avLst/>
          </a:prstGeom>
        </p:spPr>
      </p:pic>
      <p:pic>
        <p:nvPicPr>
          <p:cNvPr id="23" name="图片 22">
            <a:extLst>
              <a:ext uri="{FF2B5EF4-FFF2-40B4-BE49-F238E27FC236}">
                <a16:creationId xmlns="" xmlns:a16="http://schemas.microsoft.com/office/drawing/2014/main" id="{442E3359-3FE6-48DE-B8D9-D9278F376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9422" y="1196751"/>
            <a:ext cx="5125360" cy="476579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0689329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1+#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A4E157E7-3B77-4C16-AAF3-D1973C815F54}"/>
              </a:ext>
            </a:extLst>
          </p:cNvPr>
          <p:cNvSpPr/>
          <p:nvPr/>
        </p:nvSpPr>
        <p:spPr>
          <a:xfrm>
            <a:off x="9408368" y="0"/>
            <a:ext cx="2232248" cy="6858000"/>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638A4C11-D70B-4815-88E4-81581EC615A8}"/>
              </a:ext>
            </a:extLst>
          </p:cNvPr>
          <p:cNvSpPr txBox="1"/>
          <p:nvPr/>
        </p:nvSpPr>
        <p:spPr>
          <a:xfrm>
            <a:off x="1415480" y="4437112"/>
            <a:ext cx="184731" cy="369332"/>
          </a:xfrm>
          <a:prstGeom prst="rect">
            <a:avLst/>
          </a:prstGeom>
          <a:noFill/>
        </p:spPr>
        <p:txBody>
          <a:bodyPr wrap="none" rtlCol="0">
            <a:spAutoFit/>
          </a:bodyPr>
          <a:lstStyle/>
          <a:p>
            <a:endParaRPr lang="zh-CN" altLang="en-US" dirty="0"/>
          </a:p>
        </p:txBody>
      </p:sp>
      <p:sp>
        <p:nvSpPr>
          <p:cNvPr id="5" name="文本框 4">
            <a:extLst>
              <a:ext uri="{FF2B5EF4-FFF2-40B4-BE49-F238E27FC236}">
                <a16:creationId xmlns="" xmlns:a16="http://schemas.microsoft.com/office/drawing/2014/main" id="{9756EE5D-DA34-49E8-B687-E57D2B7A477F}"/>
              </a:ext>
            </a:extLst>
          </p:cNvPr>
          <p:cNvSpPr txBox="1"/>
          <p:nvPr/>
        </p:nvSpPr>
        <p:spPr>
          <a:xfrm>
            <a:off x="847010" y="3909248"/>
            <a:ext cx="7992888" cy="1569660"/>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腊排骨火锅是纳西名菜三叠水第三叠</a:t>
            </a:r>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热烈叠中不可或缺的一道主菜，一般在有贵客或者是过年的时候才能吃到。不过，现在只要想吃，随时都可以吃到。腊排骨做法不复杂，用料简单，大众口味。制作腊排骨讲求天气状况，丽江的天气最适合制作腊排骨，因此这道菜也是丽江独有的美味。</a:t>
            </a:r>
          </a:p>
        </p:txBody>
      </p:sp>
      <p:sp>
        <p:nvSpPr>
          <p:cNvPr id="6" name="矩形 5">
            <a:extLst>
              <a:ext uri="{FF2B5EF4-FFF2-40B4-BE49-F238E27FC236}">
                <a16:creationId xmlns="" xmlns:a16="http://schemas.microsoft.com/office/drawing/2014/main" id="{41EC13F6-D692-472F-BC46-C9DBD7FB796E}"/>
              </a:ext>
            </a:extLst>
          </p:cNvPr>
          <p:cNvSpPr/>
          <p:nvPr/>
        </p:nvSpPr>
        <p:spPr>
          <a:xfrm>
            <a:off x="839416" y="2996952"/>
            <a:ext cx="2492990" cy="646331"/>
          </a:xfrm>
          <a:prstGeom prst="rect">
            <a:avLst/>
          </a:prstGeom>
        </p:spPr>
        <p:txBody>
          <a:bodyPr wrap="none">
            <a:spAutoFit/>
          </a:bodyPr>
          <a:lstStyle/>
          <a:p>
            <a:r>
              <a:rPr lang="zh-CN" altLang="en-US" sz="3600" dirty="0">
                <a:solidFill>
                  <a:srgbClr val="F49F72"/>
                </a:solidFill>
                <a:latin typeface="字酷堂清楷体" panose="02010601030101010101" pitchFamily="2" charset="-122"/>
                <a:ea typeface="字酷堂清楷体" panose="02010601030101010101" pitchFamily="2" charset="-122"/>
              </a:rPr>
              <a:t>腊排骨火锅</a:t>
            </a:r>
          </a:p>
        </p:txBody>
      </p:sp>
      <p:pic>
        <p:nvPicPr>
          <p:cNvPr id="8" name="图片 7" descr="图片包含 深色&#10;&#10;已生成高可信度的说明">
            <a:extLst>
              <a:ext uri="{FF2B5EF4-FFF2-40B4-BE49-F238E27FC236}">
                <a16:creationId xmlns="" xmlns:a16="http://schemas.microsoft.com/office/drawing/2014/main" id="{0DBDADE5-4D5F-410D-9654-2AF979C645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49670" y="3237616"/>
            <a:ext cx="2779447" cy="2779447"/>
          </a:xfrm>
          <a:prstGeom prst="rect">
            <a:avLst/>
          </a:prstGeom>
        </p:spPr>
      </p:pic>
      <p:grpSp>
        <p:nvGrpSpPr>
          <p:cNvPr id="20" name="组合 19">
            <a:extLst>
              <a:ext uri="{FF2B5EF4-FFF2-40B4-BE49-F238E27FC236}">
                <a16:creationId xmlns="" xmlns:a16="http://schemas.microsoft.com/office/drawing/2014/main" id="{BA059DE0-5A41-4A08-A63E-1B1C671408AE}"/>
              </a:ext>
            </a:extLst>
          </p:cNvPr>
          <p:cNvGrpSpPr/>
          <p:nvPr/>
        </p:nvGrpSpPr>
        <p:grpSpPr>
          <a:xfrm>
            <a:off x="9484247" y="1132986"/>
            <a:ext cx="1824010" cy="1863966"/>
            <a:chOff x="9408368" y="1016403"/>
            <a:chExt cx="1824010" cy="1863966"/>
          </a:xfrm>
        </p:grpSpPr>
        <p:sp>
          <p:nvSpPr>
            <p:cNvPr id="9" name="矩形 8">
              <a:extLst>
                <a:ext uri="{FF2B5EF4-FFF2-40B4-BE49-F238E27FC236}">
                  <a16:creationId xmlns="" xmlns:a16="http://schemas.microsoft.com/office/drawing/2014/main" id="{2D9BB374-0E6D-498E-8518-FA9E0EE88996}"/>
                </a:ext>
              </a:extLst>
            </p:cNvPr>
            <p:cNvSpPr/>
            <p:nvPr/>
          </p:nvSpPr>
          <p:spPr>
            <a:xfrm>
              <a:off x="9408368" y="1126043"/>
              <a:ext cx="1569660" cy="1754326"/>
            </a:xfrm>
            <a:prstGeom prst="rect">
              <a:avLst/>
            </a:prstGeom>
          </p:spPr>
          <p:txBody>
            <a:bodyPr wrap="none">
              <a:spAutoFit/>
            </a:bodyPr>
            <a:lstStyle/>
            <a:p>
              <a:pPr defTabSz="447675"/>
              <a:r>
                <a:rPr lang="zh-CN" altLang="en-US" sz="5400" dirty="0">
                  <a:solidFill>
                    <a:schemeClr val="tx1">
                      <a:lumMod val="75000"/>
                      <a:lumOff val="25000"/>
                    </a:schemeClr>
                  </a:solidFill>
                  <a:latin typeface="字酷堂清楷体" panose="02010601030101010101" pitchFamily="2" charset="-122"/>
                  <a:ea typeface="字酷堂清楷体" panose="02010601030101010101" pitchFamily="2" charset="-122"/>
                </a:rPr>
                <a:t>美食</a:t>
              </a:r>
              <a:endParaRPr lang="en-US" altLang="zh-CN" sz="5400" dirty="0">
                <a:solidFill>
                  <a:schemeClr val="tx1">
                    <a:lumMod val="75000"/>
                    <a:lumOff val="25000"/>
                  </a:schemeClr>
                </a:solidFill>
                <a:latin typeface="字酷堂清楷体" panose="02010601030101010101" pitchFamily="2" charset="-122"/>
                <a:ea typeface="字酷堂清楷体" panose="02010601030101010101" pitchFamily="2" charset="-122"/>
              </a:endParaRPr>
            </a:p>
            <a:p>
              <a:r>
                <a:rPr lang="en-US" altLang="zh-CN" sz="5400" dirty="0">
                  <a:solidFill>
                    <a:schemeClr val="tx1">
                      <a:lumMod val="75000"/>
                      <a:lumOff val="25000"/>
                    </a:schemeClr>
                  </a:solidFill>
                  <a:latin typeface="字酷堂清楷体" panose="02010601030101010101" pitchFamily="2" charset="-122"/>
                  <a:ea typeface="字酷堂清楷体" panose="02010601030101010101" pitchFamily="2" charset="-122"/>
                </a:rPr>
                <a:t>  </a:t>
              </a:r>
              <a:endParaRPr lang="zh-CN" altLang="en-US" sz="540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pic>
          <p:nvPicPr>
            <p:cNvPr id="11" name="图片 10">
              <a:extLst>
                <a:ext uri="{FF2B5EF4-FFF2-40B4-BE49-F238E27FC236}">
                  <a16:creationId xmlns="" xmlns:a16="http://schemas.microsoft.com/office/drawing/2014/main" id="{FBB6A5B9-1727-4D24-BCA2-63C5C2CC1FC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06" t="-1346" r="49653" b="51346"/>
            <a:stretch/>
          </p:blipFill>
          <p:spPr>
            <a:xfrm rot="21044727">
              <a:off x="9585407" y="1016403"/>
              <a:ext cx="480045" cy="449546"/>
            </a:xfrm>
            <a:prstGeom prst="rect">
              <a:avLst/>
            </a:prstGeom>
          </p:spPr>
        </p:pic>
        <p:sp>
          <p:nvSpPr>
            <p:cNvPr id="13" name="矩形 12">
              <a:extLst>
                <a:ext uri="{FF2B5EF4-FFF2-40B4-BE49-F238E27FC236}">
                  <a16:creationId xmlns="" xmlns:a16="http://schemas.microsoft.com/office/drawing/2014/main" id="{2ACAE969-07D5-4F9C-800F-23D143FDA2F6}"/>
                </a:ext>
              </a:extLst>
            </p:cNvPr>
            <p:cNvSpPr/>
            <p:nvPr/>
          </p:nvSpPr>
          <p:spPr>
            <a:xfrm>
              <a:off x="9919198" y="1882758"/>
              <a:ext cx="1313180" cy="769441"/>
            </a:xfrm>
            <a:prstGeom prst="rect">
              <a:avLst/>
            </a:prstGeom>
          </p:spPr>
          <p:txBody>
            <a:bodyPr wrap="none">
              <a:spAutoFit/>
            </a:bodyPr>
            <a:lstStyle/>
            <a:p>
              <a:r>
                <a:rPr lang="zh-CN" altLang="en-US" sz="4400" dirty="0">
                  <a:solidFill>
                    <a:schemeClr val="tx1">
                      <a:lumMod val="75000"/>
                      <a:lumOff val="25000"/>
                    </a:schemeClr>
                  </a:solidFill>
                  <a:latin typeface="字酷堂清楷体" panose="02010601030101010101" pitchFamily="2" charset="-122"/>
                  <a:ea typeface="字酷堂清楷体" panose="02010601030101010101" pitchFamily="2" charset="-122"/>
                </a:rPr>
                <a:t>集锦</a:t>
              </a:r>
              <a:endParaRPr lang="zh-CN" altLang="en-US" sz="4400" dirty="0"/>
            </a:p>
          </p:txBody>
        </p:sp>
        <p:cxnSp>
          <p:nvCxnSpPr>
            <p:cNvPr id="15" name="直接连接符 14">
              <a:extLst>
                <a:ext uri="{FF2B5EF4-FFF2-40B4-BE49-F238E27FC236}">
                  <a16:creationId xmlns="" xmlns:a16="http://schemas.microsoft.com/office/drawing/2014/main" id="{B8652F57-4EA1-4AC3-9129-049472920D50}"/>
                </a:ext>
              </a:extLst>
            </p:cNvPr>
            <p:cNvCxnSpPr/>
            <p:nvPr/>
          </p:nvCxnSpPr>
          <p:spPr>
            <a:xfrm flipV="1">
              <a:off x="10927797" y="1168519"/>
              <a:ext cx="254350" cy="6415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0DF0438F-3D67-48A2-9F54-92184185AF9F}"/>
                </a:ext>
              </a:extLst>
            </p:cNvPr>
            <p:cNvCxnSpPr/>
            <p:nvPr/>
          </p:nvCxnSpPr>
          <p:spPr>
            <a:xfrm flipV="1">
              <a:off x="9728436" y="2124702"/>
              <a:ext cx="254350" cy="6415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38CB5746-0556-4AFC-A791-BA62ABD79FFD}"/>
                </a:ext>
              </a:extLst>
            </p:cNvPr>
            <p:cNvSpPr txBox="1"/>
            <p:nvPr/>
          </p:nvSpPr>
          <p:spPr>
            <a:xfrm>
              <a:off x="10046373" y="2548511"/>
              <a:ext cx="1008112" cy="261610"/>
            </a:xfrm>
            <a:prstGeom prst="rect">
              <a:avLst/>
            </a:prstGeom>
            <a:solidFill>
              <a:schemeClr val="tx1">
                <a:lumMod val="75000"/>
                <a:lumOff val="25000"/>
              </a:schemeClr>
            </a:solidFill>
          </p:spPr>
          <p:txBody>
            <a:bodyPr wrap="square" rtlCol="0">
              <a:spAutoFit/>
            </a:bodyPr>
            <a:lstStyle/>
            <a:p>
              <a:pPr algn="dist"/>
              <a:r>
                <a:rPr lang="en-US" altLang="zh-CN" sz="1050" dirty="0">
                  <a:solidFill>
                    <a:schemeClr val="bg1"/>
                  </a:solidFill>
                  <a:latin typeface="字酷堂清楷体" panose="02010601030101010101" pitchFamily="2" charset="-122"/>
                  <a:ea typeface="字酷堂清楷体" panose="02010601030101010101" pitchFamily="2" charset="-122"/>
                </a:rPr>
                <a:t>HIGHLIGHTS</a:t>
              </a:r>
              <a:endParaRPr lang="zh-CN" altLang="en-US" sz="1050" dirty="0">
                <a:solidFill>
                  <a:schemeClr val="bg1"/>
                </a:solidFill>
                <a:latin typeface="字酷堂清楷体" panose="02010601030101010101" pitchFamily="2" charset="-122"/>
                <a:ea typeface="字酷堂清楷体" panose="02010601030101010101" pitchFamily="2" charset="-122"/>
              </a:endParaRPr>
            </a:p>
          </p:txBody>
        </p:sp>
      </p:grpSp>
      <p:pic>
        <p:nvPicPr>
          <p:cNvPr id="22" name="图片 21">
            <a:extLst>
              <a:ext uri="{FF2B5EF4-FFF2-40B4-BE49-F238E27FC236}">
                <a16:creationId xmlns="" xmlns:a16="http://schemas.microsoft.com/office/drawing/2014/main" id="{606EBE4E-C51F-49C1-ADDB-661AA104D3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3974" y="545158"/>
            <a:ext cx="3063531" cy="1912422"/>
          </a:xfrm>
          <a:prstGeom prst="rect">
            <a:avLst/>
          </a:prstGeom>
        </p:spPr>
      </p:pic>
      <p:pic>
        <p:nvPicPr>
          <p:cNvPr id="26" name="图片 25">
            <a:extLst>
              <a:ext uri="{FF2B5EF4-FFF2-40B4-BE49-F238E27FC236}">
                <a16:creationId xmlns="" xmlns:a16="http://schemas.microsoft.com/office/drawing/2014/main" id="{D7AEFFEB-C348-4BEE-936A-75764D043B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1264" y="562638"/>
            <a:ext cx="2810097" cy="1877462"/>
          </a:xfrm>
          <a:prstGeom prst="rect">
            <a:avLst/>
          </a:prstGeom>
        </p:spPr>
      </p:pic>
    </p:spTree>
    <p:extLst>
      <p:ext uri="{BB962C8B-B14F-4D97-AF65-F5344CB8AC3E}">
        <p14:creationId xmlns:p14="http://schemas.microsoft.com/office/powerpoint/2010/main" val="902568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500"/>
                                        <p:tgtEl>
                                          <p:spTgt spid="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 xmlns:a16="http://schemas.microsoft.com/office/drawing/2014/main" id="{DE05614A-FA88-4FDF-9FCF-3CADB5D0BFD6}"/>
              </a:ext>
            </a:extLst>
          </p:cNvPr>
          <p:cNvSpPr/>
          <p:nvPr/>
        </p:nvSpPr>
        <p:spPr>
          <a:xfrm>
            <a:off x="-1" y="632428"/>
            <a:ext cx="7750541" cy="2659308"/>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 xmlns:a16="http://schemas.microsoft.com/office/drawing/2014/main" id="{A1E74F18-2D62-409D-A8EE-57AD2ABEBBED}"/>
              </a:ext>
            </a:extLst>
          </p:cNvPr>
          <p:cNvGrpSpPr/>
          <p:nvPr/>
        </p:nvGrpSpPr>
        <p:grpSpPr>
          <a:xfrm>
            <a:off x="8425715" y="908720"/>
            <a:ext cx="1824010" cy="1863966"/>
            <a:chOff x="9408368" y="1016403"/>
            <a:chExt cx="1824010" cy="1863966"/>
          </a:xfrm>
        </p:grpSpPr>
        <p:sp>
          <p:nvSpPr>
            <p:cNvPr id="4" name="矩形 3">
              <a:extLst>
                <a:ext uri="{FF2B5EF4-FFF2-40B4-BE49-F238E27FC236}">
                  <a16:creationId xmlns="" xmlns:a16="http://schemas.microsoft.com/office/drawing/2014/main" id="{80FC1F69-D75A-43EC-81FC-2C5AB63F819C}"/>
                </a:ext>
              </a:extLst>
            </p:cNvPr>
            <p:cNvSpPr/>
            <p:nvPr/>
          </p:nvSpPr>
          <p:spPr>
            <a:xfrm>
              <a:off x="9408368" y="1126043"/>
              <a:ext cx="1569660" cy="1754326"/>
            </a:xfrm>
            <a:prstGeom prst="rect">
              <a:avLst/>
            </a:prstGeom>
          </p:spPr>
          <p:txBody>
            <a:bodyPr wrap="none">
              <a:spAutoFit/>
            </a:bodyPr>
            <a:lstStyle/>
            <a:p>
              <a:pPr defTabSz="447675"/>
              <a:r>
                <a:rPr lang="zh-CN" altLang="en-US" sz="5400" dirty="0">
                  <a:solidFill>
                    <a:schemeClr val="tx1">
                      <a:lumMod val="75000"/>
                      <a:lumOff val="25000"/>
                    </a:schemeClr>
                  </a:solidFill>
                  <a:latin typeface="字酷堂清楷体" panose="02010601030101010101" pitchFamily="2" charset="-122"/>
                  <a:ea typeface="字酷堂清楷体" panose="02010601030101010101" pitchFamily="2" charset="-122"/>
                </a:rPr>
                <a:t>美食</a:t>
              </a:r>
              <a:endParaRPr lang="en-US" altLang="zh-CN" sz="5400" dirty="0">
                <a:solidFill>
                  <a:schemeClr val="tx1">
                    <a:lumMod val="75000"/>
                    <a:lumOff val="25000"/>
                  </a:schemeClr>
                </a:solidFill>
                <a:latin typeface="字酷堂清楷体" panose="02010601030101010101" pitchFamily="2" charset="-122"/>
                <a:ea typeface="字酷堂清楷体" panose="02010601030101010101" pitchFamily="2" charset="-122"/>
              </a:endParaRPr>
            </a:p>
            <a:p>
              <a:r>
                <a:rPr lang="en-US" altLang="zh-CN" sz="5400" dirty="0">
                  <a:solidFill>
                    <a:schemeClr val="tx1">
                      <a:lumMod val="75000"/>
                      <a:lumOff val="25000"/>
                    </a:schemeClr>
                  </a:solidFill>
                  <a:latin typeface="字酷堂清楷体" panose="02010601030101010101" pitchFamily="2" charset="-122"/>
                  <a:ea typeface="字酷堂清楷体" panose="02010601030101010101" pitchFamily="2" charset="-122"/>
                </a:rPr>
                <a:t>  </a:t>
              </a:r>
              <a:endParaRPr lang="zh-CN" altLang="en-US" sz="540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pic>
          <p:nvPicPr>
            <p:cNvPr id="5" name="图片 4">
              <a:extLst>
                <a:ext uri="{FF2B5EF4-FFF2-40B4-BE49-F238E27FC236}">
                  <a16:creationId xmlns="" xmlns:a16="http://schemas.microsoft.com/office/drawing/2014/main" id="{07A7217F-5467-4F9A-AC13-DA55E8E9B7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6" t="-1346" r="49653" b="51346"/>
            <a:stretch/>
          </p:blipFill>
          <p:spPr>
            <a:xfrm rot="21044727">
              <a:off x="9585407" y="1016403"/>
              <a:ext cx="480045" cy="449546"/>
            </a:xfrm>
            <a:prstGeom prst="rect">
              <a:avLst/>
            </a:prstGeom>
          </p:spPr>
        </p:pic>
        <p:sp>
          <p:nvSpPr>
            <p:cNvPr id="6" name="矩形 5">
              <a:extLst>
                <a:ext uri="{FF2B5EF4-FFF2-40B4-BE49-F238E27FC236}">
                  <a16:creationId xmlns="" xmlns:a16="http://schemas.microsoft.com/office/drawing/2014/main" id="{62B967DA-1D78-41DE-B7B3-92C4E687AC94}"/>
                </a:ext>
              </a:extLst>
            </p:cNvPr>
            <p:cNvSpPr/>
            <p:nvPr/>
          </p:nvSpPr>
          <p:spPr>
            <a:xfrm>
              <a:off x="9919198" y="1882758"/>
              <a:ext cx="1313180" cy="769441"/>
            </a:xfrm>
            <a:prstGeom prst="rect">
              <a:avLst/>
            </a:prstGeom>
          </p:spPr>
          <p:txBody>
            <a:bodyPr wrap="none">
              <a:spAutoFit/>
            </a:bodyPr>
            <a:lstStyle/>
            <a:p>
              <a:r>
                <a:rPr lang="zh-CN" altLang="en-US" sz="4400" dirty="0">
                  <a:solidFill>
                    <a:schemeClr val="tx1">
                      <a:lumMod val="75000"/>
                      <a:lumOff val="25000"/>
                    </a:schemeClr>
                  </a:solidFill>
                  <a:latin typeface="字酷堂清楷体" panose="02010601030101010101" pitchFamily="2" charset="-122"/>
                  <a:ea typeface="字酷堂清楷体" panose="02010601030101010101" pitchFamily="2" charset="-122"/>
                </a:rPr>
                <a:t>集锦</a:t>
              </a:r>
              <a:endParaRPr lang="zh-CN" altLang="en-US" sz="4400" dirty="0"/>
            </a:p>
          </p:txBody>
        </p:sp>
        <p:cxnSp>
          <p:nvCxnSpPr>
            <p:cNvPr id="7" name="直接连接符 6">
              <a:extLst>
                <a:ext uri="{FF2B5EF4-FFF2-40B4-BE49-F238E27FC236}">
                  <a16:creationId xmlns="" xmlns:a16="http://schemas.microsoft.com/office/drawing/2014/main" id="{69CA7959-B070-4996-8388-8C91F8A6F701}"/>
                </a:ext>
              </a:extLst>
            </p:cNvPr>
            <p:cNvCxnSpPr/>
            <p:nvPr/>
          </p:nvCxnSpPr>
          <p:spPr>
            <a:xfrm flipV="1">
              <a:off x="10927797" y="1168519"/>
              <a:ext cx="254350" cy="6415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0EED5BFE-5C89-42E0-AF0A-D07F0AC5FF55}"/>
                </a:ext>
              </a:extLst>
            </p:cNvPr>
            <p:cNvCxnSpPr/>
            <p:nvPr/>
          </p:nvCxnSpPr>
          <p:spPr>
            <a:xfrm flipV="1">
              <a:off x="9728436" y="2124702"/>
              <a:ext cx="254350" cy="6415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59DA578F-9A31-499A-B50A-C46876F1B418}"/>
                </a:ext>
              </a:extLst>
            </p:cNvPr>
            <p:cNvSpPr txBox="1"/>
            <p:nvPr/>
          </p:nvSpPr>
          <p:spPr>
            <a:xfrm>
              <a:off x="10046373" y="2548511"/>
              <a:ext cx="1008112" cy="261610"/>
            </a:xfrm>
            <a:prstGeom prst="rect">
              <a:avLst/>
            </a:prstGeom>
            <a:solidFill>
              <a:schemeClr val="tx1">
                <a:lumMod val="75000"/>
                <a:lumOff val="25000"/>
              </a:schemeClr>
            </a:solidFill>
          </p:spPr>
          <p:txBody>
            <a:bodyPr wrap="square" rtlCol="0">
              <a:spAutoFit/>
            </a:bodyPr>
            <a:lstStyle/>
            <a:p>
              <a:pPr algn="dist"/>
              <a:r>
                <a:rPr lang="en-US" altLang="zh-CN" sz="1050" dirty="0">
                  <a:solidFill>
                    <a:schemeClr val="bg1"/>
                  </a:solidFill>
                  <a:latin typeface="字酷堂清楷体" panose="02010601030101010101" pitchFamily="2" charset="-122"/>
                  <a:ea typeface="字酷堂清楷体" panose="02010601030101010101" pitchFamily="2" charset="-122"/>
                </a:rPr>
                <a:t>HIGHLIGHTS</a:t>
              </a:r>
              <a:endParaRPr lang="zh-CN" altLang="en-US" sz="1050" dirty="0">
                <a:solidFill>
                  <a:schemeClr val="bg1"/>
                </a:solidFill>
                <a:latin typeface="字酷堂清楷体" panose="02010601030101010101" pitchFamily="2" charset="-122"/>
                <a:ea typeface="字酷堂清楷体" panose="02010601030101010101" pitchFamily="2" charset="-122"/>
              </a:endParaRPr>
            </a:p>
          </p:txBody>
        </p:sp>
      </p:grpSp>
      <p:sp>
        <p:nvSpPr>
          <p:cNvPr id="10" name="文本框 9">
            <a:extLst>
              <a:ext uri="{FF2B5EF4-FFF2-40B4-BE49-F238E27FC236}">
                <a16:creationId xmlns="" xmlns:a16="http://schemas.microsoft.com/office/drawing/2014/main" id="{A9DB06C8-C9C5-4308-B111-115E7E1B75C8}"/>
              </a:ext>
            </a:extLst>
          </p:cNvPr>
          <p:cNvSpPr txBox="1"/>
          <p:nvPr/>
        </p:nvSpPr>
        <p:spPr>
          <a:xfrm>
            <a:off x="2039742" y="5805175"/>
            <a:ext cx="184731" cy="369332"/>
          </a:xfrm>
          <a:prstGeom prst="rect">
            <a:avLst/>
          </a:prstGeom>
          <a:noFill/>
        </p:spPr>
        <p:txBody>
          <a:bodyPr wrap="none" rtlCol="0">
            <a:spAutoFit/>
          </a:bodyPr>
          <a:lstStyle/>
          <a:p>
            <a:endParaRPr lang="zh-CN" altLang="en-US" dirty="0"/>
          </a:p>
        </p:txBody>
      </p:sp>
      <p:sp>
        <p:nvSpPr>
          <p:cNvPr id="18" name="文本框 17">
            <a:extLst>
              <a:ext uri="{FF2B5EF4-FFF2-40B4-BE49-F238E27FC236}">
                <a16:creationId xmlns="" xmlns:a16="http://schemas.microsoft.com/office/drawing/2014/main" id="{8025E7FA-B89B-4B4D-9D8C-3E5EE5534173}"/>
              </a:ext>
            </a:extLst>
          </p:cNvPr>
          <p:cNvSpPr txBox="1"/>
          <p:nvPr/>
        </p:nvSpPr>
        <p:spPr>
          <a:xfrm>
            <a:off x="3220738" y="4974142"/>
            <a:ext cx="6724406" cy="830997"/>
          </a:xfrm>
          <a:prstGeom prst="rect">
            <a:avLst/>
          </a:prstGeom>
          <a:noFill/>
        </p:spPr>
        <p:txBody>
          <a:bodyPr wrap="square" rtlCol="0">
            <a:spAutoFit/>
          </a:bodyPr>
          <a:lstStyle/>
          <a:p>
            <a:pPr>
              <a:lnSpc>
                <a:spcPct val="150000"/>
              </a:lnSpc>
            </a:pPr>
            <a:r>
              <a:rPr lang="zh-CN" altLang="en-US" sz="1600" dirty="0">
                <a:latin typeface="幼圆" panose="02010509060101010101" pitchFamily="49" charset="-122"/>
                <a:ea typeface="幼圆" panose="02010509060101010101" pitchFamily="49" charset="-122"/>
              </a:rPr>
              <a:t>花开水面洁白无暇，而植株却在水中，花因水波而随波逐流，水性杨花是生长在丽江湖泊中的一道野菜，口感丝滑而醇香，不可不尝</a:t>
            </a:r>
            <a:r>
              <a:rPr lang="en-US" altLang="zh-CN" sz="1600" dirty="0">
                <a:latin typeface="幼圆" panose="02010509060101010101" pitchFamily="49" charset="-122"/>
                <a:ea typeface="幼圆" panose="02010509060101010101" pitchFamily="49" charset="-122"/>
              </a:rPr>
              <a:t>!</a:t>
            </a:r>
            <a:endParaRPr lang="zh-CN" altLang="en-US" sz="14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9" name="矩形 18">
            <a:extLst>
              <a:ext uri="{FF2B5EF4-FFF2-40B4-BE49-F238E27FC236}">
                <a16:creationId xmlns="" xmlns:a16="http://schemas.microsoft.com/office/drawing/2014/main" id="{8C1D59E2-4269-4B0B-917D-9B79BD691C1B}"/>
              </a:ext>
            </a:extLst>
          </p:cNvPr>
          <p:cNvSpPr/>
          <p:nvPr/>
        </p:nvSpPr>
        <p:spPr>
          <a:xfrm>
            <a:off x="1457537" y="4789476"/>
            <a:ext cx="1427325" cy="1200329"/>
          </a:xfrm>
          <a:prstGeom prst="rect">
            <a:avLst/>
          </a:prstGeom>
        </p:spPr>
        <p:txBody>
          <a:bodyPr wrap="square">
            <a:spAutoFit/>
          </a:bodyPr>
          <a:lstStyle/>
          <a:p>
            <a:r>
              <a:rPr lang="zh-CN" altLang="en-US" sz="3600" dirty="0">
                <a:solidFill>
                  <a:schemeClr val="tx1">
                    <a:lumMod val="75000"/>
                    <a:lumOff val="25000"/>
                  </a:schemeClr>
                </a:solidFill>
                <a:latin typeface="字酷堂清楷体" panose="02010601030101010101" pitchFamily="2" charset="-122"/>
                <a:ea typeface="字酷堂清楷体" panose="02010601030101010101" pitchFamily="2" charset="-122"/>
              </a:rPr>
              <a:t>水性杨花</a:t>
            </a:r>
          </a:p>
        </p:txBody>
      </p:sp>
      <p:pic>
        <p:nvPicPr>
          <p:cNvPr id="21" name="图片 20" descr="图片包含 美食, 餐桌, 盘子, 大豆&#10;&#10;已生成极高可信度的说明">
            <a:extLst>
              <a:ext uri="{FF2B5EF4-FFF2-40B4-BE49-F238E27FC236}">
                <a16:creationId xmlns="" xmlns:a16="http://schemas.microsoft.com/office/drawing/2014/main" id="{4558E091-49A4-458E-A40B-A5EB9AB9DF19}"/>
              </a:ext>
            </a:extLst>
          </p:cNvPr>
          <p:cNvPicPr>
            <a:picLocks noChangeAspect="1"/>
          </p:cNvPicPr>
          <p:nvPr/>
        </p:nvPicPr>
        <p:blipFill rotWithShape="1">
          <a:blip r:embed="rId4">
            <a:extLst>
              <a:ext uri="{28A0092B-C50C-407E-A947-70E740481C1C}">
                <a14:useLocalDpi xmlns:a14="http://schemas.microsoft.com/office/drawing/2010/main" val="0"/>
              </a:ext>
            </a:extLst>
          </a:blip>
          <a:srcRect l="28967" r="43694"/>
          <a:stretch/>
        </p:blipFill>
        <p:spPr>
          <a:xfrm>
            <a:off x="2633266" y="1084148"/>
            <a:ext cx="1358637" cy="2850287"/>
          </a:xfrm>
          <a:prstGeom prst="rect">
            <a:avLst/>
          </a:prstGeom>
          <a:effectLst>
            <a:outerShdw blurRad="63500" sx="102000" sy="102000" algn="ctr" rotWithShape="0">
              <a:prstClr val="black">
                <a:alpha val="40000"/>
              </a:prstClr>
            </a:outerShdw>
          </a:effectLst>
        </p:spPr>
      </p:pic>
      <p:pic>
        <p:nvPicPr>
          <p:cNvPr id="23" name="图片 22" descr="图片包含 美食, 餐桌, 盘子, 大豆&#10;&#10;已生成极高可信度的说明">
            <a:extLst>
              <a:ext uri="{FF2B5EF4-FFF2-40B4-BE49-F238E27FC236}">
                <a16:creationId xmlns="" xmlns:a16="http://schemas.microsoft.com/office/drawing/2014/main" id="{82264FA9-6C62-40D7-932F-70343D8036EA}"/>
              </a:ext>
            </a:extLst>
          </p:cNvPr>
          <p:cNvPicPr>
            <a:picLocks noChangeAspect="1"/>
          </p:cNvPicPr>
          <p:nvPr/>
        </p:nvPicPr>
        <p:blipFill rotWithShape="1">
          <a:blip r:embed="rId4">
            <a:extLst>
              <a:ext uri="{28A0092B-C50C-407E-A947-70E740481C1C}">
                <a14:useLocalDpi xmlns:a14="http://schemas.microsoft.com/office/drawing/2010/main" val="0"/>
              </a:ext>
            </a:extLst>
          </a:blip>
          <a:srcRect r="74751"/>
          <a:stretch/>
        </p:blipFill>
        <p:spPr>
          <a:xfrm>
            <a:off x="1205941" y="1084148"/>
            <a:ext cx="1254784" cy="2850287"/>
          </a:xfrm>
          <a:prstGeom prst="rect">
            <a:avLst/>
          </a:prstGeom>
          <a:effectLst>
            <a:outerShdw blurRad="63500" sx="102000" sy="102000" algn="ctr" rotWithShape="0">
              <a:prstClr val="black">
                <a:alpha val="40000"/>
              </a:prstClr>
            </a:outerShdw>
          </a:effectLst>
        </p:spPr>
      </p:pic>
      <p:pic>
        <p:nvPicPr>
          <p:cNvPr id="24" name="图片 23" descr="图片包含 美食, 餐桌, 盘子, 大豆&#10;&#10;已生成极高可信度的说明">
            <a:extLst>
              <a:ext uri="{FF2B5EF4-FFF2-40B4-BE49-F238E27FC236}">
                <a16:creationId xmlns="" xmlns:a16="http://schemas.microsoft.com/office/drawing/2014/main" id="{8C342FE7-F25E-4F80-A947-514A10716833}"/>
              </a:ext>
            </a:extLst>
          </p:cNvPr>
          <p:cNvPicPr>
            <a:picLocks noChangeAspect="1"/>
          </p:cNvPicPr>
          <p:nvPr/>
        </p:nvPicPr>
        <p:blipFill rotWithShape="1">
          <a:blip r:embed="rId4">
            <a:extLst>
              <a:ext uri="{28A0092B-C50C-407E-A947-70E740481C1C}">
                <a14:useLocalDpi xmlns:a14="http://schemas.microsoft.com/office/drawing/2010/main" val="0"/>
              </a:ext>
            </a:extLst>
          </a:blip>
          <a:srcRect l="55959" r="6575"/>
          <a:stretch/>
        </p:blipFill>
        <p:spPr>
          <a:xfrm>
            <a:off x="4164445" y="1084148"/>
            <a:ext cx="1861903" cy="2850287"/>
          </a:xfrm>
          <a:prstGeom prst="rect">
            <a:avLst/>
          </a:prstGeom>
          <a:effectLst>
            <a:outerShdw blurRad="63500" sx="102000" sy="102000" algn="ctr" rotWithShape="0">
              <a:prstClr val="black">
                <a:alpha val="40000"/>
              </a:prstClr>
            </a:outerShdw>
          </a:effectLst>
        </p:spPr>
      </p:pic>
      <p:sp>
        <p:nvSpPr>
          <p:cNvPr id="32" name="矩形 31">
            <a:extLst>
              <a:ext uri="{FF2B5EF4-FFF2-40B4-BE49-F238E27FC236}">
                <a16:creationId xmlns="" xmlns:a16="http://schemas.microsoft.com/office/drawing/2014/main" id="{5C80F963-229F-48F6-B0D5-D3C1E38435E4}"/>
              </a:ext>
            </a:extLst>
          </p:cNvPr>
          <p:cNvSpPr/>
          <p:nvPr/>
        </p:nvSpPr>
        <p:spPr>
          <a:xfrm>
            <a:off x="10986060" y="632428"/>
            <a:ext cx="1205940" cy="2659308"/>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 xmlns:a16="http://schemas.microsoft.com/office/drawing/2014/main" id="{1FEC8D0E-EAF4-49C3-ADD7-7B7B50D7FC47}"/>
              </a:ext>
            </a:extLst>
          </p:cNvPr>
          <p:cNvSpPr txBox="1"/>
          <p:nvPr/>
        </p:nvSpPr>
        <p:spPr>
          <a:xfrm>
            <a:off x="0" y="4175588"/>
            <a:ext cx="12192000" cy="287392"/>
          </a:xfrm>
          <a:prstGeom prst="rect">
            <a:avLst/>
          </a:prstGeom>
          <a:solidFill>
            <a:srgbClr val="F49F72"/>
          </a:solidFill>
        </p:spPr>
        <p:txBody>
          <a:bodyPr wrap="square" rtlCol="0">
            <a:spAutoFit/>
          </a:bodyPr>
          <a:lstStyle/>
          <a:p>
            <a:pPr algn="dist"/>
            <a:r>
              <a:rPr lang="en-US" altLang="zh-CN" sz="1200" dirty="0">
                <a:solidFill>
                  <a:schemeClr val="bg1"/>
                </a:solidFill>
                <a:latin typeface="字酷堂清楷体" panose="02010601030101010101" pitchFamily="2" charset="-122"/>
                <a:ea typeface="字酷堂清楷体" panose="02010601030101010101" pitchFamily="2" charset="-122"/>
              </a:rPr>
              <a:t>WATERY YANG HUA</a:t>
            </a:r>
            <a:endParaRPr lang="zh-CN" altLang="en-US" sz="1200" dirty="0">
              <a:solidFill>
                <a:schemeClr val="bg1"/>
              </a:solidFill>
              <a:latin typeface="字酷堂清楷体" panose="02010601030101010101" pitchFamily="2" charset="-122"/>
              <a:ea typeface="字酷堂清楷体" panose="02010601030101010101" pitchFamily="2" charset="-122"/>
            </a:endParaRPr>
          </a:p>
        </p:txBody>
      </p:sp>
      <p:pic>
        <p:nvPicPr>
          <p:cNvPr id="35" name="图片 34">
            <a:extLst>
              <a:ext uri="{FF2B5EF4-FFF2-40B4-BE49-F238E27FC236}">
                <a16:creationId xmlns="" xmlns:a16="http://schemas.microsoft.com/office/drawing/2014/main" id="{E5A6DD16-9402-4BE8-8D21-7BB8BAE5FB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954840" y="4581128"/>
            <a:ext cx="2062439" cy="2068524"/>
          </a:xfrm>
          <a:prstGeom prst="rect">
            <a:avLst/>
          </a:prstGeom>
        </p:spPr>
      </p:pic>
      <p:cxnSp>
        <p:nvCxnSpPr>
          <p:cNvPr id="37" name="直接连接符 36">
            <a:extLst>
              <a:ext uri="{FF2B5EF4-FFF2-40B4-BE49-F238E27FC236}">
                <a16:creationId xmlns="" xmlns:a16="http://schemas.microsoft.com/office/drawing/2014/main" id="{AC6FADE6-3A2F-48AE-90C1-66C9605F17BC}"/>
              </a:ext>
            </a:extLst>
          </p:cNvPr>
          <p:cNvCxnSpPr/>
          <p:nvPr/>
        </p:nvCxnSpPr>
        <p:spPr>
          <a:xfrm>
            <a:off x="2884862" y="4870651"/>
            <a:ext cx="0" cy="1119154"/>
          </a:xfrm>
          <a:prstGeom prst="line">
            <a:avLst/>
          </a:prstGeom>
          <a:ln>
            <a:solidFill>
              <a:srgbClr val="F49F7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1180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500"/>
                            </p:stCondLst>
                            <p:childTnLst>
                              <p:par>
                                <p:cTn id="27" presetID="22" presetClass="entr" presetSubtype="8" fill="hold" grpId="0" nodeType="afterEffect" nodePh="1">
                                  <p:stCondLst>
                                    <p:cond delay="0"/>
                                  </p:stCondLst>
                                  <p:endCondLst>
                                    <p:cond evt="begin" delay="0">
                                      <p:tn val="27"/>
                                    </p:cond>
                                  </p:end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1000"/>
                                        <p:tgtEl>
                                          <p:spTgt spid="10"/>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1000"/>
                                        <p:tgtEl>
                                          <p:spTgt spid="19"/>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1000"/>
                                        <p:tgtEl>
                                          <p:spTgt spid="3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19" grpId="0"/>
      <p:bldP spid="3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 xmlns:a16="http://schemas.microsoft.com/office/drawing/2014/main" id="{09B8D75A-C007-4BF3-8AAA-49C2CCA629CF}"/>
              </a:ext>
            </a:extLst>
          </p:cNvPr>
          <p:cNvSpPr/>
          <p:nvPr/>
        </p:nvSpPr>
        <p:spPr>
          <a:xfrm>
            <a:off x="6575377" y="752969"/>
            <a:ext cx="5616622" cy="1416220"/>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 xmlns:a16="http://schemas.microsoft.com/office/drawing/2014/main" id="{37CC92FB-360C-47CE-ADF7-4365272A15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4849" y="759834"/>
            <a:ext cx="1823237" cy="1402490"/>
          </a:xfrm>
          <a:prstGeom prst="rect">
            <a:avLst/>
          </a:prstGeom>
        </p:spPr>
      </p:pic>
      <p:sp>
        <p:nvSpPr>
          <p:cNvPr id="2" name="文本框 1">
            <a:extLst>
              <a:ext uri="{FF2B5EF4-FFF2-40B4-BE49-F238E27FC236}">
                <a16:creationId xmlns="" xmlns:a16="http://schemas.microsoft.com/office/drawing/2014/main" id="{EFBBC9CD-0F26-4951-B617-E6090F48342C}"/>
              </a:ext>
            </a:extLst>
          </p:cNvPr>
          <p:cNvSpPr txBox="1"/>
          <p:nvPr/>
        </p:nvSpPr>
        <p:spPr>
          <a:xfrm>
            <a:off x="651306" y="3466766"/>
            <a:ext cx="7350192" cy="2031325"/>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鸡豆凉粉是丽江古城里的招牌食品。鸡豆是丽江特有的一种豆类，产于高海拔地区，且产量极低。用鸡豆做成的凉粉就称作鸡豆凉粉。</a:t>
            </a:r>
            <a:endParaRPr lang="en-US" altLang="zh-CN" sz="14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150000"/>
              </a:lnSpc>
            </a:pPr>
            <a:endParaRPr lang="en-US" altLang="zh-CN" sz="14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鸡豆凉粉有凉吃和热吃两种吃法。夏季多凉吃，把凉粉切成片，然后加入五颜六色的佐料，色香味俱全，而且消暑开胃。冬天，用平底锅将凉粉片煎得两面金黄，再依不同的口味配以不同的佐料，同样色香味俱全。加上当地的水焖粑粑，是味道极佳的搭配，在当地很受欢迎。</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 name="矩形 2">
            <a:extLst>
              <a:ext uri="{FF2B5EF4-FFF2-40B4-BE49-F238E27FC236}">
                <a16:creationId xmlns="" xmlns:a16="http://schemas.microsoft.com/office/drawing/2014/main" id="{AA0A746E-3A1A-4124-9B95-61304A24F34F}"/>
              </a:ext>
            </a:extLst>
          </p:cNvPr>
          <p:cNvSpPr/>
          <p:nvPr/>
        </p:nvSpPr>
        <p:spPr>
          <a:xfrm>
            <a:off x="651306" y="2713713"/>
            <a:ext cx="4801314" cy="558486"/>
          </a:xfrm>
          <a:prstGeom prst="rect">
            <a:avLst/>
          </a:prstGeom>
        </p:spPr>
        <p:txBody>
          <a:bodyPr wrap="none">
            <a:spAutoFit/>
          </a:bodyPr>
          <a:lstStyle/>
          <a:p>
            <a:pPr>
              <a:lnSpc>
                <a:spcPct val="150000"/>
              </a:lnSpc>
            </a:pPr>
            <a:r>
              <a:rPr lang="zh-CN" altLang="en-US" sz="2400" dirty="0">
                <a:solidFill>
                  <a:srgbClr val="F49F72"/>
                </a:solidFill>
                <a:latin typeface="字酷堂清楷体" panose="02010601030101010101" pitchFamily="2" charset="-122"/>
                <a:ea typeface="字酷堂清楷体" panose="02010601030101010101" pitchFamily="2" charset="-122"/>
              </a:rPr>
              <a:t>鸡豆凉粉是丽江古城里的招牌食品</a:t>
            </a:r>
            <a:endParaRPr lang="en-US" altLang="zh-CN" sz="2400" dirty="0">
              <a:solidFill>
                <a:srgbClr val="F49F72"/>
              </a:solidFill>
              <a:latin typeface="字酷堂清楷体" panose="02010601030101010101" pitchFamily="2" charset="-122"/>
              <a:ea typeface="字酷堂清楷体" panose="02010601030101010101" pitchFamily="2" charset="-122"/>
            </a:endParaRPr>
          </a:p>
        </p:txBody>
      </p:sp>
      <p:grpSp>
        <p:nvGrpSpPr>
          <p:cNvPr id="6" name="组合 5">
            <a:extLst>
              <a:ext uri="{FF2B5EF4-FFF2-40B4-BE49-F238E27FC236}">
                <a16:creationId xmlns="" xmlns:a16="http://schemas.microsoft.com/office/drawing/2014/main" id="{B10D3C5A-105B-423C-B432-455FE6543088}"/>
              </a:ext>
            </a:extLst>
          </p:cNvPr>
          <p:cNvGrpSpPr/>
          <p:nvPr/>
        </p:nvGrpSpPr>
        <p:grpSpPr>
          <a:xfrm>
            <a:off x="9070675" y="1181605"/>
            <a:ext cx="1824010" cy="1863966"/>
            <a:chOff x="9408368" y="1016403"/>
            <a:chExt cx="1824010" cy="1863966"/>
          </a:xfrm>
        </p:grpSpPr>
        <p:sp>
          <p:nvSpPr>
            <p:cNvPr id="7" name="矩形 6">
              <a:extLst>
                <a:ext uri="{FF2B5EF4-FFF2-40B4-BE49-F238E27FC236}">
                  <a16:creationId xmlns="" xmlns:a16="http://schemas.microsoft.com/office/drawing/2014/main" id="{1165456E-2123-4F44-946B-881577AC630C}"/>
                </a:ext>
              </a:extLst>
            </p:cNvPr>
            <p:cNvSpPr/>
            <p:nvPr/>
          </p:nvSpPr>
          <p:spPr>
            <a:xfrm>
              <a:off x="9408368" y="1126043"/>
              <a:ext cx="1569660" cy="1754326"/>
            </a:xfrm>
            <a:prstGeom prst="rect">
              <a:avLst/>
            </a:prstGeom>
          </p:spPr>
          <p:txBody>
            <a:bodyPr wrap="none">
              <a:spAutoFit/>
            </a:bodyPr>
            <a:lstStyle/>
            <a:p>
              <a:pPr defTabSz="447675"/>
              <a:r>
                <a:rPr lang="zh-CN" altLang="en-US" sz="5400" dirty="0">
                  <a:solidFill>
                    <a:schemeClr val="tx1">
                      <a:lumMod val="75000"/>
                      <a:lumOff val="25000"/>
                    </a:schemeClr>
                  </a:solidFill>
                  <a:latin typeface="字酷堂清楷体" panose="02010601030101010101" pitchFamily="2" charset="-122"/>
                  <a:ea typeface="字酷堂清楷体" panose="02010601030101010101" pitchFamily="2" charset="-122"/>
                </a:rPr>
                <a:t>美食</a:t>
              </a:r>
              <a:endParaRPr lang="en-US" altLang="zh-CN" sz="5400" dirty="0">
                <a:solidFill>
                  <a:schemeClr val="tx1">
                    <a:lumMod val="75000"/>
                    <a:lumOff val="25000"/>
                  </a:schemeClr>
                </a:solidFill>
                <a:latin typeface="字酷堂清楷体" panose="02010601030101010101" pitchFamily="2" charset="-122"/>
                <a:ea typeface="字酷堂清楷体" panose="02010601030101010101" pitchFamily="2" charset="-122"/>
              </a:endParaRPr>
            </a:p>
            <a:p>
              <a:r>
                <a:rPr lang="en-US" altLang="zh-CN" sz="5400" dirty="0">
                  <a:solidFill>
                    <a:schemeClr val="tx1">
                      <a:lumMod val="75000"/>
                      <a:lumOff val="25000"/>
                    </a:schemeClr>
                  </a:solidFill>
                  <a:latin typeface="字酷堂清楷体" panose="02010601030101010101" pitchFamily="2" charset="-122"/>
                  <a:ea typeface="字酷堂清楷体" panose="02010601030101010101" pitchFamily="2" charset="-122"/>
                </a:rPr>
                <a:t>  </a:t>
              </a:r>
              <a:endParaRPr lang="zh-CN" altLang="en-US" sz="540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pic>
          <p:nvPicPr>
            <p:cNvPr id="8" name="图片 7">
              <a:extLst>
                <a:ext uri="{FF2B5EF4-FFF2-40B4-BE49-F238E27FC236}">
                  <a16:creationId xmlns="" xmlns:a16="http://schemas.microsoft.com/office/drawing/2014/main" id="{E3900ED6-AEBE-42F3-B3B6-450DE86B827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06" t="-1346" r="49653" b="51346"/>
            <a:stretch/>
          </p:blipFill>
          <p:spPr>
            <a:xfrm rot="21044727">
              <a:off x="9585407" y="1016403"/>
              <a:ext cx="480045" cy="449546"/>
            </a:xfrm>
            <a:prstGeom prst="rect">
              <a:avLst/>
            </a:prstGeom>
          </p:spPr>
        </p:pic>
        <p:sp>
          <p:nvSpPr>
            <p:cNvPr id="9" name="矩形 8">
              <a:extLst>
                <a:ext uri="{FF2B5EF4-FFF2-40B4-BE49-F238E27FC236}">
                  <a16:creationId xmlns="" xmlns:a16="http://schemas.microsoft.com/office/drawing/2014/main" id="{E0E7C09A-1481-48E9-B3BF-D5B7AC3E5F70}"/>
                </a:ext>
              </a:extLst>
            </p:cNvPr>
            <p:cNvSpPr/>
            <p:nvPr/>
          </p:nvSpPr>
          <p:spPr>
            <a:xfrm>
              <a:off x="9919198" y="1882758"/>
              <a:ext cx="1313180" cy="769441"/>
            </a:xfrm>
            <a:prstGeom prst="rect">
              <a:avLst/>
            </a:prstGeom>
          </p:spPr>
          <p:txBody>
            <a:bodyPr wrap="none">
              <a:spAutoFit/>
            </a:bodyPr>
            <a:lstStyle/>
            <a:p>
              <a:r>
                <a:rPr lang="zh-CN" altLang="en-US" sz="4400" dirty="0">
                  <a:solidFill>
                    <a:schemeClr val="tx1">
                      <a:lumMod val="75000"/>
                      <a:lumOff val="25000"/>
                    </a:schemeClr>
                  </a:solidFill>
                  <a:latin typeface="字酷堂清楷体" panose="02010601030101010101" pitchFamily="2" charset="-122"/>
                  <a:ea typeface="字酷堂清楷体" panose="02010601030101010101" pitchFamily="2" charset="-122"/>
                </a:rPr>
                <a:t>集锦</a:t>
              </a:r>
              <a:endParaRPr lang="zh-CN" altLang="en-US" sz="4400" dirty="0"/>
            </a:p>
          </p:txBody>
        </p:sp>
        <p:cxnSp>
          <p:nvCxnSpPr>
            <p:cNvPr id="10" name="直接连接符 9">
              <a:extLst>
                <a:ext uri="{FF2B5EF4-FFF2-40B4-BE49-F238E27FC236}">
                  <a16:creationId xmlns="" xmlns:a16="http://schemas.microsoft.com/office/drawing/2014/main" id="{5AEDA52C-3B1B-4F43-AC5C-C7658C9DBD68}"/>
                </a:ext>
              </a:extLst>
            </p:cNvPr>
            <p:cNvCxnSpPr/>
            <p:nvPr/>
          </p:nvCxnSpPr>
          <p:spPr>
            <a:xfrm flipV="1">
              <a:off x="10927797" y="1168519"/>
              <a:ext cx="254350" cy="6415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E7A21A45-7BE7-4530-89FE-B01F31C84ABA}"/>
                </a:ext>
              </a:extLst>
            </p:cNvPr>
            <p:cNvCxnSpPr/>
            <p:nvPr/>
          </p:nvCxnSpPr>
          <p:spPr>
            <a:xfrm flipV="1">
              <a:off x="9728436" y="2124702"/>
              <a:ext cx="254350" cy="6415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6C60C47E-3F3A-47EE-978E-BE78E73D358D}"/>
                </a:ext>
              </a:extLst>
            </p:cNvPr>
            <p:cNvSpPr txBox="1"/>
            <p:nvPr/>
          </p:nvSpPr>
          <p:spPr>
            <a:xfrm>
              <a:off x="10046373" y="2548511"/>
              <a:ext cx="1008112" cy="261610"/>
            </a:xfrm>
            <a:prstGeom prst="rect">
              <a:avLst/>
            </a:prstGeom>
            <a:solidFill>
              <a:schemeClr val="tx1">
                <a:lumMod val="75000"/>
                <a:lumOff val="25000"/>
              </a:schemeClr>
            </a:solidFill>
          </p:spPr>
          <p:txBody>
            <a:bodyPr wrap="square" rtlCol="0">
              <a:spAutoFit/>
            </a:bodyPr>
            <a:lstStyle/>
            <a:p>
              <a:pPr algn="dist"/>
              <a:r>
                <a:rPr lang="en-US" altLang="zh-CN" sz="1050" dirty="0">
                  <a:solidFill>
                    <a:schemeClr val="bg1"/>
                  </a:solidFill>
                  <a:latin typeface="字酷堂清楷体" panose="02010601030101010101" pitchFamily="2" charset="-122"/>
                  <a:ea typeface="字酷堂清楷体" panose="02010601030101010101" pitchFamily="2" charset="-122"/>
                </a:rPr>
                <a:t>HIGHLIGHTS</a:t>
              </a:r>
              <a:endParaRPr lang="zh-CN" altLang="en-US" sz="1050" dirty="0">
                <a:solidFill>
                  <a:schemeClr val="bg1"/>
                </a:solidFill>
                <a:latin typeface="字酷堂清楷体" panose="02010601030101010101" pitchFamily="2" charset="-122"/>
                <a:ea typeface="字酷堂清楷体" panose="02010601030101010101" pitchFamily="2" charset="-122"/>
              </a:endParaRPr>
            </a:p>
          </p:txBody>
        </p:sp>
      </p:grpSp>
      <p:pic>
        <p:nvPicPr>
          <p:cNvPr id="5" name="图片 4">
            <a:extLst>
              <a:ext uri="{FF2B5EF4-FFF2-40B4-BE49-F238E27FC236}">
                <a16:creationId xmlns="" xmlns:a16="http://schemas.microsoft.com/office/drawing/2014/main" id="{08F0ECA4-6BE0-4FE8-AFBB-C80883662B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338" y="763808"/>
            <a:ext cx="1912167" cy="1394542"/>
          </a:xfrm>
          <a:prstGeom prst="rect">
            <a:avLst/>
          </a:prstGeom>
        </p:spPr>
      </p:pic>
      <p:pic>
        <p:nvPicPr>
          <p:cNvPr id="22" name="图片 21">
            <a:extLst>
              <a:ext uri="{FF2B5EF4-FFF2-40B4-BE49-F238E27FC236}">
                <a16:creationId xmlns="" xmlns:a16="http://schemas.microsoft.com/office/drawing/2014/main" id="{B208C696-4497-4F0B-BE1C-280A39CC3B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81744" y="762057"/>
            <a:ext cx="1910865" cy="1398045"/>
          </a:xfrm>
          <a:prstGeom prst="rect">
            <a:avLst/>
          </a:prstGeom>
        </p:spPr>
      </p:pic>
      <p:sp>
        <p:nvSpPr>
          <p:cNvPr id="34" name="矩形 33">
            <a:extLst>
              <a:ext uri="{FF2B5EF4-FFF2-40B4-BE49-F238E27FC236}">
                <a16:creationId xmlns="" xmlns:a16="http://schemas.microsoft.com/office/drawing/2014/main" id="{257D5F79-E762-4C6B-8C38-0051BA0164DB}"/>
              </a:ext>
            </a:extLst>
          </p:cNvPr>
          <p:cNvSpPr/>
          <p:nvPr/>
        </p:nvSpPr>
        <p:spPr>
          <a:xfrm>
            <a:off x="-24020" y="752969"/>
            <a:ext cx="585471" cy="1416220"/>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descr="图片包含 运输, 户外&#10;&#10;已生成高可信度的说明">
            <a:extLst>
              <a:ext uri="{FF2B5EF4-FFF2-40B4-BE49-F238E27FC236}">
                <a16:creationId xmlns="" xmlns:a16="http://schemas.microsoft.com/office/drawing/2014/main" id="{CB976E91-9B7E-4256-98BB-D2886B0B852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16066" y="3869594"/>
            <a:ext cx="2239943" cy="1533719"/>
          </a:xfrm>
          <a:prstGeom prst="rect">
            <a:avLst/>
          </a:prstGeom>
        </p:spPr>
      </p:pic>
      <p:sp>
        <p:nvSpPr>
          <p:cNvPr id="38" name="矩形 37">
            <a:extLst>
              <a:ext uri="{FF2B5EF4-FFF2-40B4-BE49-F238E27FC236}">
                <a16:creationId xmlns="" xmlns:a16="http://schemas.microsoft.com/office/drawing/2014/main" id="{A37849BF-0923-4A01-A95B-DC094AB831EC}"/>
              </a:ext>
            </a:extLst>
          </p:cNvPr>
          <p:cNvSpPr/>
          <p:nvPr/>
        </p:nvSpPr>
        <p:spPr>
          <a:xfrm>
            <a:off x="651306" y="5965138"/>
            <a:ext cx="7350192" cy="307777"/>
          </a:xfrm>
          <a:prstGeom prst="rect">
            <a:avLst/>
          </a:prstGeom>
        </p:spPr>
        <p:txBody>
          <a:bodyPr wrap="square">
            <a:spAutoFit/>
          </a:bodyPr>
          <a:lstStyle/>
          <a:p>
            <a:pPr algn="dist"/>
            <a:r>
              <a:rPr lang="zh-CN" altLang="en-US" sz="1400" dirty="0">
                <a:solidFill>
                  <a:schemeClr val="bg1">
                    <a:lumMod val="50000"/>
                  </a:schemeClr>
                </a:solidFill>
                <a:latin typeface="字酷堂清楷体" panose="02010601030101010101" pitchFamily="2" charset="-122"/>
                <a:ea typeface="字酷堂清楷体" panose="02010601030101010101" pitchFamily="2" charset="-122"/>
              </a:rPr>
              <a:t>CHICKPEA JELLY</a:t>
            </a:r>
          </a:p>
        </p:txBody>
      </p:sp>
    </p:spTree>
    <p:extLst>
      <p:ext uri="{BB962C8B-B14F-4D97-AF65-F5344CB8AC3E}">
        <p14:creationId xmlns:p14="http://schemas.microsoft.com/office/powerpoint/2010/main" val="3039965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1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F27E86B6-DF28-4111-83C8-C634684F39AD}"/>
              </a:ext>
            </a:extLst>
          </p:cNvPr>
          <p:cNvSpPr txBox="1"/>
          <p:nvPr/>
        </p:nvSpPr>
        <p:spPr>
          <a:xfrm>
            <a:off x="4772910" y="3502191"/>
            <a:ext cx="6419362" cy="1384995"/>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野生菌的生长在海拔</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2000-4000</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米左右的地带，丽江高原生长着很多种类的野生菌。一般在夏天</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6-7</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月份，是吃野生菌最好的季节。野生菌味美且营养价值高，到丽江不可错过。多种野生菌可以与乌鸡一起煲汤，也可以做成野生菌火锅食用，丽江很多餐馆都能吃到野生菌火锅。</a:t>
            </a:r>
            <a:endParaRPr lang="zh-CN" altLang="en-US" sz="10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 name="文本框 2">
            <a:extLst>
              <a:ext uri="{FF2B5EF4-FFF2-40B4-BE49-F238E27FC236}">
                <a16:creationId xmlns="" xmlns:a16="http://schemas.microsoft.com/office/drawing/2014/main" id="{08A1787A-7898-402E-86A2-29F577CB181E}"/>
              </a:ext>
            </a:extLst>
          </p:cNvPr>
          <p:cNvSpPr txBox="1"/>
          <p:nvPr/>
        </p:nvSpPr>
        <p:spPr>
          <a:xfrm>
            <a:off x="4772910" y="5042070"/>
            <a:ext cx="6419362" cy="830997"/>
          </a:xfrm>
          <a:prstGeom prst="rect">
            <a:avLst/>
          </a:prstGeom>
          <a:noFill/>
        </p:spPr>
        <p:txBody>
          <a:bodyPr wrap="square" rtlCol="0">
            <a:spAutoFit/>
          </a:bodyPr>
          <a:lstStyle/>
          <a:p>
            <a:pPr algn="just">
              <a:lnSpc>
                <a:spcPct val="150000"/>
              </a:lnSpc>
            </a:pPr>
            <a:r>
              <a:rPr lang="en-US" altLang="zh-CN" sz="800" dirty="0">
                <a:solidFill>
                  <a:schemeClr val="bg1">
                    <a:lumMod val="50000"/>
                  </a:schemeClr>
                </a:solidFill>
                <a:latin typeface="幼圆" panose="02010509060101010101" pitchFamily="49" charset="-122"/>
                <a:ea typeface="幼圆" panose="02010509060101010101" pitchFamily="49" charset="-122"/>
              </a:rPr>
              <a:t>THE GROWTH OF WILD BACTERIA IN THE 2000-4000 METERS ABOVE SEA LEVEL IN THE STRIP, LIJIANG PLATEAU GROW MANY KINDS OF WILD MUSHROOMS. GENERALLY IN THE SUMMER OF JUNE-JULY, IS THE BEST SEASON TO EAT WILD MUSHROOMS. BEAUTIFUL WILD MUSHROOMS AND NUTRITIONAL VALUE, TO LIJIANG CAN NOT BE MISSED. A VARIETY OF WILD MUSHROOMS CAN BE SOUP WITH BLACK-BONE CHICKEN, WILD MUSHROOMS CAN ALSO BE MADE INTO HOT POT, MANY RESTAURANTS IN LIJIANG CAN EAT WILD MUSHROOMS.</a:t>
            </a:r>
            <a:endParaRPr lang="zh-CN" altLang="en-US" sz="400" dirty="0">
              <a:solidFill>
                <a:schemeClr val="bg1">
                  <a:lumMod val="50000"/>
                </a:schemeClr>
              </a:solidFill>
              <a:latin typeface="幼圆" panose="02010509060101010101" pitchFamily="49" charset="-122"/>
              <a:ea typeface="幼圆" panose="02010509060101010101" pitchFamily="49" charset="-122"/>
            </a:endParaRPr>
          </a:p>
        </p:txBody>
      </p:sp>
      <p:grpSp>
        <p:nvGrpSpPr>
          <p:cNvPr id="4" name="组合 3">
            <a:extLst>
              <a:ext uri="{FF2B5EF4-FFF2-40B4-BE49-F238E27FC236}">
                <a16:creationId xmlns="" xmlns:a16="http://schemas.microsoft.com/office/drawing/2014/main" id="{5D3080B4-9876-452B-A7F3-9270D3DA716A}"/>
              </a:ext>
            </a:extLst>
          </p:cNvPr>
          <p:cNvGrpSpPr/>
          <p:nvPr/>
        </p:nvGrpSpPr>
        <p:grpSpPr>
          <a:xfrm>
            <a:off x="4603609" y="642656"/>
            <a:ext cx="1824010" cy="1863966"/>
            <a:chOff x="9408368" y="1016403"/>
            <a:chExt cx="1824010" cy="1863966"/>
          </a:xfrm>
        </p:grpSpPr>
        <p:sp>
          <p:nvSpPr>
            <p:cNvPr id="5" name="矩形 4">
              <a:extLst>
                <a:ext uri="{FF2B5EF4-FFF2-40B4-BE49-F238E27FC236}">
                  <a16:creationId xmlns="" xmlns:a16="http://schemas.microsoft.com/office/drawing/2014/main" id="{39919400-3EB4-4DE4-BAC5-635234473546}"/>
                </a:ext>
              </a:extLst>
            </p:cNvPr>
            <p:cNvSpPr/>
            <p:nvPr/>
          </p:nvSpPr>
          <p:spPr>
            <a:xfrm>
              <a:off x="9408368" y="1126043"/>
              <a:ext cx="1569660" cy="1754326"/>
            </a:xfrm>
            <a:prstGeom prst="rect">
              <a:avLst/>
            </a:prstGeom>
          </p:spPr>
          <p:txBody>
            <a:bodyPr wrap="none">
              <a:spAutoFit/>
            </a:bodyPr>
            <a:lstStyle/>
            <a:p>
              <a:pPr defTabSz="447675"/>
              <a:r>
                <a:rPr lang="zh-CN" altLang="en-US" sz="5400" dirty="0">
                  <a:solidFill>
                    <a:schemeClr val="tx1">
                      <a:lumMod val="75000"/>
                      <a:lumOff val="25000"/>
                    </a:schemeClr>
                  </a:solidFill>
                  <a:latin typeface="字酷堂清楷体" panose="02010601030101010101" pitchFamily="2" charset="-122"/>
                  <a:ea typeface="字酷堂清楷体" panose="02010601030101010101" pitchFamily="2" charset="-122"/>
                </a:rPr>
                <a:t>美食</a:t>
              </a:r>
              <a:endParaRPr lang="en-US" altLang="zh-CN" sz="5400" dirty="0">
                <a:solidFill>
                  <a:schemeClr val="tx1">
                    <a:lumMod val="75000"/>
                    <a:lumOff val="25000"/>
                  </a:schemeClr>
                </a:solidFill>
                <a:latin typeface="字酷堂清楷体" panose="02010601030101010101" pitchFamily="2" charset="-122"/>
                <a:ea typeface="字酷堂清楷体" panose="02010601030101010101" pitchFamily="2" charset="-122"/>
              </a:endParaRPr>
            </a:p>
            <a:p>
              <a:r>
                <a:rPr lang="en-US" altLang="zh-CN" sz="5400" dirty="0">
                  <a:solidFill>
                    <a:schemeClr val="tx1">
                      <a:lumMod val="75000"/>
                      <a:lumOff val="25000"/>
                    </a:schemeClr>
                  </a:solidFill>
                  <a:latin typeface="字酷堂清楷体" panose="02010601030101010101" pitchFamily="2" charset="-122"/>
                  <a:ea typeface="字酷堂清楷体" panose="02010601030101010101" pitchFamily="2" charset="-122"/>
                </a:rPr>
                <a:t>  </a:t>
              </a:r>
              <a:endParaRPr lang="zh-CN" altLang="en-US" sz="540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pic>
          <p:nvPicPr>
            <p:cNvPr id="6" name="图片 5">
              <a:extLst>
                <a:ext uri="{FF2B5EF4-FFF2-40B4-BE49-F238E27FC236}">
                  <a16:creationId xmlns="" xmlns:a16="http://schemas.microsoft.com/office/drawing/2014/main" id="{B43F000A-D532-4D02-A91A-D903B193B6A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6" t="-1346" r="49653" b="51346"/>
            <a:stretch/>
          </p:blipFill>
          <p:spPr>
            <a:xfrm rot="21044727">
              <a:off x="9585407" y="1016403"/>
              <a:ext cx="480045" cy="449546"/>
            </a:xfrm>
            <a:prstGeom prst="rect">
              <a:avLst/>
            </a:prstGeom>
          </p:spPr>
        </p:pic>
        <p:sp>
          <p:nvSpPr>
            <p:cNvPr id="7" name="矩形 6">
              <a:extLst>
                <a:ext uri="{FF2B5EF4-FFF2-40B4-BE49-F238E27FC236}">
                  <a16:creationId xmlns="" xmlns:a16="http://schemas.microsoft.com/office/drawing/2014/main" id="{94E5E54E-EBFC-4929-8047-CDE2F23F678B}"/>
                </a:ext>
              </a:extLst>
            </p:cNvPr>
            <p:cNvSpPr/>
            <p:nvPr/>
          </p:nvSpPr>
          <p:spPr>
            <a:xfrm>
              <a:off x="9919198" y="1882758"/>
              <a:ext cx="1313180" cy="769441"/>
            </a:xfrm>
            <a:prstGeom prst="rect">
              <a:avLst/>
            </a:prstGeom>
          </p:spPr>
          <p:txBody>
            <a:bodyPr wrap="none">
              <a:spAutoFit/>
            </a:bodyPr>
            <a:lstStyle/>
            <a:p>
              <a:r>
                <a:rPr lang="zh-CN" altLang="en-US" sz="4400" dirty="0">
                  <a:solidFill>
                    <a:schemeClr val="tx1">
                      <a:lumMod val="75000"/>
                      <a:lumOff val="25000"/>
                    </a:schemeClr>
                  </a:solidFill>
                  <a:latin typeface="字酷堂清楷体" panose="02010601030101010101" pitchFamily="2" charset="-122"/>
                  <a:ea typeface="字酷堂清楷体" panose="02010601030101010101" pitchFamily="2" charset="-122"/>
                </a:rPr>
                <a:t>集锦</a:t>
              </a:r>
              <a:endParaRPr lang="zh-CN" altLang="en-US" sz="4400" dirty="0"/>
            </a:p>
          </p:txBody>
        </p:sp>
        <p:cxnSp>
          <p:nvCxnSpPr>
            <p:cNvPr id="8" name="直接连接符 7">
              <a:extLst>
                <a:ext uri="{FF2B5EF4-FFF2-40B4-BE49-F238E27FC236}">
                  <a16:creationId xmlns="" xmlns:a16="http://schemas.microsoft.com/office/drawing/2014/main" id="{C8A48A40-C074-469F-9B4B-EC03476606D2}"/>
                </a:ext>
              </a:extLst>
            </p:cNvPr>
            <p:cNvCxnSpPr/>
            <p:nvPr/>
          </p:nvCxnSpPr>
          <p:spPr>
            <a:xfrm flipV="1">
              <a:off x="10927797" y="1168519"/>
              <a:ext cx="254350" cy="6415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B2B38F68-2725-4DCC-828B-36DA48E895D8}"/>
                </a:ext>
              </a:extLst>
            </p:cNvPr>
            <p:cNvCxnSpPr/>
            <p:nvPr/>
          </p:nvCxnSpPr>
          <p:spPr>
            <a:xfrm flipV="1">
              <a:off x="9728436" y="2124702"/>
              <a:ext cx="254350" cy="6415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5C28B9B0-C9AC-4EDA-BBD9-245DFA58B4AF}"/>
                </a:ext>
              </a:extLst>
            </p:cNvPr>
            <p:cNvSpPr txBox="1"/>
            <p:nvPr/>
          </p:nvSpPr>
          <p:spPr>
            <a:xfrm>
              <a:off x="10046373" y="2548511"/>
              <a:ext cx="1008112" cy="261610"/>
            </a:xfrm>
            <a:prstGeom prst="rect">
              <a:avLst/>
            </a:prstGeom>
            <a:solidFill>
              <a:schemeClr val="tx1">
                <a:lumMod val="75000"/>
                <a:lumOff val="25000"/>
              </a:schemeClr>
            </a:solidFill>
          </p:spPr>
          <p:txBody>
            <a:bodyPr wrap="square" rtlCol="0">
              <a:spAutoFit/>
            </a:bodyPr>
            <a:lstStyle/>
            <a:p>
              <a:pPr algn="dist"/>
              <a:r>
                <a:rPr lang="en-US" altLang="zh-CN" sz="1050" dirty="0">
                  <a:solidFill>
                    <a:schemeClr val="bg1"/>
                  </a:solidFill>
                  <a:latin typeface="字酷堂清楷体" panose="02010601030101010101" pitchFamily="2" charset="-122"/>
                  <a:ea typeface="字酷堂清楷体" panose="02010601030101010101" pitchFamily="2" charset="-122"/>
                </a:rPr>
                <a:t>HIGHLIGHTS</a:t>
              </a:r>
              <a:endParaRPr lang="zh-CN" altLang="en-US" sz="1050" dirty="0">
                <a:solidFill>
                  <a:schemeClr val="bg1"/>
                </a:solidFill>
                <a:latin typeface="字酷堂清楷体" panose="02010601030101010101" pitchFamily="2" charset="-122"/>
                <a:ea typeface="字酷堂清楷体" panose="02010601030101010101" pitchFamily="2" charset="-122"/>
              </a:endParaRPr>
            </a:p>
          </p:txBody>
        </p:sp>
      </p:grpSp>
      <p:sp>
        <p:nvSpPr>
          <p:cNvPr id="11" name="矩形 10">
            <a:extLst>
              <a:ext uri="{FF2B5EF4-FFF2-40B4-BE49-F238E27FC236}">
                <a16:creationId xmlns="" xmlns:a16="http://schemas.microsoft.com/office/drawing/2014/main" id="{5D65B4BD-4FCE-463A-B9C9-534F6E2C1506}"/>
              </a:ext>
            </a:extLst>
          </p:cNvPr>
          <p:cNvSpPr/>
          <p:nvPr/>
        </p:nvSpPr>
        <p:spPr>
          <a:xfrm>
            <a:off x="6887731" y="1127877"/>
            <a:ext cx="2954655" cy="1200329"/>
          </a:xfrm>
          <a:prstGeom prst="rect">
            <a:avLst/>
          </a:prstGeom>
        </p:spPr>
        <p:txBody>
          <a:bodyPr wrap="none">
            <a:spAutoFit/>
          </a:bodyPr>
          <a:lstStyle/>
          <a:p>
            <a:r>
              <a:rPr lang="zh-CN" altLang="en-US" sz="7200" dirty="0">
                <a:solidFill>
                  <a:schemeClr val="tx1">
                    <a:lumMod val="75000"/>
                    <a:lumOff val="25000"/>
                  </a:schemeClr>
                </a:solidFill>
                <a:latin typeface="字酷堂清楷体" panose="02010601030101010101" pitchFamily="2" charset="-122"/>
                <a:ea typeface="字酷堂清楷体" panose="02010601030101010101" pitchFamily="2" charset="-122"/>
              </a:rPr>
              <a:t>野生菌</a:t>
            </a:r>
            <a:endParaRPr lang="zh-CN" altLang="en-US" sz="7200" dirty="0">
              <a:latin typeface="字酷堂清楷体" panose="02010601030101010101" pitchFamily="2" charset="-122"/>
              <a:ea typeface="字酷堂清楷体" panose="02010601030101010101" pitchFamily="2" charset="-122"/>
            </a:endParaRPr>
          </a:p>
        </p:txBody>
      </p:sp>
      <p:pic>
        <p:nvPicPr>
          <p:cNvPr id="13" name="图片 12" descr="图片包含 蛋糕, 餐桌, 室内&#10;&#10;已生成极高可信度的说明">
            <a:extLst>
              <a:ext uri="{FF2B5EF4-FFF2-40B4-BE49-F238E27FC236}">
                <a16:creationId xmlns="" xmlns:a16="http://schemas.microsoft.com/office/drawing/2014/main" id="{74FBD4F2-5580-40B8-935F-6699438DA8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87893" y="1035543"/>
            <a:ext cx="1384995" cy="1384995"/>
          </a:xfrm>
          <a:prstGeom prst="rect">
            <a:avLst/>
          </a:prstGeom>
        </p:spPr>
      </p:pic>
      <p:sp>
        <p:nvSpPr>
          <p:cNvPr id="14" name="文本框 13">
            <a:extLst>
              <a:ext uri="{FF2B5EF4-FFF2-40B4-BE49-F238E27FC236}">
                <a16:creationId xmlns="" xmlns:a16="http://schemas.microsoft.com/office/drawing/2014/main" id="{F0C5D122-DF37-4AD6-A5DE-2315A750E5F9}"/>
              </a:ext>
            </a:extLst>
          </p:cNvPr>
          <p:cNvSpPr txBox="1"/>
          <p:nvPr/>
        </p:nvSpPr>
        <p:spPr>
          <a:xfrm>
            <a:off x="4772910" y="2716364"/>
            <a:ext cx="6016636" cy="215444"/>
          </a:xfrm>
          <a:prstGeom prst="rect">
            <a:avLst/>
          </a:prstGeom>
          <a:solidFill>
            <a:srgbClr val="F49F72"/>
          </a:solidFill>
        </p:spPr>
        <p:txBody>
          <a:bodyPr wrap="square" rtlCol="0">
            <a:spAutoFit/>
          </a:bodyPr>
          <a:lstStyle/>
          <a:p>
            <a:pPr algn="dist"/>
            <a:r>
              <a:rPr lang="en-US" altLang="zh-CN" sz="800" dirty="0">
                <a:solidFill>
                  <a:schemeClr val="bg1"/>
                </a:solidFill>
                <a:latin typeface="字酷堂清楷体" panose="02010601030101010101" pitchFamily="2" charset="-122"/>
                <a:ea typeface="字酷堂清楷体" panose="02010601030101010101" pitchFamily="2" charset="-122"/>
              </a:rPr>
              <a:t>WILD FUNGI</a:t>
            </a:r>
            <a:endParaRPr lang="zh-CN" altLang="en-US" sz="800" dirty="0">
              <a:solidFill>
                <a:schemeClr val="bg1"/>
              </a:solidFill>
              <a:latin typeface="字酷堂清楷体" panose="02010601030101010101" pitchFamily="2" charset="-122"/>
              <a:ea typeface="字酷堂清楷体" panose="02010601030101010101" pitchFamily="2" charset="-122"/>
            </a:endParaRPr>
          </a:p>
        </p:txBody>
      </p:sp>
      <p:pic>
        <p:nvPicPr>
          <p:cNvPr id="16" name="图片 15">
            <a:extLst>
              <a:ext uri="{FF2B5EF4-FFF2-40B4-BE49-F238E27FC236}">
                <a16:creationId xmlns="" xmlns:a16="http://schemas.microsoft.com/office/drawing/2014/main" id="{729336C3-AD76-4270-B988-91AEB277F6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794" y="4387"/>
            <a:ext cx="4255652" cy="6849225"/>
          </a:xfrm>
          <a:prstGeom prst="rect">
            <a:avLst/>
          </a:prstGeom>
        </p:spPr>
      </p:pic>
    </p:spTree>
    <p:extLst>
      <p:ext uri="{BB962C8B-B14F-4D97-AF65-F5344CB8AC3E}">
        <p14:creationId xmlns:p14="http://schemas.microsoft.com/office/powerpoint/2010/main" val="1937703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1500"/>
                                        <p:tgtEl>
                                          <p:spTgt spid="2"/>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3B2A620B-9904-4DDA-9418-266E2EF8F125}"/>
              </a:ext>
            </a:extLst>
          </p:cNvPr>
          <p:cNvSpPr/>
          <p:nvPr/>
        </p:nvSpPr>
        <p:spPr>
          <a:xfrm>
            <a:off x="263352" y="5838657"/>
            <a:ext cx="5832648" cy="792088"/>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6530EA20-F04B-49F9-BBE8-A78979D6C484}"/>
              </a:ext>
            </a:extLst>
          </p:cNvPr>
          <p:cNvSpPr/>
          <p:nvPr/>
        </p:nvSpPr>
        <p:spPr>
          <a:xfrm>
            <a:off x="6240016" y="836712"/>
            <a:ext cx="5159895" cy="720080"/>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 xmlns:a16="http://schemas.microsoft.com/office/drawing/2014/main" id="{AE845534-3DE5-4A34-80DE-9E3D4F102A9B}"/>
              </a:ext>
            </a:extLst>
          </p:cNvPr>
          <p:cNvSpPr txBox="1"/>
          <p:nvPr/>
        </p:nvSpPr>
        <p:spPr>
          <a:xfrm>
            <a:off x="4295800" y="642754"/>
            <a:ext cx="5159894" cy="1107996"/>
          </a:xfrm>
          <a:prstGeom prst="rect">
            <a:avLst/>
          </a:prstGeom>
          <a:noFill/>
        </p:spPr>
        <p:txBody>
          <a:bodyPr wrap="square" rtlCol="0">
            <a:spAutoFit/>
          </a:bodyPr>
          <a:lstStyle/>
          <a:p>
            <a:pPr algn="dist"/>
            <a:r>
              <a:rPr lang="en-US" altLang="zh-CN" sz="6600" b="1" dirty="0">
                <a:solidFill>
                  <a:schemeClr val="tx1">
                    <a:lumMod val="75000"/>
                    <a:lumOff val="25000"/>
                  </a:schemeClr>
                </a:solidFill>
                <a:latin typeface="字酷堂清楷体" panose="02010601030101010101" pitchFamily="2" charset="-122"/>
                <a:ea typeface="字酷堂清楷体" panose="02010601030101010101" pitchFamily="2" charset="-122"/>
              </a:rPr>
              <a:t>CONTENTS</a:t>
            </a:r>
            <a:endParaRPr lang="zh-CN" altLang="en-US" sz="6600" b="1"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6" name="文本框 5">
            <a:extLst>
              <a:ext uri="{FF2B5EF4-FFF2-40B4-BE49-F238E27FC236}">
                <a16:creationId xmlns="" xmlns:a16="http://schemas.microsoft.com/office/drawing/2014/main" id="{28F8F239-A3D6-4971-A534-7004E84C0943}"/>
              </a:ext>
            </a:extLst>
          </p:cNvPr>
          <p:cNvSpPr txBox="1"/>
          <p:nvPr/>
        </p:nvSpPr>
        <p:spPr>
          <a:xfrm>
            <a:off x="4439816" y="1806209"/>
            <a:ext cx="6960095" cy="276999"/>
          </a:xfrm>
          <a:prstGeom prst="rect">
            <a:avLst/>
          </a:prstGeom>
          <a:noFill/>
        </p:spPr>
        <p:txBody>
          <a:bodyPr wrap="square" rtlCol="0">
            <a:spAutoFit/>
          </a:bodyPr>
          <a:lstStyle/>
          <a:p>
            <a:pPr algn="dist"/>
            <a:r>
              <a:rPr lang="zh-CN" altLang="en-US" sz="1200" dirty="0">
                <a:solidFill>
                  <a:schemeClr val="tx1">
                    <a:lumMod val="50000"/>
                    <a:lumOff val="50000"/>
                  </a:schemeClr>
                </a:solidFill>
                <a:latin typeface="思源黑体 CN Light" panose="020B0300000000000000" pitchFamily="34" charset="-122"/>
                <a:ea typeface="思源黑体 CN Light" panose="020B0300000000000000" pitchFamily="34" charset="-122"/>
              </a:rPr>
              <a:t>给自己一个说走就走的旅行</a:t>
            </a:r>
          </a:p>
        </p:txBody>
      </p:sp>
      <p:sp>
        <p:nvSpPr>
          <p:cNvPr id="8" name="矩形 7">
            <a:extLst>
              <a:ext uri="{FF2B5EF4-FFF2-40B4-BE49-F238E27FC236}">
                <a16:creationId xmlns="" xmlns:a16="http://schemas.microsoft.com/office/drawing/2014/main" id="{9401A07D-7710-4350-B346-6B34A0516510}"/>
              </a:ext>
            </a:extLst>
          </p:cNvPr>
          <p:cNvSpPr/>
          <p:nvPr/>
        </p:nvSpPr>
        <p:spPr>
          <a:xfrm>
            <a:off x="9708657" y="836712"/>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65E9F0E8-C3E6-43D3-8091-9D4866A2E52C}"/>
              </a:ext>
            </a:extLst>
          </p:cNvPr>
          <p:cNvGrpSpPr/>
          <p:nvPr/>
        </p:nvGrpSpPr>
        <p:grpSpPr>
          <a:xfrm>
            <a:off x="6445197" y="2644759"/>
            <a:ext cx="1551244" cy="3376529"/>
            <a:chOff x="5233165" y="6141517"/>
            <a:chExt cx="1551244" cy="3376529"/>
          </a:xfrm>
        </p:grpSpPr>
        <p:sp>
          <p:nvSpPr>
            <p:cNvPr id="31" name="矩形 30">
              <a:extLst>
                <a:ext uri="{FF2B5EF4-FFF2-40B4-BE49-F238E27FC236}">
                  <a16:creationId xmlns="" xmlns:a16="http://schemas.microsoft.com/office/drawing/2014/main" id="{D37182D7-B826-4C15-A444-D6DB18845C7B}"/>
                </a:ext>
              </a:extLst>
            </p:cNvPr>
            <p:cNvSpPr/>
            <p:nvPr/>
          </p:nvSpPr>
          <p:spPr>
            <a:xfrm>
              <a:off x="5233165" y="6141517"/>
              <a:ext cx="895245" cy="3376529"/>
            </a:xfrm>
            <a:prstGeom prst="rect">
              <a:avLst/>
            </a:prstGeom>
          </p:spPr>
          <p:txBody>
            <a:bodyPr vert="wordArtVertRtl"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chemeClr val="tx1">
                      <a:lumMod val="75000"/>
                      <a:lumOff val="25000"/>
                    </a:schemeClr>
                  </a:solidFill>
                  <a:latin typeface="幼圆" panose="02010509060101010101" pitchFamily="49" charset="-122"/>
                  <a:ea typeface="腾祥铁山楷书繁" panose="01010104010101010101" pitchFamily="2" charset="-122"/>
                </a:rPr>
                <a:t>吃货的最爱，怎么能少了美食。给你的胃找到更好的归属</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幼圆" panose="02010509060101010101" pitchFamily="49" charset="-122"/>
                <a:ea typeface="迷你简细行楷" panose="02010609000101010101" pitchFamily="49" charset="-122"/>
              </a:endParaRPr>
            </a:p>
          </p:txBody>
        </p:sp>
        <p:sp>
          <p:nvSpPr>
            <p:cNvPr id="32" name="矩形 31">
              <a:extLst>
                <a:ext uri="{FF2B5EF4-FFF2-40B4-BE49-F238E27FC236}">
                  <a16:creationId xmlns="" xmlns:a16="http://schemas.microsoft.com/office/drawing/2014/main" id="{F956D806-9CA5-473E-A0E7-73D16B70A94A}"/>
                </a:ext>
              </a:extLst>
            </p:cNvPr>
            <p:cNvSpPr/>
            <p:nvPr/>
          </p:nvSpPr>
          <p:spPr>
            <a:xfrm>
              <a:off x="6168856" y="6141517"/>
              <a:ext cx="615553" cy="1381085"/>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tx1">
                      <a:lumMod val="75000"/>
                      <a:lumOff val="25000"/>
                    </a:schemeClr>
                  </a:solidFill>
                  <a:effectLst/>
                  <a:uLnTx/>
                  <a:uFillTx/>
                  <a:latin typeface="TypeLand 康熙字典體試用版" pitchFamily="50" charset="-120"/>
                  <a:ea typeface="TypeLand 康熙字典體試用版" pitchFamily="50" charset="-120"/>
                  <a:cs typeface="+mn-cs"/>
                </a:rPr>
                <a:t>美食篇</a:t>
              </a:r>
            </a:p>
          </p:txBody>
        </p:sp>
        <p:sp>
          <p:nvSpPr>
            <p:cNvPr id="33" name="箭头: V 形 32">
              <a:extLst>
                <a:ext uri="{FF2B5EF4-FFF2-40B4-BE49-F238E27FC236}">
                  <a16:creationId xmlns="" xmlns:a16="http://schemas.microsoft.com/office/drawing/2014/main" id="{FEC51F6C-5404-45B0-ACA1-440129072EEE}"/>
                </a:ext>
              </a:extLst>
            </p:cNvPr>
            <p:cNvSpPr/>
            <p:nvPr/>
          </p:nvSpPr>
          <p:spPr>
            <a:xfrm rot="5400000">
              <a:off x="6368218" y="8305521"/>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34" name="箭头: V 形 33">
              <a:extLst>
                <a:ext uri="{FF2B5EF4-FFF2-40B4-BE49-F238E27FC236}">
                  <a16:creationId xmlns="" xmlns:a16="http://schemas.microsoft.com/office/drawing/2014/main" id="{6DB46BB2-4946-4109-93F0-F67929A488EA}"/>
                </a:ext>
              </a:extLst>
            </p:cNvPr>
            <p:cNvSpPr/>
            <p:nvPr/>
          </p:nvSpPr>
          <p:spPr>
            <a:xfrm rot="5400000">
              <a:off x="6362281" y="8413533"/>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36" name="箭头: V 形 35">
              <a:extLst>
                <a:ext uri="{FF2B5EF4-FFF2-40B4-BE49-F238E27FC236}">
                  <a16:creationId xmlns="" xmlns:a16="http://schemas.microsoft.com/office/drawing/2014/main" id="{F20720F7-482F-4ECE-AC5B-129A4E91C41C}"/>
                </a:ext>
              </a:extLst>
            </p:cNvPr>
            <p:cNvSpPr/>
            <p:nvPr/>
          </p:nvSpPr>
          <p:spPr>
            <a:xfrm rot="5400000">
              <a:off x="6362281" y="8536999"/>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37" name="箭头: V 形 36">
              <a:extLst>
                <a:ext uri="{FF2B5EF4-FFF2-40B4-BE49-F238E27FC236}">
                  <a16:creationId xmlns="" xmlns:a16="http://schemas.microsoft.com/office/drawing/2014/main" id="{6D7E3D28-7398-4F59-9074-05E05267198A}"/>
                </a:ext>
              </a:extLst>
            </p:cNvPr>
            <p:cNvSpPr/>
            <p:nvPr/>
          </p:nvSpPr>
          <p:spPr>
            <a:xfrm rot="5400000">
              <a:off x="6362281" y="8642489"/>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grpSp>
      <p:pic>
        <p:nvPicPr>
          <p:cNvPr id="39" name="图片 38">
            <a:extLst>
              <a:ext uri="{FF2B5EF4-FFF2-40B4-BE49-F238E27FC236}">
                <a16:creationId xmlns="" xmlns:a16="http://schemas.microsoft.com/office/drawing/2014/main" id="{B1532885-687B-47A9-AB07-9A42454A71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193" y="0"/>
            <a:ext cx="3583783" cy="6381328"/>
          </a:xfrm>
          <a:prstGeom prst="rect">
            <a:avLst/>
          </a:prstGeom>
        </p:spPr>
      </p:pic>
      <p:sp>
        <p:nvSpPr>
          <p:cNvPr id="38" name="文本框 37">
            <a:extLst>
              <a:ext uri="{FF2B5EF4-FFF2-40B4-BE49-F238E27FC236}">
                <a16:creationId xmlns="" xmlns:a16="http://schemas.microsoft.com/office/drawing/2014/main" id="{4F5806D1-9DEC-4452-88B2-61151817FE84}"/>
              </a:ext>
            </a:extLst>
          </p:cNvPr>
          <p:cNvSpPr txBox="1"/>
          <p:nvPr/>
        </p:nvSpPr>
        <p:spPr>
          <a:xfrm>
            <a:off x="9720504" y="714133"/>
            <a:ext cx="1569660" cy="923330"/>
          </a:xfrm>
          <a:prstGeom prst="rect">
            <a:avLst/>
          </a:prstGeom>
          <a:noFill/>
        </p:spPr>
        <p:txBody>
          <a:bodyPr vert="horz" wrap="none" rtlCol="0">
            <a:spAutoFit/>
          </a:bodyPr>
          <a:lstStyle/>
          <a:p>
            <a:r>
              <a:rPr lang="zh-CN" altLang="en-US" sz="5400" dirty="0">
                <a:solidFill>
                  <a:schemeClr val="tx1">
                    <a:lumMod val="75000"/>
                    <a:lumOff val="25000"/>
                  </a:schemeClr>
                </a:solidFill>
                <a:latin typeface="字酷堂清楷体" panose="02010601030101010101" pitchFamily="2" charset="-122"/>
                <a:ea typeface="字酷堂清楷体" panose="02010601030101010101" pitchFamily="2" charset="-122"/>
              </a:rPr>
              <a:t>目录</a:t>
            </a:r>
          </a:p>
        </p:txBody>
      </p:sp>
      <p:grpSp>
        <p:nvGrpSpPr>
          <p:cNvPr id="2" name="组合 1">
            <a:extLst>
              <a:ext uri="{FF2B5EF4-FFF2-40B4-BE49-F238E27FC236}">
                <a16:creationId xmlns="" xmlns:a16="http://schemas.microsoft.com/office/drawing/2014/main" id="{5F598538-54D6-4386-A091-6C3B67CD4327}"/>
              </a:ext>
            </a:extLst>
          </p:cNvPr>
          <p:cNvGrpSpPr/>
          <p:nvPr/>
        </p:nvGrpSpPr>
        <p:grpSpPr>
          <a:xfrm>
            <a:off x="9931540" y="2645775"/>
            <a:ext cx="1578408" cy="3192882"/>
            <a:chOff x="6855447" y="6141517"/>
            <a:chExt cx="1578408" cy="3192882"/>
          </a:xfrm>
        </p:grpSpPr>
        <p:sp>
          <p:nvSpPr>
            <p:cNvPr id="27" name="矩形 26">
              <a:extLst>
                <a:ext uri="{FF2B5EF4-FFF2-40B4-BE49-F238E27FC236}">
                  <a16:creationId xmlns="" xmlns:a16="http://schemas.microsoft.com/office/drawing/2014/main" id="{005D9185-E654-4358-87AF-CA25BC895A27}"/>
                </a:ext>
              </a:extLst>
            </p:cNvPr>
            <p:cNvSpPr/>
            <p:nvPr/>
          </p:nvSpPr>
          <p:spPr>
            <a:xfrm>
              <a:off x="6855447" y="6141517"/>
              <a:ext cx="895245" cy="3192882"/>
            </a:xfrm>
            <a:prstGeom prst="rect">
              <a:avLst/>
            </a:prstGeom>
          </p:spPr>
          <p:txBody>
            <a:bodyPr vert="wordArtVertRtl" wrap="square">
              <a:spAutoFit/>
            </a:bodyPr>
            <a:lstStyle/>
            <a:p>
              <a:pPr lvl="0" defTabSz="914400">
                <a:lnSpc>
                  <a:spcPct val="150000"/>
                </a:lnSpc>
                <a:defRPr/>
              </a:pPr>
              <a:r>
                <a:rPr lang="zh-CN" altLang="en-US" sz="1200" dirty="0">
                  <a:solidFill>
                    <a:schemeClr val="tx1">
                      <a:lumMod val="75000"/>
                      <a:lumOff val="25000"/>
                    </a:schemeClr>
                  </a:solidFill>
                  <a:latin typeface="幼圆" panose="02010509060101010101" pitchFamily="49" charset="-122"/>
                  <a:ea typeface="腾祥铁山楷书繁" panose="01010104010101010101" pitchFamily="2" charset="-122"/>
                </a:rPr>
                <a:t>只有知道了她，了解了她，才会有接下来的旅途</a:t>
              </a:r>
              <a:endParaRPr lang="zh-CN" altLang="en-US" sz="1200" dirty="0">
                <a:solidFill>
                  <a:schemeClr val="tx1">
                    <a:lumMod val="75000"/>
                    <a:lumOff val="25000"/>
                  </a:schemeClr>
                </a:solidFill>
                <a:latin typeface="幼圆" panose="02010509060101010101" pitchFamily="49" charset="-122"/>
                <a:ea typeface="迷你简细行楷" panose="02010609000101010101" pitchFamily="49" charset="-122"/>
              </a:endParaRPr>
            </a:p>
          </p:txBody>
        </p:sp>
        <p:sp>
          <p:nvSpPr>
            <p:cNvPr id="29" name="箭头: V 形 28">
              <a:extLst>
                <a:ext uri="{FF2B5EF4-FFF2-40B4-BE49-F238E27FC236}">
                  <a16:creationId xmlns="" xmlns:a16="http://schemas.microsoft.com/office/drawing/2014/main" id="{61EAFDFE-4194-49D5-87BC-0A5DE5314464}"/>
                </a:ext>
              </a:extLst>
            </p:cNvPr>
            <p:cNvSpPr/>
            <p:nvPr/>
          </p:nvSpPr>
          <p:spPr>
            <a:xfrm rot="5400000">
              <a:off x="7990500" y="8305521"/>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30" name="箭头: V 形 29">
              <a:extLst>
                <a:ext uri="{FF2B5EF4-FFF2-40B4-BE49-F238E27FC236}">
                  <a16:creationId xmlns="" xmlns:a16="http://schemas.microsoft.com/office/drawing/2014/main" id="{10264316-7B6E-4A79-8D39-DC23EAD1AFC2}"/>
                </a:ext>
              </a:extLst>
            </p:cNvPr>
            <p:cNvSpPr/>
            <p:nvPr/>
          </p:nvSpPr>
          <p:spPr>
            <a:xfrm rot="5400000">
              <a:off x="7984563" y="8413533"/>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35" name="箭头: V 形 34">
              <a:extLst>
                <a:ext uri="{FF2B5EF4-FFF2-40B4-BE49-F238E27FC236}">
                  <a16:creationId xmlns="" xmlns:a16="http://schemas.microsoft.com/office/drawing/2014/main" id="{C9A6DCE6-9BE3-499A-8A52-57338BC23EF7}"/>
                </a:ext>
              </a:extLst>
            </p:cNvPr>
            <p:cNvSpPr/>
            <p:nvPr/>
          </p:nvSpPr>
          <p:spPr>
            <a:xfrm rot="5400000">
              <a:off x="7984563" y="8522315"/>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40" name="矩形 39">
              <a:extLst>
                <a:ext uri="{FF2B5EF4-FFF2-40B4-BE49-F238E27FC236}">
                  <a16:creationId xmlns="" xmlns:a16="http://schemas.microsoft.com/office/drawing/2014/main" id="{07CCC73C-6CC9-46A9-BC46-EEED30E2ECF2}"/>
                </a:ext>
              </a:extLst>
            </p:cNvPr>
            <p:cNvSpPr/>
            <p:nvPr/>
          </p:nvSpPr>
          <p:spPr>
            <a:xfrm>
              <a:off x="7818302" y="6141517"/>
              <a:ext cx="615553" cy="1381085"/>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TypeLand 康熙字典體試用版" pitchFamily="50" charset="-120"/>
                  <a:ea typeface="TypeLand 康熙字典體試用版" pitchFamily="50" charset="-120"/>
                  <a:cs typeface="+mn-cs"/>
                </a:rPr>
                <a:t>简介篇</a:t>
              </a:r>
            </a:p>
          </p:txBody>
        </p:sp>
      </p:grpSp>
      <p:grpSp>
        <p:nvGrpSpPr>
          <p:cNvPr id="4" name="组合 3">
            <a:extLst>
              <a:ext uri="{FF2B5EF4-FFF2-40B4-BE49-F238E27FC236}">
                <a16:creationId xmlns="" xmlns:a16="http://schemas.microsoft.com/office/drawing/2014/main" id="{73EB87A3-AA85-4F17-A6DE-E8594E817765}"/>
              </a:ext>
            </a:extLst>
          </p:cNvPr>
          <p:cNvGrpSpPr/>
          <p:nvPr/>
        </p:nvGrpSpPr>
        <p:grpSpPr>
          <a:xfrm>
            <a:off x="8170068" y="2644759"/>
            <a:ext cx="1587845" cy="3192882"/>
            <a:chOff x="8523837" y="6136835"/>
            <a:chExt cx="1587845" cy="3192882"/>
          </a:xfrm>
        </p:grpSpPr>
        <p:sp>
          <p:nvSpPr>
            <p:cNvPr id="20" name="矩形 19">
              <a:extLst>
                <a:ext uri="{FF2B5EF4-FFF2-40B4-BE49-F238E27FC236}">
                  <a16:creationId xmlns="" xmlns:a16="http://schemas.microsoft.com/office/drawing/2014/main" id="{D73484D8-B34D-4925-B5D8-1F5859A5F921}"/>
                </a:ext>
              </a:extLst>
            </p:cNvPr>
            <p:cNvSpPr/>
            <p:nvPr/>
          </p:nvSpPr>
          <p:spPr>
            <a:xfrm>
              <a:off x="8523837" y="6136835"/>
              <a:ext cx="895245" cy="3192882"/>
            </a:xfrm>
            <a:prstGeom prst="rect">
              <a:avLst/>
            </a:prstGeom>
          </p:spPr>
          <p:txBody>
            <a:bodyPr vert="wordArtVertRtl"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幼圆" panose="02010509060101010101" pitchFamily="49" charset="-122"/>
                  <a:ea typeface="腾祥铁山楷书繁" panose="01010104010101010101" pitchFamily="2" charset="-122"/>
                </a:rPr>
                <a:t>没有目的的逛，还不如做好计划，让自己的行程更舒心</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幼圆" panose="02010509060101010101" pitchFamily="49" charset="-122"/>
                <a:ea typeface="迷你简细行楷" panose="02010609000101010101" pitchFamily="49" charset="-122"/>
              </a:endParaRPr>
            </a:p>
          </p:txBody>
        </p:sp>
        <p:sp>
          <p:nvSpPr>
            <p:cNvPr id="22" name="箭头: V 形 21">
              <a:extLst>
                <a:ext uri="{FF2B5EF4-FFF2-40B4-BE49-F238E27FC236}">
                  <a16:creationId xmlns="" xmlns:a16="http://schemas.microsoft.com/office/drawing/2014/main" id="{6ACDBF64-9B6C-46A6-9205-59FBC2050D47}"/>
                </a:ext>
              </a:extLst>
            </p:cNvPr>
            <p:cNvSpPr/>
            <p:nvPr/>
          </p:nvSpPr>
          <p:spPr>
            <a:xfrm rot="5400000">
              <a:off x="9658890" y="8300839"/>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23" name="箭头: V 形 22">
              <a:extLst>
                <a:ext uri="{FF2B5EF4-FFF2-40B4-BE49-F238E27FC236}">
                  <a16:creationId xmlns="" xmlns:a16="http://schemas.microsoft.com/office/drawing/2014/main" id="{8D051422-EECC-4EAD-ADDA-961B6E370F4B}"/>
                </a:ext>
              </a:extLst>
            </p:cNvPr>
            <p:cNvSpPr/>
            <p:nvPr/>
          </p:nvSpPr>
          <p:spPr>
            <a:xfrm rot="5400000">
              <a:off x="9652953" y="8408851"/>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25" name="箭头: V 形 24">
              <a:extLst>
                <a:ext uri="{FF2B5EF4-FFF2-40B4-BE49-F238E27FC236}">
                  <a16:creationId xmlns="" xmlns:a16="http://schemas.microsoft.com/office/drawing/2014/main" id="{3BDF833F-F7B1-4E68-AAC0-3A228B273590}"/>
                </a:ext>
              </a:extLst>
            </p:cNvPr>
            <p:cNvSpPr/>
            <p:nvPr/>
          </p:nvSpPr>
          <p:spPr>
            <a:xfrm rot="5400000">
              <a:off x="9652953" y="8532317"/>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26" name="箭头: V 形 25">
              <a:extLst>
                <a:ext uri="{FF2B5EF4-FFF2-40B4-BE49-F238E27FC236}">
                  <a16:creationId xmlns="" xmlns:a16="http://schemas.microsoft.com/office/drawing/2014/main" id="{46E4B9B9-8119-43B0-B1B6-B7A4FE3CDA60}"/>
                </a:ext>
              </a:extLst>
            </p:cNvPr>
            <p:cNvSpPr/>
            <p:nvPr/>
          </p:nvSpPr>
          <p:spPr>
            <a:xfrm rot="5400000">
              <a:off x="9652953" y="8637807"/>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41" name="矩形 40">
              <a:extLst>
                <a:ext uri="{FF2B5EF4-FFF2-40B4-BE49-F238E27FC236}">
                  <a16:creationId xmlns="" xmlns:a16="http://schemas.microsoft.com/office/drawing/2014/main" id="{24E83D90-0653-4A45-B3DD-56435B425A12}"/>
                </a:ext>
              </a:extLst>
            </p:cNvPr>
            <p:cNvSpPr/>
            <p:nvPr/>
          </p:nvSpPr>
          <p:spPr>
            <a:xfrm>
              <a:off x="9496129" y="6141517"/>
              <a:ext cx="615553" cy="2083551"/>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75000"/>
                      <a:lumOff val="25000"/>
                    </a:schemeClr>
                  </a:solidFill>
                  <a:latin typeface="TypeLand 康熙字典體試用版" pitchFamily="50" charset="-120"/>
                  <a:ea typeface="TypeLand 康熙字典體試用版" pitchFamily="50" charset="-120"/>
                </a:rPr>
                <a:t>必游景点</a:t>
              </a:r>
              <a:endParaRPr kumimoji="0" lang="zh-CN" altLang="en-US" sz="2800" b="0" i="0" u="none" strike="noStrike" kern="1200" cap="none" spc="0" normalizeH="0" baseline="0" noProof="0" dirty="0">
                <a:ln>
                  <a:noFill/>
                </a:ln>
                <a:solidFill>
                  <a:schemeClr val="tx1">
                    <a:lumMod val="75000"/>
                    <a:lumOff val="25000"/>
                  </a:schemeClr>
                </a:solidFill>
                <a:effectLst/>
                <a:uLnTx/>
                <a:uFillTx/>
                <a:latin typeface="TypeLand 康熙字典體試用版" pitchFamily="50" charset="-120"/>
                <a:ea typeface="TypeLand 康熙字典體試用版" pitchFamily="50" charset="-120"/>
                <a:cs typeface="+mn-cs"/>
              </a:endParaRPr>
            </a:p>
          </p:txBody>
        </p:sp>
      </p:grpSp>
      <p:grpSp>
        <p:nvGrpSpPr>
          <p:cNvPr id="10" name="组合 9">
            <a:extLst>
              <a:ext uri="{FF2B5EF4-FFF2-40B4-BE49-F238E27FC236}">
                <a16:creationId xmlns="" xmlns:a16="http://schemas.microsoft.com/office/drawing/2014/main" id="{D71627ED-95F8-40A7-A7AB-7D6255E57773}"/>
              </a:ext>
            </a:extLst>
          </p:cNvPr>
          <p:cNvGrpSpPr/>
          <p:nvPr/>
        </p:nvGrpSpPr>
        <p:grpSpPr>
          <a:xfrm>
            <a:off x="4303131" y="2645775"/>
            <a:ext cx="1968439" cy="3015473"/>
            <a:chOff x="9790829" y="6136835"/>
            <a:chExt cx="1968439" cy="3015473"/>
          </a:xfrm>
        </p:grpSpPr>
        <p:sp>
          <p:nvSpPr>
            <p:cNvPr id="16" name="矩形 15">
              <a:extLst>
                <a:ext uri="{FF2B5EF4-FFF2-40B4-BE49-F238E27FC236}">
                  <a16:creationId xmlns="" xmlns:a16="http://schemas.microsoft.com/office/drawing/2014/main" id="{A18328B6-4C3B-4640-B25A-E5BE3E1F45EB}"/>
                </a:ext>
              </a:extLst>
            </p:cNvPr>
            <p:cNvSpPr/>
            <p:nvPr/>
          </p:nvSpPr>
          <p:spPr>
            <a:xfrm>
              <a:off x="9790829" y="6136835"/>
              <a:ext cx="1250535" cy="3015473"/>
            </a:xfrm>
            <a:prstGeom prst="rect">
              <a:avLst/>
            </a:prstGeom>
          </p:spPr>
          <p:txBody>
            <a:bodyPr vert="wordArtVertRtl" wrap="square">
              <a:spAutoFit/>
            </a:bodyPr>
            <a:lstStyle/>
            <a:p>
              <a:pPr lvl="0" defTabSz="914400">
                <a:lnSpc>
                  <a:spcPct val="150000"/>
                </a:lnSpc>
                <a:defRPr/>
              </a:pPr>
              <a:r>
                <a:rPr lang="zh-CN" altLang="en-US" sz="1200" dirty="0">
                  <a:solidFill>
                    <a:schemeClr val="tx1">
                      <a:lumMod val="75000"/>
                      <a:lumOff val="25000"/>
                    </a:schemeClr>
                  </a:solidFill>
                  <a:latin typeface="幼圆" panose="02010509060101010101" pitchFamily="49" charset="-122"/>
                  <a:ea typeface="腾祥铁山楷书繁" panose="01010104010101010101" pitchFamily="2" charset="-122"/>
                </a:rPr>
                <a:t>在旅途的路上，你会遇到形形色色的人、听到你都会觉得不可思议的事情</a:t>
              </a:r>
              <a:endParaRPr lang="zh-CN" altLang="en-US" sz="1200" dirty="0">
                <a:solidFill>
                  <a:schemeClr val="tx1">
                    <a:lumMod val="75000"/>
                    <a:lumOff val="25000"/>
                  </a:schemeClr>
                </a:solidFill>
                <a:latin typeface="幼圆" panose="02010509060101010101" pitchFamily="49" charset="-122"/>
                <a:ea typeface="迷你简细行楷" panose="02010609000101010101" pitchFamily="49" charset="-122"/>
              </a:endParaRPr>
            </a:p>
          </p:txBody>
        </p:sp>
        <p:sp>
          <p:nvSpPr>
            <p:cNvPr id="18" name="箭头: V 形 17">
              <a:extLst>
                <a:ext uri="{FF2B5EF4-FFF2-40B4-BE49-F238E27FC236}">
                  <a16:creationId xmlns="" xmlns:a16="http://schemas.microsoft.com/office/drawing/2014/main" id="{81643D19-2BC8-432E-8223-7DE60C5A182E}"/>
                </a:ext>
              </a:extLst>
            </p:cNvPr>
            <p:cNvSpPr/>
            <p:nvPr/>
          </p:nvSpPr>
          <p:spPr>
            <a:xfrm rot="5400000">
              <a:off x="11281172" y="8300839"/>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19" name="箭头: V 形 18">
              <a:extLst>
                <a:ext uri="{FF2B5EF4-FFF2-40B4-BE49-F238E27FC236}">
                  <a16:creationId xmlns="" xmlns:a16="http://schemas.microsoft.com/office/drawing/2014/main" id="{A2735C3D-A697-4531-AAAD-106F67A07C6C}"/>
                </a:ext>
              </a:extLst>
            </p:cNvPr>
            <p:cNvSpPr/>
            <p:nvPr/>
          </p:nvSpPr>
          <p:spPr>
            <a:xfrm rot="5400000">
              <a:off x="11275235" y="8408851"/>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24" name="箭头: V 形 23">
              <a:extLst>
                <a:ext uri="{FF2B5EF4-FFF2-40B4-BE49-F238E27FC236}">
                  <a16:creationId xmlns="" xmlns:a16="http://schemas.microsoft.com/office/drawing/2014/main" id="{A6964535-1714-4F4B-9AFD-964B7BAD7932}"/>
                </a:ext>
              </a:extLst>
            </p:cNvPr>
            <p:cNvSpPr/>
            <p:nvPr/>
          </p:nvSpPr>
          <p:spPr>
            <a:xfrm rot="5400000">
              <a:off x="11275235" y="8517633"/>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42" name="矩形 41">
              <a:extLst>
                <a:ext uri="{FF2B5EF4-FFF2-40B4-BE49-F238E27FC236}">
                  <a16:creationId xmlns="" xmlns:a16="http://schemas.microsoft.com/office/drawing/2014/main" id="{F2A99E21-4F88-4FE7-B284-03A6FB658871}"/>
                </a:ext>
              </a:extLst>
            </p:cNvPr>
            <p:cNvSpPr/>
            <p:nvPr/>
          </p:nvSpPr>
          <p:spPr>
            <a:xfrm>
              <a:off x="11143715" y="6141517"/>
              <a:ext cx="615553" cy="2082781"/>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tx1">
                      <a:lumMod val="75000"/>
                      <a:lumOff val="25000"/>
                    </a:schemeClr>
                  </a:solidFill>
                  <a:effectLst/>
                  <a:uLnTx/>
                  <a:uFillTx/>
                  <a:latin typeface="TypeLand 康熙字典體試用版" pitchFamily="50" charset="-120"/>
                  <a:ea typeface="TypeLand 康熙字典體試用版" pitchFamily="50" charset="-120"/>
                  <a:cs typeface="+mn-cs"/>
                </a:rPr>
                <a:t>趣闻杂记</a:t>
              </a:r>
            </a:p>
          </p:txBody>
        </p:sp>
      </p:grpSp>
    </p:spTree>
    <p:extLst>
      <p:ext uri="{BB962C8B-B14F-4D97-AF65-F5344CB8AC3E}">
        <p14:creationId xmlns:p14="http://schemas.microsoft.com/office/powerpoint/2010/main" val="40674187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5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500"/>
                                        <p:tgtEl>
                                          <p:spTgt spid="5"/>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1500"/>
                                        <p:tgtEl>
                                          <p:spTgt spid="6"/>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1500"/>
                                        <p:tgtEl>
                                          <p:spTgt spid="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right)">
                                      <p:cBhvr>
                                        <p:cTn id="19" dur="1500"/>
                                        <p:tgtEl>
                                          <p:spTgt spid="38"/>
                                        </p:tgtEl>
                                      </p:cBhvr>
                                    </p:animEffect>
                                  </p:childTnLst>
                                </p:cTn>
                              </p:par>
                              <p:par>
                                <p:cTn id="20" presetID="2" presetClass="entr" presetSubtype="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1000" fill="hold"/>
                                        <p:tgtEl>
                                          <p:spTgt spid="2"/>
                                        </p:tgtEl>
                                        <p:attrNameLst>
                                          <p:attrName>ppt_x</p:attrName>
                                        </p:attrNameLst>
                                      </p:cBhvr>
                                      <p:tavLst>
                                        <p:tav tm="0">
                                          <p:val>
                                            <p:strVal val="1+#ppt_w/2"/>
                                          </p:val>
                                        </p:tav>
                                        <p:tav tm="100000">
                                          <p:val>
                                            <p:strVal val="#ppt_x"/>
                                          </p:val>
                                        </p:tav>
                                      </p:tavLst>
                                    </p:anim>
                                    <p:anim calcmode="lin" valueType="num">
                                      <p:cBhvr additive="base">
                                        <p:cTn id="23" dur="1000" fill="hold"/>
                                        <p:tgtEl>
                                          <p:spTgt spid="2"/>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1+#ppt_w/2"/>
                                          </p:val>
                                        </p:tav>
                                        <p:tav tm="100000">
                                          <p:val>
                                            <p:strVal val="#ppt_x"/>
                                          </p:val>
                                        </p:tav>
                                      </p:tavLst>
                                    </p:anim>
                                    <p:anim calcmode="lin" valueType="num">
                                      <p:cBhvr additive="base">
                                        <p:cTn id="28" dur="1000" fill="hold"/>
                                        <p:tgtEl>
                                          <p:spTgt spid="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1000" fill="hold"/>
                                        <p:tgtEl>
                                          <p:spTgt spid="9"/>
                                        </p:tgtEl>
                                        <p:attrNameLst>
                                          <p:attrName>ppt_x</p:attrName>
                                        </p:attrNameLst>
                                      </p:cBhvr>
                                      <p:tavLst>
                                        <p:tav tm="0">
                                          <p:val>
                                            <p:strVal val="1+#ppt_w/2"/>
                                          </p:val>
                                        </p:tav>
                                        <p:tav tm="100000">
                                          <p:val>
                                            <p:strVal val="#ppt_x"/>
                                          </p:val>
                                        </p:tav>
                                      </p:tavLst>
                                    </p:anim>
                                    <p:anim calcmode="lin" valueType="num">
                                      <p:cBhvr additive="base">
                                        <p:cTn id="33" dur="100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fill="hold"/>
                                        <p:tgtEl>
                                          <p:spTgt spid="10"/>
                                        </p:tgtEl>
                                        <p:attrNameLst>
                                          <p:attrName>ppt_x</p:attrName>
                                        </p:attrNameLst>
                                      </p:cBhvr>
                                      <p:tavLst>
                                        <p:tav tm="0">
                                          <p:val>
                                            <p:strVal val="1+#ppt_w/2"/>
                                          </p:val>
                                        </p:tav>
                                        <p:tav tm="100000">
                                          <p:val>
                                            <p:strVal val="#ppt_x"/>
                                          </p:val>
                                        </p:tav>
                                      </p:tavLst>
                                    </p:anim>
                                    <p:anim calcmode="lin" valueType="num">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8"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C5D441E1-DC33-48C7-8FD6-EAA64BF8AB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106" y="384880"/>
            <a:ext cx="6781211" cy="4257621"/>
          </a:xfrm>
          <a:prstGeom prst="rect">
            <a:avLst/>
          </a:prstGeom>
        </p:spPr>
      </p:pic>
      <p:sp>
        <p:nvSpPr>
          <p:cNvPr id="9" name="矩形 8">
            <a:extLst>
              <a:ext uri="{FF2B5EF4-FFF2-40B4-BE49-F238E27FC236}">
                <a16:creationId xmlns="" xmlns:a16="http://schemas.microsoft.com/office/drawing/2014/main" id="{841F8052-6A88-428B-BCD5-170CE55CCE18}"/>
              </a:ext>
            </a:extLst>
          </p:cNvPr>
          <p:cNvSpPr/>
          <p:nvPr/>
        </p:nvSpPr>
        <p:spPr>
          <a:xfrm>
            <a:off x="4151784" y="2780928"/>
            <a:ext cx="7560840" cy="3671622"/>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419FDC35-977B-4D04-B393-000AEB314AF6}"/>
              </a:ext>
            </a:extLst>
          </p:cNvPr>
          <p:cNvSpPr txBox="1"/>
          <p:nvPr/>
        </p:nvSpPr>
        <p:spPr>
          <a:xfrm>
            <a:off x="4555976" y="4303112"/>
            <a:ext cx="6752456" cy="1708160"/>
          </a:xfrm>
          <a:prstGeom prst="rect">
            <a:avLst/>
          </a:prstGeom>
          <a:noFill/>
        </p:spPr>
        <p:txBody>
          <a:bodyPr wrap="square" rtlCol="0">
            <a:spAutoFit/>
          </a:bodyPr>
          <a:lstStyle/>
          <a:p>
            <a:pPr>
              <a:lnSpc>
                <a:spcPct val="150000"/>
              </a:lnSpc>
            </a:pPr>
            <a:r>
              <a:rPr lang="zh-CN" altLang="en-US" sz="1400" dirty="0">
                <a:latin typeface="幼圆" panose="02010509060101010101" pitchFamily="49" charset="-122"/>
                <a:ea typeface="幼圆" panose="02010509060101010101" pitchFamily="49" charset="-122"/>
              </a:rPr>
              <a:t>丽江人喜欢吃火锅，不得不提到的就是黑山羊火锅了，在长水路金凯广场旁的羊肉一条街上每天都车水马龙，来来往往的人都要进去品尝，店内经常都是人满为患。</a:t>
            </a:r>
            <a:endParaRPr lang="en-US" altLang="zh-CN" sz="1400" dirty="0">
              <a:latin typeface="幼圆" panose="02010509060101010101" pitchFamily="49" charset="-122"/>
              <a:ea typeface="幼圆" panose="02010509060101010101" pitchFamily="49" charset="-122"/>
            </a:endParaRPr>
          </a:p>
          <a:p>
            <a:pPr>
              <a:lnSpc>
                <a:spcPct val="150000"/>
              </a:lnSpc>
            </a:pPr>
            <a:endParaRPr lang="en-US" altLang="zh-CN" sz="1400" dirty="0">
              <a:latin typeface="幼圆" panose="02010509060101010101" pitchFamily="49" charset="-122"/>
              <a:ea typeface="幼圆" panose="02010509060101010101" pitchFamily="49" charset="-122"/>
            </a:endParaRPr>
          </a:p>
          <a:p>
            <a:pPr>
              <a:lnSpc>
                <a:spcPct val="150000"/>
              </a:lnSpc>
            </a:pPr>
            <a:r>
              <a:rPr lang="zh-CN" altLang="en-US" sz="1400" dirty="0">
                <a:latin typeface="幼圆" panose="02010509060101010101" pitchFamily="49" charset="-122"/>
                <a:ea typeface="幼圆" panose="02010509060101010101" pitchFamily="49" charset="-122"/>
              </a:rPr>
              <a:t>吃得不是很饱的时候，别忘记喝口汤，很鲜美！黑山羊火锅适合四季品尝，特别是在秋冬季节，能够给身体带来热量，到丽江的朋友可千万不要错过哦！</a:t>
            </a:r>
            <a:endParaRPr lang="zh-CN" altLang="en-US" sz="8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0" name="组合 9">
            <a:extLst>
              <a:ext uri="{FF2B5EF4-FFF2-40B4-BE49-F238E27FC236}">
                <a16:creationId xmlns="" xmlns:a16="http://schemas.microsoft.com/office/drawing/2014/main" id="{59B91112-10A6-4454-8E61-1500FDF39EBC}"/>
              </a:ext>
            </a:extLst>
          </p:cNvPr>
          <p:cNvGrpSpPr/>
          <p:nvPr/>
        </p:nvGrpSpPr>
        <p:grpSpPr>
          <a:xfrm>
            <a:off x="8112224" y="649725"/>
            <a:ext cx="1824010" cy="1863966"/>
            <a:chOff x="9408368" y="1016403"/>
            <a:chExt cx="1824010" cy="1863966"/>
          </a:xfrm>
        </p:grpSpPr>
        <p:sp>
          <p:nvSpPr>
            <p:cNvPr id="11" name="矩形 10">
              <a:extLst>
                <a:ext uri="{FF2B5EF4-FFF2-40B4-BE49-F238E27FC236}">
                  <a16:creationId xmlns="" xmlns:a16="http://schemas.microsoft.com/office/drawing/2014/main" id="{D6E9F3DD-60BD-4FB1-888F-38AA081BB140}"/>
                </a:ext>
              </a:extLst>
            </p:cNvPr>
            <p:cNvSpPr/>
            <p:nvPr/>
          </p:nvSpPr>
          <p:spPr>
            <a:xfrm>
              <a:off x="9408368" y="1126043"/>
              <a:ext cx="1569660" cy="1754326"/>
            </a:xfrm>
            <a:prstGeom prst="rect">
              <a:avLst/>
            </a:prstGeom>
          </p:spPr>
          <p:txBody>
            <a:bodyPr wrap="none">
              <a:spAutoFit/>
            </a:bodyPr>
            <a:lstStyle/>
            <a:p>
              <a:pPr defTabSz="447675"/>
              <a:r>
                <a:rPr lang="zh-CN" altLang="en-US" sz="5400" dirty="0">
                  <a:solidFill>
                    <a:schemeClr val="tx1">
                      <a:lumMod val="75000"/>
                      <a:lumOff val="25000"/>
                    </a:schemeClr>
                  </a:solidFill>
                  <a:latin typeface="字酷堂清楷体" panose="02010601030101010101" pitchFamily="2" charset="-122"/>
                  <a:ea typeface="字酷堂清楷体" panose="02010601030101010101" pitchFamily="2" charset="-122"/>
                </a:rPr>
                <a:t>美食</a:t>
              </a:r>
              <a:endParaRPr lang="en-US" altLang="zh-CN" sz="5400" dirty="0">
                <a:solidFill>
                  <a:schemeClr val="tx1">
                    <a:lumMod val="75000"/>
                    <a:lumOff val="25000"/>
                  </a:schemeClr>
                </a:solidFill>
                <a:latin typeface="字酷堂清楷体" panose="02010601030101010101" pitchFamily="2" charset="-122"/>
                <a:ea typeface="字酷堂清楷体" panose="02010601030101010101" pitchFamily="2" charset="-122"/>
              </a:endParaRPr>
            </a:p>
            <a:p>
              <a:r>
                <a:rPr lang="en-US" altLang="zh-CN" sz="5400" dirty="0">
                  <a:solidFill>
                    <a:schemeClr val="tx1">
                      <a:lumMod val="75000"/>
                      <a:lumOff val="25000"/>
                    </a:schemeClr>
                  </a:solidFill>
                  <a:latin typeface="字酷堂清楷体" panose="02010601030101010101" pitchFamily="2" charset="-122"/>
                  <a:ea typeface="字酷堂清楷体" panose="02010601030101010101" pitchFamily="2" charset="-122"/>
                </a:rPr>
                <a:t>  </a:t>
              </a:r>
              <a:endParaRPr lang="zh-CN" altLang="en-US" sz="540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pic>
          <p:nvPicPr>
            <p:cNvPr id="12" name="图片 11">
              <a:extLst>
                <a:ext uri="{FF2B5EF4-FFF2-40B4-BE49-F238E27FC236}">
                  <a16:creationId xmlns="" xmlns:a16="http://schemas.microsoft.com/office/drawing/2014/main" id="{258E9E42-7466-47F3-955C-6796E37C58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06" t="-1346" r="49653" b="51346"/>
            <a:stretch/>
          </p:blipFill>
          <p:spPr>
            <a:xfrm rot="21044727">
              <a:off x="9585407" y="1016403"/>
              <a:ext cx="480045" cy="449546"/>
            </a:xfrm>
            <a:prstGeom prst="rect">
              <a:avLst/>
            </a:prstGeom>
          </p:spPr>
        </p:pic>
        <p:sp>
          <p:nvSpPr>
            <p:cNvPr id="13" name="矩形 12">
              <a:extLst>
                <a:ext uri="{FF2B5EF4-FFF2-40B4-BE49-F238E27FC236}">
                  <a16:creationId xmlns="" xmlns:a16="http://schemas.microsoft.com/office/drawing/2014/main" id="{39E731DF-6C9A-46C3-B5D8-7A92E91481F8}"/>
                </a:ext>
              </a:extLst>
            </p:cNvPr>
            <p:cNvSpPr/>
            <p:nvPr/>
          </p:nvSpPr>
          <p:spPr>
            <a:xfrm>
              <a:off x="9919198" y="1882758"/>
              <a:ext cx="1313180" cy="769441"/>
            </a:xfrm>
            <a:prstGeom prst="rect">
              <a:avLst/>
            </a:prstGeom>
          </p:spPr>
          <p:txBody>
            <a:bodyPr wrap="none">
              <a:spAutoFit/>
            </a:bodyPr>
            <a:lstStyle/>
            <a:p>
              <a:r>
                <a:rPr lang="zh-CN" altLang="en-US" sz="4400" dirty="0">
                  <a:solidFill>
                    <a:schemeClr val="tx1">
                      <a:lumMod val="75000"/>
                      <a:lumOff val="25000"/>
                    </a:schemeClr>
                  </a:solidFill>
                  <a:latin typeface="字酷堂清楷体" panose="02010601030101010101" pitchFamily="2" charset="-122"/>
                  <a:ea typeface="字酷堂清楷体" panose="02010601030101010101" pitchFamily="2" charset="-122"/>
                </a:rPr>
                <a:t>集锦</a:t>
              </a:r>
              <a:endParaRPr lang="zh-CN" altLang="en-US" sz="4400" dirty="0"/>
            </a:p>
          </p:txBody>
        </p:sp>
        <p:cxnSp>
          <p:nvCxnSpPr>
            <p:cNvPr id="14" name="直接连接符 13">
              <a:extLst>
                <a:ext uri="{FF2B5EF4-FFF2-40B4-BE49-F238E27FC236}">
                  <a16:creationId xmlns="" xmlns:a16="http://schemas.microsoft.com/office/drawing/2014/main" id="{3DDBF927-D348-49D0-B68C-DD11DE4408D3}"/>
                </a:ext>
              </a:extLst>
            </p:cNvPr>
            <p:cNvCxnSpPr/>
            <p:nvPr/>
          </p:nvCxnSpPr>
          <p:spPr>
            <a:xfrm flipV="1">
              <a:off x="10927797" y="1168519"/>
              <a:ext cx="254350" cy="6415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562BE0DC-DC51-469C-A697-61500EF4171E}"/>
                </a:ext>
              </a:extLst>
            </p:cNvPr>
            <p:cNvCxnSpPr/>
            <p:nvPr/>
          </p:nvCxnSpPr>
          <p:spPr>
            <a:xfrm flipV="1">
              <a:off x="9728436" y="2124702"/>
              <a:ext cx="254350" cy="64158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8F8D1C7C-9521-42FF-B003-38112FECB2CD}"/>
                </a:ext>
              </a:extLst>
            </p:cNvPr>
            <p:cNvSpPr txBox="1"/>
            <p:nvPr/>
          </p:nvSpPr>
          <p:spPr>
            <a:xfrm>
              <a:off x="10046373" y="2548511"/>
              <a:ext cx="1008112" cy="261610"/>
            </a:xfrm>
            <a:prstGeom prst="rect">
              <a:avLst/>
            </a:prstGeom>
            <a:solidFill>
              <a:schemeClr val="tx1">
                <a:lumMod val="75000"/>
                <a:lumOff val="25000"/>
              </a:schemeClr>
            </a:solidFill>
          </p:spPr>
          <p:txBody>
            <a:bodyPr wrap="square" rtlCol="0">
              <a:spAutoFit/>
            </a:bodyPr>
            <a:lstStyle/>
            <a:p>
              <a:pPr algn="dist"/>
              <a:r>
                <a:rPr lang="en-US" altLang="zh-CN" sz="1050" dirty="0">
                  <a:solidFill>
                    <a:schemeClr val="bg1"/>
                  </a:solidFill>
                  <a:latin typeface="字酷堂清楷体" panose="02010601030101010101" pitchFamily="2" charset="-122"/>
                  <a:ea typeface="字酷堂清楷体" panose="02010601030101010101" pitchFamily="2" charset="-122"/>
                </a:rPr>
                <a:t>HIGHLIGHTS</a:t>
              </a:r>
              <a:endParaRPr lang="zh-CN" altLang="en-US" sz="1050" dirty="0">
                <a:solidFill>
                  <a:schemeClr val="bg1"/>
                </a:solidFill>
                <a:latin typeface="字酷堂清楷体" panose="02010601030101010101" pitchFamily="2" charset="-122"/>
                <a:ea typeface="字酷堂清楷体" panose="02010601030101010101" pitchFamily="2" charset="-122"/>
              </a:endParaRPr>
            </a:p>
          </p:txBody>
        </p:sp>
      </p:grpSp>
      <p:grpSp>
        <p:nvGrpSpPr>
          <p:cNvPr id="3" name="组合 2">
            <a:extLst>
              <a:ext uri="{FF2B5EF4-FFF2-40B4-BE49-F238E27FC236}">
                <a16:creationId xmlns="" xmlns:a16="http://schemas.microsoft.com/office/drawing/2014/main" id="{503EF5B9-1E40-448E-AB2B-9DCC0EE5D723}"/>
              </a:ext>
            </a:extLst>
          </p:cNvPr>
          <p:cNvGrpSpPr/>
          <p:nvPr/>
        </p:nvGrpSpPr>
        <p:grpSpPr>
          <a:xfrm>
            <a:off x="4361757" y="2995287"/>
            <a:ext cx="7343127" cy="1015663"/>
            <a:chOff x="4361757" y="2995287"/>
            <a:chExt cx="7343127" cy="1015663"/>
          </a:xfrm>
        </p:grpSpPr>
        <p:sp>
          <p:nvSpPr>
            <p:cNvPr id="17" name="矩形 16">
              <a:extLst>
                <a:ext uri="{FF2B5EF4-FFF2-40B4-BE49-F238E27FC236}">
                  <a16:creationId xmlns="" xmlns:a16="http://schemas.microsoft.com/office/drawing/2014/main" id="{8CEECE31-55C1-4158-8122-2EF570810DBE}"/>
                </a:ext>
              </a:extLst>
            </p:cNvPr>
            <p:cNvSpPr/>
            <p:nvPr/>
          </p:nvSpPr>
          <p:spPr>
            <a:xfrm>
              <a:off x="4361757" y="2995287"/>
              <a:ext cx="4031873" cy="1015663"/>
            </a:xfrm>
            <a:prstGeom prst="rect">
              <a:avLst/>
            </a:prstGeom>
          </p:spPr>
          <p:txBody>
            <a:bodyPr wrap="none">
              <a:spAutoFit/>
            </a:bodyPr>
            <a:lstStyle/>
            <a:p>
              <a:r>
                <a:rPr lang="zh-CN" altLang="en-US" sz="6000" dirty="0">
                  <a:solidFill>
                    <a:schemeClr val="bg1"/>
                  </a:solidFill>
                  <a:latin typeface="字酷堂清楷体" panose="02010601030101010101" pitchFamily="2" charset="-122"/>
                  <a:ea typeface="字酷堂清楷体" panose="02010601030101010101" pitchFamily="2" charset="-122"/>
                </a:rPr>
                <a:t>黑山羊火锅</a:t>
              </a:r>
            </a:p>
          </p:txBody>
        </p:sp>
        <p:sp>
          <p:nvSpPr>
            <p:cNvPr id="18" name="矩形 17">
              <a:extLst>
                <a:ext uri="{FF2B5EF4-FFF2-40B4-BE49-F238E27FC236}">
                  <a16:creationId xmlns="" xmlns:a16="http://schemas.microsoft.com/office/drawing/2014/main" id="{A508CFD4-9D5B-4342-B20D-624E1B4B336A}"/>
                </a:ext>
              </a:extLst>
            </p:cNvPr>
            <p:cNvSpPr/>
            <p:nvPr/>
          </p:nvSpPr>
          <p:spPr>
            <a:xfrm>
              <a:off x="8750229" y="3209210"/>
              <a:ext cx="2954655" cy="646331"/>
            </a:xfrm>
            <a:prstGeom prst="rect">
              <a:avLst/>
            </a:prstGeom>
            <a:solidFill>
              <a:srgbClr val="F4DAA1"/>
            </a:solidFill>
          </p:spPr>
          <p:txBody>
            <a:bodyPr wrap="none">
              <a:spAutoFit/>
            </a:bodyPr>
            <a:lstStyle/>
            <a:p>
              <a:r>
                <a:rPr lang="zh-CN" altLang="en-US" sz="3600" dirty="0">
                  <a:solidFill>
                    <a:schemeClr val="tx1">
                      <a:lumMod val="95000"/>
                      <a:lumOff val="5000"/>
                    </a:schemeClr>
                  </a:solidFill>
                  <a:latin typeface="字酷堂清楷体" panose="02010601030101010101" pitchFamily="2" charset="-122"/>
                  <a:ea typeface="字酷堂清楷体" panose="02010601030101010101" pitchFamily="2" charset="-122"/>
                </a:rPr>
                <a:t>GOAT HOT POT</a:t>
              </a:r>
            </a:p>
          </p:txBody>
        </p:sp>
      </p:grpSp>
      <p:sp>
        <p:nvSpPr>
          <p:cNvPr id="19" name="文本框 18">
            <a:extLst>
              <a:ext uri="{FF2B5EF4-FFF2-40B4-BE49-F238E27FC236}">
                <a16:creationId xmlns="" xmlns:a16="http://schemas.microsoft.com/office/drawing/2014/main" id="{E029A0DF-64C8-412E-8A56-D8D0048DD46C}"/>
              </a:ext>
            </a:extLst>
          </p:cNvPr>
          <p:cNvSpPr txBox="1"/>
          <p:nvPr/>
        </p:nvSpPr>
        <p:spPr>
          <a:xfrm>
            <a:off x="292106" y="5417412"/>
            <a:ext cx="3715662" cy="261610"/>
          </a:xfrm>
          <a:prstGeom prst="rect">
            <a:avLst/>
          </a:prstGeom>
          <a:noFill/>
        </p:spPr>
        <p:txBody>
          <a:bodyPr vert="horz" wrap="square" rtlCol="0">
            <a:spAutoFit/>
          </a:bodyPr>
          <a:lstStyle/>
          <a:p>
            <a:pPr algn="dist"/>
            <a:r>
              <a:rPr lang="en-US" altLang="zh-CN" sz="1100" dirty="0">
                <a:solidFill>
                  <a:schemeClr val="tx1">
                    <a:lumMod val="75000"/>
                    <a:lumOff val="25000"/>
                  </a:schemeClr>
                </a:solidFill>
                <a:latin typeface="字悦宋刻本（非商用）" panose="02000500040000020004" pitchFamily="2" charset="-122"/>
                <a:ea typeface="字悦宋刻本（非商用）" panose="02000500040000020004" pitchFamily="2" charset="-122"/>
              </a:rPr>
              <a:t>YUNNAN LIJIANG TOWN</a:t>
            </a:r>
            <a:endParaRPr lang="zh-CN" altLang="en-US" sz="1100" dirty="0">
              <a:solidFill>
                <a:schemeClr val="tx1">
                  <a:lumMod val="75000"/>
                  <a:lumOff val="25000"/>
                </a:schemeClr>
              </a:solidFill>
              <a:latin typeface="字悦宋刻本（非商用）" panose="02000500040000020004" pitchFamily="2" charset="-122"/>
              <a:ea typeface="字悦宋刻本（非商用）" panose="02000500040000020004" pitchFamily="2" charset="-122"/>
            </a:endParaRPr>
          </a:p>
        </p:txBody>
      </p:sp>
    </p:spTree>
    <p:extLst>
      <p:ext uri="{BB962C8B-B14F-4D97-AF65-F5344CB8AC3E}">
        <p14:creationId xmlns:p14="http://schemas.microsoft.com/office/powerpoint/2010/main" val="3782481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up)">
                                      <p:cBhvr>
                                        <p:cTn id="12" dur="1500"/>
                                        <p:tgtEl>
                                          <p:spTgt spid="2">
                                            <p:txEl>
                                              <p:pRg st="0" end="0"/>
                                            </p:txEl>
                                          </p:spTgt>
                                        </p:tgtEl>
                                      </p:cBhvr>
                                    </p:animEffect>
                                  </p:childTnLst>
                                </p:cTn>
                              </p:par>
                              <p:par>
                                <p:cTn id="13" presetID="22" presetClass="entr" presetSubtype="1"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up)">
                                      <p:cBhvr>
                                        <p:cTn id="15" dur="1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DA46B634-8A51-4189-A194-033303AF1A7A}"/>
              </a:ext>
            </a:extLst>
          </p:cNvPr>
          <p:cNvSpPr/>
          <p:nvPr/>
        </p:nvSpPr>
        <p:spPr>
          <a:xfrm>
            <a:off x="968266" y="0"/>
            <a:ext cx="2160240" cy="6858000"/>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C9BB87F4-F791-4637-B45D-05ADE0CF6CF4}"/>
              </a:ext>
            </a:extLst>
          </p:cNvPr>
          <p:cNvSpPr txBox="1"/>
          <p:nvPr/>
        </p:nvSpPr>
        <p:spPr>
          <a:xfrm>
            <a:off x="377687" y="533555"/>
            <a:ext cx="8839588" cy="261610"/>
          </a:xfrm>
          <a:prstGeom prst="rect">
            <a:avLst/>
          </a:prstGeom>
          <a:noFill/>
        </p:spPr>
        <p:txBody>
          <a:bodyPr vert="horz" wrap="square" rtlCol="0">
            <a:spAutoFit/>
          </a:bodyPr>
          <a:lstStyle/>
          <a:p>
            <a:pPr algn="dist"/>
            <a:r>
              <a:rPr lang="en-US" altLang="zh-CN" sz="1050" dirty="0">
                <a:solidFill>
                  <a:schemeClr val="tx1">
                    <a:lumMod val="75000"/>
                    <a:lumOff val="25000"/>
                  </a:schemeClr>
                </a:solidFill>
                <a:latin typeface="字悦宋刻本（非商用）" panose="02000500040000020004" pitchFamily="2" charset="-122"/>
                <a:ea typeface="字悦宋刻本（非商用）" panose="02000500040000020004" pitchFamily="2" charset="-122"/>
              </a:rPr>
              <a:t>YUNNAN LIJIANG TOWN</a:t>
            </a:r>
            <a:endParaRPr lang="zh-CN" altLang="en-US" sz="1050" dirty="0">
              <a:solidFill>
                <a:schemeClr val="tx1">
                  <a:lumMod val="75000"/>
                  <a:lumOff val="25000"/>
                </a:schemeClr>
              </a:solidFill>
              <a:latin typeface="字悦宋刻本（非商用）" panose="02000500040000020004" pitchFamily="2" charset="-122"/>
              <a:ea typeface="字悦宋刻本（非商用）" panose="02000500040000020004" pitchFamily="2" charset="-122"/>
            </a:endParaRPr>
          </a:p>
        </p:txBody>
      </p:sp>
      <p:grpSp>
        <p:nvGrpSpPr>
          <p:cNvPr id="10" name="组合 9">
            <a:extLst>
              <a:ext uri="{FF2B5EF4-FFF2-40B4-BE49-F238E27FC236}">
                <a16:creationId xmlns="" xmlns:a16="http://schemas.microsoft.com/office/drawing/2014/main" id="{C52DAF7C-D09C-43D1-862C-C619962FA3D2}"/>
              </a:ext>
            </a:extLst>
          </p:cNvPr>
          <p:cNvGrpSpPr/>
          <p:nvPr/>
        </p:nvGrpSpPr>
        <p:grpSpPr>
          <a:xfrm>
            <a:off x="392201" y="1671436"/>
            <a:ext cx="3022417" cy="3816424"/>
            <a:chOff x="392201" y="1671436"/>
            <a:chExt cx="3022417" cy="3816424"/>
          </a:xfrm>
        </p:grpSpPr>
        <p:sp>
          <p:nvSpPr>
            <p:cNvPr id="9" name="矩形 8">
              <a:extLst>
                <a:ext uri="{FF2B5EF4-FFF2-40B4-BE49-F238E27FC236}">
                  <a16:creationId xmlns="" xmlns:a16="http://schemas.microsoft.com/office/drawing/2014/main" id="{297B8E48-224B-4CA6-9A22-18073252C110}"/>
                </a:ext>
              </a:extLst>
            </p:cNvPr>
            <p:cNvSpPr/>
            <p:nvPr/>
          </p:nvSpPr>
          <p:spPr>
            <a:xfrm>
              <a:off x="392201" y="1671436"/>
              <a:ext cx="3022417" cy="3816424"/>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8F6C1A12-7296-4E08-9A4A-9ACAE86034CB}"/>
                </a:ext>
              </a:extLst>
            </p:cNvPr>
            <p:cNvGrpSpPr/>
            <p:nvPr/>
          </p:nvGrpSpPr>
          <p:grpSpPr>
            <a:xfrm>
              <a:off x="780915" y="2171091"/>
              <a:ext cx="1968439" cy="3015473"/>
              <a:chOff x="9790829" y="6136835"/>
              <a:chExt cx="1968439" cy="3015473"/>
            </a:xfrm>
          </p:grpSpPr>
          <p:sp>
            <p:nvSpPr>
              <p:cNvPr id="3" name="矩形 2">
                <a:extLst>
                  <a:ext uri="{FF2B5EF4-FFF2-40B4-BE49-F238E27FC236}">
                    <a16:creationId xmlns="" xmlns:a16="http://schemas.microsoft.com/office/drawing/2014/main" id="{4476D311-87B9-4D52-AE12-2DC624E4AE7A}"/>
                  </a:ext>
                </a:extLst>
              </p:cNvPr>
              <p:cNvSpPr/>
              <p:nvPr/>
            </p:nvSpPr>
            <p:spPr>
              <a:xfrm>
                <a:off x="9790829" y="6136835"/>
                <a:ext cx="1250535" cy="3015473"/>
              </a:xfrm>
              <a:prstGeom prst="rect">
                <a:avLst/>
              </a:prstGeom>
            </p:spPr>
            <p:txBody>
              <a:bodyPr vert="wordArtVertRtl" wrap="square">
                <a:spAutoFit/>
              </a:bodyPr>
              <a:lstStyle/>
              <a:p>
                <a:pPr lvl="0" defTabSz="914400">
                  <a:lnSpc>
                    <a:spcPct val="150000"/>
                  </a:lnSpc>
                  <a:defRPr/>
                </a:pPr>
                <a:r>
                  <a:rPr lang="zh-CN" altLang="en-US" sz="1200" dirty="0">
                    <a:solidFill>
                      <a:schemeClr val="tx1">
                        <a:lumMod val="75000"/>
                        <a:lumOff val="25000"/>
                      </a:schemeClr>
                    </a:solidFill>
                    <a:latin typeface="幼圆" panose="02010509060101010101" pitchFamily="49" charset="-122"/>
                    <a:ea typeface="腾祥铁山楷书繁" panose="01010104010101010101" pitchFamily="2" charset="-122"/>
                  </a:rPr>
                  <a:t>在旅途的路上，你会遇到形形色色的人、听到你都会觉得不可思议的事情</a:t>
                </a:r>
                <a:endParaRPr lang="zh-CN" altLang="en-US" sz="1200" dirty="0">
                  <a:solidFill>
                    <a:schemeClr val="tx1">
                      <a:lumMod val="75000"/>
                      <a:lumOff val="25000"/>
                    </a:schemeClr>
                  </a:solidFill>
                  <a:latin typeface="幼圆" panose="02010509060101010101" pitchFamily="49" charset="-122"/>
                  <a:ea typeface="迷你简细行楷" panose="02010609000101010101" pitchFamily="49" charset="-122"/>
                </a:endParaRPr>
              </a:p>
            </p:txBody>
          </p:sp>
          <p:sp>
            <p:nvSpPr>
              <p:cNvPr id="4" name="箭头: V 形 3">
                <a:extLst>
                  <a:ext uri="{FF2B5EF4-FFF2-40B4-BE49-F238E27FC236}">
                    <a16:creationId xmlns="" xmlns:a16="http://schemas.microsoft.com/office/drawing/2014/main" id="{4769A32B-C25D-446D-8411-1E152D451667}"/>
                  </a:ext>
                </a:extLst>
              </p:cNvPr>
              <p:cNvSpPr/>
              <p:nvPr/>
            </p:nvSpPr>
            <p:spPr>
              <a:xfrm rot="5400000">
                <a:off x="11281172" y="8300839"/>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5" name="箭头: V 形 4">
                <a:extLst>
                  <a:ext uri="{FF2B5EF4-FFF2-40B4-BE49-F238E27FC236}">
                    <a16:creationId xmlns="" xmlns:a16="http://schemas.microsoft.com/office/drawing/2014/main" id="{14CADA6C-FD30-41B1-ABB0-841C2DE497A3}"/>
                  </a:ext>
                </a:extLst>
              </p:cNvPr>
              <p:cNvSpPr/>
              <p:nvPr/>
            </p:nvSpPr>
            <p:spPr>
              <a:xfrm rot="5400000">
                <a:off x="11275235" y="8408851"/>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6" name="箭头: V 形 5">
                <a:extLst>
                  <a:ext uri="{FF2B5EF4-FFF2-40B4-BE49-F238E27FC236}">
                    <a16:creationId xmlns="" xmlns:a16="http://schemas.microsoft.com/office/drawing/2014/main" id="{DBCFA261-47CC-4704-8B2E-3EFFBFCC60B6}"/>
                  </a:ext>
                </a:extLst>
              </p:cNvPr>
              <p:cNvSpPr/>
              <p:nvPr/>
            </p:nvSpPr>
            <p:spPr>
              <a:xfrm rot="5400000">
                <a:off x="11275235" y="8517633"/>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3C0841D8-8CE0-45B5-903B-D9EC9D858C46}"/>
                  </a:ext>
                </a:extLst>
              </p:cNvPr>
              <p:cNvSpPr/>
              <p:nvPr/>
            </p:nvSpPr>
            <p:spPr>
              <a:xfrm>
                <a:off x="11143715" y="6141517"/>
                <a:ext cx="615553" cy="2082781"/>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tx1">
                        <a:lumMod val="75000"/>
                        <a:lumOff val="25000"/>
                      </a:schemeClr>
                    </a:solidFill>
                    <a:effectLst/>
                    <a:uLnTx/>
                    <a:uFillTx/>
                    <a:latin typeface="TypeLand 康熙字典體試用版" pitchFamily="50" charset="-120"/>
                    <a:ea typeface="TypeLand 康熙字典體試用版" pitchFamily="50" charset="-120"/>
                    <a:cs typeface="+mn-cs"/>
                  </a:rPr>
                  <a:t>趣闻杂记</a:t>
                </a:r>
              </a:p>
            </p:txBody>
          </p:sp>
        </p:grpSp>
        <p:cxnSp>
          <p:nvCxnSpPr>
            <p:cNvPr id="12" name="直接连接符 11">
              <a:extLst>
                <a:ext uri="{FF2B5EF4-FFF2-40B4-BE49-F238E27FC236}">
                  <a16:creationId xmlns="" xmlns:a16="http://schemas.microsoft.com/office/drawing/2014/main" id="{A399FDB7-F9AA-40F6-87B8-CCEFAE8EEF4C}"/>
                </a:ext>
              </a:extLst>
            </p:cNvPr>
            <p:cNvCxnSpPr>
              <a:cxnSpLocks/>
            </p:cNvCxnSpPr>
            <p:nvPr/>
          </p:nvCxnSpPr>
          <p:spPr>
            <a:xfrm>
              <a:off x="2033162" y="2084587"/>
              <a:ext cx="0" cy="310197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a:extLst>
              <a:ext uri="{FF2B5EF4-FFF2-40B4-BE49-F238E27FC236}">
                <a16:creationId xmlns="" xmlns:a16="http://schemas.microsoft.com/office/drawing/2014/main" id="{4C9B1C5D-2577-4BD0-A039-49AA139DE853}"/>
              </a:ext>
            </a:extLst>
          </p:cNvPr>
          <p:cNvSpPr/>
          <p:nvPr/>
        </p:nvSpPr>
        <p:spPr>
          <a:xfrm>
            <a:off x="9497871" y="6124006"/>
            <a:ext cx="2160240" cy="276999"/>
          </a:xfrm>
          <a:prstGeom prst="rect">
            <a:avLst/>
          </a:prstGeom>
          <a:solidFill>
            <a:schemeClr val="tx1">
              <a:lumMod val="75000"/>
              <a:lumOff val="25000"/>
            </a:schemeClr>
          </a:solidFill>
        </p:spPr>
        <p:txBody>
          <a:bodyPr wrap="square">
            <a:spAutoFit/>
          </a:bodyPr>
          <a:lstStyle/>
          <a:p>
            <a:pPr algn="dist"/>
            <a:r>
              <a:rPr lang="zh-CN" altLang="en-US" sz="1200" dirty="0">
                <a:solidFill>
                  <a:schemeClr val="bg1"/>
                </a:solidFill>
                <a:latin typeface="字酷堂清楷体" panose="02010601030101010101" pitchFamily="2" charset="-122"/>
                <a:ea typeface="字酷堂清楷体" panose="02010601030101010101" pitchFamily="2" charset="-122"/>
              </a:rPr>
              <a:t>FUN ANECDOTE</a:t>
            </a:r>
          </a:p>
        </p:txBody>
      </p:sp>
      <p:pic>
        <p:nvPicPr>
          <p:cNvPr id="15" name="图片 14">
            <a:extLst>
              <a:ext uri="{FF2B5EF4-FFF2-40B4-BE49-F238E27FC236}">
                <a16:creationId xmlns="" xmlns:a16="http://schemas.microsoft.com/office/drawing/2014/main" id="{EC394C8C-D620-4364-8BE3-03535852B8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7652" y="1119842"/>
            <a:ext cx="8619987" cy="4919611"/>
          </a:xfrm>
          <a:prstGeom prst="rect">
            <a:avLst/>
          </a:prstGeom>
        </p:spPr>
      </p:pic>
      <p:pic>
        <p:nvPicPr>
          <p:cNvPr id="16" name="图片 15">
            <a:extLst>
              <a:ext uri="{FF2B5EF4-FFF2-40B4-BE49-F238E27FC236}">
                <a16:creationId xmlns="" xmlns:a16="http://schemas.microsoft.com/office/drawing/2014/main" id="{385C916F-8EF1-454C-9800-2617B76972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9902" y="1119841"/>
            <a:ext cx="4742822" cy="491961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5471800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08700B41-8BD8-4691-BD85-ED3C4D349D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57"/>
            <a:ext cx="12192001" cy="2261616"/>
          </a:xfrm>
          <a:prstGeom prst="rect">
            <a:avLst/>
          </a:prstGeom>
        </p:spPr>
      </p:pic>
      <p:sp>
        <p:nvSpPr>
          <p:cNvPr id="6" name="矩形 5">
            <a:extLst>
              <a:ext uri="{FF2B5EF4-FFF2-40B4-BE49-F238E27FC236}">
                <a16:creationId xmlns="" xmlns:a16="http://schemas.microsoft.com/office/drawing/2014/main" id="{4C390D58-500A-4AFD-A029-45D56C7E5FA3}"/>
              </a:ext>
            </a:extLst>
          </p:cNvPr>
          <p:cNvSpPr/>
          <p:nvPr/>
        </p:nvSpPr>
        <p:spPr>
          <a:xfrm>
            <a:off x="839416" y="1124744"/>
            <a:ext cx="1584176" cy="3312367"/>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15FDD9F4-ACCE-49B9-A963-ED8C1FB00E3C}"/>
              </a:ext>
            </a:extLst>
          </p:cNvPr>
          <p:cNvSpPr/>
          <p:nvPr/>
        </p:nvSpPr>
        <p:spPr>
          <a:xfrm>
            <a:off x="1271464" y="1700808"/>
            <a:ext cx="9649072" cy="4536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582C9199-39EB-4B84-A430-61038B477403}"/>
              </a:ext>
            </a:extLst>
          </p:cNvPr>
          <p:cNvSpPr txBox="1"/>
          <p:nvPr/>
        </p:nvSpPr>
        <p:spPr>
          <a:xfrm>
            <a:off x="1625130" y="3259865"/>
            <a:ext cx="6138868" cy="2354491"/>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云南丽江就有个殉情谷，一直吸引着许多来丽江自助游的朋友的心灵。时不时的会产生一种共鸣，一种对于爱情的崇尚。丽江萤火虫旅游的小虫和您一起来看看传说中的丽江“殉情谷”。</a:t>
            </a:r>
            <a:endParaRPr lang="en-US" altLang="zh-CN" sz="14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
            </a:r>
            <a:br>
              <a:rPr lang="zh-CN" altLang="en-US" sz="1400" dirty="0">
                <a:solidFill>
                  <a:schemeClr val="tx1">
                    <a:lumMod val="75000"/>
                    <a:lumOff val="25000"/>
                  </a:schemeClr>
                </a:solidFill>
                <a:latin typeface="幼圆" panose="02010509060101010101" pitchFamily="49" charset="-122"/>
                <a:ea typeface="幼圆" panose="02010509060101010101" pitchFamily="49" charset="-122"/>
              </a:rPr>
            </a:b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  云杉坪又名锦绣谷，海拔</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3240</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米，是一块隐藏在原始杉林中的巨大草坪。每逢春夏之间，绿草如茵，繁花点点，就如一片巨大的绿地毯。处在云杉坪的位置，巍巍的玉龙雪山已近在咫尺，千年冰川清晰可见，如在人间仙境。</a:t>
            </a:r>
          </a:p>
        </p:txBody>
      </p:sp>
      <p:sp>
        <p:nvSpPr>
          <p:cNvPr id="8" name="文本框 7">
            <a:extLst>
              <a:ext uri="{FF2B5EF4-FFF2-40B4-BE49-F238E27FC236}">
                <a16:creationId xmlns="" xmlns:a16="http://schemas.microsoft.com/office/drawing/2014/main" id="{12CC7F04-4374-47AC-B35A-38A5A691C0F1}"/>
              </a:ext>
            </a:extLst>
          </p:cNvPr>
          <p:cNvSpPr txBox="1"/>
          <p:nvPr/>
        </p:nvSpPr>
        <p:spPr>
          <a:xfrm>
            <a:off x="2135560" y="2454546"/>
            <a:ext cx="3727245" cy="707886"/>
          </a:xfrm>
          <a:prstGeom prst="rect">
            <a:avLst/>
          </a:prstGeom>
          <a:noFill/>
        </p:spPr>
        <p:txBody>
          <a:bodyPr wrap="square" rtlCol="0">
            <a:spAutoFit/>
          </a:bodyPr>
          <a:lstStyle/>
          <a:p>
            <a:pPr algn="dist"/>
            <a:r>
              <a:rPr lang="zh-CN" altLang="en-US"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殉</a:t>
            </a:r>
            <a:r>
              <a:rPr lang="en-US" altLang="zh-CN"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a:t>
            </a:r>
            <a:r>
              <a:rPr lang="zh-CN" altLang="en-US"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情</a:t>
            </a:r>
            <a:r>
              <a:rPr lang="en-US" altLang="zh-CN"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a:t>
            </a:r>
            <a:r>
              <a:rPr lang="zh-CN" altLang="en-US"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谷</a:t>
            </a:r>
          </a:p>
        </p:txBody>
      </p:sp>
      <p:pic>
        <p:nvPicPr>
          <p:cNvPr id="10" name="图片 9">
            <a:extLst>
              <a:ext uri="{FF2B5EF4-FFF2-40B4-BE49-F238E27FC236}">
                <a16:creationId xmlns="" xmlns:a16="http://schemas.microsoft.com/office/drawing/2014/main" id="{342C8FB6-D9CF-4855-BF91-05DCA8E79F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16736" y="3435844"/>
            <a:ext cx="3003799" cy="2002533"/>
          </a:xfrm>
          <a:prstGeom prst="rect">
            <a:avLst/>
          </a:prstGeom>
        </p:spPr>
      </p:pic>
      <p:sp>
        <p:nvSpPr>
          <p:cNvPr id="11" name="矩形 10">
            <a:extLst>
              <a:ext uri="{FF2B5EF4-FFF2-40B4-BE49-F238E27FC236}">
                <a16:creationId xmlns="" xmlns:a16="http://schemas.microsoft.com/office/drawing/2014/main" id="{BF7ABD22-E218-4535-A2EE-1C85ACDD2381}"/>
              </a:ext>
            </a:extLst>
          </p:cNvPr>
          <p:cNvSpPr/>
          <p:nvPr/>
        </p:nvSpPr>
        <p:spPr>
          <a:xfrm>
            <a:off x="6685140" y="2788764"/>
            <a:ext cx="4062415" cy="369332"/>
          </a:xfrm>
          <a:prstGeom prst="rect">
            <a:avLst/>
          </a:prstGeom>
        </p:spPr>
        <p:txBody>
          <a:bodyPr wrap="square">
            <a:spAutoFit/>
          </a:bodyPr>
          <a:lstStyle/>
          <a:p>
            <a:pPr algn="dist"/>
            <a:r>
              <a:rPr lang="zh-CN" altLang="en-US" dirty="0">
                <a:solidFill>
                  <a:schemeClr val="bg1">
                    <a:lumMod val="50000"/>
                  </a:schemeClr>
                </a:solidFill>
                <a:latin typeface="字酷堂海藏楷体" panose="02010609030101010101" pitchFamily="49" charset="-122"/>
                <a:ea typeface="字酷堂海藏楷体" panose="02010609030101010101" pitchFamily="49" charset="-122"/>
              </a:rPr>
              <a:t>DEATH VALLEY</a:t>
            </a:r>
          </a:p>
        </p:txBody>
      </p:sp>
    </p:spTree>
    <p:extLst>
      <p:ext uri="{BB962C8B-B14F-4D97-AF65-F5344CB8AC3E}">
        <p14:creationId xmlns:p14="http://schemas.microsoft.com/office/powerpoint/2010/main" val="2898050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C421A0F8-B919-49E1-9D30-3820CA43D2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477" y="636067"/>
            <a:ext cx="4732021" cy="3051149"/>
          </a:xfrm>
          <a:prstGeom prst="rect">
            <a:avLst/>
          </a:prstGeom>
        </p:spPr>
      </p:pic>
      <p:pic>
        <p:nvPicPr>
          <p:cNvPr id="6" name="图片 5">
            <a:extLst>
              <a:ext uri="{FF2B5EF4-FFF2-40B4-BE49-F238E27FC236}">
                <a16:creationId xmlns="" xmlns:a16="http://schemas.microsoft.com/office/drawing/2014/main" id="{ADC1FC2D-F13D-46BE-B6A6-F7FE658669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0396" y="2208714"/>
            <a:ext cx="2636771" cy="4006917"/>
          </a:xfrm>
          <a:prstGeom prst="rect">
            <a:avLst/>
          </a:prstGeom>
        </p:spPr>
      </p:pic>
      <p:sp>
        <p:nvSpPr>
          <p:cNvPr id="7" name="矩形 6">
            <a:extLst>
              <a:ext uri="{FF2B5EF4-FFF2-40B4-BE49-F238E27FC236}">
                <a16:creationId xmlns="" xmlns:a16="http://schemas.microsoft.com/office/drawing/2014/main" id="{96043F00-91EE-4F73-9C97-8BB7F6F20BD3}"/>
              </a:ext>
            </a:extLst>
          </p:cNvPr>
          <p:cNvSpPr/>
          <p:nvPr/>
        </p:nvSpPr>
        <p:spPr>
          <a:xfrm>
            <a:off x="2340648" y="1988840"/>
            <a:ext cx="648072" cy="4014616"/>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4FDDA846-D8FE-41B9-838A-8661B5B90DBD}"/>
              </a:ext>
            </a:extLst>
          </p:cNvPr>
          <p:cNvSpPr txBox="1"/>
          <p:nvPr/>
        </p:nvSpPr>
        <p:spPr>
          <a:xfrm>
            <a:off x="6384032" y="4446438"/>
            <a:ext cx="184731" cy="369332"/>
          </a:xfrm>
          <a:prstGeom prst="rect">
            <a:avLst/>
          </a:prstGeom>
          <a:noFill/>
        </p:spPr>
        <p:txBody>
          <a:bodyPr wrap="none" rtlCol="0">
            <a:spAutoFit/>
          </a:bodyPr>
          <a:lstStyle/>
          <a:p>
            <a:endParaRPr lang="zh-CN" altLang="en-US" dirty="0"/>
          </a:p>
        </p:txBody>
      </p:sp>
      <p:sp>
        <p:nvSpPr>
          <p:cNvPr id="9" name="文本框 8">
            <a:extLst>
              <a:ext uri="{FF2B5EF4-FFF2-40B4-BE49-F238E27FC236}">
                <a16:creationId xmlns="" xmlns:a16="http://schemas.microsoft.com/office/drawing/2014/main" id="{0BB65458-A743-4EA1-9B6D-6E6D07CD79D5}"/>
              </a:ext>
            </a:extLst>
          </p:cNvPr>
          <p:cNvSpPr txBox="1"/>
          <p:nvPr/>
        </p:nvSpPr>
        <p:spPr>
          <a:xfrm>
            <a:off x="6124107" y="3223571"/>
            <a:ext cx="4516147" cy="2031325"/>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 草地弥漫着氤氲芳香，云杉坪有一种迷人的美丽。相传这里曾经是一些相爱的纳西族青年男女的殉情之地，俗称</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玉龙第三国</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，又叫</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殉情谷</a:t>
            </a:r>
            <a:r>
              <a:rPr lang="en-US" altLang="zh-CN" sz="14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14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150000"/>
              </a:lnSpc>
            </a:pPr>
            <a:endParaRPr lang="en-US" altLang="zh-CN" sz="14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草原的芳菲，森林的寂静，雪山的神圣，冥冥之中似乎这就是人间仙境，永远保佑着他们安祥长眠。</a:t>
            </a:r>
          </a:p>
        </p:txBody>
      </p:sp>
      <p:sp>
        <p:nvSpPr>
          <p:cNvPr id="14" name="文本框 13">
            <a:extLst>
              <a:ext uri="{FF2B5EF4-FFF2-40B4-BE49-F238E27FC236}">
                <a16:creationId xmlns="" xmlns:a16="http://schemas.microsoft.com/office/drawing/2014/main" id="{C382A8F1-6CD8-434E-ACB4-21F52777163C}"/>
              </a:ext>
            </a:extLst>
          </p:cNvPr>
          <p:cNvSpPr txBox="1"/>
          <p:nvPr/>
        </p:nvSpPr>
        <p:spPr>
          <a:xfrm>
            <a:off x="6124107" y="1634897"/>
            <a:ext cx="3727245" cy="707886"/>
          </a:xfrm>
          <a:prstGeom prst="rect">
            <a:avLst/>
          </a:prstGeom>
          <a:noFill/>
        </p:spPr>
        <p:txBody>
          <a:bodyPr wrap="square" rtlCol="0">
            <a:spAutoFit/>
          </a:bodyPr>
          <a:lstStyle/>
          <a:p>
            <a:r>
              <a:rPr lang="zh-CN" altLang="en-US"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殉</a:t>
            </a:r>
            <a:r>
              <a:rPr lang="en-US" altLang="zh-CN"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a:t>
            </a:r>
            <a:r>
              <a:rPr lang="zh-CN" altLang="en-US"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情</a:t>
            </a:r>
            <a:r>
              <a:rPr lang="en-US" altLang="zh-CN"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a:t>
            </a:r>
            <a:r>
              <a:rPr lang="zh-CN" altLang="en-US"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谷</a:t>
            </a:r>
          </a:p>
        </p:txBody>
      </p:sp>
      <p:sp>
        <p:nvSpPr>
          <p:cNvPr id="15" name="矩形 14">
            <a:extLst>
              <a:ext uri="{FF2B5EF4-FFF2-40B4-BE49-F238E27FC236}">
                <a16:creationId xmlns="" xmlns:a16="http://schemas.microsoft.com/office/drawing/2014/main" id="{B0C9099D-9414-4AC4-B447-AC107C2145FE}"/>
              </a:ext>
            </a:extLst>
          </p:cNvPr>
          <p:cNvSpPr/>
          <p:nvPr/>
        </p:nvSpPr>
        <p:spPr>
          <a:xfrm>
            <a:off x="6124107" y="2346408"/>
            <a:ext cx="4062415" cy="369332"/>
          </a:xfrm>
          <a:prstGeom prst="rect">
            <a:avLst/>
          </a:prstGeom>
        </p:spPr>
        <p:txBody>
          <a:bodyPr wrap="square">
            <a:spAutoFit/>
          </a:bodyPr>
          <a:lstStyle/>
          <a:p>
            <a:r>
              <a:rPr lang="zh-CN" altLang="en-US" dirty="0">
                <a:solidFill>
                  <a:schemeClr val="bg1">
                    <a:lumMod val="50000"/>
                  </a:schemeClr>
                </a:solidFill>
                <a:latin typeface="字酷堂海藏楷体" panose="02010609030101010101" pitchFamily="49" charset="-122"/>
                <a:ea typeface="字酷堂海藏楷体" panose="02010609030101010101" pitchFamily="49" charset="-122"/>
              </a:rPr>
              <a:t>DEATH VALLEY</a:t>
            </a:r>
          </a:p>
        </p:txBody>
      </p:sp>
      <p:sp>
        <p:nvSpPr>
          <p:cNvPr id="16" name="矩形 15">
            <a:extLst>
              <a:ext uri="{FF2B5EF4-FFF2-40B4-BE49-F238E27FC236}">
                <a16:creationId xmlns="" xmlns:a16="http://schemas.microsoft.com/office/drawing/2014/main" id="{CCF16A84-E362-4BE2-9F27-0A349FFDB98F}"/>
              </a:ext>
            </a:extLst>
          </p:cNvPr>
          <p:cNvSpPr/>
          <p:nvPr/>
        </p:nvSpPr>
        <p:spPr>
          <a:xfrm>
            <a:off x="11280576" y="6603991"/>
            <a:ext cx="648072" cy="508018"/>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 xmlns:a16="http://schemas.microsoft.com/office/drawing/2014/main" id="{61DF12F1-C850-4B35-A9D5-8BA9FFB4C32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2811" b="31738"/>
          <a:stretch/>
        </p:blipFill>
        <p:spPr>
          <a:xfrm>
            <a:off x="8400256" y="1412775"/>
            <a:ext cx="4062416" cy="1440161"/>
          </a:xfrm>
          <a:prstGeom prst="rect">
            <a:avLst/>
          </a:prstGeom>
        </p:spPr>
      </p:pic>
    </p:spTree>
    <p:extLst>
      <p:ext uri="{BB962C8B-B14F-4D97-AF65-F5344CB8AC3E}">
        <p14:creationId xmlns:p14="http://schemas.microsoft.com/office/powerpoint/2010/main" val="1242266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nodePh="1">
                                  <p:stCondLst>
                                    <p:cond delay="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1500"/>
                                        <p:tgtEl>
                                          <p:spTgt spid="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DD366CEB-C083-4AA7-A7CC-9ABE774A217B}"/>
              </a:ext>
            </a:extLst>
          </p:cNvPr>
          <p:cNvSpPr txBox="1"/>
          <p:nvPr/>
        </p:nvSpPr>
        <p:spPr>
          <a:xfrm>
            <a:off x="4479761" y="2610769"/>
            <a:ext cx="6408712" cy="3000821"/>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关于殉情谷的传说，山和谷会谈恋爱的古时候，玉龙山下有一对钟情的人，男的名叫阿若，女的名叫阿命。阿若和阿命到了风云产区会酿雨水年龄的时候，他们在火把梨成熟的季节里悄悄地相爱了。火把节里播种下的爱情种子，也到了开花结果的时候了。天有不测的风云，阿若和阿命的自由恋爱，他们祈求的不是结成白头偕老的夫妻，而是盼望着上玉龙山情死国里去情死，去过死后永远不衰老的恋人的生活。纳西族民间也有谚“情死一世，胜过做三世皇帝”。阿若和阿命的自由恋爱，也违悖不了这个古老的规矩。他们对着圣洁的玉龙雪山剪下了一绺头发，虔诚地烧燃了合心香，也互递了信用的“尤吾”。（尤吾为爱情信物）相约在火把节里双双上玉龙情死国里去情死。</a:t>
            </a:r>
          </a:p>
        </p:txBody>
      </p:sp>
      <p:sp>
        <p:nvSpPr>
          <p:cNvPr id="7" name="文本框 6">
            <a:extLst>
              <a:ext uri="{FF2B5EF4-FFF2-40B4-BE49-F238E27FC236}">
                <a16:creationId xmlns="" xmlns:a16="http://schemas.microsoft.com/office/drawing/2014/main" id="{F3E2CDA5-411B-40B3-B786-128387EA8156}"/>
              </a:ext>
            </a:extLst>
          </p:cNvPr>
          <p:cNvSpPr txBox="1"/>
          <p:nvPr/>
        </p:nvSpPr>
        <p:spPr>
          <a:xfrm>
            <a:off x="4503719" y="1437220"/>
            <a:ext cx="3727245" cy="707886"/>
          </a:xfrm>
          <a:prstGeom prst="rect">
            <a:avLst/>
          </a:prstGeom>
          <a:noFill/>
        </p:spPr>
        <p:txBody>
          <a:bodyPr wrap="square" rtlCol="0">
            <a:spAutoFit/>
          </a:bodyPr>
          <a:lstStyle/>
          <a:p>
            <a:r>
              <a:rPr lang="zh-CN" altLang="en-US"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殉</a:t>
            </a:r>
            <a:r>
              <a:rPr lang="en-US" altLang="zh-CN"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a:t>
            </a:r>
            <a:r>
              <a:rPr lang="zh-CN" altLang="en-US"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情</a:t>
            </a:r>
            <a:r>
              <a:rPr lang="en-US" altLang="zh-CN"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a:t>
            </a:r>
            <a:r>
              <a:rPr lang="zh-CN" altLang="en-US" sz="4000" dirty="0">
                <a:solidFill>
                  <a:schemeClr val="tx1">
                    <a:lumMod val="75000"/>
                    <a:lumOff val="25000"/>
                  </a:schemeClr>
                </a:solidFill>
                <a:latin typeface="字酷堂海藏楷体" panose="02010609030101010101" pitchFamily="49" charset="-122"/>
                <a:ea typeface="字酷堂海藏楷体" panose="02010609030101010101" pitchFamily="49" charset="-122"/>
              </a:rPr>
              <a:t>谷</a:t>
            </a:r>
          </a:p>
        </p:txBody>
      </p:sp>
      <p:sp>
        <p:nvSpPr>
          <p:cNvPr id="8" name="矩形 7">
            <a:extLst>
              <a:ext uri="{FF2B5EF4-FFF2-40B4-BE49-F238E27FC236}">
                <a16:creationId xmlns="" xmlns:a16="http://schemas.microsoft.com/office/drawing/2014/main" id="{6E7A2EB4-2CB3-410A-B7EB-80A3BEC1A3EA}"/>
              </a:ext>
            </a:extLst>
          </p:cNvPr>
          <p:cNvSpPr/>
          <p:nvPr/>
        </p:nvSpPr>
        <p:spPr>
          <a:xfrm>
            <a:off x="4503719" y="5892587"/>
            <a:ext cx="6408712" cy="276999"/>
          </a:xfrm>
          <a:prstGeom prst="rect">
            <a:avLst/>
          </a:prstGeom>
        </p:spPr>
        <p:txBody>
          <a:bodyPr wrap="square">
            <a:spAutoFit/>
          </a:bodyPr>
          <a:lstStyle/>
          <a:p>
            <a:pPr algn="dist"/>
            <a:r>
              <a:rPr lang="zh-CN" altLang="en-US" sz="1200" dirty="0">
                <a:solidFill>
                  <a:schemeClr val="bg1">
                    <a:lumMod val="50000"/>
                  </a:schemeClr>
                </a:solidFill>
                <a:latin typeface="字酷堂海藏楷体" panose="02010609030101010101" pitchFamily="49" charset="-122"/>
                <a:ea typeface="字酷堂海藏楷体" panose="02010609030101010101" pitchFamily="49" charset="-122"/>
              </a:rPr>
              <a:t>DEATH VALLEY</a:t>
            </a:r>
          </a:p>
        </p:txBody>
      </p:sp>
      <p:sp>
        <p:nvSpPr>
          <p:cNvPr id="9" name="矩形 8">
            <a:extLst>
              <a:ext uri="{FF2B5EF4-FFF2-40B4-BE49-F238E27FC236}">
                <a16:creationId xmlns="" xmlns:a16="http://schemas.microsoft.com/office/drawing/2014/main" id="{C929DEDA-D128-42FA-A6D6-9504FC144C0B}"/>
              </a:ext>
            </a:extLst>
          </p:cNvPr>
          <p:cNvSpPr/>
          <p:nvPr/>
        </p:nvSpPr>
        <p:spPr>
          <a:xfrm>
            <a:off x="479376" y="-28781"/>
            <a:ext cx="1990118" cy="2932002"/>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 xmlns:a16="http://schemas.microsoft.com/office/drawing/2014/main" id="{20B04194-14EB-43F8-884D-2C4D4B8F44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124" y="1247338"/>
            <a:ext cx="2768739" cy="5610661"/>
          </a:xfrm>
          <a:prstGeom prst="rect">
            <a:avLst/>
          </a:prstGeom>
        </p:spPr>
      </p:pic>
      <p:pic>
        <p:nvPicPr>
          <p:cNvPr id="16" name="图片 15">
            <a:extLst>
              <a:ext uri="{FF2B5EF4-FFF2-40B4-BE49-F238E27FC236}">
                <a16:creationId xmlns="" xmlns:a16="http://schemas.microsoft.com/office/drawing/2014/main" id="{64BD0A63-6154-4DBE-88CC-77E1B3CFDF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6045" y="-28781"/>
            <a:ext cx="3422909" cy="3429000"/>
          </a:xfrm>
          <a:prstGeom prst="rect">
            <a:avLst/>
          </a:prstGeom>
        </p:spPr>
      </p:pic>
    </p:spTree>
    <p:extLst>
      <p:ext uri="{BB962C8B-B14F-4D97-AF65-F5344CB8AC3E}">
        <p14:creationId xmlns:p14="http://schemas.microsoft.com/office/powerpoint/2010/main" val="418640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1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09039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D6D2E9F3-E88F-4C2A-96D7-31E0DF90A80C}"/>
              </a:ext>
            </a:extLst>
          </p:cNvPr>
          <p:cNvSpPr txBox="1"/>
          <p:nvPr/>
        </p:nvSpPr>
        <p:spPr>
          <a:xfrm>
            <a:off x="7593373" y="4696544"/>
            <a:ext cx="3730523" cy="830997"/>
          </a:xfrm>
          <a:prstGeom prst="rect">
            <a:avLst/>
          </a:prstGeom>
          <a:noFill/>
        </p:spPr>
        <p:txBody>
          <a:bodyPr wrap="square" rtlCol="0">
            <a:spAutoFit/>
          </a:bodyPr>
          <a:lstStyle/>
          <a:p>
            <a:pPr algn="just">
              <a:lnSpc>
                <a:spcPct val="150000"/>
              </a:lnSpc>
            </a:pPr>
            <a:r>
              <a:rPr lang="en-US" altLang="zh-CN" sz="800" dirty="0">
                <a:solidFill>
                  <a:schemeClr val="tx1">
                    <a:lumMod val="75000"/>
                    <a:lumOff val="25000"/>
                  </a:schemeClr>
                </a:solidFill>
                <a:latin typeface="幼圆" panose="02010509060101010101" pitchFamily="49" charset="-122"/>
                <a:ea typeface="幼圆" panose="02010509060101010101" pitchFamily="49" charset="-122"/>
              </a:rPr>
              <a:t>PEOPLE ALWAYS GO TO LIJIANG FOR DIFFERENT PURPOSES. SOME PEOPLE SAY THAT GOING TO LIJIANG IS GOING TO SQUARE STREET TO SIT AND SEE THE NAXI OLD PEOPLE PLAYING JUMPED. SOME PEOPLE SAY THAT TO GO TO LIJIANG, SHUHE ANCIENT TOWN, FEEL THE OLD TOWN OF LIJIANG TEN YEARS AGO.</a:t>
            </a:r>
            <a:endParaRPr lang="zh-CN" altLang="en-US" sz="800" dirty="0">
              <a:solidFill>
                <a:schemeClr val="tx1">
                  <a:lumMod val="75000"/>
                  <a:lumOff val="25000"/>
                </a:schemeClr>
              </a:solidFill>
              <a:latin typeface="幼圆" panose="02010509060101010101" pitchFamily="49" charset="-122"/>
              <a:ea typeface="幼圆" panose="02010509060101010101" pitchFamily="49" charset="-122"/>
            </a:endParaRPr>
          </a:p>
        </p:txBody>
      </p:sp>
      <p:pic>
        <p:nvPicPr>
          <p:cNvPr id="13" name="图片 12" descr="图片包含 行李, 手提箱, 堆叠, 汽车&#10;&#10;已生成极高可信度的说明">
            <a:extLst>
              <a:ext uri="{FF2B5EF4-FFF2-40B4-BE49-F238E27FC236}">
                <a16:creationId xmlns="" xmlns:a16="http://schemas.microsoft.com/office/drawing/2014/main" id="{FE5348B0-A569-44B6-A7FC-13B7C73668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8763" y="4433511"/>
            <a:ext cx="969331" cy="1357063"/>
          </a:xfrm>
          <a:prstGeom prst="rect">
            <a:avLst/>
          </a:prstGeom>
        </p:spPr>
      </p:pic>
      <p:sp>
        <p:nvSpPr>
          <p:cNvPr id="14" name="文本框 13">
            <a:extLst>
              <a:ext uri="{FF2B5EF4-FFF2-40B4-BE49-F238E27FC236}">
                <a16:creationId xmlns="" xmlns:a16="http://schemas.microsoft.com/office/drawing/2014/main" id="{3E5FB68A-9EA8-4B23-8281-49BF2119E313}"/>
              </a:ext>
            </a:extLst>
          </p:cNvPr>
          <p:cNvSpPr txBox="1"/>
          <p:nvPr/>
        </p:nvSpPr>
        <p:spPr>
          <a:xfrm>
            <a:off x="868104" y="4434340"/>
            <a:ext cx="861774" cy="1355404"/>
          </a:xfrm>
          <a:prstGeom prst="rect">
            <a:avLst/>
          </a:prstGeom>
          <a:noFill/>
        </p:spPr>
        <p:txBody>
          <a:bodyPr vert="eaVert" wrap="square" rtlCol="0">
            <a:spAutoFit/>
          </a:bodyPr>
          <a:lstStyle/>
          <a:p>
            <a:r>
              <a:rPr lang="zh-CN" altLang="en-US" sz="4400" dirty="0">
                <a:solidFill>
                  <a:schemeClr val="tx1">
                    <a:lumMod val="75000"/>
                    <a:lumOff val="25000"/>
                  </a:schemeClr>
                </a:solidFill>
                <a:latin typeface="字酷堂清楷体" panose="02010601030101010101" pitchFamily="2" charset="-122"/>
                <a:ea typeface="字酷堂清楷体" panose="02010601030101010101" pitchFamily="2" charset="-122"/>
              </a:rPr>
              <a:t>前言</a:t>
            </a:r>
          </a:p>
        </p:txBody>
      </p:sp>
      <p:grpSp>
        <p:nvGrpSpPr>
          <p:cNvPr id="19" name="组合 18">
            <a:extLst>
              <a:ext uri="{FF2B5EF4-FFF2-40B4-BE49-F238E27FC236}">
                <a16:creationId xmlns="" xmlns:a16="http://schemas.microsoft.com/office/drawing/2014/main" id="{CB525B58-E688-42F1-9620-D141194635D2}"/>
              </a:ext>
            </a:extLst>
          </p:cNvPr>
          <p:cNvGrpSpPr/>
          <p:nvPr/>
        </p:nvGrpSpPr>
        <p:grpSpPr>
          <a:xfrm>
            <a:off x="556368" y="4350456"/>
            <a:ext cx="461665" cy="1523173"/>
            <a:chOff x="1018611" y="3558369"/>
            <a:chExt cx="461665" cy="1523173"/>
          </a:xfrm>
        </p:grpSpPr>
        <p:sp>
          <p:nvSpPr>
            <p:cNvPr id="16" name="矩形 15">
              <a:extLst>
                <a:ext uri="{FF2B5EF4-FFF2-40B4-BE49-F238E27FC236}">
                  <a16:creationId xmlns="" xmlns:a16="http://schemas.microsoft.com/office/drawing/2014/main" id="{A5BF9FE6-771D-48DA-9018-99C9B7638397}"/>
                </a:ext>
              </a:extLst>
            </p:cNvPr>
            <p:cNvSpPr/>
            <p:nvPr/>
          </p:nvSpPr>
          <p:spPr>
            <a:xfrm>
              <a:off x="1104100" y="3558369"/>
              <a:ext cx="290688" cy="148443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56A06612-0C1C-4745-B995-A6EF7E422D8E}"/>
                </a:ext>
              </a:extLst>
            </p:cNvPr>
            <p:cNvSpPr txBox="1"/>
            <p:nvPr/>
          </p:nvSpPr>
          <p:spPr>
            <a:xfrm>
              <a:off x="1018611" y="3600214"/>
              <a:ext cx="461665" cy="1481328"/>
            </a:xfrm>
            <a:prstGeom prst="rect">
              <a:avLst/>
            </a:prstGeom>
            <a:noFill/>
          </p:spPr>
          <p:txBody>
            <a:bodyPr vert="eaVert" wrap="square" rtlCol="0">
              <a:spAutoFit/>
            </a:bodyPr>
            <a:lstStyle/>
            <a:p>
              <a:r>
                <a:rPr lang="en-US" altLang="zh-CN" b="1" dirty="0">
                  <a:solidFill>
                    <a:schemeClr val="bg1"/>
                  </a:solidFill>
                  <a:latin typeface="字酷堂清楷体" panose="02010601030101010101" pitchFamily="2" charset="-122"/>
                  <a:ea typeface="字酷堂清楷体" panose="02010601030101010101" pitchFamily="2" charset="-122"/>
                </a:rPr>
                <a:t>CHAPTER ONE</a:t>
              </a:r>
              <a:endParaRPr lang="zh-CN" altLang="en-US" b="1" dirty="0">
                <a:solidFill>
                  <a:schemeClr val="bg1"/>
                </a:solidFill>
                <a:latin typeface="字酷堂清楷体" panose="02010601030101010101" pitchFamily="2" charset="-122"/>
                <a:ea typeface="字酷堂清楷体" panose="02010601030101010101" pitchFamily="2" charset="-122"/>
              </a:endParaRPr>
            </a:p>
          </p:txBody>
        </p:sp>
      </p:grpSp>
      <p:sp>
        <p:nvSpPr>
          <p:cNvPr id="18" name="文本框 17">
            <a:extLst>
              <a:ext uri="{FF2B5EF4-FFF2-40B4-BE49-F238E27FC236}">
                <a16:creationId xmlns="" xmlns:a16="http://schemas.microsoft.com/office/drawing/2014/main" id="{BC072B16-18D9-4251-8180-8ADED976514D}"/>
              </a:ext>
            </a:extLst>
          </p:cNvPr>
          <p:cNvSpPr txBox="1"/>
          <p:nvPr/>
        </p:nvSpPr>
        <p:spPr>
          <a:xfrm>
            <a:off x="1868350" y="4561759"/>
            <a:ext cx="4601940"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人们总是因为不同的目的，而去丽江。有人说，去丽江就是要往四方街坐一坐，看纳西老人打跳。有人说，去丽江就要逛一次束河古镇，感受十年前的丽江古镇。</a:t>
            </a:r>
          </a:p>
        </p:txBody>
      </p:sp>
      <p:pic>
        <p:nvPicPr>
          <p:cNvPr id="21" name="图片 20">
            <a:extLst>
              <a:ext uri="{FF2B5EF4-FFF2-40B4-BE49-F238E27FC236}">
                <a16:creationId xmlns="" xmlns:a16="http://schemas.microsoft.com/office/drawing/2014/main" id="{3545C44D-E9A9-4799-BA68-F6C841E213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89201" y="531050"/>
            <a:ext cx="7997194" cy="2706367"/>
          </a:xfrm>
          <a:prstGeom prst="rect">
            <a:avLst/>
          </a:prstGeom>
        </p:spPr>
      </p:pic>
      <p:pic>
        <p:nvPicPr>
          <p:cNvPr id="22" name="图片 21">
            <a:extLst>
              <a:ext uri="{FF2B5EF4-FFF2-40B4-BE49-F238E27FC236}">
                <a16:creationId xmlns="" xmlns:a16="http://schemas.microsoft.com/office/drawing/2014/main" id="{194E9A39-B37D-45C3-82FC-8505D12FA6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857" y="550338"/>
            <a:ext cx="2687745" cy="2706028"/>
          </a:xfrm>
          <a:prstGeom prst="rect">
            <a:avLst/>
          </a:prstGeom>
        </p:spPr>
      </p:pic>
    </p:spTree>
    <p:extLst>
      <p:ext uri="{BB962C8B-B14F-4D97-AF65-F5344CB8AC3E}">
        <p14:creationId xmlns:p14="http://schemas.microsoft.com/office/powerpoint/2010/main" val="4221297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10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1000"/>
                                        <p:tgtEl>
                                          <p:spTgt spid="14"/>
                                        </p:tgtEl>
                                      </p:cBhvr>
                                    </p:animEffect>
                                  </p:childTnLst>
                                </p:cTn>
                              </p:par>
                              <p:par>
                                <p:cTn id="14" presetID="22" presetClass="entr" presetSubtype="8"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1000"/>
                                        <p:tgtEl>
                                          <p:spTgt spid="1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C3C289EF-5904-4482-B745-60EFE3688EAD}"/>
              </a:ext>
            </a:extLst>
          </p:cNvPr>
          <p:cNvSpPr/>
          <p:nvPr/>
        </p:nvSpPr>
        <p:spPr>
          <a:xfrm>
            <a:off x="9552384" y="0"/>
            <a:ext cx="2160240" cy="6858000"/>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2DE0F47E-4502-44F7-9744-F9B6BAC54AC2}"/>
              </a:ext>
            </a:extLst>
          </p:cNvPr>
          <p:cNvSpPr txBox="1"/>
          <p:nvPr/>
        </p:nvSpPr>
        <p:spPr>
          <a:xfrm>
            <a:off x="464997" y="705853"/>
            <a:ext cx="8839588" cy="261610"/>
          </a:xfrm>
          <a:prstGeom prst="rect">
            <a:avLst/>
          </a:prstGeom>
          <a:noFill/>
        </p:spPr>
        <p:txBody>
          <a:bodyPr vert="horz" wrap="square" rtlCol="0">
            <a:spAutoFit/>
          </a:bodyPr>
          <a:lstStyle/>
          <a:p>
            <a:pPr algn="dist"/>
            <a:r>
              <a:rPr lang="en-US" altLang="zh-CN" sz="1050" dirty="0">
                <a:solidFill>
                  <a:schemeClr val="tx1">
                    <a:lumMod val="75000"/>
                    <a:lumOff val="25000"/>
                  </a:schemeClr>
                </a:solidFill>
                <a:latin typeface="字悦宋刻本（非商用）" panose="02000500040000020004" pitchFamily="2" charset="-122"/>
                <a:ea typeface="字悦宋刻本（非商用）" panose="02000500040000020004" pitchFamily="2" charset="-122"/>
              </a:rPr>
              <a:t>YUNNAN LIJIANG TOWN</a:t>
            </a:r>
            <a:endParaRPr lang="zh-CN" altLang="en-US" sz="1050" dirty="0">
              <a:solidFill>
                <a:schemeClr val="tx1">
                  <a:lumMod val="75000"/>
                  <a:lumOff val="25000"/>
                </a:schemeClr>
              </a:solidFill>
              <a:latin typeface="字悦宋刻本（非商用）" panose="02000500040000020004" pitchFamily="2" charset="-122"/>
              <a:ea typeface="字悦宋刻本（非商用）" panose="02000500040000020004" pitchFamily="2" charset="-122"/>
            </a:endParaRPr>
          </a:p>
        </p:txBody>
      </p:sp>
      <p:grpSp>
        <p:nvGrpSpPr>
          <p:cNvPr id="8" name="组合 7">
            <a:extLst>
              <a:ext uri="{FF2B5EF4-FFF2-40B4-BE49-F238E27FC236}">
                <a16:creationId xmlns="" xmlns:a16="http://schemas.microsoft.com/office/drawing/2014/main" id="{608EE7C7-EF12-4665-A45F-805B07D3A268}"/>
              </a:ext>
            </a:extLst>
          </p:cNvPr>
          <p:cNvGrpSpPr/>
          <p:nvPr/>
        </p:nvGrpSpPr>
        <p:grpSpPr>
          <a:xfrm>
            <a:off x="8976319" y="1671436"/>
            <a:ext cx="3022417" cy="3816424"/>
            <a:chOff x="8976319" y="1671436"/>
            <a:chExt cx="3022417" cy="3816424"/>
          </a:xfrm>
        </p:grpSpPr>
        <p:sp>
          <p:nvSpPr>
            <p:cNvPr id="10" name="矩形 9">
              <a:extLst>
                <a:ext uri="{FF2B5EF4-FFF2-40B4-BE49-F238E27FC236}">
                  <a16:creationId xmlns="" xmlns:a16="http://schemas.microsoft.com/office/drawing/2014/main" id="{1B2EB041-382C-414F-9C91-47ABED01532A}"/>
                </a:ext>
              </a:extLst>
            </p:cNvPr>
            <p:cNvSpPr/>
            <p:nvPr/>
          </p:nvSpPr>
          <p:spPr>
            <a:xfrm>
              <a:off x="8976319" y="1671436"/>
              <a:ext cx="3022417" cy="3816424"/>
            </a:xfrm>
            <a:prstGeom prst="rect">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56395D5A-C67E-491F-8ABD-2050F8B0EC60}"/>
                </a:ext>
              </a:extLst>
            </p:cNvPr>
            <p:cNvGrpSpPr/>
            <p:nvPr/>
          </p:nvGrpSpPr>
          <p:grpSpPr>
            <a:xfrm>
              <a:off x="9644822" y="1983207"/>
              <a:ext cx="1747994" cy="3192882"/>
              <a:chOff x="6685861" y="6141517"/>
              <a:chExt cx="1747994" cy="3192882"/>
            </a:xfrm>
          </p:grpSpPr>
          <p:sp>
            <p:nvSpPr>
              <p:cNvPr id="3" name="矩形 2">
                <a:extLst>
                  <a:ext uri="{FF2B5EF4-FFF2-40B4-BE49-F238E27FC236}">
                    <a16:creationId xmlns="" xmlns:a16="http://schemas.microsoft.com/office/drawing/2014/main" id="{E781537B-991C-48B0-83D4-1BE0C3AFA2DE}"/>
                  </a:ext>
                </a:extLst>
              </p:cNvPr>
              <p:cNvSpPr/>
              <p:nvPr/>
            </p:nvSpPr>
            <p:spPr>
              <a:xfrm>
                <a:off x="6685861" y="6141517"/>
                <a:ext cx="895245" cy="3192882"/>
              </a:xfrm>
              <a:prstGeom prst="rect">
                <a:avLst/>
              </a:prstGeom>
            </p:spPr>
            <p:txBody>
              <a:bodyPr vert="wordArtVertRtl" wrap="square">
                <a:spAutoFit/>
              </a:bodyPr>
              <a:lstStyle/>
              <a:p>
                <a:pPr lvl="0" defTabSz="914400">
                  <a:lnSpc>
                    <a:spcPct val="150000"/>
                  </a:lnSpc>
                  <a:defRPr/>
                </a:pPr>
                <a:r>
                  <a:rPr lang="zh-CN" altLang="en-US" sz="1200" dirty="0">
                    <a:solidFill>
                      <a:schemeClr val="tx1">
                        <a:lumMod val="75000"/>
                        <a:lumOff val="25000"/>
                      </a:schemeClr>
                    </a:solidFill>
                    <a:latin typeface="幼圆" panose="02010509060101010101" pitchFamily="49" charset="-122"/>
                    <a:ea typeface="腾祥铁山楷书繁" panose="01010104010101010101" pitchFamily="2" charset="-122"/>
                  </a:rPr>
                  <a:t>只有知道了她，了解了她，才会有接下来的旅途</a:t>
                </a:r>
                <a:endParaRPr lang="zh-CN" altLang="en-US" sz="1200" dirty="0">
                  <a:solidFill>
                    <a:schemeClr val="tx1">
                      <a:lumMod val="75000"/>
                      <a:lumOff val="25000"/>
                    </a:schemeClr>
                  </a:solidFill>
                  <a:latin typeface="幼圆" panose="02010509060101010101" pitchFamily="49" charset="-122"/>
                  <a:ea typeface="迷你简细行楷" panose="02010609000101010101" pitchFamily="49" charset="-122"/>
                </a:endParaRPr>
              </a:p>
            </p:txBody>
          </p:sp>
          <p:sp>
            <p:nvSpPr>
              <p:cNvPr id="4" name="箭头: V 形 3">
                <a:extLst>
                  <a:ext uri="{FF2B5EF4-FFF2-40B4-BE49-F238E27FC236}">
                    <a16:creationId xmlns="" xmlns:a16="http://schemas.microsoft.com/office/drawing/2014/main" id="{AC47D377-CB56-442D-A5A3-19FD78487B35}"/>
                  </a:ext>
                </a:extLst>
              </p:cNvPr>
              <p:cNvSpPr/>
              <p:nvPr/>
            </p:nvSpPr>
            <p:spPr>
              <a:xfrm rot="5400000">
                <a:off x="7990500" y="8305521"/>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5" name="箭头: V 形 4">
                <a:extLst>
                  <a:ext uri="{FF2B5EF4-FFF2-40B4-BE49-F238E27FC236}">
                    <a16:creationId xmlns="" xmlns:a16="http://schemas.microsoft.com/office/drawing/2014/main" id="{997F0611-7475-426B-8157-5FA11A8729FA}"/>
                  </a:ext>
                </a:extLst>
              </p:cNvPr>
              <p:cNvSpPr/>
              <p:nvPr/>
            </p:nvSpPr>
            <p:spPr>
              <a:xfrm rot="5400000">
                <a:off x="7984563" y="8413533"/>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6" name="箭头: V 形 5">
                <a:extLst>
                  <a:ext uri="{FF2B5EF4-FFF2-40B4-BE49-F238E27FC236}">
                    <a16:creationId xmlns="" xmlns:a16="http://schemas.microsoft.com/office/drawing/2014/main" id="{B16F7D24-9622-40C0-B5A6-5730B7FDAF98}"/>
                  </a:ext>
                </a:extLst>
              </p:cNvPr>
              <p:cNvSpPr/>
              <p:nvPr/>
            </p:nvSpPr>
            <p:spPr>
              <a:xfrm rot="5400000">
                <a:off x="7984563" y="8522315"/>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03B63953-52CD-4A56-BDD9-C08D252D1A8C}"/>
                  </a:ext>
                </a:extLst>
              </p:cNvPr>
              <p:cNvSpPr/>
              <p:nvPr/>
            </p:nvSpPr>
            <p:spPr>
              <a:xfrm>
                <a:off x="7818302" y="6141517"/>
                <a:ext cx="615553" cy="1381085"/>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latin typeface="TypeLand 康熙字典體試用版" pitchFamily="50" charset="-120"/>
                    <a:ea typeface="TypeLand 康熙字典體試用版" pitchFamily="50" charset="-120"/>
                    <a:cs typeface="+mn-cs"/>
                  </a:rPr>
                  <a:t>简介篇</a:t>
                </a:r>
              </a:p>
            </p:txBody>
          </p:sp>
        </p:grpSp>
        <p:cxnSp>
          <p:nvCxnSpPr>
            <p:cNvPr id="21" name="直接连接符 20">
              <a:extLst>
                <a:ext uri="{FF2B5EF4-FFF2-40B4-BE49-F238E27FC236}">
                  <a16:creationId xmlns="" xmlns:a16="http://schemas.microsoft.com/office/drawing/2014/main" id="{8EDF76C3-72DD-4CB3-BFE3-D9BF95358EC5}"/>
                </a:ext>
              </a:extLst>
            </p:cNvPr>
            <p:cNvCxnSpPr>
              <a:cxnSpLocks/>
            </p:cNvCxnSpPr>
            <p:nvPr/>
          </p:nvCxnSpPr>
          <p:spPr>
            <a:xfrm>
              <a:off x="10632504" y="1983207"/>
              <a:ext cx="0" cy="310197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6" name="图片 15">
            <a:extLst>
              <a:ext uri="{FF2B5EF4-FFF2-40B4-BE49-F238E27FC236}">
                <a16:creationId xmlns="" xmlns:a16="http://schemas.microsoft.com/office/drawing/2014/main" id="{54CF39CC-4BEA-4E67-9979-C6E52DC5E6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61" y="1268760"/>
            <a:ext cx="8822838" cy="4621777"/>
          </a:xfrm>
          <a:prstGeom prst="rect">
            <a:avLst/>
          </a:prstGeom>
        </p:spPr>
      </p:pic>
      <p:pic>
        <p:nvPicPr>
          <p:cNvPr id="17" name="图片 16">
            <a:extLst>
              <a:ext uri="{FF2B5EF4-FFF2-40B4-BE49-F238E27FC236}">
                <a16:creationId xmlns="" xmlns:a16="http://schemas.microsoft.com/office/drawing/2014/main" id="{1CD7F72E-5B1E-4219-85AE-5687D6E19B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706" y="1268760"/>
            <a:ext cx="4304715" cy="462177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57043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1+#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平行四边形 19">
            <a:extLst>
              <a:ext uri="{FF2B5EF4-FFF2-40B4-BE49-F238E27FC236}">
                <a16:creationId xmlns="" xmlns:a16="http://schemas.microsoft.com/office/drawing/2014/main" id="{E2E085A7-F7AA-4F3C-8786-12B1B661D5DA}"/>
              </a:ext>
            </a:extLst>
          </p:cNvPr>
          <p:cNvSpPr/>
          <p:nvPr/>
        </p:nvSpPr>
        <p:spPr>
          <a:xfrm>
            <a:off x="0" y="2676363"/>
            <a:ext cx="12192000" cy="1586470"/>
          </a:xfrm>
          <a:prstGeom prst="parallelogram">
            <a:avLst>
              <a:gd name="adj" fmla="val 0"/>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 xmlns:a16="http://schemas.microsoft.com/office/drawing/2014/main" id="{F87E742C-62EF-4477-9A22-E48993C29AED}"/>
              </a:ext>
            </a:extLst>
          </p:cNvPr>
          <p:cNvSpPr/>
          <p:nvPr/>
        </p:nvSpPr>
        <p:spPr>
          <a:xfrm>
            <a:off x="1127448" y="499853"/>
            <a:ext cx="1656184" cy="576064"/>
          </a:xfrm>
          <a:prstGeom prst="parallelogram">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4E3CB3A8-6248-4730-85E5-12993A242C4D}"/>
              </a:ext>
            </a:extLst>
          </p:cNvPr>
          <p:cNvSpPr/>
          <p:nvPr/>
        </p:nvSpPr>
        <p:spPr>
          <a:xfrm>
            <a:off x="819149" y="762000"/>
            <a:ext cx="10077451" cy="5334000"/>
          </a:xfrm>
          <a:prstGeom prst="rect">
            <a:avLst/>
          </a:prstGeom>
          <a:solidFill>
            <a:schemeClr val="bg1"/>
          </a:solidFill>
          <a:ln>
            <a:solidFill>
              <a:srgbClr val="F49F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13963C89-40C7-4380-B39D-29DC9FCD1E8A}"/>
              </a:ext>
            </a:extLst>
          </p:cNvPr>
          <p:cNvGrpSpPr/>
          <p:nvPr/>
        </p:nvGrpSpPr>
        <p:grpSpPr>
          <a:xfrm>
            <a:off x="5599618" y="1785558"/>
            <a:ext cx="543739" cy="3815624"/>
            <a:chOff x="5599618" y="1785558"/>
            <a:chExt cx="543739" cy="3815624"/>
          </a:xfrm>
        </p:grpSpPr>
        <p:sp>
          <p:nvSpPr>
            <p:cNvPr id="3" name="矩形 2">
              <a:extLst>
                <a:ext uri="{FF2B5EF4-FFF2-40B4-BE49-F238E27FC236}">
                  <a16:creationId xmlns="" xmlns:a16="http://schemas.microsoft.com/office/drawing/2014/main" id="{E5422AA0-2459-4536-85CA-EEC8BF7CD5A0}"/>
                </a:ext>
              </a:extLst>
            </p:cNvPr>
            <p:cNvSpPr/>
            <p:nvPr/>
          </p:nvSpPr>
          <p:spPr>
            <a:xfrm>
              <a:off x="5636625" y="1785558"/>
              <a:ext cx="487753" cy="1070899"/>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zh-CN" altLang="en-US"/>
            </a:p>
          </p:txBody>
        </p:sp>
        <p:sp>
          <p:nvSpPr>
            <p:cNvPr id="4" name="文本框 3">
              <a:extLst>
                <a:ext uri="{FF2B5EF4-FFF2-40B4-BE49-F238E27FC236}">
                  <a16:creationId xmlns="" xmlns:a16="http://schemas.microsoft.com/office/drawing/2014/main" id="{B1B56B69-73C0-4B10-B26F-53F3CD6C7ABD}"/>
                </a:ext>
              </a:extLst>
            </p:cNvPr>
            <p:cNvSpPr txBox="1"/>
            <p:nvPr/>
          </p:nvSpPr>
          <p:spPr>
            <a:xfrm>
              <a:off x="5667790" y="2996952"/>
              <a:ext cx="430887" cy="2604230"/>
            </a:xfrm>
            <a:prstGeom prst="rect">
              <a:avLst/>
            </a:prstGeom>
            <a:noFill/>
          </p:spPr>
          <p:txBody>
            <a:bodyPr vert="eaVert" wrap="square" rtlCol="0">
              <a:spAutoFit/>
            </a:bodyPr>
            <a:lstStyle/>
            <a:p>
              <a:pPr lvl="0" algn="dist" defTabSz="914400">
                <a:defRPr/>
              </a:pPr>
              <a:r>
                <a:rPr lang="en-US" altLang="zh-CN" sz="1600" dirty="0">
                  <a:solidFill>
                    <a:srgbClr val="222A35"/>
                  </a:solidFill>
                  <a:latin typeface="幼圆" panose="02010509060101010101" pitchFamily="49" charset="-122"/>
                  <a:ea typeface="幼圆" panose="02010509060101010101" pitchFamily="49" charset="-122"/>
                </a:rPr>
                <a:t>LIJIANG ANCIENT TOWN</a:t>
              </a:r>
              <a:endParaRPr kumimoji="0" lang="zh-CN" altLang="en-US" sz="1600" b="0" i="0" u="none" strike="noStrike" kern="1200" cap="none" spc="0" normalizeH="0" baseline="0" noProof="0" dirty="0">
                <a:ln>
                  <a:noFill/>
                </a:ln>
                <a:solidFill>
                  <a:srgbClr val="222A35"/>
                </a:solidFill>
                <a:effectLst/>
                <a:uLnTx/>
                <a:uFillTx/>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 xmlns:a16="http://schemas.microsoft.com/office/drawing/2014/main" id="{4E68CEDF-A75A-4DC1-AF95-A2B75C74A827}"/>
                </a:ext>
              </a:extLst>
            </p:cNvPr>
            <p:cNvSpPr txBox="1"/>
            <p:nvPr/>
          </p:nvSpPr>
          <p:spPr>
            <a:xfrm>
              <a:off x="5599618" y="1861758"/>
              <a:ext cx="543739" cy="954107"/>
            </a:xfrm>
            <a:prstGeom prst="rect">
              <a:avLst/>
            </a:prstGeom>
            <a:noFill/>
          </p:spPr>
          <p:txBody>
            <a:bodyPr vert="horz" wrap="none" rtlCol="0">
              <a:spAutoFit/>
            </a:bodyPr>
            <a:lstStyle/>
            <a:p>
              <a:r>
                <a:rPr lang="zh-CN" altLang="en-US" sz="2800" dirty="0">
                  <a:solidFill>
                    <a:schemeClr val="bg1"/>
                  </a:solidFill>
                  <a:latin typeface="字酷堂清楷体" panose="02010601030101010101" pitchFamily="2" charset="-122"/>
                  <a:ea typeface="字酷堂清楷体" panose="02010601030101010101" pitchFamily="2" charset="-122"/>
                </a:rPr>
                <a:t>丽</a:t>
              </a:r>
              <a:endParaRPr lang="en-US" altLang="zh-CN" sz="2800" dirty="0">
                <a:solidFill>
                  <a:schemeClr val="bg1"/>
                </a:solidFill>
                <a:latin typeface="字酷堂清楷体" panose="02010601030101010101" pitchFamily="2" charset="-122"/>
                <a:ea typeface="字酷堂清楷体" panose="02010601030101010101" pitchFamily="2" charset="-122"/>
              </a:endParaRPr>
            </a:p>
            <a:p>
              <a:r>
                <a:rPr lang="zh-CN" altLang="en-US" sz="2800" dirty="0">
                  <a:solidFill>
                    <a:schemeClr val="bg1"/>
                  </a:solidFill>
                  <a:latin typeface="字酷堂清楷体" panose="02010601030101010101" pitchFamily="2" charset="-122"/>
                  <a:ea typeface="字酷堂清楷体" panose="02010601030101010101" pitchFamily="2" charset="-122"/>
                </a:rPr>
                <a:t>江</a:t>
              </a:r>
            </a:p>
          </p:txBody>
        </p:sp>
      </p:grpSp>
      <p:sp>
        <p:nvSpPr>
          <p:cNvPr id="6" name="矩形 5">
            <a:extLst>
              <a:ext uri="{FF2B5EF4-FFF2-40B4-BE49-F238E27FC236}">
                <a16:creationId xmlns="" xmlns:a16="http://schemas.microsoft.com/office/drawing/2014/main" id="{C77D1B0A-0048-4ED8-8E34-68C2B40F1312}"/>
              </a:ext>
            </a:extLst>
          </p:cNvPr>
          <p:cNvSpPr/>
          <p:nvPr/>
        </p:nvSpPr>
        <p:spPr>
          <a:xfrm>
            <a:off x="1447432" y="1965897"/>
            <a:ext cx="3631763" cy="3007402"/>
          </a:xfrm>
          <a:prstGeom prst="rect">
            <a:avLst/>
          </a:prstGeom>
        </p:spPr>
        <p:txBody>
          <a:bodyPr vert="eaVert" wrap="square">
            <a:spAutoFit/>
          </a:bodyPr>
          <a:lstStyle/>
          <a:p>
            <a:pPr>
              <a:lnSpc>
                <a:spcPct val="20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在清晨微醺的晨光中</a:t>
            </a:r>
            <a:endParaRPr lang="en-US" altLang="zh-CN" sz="16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20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走在湿漉漉的石板路上</a:t>
            </a:r>
          </a:p>
          <a:p>
            <a:pPr>
              <a:lnSpc>
                <a:spcPct val="20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在寂静的小巷深处</a:t>
            </a:r>
            <a:endParaRPr lang="en-US" altLang="zh-CN" sz="16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20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遇见一只慵懒的猫</a:t>
            </a:r>
          </a:p>
          <a:p>
            <a:pPr>
              <a:lnSpc>
                <a:spcPct val="20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在洒满阳光的院落发呆良久</a:t>
            </a:r>
          </a:p>
          <a:p>
            <a:pPr>
              <a:lnSpc>
                <a:spcPct val="20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去郊外开满鲜花的</a:t>
            </a:r>
            <a:endParaRPr lang="en-US" altLang="zh-CN" sz="16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20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草地骑马散步</a:t>
            </a:r>
          </a:p>
        </p:txBody>
      </p:sp>
      <p:pic>
        <p:nvPicPr>
          <p:cNvPr id="14" name="图片 13">
            <a:extLst>
              <a:ext uri="{FF2B5EF4-FFF2-40B4-BE49-F238E27FC236}">
                <a16:creationId xmlns="" xmlns:a16="http://schemas.microsoft.com/office/drawing/2014/main" id="{6AED4F6B-89C2-4DE3-BEDE-7B6073C2EC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368" y="0"/>
            <a:ext cx="3681984" cy="6858000"/>
          </a:xfrm>
          <a:prstGeom prst="rect">
            <a:avLst/>
          </a:prstGeom>
        </p:spPr>
      </p:pic>
      <p:pic>
        <p:nvPicPr>
          <p:cNvPr id="16" name="图片 15" descr="图片包含 运输&#10;&#10;已生成高可信度的说明">
            <a:extLst>
              <a:ext uri="{FF2B5EF4-FFF2-40B4-BE49-F238E27FC236}">
                <a16:creationId xmlns="" xmlns:a16="http://schemas.microsoft.com/office/drawing/2014/main" id="{4D44304D-34CB-42E7-AADC-BFBD07EBEC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558" y="4987614"/>
            <a:ext cx="1962608" cy="1962608"/>
          </a:xfrm>
          <a:prstGeom prst="rect">
            <a:avLst/>
          </a:prstGeom>
        </p:spPr>
      </p:pic>
    </p:spTree>
    <p:extLst>
      <p:ext uri="{BB962C8B-B14F-4D97-AF65-F5344CB8AC3E}">
        <p14:creationId xmlns:p14="http://schemas.microsoft.com/office/powerpoint/2010/main" val="531460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平行四边形 18">
            <a:extLst>
              <a:ext uri="{FF2B5EF4-FFF2-40B4-BE49-F238E27FC236}">
                <a16:creationId xmlns="" xmlns:a16="http://schemas.microsoft.com/office/drawing/2014/main" id="{4FB197E3-03F9-48C6-A56A-8BE38AB9A0FC}"/>
              </a:ext>
            </a:extLst>
          </p:cNvPr>
          <p:cNvSpPr/>
          <p:nvPr/>
        </p:nvSpPr>
        <p:spPr>
          <a:xfrm>
            <a:off x="-302874" y="3788791"/>
            <a:ext cx="1656184" cy="1083137"/>
          </a:xfrm>
          <a:prstGeom prst="parallelogram">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a:extLst>
              <a:ext uri="{FF2B5EF4-FFF2-40B4-BE49-F238E27FC236}">
                <a16:creationId xmlns="" xmlns:a16="http://schemas.microsoft.com/office/drawing/2014/main" id="{64945DE4-1CE4-41BE-8E58-1F148A6886BC}"/>
              </a:ext>
            </a:extLst>
          </p:cNvPr>
          <p:cNvSpPr/>
          <p:nvPr/>
        </p:nvSpPr>
        <p:spPr>
          <a:xfrm>
            <a:off x="7549843" y="-1"/>
            <a:ext cx="3807231" cy="6858001"/>
          </a:xfrm>
          <a:prstGeom prst="parallelogram">
            <a:avLst>
              <a:gd name="adj" fmla="val 31617"/>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9CA0C011-D565-4484-BC04-4EDCD4D66501}"/>
              </a:ext>
            </a:extLst>
          </p:cNvPr>
          <p:cNvSpPr/>
          <p:nvPr/>
        </p:nvSpPr>
        <p:spPr>
          <a:xfrm>
            <a:off x="819149" y="2630487"/>
            <a:ext cx="10077451" cy="3465513"/>
          </a:xfrm>
          <a:prstGeom prst="rect">
            <a:avLst/>
          </a:prstGeom>
          <a:solidFill>
            <a:schemeClr val="bg1"/>
          </a:solidFill>
          <a:ln>
            <a:solidFill>
              <a:srgbClr val="F49F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a:extLst>
              <a:ext uri="{FF2B5EF4-FFF2-40B4-BE49-F238E27FC236}">
                <a16:creationId xmlns="" xmlns:a16="http://schemas.microsoft.com/office/drawing/2014/main" id="{560EABC6-CC34-4405-BA12-2E05AC4FF671}"/>
              </a:ext>
            </a:extLst>
          </p:cNvPr>
          <p:cNvCxnSpPr>
            <a:cxnSpLocks/>
          </p:cNvCxnSpPr>
          <p:nvPr/>
        </p:nvCxnSpPr>
        <p:spPr>
          <a:xfrm flipH="1">
            <a:off x="1408505" y="0"/>
            <a:ext cx="13896" cy="4071143"/>
          </a:xfrm>
          <a:prstGeom prst="line">
            <a:avLst/>
          </a:prstGeom>
          <a:ln>
            <a:solidFill>
              <a:srgbClr val="F49F72"/>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 xmlns:a16="http://schemas.microsoft.com/office/drawing/2014/main" id="{03D9DBB2-6415-4112-988C-93346BA8D5BC}"/>
              </a:ext>
            </a:extLst>
          </p:cNvPr>
          <p:cNvSpPr/>
          <p:nvPr/>
        </p:nvSpPr>
        <p:spPr>
          <a:xfrm>
            <a:off x="1119611" y="3265571"/>
            <a:ext cx="584200" cy="584200"/>
          </a:xfrm>
          <a:prstGeom prst="ellipse">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7E5D0A4-22B8-49F5-AC7D-5014A3B166C3}"/>
              </a:ext>
            </a:extLst>
          </p:cNvPr>
          <p:cNvSpPr/>
          <p:nvPr/>
        </p:nvSpPr>
        <p:spPr>
          <a:xfrm>
            <a:off x="1119611" y="4084678"/>
            <a:ext cx="584200" cy="584200"/>
          </a:xfrm>
          <a:prstGeom prst="ellipse">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0F63A0BC-013B-4E9D-990F-774B4EB0E700}"/>
              </a:ext>
            </a:extLst>
          </p:cNvPr>
          <p:cNvSpPr txBox="1"/>
          <p:nvPr/>
        </p:nvSpPr>
        <p:spPr>
          <a:xfrm>
            <a:off x="1139842" y="3265571"/>
            <a:ext cx="543739" cy="523220"/>
          </a:xfrm>
          <a:prstGeom prst="rect">
            <a:avLst/>
          </a:prstGeom>
          <a:noFill/>
        </p:spPr>
        <p:txBody>
          <a:bodyPr vert="horz" wrap="none" rtlCol="0">
            <a:spAutoFit/>
          </a:bodyPr>
          <a:lstStyle/>
          <a:p>
            <a:r>
              <a:rPr lang="zh-CN" altLang="en-US" sz="2800" dirty="0">
                <a:solidFill>
                  <a:schemeClr val="bg1"/>
                </a:solidFill>
                <a:latin typeface="字酷堂清楷体" panose="02010601030101010101" pitchFamily="2" charset="-122"/>
                <a:ea typeface="字酷堂清楷体" panose="02010601030101010101" pitchFamily="2" charset="-122"/>
              </a:rPr>
              <a:t>丽</a:t>
            </a:r>
          </a:p>
        </p:txBody>
      </p:sp>
      <p:sp>
        <p:nvSpPr>
          <p:cNvPr id="8" name="矩形 7">
            <a:extLst>
              <a:ext uri="{FF2B5EF4-FFF2-40B4-BE49-F238E27FC236}">
                <a16:creationId xmlns="" xmlns:a16="http://schemas.microsoft.com/office/drawing/2014/main" id="{3BACE14C-6A00-45CC-A296-DF4D7A9345C6}"/>
              </a:ext>
            </a:extLst>
          </p:cNvPr>
          <p:cNvSpPr/>
          <p:nvPr/>
        </p:nvSpPr>
        <p:spPr>
          <a:xfrm>
            <a:off x="1139842" y="4115168"/>
            <a:ext cx="543739" cy="523220"/>
          </a:xfrm>
          <a:prstGeom prst="rect">
            <a:avLst/>
          </a:prstGeom>
        </p:spPr>
        <p:txBody>
          <a:bodyPr wrap="none">
            <a:spAutoFit/>
          </a:bodyPr>
          <a:lstStyle/>
          <a:p>
            <a:r>
              <a:rPr lang="zh-CN" altLang="en-US" sz="2800" dirty="0">
                <a:solidFill>
                  <a:schemeClr val="bg1"/>
                </a:solidFill>
                <a:latin typeface="字酷堂清楷体" panose="02010601030101010101" pitchFamily="2" charset="-122"/>
                <a:ea typeface="字酷堂清楷体" panose="02010601030101010101" pitchFamily="2" charset="-122"/>
              </a:rPr>
              <a:t>江</a:t>
            </a:r>
            <a:endParaRPr lang="zh-CN" altLang="en-US" sz="2800" dirty="0">
              <a:solidFill>
                <a:schemeClr val="bg1"/>
              </a:solidFill>
            </a:endParaRPr>
          </a:p>
        </p:txBody>
      </p:sp>
      <p:sp>
        <p:nvSpPr>
          <p:cNvPr id="9" name="矩形 8">
            <a:extLst>
              <a:ext uri="{FF2B5EF4-FFF2-40B4-BE49-F238E27FC236}">
                <a16:creationId xmlns="" xmlns:a16="http://schemas.microsoft.com/office/drawing/2014/main" id="{B15C9F56-2D0A-4D58-9C3F-6B4AD929F839}"/>
              </a:ext>
            </a:extLst>
          </p:cNvPr>
          <p:cNvSpPr/>
          <p:nvPr/>
        </p:nvSpPr>
        <p:spPr>
          <a:xfrm>
            <a:off x="2245582" y="3647956"/>
            <a:ext cx="4775324" cy="1980863"/>
          </a:xfrm>
          <a:prstGeom prst="rect">
            <a:avLst/>
          </a:prstGeom>
        </p:spPr>
        <p:txBody>
          <a:bodyPr vert="horz" wrap="square">
            <a:spAutoFit/>
          </a:bodyPr>
          <a:lstStyle/>
          <a:p>
            <a:pPr algn="just">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我知道</a:t>
            </a:r>
          </a:p>
          <a:p>
            <a:pPr algn="just">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丽江是你徘徊了很久的梦 </a:t>
            </a:r>
          </a:p>
          <a:p>
            <a:pPr algn="just">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很多人说丽江已经变成充斥着商业的旅游城市</a:t>
            </a:r>
          </a:p>
          <a:p>
            <a:pPr algn="just">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很多纯朴的东西已经消失殆尽了</a:t>
            </a:r>
          </a:p>
          <a:p>
            <a:pPr algn="just">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你不喜欢你喜欢的人被太多人喜欢</a:t>
            </a:r>
          </a:p>
          <a:p>
            <a:pPr algn="just">
              <a:lnSpc>
                <a:spcPct val="150000"/>
              </a:lnSpc>
            </a:pP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你也不喜欢人来人往的丽江</a:t>
            </a:r>
            <a:endParaRPr lang="zh-CN" altLang="en-US" sz="1400" b="0" i="0" dirty="0">
              <a:solidFill>
                <a:schemeClr val="tx1">
                  <a:lumMod val="75000"/>
                  <a:lumOff val="25000"/>
                </a:schemeClr>
              </a:solidFill>
              <a:effectLst/>
              <a:latin typeface="幼圆" panose="02010509060101010101" pitchFamily="49" charset="-122"/>
              <a:ea typeface="幼圆" panose="02010509060101010101" pitchFamily="49" charset="-122"/>
            </a:endParaRPr>
          </a:p>
        </p:txBody>
      </p:sp>
      <p:sp>
        <p:nvSpPr>
          <p:cNvPr id="10" name="文本框 9">
            <a:extLst>
              <a:ext uri="{FF2B5EF4-FFF2-40B4-BE49-F238E27FC236}">
                <a16:creationId xmlns="" xmlns:a16="http://schemas.microsoft.com/office/drawing/2014/main" id="{CD04BAB0-B86E-4E70-8AD6-2C33667E03B5}"/>
              </a:ext>
            </a:extLst>
          </p:cNvPr>
          <p:cNvSpPr txBox="1"/>
          <p:nvPr/>
        </p:nvSpPr>
        <p:spPr>
          <a:xfrm>
            <a:off x="2245582" y="3265571"/>
            <a:ext cx="1503633" cy="338554"/>
          </a:xfrm>
          <a:prstGeom prst="rect">
            <a:avLst/>
          </a:prstGeom>
          <a:noFill/>
        </p:spPr>
        <p:txBody>
          <a:bodyPr vert="horz" wrap="square" rtlCol="0">
            <a:spAutoFit/>
          </a:bodyPr>
          <a:lstStyle/>
          <a:p>
            <a:pPr lvl="0" algn="dist" defTabSz="914400">
              <a:defRPr/>
            </a:pPr>
            <a:r>
              <a:rPr lang="en-US" altLang="zh-CN" sz="1600" dirty="0">
                <a:solidFill>
                  <a:srgbClr val="222A35"/>
                </a:solidFill>
                <a:latin typeface="幼圆" panose="02010509060101010101" pitchFamily="49" charset="-122"/>
                <a:ea typeface="幼圆" panose="02010509060101010101" pitchFamily="49" charset="-122"/>
              </a:rPr>
              <a:t>ANCIENT TOWN</a:t>
            </a:r>
            <a:endParaRPr kumimoji="0" lang="zh-CN" altLang="en-US" sz="1600" b="0" i="0" u="none" strike="noStrike" kern="1200" cap="none" spc="0" normalizeH="0" baseline="0" noProof="0" dirty="0">
              <a:ln>
                <a:noFill/>
              </a:ln>
              <a:solidFill>
                <a:srgbClr val="222A35"/>
              </a:solidFill>
              <a:effectLst/>
              <a:uLnTx/>
              <a:uFillTx/>
              <a:latin typeface="幼圆" panose="02010509060101010101" pitchFamily="49" charset="-122"/>
              <a:ea typeface="幼圆" panose="02010509060101010101" pitchFamily="49" charset="-122"/>
            </a:endParaRPr>
          </a:p>
        </p:txBody>
      </p:sp>
      <p:pic>
        <p:nvPicPr>
          <p:cNvPr id="11" name="图片 10">
            <a:extLst>
              <a:ext uri="{FF2B5EF4-FFF2-40B4-BE49-F238E27FC236}">
                <a16:creationId xmlns="" xmlns:a16="http://schemas.microsoft.com/office/drawing/2014/main" id="{29E8B69E-32DA-47FF-8511-E8FC9137AD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5908" y="1048191"/>
            <a:ext cx="2663763" cy="2883204"/>
          </a:xfrm>
          <a:prstGeom prst="rect">
            <a:avLst/>
          </a:prstGeom>
        </p:spPr>
      </p:pic>
      <p:pic>
        <p:nvPicPr>
          <p:cNvPr id="13" name="图片 12">
            <a:extLst>
              <a:ext uri="{FF2B5EF4-FFF2-40B4-BE49-F238E27FC236}">
                <a16:creationId xmlns="" xmlns:a16="http://schemas.microsoft.com/office/drawing/2014/main" id="{C4F61B67-1ECB-43C1-AE51-A9C22965F3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7866" y="4017061"/>
            <a:ext cx="5435329" cy="1017601"/>
          </a:xfrm>
          <a:prstGeom prst="rect">
            <a:avLst/>
          </a:prstGeom>
        </p:spPr>
      </p:pic>
      <p:pic>
        <p:nvPicPr>
          <p:cNvPr id="14" name="图片 13">
            <a:extLst>
              <a:ext uri="{FF2B5EF4-FFF2-40B4-BE49-F238E27FC236}">
                <a16:creationId xmlns="" xmlns:a16="http://schemas.microsoft.com/office/drawing/2014/main" id="{EFED84B6-556D-472A-A65D-BE32DD5511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31390" y="1048191"/>
            <a:ext cx="2663763" cy="2883204"/>
          </a:xfrm>
          <a:prstGeom prst="rect">
            <a:avLst/>
          </a:prstGeom>
        </p:spPr>
      </p:pic>
      <p:pic>
        <p:nvPicPr>
          <p:cNvPr id="16" name="图片 15">
            <a:extLst>
              <a:ext uri="{FF2B5EF4-FFF2-40B4-BE49-F238E27FC236}">
                <a16:creationId xmlns="" xmlns:a16="http://schemas.microsoft.com/office/drawing/2014/main" id="{86D43F4A-E54D-4447-B8E9-D3B87C80AE1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898" y="854588"/>
            <a:ext cx="2161010" cy="2154922"/>
          </a:xfrm>
          <a:prstGeom prst="rect">
            <a:avLst/>
          </a:prstGeom>
        </p:spPr>
      </p:pic>
      <p:sp>
        <p:nvSpPr>
          <p:cNvPr id="18" name="文本框 17">
            <a:extLst>
              <a:ext uri="{FF2B5EF4-FFF2-40B4-BE49-F238E27FC236}">
                <a16:creationId xmlns="" xmlns:a16="http://schemas.microsoft.com/office/drawing/2014/main" id="{FDEED8D3-BB46-492E-8EFE-48CF3FD1D0E7}"/>
              </a:ext>
            </a:extLst>
          </p:cNvPr>
          <p:cNvSpPr txBox="1"/>
          <p:nvPr/>
        </p:nvSpPr>
        <p:spPr>
          <a:xfrm>
            <a:off x="8040216" y="5313198"/>
            <a:ext cx="2337529" cy="461665"/>
          </a:xfrm>
          <a:prstGeom prst="rect">
            <a:avLst/>
          </a:prstGeom>
          <a:noFill/>
        </p:spPr>
        <p:txBody>
          <a:bodyPr vert="horz" wrap="square" rtlCol="0">
            <a:spAutoFit/>
          </a:bodyPr>
          <a:lstStyle/>
          <a:p>
            <a:pPr lvl="0" algn="dist" defTabSz="914400">
              <a:defRPr/>
            </a:pPr>
            <a:r>
              <a:rPr lang="en-US" altLang="zh-CN" sz="2400" dirty="0">
                <a:solidFill>
                  <a:srgbClr val="222A35"/>
                </a:solidFill>
                <a:latin typeface="幼圆" panose="02010509060101010101" pitchFamily="49" charset="-122"/>
                <a:ea typeface="幼圆" panose="02010509060101010101" pitchFamily="49" charset="-122"/>
              </a:rPr>
              <a:t>2018/04-05</a:t>
            </a:r>
            <a:endParaRPr kumimoji="0" lang="zh-CN" altLang="en-US" sz="2400" b="0" i="0" u="none" strike="noStrike" kern="1200" cap="none" spc="0" normalizeH="0" baseline="0" noProof="0" dirty="0">
              <a:ln>
                <a:noFill/>
              </a:ln>
              <a:solidFill>
                <a:srgbClr val="222A35"/>
              </a:solidFill>
              <a:effectLst/>
              <a:uLnTx/>
              <a:uFillTx/>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602731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ppt_x"/>
                                          </p:val>
                                        </p:tav>
                                        <p:tav tm="100000">
                                          <p:val>
                                            <p:strVal val="#ppt_x"/>
                                          </p:val>
                                        </p:tav>
                                      </p:tavLst>
                                    </p:anim>
                                    <p:anim calcmode="lin" valueType="num">
                                      <p:cBhvr additive="base">
                                        <p:cTn id="16" dur="1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500" fill="hold"/>
                                        <p:tgtEl>
                                          <p:spTgt spid="7"/>
                                        </p:tgtEl>
                                        <p:attrNameLst>
                                          <p:attrName>ppt_x</p:attrName>
                                        </p:attrNameLst>
                                      </p:cBhvr>
                                      <p:tavLst>
                                        <p:tav tm="0">
                                          <p:val>
                                            <p:strVal val="#ppt_x"/>
                                          </p:val>
                                        </p:tav>
                                        <p:tav tm="100000">
                                          <p:val>
                                            <p:strVal val="#ppt_x"/>
                                          </p:val>
                                        </p:tav>
                                      </p:tavLst>
                                    </p:anim>
                                    <p:anim calcmode="lin" valueType="num">
                                      <p:cBhvr additive="base">
                                        <p:cTn id="20" dur="1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500" fill="hold"/>
                                        <p:tgtEl>
                                          <p:spTgt spid="8"/>
                                        </p:tgtEl>
                                        <p:attrNameLst>
                                          <p:attrName>ppt_x</p:attrName>
                                        </p:attrNameLst>
                                      </p:cBhvr>
                                      <p:tavLst>
                                        <p:tav tm="0">
                                          <p:val>
                                            <p:strVal val="#ppt_x"/>
                                          </p:val>
                                        </p:tav>
                                        <p:tav tm="100000">
                                          <p:val>
                                            <p:strVal val="#ppt_x"/>
                                          </p:val>
                                        </p:tav>
                                      </p:tavLst>
                                    </p:anim>
                                    <p:anim calcmode="lin" valueType="num">
                                      <p:cBhvr additive="base">
                                        <p:cTn id="24" dur="1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1500"/>
                                        <p:tgtEl>
                                          <p:spTgt spid="10"/>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平行四边形 39">
            <a:extLst>
              <a:ext uri="{FF2B5EF4-FFF2-40B4-BE49-F238E27FC236}">
                <a16:creationId xmlns="" xmlns:a16="http://schemas.microsoft.com/office/drawing/2014/main" id="{F5ACF9C6-C598-4FFF-8741-BFF5ED373EC2}"/>
              </a:ext>
            </a:extLst>
          </p:cNvPr>
          <p:cNvSpPr/>
          <p:nvPr/>
        </p:nvSpPr>
        <p:spPr>
          <a:xfrm>
            <a:off x="393971" y="235763"/>
            <a:ext cx="3807231" cy="578219"/>
          </a:xfrm>
          <a:prstGeom prst="parallelogram">
            <a:avLst>
              <a:gd name="adj" fmla="val 31617"/>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7A4D38D1-8932-4A63-91FE-E87FFD64ADF9}"/>
              </a:ext>
            </a:extLst>
          </p:cNvPr>
          <p:cNvSpPr/>
          <p:nvPr/>
        </p:nvSpPr>
        <p:spPr>
          <a:xfrm>
            <a:off x="338507" y="510328"/>
            <a:ext cx="10561240" cy="5943008"/>
          </a:xfrm>
          <a:prstGeom prst="rect">
            <a:avLst/>
          </a:prstGeom>
          <a:solidFill>
            <a:schemeClr val="bg1"/>
          </a:solidFill>
          <a:ln>
            <a:solidFill>
              <a:srgbClr val="F49F7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7A4D9D4C-4604-40A5-8327-47D8531060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724" y="4174651"/>
            <a:ext cx="5418810" cy="1798142"/>
          </a:xfrm>
          <a:prstGeom prst="rect">
            <a:avLst/>
          </a:prstGeom>
        </p:spPr>
      </p:pic>
      <p:sp>
        <p:nvSpPr>
          <p:cNvPr id="10" name="矩形 9">
            <a:extLst>
              <a:ext uri="{FF2B5EF4-FFF2-40B4-BE49-F238E27FC236}">
                <a16:creationId xmlns="" xmlns:a16="http://schemas.microsoft.com/office/drawing/2014/main" id="{E8446616-DC11-4706-839C-C276D30E4CD9}"/>
              </a:ext>
            </a:extLst>
          </p:cNvPr>
          <p:cNvSpPr/>
          <p:nvPr/>
        </p:nvSpPr>
        <p:spPr>
          <a:xfrm>
            <a:off x="628532" y="1585389"/>
            <a:ext cx="5271318" cy="2308324"/>
          </a:xfrm>
          <a:prstGeom prst="rect">
            <a:avLst/>
          </a:prstGeom>
        </p:spPr>
        <p:txBody>
          <a:bodyPr wrap="square">
            <a:spAutoFit/>
          </a:bodyPr>
          <a:lstStyle/>
          <a:p>
            <a:pPr>
              <a:lnSpc>
                <a:spcPct val="150000"/>
              </a:lnSpc>
            </a:pPr>
            <a:r>
              <a:rPr lang="zh-CN" altLang="en-US" sz="2400" b="1" dirty="0">
                <a:solidFill>
                  <a:schemeClr val="tx1">
                    <a:lumMod val="75000"/>
                    <a:lumOff val="25000"/>
                  </a:schemeClr>
                </a:solidFill>
                <a:latin typeface="幼圆" panose="02010509060101010101" pitchFamily="49" charset="-122"/>
                <a:ea typeface="幼圆" panose="02010509060101010101" pitchFamily="49" charset="-122"/>
              </a:rPr>
              <a:t>丽江</a:t>
            </a:r>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地区位于云南省西北部云贵高原与青藏高原的连接部位，曾是是丝绸之路和茶马古道的中转站，历史非常悠久，因为独特人文和自然景观，成为近国内人气非常高的旅行胜地。</a:t>
            </a:r>
          </a:p>
          <a:p>
            <a:pPr>
              <a:lnSpc>
                <a:spcPct val="150000"/>
              </a:lnSpc>
            </a:pP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a:p>
            <a:pPr>
              <a:lnSpc>
                <a:spcPct val="150000"/>
              </a:lnSpc>
            </a:pPr>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丽江古城又叫大研古镇，是中国为数不多的少数民族古城，被评为“世界文化遗产”：这里有浓郁的民族风情，小桥流水式的布局，错落有致的民居建筑，还有散漫的生活节奏丰富的夜生活。</a:t>
            </a:r>
          </a:p>
        </p:txBody>
      </p:sp>
      <p:grpSp>
        <p:nvGrpSpPr>
          <p:cNvPr id="41" name="组合 40">
            <a:extLst>
              <a:ext uri="{FF2B5EF4-FFF2-40B4-BE49-F238E27FC236}">
                <a16:creationId xmlns="" xmlns:a16="http://schemas.microsoft.com/office/drawing/2014/main" id="{2E9C756A-EBBA-4E5C-BFAA-67DB3448A02C}"/>
              </a:ext>
            </a:extLst>
          </p:cNvPr>
          <p:cNvGrpSpPr/>
          <p:nvPr/>
        </p:nvGrpSpPr>
        <p:grpSpPr>
          <a:xfrm>
            <a:off x="10402811" y="0"/>
            <a:ext cx="1395218" cy="6381328"/>
            <a:chOff x="10402811" y="0"/>
            <a:chExt cx="1395218" cy="6381328"/>
          </a:xfrm>
        </p:grpSpPr>
        <p:sp>
          <p:nvSpPr>
            <p:cNvPr id="13" name="矩形 12">
              <a:extLst>
                <a:ext uri="{FF2B5EF4-FFF2-40B4-BE49-F238E27FC236}">
                  <a16:creationId xmlns="" xmlns:a16="http://schemas.microsoft.com/office/drawing/2014/main" id="{B98537CB-F950-4AEF-A152-1E05FB56E65B}"/>
                </a:ext>
              </a:extLst>
            </p:cNvPr>
            <p:cNvSpPr/>
            <p:nvPr/>
          </p:nvSpPr>
          <p:spPr>
            <a:xfrm>
              <a:off x="10402811" y="0"/>
              <a:ext cx="1395217" cy="6381328"/>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 xmlns:a16="http://schemas.microsoft.com/office/drawing/2014/main" id="{15370561-B979-423B-8095-9BED846C2668}"/>
                </a:ext>
              </a:extLst>
            </p:cNvPr>
            <p:cNvCxnSpPr>
              <a:cxnSpLocks/>
              <a:endCxn id="13" idx="0"/>
            </p:cNvCxnSpPr>
            <p:nvPr/>
          </p:nvCxnSpPr>
          <p:spPr>
            <a:xfrm flipV="1">
              <a:off x="10402812" y="0"/>
              <a:ext cx="697608" cy="476672"/>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456732C4-FC77-482B-B307-8ADAC40FE700}"/>
                </a:ext>
              </a:extLst>
            </p:cNvPr>
            <p:cNvCxnSpPr>
              <a:cxnSpLocks/>
            </p:cNvCxnSpPr>
            <p:nvPr/>
          </p:nvCxnSpPr>
          <p:spPr>
            <a:xfrm flipV="1">
              <a:off x="10402812" y="10840"/>
              <a:ext cx="1265473" cy="881796"/>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7596A0E7-FA30-4B2A-8921-56B8F963B5CD}"/>
                </a:ext>
              </a:extLst>
            </p:cNvPr>
            <p:cNvCxnSpPr>
              <a:cxnSpLocks/>
            </p:cNvCxnSpPr>
            <p:nvPr/>
          </p:nvCxnSpPr>
          <p:spPr>
            <a:xfrm flipV="1">
              <a:off x="10402812" y="393969"/>
              <a:ext cx="1395217" cy="972203"/>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89C9EA9D-F1D4-48BB-827C-8900ACFEC1B7}"/>
                </a:ext>
              </a:extLst>
            </p:cNvPr>
            <p:cNvCxnSpPr>
              <a:cxnSpLocks/>
            </p:cNvCxnSpPr>
            <p:nvPr/>
          </p:nvCxnSpPr>
          <p:spPr>
            <a:xfrm flipV="1">
              <a:off x="10402812" y="959478"/>
              <a:ext cx="1395217" cy="972203"/>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831511BF-E73C-4D4D-844C-7E9876B78547}"/>
                </a:ext>
              </a:extLst>
            </p:cNvPr>
            <p:cNvCxnSpPr>
              <a:cxnSpLocks/>
            </p:cNvCxnSpPr>
            <p:nvPr/>
          </p:nvCxnSpPr>
          <p:spPr>
            <a:xfrm flipV="1">
              <a:off x="10402812" y="1389145"/>
              <a:ext cx="1395217" cy="972203"/>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725D2579-33E0-479F-89F6-1056493A0E50}"/>
                </a:ext>
              </a:extLst>
            </p:cNvPr>
            <p:cNvCxnSpPr>
              <a:cxnSpLocks/>
            </p:cNvCxnSpPr>
            <p:nvPr/>
          </p:nvCxnSpPr>
          <p:spPr>
            <a:xfrm flipV="1">
              <a:off x="10402812" y="2064060"/>
              <a:ext cx="1395217" cy="972203"/>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96356EA8-9377-47D5-BEF6-397B10346F2E}"/>
                </a:ext>
              </a:extLst>
            </p:cNvPr>
            <p:cNvCxnSpPr>
              <a:cxnSpLocks/>
            </p:cNvCxnSpPr>
            <p:nvPr/>
          </p:nvCxnSpPr>
          <p:spPr>
            <a:xfrm flipV="1">
              <a:off x="10402812" y="2921510"/>
              <a:ext cx="1395217" cy="972203"/>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FCE7A6F0-46CD-4939-99DC-8DDECAE5FD62}"/>
                </a:ext>
              </a:extLst>
            </p:cNvPr>
            <p:cNvCxnSpPr>
              <a:cxnSpLocks/>
            </p:cNvCxnSpPr>
            <p:nvPr/>
          </p:nvCxnSpPr>
          <p:spPr>
            <a:xfrm flipV="1">
              <a:off x="10402812" y="3345409"/>
              <a:ext cx="1395217" cy="972203"/>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0A102699-4803-4C5E-81AB-40E16F47E8C1}"/>
                </a:ext>
              </a:extLst>
            </p:cNvPr>
            <p:cNvCxnSpPr>
              <a:cxnSpLocks/>
            </p:cNvCxnSpPr>
            <p:nvPr/>
          </p:nvCxnSpPr>
          <p:spPr>
            <a:xfrm flipV="1">
              <a:off x="10402812" y="3955917"/>
              <a:ext cx="1395217" cy="972203"/>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7FBBDAA8-A8E2-40B8-8D99-7DD7501D6D22}"/>
                </a:ext>
              </a:extLst>
            </p:cNvPr>
            <p:cNvCxnSpPr>
              <a:cxnSpLocks/>
            </p:cNvCxnSpPr>
            <p:nvPr/>
          </p:nvCxnSpPr>
          <p:spPr>
            <a:xfrm flipV="1">
              <a:off x="10402812" y="4714002"/>
              <a:ext cx="1395217" cy="972203"/>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A79BB43B-8227-45CA-BA1C-3C850A75E477}"/>
                </a:ext>
              </a:extLst>
            </p:cNvPr>
            <p:cNvCxnSpPr>
              <a:cxnSpLocks/>
            </p:cNvCxnSpPr>
            <p:nvPr/>
          </p:nvCxnSpPr>
          <p:spPr>
            <a:xfrm flipV="1">
              <a:off x="10402812" y="5270585"/>
              <a:ext cx="1395217" cy="972203"/>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56065B33-C2AC-4784-B415-EA57C6731233}"/>
                </a:ext>
              </a:extLst>
            </p:cNvPr>
            <p:cNvCxnSpPr>
              <a:cxnSpLocks/>
            </p:cNvCxnSpPr>
            <p:nvPr/>
          </p:nvCxnSpPr>
          <p:spPr>
            <a:xfrm flipV="1">
              <a:off x="11029490" y="5792255"/>
              <a:ext cx="768539" cy="535526"/>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34D27538-CE50-4F51-828A-33CD029428F7}"/>
                </a:ext>
              </a:extLst>
            </p:cNvPr>
            <p:cNvCxnSpPr>
              <a:cxnSpLocks/>
            </p:cNvCxnSpPr>
            <p:nvPr/>
          </p:nvCxnSpPr>
          <p:spPr>
            <a:xfrm flipV="1">
              <a:off x="10402812" y="2465558"/>
              <a:ext cx="1395217" cy="972203"/>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F15D4B05-9872-49B0-BBEE-221DAA19FAEA}"/>
                </a:ext>
              </a:extLst>
            </p:cNvPr>
            <p:cNvCxnSpPr>
              <a:cxnSpLocks/>
            </p:cNvCxnSpPr>
            <p:nvPr/>
          </p:nvCxnSpPr>
          <p:spPr>
            <a:xfrm flipV="1">
              <a:off x="10402812" y="1747915"/>
              <a:ext cx="1395217" cy="972203"/>
            </a:xfrm>
            <a:prstGeom prst="line">
              <a:avLst/>
            </a:prstGeom>
            <a:ln w="19050">
              <a:solidFill>
                <a:srgbClr val="F49F72">
                  <a:alpha val="43000"/>
                </a:srgbClr>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 xmlns:a16="http://schemas.microsoft.com/office/drawing/2014/main" id="{7EDAF79D-8426-4C30-8F03-C3D88F6BC81F}"/>
              </a:ext>
            </a:extLst>
          </p:cNvPr>
          <p:cNvSpPr txBox="1"/>
          <p:nvPr/>
        </p:nvSpPr>
        <p:spPr>
          <a:xfrm>
            <a:off x="5095827" y="810248"/>
            <a:ext cx="6055593" cy="646331"/>
          </a:xfrm>
          <a:prstGeom prst="rect">
            <a:avLst/>
          </a:prstGeom>
          <a:noFill/>
        </p:spPr>
        <p:txBody>
          <a:bodyPr vert="horz" wrap="square" rtlCol="0">
            <a:spAutoFit/>
          </a:bodyPr>
          <a:lstStyle/>
          <a:p>
            <a:pPr algn="dist"/>
            <a:r>
              <a:rPr lang="en-US" altLang="zh-CN" sz="3600" dirty="0">
                <a:solidFill>
                  <a:schemeClr val="tx1">
                    <a:lumMod val="75000"/>
                    <a:lumOff val="25000"/>
                  </a:schemeClr>
                </a:solidFill>
                <a:latin typeface="字悦宋刻本（非商用）" panose="02000500040000020004" pitchFamily="2" charset="-122"/>
                <a:ea typeface="字悦宋刻本（非商用）" panose="02000500040000020004" pitchFamily="2" charset="-122"/>
              </a:rPr>
              <a:t>YUNNAN LIJIANG TOWN</a:t>
            </a:r>
            <a:endParaRPr lang="zh-CN" altLang="en-US" sz="3600" dirty="0">
              <a:solidFill>
                <a:schemeClr val="tx1">
                  <a:lumMod val="75000"/>
                  <a:lumOff val="25000"/>
                </a:schemeClr>
              </a:solidFill>
              <a:latin typeface="字悦宋刻本（非商用）" panose="02000500040000020004" pitchFamily="2" charset="-122"/>
              <a:ea typeface="字悦宋刻本（非商用）" panose="02000500040000020004" pitchFamily="2" charset="-122"/>
            </a:endParaRPr>
          </a:p>
        </p:txBody>
      </p:sp>
      <p:sp>
        <p:nvSpPr>
          <p:cNvPr id="35" name="矩形 34">
            <a:extLst>
              <a:ext uri="{FF2B5EF4-FFF2-40B4-BE49-F238E27FC236}">
                <a16:creationId xmlns="" xmlns:a16="http://schemas.microsoft.com/office/drawing/2014/main" id="{4C3A540C-DAD3-41FD-8963-62D982D3B06F}"/>
              </a:ext>
            </a:extLst>
          </p:cNvPr>
          <p:cNvSpPr/>
          <p:nvPr/>
        </p:nvSpPr>
        <p:spPr>
          <a:xfrm>
            <a:off x="6250085" y="4314927"/>
            <a:ext cx="3764868" cy="1477328"/>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不少旅行者以为丽江古城就是丽江，其实不然。除了古城，丽江地区面积远大于丽江古城，这里有很多值得游览的地方</a:t>
            </a:r>
            <a:r>
              <a:rPr lang="en-US" altLang="zh-CN" sz="12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比如神秘的“东方女儿国”泸沽湖，安静闲适的束河古镇，巍峨雄伟的玉龙雪山，山清水秀的拉市海和波澜壮阔的虎跳峡等地。</a:t>
            </a:r>
          </a:p>
        </p:txBody>
      </p:sp>
      <p:pic>
        <p:nvPicPr>
          <p:cNvPr id="38" name="图片 37">
            <a:extLst>
              <a:ext uri="{FF2B5EF4-FFF2-40B4-BE49-F238E27FC236}">
                <a16:creationId xmlns="" xmlns:a16="http://schemas.microsoft.com/office/drawing/2014/main" id="{582BC64C-E63B-41E5-B716-38F79F57FA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9790" y="1872797"/>
            <a:ext cx="3454838" cy="2096057"/>
          </a:xfrm>
          <a:prstGeom prst="rect">
            <a:avLst/>
          </a:prstGeom>
        </p:spPr>
      </p:pic>
      <p:pic>
        <p:nvPicPr>
          <p:cNvPr id="12" name="图片 11">
            <a:extLst>
              <a:ext uri="{FF2B5EF4-FFF2-40B4-BE49-F238E27FC236}">
                <a16:creationId xmlns="" xmlns:a16="http://schemas.microsoft.com/office/drawing/2014/main" id="{D4064C31-08E0-44D2-A782-7705DB75D7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72677" y="3833204"/>
            <a:ext cx="1255483" cy="3065572"/>
          </a:xfrm>
          <a:prstGeom prst="rect">
            <a:avLst/>
          </a:prstGeom>
        </p:spPr>
      </p:pic>
    </p:spTree>
    <p:extLst>
      <p:ext uri="{BB962C8B-B14F-4D97-AF65-F5344CB8AC3E}">
        <p14:creationId xmlns:p14="http://schemas.microsoft.com/office/powerpoint/2010/main" val="3550731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1500"/>
                                        <p:tgtEl>
                                          <p:spTgt spid="10"/>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35">
                                            <p:txEl>
                                              <p:pRg st="0" end="0"/>
                                            </p:txEl>
                                          </p:spTgt>
                                        </p:tgtEl>
                                        <p:attrNameLst>
                                          <p:attrName>style.visibility</p:attrName>
                                        </p:attrNameLst>
                                      </p:cBhvr>
                                      <p:to>
                                        <p:strVal val="visible"/>
                                      </p:to>
                                    </p:set>
                                    <p:animEffect transition="in" filter="wipe(up)">
                                      <p:cBhvr>
                                        <p:cTn id="15" dur="1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F8F50A2F-B27A-4F3E-8924-9495FCFF23B7}"/>
              </a:ext>
            </a:extLst>
          </p:cNvPr>
          <p:cNvSpPr/>
          <p:nvPr/>
        </p:nvSpPr>
        <p:spPr>
          <a:xfrm>
            <a:off x="968266" y="0"/>
            <a:ext cx="2160240" cy="6858000"/>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7E87EDF2-E7AF-4C73-8415-EAE2D8C09810}"/>
              </a:ext>
            </a:extLst>
          </p:cNvPr>
          <p:cNvGrpSpPr/>
          <p:nvPr/>
        </p:nvGrpSpPr>
        <p:grpSpPr>
          <a:xfrm>
            <a:off x="392201" y="1671436"/>
            <a:ext cx="3022417" cy="3816424"/>
            <a:chOff x="392201" y="1671436"/>
            <a:chExt cx="3022417" cy="3816424"/>
          </a:xfrm>
        </p:grpSpPr>
        <p:sp>
          <p:nvSpPr>
            <p:cNvPr id="11" name="矩形 10">
              <a:extLst>
                <a:ext uri="{FF2B5EF4-FFF2-40B4-BE49-F238E27FC236}">
                  <a16:creationId xmlns="" xmlns:a16="http://schemas.microsoft.com/office/drawing/2014/main" id="{D68BDB13-DF60-4FA1-9FFC-CF6B546F837B}"/>
                </a:ext>
              </a:extLst>
            </p:cNvPr>
            <p:cNvSpPr/>
            <p:nvPr/>
          </p:nvSpPr>
          <p:spPr>
            <a:xfrm>
              <a:off x="392201" y="1671436"/>
              <a:ext cx="3022417" cy="3816424"/>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 xmlns:a16="http://schemas.microsoft.com/office/drawing/2014/main" id="{DE7F1FCB-E8AE-4F2E-BF61-A6C2016DC9AF}"/>
                </a:ext>
              </a:extLst>
            </p:cNvPr>
            <p:cNvGrpSpPr/>
            <p:nvPr/>
          </p:nvGrpSpPr>
          <p:grpSpPr>
            <a:xfrm>
              <a:off x="682154" y="1993682"/>
              <a:ext cx="1856062" cy="3192882"/>
              <a:chOff x="8255620" y="6136835"/>
              <a:chExt cx="1856062" cy="3192882"/>
            </a:xfrm>
          </p:grpSpPr>
          <p:sp>
            <p:nvSpPr>
              <p:cNvPr id="4" name="矩形 3">
                <a:extLst>
                  <a:ext uri="{FF2B5EF4-FFF2-40B4-BE49-F238E27FC236}">
                    <a16:creationId xmlns="" xmlns:a16="http://schemas.microsoft.com/office/drawing/2014/main" id="{07E2B16D-7135-4D2E-9D9A-16DF4CE210D1}"/>
                  </a:ext>
                </a:extLst>
              </p:cNvPr>
              <p:cNvSpPr/>
              <p:nvPr/>
            </p:nvSpPr>
            <p:spPr>
              <a:xfrm>
                <a:off x="8255620" y="6136835"/>
                <a:ext cx="895245" cy="3192882"/>
              </a:xfrm>
              <a:prstGeom prst="rect">
                <a:avLst/>
              </a:prstGeom>
            </p:spPr>
            <p:txBody>
              <a:bodyPr vert="wordArtVertRtl"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幼圆" panose="02010509060101010101" pitchFamily="49" charset="-122"/>
                    <a:ea typeface="腾祥铁山楷书繁" panose="01010104010101010101" pitchFamily="2" charset="-122"/>
                  </a:rPr>
                  <a:t>没有目的的逛，还不如做好计划，让自己的行程更舒心</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幼圆" panose="02010509060101010101" pitchFamily="49" charset="-122"/>
                  <a:ea typeface="迷你简细行楷" panose="02010609000101010101" pitchFamily="49" charset="-122"/>
                </a:endParaRPr>
              </a:p>
            </p:txBody>
          </p:sp>
          <p:sp>
            <p:nvSpPr>
              <p:cNvPr id="5" name="箭头: V 形 4">
                <a:extLst>
                  <a:ext uri="{FF2B5EF4-FFF2-40B4-BE49-F238E27FC236}">
                    <a16:creationId xmlns="" xmlns:a16="http://schemas.microsoft.com/office/drawing/2014/main" id="{1E39D689-B4CB-41A3-9273-98C21EFEF180}"/>
                  </a:ext>
                </a:extLst>
              </p:cNvPr>
              <p:cNvSpPr/>
              <p:nvPr/>
            </p:nvSpPr>
            <p:spPr>
              <a:xfrm rot="5400000">
                <a:off x="9658890" y="8300839"/>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6" name="箭头: V 形 5">
                <a:extLst>
                  <a:ext uri="{FF2B5EF4-FFF2-40B4-BE49-F238E27FC236}">
                    <a16:creationId xmlns="" xmlns:a16="http://schemas.microsoft.com/office/drawing/2014/main" id="{D5CDD1AB-A978-4890-B8DC-F624A28844A9}"/>
                  </a:ext>
                </a:extLst>
              </p:cNvPr>
              <p:cNvSpPr/>
              <p:nvPr/>
            </p:nvSpPr>
            <p:spPr>
              <a:xfrm rot="5400000">
                <a:off x="9652953" y="8408851"/>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7" name="箭头: V 形 6">
                <a:extLst>
                  <a:ext uri="{FF2B5EF4-FFF2-40B4-BE49-F238E27FC236}">
                    <a16:creationId xmlns="" xmlns:a16="http://schemas.microsoft.com/office/drawing/2014/main" id="{88707E05-1441-46AD-BDE3-48CD2249547D}"/>
                  </a:ext>
                </a:extLst>
              </p:cNvPr>
              <p:cNvSpPr/>
              <p:nvPr/>
            </p:nvSpPr>
            <p:spPr>
              <a:xfrm rot="5400000">
                <a:off x="9652953" y="8532317"/>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8" name="箭头: V 形 7">
                <a:extLst>
                  <a:ext uri="{FF2B5EF4-FFF2-40B4-BE49-F238E27FC236}">
                    <a16:creationId xmlns="" xmlns:a16="http://schemas.microsoft.com/office/drawing/2014/main" id="{816A906B-79AC-4EC1-A999-AD726D28C184}"/>
                  </a:ext>
                </a:extLst>
              </p:cNvPr>
              <p:cNvSpPr/>
              <p:nvPr/>
            </p:nvSpPr>
            <p:spPr>
              <a:xfrm rot="5400000">
                <a:off x="9652953" y="8637807"/>
                <a:ext cx="144016" cy="208498"/>
              </a:xfrm>
              <a:prstGeom prst="chevron">
                <a:avLst>
                  <a:gd name="adj" fmla="val 6157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等线" panose="020F0502020204030204"/>
                  <a:ea typeface="等线" panose="02010600030101010101" pitchFamily="2" charset="-122"/>
                  <a:cs typeface="+mn-cs"/>
                </a:endParaRPr>
              </a:p>
            </p:txBody>
          </p:sp>
          <p:sp>
            <p:nvSpPr>
              <p:cNvPr id="9" name="矩形 8">
                <a:extLst>
                  <a:ext uri="{FF2B5EF4-FFF2-40B4-BE49-F238E27FC236}">
                    <a16:creationId xmlns="" xmlns:a16="http://schemas.microsoft.com/office/drawing/2014/main" id="{9E8659BD-43B0-455C-B95F-FF9A9C07185C}"/>
                  </a:ext>
                </a:extLst>
              </p:cNvPr>
              <p:cNvSpPr/>
              <p:nvPr/>
            </p:nvSpPr>
            <p:spPr>
              <a:xfrm>
                <a:off x="9496129" y="6141517"/>
                <a:ext cx="615553" cy="2083551"/>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75000"/>
                        <a:lumOff val="25000"/>
                      </a:schemeClr>
                    </a:solidFill>
                    <a:latin typeface="TypeLand 康熙字典體試用版" pitchFamily="50" charset="-120"/>
                    <a:ea typeface="TypeLand 康熙字典體試用版" pitchFamily="50" charset="-120"/>
                  </a:rPr>
                  <a:t>必游景点</a:t>
                </a:r>
                <a:endParaRPr kumimoji="0" lang="zh-CN" altLang="en-US" sz="2800" b="0" i="0" u="none" strike="noStrike" kern="1200" cap="none" spc="0" normalizeH="0" baseline="0" noProof="0" dirty="0">
                  <a:ln>
                    <a:noFill/>
                  </a:ln>
                  <a:solidFill>
                    <a:schemeClr val="tx1">
                      <a:lumMod val="75000"/>
                      <a:lumOff val="25000"/>
                    </a:schemeClr>
                  </a:solidFill>
                  <a:effectLst/>
                  <a:uLnTx/>
                  <a:uFillTx/>
                  <a:latin typeface="TypeLand 康熙字典體試用版" pitchFamily="50" charset="-120"/>
                  <a:ea typeface="TypeLand 康熙字典體試用版" pitchFamily="50" charset="-120"/>
                  <a:cs typeface="+mn-cs"/>
                </a:endParaRPr>
              </a:p>
            </p:txBody>
          </p:sp>
        </p:grpSp>
        <p:cxnSp>
          <p:nvCxnSpPr>
            <p:cNvPr id="12" name="直接连接符 11">
              <a:extLst>
                <a:ext uri="{FF2B5EF4-FFF2-40B4-BE49-F238E27FC236}">
                  <a16:creationId xmlns="" xmlns:a16="http://schemas.microsoft.com/office/drawing/2014/main" id="{0BD3F55F-881B-47F8-849B-FA9617B8D3E2}"/>
                </a:ext>
              </a:extLst>
            </p:cNvPr>
            <p:cNvCxnSpPr>
              <a:cxnSpLocks/>
            </p:cNvCxnSpPr>
            <p:nvPr/>
          </p:nvCxnSpPr>
          <p:spPr>
            <a:xfrm>
              <a:off x="1703512" y="1983207"/>
              <a:ext cx="0" cy="310197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4" name="图片 13">
            <a:extLst>
              <a:ext uri="{FF2B5EF4-FFF2-40B4-BE49-F238E27FC236}">
                <a16:creationId xmlns="" xmlns:a16="http://schemas.microsoft.com/office/drawing/2014/main" id="{E0E8D227-955E-4F48-A27D-D19EED144F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6607" y="1000052"/>
            <a:ext cx="8618649" cy="4857895"/>
          </a:xfrm>
          <a:prstGeom prst="rect">
            <a:avLst/>
          </a:prstGeom>
        </p:spPr>
      </p:pic>
      <p:pic>
        <p:nvPicPr>
          <p:cNvPr id="15" name="图片 14">
            <a:extLst>
              <a:ext uri="{FF2B5EF4-FFF2-40B4-BE49-F238E27FC236}">
                <a16:creationId xmlns="" xmlns:a16="http://schemas.microsoft.com/office/drawing/2014/main" id="{D52A05BF-F237-48DC-967D-EBC91D47B0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8888" y="1019377"/>
            <a:ext cx="5503988" cy="4857895"/>
          </a:xfrm>
          <a:prstGeom prst="rect">
            <a:avLst/>
          </a:prstGeom>
          <a:effectLst>
            <a:outerShdw blurRad="63500" sx="102000" sy="102000" algn="ctr" rotWithShape="0">
              <a:prstClr val="black">
                <a:alpha val="40000"/>
              </a:prstClr>
            </a:outerShdw>
          </a:effectLst>
        </p:spPr>
      </p:pic>
      <p:sp>
        <p:nvSpPr>
          <p:cNvPr id="16" name="文本框 15">
            <a:extLst>
              <a:ext uri="{FF2B5EF4-FFF2-40B4-BE49-F238E27FC236}">
                <a16:creationId xmlns="" xmlns:a16="http://schemas.microsoft.com/office/drawing/2014/main" id="{FF0F4706-C3DB-4815-AB04-A29269242F2F}"/>
              </a:ext>
            </a:extLst>
          </p:cNvPr>
          <p:cNvSpPr txBox="1"/>
          <p:nvPr/>
        </p:nvSpPr>
        <p:spPr>
          <a:xfrm>
            <a:off x="377687" y="533555"/>
            <a:ext cx="8839588" cy="261610"/>
          </a:xfrm>
          <a:prstGeom prst="rect">
            <a:avLst/>
          </a:prstGeom>
          <a:noFill/>
        </p:spPr>
        <p:txBody>
          <a:bodyPr vert="horz" wrap="square" rtlCol="0">
            <a:spAutoFit/>
          </a:bodyPr>
          <a:lstStyle/>
          <a:p>
            <a:pPr algn="dist"/>
            <a:r>
              <a:rPr lang="en-US" altLang="zh-CN" sz="1050" dirty="0">
                <a:solidFill>
                  <a:schemeClr val="tx1">
                    <a:lumMod val="75000"/>
                    <a:lumOff val="25000"/>
                  </a:schemeClr>
                </a:solidFill>
                <a:latin typeface="字悦宋刻本（非商用）" panose="02000500040000020004" pitchFamily="2" charset="-122"/>
                <a:ea typeface="字悦宋刻本（非商用）" panose="02000500040000020004" pitchFamily="2" charset="-122"/>
              </a:rPr>
              <a:t>YUNNAN LIJIANG TOWN</a:t>
            </a:r>
            <a:endParaRPr lang="zh-CN" altLang="en-US" sz="1050" dirty="0">
              <a:solidFill>
                <a:schemeClr val="tx1">
                  <a:lumMod val="75000"/>
                  <a:lumOff val="25000"/>
                </a:schemeClr>
              </a:solidFill>
              <a:latin typeface="字悦宋刻本（非商用）" panose="02000500040000020004" pitchFamily="2" charset="-122"/>
              <a:ea typeface="字悦宋刻本（非商用）" panose="02000500040000020004" pitchFamily="2" charset="-122"/>
            </a:endParaRPr>
          </a:p>
        </p:txBody>
      </p:sp>
      <p:sp>
        <p:nvSpPr>
          <p:cNvPr id="17" name="文本框 16">
            <a:extLst>
              <a:ext uri="{FF2B5EF4-FFF2-40B4-BE49-F238E27FC236}">
                <a16:creationId xmlns="" xmlns:a16="http://schemas.microsoft.com/office/drawing/2014/main" id="{5B3D3208-A8AF-44DC-9D64-43ABF404C6FB}"/>
              </a:ext>
            </a:extLst>
          </p:cNvPr>
          <p:cNvSpPr txBox="1"/>
          <p:nvPr/>
        </p:nvSpPr>
        <p:spPr>
          <a:xfrm>
            <a:off x="7176120" y="6062834"/>
            <a:ext cx="4636126" cy="253916"/>
          </a:xfrm>
          <a:prstGeom prst="rect">
            <a:avLst/>
          </a:prstGeom>
          <a:solidFill>
            <a:schemeClr val="bg1">
              <a:lumMod val="50000"/>
            </a:schemeClr>
          </a:solidFill>
        </p:spPr>
        <p:txBody>
          <a:bodyPr vert="horz" wrap="square" rtlCol="0">
            <a:spAutoFit/>
          </a:bodyPr>
          <a:lstStyle/>
          <a:p>
            <a:pPr algn="dist"/>
            <a:r>
              <a:rPr lang="en-US" altLang="zh-CN" sz="1050" dirty="0">
                <a:solidFill>
                  <a:schemeClr val="bg1"/>
                </a:solidFill>
                <a:latin typeface="字悦宋刻本（非商用）" panose="02000500040000020004" pitchFamily="2" charset="-122"/>
                <a:ea typeface="字悦宋刻本（非商用）" panose="02000500040000020004" pitchFamily="2" charset="-122"/>
              </a:rPr>
              <a:t>MUST VISIT ATTRACTIONS</a:t>
            </a:r>
            <a:endParaRPr lang="zh-CN" altLang="en-US" sz="1050" dirty="0">
              <a:solidFill>
                <a:schemeClr val="bg1"/>
              </a:solidFill>
              <a:latin typeface="字悦宋刻本（非商用）" panose="02000500040000020004" pitchFamily="2" charset="-122"/>
              <a:ea typeface="字悦宋刻本（非商用）" panose="02000500040000020004" pitchFamily="2" charset="-122"/>
            </a:endParaRPr>
          </a:p>
        </p:txBody>
      </p:sp>
    </p:spTree>
    <p:extLst>
      <p:ext uri="{BB962C8B-B14F-4D97-AF65-F5344CB8AC3E}">
        <p14:creationId xmlns:p14="http://schemas.microsoft.com/office/powerpoint/2010/main" val="1577435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 xmlns:a16="http://schemas.microsoft.com/office/drawing/2014/main" id="{8C9F9BAC-D5E3-448F-894B-F4AB11C2E6DC}"/>
              </a:ext>
            </a:extLst>
          </p:cNvPr>
          <p:cNvSpPr/>
          <p:nvPr/>
        </p:nvSpPr>
        <p:spPr>
          <a:xfrm>
            <a:off x="8616280" y="6093296"/>
            <a:ext cx="3719736" cy="648072"/>
          </a:xfrm>
          <a:prstGeom prst="rect">
            <a:avLst/>
          </a:prstGeom>
          <a:solidFill>
            <a:srgbClr val="F49F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 xmlns:a16="http://schemas.microsoft.com/office/drawing/2014/main" id="{EA1C9899-40EA-4D29-B892-9C7B079CD4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15" y="2924944"/>
            <a:ext cx="11590797" cy="3615646"/>
          </a:xfrm>
          <a:prstGeom prst="rect">
            <a:avLst/>
          </a:prstGeom>
        </p:spPr>
      </p:pic>
      <p:sp>
        <p:nvSpPr>
          <p:cNvPr id="5" name="文本框 4">
            <a:extLst>
              <a:ext uri="{FF2B5EF4-FFF2-40B4-BE49-F238E27FC236}">
                <a16:creationId xmlns="" xmlns:a16="http://schemas.microsoft.com/office/drawing/2014/main" id="{175805FB-0780-4C6C-9A41-92F5BCA14E7D}"/>
              </a:ext>
            </a:extLst>
          </p:cNvPr>
          <p:cNvSpPr txBox="1"/>
          <p:nvPr/>
        </p:nvSpPr>
        <p:spPr>
          <a:xfrm>
            <a:off x="2927372" y="980728"/>
            <a:ext cx="7705132" cy="830997"/>
          </a:xfrm>
          <a:prstGeom prst="rect">
            <a:avLst/>
          </a:prstGeom>
          <a:noFill/>
        </p:spPr>
        <p:txBody>
          <a:bodyPr wrap="square" rtlCol="0">
            <a:spAutoFit/>
          </a:bodyPr>
          <a:lstStyle/>
          <a:p>
            <a:pPr>
              <a:lnSpc>
                <a:spcPct val="150000"/>
              </a:lnSpc>
            </a:pPr>
            <a:r>
              <a:rPr lang="zh-CN" altLang="en-US" sz="1600" dirty="0">
                <a:solidFill>
                  <a:srgbClr val="666666"/>
                </a:solidFill>
                <a:latin typeface="幼圆" panose="02010509060101010101" pitchFamily="49" charset="-122"/>
                <a:ea typeface="幼圆" panose="02010509060101010101" pitchFamily="49" charset="-122"/>
              </a:rPr>
              <a:t>泸沽湖古称鲁窟海子，被称为“神奇的东方女儿国”。 湖边的居民主要为摩梭人，也有部分纳西族人，摩梭人至今仍然保留着母系氏族婚姻制度。</a:t>
            </a:r>
          </a:p>
        </p:txBody>
      </p:sp>
      <p:grpSp>
        <p:nvGrpSpPr>
          <p:cNvPr id="2" name="组合 1">
            <a:extLst>
              <a:ext uri="{FF2B5EF4-FFF2-40B4-BE49-F238E27FC236}">
                <a16:creationId xmlns="" xmlns:a16="http://schemas.microsoft.com/office/drawing/2014/main" id="{AB0E5DA8-471C-44E2-932F-5748FED1C47D}"/>
              </a:ext>
            </a:extLst>
          </p:cNvPr>
          <p:cNvGrpSpPr/>
          <p:nvPr/>
        </p:nvGrpSpPr>
        <p:grpSpPr>
          <a:xfrm>
            <a:off x="851610" y="15032"/>
            <a:ext cx="1415772" cy="4185547"/>
            <a:chOff x="851610" y="15032"/>
            <a:chExt cx="1415772" cy="4185547"/>
          </a:xfrm>
        </p:grpSpPr>
        <p:sp>
          <p:nvSpPr>
            <p:cNvPr id="9" name="矩形 8">
              <a:extLst>
                <a:ext uri="{FF2B5EF4-FFF2-40B4-BE49-F238E27FC236}">
                  <a16:creationId xmlns="" xmlns:a16="http://schemas.microsoft.com/office/drawing/2014/main" id="{4FA521BB-0F77-4E1A-9E5E-4D43C840BF66}"/>
                </a:ext>
              </a:extLst>
            </p:cNvPr>
            <p:cNvSpPr/>
            <p:nvPr/>
          </p:nvSpPr>
          <p:spPr>
            <a:xfrm>
              <a:off x="851610" y="15032"/>
              <a:ext cx="1415772" cy="4185547"/>
            </a:xfrm>
            <a:prstGeom prst="rect">
              <a:avLst/>
            </a:prstGeom>
            <a:solidFill>
              <a:srgbClr val="F4D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2FBC0326-D344-4057-AFE3-80728211104B}"/>
                </a:ext>
              </a:extLst>
            </p:cNvPr>
            <p:cNvSpPr txBox="1"/>
            <p:nvPr/>
          </p:nvSpPr>
          <p:spPr>
            <a:xfrm>
              <a:off x="851610" y="214979"/>
              <a:ext cx="1415772" cy="3785652"/>
            </a:xfrm>
            <a:prstGeom prst="rect">
              <a:avLst/>
            </a:prstGeom>
            <a:noFill/>
          </p:spPr>
          <p:txBody>
            <a:bodyPr vert="eaVert" wrap="square" rtlCol="0">
              <a:spAutoFit/>
            </a:bodyPr>
            <a:lstStyle/>
            <a:p>
              <a:pPr algn="ctr"/>
              <a:r>
                <a:rPr lang="zh-CN" altLang="en-US" sz="8000" dirty="0">
                  <a:solidFill>
                    <a:schemeClr val="tx1">
                      <a:lumMod val="75000"/>
                      <a:lumOff val="25000"/>
                    </a:schemeClr>
                  </a:solidFill>
                  <a:latin typeface="字酷堂清楷体" panose="02010601030101010101" pitchFamily="2" charset="-122"/>
                  <a:ea typeface="字酷堂清楷体" panose="02010601030101010101" pitchFamily="2" charset="-122"/>
                </a:rPr>
                <a:t>泸沽湖</a:t>
              </a:r>
            </a:p>
          </p:txBody>
        </p:sp>
      </p:grpSp>
      <p:sp>
        <p:nvSpPr>
          <p:cNvPr id="15" name="文本框 14">
            <a:extLst>
              <a:ext uri="{FF2B5EF4-FFF2-40B4-BE49-F238E27FC236}">
                <a16:creationId xmlns="" xmlns:a16="http://schemas.microsoft.com/office/drawing/2014/main" id="{784C4EF3-C607-4482-8AAF-8EECBDC3B8FA}"/>
              </a:ext>
            </a:extLst>
          </p:cNvPr>
          <p:cNvSpPr txBox="1"/>
          <p:nvPr/>
        </p:nvSpPr>
        <p:spPr>
          <a:xfrm>
            <a:off x="2927372" y="2054128"/>
            <a:ext cx="7921156" cy="475387"/>
          </a:xfrm>
          <a:prstGeom prst="rect">
            <a:avLst/>
          </a:prstGeom>
          <a:noFill/>
        </p:spPr>
        <p:txBody>
          <a:bodyPr wrap="square" rtlCol="0">
            <a:spAutoFit/>
          </a:bodyPr>
          <a:lstStyle/>
          <a:p>
            <a:pPr>
              <a:lnSpc>
                <a:spcPct val="150000"/>
              </a:lnSpc>
            </a:pPr>
            <a:r>
              <a:rPr lang="en-US" altLang="zh-CN" sz="900" dirty="0">
                <a:solidFill>
                  <a:schemeClr val="tx1">
                    <a:lumMod val="65000"/>
                    <a:lumOff val="35000"/>
                  </a:schemeClr>
                </a:solidFill>
                <a:latin typeface="幼圆" panose="02010509060101010101" pitchFamily="49" charset="-122"/>
                <a:ea typeface="幼圆" panose="02010509060101010101" pitchFamily="49" charset="-122"/>
              </a:rPr>
              <a:t>LUGU LAKE ANCIENT KNOWN AS LU CAVE HAIZI, KNOWN AS THE "MAGIC OF THE EAST DAUGHTER COUNTRY." LAKE RESIDENTS ARE MAINLY MOSUO PEOPLE, BUT ALSO PART OF THE NAXI PEOPLE, MOSUO PEOPLE STILL RETAIN THE MATRILINEAL CLAN MARRIAGE SYSTEM.</a:t>
            </a:r>
            <a:endParaRPr lang="zh-CN" altLang="en-US" sz="900" dirty="0">
              <a:solidFill>
                <a:schemeClr val="tx1">
                  <a:lumMod val="65000"/>
                  <a:lumOff val="3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364346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4">
      <a:dk1>
        <a:sysClr val="windowText" lastClr="000000"/>
      </a:dk1>
      <a:lt1>
        <a:sysClr val="window" lastClr="FFFFFF"/>
      </a:lt1>
      <a:dk2>
        <a:srgbClr val="1F497D"/>
      </a:dk2>
      <a:lt2>
        <a:srgbClr val="F2F2F2"/>
      </a:lt2>
      <a:accent1>
        <a:srgbClr val="F2F2F2"/>
      </a:accent1>
      <a:accent2>
        <a:srgbClr val="C0504D"/>
      </a:accent2>
      <a:accent3>
        <a:srgbClr val="9BBB59"/>
      </a:accent3>
      <a:accent4>
        <a:srgbClr val="8064A2"/>
      </a:accent4>
      <a:accent5>
        <a:srgbClr val="4BACC6"/>
      </a:accent5>
      <a:accent6>
        <a:srgbClr val="BFBFBF"/>
      </a:accent6>
      <a:hlink>
        <a:srgbClr val="C00000"/>
      </a:hlink>
      <a:folHlink>
        <a:srgbClr val="C0000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1672</TotalTime>
  <Words>3053</Words>
  <Application>Microsoft Office PowerPoint</Application>
  <PresentationFormat>宽屏</PresentationFormat>
  <Paragraphs>168</Paragraphs>
  <Slides>25</Slides>
  <Notes>25</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Meiryo</vt:lpstr>
      <vt:lpstr>TypeLand 康熙字典體試用版</vt:lpstr>
      <vt:lpstr>等线</vt:lpstr>
      <vt:lpstr>迷你简细行楷</vt:lpstr>
      <vt:lpstr>思源黑体 CN Light</vt:lpstr>
      <vt:lpstr>宋体</vt:lpstr>
      <vt:lpstr>腾祥铁山楷书繁</vt:lpstr>
      <vt:lpstr>微软雅黑</vt:lpstr>
      <vt:lpstr>幼圆</vt:lpstr>
      <vt:lpstr>字酷堂海藏楷体</vt:lpstr>
      <vt:lpstr>字酷堂清楷体</vt:lpstr>
      <vt:lpstr>字悦宋刻本（非商用）</vt:lpstr>
      <vt:lpstr>Arial</vt:lpstr>
      <vt:lpstr>Calibri</vt:lpstr>
      <vt:lpstr>Calibri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126</cp:revision>
  <dcterms:created xsi:type="dcterms:W3CDTF">2017-08-18T03:02:00Z</dcterms:created>
  <dcterms:modified xsi:type="dcterms:W3CDTF">2018-09-23T06:03:15Z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