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56" r:id="rId3"/>
    <p:sldId id="263" r:id="rId4"/>
    <p:sldId id="300" r:id="rId5"/>
    <p:sldId id="288" r:id="rId6"/>
    <p:sldId id="289" r:id="rId7"/>
    <p:sldId id="291" r:id="rId8"/>
    <p:sldId id="294" r:id="rId9"/>
    <p:sldId id="296" r:id="rId10"/>
    <p:sldId id="292" r:id="rId11"/>
    <p:sldId id="298" r:id="rId12"/>
    <p:sldId id="297" r:id="rId13"/>
    <p:sldId id="293" r:id="rId14"/>
    <p:sldId id="285" r:id="rId15"/>
    <p:sldId id="301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C33D9E2D-0C25-42C1-9BE6-A17CA711797F}">
          <p14:sldIdLst>
            <p14:sldId id="256"/>
            <p14:sldId id="263"/>
            <p14:sldId id="300"/>
            <p14:sldId id="288"/>
            <p14:sldId id="289"/>
            <p14:sldId id="291"/>
            <p14:sldId id="294"/>
            <p14:sldId id="296"/>
            <p14:sldId id="292"/>
            <p14:sldId id="298"/>
            <p14:sldId id="297"/>
            <p14:sldId id="293"/>
            <p14:sldId id="285"/>
            <p14:sldId id="30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550" userDrawn="1">
          <p15:clr>
            <a:srgbClr val="A4A3A4"/>
          </p15:clr>
        </p15:guide>
        <p15:guide id="2" pos="7197" userDrawn="1">
          <p15:clr>
            <a:srgbClr val="A4A3A4"/>
          </p15:clr>
        </p15:guide>
        <p15:guide id="3" orient="horz" pos="3974" userDrawn="1">
          <p15:clr>
            <a:srgbClr val="A4A3A4"/>
          </p15:clr>
        </p15:guide>
        <p15:guide id="4" pos="756" userDrawn="1">
          <p15:clr>
            <a:srgbClr val="A4A3A4"/>
          </p15:clr>
        </p15:guide>
        <p15:guide id="5" orient="horz" pos="2001" userDrawn="1">
          <p15:clr>
            <a:srgbClr val="A4A3A4"/>
          </p15:clr>
        </p15:guide>
        <p15:guide id="6" pos="1685" userDrawn="1">
          <p15:clr>
            <a:srgbClr val="A4A3A4"/>
          </p15:clr>
        </p15:guide>
        <p15:guide id="7" orient="horz" pos="22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7A5E"/>
    <a:srgbClr val="0D8ACD"/>
    <a:srgbClr val="25B4A8"/>
    <a:srgbClr val="FFFFFF"/>
    <a:srgbClr val="3F3F3F"/>
    <a:srgbClr val="FDC448"/>
    <a:srgbClr val="5679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88" autoAdjust="0"/>
    <p:restoredTop sz="94151" autoAdjust="0"/>
  </p:normalViewPr>
  <p:slideViewPr>
    <p:cSldViewPr snapToGrid="0" showGuides="1">
      <p:cViewPr varScale="1">
        <p:scale>
          <a:sx n="88" d="100"/>
          <a:sy n="88" d="100"/>
        </p:scale>
        <p:origin x="222" y="96"/>
      </p:cViewPr>
      <p:guideLst>
        <p:guide orient="horz" pos="550"/>
        <p:guide pos="7197"/>
        <p:guide orient="horz" pos="3974"/>
        <p:guide pos="756"/>
        <p:guide orient="horz" pos="2001"/>
        <p:guide pos="1685"/>
        <p:guide orient="horz" pos="225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86FA55-4ECF-485E-B168-E2B9F5A09090}" type="datetimeFigureOut">
              <a:rPr lang="zh-CN" altLang="en-US" smtClean="0"/>
              <a:t>2017/11/3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4B3E22-0DB6-4E98-9554-06148935CF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291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7842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32391-111A-4AA0-AA16-6B02DAF5C7D2}" type="datetimeFigureOut">
              <a:rPr lang="zh-CN" altLang="en-US" smtClean="0"/>
              <a:t>2017/11/3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31C5C-FD85-4D80-A331-624066F79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684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32391-111A-4AA0-AA16-6B02DAF5C7D2}" type="datetimeFigureOut">
              <a:rPr lang="zh-CN" altLang="en-US" smtClean="0"/>
              <a:t>2017/11/3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31C5C-FD85-4D80-A331-624066F79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722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32391-111A-4AA0-AA16-6B02DAF5C7D2}" type="datetimeFigureOut">
              <a:rPr lang="zh-CN" altLang="en-US" smtClean="0"/>
              <a:t>2017/11/3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31C5C-FD85-4D80-A331-624066F79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1723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9022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079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2397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17305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3251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3149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8545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875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32391-111A-4AA0-AA16-6B02DAF5C7D2}" type="datetimeFigureOut">
              <a:rPr lang="zh-CN" altLang="en-US" smtClean="0"/>
              <a:t>2017/11/3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31C5C-FD85-4D80-A331-624066F79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048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8481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9667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97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32391-111A-4AA0-AA16-6B02DAF5C7D2}" type="datetimeFigureOut">
              <a:rPr lang="zh-CN" altLang="en-US" smtClean="0"/>
              <a:t>2017/11/3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31C5C-FD85-4D80-A331-624066F79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5344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32391-111A-4AA0-AA16-6B02DAF5C7D2}" type="datetimeFigureOut">
              <a:rPr lang="zh-CN" altLang="en-US" smtClean="0"/>
              <a:t>2017/11/3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31C5C-FD85-4D80-A331-624066F79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880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32391-111A-4AA0-AA16-6B02DAF5C7D2}" type="datetimeFigureOut">
              <a:rPr lang="zh-CN" altLang="en-US" smtClean="0"/>
              <a:t>2017/11/3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31C5C-FD85-4D80-A331-624066F79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305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32391-111A-4AA0-AA16-6B02DAF5C7D2}" type="datetimeFigureOut">
              <a:rPr lang="zh-CN" altLang="en-US" smtClean="0"/>
              <a:t>2017/11/3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31C5C-FD85-4D80-A331-624066F79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661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32391-111A-4AA0-AA16-6B02DAF5C7D2}" type="datetimeFigureOut">
              <a:rPr lang="zh-CN" altLang="en-US" smtClean="0"/>
              <a:t>2017/11/3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31C5C-FD85-4D80-A331-624066F7914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1" name="平行四边形 120"/>
          <p:cNvSpPr/>
          <p:nvPr userDrawn="1"/>
        </p:nvSpPr>
        <p:spPr>
          <a:xfrm>
            <a:off x="568563" y="408550"/>
            <a:ext cx="378029" cy="450057"/>
          </a:xfrm>
          <a:prstGeom prst="parallelogram">
            <a:avLst>
              <a:gd name="adj" fmla="val 58307"/>
            </a:avLst>
          </a:prstGeom>
          <a:solidFill>
            <a:srgbClr val="0D8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任意多边形 124"/>
          <p:cNvSpPr/>
          <p:nvPr userDrawn="1"/>
        </p:nvSpPr>
        <p:spPr>
          <a:xfrm>
            <a:off x="0" y="408551"/>
            <a:ext cx="716757" cy="450057"/>
          </a:xfrm>
          <a:custGeom>
            <a:avLst/>
            <a:gdLst>
              <a:gd name="connsiteX0" fmla="*/ 0 w 716757"/>
              <a:gd name="connsiteY0" fmla="*/ 0 h 450057"/>
              <a:gd name="connsiteX1" fmla="*/ 716757 w 716757"/>
              <a:gd name="connsiteY1" fmla="*/ 0 h 450057"/>
              <a:gd name="connsiteX2" fmla="*/ 498439 w 716757"/>
              <a:gd name="connsiteY2" fmla="*/ 450057 h 450057"/>
              <a:gd name="connsiteX3" fmla="*/ 0 w 716757"/>
              <a:gd name="connsiteY3" fmla="*/ 450057 h 45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6757" h="450057">
                <a:moveTo>
                  <a:pt x="0" y="0"/>
                </a:moveTo>
                <a:lnTo>
                  <a:pt x="716757" y="0"/>
                </a:lnTo>
                <a:lnTo>
                  <a:pt x="498439" y="450057"/>
                </a:lnTo>
                <a:lnTo>
                  <a:pt x="0" y="450057"/>
                </a:lnTo>
                <a:close/>
              </a:path>
            </a:pathLst>
          </a:custGeom>
          <a:solidFill>
            <a:srgbClr val="0D8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23" name="平行四边形 122"/>
          <p:cNvSpPr/>
          <p:nvPr userDrawn="1"/>
        </p:nvSpPr>
        <p:spPr>
          <a:xfrm>
            <a:off x="798398" y="408549"/>
            <a:ext cx="288826" cy="450058"/>
          </a:xfrm>
          <a:prstGeom prst="parallelogram">
            <a:avLst>
              <a:gd name="adj" fmla="val 74839"/>
            </a:avLst>
          </a:prstGeom>
          <a:solidFill>
            <a:srgbClr val="0D8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4855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32391-111A-4AA0-AA16-6B02DAF5C7D2}" type="datetimeFigureOut">
              <a:rPr lang="zh-CN" altLang="en-US" smtClean="0"/>
              <a:t>2017/11/3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31C5C-FD85-4D80-A331-624066F79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00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32391-111A-4AA0-AA16-6B02DAF5C7D2}" type="datetimeFigureOut">
              <a:rPr lang="zh-CN" altLang="en-US" smtClean="0"/>
              <a:t>2017/11/3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31C5C-FD85-4D80-A331-624066F79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3278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932391-111A-4AA0-AA16-6B02DAF5C7D2}" type="datetimeFigureOut">
              <a:rPr lang="zh-CN" altLang="en-US" smtClean="0"/>
              <a:t>2017/11/3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31C5C-FD85-4D80-A331-624066F7914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6" name="矩形 65"/>
          <p:cNvSpPr/>
          <p:nvPr userDrawn="1"/>
        </p:nvSpPr>
        <p:spPr>
          <a:xfrm>
            <a:off x="0" y="6743700"/>
            <a:ext cx="12192000" cy="114300"/>
          </a:xfrm>
          <a:prstGeom prst="rect">
            <a:avLst/>
          </a:prstGeom>
          <a:solidFill>
            <a:srgbClr val="0D8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763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534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mp"/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gif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hyperlink" Target="http://i.youku.com/u/UNTMxOTkwNjA0" TargetMode="External"/><Relationship Id="rId7" Type="http://schemas.openxmlformats.org/officeDocument/2006/relationships/hyperlink" Target="http://www.zcool.com.cn/" TargetMode="External"/><Relationship Id="rId2" Type="http://schemas.openxmlformats.org/officeDocument/2006/relationships/hyperlink" Target="http://www.templatemonster.com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.youku.com/u/UNTEyNTc3MzI4?qq-pf-to=pcqq.c2c" TargetMode="External"/><Relationship Id="rId5" Type="http://schemas.openxmlformats.org/officeDocument/2006/relationships/hyperlink" Target="http://www.youku.com/show_page/id_z37d401eae9fd11e28b3f.html?qq-pf-to=pcqq.c2c" TargetMode="External"/><Relationship Id="rId4" Type="http://schemas.openxmlformats.org/officeDocument/2006/relationships/hyperlink" Target="http://v.qq.com/cover/u/uah35baftjn1pel.html?vid=h01157t8j4t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4957763"/>
          </a:xfrm>
          <a:prstGeom prst="rect">
            <a:avLst/>
          </a:prstGeom>
          <a:solidFill>
            <a:srgbClr val="0D8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271964" y="4017290"/>
            <a:ext cx="7777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动画的四个基本原则</a:t>
            </a:r>
            <a:endParaRPr lang="zh-CN" altLang="en-US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743700"/>
            <a:ext cx="12192000" cy="114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919876" y="6374368"/>
            <a:ext cx="4129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0D8AC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新浪微博：</a:t>
            </a:r>
            <a:r>
              <a:rPr lang="en-US" altLang="zh-CN" dirty="0" err="1" smtClean="0">
                <a:solidFill>
                  <a:srgbClr val="0D8AC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Three_Percent</a:t>
            </a:r>
            <a:r>
              <a:rPr lang="en-US" altLang="zh-CN" dirty="0" smtClean="0">
                <a:solidFill>
                  <a:srgbClr val="0D8AC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endParaRPr lang="zh-CN" altLang="en-US" dirty="0">
              <a:solidFill>
                <a:srgbClr val="0D8AC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241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133475" y="276849"/>
            <a:ext cx="2438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D8ACD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How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76355" y="2061716"/>
            <a:ext cx="53816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E7A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 smtClean="0">
                <a:solidFill>
                  <a:srgbClr val="FE7A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、叠放层次：</a:t>
            </a:r>
            <a:endParaRPr lang="en-US" altLang="zh-CN" sz="1600" dirty="0" smtClean="0">
              <a:solidFill>
                <a:srgbClr val="FE7A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在不影响动画效果的情况下，可借助选择窗格，将可能需要修改的对象置于顶层或重命名标记，如：需要随时更改的文本文字。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76355" y="3434348"/>
            <a:ext cx="5381625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E7A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 smtClean="0">
                <a:solidFill>
                  <a:srgbClr val="FE7A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、动画设置：</a:t>
            </a:r>
            <a:endParaRPr lang="en-US" altLang="zh-CN" sz="1600" dirty="0" smtClean="0">
              <a:solidFill>
                <a:srgbClr val="FE7A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摒弃“上一动画之后”动画，全部使用“单击”或“上一动画同时”。原因在于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：使用“上一动画同时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”效果后，各动画之间是独立的，删除任何一个动画不会对其他动画产生影响。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如果需要让多个动画之间间隔出现，可使用“动画大师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动画时间序列化”进行设置，如图：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9488" y="2015596"/>
            <a:ext cx="3125786" cy="311573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31859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81300" y="2053405"/>
            <a:ext cx="6629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D8ACD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有效</a:t>
            </a:r>
            <a:r>
              <a:rPr lang="en-US" altLang="zh-CN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D8ACD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D8ACD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实用</a:t>
            </a:r>
            <a:r>
              <a:rPr lang="en-US" altLang="zh-CN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D8ACD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D8ACD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逻辑</a:t>
            </a:r>
            <a:endParaRPr lang="en-US" altLang="zh-CN" sz="40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rgbClr val="0D8ACD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74938" y="3573463"/>
            <a:ext cx="7326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即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：任何不实用的动画都是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空有其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表，华而不实；任何不合逻辑的动画都是滑稽可笑的，切不可为了动画而动画。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33474" y="276849"/>
            <a:ext cx="39671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D8ACD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What</a:t>
            </a:r>
          </a:p>
        </p:txBody>
      </p:sp>
    </p:spTree>
    <p:extLst>
      <p:ext uri="{BB962C8B-B14F-4D97-AF65-F5344CB8AC3E}">
        <p14:creationId xmlns:p14="http://schemas.microsoft.com/office/powerpoint/2010/main" val="3476282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00149" y="5321137"/>
            <a:ext cx="86768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在保证上述两点外，如果做出让观众</a:t>
            </a:r>
            <a:r>
              <a:rPr lang="zh-CN" altLang="en-US" dirty="0">
                <a:solidFill>
                  <a:srgbClr val="FE7A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震撼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或引起共鸣的动画，自然是每个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PPTer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的不懈追求！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257423" y="2708163"/>
            <a:ext cx="2843214" cy="2015524"/>
            <a:chOff x="1528761" y="2708163"/>
            <a:chExt cx="2843214" cy="2015524"/>
          </a:xfrm>
        </p:grpSpPr>
        <p:sp>
          <p:nvSpPr>
            <p:cNvPr id="5" name="矩形 4"/>
            <p:cNvSpPr/>
            <p:nvPr/>
          </p:nvSpPr>
          <p:spPr>
            <a:xfrm>
              <a:off x="2675293" y="4415910"/>
              <a:ext cx="47000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图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8761" y="2708163"/>
              <a:ext cx="2843214" cy="1599308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4" name="组合 13"/>
          <p:cNvGrpSpPr/>
          <p:nvPr/>
        </p:nvGrpSpPr>
        <p:grpSpPr>
          <a:xfrm>
            <a:off x="6600823" y="2708163"/>
            <a:ext cx="2843214" cy="2015524"/>
            <a:chOff x="6600823" y="2708163"/>
            <a:chExt cx="2843214" cy="2015524"/>
          </a:xfrm>
        </p:grpSpPr>
        <p:sp>
          <p:nvSpPr>
            <p:cNvPr id="7" name="矩形 6"/>
            <p:cNvSpPr/>
            <p:nvPr/>
          </p:nvSpPr>
          <p:spPr>
            <a:xfrm>
              <a:off x="7747355" y="4415910"/>
              <a:ext cx="47000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图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00823" y="2708163"/>
              <a:ext cx="2843214" cy="1599308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9" name="矩形 8"/>
          <p:cNvSpPr/>
          <p:nvPr/>
        </p:nvSpPr>
        <p:spPr>
          <a:xfrm>
            <a:off x="1157287" y="1554061"/>
            <a:ext cx="86768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、动画要</a:t>
            </a:r>
            <a:r>
              <a:rPr lang="zh-CN" altLang="en-US" sz="1400" dirty="0" smtClean="0">
                <a:solidFill>
                  <a:srgbClr val="FE7A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符合物理现象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，如：小球落地后要有弹跳（图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57287" y="1976541"/>
            <a:ext cx="86768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、动画要</a:t>
            </a:r>
            <a:r>
              <a:rPr lang="zh-CN" altLang="en-US" sz="1400" dirty="0" smtClean="0">
                <a:solidFill>
                  <a:srgbClr val="FE7A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服务于内容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，如：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现实”与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“梦想”对比，用残酷的现实压碎梦想（图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33475" y="276849"/>
            <a:ext cx="2438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D8ACD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How</a:t>
            </a:r>
          </a:p>
        </p:txBody>
      </p:sp>
    </p:spTree>
    <p:extLst>
      <p:ext uri="{BB962C8B-B14F-4D97-AF65-F5344CB8AC3E}">
        <p14:creationId xmlns:p14="http://schemas.microsoft.com/office/powerpoint/2010/main" val="3723486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4957763"/>
          </a:xfrm>
          <a:prstGeom prst="rect">
            <a:avLst/>
          </a:prstGeom>
          <a:solidFill>
            <a:srgbClr val="0D8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058025" y="4017290"/>
            <a:ext cx="49909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欢迎分享交流！</a:t>
            </a:r>
            <a:endParaRPr lang="zh-CN" altLang="en-US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743700"/>
            <a:ext cx="12192000" cy="114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919876" y="6374368"/>
            <a:ext cx="4129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smtClean="0">
                <a:solidFill>
                  <a:srgbClr val="0D8AC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en-US" altLang="zh-CN" dirty="0" err="1" smtClean="0">
                <a:solidFill>
                  <a:srgbClr val="0D8AC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Three_Percent</a:t>
            </a:r>
            <a:r>
              <a:rPr lang="en-US" altLang="zh-CN" dirty="0" smtClean="0">
                <a:solidFill>
                  <a:srgbClr val="0D8AC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endParaRPr lang="zh-CN" altLang="en-US" dirty="0">
              <a:solidFill>
                <a:srgbClr val="0D8AC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211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2905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35114" y="2635636"/>
            <a:ext cx="89947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D8ACD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简单、粗暴、直接、有效</a:t>
            </a:r>
            <a:endParaRPr lang="en-US" altLang="zh-CN" sz="60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rgbClr val="0D8ACD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62066" y="342900"/>
            <a:ext cx="5095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D8AC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四个基本原则</a:t>
            </a:r>
            <a:endParaRPr lang="en-US" altLang="zh-CN" sz="3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rgbClr val="0D8AC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444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38400" y="2091362"/>
            <a:ext cx="7315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D8ACD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简单</a:t>
            </a:r>
            <a:r>
              <a:rPr lang="en-US" altLang="zh-CN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D8ACD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D8ACD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最少动画</a:t>
            </a:r>
            <a:r>
              <a:rPr lang="en-US" altLang="zh-CN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D8ACD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D8ACD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最好效果</a:t>
            </a:r>
            <a:endParaRPr lang="en-US" altLang="zh-CN" sz="40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rgbClr val="0D8ACD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92400" y="3616324"/>
            <a:ext cx="7226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即：在确保原有效果不变的前提下，用最少的动画或元素，实现最好的效果。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注意：要根据具体的情况采取针对性的办法，不可教条。比如下面的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种方法：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33474" y="276849"/>
            <a:ext cx="39671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D8ACD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What</a:t>
            </a:r>
          </a:p>
        </p:txBody>
      </p:sp>
    </p:spTree>
    <p:extLst>
      <p:ext uri="{BB962C8B-B14F-4D97-AF65-F5344CB8AC3E}">
        <p14:creationId xmlns:p14="http://schemas.microsoft.com/office/powerpoint/2010/main" val="325383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33475" y="276849"/>
            <a:ext cx="2438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D8ACD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How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33475" y="1589668"/>
            <a:ext cx="4810125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E7A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方法一：动画替换</a:t>
            </a:r>
            <a:endParaRPr lang="en-US" altLang="zh-CN" dirty="0">
              <a:solidFill>
                <a:srgbClr val="FE7A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在某个对象进入和退出的时间间隔较短时，可用“闪烁一次”效果代替“出现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消失”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比如：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0" name="组合 129"/>
          <p:cNvGrpSpPr/>
          <p:nvPr/>
        </p:nvGrpSpPr>
        <p:grpSpPr>
          <a:xfrm>
            <a:off x="1386893" y="2656266"/>
            <a:ext cx="3786187" cy="1415772"/>
            <a:chOff x="4435" y="-567281"/>
            <a:chExt cx="3786187" cy="1415772"/>
          </a:xfrm>
          <a:scene3d>
            <a:camera prst="perspectiveFront" fov="7200000">
              <a:rot lat="4200000" lon="0" rev="0"/>
            </a:camera>
            <a:lightRig rig="threePt" dir="t"/>
          </a:scene3d>
        </p:grpSpPr>
        <p:sp>
          <p:nvSpPr>
            <p:cNvPr id="131" name="矩形 130"/>
            <p:cNvSpPr/>
            <p:nvPr/>
          </p:nvSpPr>
          <p:spPr>
            <a:xfrm>
              <a:off x="4435" y="140605"/>
              <a:ext cx="3775393" cy="70788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门帘帧动画制作</a:t>
              </a:r>
              <a:endParaRPr lang="zh-CN" altLang="en-US" sz="4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矩形 131"/>
            <p:cNvSpPr/>
            <p:nvPr/>
          </p:nvSpPr>
          <p:spPr>
            <a:xfrm>
              <a:off x="4435" y="-567281"/>
              <a:ext cx="3786187" cy="707886"/>
            </a:xfrm>
            <a:prstGeom prst="rect">
              <a:avLst/>
            </a:prstGeom>
            <a:solidFill>
              <a:srgbClr val="FFC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3F3F"/>
                </a:solidFill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1386893" y="2656266"/>
            <a:ext cx="3786187" cy="1415772"/>
            <a:chOff x="4435" y="-567281"/>
            <a:chExt cx="3786187" cy="1415772"/>
          </a:xfrm>
          <a:scene3d>
            <a:camera prst="perspectiveFront" fov="7200000">
              <a:rot lat="3600000" lon="0" rev="0"/>
            </a:camera>
            <a:lightRig rig="threePt" dir="t"/>
          </a:scene3d>
        </p:grpSpPr>
        <p:sp>
          <p:nvSpPr>
            <p:cNvPr id="134" name="矩形 133"/>
            <p:cNvSpPr/>
            <p:nvPr/>
          </p:nvSpPr>
          <p:spPr>
            <a:xfrm>
              <a:off x="4435" y="140605"/>
              <a:ext cx="3775393" cy="70788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门帘帧动画制作</a:t>
              </a:r>
              <a:endParaRPr lang="zh-CN" altLang="en-US" sz="4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5" name="矩形 134"/>
            <p:cNvSpPr/>
            <p:nvPr/>
          </p:nvSpPr>
          <p:spPr>
            <a:xfrm>
              <a:off x="4435" y="-567281"/>
              <a:ext cx="3786187" cy="707886"/>
            </a:xfrm>
            <a:prstGeom prst="rect">
              <a:avLst/>
            </a:prstGeom>
            <a:solidFill>
              <a:srgbClr val="FFC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3F3F"/>
                </a:solidFill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1386893" y="2656266"/>
            <a:ext cx="3786187" cy="1415772"/>
            <a:chOff x="4435" y="-567281"/>
            <a:chExt cx="3786187" cy="1415772"/>
          </a:xfrm>
          <a:scene3d>
            <a:camera prst="perspectiveFront" fov="7200000">
              <a:rot lat="3000000" lon="0" rev="0"/>
            </a:camera>
            <a:lightRig rig="threePt" dir="t"/>
          </a:scene3d>
        </p:grpSpPr>
        <p:sp>
          <p:nvSpPr>
            <p:cNvPr id="137" name="矩形 136"/>
            <p:cNvSpPr/>
            <p:nvPr/>
          </p:nvSpPr>
          <p:spPr>
            <a:xfrm>
              <a:off x="4435" y="140605"/>
              <a:ext cx="3775393" cy="70788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门帘帧动画制作</a:t>
              </a:r>
              <a:endParaRPr lang="zh-CN" altLang="en-US" sz="4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8" name="矩形 137"/>
            <p:cNvSpPr/>
            <p:nvPr/>
          </p:nvSpPr>
          <p:spPr>
            <a:xfrm>
              <a:off x="4435" y="-567281"/>
              <a:ext cx="3786187" cy="707886"/>
            </a:xfrm>
            <a:prstGeom prst="rect">
              <a:avLst/>
            </a:prstGeom>
            <a:solidFill>
              <a:srgbClr val="FFC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3F3F"/>
                </a:solidFill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1386893" y="2656266"/>
            <a:ext cx="3786187" cy="1415772"/>
            <a:chOff x="4435" y="-567281"/>
            <a:chExt cx="3786187" cy="1415772"/>
          </a:xfrm>
          <a:scene3d>
            <a:camera prst="perspectiveFront" fov="7200000">
              <a:rot lat="2400000" lon="0" rev="0"/>
            </a:camera>
            <a:lightRig rig="threePt" dir="t"/>
          </a:scene3d>
        </p:grpSpPr>
        <p:sp>
          <p:nvSpPr>
            <p:cNvPr id="140" name="矩形 139"/>
            <p:cNvSpPr/>
            <p:nvPr/>
          </p:nvSpPr>
          <p:spPr>
            <a:xfrm>
              <a:off x="4435" y="140605"/>
              <a:ext cx="3775393" cy="70788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门帘帧动画制作</a:t>
              </a:r>
              <a:endParaRPr lang="zh-CN" altLang="en-US" sz="4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1" name="矩形 140"/>
            <p:cNvSpPr/>
            <p:nvPr/>
          </p:nvSpPr>
          <p:spPr>
            <a:xfrm>
              <a:off x="4435" y="-567281"/>
              <a:ext cx="3786187" cy="707886"/>
            </a:xfrm>
            <a:prstGeom prst="rect">
              <a:avLst/>
            </a:prstGeom>
            <a:solidFill>
              <a:srgbClr val="FFC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3F3F"/>
                </a:solidFill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1386893" y="2656266"/>
            <a:ext cx="3786187" cy="1415772"/>
            <a:chOff x="4435" y="-567281"/>
            <a:chExt cx="3786187" cy="1415772"/>
          </a:xfrm>
          <a:scene3d>
            <a:camera prst="perspectiveFront" fov="7200000">
              <a:rot lat="1800000" lon="0" rev="0"/>
            </a:camera>
            <a:lightRig rig="threePt" dir="t"/>
          </a:scene3d>
        </p:grpSpPr>
        <p:sp>
          <p:nvSpPr>
            <p:cNvPr id="143" name="矩形 142"/>
            <p:cNvSpPr/>
            <p:nvPr/>
          </p:nvSpPr>
          <p:spPr>
            <a:xfrm>
              <a:off x="4435" y="140605"/>
              <a:ext cx="3775393" cy="70788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门帘帧动画制作</a:t>
              </a:r>
              <a:endParaRPr lang="zh-CN" altLang="en-US" sz="4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4" name="矩形 143"/>
            <p:cNvSpPr/>
            <p:nvPr/>
          </p:nvSpPr>
          <p:spPr>
            <a:xfrm>
              <a:off x="4435" y="-567281"/>
              <a:ext cx="3786187" cy="707886"/>
            </a:xfrm>
            <a:prstGeom prst="rect">
              <a:avLst/>
            </a:prstGeom>
            <a:solidFill>
              <a:srgbClr val="FFC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3F3F"/>
                </a:solidFill>
              </a:endParaRP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1386893" y="2656266"/>
            <a:ext cx="3786187" cy="1415772"/>
            <a:chOff x="4435" y="-567281"/>
            <a:chExt cx="3786187" cy="1415772"/>
          </a:xfrm>
          <a:scene3d>
            <a:camera prst="perspectiveFront" fov="7200000">
              <a:rot lat="1200000" lon="0" rev="0"/>
            </a:camera>
            <a:lightRig rig="threePt" dir="t"/>
          </a:scene3d>
        </p:grpSpPr>
        <p:sp>
          <p:nvSpPr>
            <p:cNvPr id="146" name="矩形 145"/>
            <p:cNvSpPr/>
            <p:nvPr/>
          </p:nvSpPr>
          <p:spPr>
            <a:xfrm>
              <a:off x="4435" y="140605"/>
              <a:ext cx="3775393" cy="70788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门帘帧动画制作</a:t>
              </a:r>
              <a:endParaRPr lang="zh-CN" altLang="en-US" sz="4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7" name="矩形 146"/>
            <p:cNvSpPr/>
            <p:nvPr/>
          </p:nvSpPr>
          <p:spPr>
            <a:xfrm>
              <a:off x="4435" y="-567281"/>
              <a:ext cx="3786187" cy="707886"/>
            </a:xfrm>
            <a:prstGeom prst="rect">
              <a:avLst/>
            </a:prstGeom>
            <a:solidFill>
              <a:srgbClr val="FFC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3F3F"/>
                </a:solidFill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1386893" y="2656266"/>
            <a:ext cx="3786187" cy="1415772"/>
            <a:chOff x="4435" y="-567281"/>
            <a:chExt cx="3786187" cy="1415772"/>
          </a:xfrm>
          <a:scene3d>
            <a:camera prst="perspectiveFront" fov="7200000">
              <a:rot lat="600000" lon="0" rev="0"/>
            </a:camera>
            <a:lightRig rig="threePt" dir="t"/>
          </a:scene3d>
        </p:grpSpPr>
        <p:sp>
          <p:nvSpPr>
            <p:cNvPr id="149" name="矩形 148"/>
            <p:cNvSpPr/>
            <p:nvPr/>
          </p:nvSpPr>
          <p:spPr>
            <a:xfrm>
              <a:off x="4435" y="140605"/>
              <a:ext cx="3775393" cy="70788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门帘帧动画制作</a:t>
              </a:r>
              <a:endParaRPr lang="zh-CN" altLang="en-US" sz="4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0" name="矩形 149"/>
            <p:cNvSpPr/>
            <p:nvPr/>
          </p:nvSpPr>
          <p:spPr>
            <a:xfrm>
              <a:off x="4435" y="-567281"/>
              <a:ext cx="3786187" cy="707886"/>
            </a:xfrm>
            <a:prstGeom prst="rect">
              <a:avLst/>
            </a:prstGeom>
            <a:solidFill>
              <a:srgbClr val="FFC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3F3F"/>
                </a:solidFill>
              </a:endParaRP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1386893" y="2656266"/>
            <a:ext cx="3786187" cy="1415772"/>
            <a:chOff x="4435" y="-567281"/>
            <a:chExt cx="3786187" cy="1415772"/>
          </a:xfrm>
          <a:scene3d>
            <a:camera prst="perspectiveFront" fov="7200000">
              <a:rot lat="0" lon="0" rev="0"/>
            </a:camera>
            <a:lightRig rig="threePt" dir="t"/>
          </a:scene3d>
        </p:grpSpPr>
        <p:sp>
          <p:nvSpPr>
            <p:cNvPr id="152" name="矩形 151"/>
            <p:cNvSpPr/>
            <p:nvPr/>
          </p:nvSpPr>
          <p:spPr>
            <a:xfrm>
              <a:off x="4435" y="140605"/>
              <a:ext cx="3775393" cy="70788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门帘帧动画制作</a:t>
              </a:r>
              <a:endParaRPr lang="zh-CN" altLang="en-US" sz="4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" name="矩形 152"/>
            <p:cNvSpPr/>
            <p:nvPr/>
          </p:nvSpPr>
          <p:spPr>
            <a:xfrm>
              <a:off x="4435" y="-567281"/>
              <a:ext cx="3786187" cy="707886"/>
            </a:xfrm>
            <a:prstGeom prst="rect">
              <a:avLst/>
            </a:prstGeom>
            <a:solidFill>
              <a:srgbClr val="FFC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3F3F"/>
                </a:solidFill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1386893" y="2656266"/>
            <a:ext cx="3786187" cy="1415772"/>
            <a:chOff x="4435" y="-567281"/>
            <a:chExt cx="3786187" cy="1415772"/>
          </a:xfrm>
          <a:scene3d>
            <a:camera prst="perspectiveFront" fov="7200000">
              <a:rot lat="20999999" lon="0" rev="0"/>
            </a:camera>
            <a:lightRig rig="threePt" dir="t"/>
          </a:scene3d>
        </p:grpSpPr>
        <p:sp>
          <p:nvSpPr>
            <p:cNvPr id="155" name="矩形 154"/>
            <p:cNvSpPr/>
            <p:nvPr/>
          </p:nvSpPr>
          <p:spPr>
            <a:xfrm>
              <a:off x="4435" y="140605"/>
              <a:ext cx="3775393" cy="70788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门帘帧动画制作</a:t>
              </a:r>
              <a:endParaRPr lang="zh-CN" altLang="en-US" sz="4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6" name="矩形 155"/>
            <p:cNvSpPr/>
            <p:nvPr/>
          </p:nvSpPr>
          <p:spPr>
            <a:xfrm>
              <a:off x="4435" y="-567281"/>
              <a:ext cx="3786187" cy="707886"/>
            </a:xfrm>
            <a:prstGeom prst="rect">
              <a:avLst/>
            </a:prstGeom>
            <a:solidFill>
              <a:srgbClr val="FFC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3F3F"/>
                </a:solidFill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1386893" y="2656266"/>
            <a:ext cx="3786187" cy="1415772"/>
            <a:chOff x="4435" y="-567281"/>
            <a:chExt cx="3786187" cy="1415772"/>
          </a:xfrm>
          <a:scene3d>
            <a:camera prst="perspectiveFront" fov="7200000">
              <a:rot lat="20399999" lon="0" rev="0"/>
            </a:camera>
            <a:lightRig rig="threePt" dir="t"/>
          </a:scene3d>
        </p:grpSpPr>
        <p:sp>
          <p:nvSpPr>
            <p:cNvPr id="158" name="矩形 157"/>
            <p:cNvSpPr/>
            <p:nvPr/>
          </p:nvSpPr>
          <p:spPr>
            <a:xfrm>
              <a:off x="4435" y="140605"/>
              <a:ext cx="3775393" cy="70788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门帘帧动画制作</a:t>
              </a:r>
              <a:endParaRPr lang="zh-CN" altLang="en-US" sz="4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9" name="矩形 158"/>
            <p:cNvSpPr/>
            <p:nvPr/>
          </p:nvSpPr>
          <p:spPr>
            <a:xfrm>
              <a:off x="4435" y="-567281"/>
              <a:ext cx="3786187" cy="707886"/>
            </a:xfrm>
            <a:prstGeom prst="rect">
              <a:avLst/>
            </a:prstGeom>
            <a:solidFill>
              <a:srgbClr val="FFC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3F3F"/>
                </a:solidFill>
              </a:endParaRPr>
            </a:p>
          </p:txBody>
        </p:sp>
      </p:grpSp>
      <p:grpSp>
        <p:nvGrpSpPr>
          <p:cNvPr id="160" name="组合 159"/>
          <p:cNvGrpSpPr/>
          <p:nvPr/>
        </p:nvGrpSpPr>
        <p:grpSpPr>
          <a:xfrm>
            <a:off x="1386893" y="2656266"/>
            <a:ext cx="3786187" cy="1415772"/>
            <a:chOff x="4435" y="-567281"/>
            <a:chExt cx="3786187" cy="1415772"/>
          </a:xfrm>
          <a:scene3d>
            <a:camera prst="perspectiveFront" fov="7200000">
              <a:rot lat="19799998" lon="0" rev="0"/>
            </a:camera>
            <a:lightRig rig="threePt" dir="t"/>
          </a:scene3d>
        </p:grpSpPr>
        <p:sp>
          <p:nvSpPr>
            <p:cNvPr id="161" name="矩形 160"/>
            <p:cNvSpPr/>
            <p:nvPr/>
          </p:nvSpPr>
          <p:spPr>
            <a:xfrm>
              <a:off x="4435" y="140605"/>
              <a:ext cx="3775393" cy="70788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门帘帧动画制作</a:t>
              </a:r>
              <a:endParaRPr lang="zh-CN" altLang="en-US" sz="4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2" name="矩形 161"/>
            <p:cNvSpPr/>
            <p:nvPr/>
          </p:nvSpPr>
          <p:spPr>
            <a:xfrm>
              <a:off x="4435" y="-567281"/>
              <a:ext cx="3786187" cy="707886"/>
            </a:xfrm>
            <a:prstGeom prst="rect">
              <a:avLst/>
            </a:prstGeom>
            <a:solidFill>
              <a:srgbClr val="FFC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3F3F"/>
                </a:solidFill>
              </a:endParaRPr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1386893" y="2656266"/>
            <a:ext cx="3786187" cy="1415772"/>
            <a:chOff x="4435" y="-567281"/>
            <a:chExt cx="3786187" cy="1415772"/>
          </a:xfrm>
          <a:scene3d>
            <a:camera prst="perspectiveFront" fov="7200000">
              <a:rot lat="19199996" lon="0" rev="0"/>
            </a:camera>
            <a:lightRig rig="threePt" dir="t"/>
          </a:scene3d>
        </p:grpSpPr>
        <p:sp>
          <p:nvSpPr>
            <p:cNvPr id="164" name="矩形 163"/>
            <p:cNvSpPr/>
            <p:nvPr/>
          </p:nvSpPr>
          <p:spPr>
            <a:xfrm>
              <a:off x="4435" y="140605"/>
              <a:ext cx="3775393" cy="70788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门帘帧动画制作</a:t>
              </a:r>
              <a:endParaRPr lang="zh-CN" altLang="en-US" sz="4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5" name="矩形 164"/>
            <p:cNvSpPr/>
            <p:nvPr/>
          </p:nvSpPr>
          <p:spPr>
            <a:xfrm>
              <a:off x="4435" y="-567281"/>
              <a:ext cx="3786187" cy="707886"/>
            </a:xfrm>
            <a:prstGeom prst="rect">
              <a:avLst/>
            </a:prstGeom>
            <a:solidFill>
              <a:srgbClr val="FFC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3F3F"/>
                </a:solidFill>
              </a:endParaRPr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1386893" y="2656266"/>
            <a:ext cx="3786187" cy="1415772"/>
            <a:chOff x="4435" y="-567281"/>
            <a:chExt cx="3786187" cy="1415772"/>
          </a:xfrm>
          <a:scene3d>
            <a:camera prst="perspectiveFront" fov="7200000">
              <a:rot lat="18599993" lon="0" rev="0"/>
            </a:camera>
            <a:lightRig rig="threePt" dir="t"/>
          </a:scene3d>
        </p:grpSpPr>
        <p:sp>
          <p:nvSpPr>
            <p:cNvPr id="167" name="矩形 166"/>
            <p:cNvSpPr/>
            <p:nvPr/>
          </p:nvSpPr>
          <p:spPr>
            <a:xfrm>
              <a:off x="4435" y="140605"/>
              <a:ext cx="3775393" cy="70788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门帘帧动画制作</a:t>
              </a:r>
              <a:endParaRPr lang="zh-CN" altLang="en-US" sz="4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8" name="矩形 167"/>
            <p:cNvSpPr/>
            <p:nvPr/>
          </p:nvSpPr>
          <p:spPr>
            <a:xfrm>
              <a:off x="4435" y="-567281"/>
              <a:ext cx="3786187" cy="707886"/>
            </a:xfrm>
            <a:prstGeom prst="rect">
              <a:avLst/>
            </a:prstGeom>
            <a:solidFill>
              <a:srgbClr val="FFC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3F3F"/>
                </a:solidFill>
              </a:endParaRPr>
            </a:p>
          </p:txBody>
        </p:sp>
      </p:grpSp>
      <p:grpSp>
        <p:nvGrpSpPr>
          <p:cNvPr id="169" name="组合 168"/>
          <p:cNvGrpSpPr/>
          <p:nvPr/>
        </p:nvGrpSpPr>
        <p:grpSpPr>
          <a:xfrm>
            <a:off x="1386893" y="2656266"/>
            <a:ext cx="3786187" cy="1415772"/>
            <a:chOff x="4435" y="-567281"/>
            <a:chExt cx="3786187" cy="1415772"/>
          </a:xfrm>
          <a:scene3d>
            <a:camera prst="perspectiveFront" fov="7200000">
              <a:rot lat="17999990" lon="0" rev="0"/>
            </a:camera>
            <a:lightRig rig="threePt" dir="t"/>
          </a:scene3d>
        </p:grpSpPr>
        <p:sp>
          <p:nvSpPr>
            <p:cNvPr id="170" name="矩形 169"/>
            <p:cNvSpPr/>
            <p:nvPr/>
          </p:nvSpPr>
          <p:spPr>
            <a:xfrm>
              <a:off x="4435" y="140605"/>
              <a:ext cx="3775393" cy="70788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门帘帧动画制作</a:t>
              </a:r>
              <a:endParaRPr lang="zh-CN" altLang="en-US" sz="4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1" name="矩形 170"/>
            <p:cNvSpPr/>
            <p:nvPr/>
          </p:nvSpPr>
          <p:spPr>
            <a:xfrm>
              <a:off x="4435" y="-567281"/>
              <a:ext cx="3786187" cy="707886"/>
            </a:xfrm>
            <a:prstGeom prst="rect">
              <a:avLst/>
            </a:prstGeom>
            <a:solidFill>
              <a:srgbClr val="FFC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3F3F"/>
                </a:solidFill>
              </a:endParaRPr>
            </a:p>
          </p:txBody>
        </p:sp>
      </p:grpSp>
      <p:grpSp>
        <p:nvGrpSpPr>
          <p:cNvPr id="172" name="组合 171"/>
          <p:cNvGrpSpPr/>
          <p:nvPr/>
        </p:nvGrpSpPr>
        <p:grpSpPr>
          <a:xfrm>
            <a:off x="1386893" y="2656266"/>
            <a:ext cx="3786187" cy="1415772"/>
            <a:chOff x="4435" y="-567281"/>
            <a:chExt cx="3786187" cy="1415772"/>
          </a:xfrm>
          <a:scene3d>
            <a:camera prst="perspectiveFront" fov="7200000">
              <a:rot lat="17399987" lon="0" rev="0"/>
            </a:camera>
            <a:lightRig rig="threePt" dir="t"/>
          </a:scene3d>
        </p:grpSpPr>
        <p:sp>
          <p:nvSpPr>
            <p:cNvPr id="173" name="矩形 172"/>
            <p:cNvSpPr/>
            <p:nvPr/>
          </p:nvSpPr>
          <p:spPr>
            <a:xfrm>
              <a:off x="4435" y="140605"/>
              <a:ext cx="3775393" cy="70788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门帘帧动画制作</a:t>
              </a:r>
              <a:endParaRPr lang="zh-CN" altLang="en-US" sz="4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4" name="矩形 173"/>
            <p:cNvSpPr/>
            <p:nvPr/>
          </p:nvSpPr>
          <p:spPr>
            <a:xfrm>
              <a:off x="4435" y="-567281"/>
              <a:ext cx="3786187" cy="707886"/>
            </a:xfrm>
            <a:prstGeom prst="rect">
              <a:avLst/>
            </a:prstGeom>
            <a:solidFill>
              <a:srgbClr val="FFC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3F3F"/>
                </a:solidFill>
              </a:endParaRPr>
            </a:p>
          </p:txBody>
        </p:sp>
      </p:grpSp>
      <p:grpSp>
        <p:nvGrpSpPr>
          <p:cNvPr id="175" name="组合 174"/>
          <p:cNvGrpSpPr/>
          <p:nvPr/>
        </p:nvGrpSpPr>
        <p:grpSpPr>
          <a:xfrm>
            <a:off x="1386893" y="2656266"/>
            <a:ext cx="3786187" cy="1415772"/>
            <a:chOff x="4435" y="-567281"/>
            <a:chExt cx="3786187" cy="1415772"/>
          </a:xfrm>
          <a:scene3d>
            <a:camera prst="perspectiveFront" fov="7200000">
              <a:rot lat="18599983" lon="0" rev="0"/>
            </a:camera>
            <a:lightRig rig="threePt" dir="t"/>
          </a:scene3d>
        </p:grpSpPr>
        <p:sp>
          <p:nvSpPr>
            <p:cNvPr id="176" name="矩形 175"/>
            <p:cNvSpPr/>
            <p:nvPr/>
          </p:nvSpPr>
          <p:spPr>
            <a:xfrm>
              <a:off x="4435" y="140605"/>
              <a:ext cx="3775393" cy="70788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门帘帧动画制作</a:t>
              </a:r>
              <a:endParaRPr lang="zh-CN" altLang="en-US" sz="4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7" name="矩形 176"/>
            <p:cNvSpPr/>
            <p:nvPr/>
          </p:nvSpPr>
          <p:spPr>
            <a:xfrm>
              <a:off x="4435" y="-567281"/>
              <a:ext cx="3786187" cy="707886"/>
            </a:xfrm>
            <a:prstGeom prst="rect">
              <a:avLst/>
            </a:prstGeom>
            <a:solidFill>
              <a:srgbClr val="FFC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3F3F"/>
                </a:solidFill>
              </a:endParaRPr>
            </a:p>
          </p:txBody>
        </p:sp>
      </p:grpSp>
      <p:grpSp>
        <p:nvGrpSpPr>
          <p:cNvPr id="178" name="组合 177"/>
          <p:cNvGrpSpPr/>
          <p:nvPr/>
        </p:nvGrpSpPr>
        <p:grpSpPr>
          <a:xfrm>
            <a:off x="1386893" y="2656266"/>
            <a:ext cx="3786187" cy="1415772"/>
            <a:chOff x="4435" y="-567281"/>
            <a:chExt cx="3786187" cy="1415772"/>
          </a:xfrm>
          <a:scene3d>
            <a:camera prst="perspectiveFront" fov="7200000">
              <a:rot lat="19199980" lon="0" rev="0"/>
            </a:camera>
            <a:lightRig rig="threePt" dir="t"/>
          </a:scene3d>
        </p:grpSpPr>
        <p:sp>
          <p:nvSpPr>
            <p:cNvPr id="179" name="矩形 178"/>
            <p:cNvSpPr/>
            <p:nvPr/>
          </p:nvSpPr>
          <p:spPr>
            <a:xfrm>
              <a:off x="4435" y="140605"/>
              <a:ext cx="3775393" cy="70788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门帘帧动画制作</a:t>
              </a:r>
              <a:endParaRPr lang="zh-CN" altLang="en-US" sz="4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0" name="矩形 179"/>
            <p:cNvSpPr/>
            <p:nvPr/>
          </p:nvSpPr>
          <p:spPr>
            <a:xfrm>
              <a:off x="4435" y="-567281"/>
              <a:ext cx="3786187" cy="707886"/>
            </a:xfrm>
            <a:prstGeom prst="rect">
              <a:avLst/>
            </a:prstGeom>
            <a:solidFill>
              <a:srgbClr val="FFC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3F3F"/>
                </a:solidFill>
              </a:endParaRPr>
            </a:p>
          </p:txBody>
        </p:sp>
      </p:grpSp>
      <p:grpSp>
        <p:nvGrpSpPr>
          <p:cNvPr id="181" name="组合 180"/>
          <p:cNvGrpSpPr/>
          <p:nvPr/>
        </p:nvGrpSpPr>
        <p:grpSpPr>
          <a:xfrm>
            <a:off x="1386893" y="2656266"/>
            <a:ext cx="3786187" cy="1415772"/>
            <a:chOff x="4435" y="-567281"/>
            <a:chExt cx="3786187" cy="1415772"/>
          </a:xfrm>
          <a:scene3d>
            <a:camera prst="perspectiveFront" fov="7200000">
              <a:rot lat="19799976" lon="0" rev="0"/>
            </a:camera>
            <a:lightRig rig="threePt" dir="t"/>
          </a:scene3d>
        </p:grpSpPr>
        <p:sp>
          <p:nvSpPr>
            <p:cNvPr id="182" name="矩形 181"/>
            <p:cNvSpPr/>
            <p:nvPr/>
          </p:nvSpPr>
          <p:spPr>
            <a:xfrm>
              <a:off x="4435" y="140605"/>
              <a:ext cx="3775393" cy="70788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门帘帧动画制作</a:t>
              </a:r>
              <a:endParaRPr lang="zh-CN" altLang="en-US" sz="4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3" name="矩形 182"/>
            <p:cNvSpPr/>
            <p:nvPr/>
          </p:nvSpPr>
          <p:spPr>
            <a:xfrm>
              <a:off x="4435" y="-567281"/>
              <a:ext cx="3786187" cy="707886"/>
            </a:xfrm>
            <a:prstGeom prst="rect">
              <a:avLst/>
            </a:prstGeom>
            <a:solidFill>
              <a:srgbClr val="FFC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3F3F"/>
                </a:solidFill>
              </a:endParaRPr>
            </a:p>
          </p:txBody>
        </p:sp>
      </p:grpSp>
      <p:grpSp>
        <p:nvGrpSpPr>
          <p:cNvPr id="184" name="组合 183"/>
          <p:cNvGrpSpPr/>
          <p:nvPr/>
        </p:nvGrpSpPr>
        <p:grpSpPr>
          <a:xfrm>
            <a:off x="1386893" y="2656266"/>
            <a:ext cx="3786187" cy="1415772"/>
            <a:chOff x="4435" y="-567281"/>
            <a:chExt cx="3786187" cy="1415772"/>
          </a:xfrm>
          <a:scene3d>
            <a:camera prst="perspectiveFront" fov="7200000">
              <a:rot lat="20399975" lon="0" rev="0"/>
            </a:camera>
            <a:lightRig rig="threePt" dir="t"/>
          </a:scene3d>
        </p:grpSpPr>
        <p:sp>
          <p:nvSpPr>
            <p:cNvPr id="185" name="矩形 184"/>
            <p:cNvSpPr/>
            <p:nvPr/>
          </p:nvSpPr>
          <p:spPr>
            <a:xfrm>
              <a:off x="4435" y="140605"/>
              <a:ext cx="3775393" cy="70788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门帘帧动画制作</a:t>
              </a:r>
              <a:endParaRPr lang="zh-CN" altLang="en-US" sz="4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6" name="矩形 185"/>
            <p:cNvSpPr/>
            <p:nvPr/>
          </p:nvSpPr>
          <p:spPr>
            <a:xfrm>
              <a:off x="4435" y="-567281"/>
              <a:ext cx="3786187" cy="707886"/>
            </a:xfrm>
            <a:prstGeom prst="rect">
              <a:avLst/>
            </a:prstGeom>
            <a:solidFill>
              <a:srgbClr val="FFC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3F3F"/>
                </a:solidFill>
              </a:endParaRPr>
            </a:p>
          </p:txBody>
        </p:sp>
      </p:grpSp>
      <p:grpSp>
        <p:nvGrpSpPr>
          <p:cNvPr id="187" name="组合 186"/>
          <p:cNvGrpSpPr/>
          <p:nvPr/>
        </p:nvGrpSpPr>
        <p:grpSpPr>
          <a:xfrm>
            <a:off x="1386893" y="2656266"/>
            <a:ext cx="3786187" cy="1415772"/>
            <a:chOff x="4435" y="-567281"/>
            <a:chExt cx="3786187" cy="1415772"/>
          </a:xfrm>
          <a:scene3d>
            <a:camera prst="perspectiveFront" fov="7200000">
              <a:rot lat="20999973" lon="0" rev="0"/>
            </a:camera>
            <a:lightRig rig="threePt" dir="t"/>
          </a:scene3d>
        </p:grpSpPr>
        <p:sp>
          <p:nvSpPr>
            <p:cNvPr id="188" name="矩形 187"/>
            <p:cNvSpPr/>
            <p:nvPr/>
          </p:nvSpPr>
          <p:spPr>
            <a:xfrm>
              <a:off x="4435" y="140605"/>
              <a:ext cx="3775393" cy="70788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门帘帧动画制作</a:t>
              </a:r>
              <a:endParaRPr lang="zh-CN" altLang="en-US" sz="4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9" name="矩形 188"/>
            <p:cNvSpPr/>
            <p:nvPr/>
          </p:nvSpPr>
          <p:spPr>
            <a:xfrm>
              <a:off x="4435" y="-567281"/>
              <a:ext cx="3786187" cy="707886"/>
            </a:xfrm>
            <a:prstGeom prst="rect">
              <a:avLst/>
            </a:prstGeom>
            <a:solidFill>
              <a:srgbClr val="FFC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3F3F"/>
                </a:solidFill>
              </a:endParaRPr>
            </a:p>
          </p:txBody>
        </p:sp>
      </p:grpSp>
      <p:grpSp>
        <p:nvGrpSpPr>
          <p:cNvPr id="190" name="组合 189"/>
          <p:cNvGrpSpPr/>
          <p:nvPr/>
        </p:nvGrpSpPr>
        <p:grpSpPr>
          <a:xfrm>
            <a:off x="1386893" y="2656266"/>
            <a:ext cx="3786187" cy="1415772"/>
            <a:chOff x="4435" y="-567281"/>
            <a:chExt cx="3786187" cy="1415772"/>
          </a:xfrm>
          <a:scene3d>
            <a:camera prst="perspectiveFront" fov="7200000">
              <a:rot lat="21599973" lon="0" rev="0"/>
            </a:camera>
            <a:lightRig rig="threePt" dir="t"/>
          </a:scene3d>
        </p:grpSpPr>
        <p:sp>
          <p:nvSpPr>
            <p:cNvPr id="191" name="矩形 190"/>
            <p:cNvSpPr/>
            <p:nvPr/>
          </p:nvSpPr>
          <p:spPr>
            <a:xfrm>
              <a:off x="4435" y="140605"/>
              <a:ext cx="3775393" cy="70788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门帘帧动画制作</a:t>
              </a:r>
              <a:endParaRPr lang="zh-CN" altLang="en-US" sz="4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2" name="矩形 191"/>
            <p:cNvSpPr/>
            <p:nvPr/>
          </p:nvSpPr>
          <p:spPr>
            <a:xfrm>
              <a:off x="4435" y="-567281"/>
              <a:ext cx="3786187" cy="707886"/>
            </a:xfrm>
            <a:prstGeom prst="rect">
              <a:avLst/>
            </a:prstGeom>
            <a:solidFill>
              <a:srgbClr val="FFC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3F3F"/>
                </a:solidFill>
              </a:endParaRPr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1386893" y="2656266"/>
            <a:ext cx="3786187" cy="1415772"/>
            <a:chOff x="4435" y="-567281"/>
            <a:chExt cx="3786187" cy="1415772"/>
          </a:xfrm>
          <a:scene3d>
            <a:camera prst="perspectiveFront" fov="7200000">
              <a:rot lat="599973" lon="0" rev="0"/>
            </a:camera>
            <a:lightRig rig="threePt" dir="t"/>
          </a:scene3d>
        </p:grpSpPr>
        <p:sp>
          <p:nvSpPr>
            <p:cNvPr id="194" name="矩形 193"/>
            <p:cNvSpPr/>
            <p:nvPr/>
          </p:nvSpPr>
          <p:spPr>
            <a:xfrm>
              <a:off x="4435" y="140605"/>
              <a:ext cx="3775393" cy="70788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门帘帧动画制作</a:t>
              </a:r>
              <a:endParaRPr lang="zh-CN" altLang="en-US" sz="4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5" name="矩形 194"/>
            <p:cNvSpPr/>
            <p:nvPr/>
          </p:nvSpPr>
          <p:spPr>
            <a:xfrm>
              <a:off x="4435" y="-567281"/>
              <a:ext cx="3786187" cy="707886"/>
            </a:xfrm>
            <a:prstGeom prst="rect">
              <a:avLst/>
            </a:prstGeom>
            <a:solidFill>
              <a:srgbClr val="FFC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3F3F"/>
                </a:solidFill>
              </a:endParaRPr>
            </a:p>
          </p:txBody>
        </p:sp>
      </p:grpSp>
      <p:grpSp>
        <p:nvGrpSpPr>
          <p:cNvPr id="196" name="组合 195"/>
          <p:cNvGrpSpPr/>
          <p:nvPr/>
        </p:nvGrpSpPr>
        <p:grpSpPr>
          <a:xfrm>
            <a:off x="1386893" y="2656266"/>
            <a:ext cx="3786187" cy="1415772"/>
            <a:chOff x="4435" y="-567281"/>
            <a:chExt cx="3786187" cy="1415772"/>
          </a:xfrm>
          <a:scene3d>
            <a:camera prst="perspectiveFront" fov="7200000">
              <a:rot lat="1199973" lon="0" rev="0"/>
            </a:camera>
            <a:lightRig rig="threePt" dir="t"/>
          </a:scene3d>
        </p:grpSpPr>
        <p:sp>
          <p:nvSpPr>
            <p:cNvPr id="197" name="矩形 196"/>
            <p:cNvSpPr/>
            <p:nvPr/>
          </p:nvSpPr>
          <p:spPr>
            <a:xfrm>
              <a:off x="4435" y="140605"/>
              <a:ext cx="3775393" cy="70788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门帘帧动画制作</a:t>
              </a:r>
              <a:endParaRPr lang="zh-CN" altLang="en-US" sz="4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8" name="矩形 197"/>
            <p:cNvSpPr/>
            <p:nvPr/>
          </p:nvSpPr>
          <p:spPr>
            <a:xfrm>
              <a:off x="4435" y="-567281"/>
              <a:ext cx="3786187" cy="707886"/>
            </a:xfrm>
            <a:prstGeom prst="rect">
              <a:avLst/>
            </a:prstGeom>
            <a:solidFill>
              <a:srgbClr val="FFC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3F3F"/>
                </a:solidFill>
              </a:endParaRPr>
            </a:p>
          </p:txBody>
        </p:sp>
      </p:grpSp>
      <p:grpSp>
        <p:nvGrpSpPr>
          <p:cNvPr id="199" name="组合 198"/>
          <p:cNvGrpSpPr/>
          <p:nvPr/>
        </p:nvGrpSpPr>
        <p:grpSpPr>
          <a:xfrm>
            <a:off x="1386893" y="2656266"/>
            <a:ext cx="3786187" cy="1415772"/>
            <a:chOff x="4435" y="-567281"/>
            <a:chExt cx="3786187" cy="1415772"/>
          </a:xfrm>
          <a:scene3d>
            <a:camera prst="perspectiveFront" fov="7200000">
              <a:rot lat="1799973" lon="0" rev="0"/>
            </a:camera>
            <a:lightRig rig="threePt" dir="t"/>
          </a:scene3d>
        </p:grpSpPr>
        <p:sp>
          <p:nvSpPr>
            <p:cNvPr id="200" name="矩形 199"/>
            <p:cNvSpPr/>
            <p:nvPr/>
          </p:nvSpPr>
          <p:spPr>
            <a:xfrm>
              <a:off x="4435" y="140605"/>
              <a:ext cx="3775393" cy="70788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门帘帧动画制作</a:t>
              </a:r>
              <a:endParaRPr lang="zh-CN" altLang="en-US" sz="4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1" name="矩形 200"/>
            <p:cNvSpPr/>
            <p:nvPr/>
          </p:nvSpPr>
          <p:spPr>
            <a:xfrm>
              <a:off x="4435" y="-567281"/>
              <a:ext cx="3786187" cy="707886"/>
            </a:xfrm>
            <a:prstGeom prst="rect">
              <a:avLst/>
            </a:prstGeom>
            <a:solidFill>
              <a:srgbClr val="FFC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3F3F"/>
                </a:solidFill>
              </a:endParaRPr>
            </a:p>
          </p:txBody>
        </p:sp>
      </p:grpSp>
      <p:grpSp>
        <p:nvGrpSpPr>
          <p:cNvPr id="202" name="组合 201"/>
          <p:cNvGrpSpPr/>
          <p:nvPr/>
        </p:nvGrpSpPr>
        <p:grpSpPr>
          <a:xfrm>
            <a:off x="1386893" y="2656266"/>
            <a:ext cx="3786187" cy="1415772"/>
            <a:chOff x="4435" y="-567281"/>
            <a:chExt cx="3786187" cy="1415772"/>
          </a:xfrm>
          <a:scene3d>
            <a:camera prst="perspectiveFront" fov="7200000">
              <a:rot lat="2399973" lon="0" rev="0"/>
            </a:camera>
            <a:lightRig rig="threePt" dir="t"/>
          </a:scene3d>
        </p:grpSpPr>
        <p:sp>
          <p:nvSpPr>
            <p:cNvPr id="203" name="矩形 202"/>
            <p:cNvSpPr/>
            <p:nvPr/>
          </p:nvSpPr>
          <p:spPr>
            <a:xfrm>
              <a:off x="4435" y="140605"/>
              <a:ext cx="3775393" cy="70788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门帘帧动画制作</a:t>
              </a:r>
              <a:endParaRPr lang="zh-CN" altLang="en-US" sz="4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4" name="矩形 203"/>
            <p:cNvSpPr/>
            <p:nvPr/>
          </p:nvSpPr>
          <p:spPr>
            <a:xfrm>
              <a:off x="4435" y="-567281"/>
              <a:ext cx="3786187" cy="707886"/>
            </a:xfrm>
            <a:prstGeom prst="rect">
              <a:avLst/>
            </a:prstGeom>
            <a:solidFill>
              <a:srgbClr val="FFC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3F3F"/>
                </a:solidFill>
              </a:endParaRPr>
            </a:p>
          </p:txBody>
        </p:sp>
      </p:grpSp>
      <p:grpSp>
        <p:nvGrpSpPr>
          <p:cNvPr id="205" name="组合 204"/>
          <p:cNvGrpSpPr/>
          <p:nvPr/>
        </p:nvGrpSpPr>
        <p:grpSpPr>
          <a:xfrm>
            <a:off x="1386893" y="2656266"/>
            <a:ext cx="3786187" cy="1415772"/>
            <a:chOff x="4435" y="-567281"/>
            <a:chExt cx="3786187" cy="1415772"/>
          </a:xfrm>
          <a:scene3d>
            <a:camera prst="perspectiveFront" fov="7200000">
              <a:rot lat="1799974" lon="0" rev="0"/>
            </a:camera>
            <a:lightRig rig="threePt" dir="t"/>
          </a:scene3d>
        </p:grpSpPr>
        <p:sp>
          <p:nvSpPr>
            <p:cNvPr id="206" name="矩形 205"/>
            <p:cNvSpPr/>
            <p:nvPr/>
          </p:nvSpPr>
          <p:spPr>
            <a:xfrm>
              <a:off x="4435" y="140605"/>
              <a:ext cx="3775393" cy="70788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门帘帧动画制作</a:t>
              </a:r>
              <a:endParaRPr lang="zh-CN" altLang="en-US" sz="4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7" name="矩形 206"/>
            <p:cNvSpPr/>
            <p:nvPr/>
          </p:nvSpPr>
          <p:spPr>
            <a:xfrm>
              <a:off x="4435" y="-567281"/>
              <a:ext cx="3786187" cy="707886"/>
            </a:xfrm>
            <a:prstGeom prst="rect">
              <a:avLst/>
            </a:prstGeom>
            <a:solidFill>
              <a:srgbClr val="FFC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3F3F"/>
                </a:solidFill>
              </a:endParaRPr>
            </a:p>
          </p:txBody>
        </p:sp>
      </p:grpSp>
      <p:grpSp>
        <p:nvGrpSpPr>
          <p:cNvPr id="208" name="组合 207"/>
          <p:cNvGrpSpPr/>
          <p:nvPr/>
        </p:nvGrpSpPr>
        <p:grpSpPr>
          <a:xfrm>
            <a:off x="1386893" y="2656266"/>
            <a:ext cx="3786187" cy="1415772"/>
            <a:chOff x="4435" y="-567281"/>
            <a:chExt cx="3786187" cy="1415772"/>
          </a:xfrm>
          <a:scene3d>
            <a:camera prst="perspectiveFront" fov="7200000">
              <a:rot lat="1199974" lon="0" rev="0"/>
            </a:camera>
            <a:lightRig rig="threePt" dir="t"/>
          </a:scene3d>
        </p:grpSpPr>
        <p:sp>
          <p:nvSpPr>
            <p:cNvPr id="209" name="矩形 208"/>
            <p:cNvSpPr/>
            <p:nvPr/>
          </p:nvSpPr>
          <p:spPr>
            <a:xfrm>
              <a:off x="4435" y="140605"/>
              <a:ext cx="3775393" cy="70788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门帘帧动画制作</a:t>
              </a:r>
              <a:endParaRPr lang="zh-CN" altLang="en-US" sz="4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0" name="矩形 209"/>
            <p:cNvSpPr/>
            <p:nvPr/>
          </p:nvSpPr>
          <p:spPr>
            <a:xfrm>
              <a:off x="4435" y="-567281"/>
              <a:ext cx="3786187" cy="707886"/>
            </a:xfrm>
            <a:prstGeom prst="rect">
              <a:avLst/>
            </a:prstGeom>
            <a:solidFill>
              <a:srgbClr val="FFC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3F3F"/>
                </a:solidFill>
              </a:endParaRPr>
            </a:p>
          </p:txBody>
        </p:sp>
      </p:grpSp>
      <p:grpSp>
        <p:nvGrpSpPr>
          <p:cNvPr id="211" name="组合 210"/>
          <p:cNvGrpSpPr/>
          <p:nvPr/>
        </p:nvGrpSpPr>
        <p:grpSpPr>
          <a:xfrm>
            <a:off x="1386893" y="2656266"/>
            <a:ext cx="3786187" cy="1415772"/>
            <a:chOff x="4435" y="-567281"/>
            <a:chExt cx="3786187" cy="1415772"/>
          </a:xfrm>
          <a:scene3d>
            <a:camera prst="perspectiveFront" fov="7200000">
              <a:rot lat="599974" lon="0" rev="0"/>
            </a:camera>
            <a:lightRig rig="threePt" dir="t"/>
          </a:scene3d>
        </p:grpSpPr>
        <p:sp>
          <p:nvSpPr>
            <p:cNvPr id="212" name="矩形 211"/>
            <p:cNvSpPr/>
            <p:nvPr/>
          </p:nvSpPr>
          <p:spPr>
            <a:xfrm>
              <a:off x="4435" y="140605"/>
              <a:ext cx="3775393" cy="70788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门帘帧动画制作</a:t>
              </a:r>
              <a:endParaRPr lang="zh-CN" altLang="en-US" sz="4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3" name="矩形 212"/>
            <p:cNvSpPr/>
            <p:nvPr/>
          </p:nvSpPr>
          <p:spPr>
            <a:xfrm>
              <a:off x="4435" y="-567281"/>
              <a:ext cx="3786187" cy="707886"/>
            </a:xfrm>
            <a:prstGeom prst="rect">
              <a:avLst/>
            </a:prstGeom>
            <a:solidFill>
              <a:srgbClr val="FFC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3F3F"/>
                </a:solidFill>
              </a:endParaRPr>
            </a:p>
          </p:txBody>
        </p:sp>
      </p:grpSp>
      <p:grpSp>
        <p:nvGrpSpPr>
          <p:cNvPr id="214" name="组合 213"/>
          <p:cNvGrpSpPr/>
          <p:nvPr/>
        </p:nvGrpSpPr>
        <p:grpSpPr>
          <a:xfrm>
            <a:off x="1386893" y="2656266"/>
            <a:ext cx="3786187" cy="1415772"/>
            <a:chOff x="4435" y="-567281"/>
            <a:chExt cx="3786187" cy="1415772"/>
          </a:xfrm>
          <a:scene3d>
            <a:camera prst="perspectiveFront" fov="7200000">
              <a:rot lat="299974" lon="0" rev="0"/>
            </a:camera>
            <a:lightRig rig="threePt" dir="t"/>
          </a:scene3d>
        </p:grpSpPr>
        <p:sp>
          <p:nvSpPr>
            <p:cNvPr id="215" name="矩形 214"/>
            <p:cNvSpPr/>
            <p:nvPr/>
          </p:nvSpPr>
          <p:spPr>
            <a:xfrm>
              <a:off x="4435" y="140605"/>
              <a:ext cx="3775393" cy="70788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门帘帧动画制作</a:t>
              </a:r>
              <a:endParaRPr lang="zh-CN" altLang="en-US" sz="4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6" name="矩形 215"/>
            <p:cNvSpPr/>
            <p:nvPr/>
          </p:nvSpPr>
          <p:spPr>
            <a:xfrm>
              <a:off x="4435" y="-567281"/>
              <a:ext cx="3786187" cy="707886"/>
            </a:xfrm>
            <a:prstGeom prst="rect">
              <a:avLst/>
            </a:prstGeom>
            <a:solidFill>
              <a:srgbClr val="FFC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3F3F"/>
                </a:solidFill>
              </a:endParaRPr>
            </a:p>
          </p:txBody>
        </p:sp>
      </p:grpSp>
      <p:grpSp>
        <p:nvGrpSpPr>
          <p:cNvPr id="217" name="组合 216"/>
          <p:cNvGrpSpPr/>
          <p:nvPr/>
        </p:nvGrpSpPr>
        <p:grpSpPr>
          <a:xfrm>
            <a:off x="1386893" y="2656266"/>
            <a:ext cx="3786187" cy="1415772"/>
            <a:chOff x="4435" y="-567281"/>
            <a:chExt cx="3786187" cy="1415772"/>
          </a:xfrm>
          <a:scene3d>
            <a:camera prst="perspectiveFront" fov="7200000">
              <a:rot lat="20999973" lon="0" rev="0"/>
            </a:camera>
            <a:lightRig rig="threePt" dir="t"/>
          </a:scene3d>
        </p:grpSpPr>
        <p:sp>
          <p:nvSpPr>
            <p:cNvPr id="218" name="矩形 217"/>
            <p:cNvSpPr/>
            <p:nvPr/>
          </p:nvSpPr>
          <p:spPr>
            <a:xfrm>
              <a:off x="4435" y="140605"/>
              <a:ext cx="3775393" cy="70788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门帘帧动画制作</a:t>
              </a:r>
              <a:endParaRPr lang="zh-CN" altLang="en-US" sz="4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9" name="矩形 218"/>
            <p:cNvSpPr/>
            <p:nvPr/>
          </p:nvSpPr>
          <p:spPr>
            <a:xfrm>
              <a:off x="4435" y="-567281"/>
              <a:ext cx="3786187" cy="707886"/>
            </a:xfrm>
            <a:prstGeom prst="rect">
              <a:avLst/>
            </a:prstGeom>
            <a:solidFill>
              <a:srgbClr val="FFC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3F3F"/>
                </a:solidFill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1386893" y="2656266"/>
            <a:ext cx="3786187" cy="1415772"/>
            <a:chOff x="4435" y="-567281"/>
            <a:chExt cx="3786187" cy="1415772"/>
          </a:xfrm>
          <a:scene3d>
            <a:camera prst="perspectiveFront" fov="7200000">
              <a:rot lat="20399971" lon="0" rev="0"/>
            </a:camera>
            <a:lightRig rig="threePt" dir="t"/>
          </a:scene3d>
        </p:grpSpPr>
        <p:sp>
          <p:nvSpPr>
            <p:cNvPr id="221" name="矩形 220"/>
            <p:cNvSpPr/>
            <p:nvPr/>
          </p:nvSpPr>
          <p:spPr>
            <a:xfrm>
              <a:off x="4435" y="140605"/>
              <a:ext cx="3775393" cy="70788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门帘帧动画制作</a:t>
              </a:r>
              <a:endParaRPr lang="zh-CN" altLang="en-US" sz="4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2" name="矩形 221"/>
            <p:cNvSpPr/>
            <p:nvPr/>
          </p:nvSpPr>
          <p:spPr>
            <a:xfrm>
              <a:off x="4435" y="-567281"/>
              <a:ext cx="3786187" cy="707886"/>
            </a:xfrm>
            <a:prstGeom prst="rect">
              <a:avLst/>
            </a:prstGeom>
            <a:solidFill>
              <a:srgbClr val="FFC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3F3F"/>
                </a:solidFill>
              </a:endParaRPr>
            </a:p>
          </p:txBody>
        </p:sp>
      </p:grpSp>
      <p:grpSp>
        <p:nvGrpSpPr>
          <p:cNvPr id="223" name="组合 222"/>
          <p:cNvGrpSpPr/>
          <p:nvPr/>
        </p:nvGrpSpPr>
        <p:grpSpPr>
          <a:xfrm>
            <a:off x="1386893" y="2656266"/>
            <a:ext cx="3786187" cy="1415772"/>
            <a:chOff x="4435" y="-567281"/>
            <a:chExt cx="3786187" cy="1415772"/>
          </a:xfrm>
          <a:scene3d>
            <a:camera prst="perspectiveFront" fov="7200000">
              <a:rot lat="19799971" lon="0" rev="0"/>
            </a:camera>
            <a:lightRig rig="threePt" dir="t"/>
          </a:scene3d>
        </p:grpSpPr>
        <p:sp>
          <p:nvSpPr>
            <p:cNvPr id="224" name="矩形 223"/>
            <p:cNvSpPr/>
            <p:nvPr/>
          </p:nvSpPr>
          <p:spPr>
            <a:xfrm>
              <a:off x="4435" y="140605"/>
              <a:ext cx="3775393" cy="70788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门帘帧动画制作</a:t>
              </a:r>
              <a:endParaRPr lang="zh-CN" altLang="en-US" sz="4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5" name="矩形 224"/>
            <p:cNvSpPr/>
            <p:nvPr/>
          </p:nvSpPr>
          <p:spPr>
            <a:xfrm>
              <a:off x="4435" y="-567281"/>
              <a:ext cx="3786187" cy="707886"/>
            </a:xfrm>
            <a:prstGeom prst="rect">
              <a:avLst/>
            </a:prstGeom>
            <a:solidFill>
              <a:srgbClr val="FFC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3F3F"/>
                </a:solidFill>
              </a:endParaRPr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1386893" y="2656266"/>
            <a:ext cx="3786187" cy="1415772"/>
            <a:chOff x="4435" y="-567281"/>
            <a:chExt cx="3786187" cy="1415772"/>
          </a:xfrm>
          <a:scene3d>
            <a:camera prst="perspectiveFront" fov="7200000">
              <a:rot lat="20399971" lon="0" rev="0"/>
            </a:camera>
            <a:lightRig rig="threePt" dir="t"/>
          </a:scene3d>
        </p:grpSpPr>
        <p:sp>
          <p:nvSpPr>
            <p:cNvPr id="227" name="矩形 226"/>
            <p:cNvSpPr/>
            <p:nvPr/>
          </p:nvSpPr>
          <p:spPr>
            <a:xfrm>
              <a:off x="4435" y="140605"/>
              <a:ext cx="3775393" cy="70788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门帘帧动画制作</a:t>
              </a:r>
              <a:endParaRPr lang="zh-CN" altLang="en-US" sz="4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8" name="矩形 227"/>
            <p:cNvSpPr/>
            <p:nvPr/>
          </p:nvSpPr>
          <p:spPr>
            <a:xfrm>
              <a:off x="4435" y="-567281"/>
              <a:ext cx="3786187" cy="707886"/>
            </a:xfrm>
            <a:prstGeom prst="rect">
              <a:avLst/>
            </a:prstGeom>
            <a:solidFill>
              <a:srgbClr val="FFC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3F3F"/>
                </a:solidFill>
              </a:endParaRPr>
            </a:p>
          </p:txBody>
        </p:sp>
      </p:grpSp>
      <p:grpSp>
        <p:nvGrpSpPr>
          <p:cNvPr id="229" name="组合 228"/>
          <p:cNvGrpSpPr/>
          <p:nvPr/>
        </p:nvGrpSpPr>
        <p:grpSpPr>
          <a:xfrm>
            <a:off x="1386893" y="2656266"/>
            <a:ext cx="3786187" cy="1415772"/>
            <a:chOff x="4435" y="-567281"/>
            <a:chExt cx="3786187" cy="1415772"/>
          </a:xfrm>
          <a:scene3d>
            <a:camera prst="perspectiveFront" fov="7200000">
              <a:rot lat="20999971" lon="0" rev="0"/>
            </a:camera>
            <a:lightRig rig="threePt" dir="t"/>
          </a:scene3d>
        </p:grpSpPr>
        <p:sp>
          <p:nvSpPr>
            <p:cNvPr id="230" name="矩形 229"/>
            <p:cNvSpPr/>
            <p:nvPr/>
          </p:nvSpPr>
          <p:spPr>
            <a:xfrm>
              <a:off x="4435" y="140605"/>
              <a:ext cx="3775393" cy="70788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门帘帧动画制作</a:t>
              </a:r>
              <a:endParaRPr lang="zh-CN" altLang="en-US" sz="4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1" name="矩形 230"/>
            <p:cNvSpPr/>
            <p:nvPr/>
          </p:nvSpPr>
          <p:spPr>
            <a:xfrm>
              <a:off x="4435" y="-567281"/>
              <a:ext cx="3786187" cy="707886"/>
            </a:xfrm>
            <a:prstGeom prst="rect">
              <a:avLst/>
            </a:prstGeom>
            <a:solidFill>
              <a:srgbClr val="FFC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3F3F"/>
                </a:solidFill>
              </a:endParaRPr>
            </a:p>
          </p:txBody>
        </p:sp>
      </p:grpSp>
      <p:grpSp>
        <p:nvGrpSpPr>
          <p:cNvPr id="232" name="组合 231"/>
          <p:cNvGrpSpPr/>
          <p:nvPr/>
        </p:nvGrpSpPr>
        <p:grpSpPr>
          <a:xfrm>
            <a:off x="1386893" y="2656266"/>
            <a:ext cx="3786187" cy="1415772"/>
            <a:chOff x="4435" y="-567281"/>
            <a:chExt cx="3786187" cy="1415772"/>
          </a:xfrm>
          <a:scene3d>
            <a:camera prst="perspectiveFront" fov="7200000">
              <a:rot lat="21599971" lon="0" rev="0"/>
            </a:camera>
            <a:lightRig rig="threePt" dir="t"/>
          </a:scene3d>
        </p:grpSpPr>
        <p:sp>
          <p:nvSpPr>
            <p:cNvPr id="233" name="矩形 232"/>
            <p:cNvSpPr/>
            <p:nvPr/>
          </p:nvSpPr>
          <p:spPr>
            <a:xfrm>
              <a:off x="4435" y="140605"/>
              <a:ext cx="3775393" cy="70788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门帘帧动画制作</a:t>
              </a:r>
              <a:endParaRPr lang="zh-CN" altLang="en-US" sz="4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4" name="矩形 233"/>
            <p:cNvSpPr/>
            <p:nvPr/>
          </p:nvSpPr>
          <p:spPr>
            <a:xfrm>
              <a:off x="4435" y="-567281"/>
              <a:ext cx="3786187" cy="707886"/>
            </a:xfrm>
            <a:prstGeom prst="rect">
              <a:avLst/>
            </a:prstGeom>
            <a:solidFill>
              <a:srgbClr val="FFC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3F3F"/>
                </a:solidFill>
              </a:endParaRPr>
            </a:p>
          </p:txBody>
        </p:sp>
      </p:grpSp>
      <p:grpSp>
        <p:nvGrpSpPr>
          <p:cNvPr id="235" name="组合 234"/>
          <p:cNvGrpSpPr/>
          <p:nvPr/>
        </p:nvGrpSpPr>
        <p:grpSpPr>
          <a:xfrm>
            <a:off x="1386893" y="2656266"/>
            <a:ext cx="3786187" cy="1415772"/>
            <a:chOff x="4435" y="-567281"/>
            <a:chExt cx="3786187" cy="1415772"/>
          </a:xfrm>
          <a:scene3d>
            <a:camera prst="perspectiveFront" fov="7200000">
              <a:rot lat="899971" lon="0" rev="0"/>
            </a:camera>
            <a:lightRig rig="threePt" dir="t"/>
          </a:scene3d>
        </p:grpSpPr>
        <p:sp>
          <p:nvSpPr>
            <p:cNvPr id="236" name="矩形 235"/>
            <p:cNvSpPr/>
            <p:nvPr/>
          </p:nvSpPr>
          <p:spPr>
            <a:xfrm>
              <a:off x="4435" y="140605"/>
              <a:ext cx="3775393" cy="70788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门帘帧动画制作</a:t>
              </a:r>
              <a:endParaRPr lang="zh-CN" altLang="en-US" sz="4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7" name="矩形 236"/>
            <p:cNvSpPr/>
            <p:nvPr/>
          </p:nvSpPr>
          <p:spPr>
            <a:xfrm>
              <a:off x="4435" y="-567281"/>
              <a:ext cx="3786187" cy="707886"/>
            </a:xfrm>
            <a:prstGeom prst="rect">
              <a:avLst/>
            </a:prstGeom>
            <a:solidFill>
              <a:srgbClr val="FFC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3F3F"/>
                </a:solidFill>
              </a:endParaRPr>
            </a:p>
          </p:txBody>
        </p:sp>
      </p:grpSp>
      <p:grpSp>
        <p:nvGrpSpPr>
          <p:cNvPr id="238" name="组合 237"/>
          <p:cNvGrpSpPr/>
          <p:nvPr/>
        </p:nvGrpSpPr>
        <p:grpSpPr>
          <a:xfrm>
            <a:off x="1386893" y="2656266"/>
            <a:ext cx="3786187" cy="1415772"/>
            <a:chOff x="4435" y="-567281"/>
            <a:chExt cx="3786187" cy="1415772"/>
          </a:xfrm>
          <a:scene3d>
            <a:camera prst="perspectiveFront" fov="7200000">
              <a:rot lat="299971" lon="0" rev="0"/>
            </a:camera>
            <a:lightRig rig="threePt" dir="t"/>
          </a:scene3d>
        </p:grpSpPr>
        <p:sp>
          <p:nvSpPr>
            <p:cNvPr id="239" name="矩形 238"/>
            <p:cNvSpPr/>
            <p:nvPr/>
          </p:nvSpPr>
          <p:spPr>
            <a:xfrm>
              <a:off x="4435" y="140605"/>
              <a:ext cx="3775393" cy="70788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门帘帧动画制作</a:t>
              </a:r>
              <a:endParaRPr lang="zh-CN" altLang="en-US" sz="4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0" name="矩形 239"/>
            <p:cNvSpPr/>
            <p:nvPr/>
          </p:nvSpPr>
          <p:spPr>
            <a:xfrm>
              <a:off x="4435" y="-567281"/>
              <a:ext cx="3786187" cy="707886"/>
            </a:xfrm>
            <a:prstGeom prst="rect">
              <a:avLst/>
            </a:prstGeom>
            <a:solidFill>
              <a:srgbClr val="FFC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3F3F"/>
                </a:solidFill>
              </a:endParaRPr>
            </a:p>
          </p:txBody>
        </p:sp>
      </p:grpSp>
      <p:grpSp>
        <p:nvGrpSpPr>
          <p:cNvPr id="241" name="组合 240"/>
          <p:cNvGrpSpPr/>
          <p:nvPr/>
        </p:nvGrpSpPr>
        <p:grpSpPr>
          <a:xfrm>
            <a:off x="1386893" y="2656266"/>
            <a:ext cx="3786187" cy="1415772"/>
            <a:chOff x="4435" y="-567281"/>
            <a:chExt cx="3786187" cy="1415772"/>
          </a:xfrm>
          <a:scene3d>
            <a:camera prst="perspectiveFront" fov="7200000">
              <a:rot lat="21599971" lon="0" rev="0"/>
            </a:camera>
            <a:lightRig rig="threePt" dir="t"/>
          </a:scene3d>
        </p:grpSpPr>
        <p:sp>
          <p:nvSpPr>
            <p:cNvPr id="242" name="矩形 241"/>
            <p:cNvSpPr/>
            <p:nvPr/>
          </p:nvSpPr>
          <p:spPr>
            <a:xfrm>
              <a:off x="4435" y="140605"/>
              <a:ext cx="3775393" cy="70788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门帘帧动画制作</a:t>
              </a:r>
              <a:endParaRPr lang="zh-CN" altLang="en-US" sz="4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3" name="矩形 242"/>
            <p:cNvSpPr/>
            <p:nvPr/>
          </p:nvSpPr>
          <p:spPr>
            <a:xfrm>
              <a:off x="4435" y="-567281"/>
              <a:ext cx="3786187" cy="707886"/>
            </a:xfrm>
            <a:prstGeom prst="rect">
              <a:avLst/>
            </a:prstGeom>
            <a:solidFill>
              <a:srgbClr val="FFC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3F3F"/>
                </a:solidFill>
              </a:endParaRPr>
            </a:p>
          </p:txBody>
        </p:sp>
      </p:grpSp>
      <p:grpSp>
        <p:nvGrpSpPr>
          <p:cNvPr id="244" name="组合 243"/>
          <p:cNvGrpSpPr/>
          <p:nvPr/>
        </p:nvGrpSpPr>
        <p:grpSpPr>
          <a:xfrm>
            <a:off x="1381495" y="2656266"/>
            <a:ext cx="3786187" cy="1415772"/>
            <a:chOff x="4435" y="-567281"/>
            <a:chExt cx="3786187" cy="1415772"/>
          </a:xfrm>
          <a:scene3d>
            <a:camera prst="perspectiveFront" fov="7200000">
              <a:rot lat="21599971" lon="0" rev="0"/>
            </a:camera>
            <a:lightRig rig="threePt" dir="t"/>
          </a:scene3d>
        </p:grpSpPr>
        <p:sp>
          <p:nvSpPr>
            <p:cNvPr id="245" name="矩形 244"/>
            <p:cNvSpPr/>
            <p:nvPr/>
          </p:nvSpPr>
          <p:spPr>
            <a:xfrm>
              <a:off x="4435" y="140605"/>
              <a:ext cx="3775393" cy="70788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门帘帧动画制作</a:t>
              </a:r>
              <a:endParaRPr lang="zh-CN" altLang="en-US" sz="4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6" name="矩形 245"/>
            <p:cNvSpPr/>
            <p:nvPr/>
          </p:nvSpPr>
          <p:spPr>
            <a:xfrm>
              <a:off x="4435" y="-567281"/>
              <a:ext cx="3786187" cy="707886"/>
            </a:xfrm>
            <a:prstGeom prst="rect">
              <a:avLst/>
            </a:prstGeom>
            <a:solidFill>
              <a:srgbClr val="FFC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3F3F"/>
                </a:solidFill>
              </a:endParaRPr>
            </a:p>
          </p:txBody>
        </p:sp>
      </p:grpSp>
      <p:sp>
        <p:nvSpPr>
          <p:cNvPr id="247" name="文本框 246"/>
          <p:cNvSpPr txBox="1"/>
          <p:nvPr/>
        </p:nvSpPr>
        <p:spPr>
          <a:xfrm>
            <a:off x="1140797" y="4835409"/>
            <a:ext cx="48621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通过截图对比，闪烁一次的运用将动画缩减为原来的一半</a:t>
            </a:r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6" name="组合 255"/>
          <p:cNvGrpSpPr/>
          <p:nvPr/>
        </p:nvGrpSpPr>
        <p:grpSpPr>
          <a:xfrm>
            <a:off x="7428861" y="1715196"/>
            <a:ext cx="1880924" cy="4557570"/>
            <a:chOff x="7363410" y="1491980"/>
            <a:chExt cx="1880924" cy="4557570"/>
          </a:xfrm>
        </p:grpSpPr>
        <p:pic>
          <p:nvPicPr>
            <p:cNvPr id="248" name="图片 247" descr="屏幕剪辑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63410" y="1491980"/>
              <a:ext cx="1880924" cy="395069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49" name="文本框 248"/>
            <p:cNvSpPr txBox="1"/>
            <p:nvPr/>
          </p:nvSpPr>
          <p:spPr>
            <a:xfrm>
              <a:off x="7523660" y="5680218"/>
              <a:ext cx="15604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进入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退出</a:t>
              </a:r>
              <a:endPara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7" name="组合 256"/>
          <p:cNvGrpSpPr/>
          <p:nvPr/>
        </p:nvGrpSpPr>
        <p:grpSpPr>
          <a:xfrm>
            <a:off x="9501412" y="1715196"/>
            <a:ext cx="1888477" cy="4557570"/>
            <a:chOff x="9699717" y="1489304"/>
            <a:chExt cx="1888477" cy="4557570"/>
          </a:xfrm>
        </p:grpSpPr>
        <p:pic>
          <p:nvPicPr>
            <p:cNvPr id="250" name="图片 249" descr="屏幕剪辑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99717" y="1489304"/>
              <a:ext cx="1888477" cy="400357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51" name="文本框 250"/>
            <p:cNvSpPr txBox="1"/>
            <p:nvPr/>
          </p:nvSpPr>
          <p:spPr>
            <a:xfrm>
              <a:off x="9899159" y="5677542"/>
              <a:ext cx="14895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闪烁一次</a:t>
              </a:r>
              <a:endPara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4" name="虚尾箭头 263"/>
          <p:cNvSpPr/>
          <p:nvPr/>
        </p:nvSpPr>
        <p:spPr>
          <a:xfrm>
            <a:off x="5943600" y="3364152"/>
            <a:ext cx="1112886" cy="756429"/>
          </a:xfrm>
          <a:prstGeom prst="stripedRightArrow">
            <a:avLst/>
          </a:prstGeom>
          <a:solidFill>
            <a:srgbClr val="0D8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774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9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24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27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33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36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39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42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48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51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54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57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63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66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69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72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78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81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84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87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93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96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99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102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111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nodeType="withEffect">
                                  <p:stCondLst>
                                    <p:cond delay="9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nodeType="withEffect">
                                  <p:stCondLst>
                                    <p:cond delay="24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27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33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nodeType="withEffect">
                                  <p:stCondLst>
                                    <p:cond delay="36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nodeType="withEffect">
                                  <p:stCondLst>
                                    <p:cond delay="39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nodeType="withEffect">
                                  <p:stCondLst>
                                    <p:cond delay="42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nodeType="withEffect">
                                  <p:stCondLst>
                                    <p:cond delay="48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nodeType="withEffect">
                                  <p:stCondLst>
                                    <p:cond delay="51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nodeType="withEffect">
                                  <p:stCondLst>
                                    <p:cond delay="54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nodeType="withEffect">
                                  <p:stCondLst>
                                    <p:cond delay="57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nodeType="withEffect">
                                  <p:stCondLst>
                                    <p:cond delay="63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nodeType="withEffect">
                                  <p:stCondLst>
                                    <p:cond delay="66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nodeType="withEffect">
                                  <p:stCondLst>
                                    <p:cond delay="69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nodeType="withEffect">
                                  <p:stCondLst>
                                    <p:cond delay="72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nodeType="withEffect">
                                  <p:stCondLst>
                                    <p:cond delay="78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nodeType="withEffect">
                                  <p:stCondLst>
                                    <p:cond delay="81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nodeType="withEffect">
                                  <p:stCondLst>
                                    <p:cond delay="84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nodeType="withEffect">
                                  <p:stCondLst>
                                    <p:cond delay="87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xit" presetSubtype="0" fill="hold" nodeType="withEffect">
                                  <p:stCondLst>
                                    <p:cond delay="93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nodeType="withEffect">
                                  <p:stCondLst>
                                    <p:cond delay="96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nodeType="withEffect">
                                  <p:stCondLst>
                                    <p:cond delay="99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nodeType="withEffect">
                                  <p:stCondLst>
                                    <p:cond delay="102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xit" presetSubtype="0" fill="hold" nodeType="withEffect">
                                  <p:stCondLst>
                                    <p:cond delay="111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nodeType="withEffect">
                                  <p:stCondLst>
                                    <p:cond delay="114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29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nodeType="withEffect">
                                  <p:stCondLst>
                                    <p:cond delay="117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33476" y="1317677"/>
            <a:ext cx="979646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E7A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方法二：小数循环</a:t>
            </a:r>
            <a:endParaRPr lang="en-US" altLang="zh-CN" dirty="0" smtClean="0">
              <a:solidFill>
                <a:srgbClr val="FE7A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某些情况运用小数循环虽然不能减少动画的实际数量，却可以用于减少页面内图形对象的数量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0127" y="2738343"/>
            <a:ext cx="4762500" cy="26765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1108126" y="2481414"/>
            <a:ext cx="51244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要实现右侧波浪式效果，通常做法是：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、绘制大色块从页面飞出；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、再用小色块飞入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飞出，实现上下两端的波浪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33475" y="3657515"/>
            <a:ext cx="526732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小数循环的做法：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请参照附件中源文件）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、绘制大色块从页面飞出；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、对刚飞出页面的色块再次添加飞入效果，重复次数设为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0.1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33475" y="4833616"/>
            <a:ext cx="47815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FE7A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两种方法对比：</a:t>
            </a:r>
            <a:endParaRPr lang="en-US" altLang="zh-CN" sz="1600" dirty="0" smtClean="0">
              <a:solidFill>
                <a:srgbClr val="FE7A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虽然动画数量没有减少，但是色块数量仅为原来的一半，可避免因页面元素过多而造成的播放卡顿问题。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33475" y="276849"/>
            <a:ext cx="2438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D8ACD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How</a:t>
            </a:r>
          </a:p>
        </p:txBody>
      </p:sp>
    </p:spTree>
    <p:extLst>
      <p:ext uri="{BB962C8B-B14F-4D97-AF65-F5344CB8AC3E}">
        <p14:creationId xmlns:p14="http://schemas.microsoft.com/office/powerpoint/2010/main" val="39491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33475" y="1317677"/>
            <a:ext cx="97393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E7A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方法三：尽量避免帧动画</a:t>
            </a:r>
            <a:endParaRPr lang="en-US" altLang="zh-CN" dirty="0" smtClean="0">
              <a:solidFill>
                <a:srgbClr val="FE7A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作为一款平面软件，在移动变换动画和三维旋转动画方面必须要通过帧动画来实现，因此，按照三维格式一般可分为“平面帧动画”和“三维帧动画”，其中，平面帧动画里面的特例：</a:t>
            </a:r>
            <a:r>
              <a:rPr lang="zh-CN" altLang="en-US" sz="1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平面重复动画可用文本框动画代替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47075" y="4690158"/>
            <a:ext cx="19480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文本框动画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417024" y="3167866"/>
            <a:ext cx="2455764" cy="2006335"/>
            <a:chOff x="8738640" y="3167866"/>
            <a:chExt cx="2455764" cy="2006335"/>
          </a:xfrm>
        </p:grpSpPr>
        <p:pic>
          <p:nvPicPr>
            <p:cNvPr id="9" name="图片 8" descr="屏幕剪辑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38640" y="3167866"/>
              <a:ext cx="2455764" cy="1369275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1" name="文本框 10"/>
            <p:cNvSpPr txBox="1"/>
            <p:nvPr/>
          </p:nvSpPr>
          <p:spPr>
            <a:xfrm>
              <a:off x="9190845" y="4866424"/>
              <a:ext cx="15513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帧动画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截图</a:t>
              </a:r>
              <a:endPara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200150" y="5691010"/>
            <a:ext cx="92762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FE7A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对比可以发现，原本要在页面内逐帧排列的动画，用文本框只需两个动画即可！</a:t>
            </a:r>
            <a:endParaRPr lang="en-US" altLang="zh-CN" sz="1600" dirty="0" smtClean="0">
              <a:solidFill>
                <a:srgbClr val="FE7A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69"/>
          <p:cNvSpPr txBox="1"/>
          <p:nvPr/>
        </p:nvSpPr>
        <p:spPr>
          <a:xfrm>
            <a:off x="1740052" y="3267181"/>
            <a:ext cx="1438578" cy="937552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-10000" dirty="0" smtClean="0">
                <a:blipFill>
                  <a:blip r:embed="rId3"/>
                  <a:stretch>
                    <a:fillRect/>
                  </a:stretch>
                </a:blipFill>
              </a:rPr>
              <a:t>-</a:t>
            </a:r>
            <a:r>
              <a:rPr lang="en-US" altLang="zh-CN" spc="-10000" dirty="0" smtClean="0">
                <a:blipFill>
                  <a:blip r:embed="rId4"/>
                  <a:stretch>
                    <a:fillRect/>
                  </a:stretch>
                </a:blipFill>
              </a:rPr>
              <a:t>-</a:t>
            </a:r>
            <a:endParaRPr lang="zh-CN" altLang="en-US" spc="-10000" dirty="0">
              <a:blipFill>
                <a:blip r:embed="rId4"/>
                <a:stretch>
                  <a:fillRect/>
                </a:stretch>
              </a:blip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536258" y="3169437"/>
            <a:ext cx="2433637" cy="2000427"/>
            <a:chOff x="5857874" y="3169437"/>
            <a:chExt cx="2433637" cy="2000427"/>
          </a:xfrm>
        </p:grpSpPr>
        <p:sp>
          <p:nvSpPr>
            <p:cNvPr id="16" name="文本框 15"/>
            <p:cNvSpPr txBox="1"/>
            <p:nvPr/>
          </p:nvSpPr>
          <p:spPr>
            <a:xfrm>
              <a:off x="6155379" y="4862087"/>
              <a:ext cx="18386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帧动画实际效果</a:t>
              </a:r>
              <a:endPara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7874" y="3169437"/>
              <a:ext cx="2433637" cy="1367704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5" name="文本框 14"/>
          <p:cNvSpPr txBox="1"/>
          <p:nvPr/>
        </p:nvSpPr>
        <p:spPr>
          <a:xfrm>
            <a:off x="1133475" y="276849"/>
            <a:ext cx="2438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D8ACD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How</a:t>
            </a:r>
          </a:p>
        </p:txBody>
      </p:sp>
      <p:sp>
        <p:nvSpPr>
          <p:cNvPr id="6" name="矩形 5"/>
          <p:cNvSpPr/>
          <p:nvPr/>
        </p:nvSpPr>
        <p:spPr>
          <a:xfrm>
            <a:off x="1200150" y="2409456"/>
            <a:ext cx="331052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文本框动画制作方法请看附件：</a:t>
            </a:r>
            <a:r>
              <a:rPr lang="en-US" altLang="zh-CN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式</a:t>
            </a:r>
            <a:r>
              <a:rPr lang="en-US" altLang="zh-CN" sz="1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GIF</a:t>
            </a:r>
            <a:r>
              <a:rPr lang="zh-CN" altLang="en-US" sz="1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动画之路</a:t>
            </a:r>
            <a:r>
              <a:rPr lang="en-US" altLang="zh-CN" sz="1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val="1991219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70833E-6 4.07407E-6 L 0.10144 -0.00116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5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05175" y="2106782"/>
            <a:ext cx="55816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D8ACD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粗暴</a:t>
            </a:r>
            <a:r>
              <a:rPr lang="en-US" altLang="zh-CN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D8ACD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D8ACD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创意</a:t>
            </a:r>
            <a:r>
              <a:rPr lang="en-US" altLang="zh-CN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D8ACD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D8ACD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惊喜</a:t>
            </a:r>
            <a:endParaRPr lang="en-US" altLang="zh-CN" sz="40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rgbClr val="0D8ACD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05175" y="3575051"/>
            <a:ext cx="6138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572000" algn="l"/>
              </a:tabLst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即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：让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观众永远猜不出下一动画的形式，保持期待和好奇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，从而让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动画为演示加分。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33474" y="276849"/>
            <a:ext cx="39671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D8ACD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What</a:t>
            </a:r>
          </a:p>
        </p:txBody>
      </p:sp>
    </p:spTree>
    <p:extLst>
      <p:ext uri="{BB962C8B-B14F-4D97-AF65-F5344CB8AC3E}">
        <p14:creationId xmlns:p14="http://schemas.microsoft.com/office/powerpoint/2010/main" val="622015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6086475" y="3782663"/>
            <a:ext cx="48609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572000" algn="l"/>
              </a:tabLst>
            </a:pPr>
            <a:r>
              <a:rPr lang="en-US" altLang="zh-CN" sz="1600" dirty="0" smtClean="0">
                <a:solidFill>
                  <a:srgbClr val="FE7A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 smtClean="0">
                <a:solidFill>
                  <a:srgbClr val="FE7A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、观看</a:t>
            </a:r>
            <a:r>
              <a:rPr lang="en-US" altLang="zh-CN" sz="1600" dirty="0" smtClean="0">
                <a:solidFill>
                  <a:srgbClr val="FE7A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FLASH</a:t>
            </a:r>
            <a:r>
              <a:rPr lang="zh-CN" altLang="en-US" sz="1600" dirty="0" smtClean="0">
                <a:solidFill>
                  <a:srgbClr val="FE7A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1600" dirty="0" smtClean="0">
                <a:solidFill>
                  <a:srgbClr val="FE7A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AE</a:t>
            </a:r>
            <a:r>
              <a:rPr lang="zh-CN" altLang="en-US" sz="1600" dirty="0" smtClean="0">
                <a:solidFill>
                  <a:srgbClr val="FE7A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，推荐网站：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tabLst>
                <a:tab pos="4572000" algn="l"/>
              </a:tabLst>
            </a:pP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tabLst>
                <a:tab pos="4572000" algn="l"/>
              </a:tabLst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怪兽网站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飞碟说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你说了蒜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壹读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鲸梦文化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站酷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86475" y="2234435"/>
            <a:ext cx="5191125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572000" algn="l"/>
              </a:tabLst>
            </a:pPr>
            <a:r>
              <a:rPr lang="en-US" altLang="zh-CN" sz="1600" dirty="0" smtClean="0">
                <a:solidFill>
                  <a:srgbClr val="FE7A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 smtClean="0">
                <a:solidFill>
                  <a:srgbClr val="FE7A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、观察生活：</a:t>
            </a:r>
            <a:endParaRPr lang="en-US" altLang="zh-CN" sz="1600" dirty="0" smtClean="0">
              <a:solidFill>
                <a:srgbClr val="FE7A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tabLst>
                <a:tab pos="4572000" algn="l"/>
              </a:tabLst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电视里的广告、大街上的宣传片，亦或是地铁里的一张海报，都可以是动画创意的来源。当你每次看到会动的东西都会联想到是否可以用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实现时，恭喜你！你已经有了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PPTer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的思维了！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313" y="2234435"/>
            <a:ext cx="4135407" cy="232409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文本框 5"/>
          <p:cNvSpPr txBox="1"/>
          <p:nvPr/>
        </p:nvSpPr>
        <p:spPr>
          <a:xfrm>
            <a:off x="1133475" y="276849"/>
            <a:ext cx="2438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D8ACD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How</a:t>
            </a:r>
          </a:p>
        </p:txBody>
      </p:sp>
    </p:spTree>
    <p:extLst>
      <p:ext uri="{BB962C8B-B14F-4D97-AF65-F5344CB8AC3E}">
        <p14:creationId xmlns:p14="http://schemas.microsoft.com/office/powerpoint/2010/main" val="1126847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86150" y="2094531"/>
            <a:ext cx="5219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D8ACD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直接</a:t>
            </a:r>
            <a:r>
              <a:rPr lang="en-US" altLang="zh-CN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D8ACD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D8ACD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便于修改</a:t>
            </a:r>
            <a:endParaRPr lang="en-US" altLang="zh-CN" sz="40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rgbClr val="0D8ACD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3474" y="276849"/>
            <a:ext cx="39671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D8ACD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What</a:t>
            </a:r>
          </a:p>
        </p:txBody>
      </p:sp>
    </p:spTree>
    <p:extLst>
      <p:ext uri="{BB962C8B-B14F-4D97-AF65-F5344CB8AC3E}">
        <p14:creationId xmlns:p14="http://schemas.microsoft.com/office/powerpoint/2010/main" val="4287109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1182</TotalTime>
  <Words>1516</Words>
  <Application>Microsoft Office PowerPoint</Application>
  <PresentationFormat>宽屏</PresentationFormat>
  <Paragraphs>114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李彦勋</dc:creator>
  <cp:keywords>http://www.ypppt.com/</cp:keywords>
  <cp:lastModifiedBy>优品PPT</cp:lastModifiedBy>
  <cp:revision>222</cp:revision>
  <dcterms:created xsi:type="dcterms:W3CDTF">2014-04-06T14:51:31Z</dcterms:created>
  <dcterms:modified xsi:type="dcterms:W3CDTF">2017-11-03T02:48:05Z</dcterms:modified>
</cp:coreProperties>
</file>