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7" r:id="rId3"/>
    <p:sldId id="259" r:id="rId4"/>
    <p:sldId id="258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56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78" userDrawn="1">
          <p15:clr>
            <a:srgbClr val="A4A3A4"/>
          </p15:clr>
        </p15:guide>
        <p15:guide id="5" orient="horz" pos="232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  <p15:guide id="7" orient="horz" pos="3249" userDrawn="1">
          <p15:clr>
            <a:srgbClr val="A4A3A4"/>
          </p15:clr>
        </p15:guide>
        <p15:guide id="8" orient="horz" pos="822" userDrawn="1">
          <p15:clr>
            <a:srgbClr val="A4A3A4"/>
          </p15:clr>
        </p15:guide>
        <p15:guide id="9" pos="10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B1CF"/>
    <a:srgbClr val="47E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83"/>
        <p:guide pos="3863"/>
        <p:guide pos="325"/>
        <p:guide pos="7378"/>
        <p:guide orient="horz" pos="232"/>
        <p:guide orient="horz" pos="4088"/>
        <p:guide orient="horz" pos="3249"/>
        <p:guide orient="horz" pos="822"/>
        <p:guide pos="10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C54C1-0074-4D4E-9880-C60AECA7AEDA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56030-C986-4A17-8802-0B3C8CF11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970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816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328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808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616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653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984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789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237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29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652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3047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446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3620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0268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423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25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220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088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8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32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24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139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9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78DC0-706B-48F1-AC76-93E2B6E7716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8288E-06AF-4367-B7B2-22E794A42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820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10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531040" y="1505750"/>
            <a:ext cx="6118941" cy="3199538"/>
            <a:chOff x="1411119" y="1288838"/>
            <a:chExt cx="6118941" cy="3199538"/>
          </a:xfrm>
        </p:grpSpPr>
        <p:sp>
          <p:nvSpPr>
            <p:cNvPr id="23" name="文本框 22"/>
            <p:cNvSpPr txBox="1"/>
            <p:nvPr/>
          </p:nvSpPr>
          <p:spPr>
            <a:xfrm>
              <a:off x="1411119" y="1288838"/>
              <a:ext cx="3134191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拾柒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11119" y="3073250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教你三分钟搞定封面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524001" y="3103230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524001" y="3857947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1434060" y="3857947"/>
              <a:ext cx="6096000" cy="6304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You should have taken the realm for yourself. It was there for the taking. Jaime told me how you found him on the Iron Throne the day King’s Landing fell,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直角三角形 30"/>
          <p:cNvSpPr/>
          <p:nvPr/>
        </p:nvSpPr>
        <p:spPr>
          <a:xfrm flipV="1">
            <a:off x="1643922" y="4720544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649981" y="1505750"/>
            <a:ext cx="3328382" cy="3328382"/>
            <a:chOff x="1661564" y="2622476"/>
            <a:chExt cx="1662976" cy="1662976"/>
          </a:xfrm>
          <a:solidFill>
            <a:srgbClr val="22B1CF"/>
          </a:solidFill>
        </p:grpSpPr>
        <p:sp>
          <p:nvSpPr>
            <p:cNvPr id="21" name="任意多边形 20"/>
            <p:cNvSpPr/>
            <p:nvPr/>
          </p:nvSpPr>
          <p:spPr>
            <a:xfrm>
              <a:off x="2493052" y="3453964"/>
              <a:ext cx="831488" cy="831488"/>
            </a:xfrm>
            <a:custGeom>
              <a:avLst/>
              <a:gdLst>
                <a:gd name="connsiteX0" fmla="*/ 220764 w 794479"/>
                <a:gd name="connsiteY0" fmla="*/ 132524 h 794479"/>
                <a:gd name="connsiteX1" fmla="*/ 132524 w 794479"/>
                <a:gd name="connsiteY1" fmla="*/ 220764 h 794479"/>
                <a:gd name="connsiteX2" fmla="*/ 132524 w 794479"/>
                <a:gd name="connsiteY2" fmla="*/ 573714 h 794479"/>
                <a:gd name="connsiteX3" fmla="*/ 220764 w 794479"/>
                <a:gd name="connsiteY3" fmla="*/ 661954 h 794479"/>
                <a:gd name="connsiteX4" fmla="*/ 573714 w 794479"/>
                <a:gd name="connsiteY4" fmla="*/ 661954 h 794479"/>
                <a:gd name="connsiteX5" fmla="*/ 661954 w 794479"/>
                <a:gd name="connsiteY5" fmla="*/ 573714 h 794479"/>
                <a:gd name="connsiteX6" fmla="*/ 661954 w 794479"/>
                <a:gd name="connsiteY6" fmla="*/ 220764 h 794479"/>
                <a:gd name="connsiteX7" fmla="*/ 573714 w 794479"/>
                <a:gd name="connsiteY7" fmla="*/ 132524 h 794479"/>
                <a:gd name="connsiteX8" fmla="*/ 132416 w 794479"/>
                <a:gd name="connsiteY8" fmla="*/ 0 h 794479"/>
                <a:gd name="connsiteX9" fmla="*/ 662063 w 794479"/>
                <a:gd name="connsiteY9" fmla="*/ 0 h 794479"/>
                <a:gd name="connsiteX10" fmla="*/ 794479 w 794479"/>
                <a:gd name="connsiteY10" fmla="*/ 132416 h 794479"/>
                <a:gd name="connsiteX11" fmla="*/ 794479 w 794479"/>
                <a:gd name="connsiteY11" fmla="*/ 662063 h 794479"/>
                <a:gd name="connsiteX12" fmla="*/ 662063 w 794479"/>
                <a:gd name="connsiteY12" fmla="*/ 794479 h 794479"/>
                <a:gd name="connsiteX13" fmla="*/ 132416 w 794479"/>
                <a:gd name="connsiteY13" fmla="*/ 794479 h 794479"/>
                <a:gd name="connsiteX14" fmla="*/ 0 w 794479"/>
                <a:gd name="connsiteY14" fmla="*/ 662063 h 794479"/>
                <a:gd name="connsiteX15" fmla="*/ 0 w 794479"/>
                <a:gd name="connsiteY15" fmla="*/ 132416 h 794479"/>
                <a:gd name="connsiteX16" fmla="*/ 132416 w 794479"/>
                <a:gd name="connsiteY16" fmla="*/ 0 h 7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4479" h="794479">
                  <a:moveTo>
                    <a:pt x="220764" y="132524"/>
                  </a:moveTo>
                  <a:cubicBezTo>
                    <a:pt x="172030" y="132524"/>
                    <a:pt x="132524" y="172030"/>
                    <a:pt x="132524" y="220764"/>
                  </a:cubicBezTo>
                  <a:lnTo>
                    <a:pt x="132524" y="573714"/>
                  </a:lnTo>
                  <a:cubicBezTo>
                    <a:pt x="132524" y="622448"/>
                    <a:pt x="172030" y="661954"/>
                    <a:pt x="220764" y="661954"/>
                  </a:cubicBezTo>
                  <a:lnTo>
                    <a:pt x="573714" y="661954"/>
                  </a:lnTo>
                  <a:cubicBezTo>
                    <a:pt x="622448" y="661954"/>
                    <a:pt x="661954" y="622448"/>
                    <a:pt x="661954" y="573714"/>
                  </a:cubicBezTo>
                  <a:lnTo>
                    <a:pt x="661954" y="220764"/>
                  </a:lnTo>
                  <a:cubicBezTo>
                    <a:pt x="661954" y="172030"/>
                    <a:pt x="622448" y="132524"/>
                    <a:pt x="573714" y="132524"/>
                  </a:cubicBezTo>
                  <a:close/>
                  <a:moveTo>
                    <a:pt x="132416" y="0"/>
                  </a:moveTo>
                  <a:lnTo>
                    <a:pt x="662063" y="0"/>
                  </a:lnTo>
                  <a:cubicBezTo>
                    <a:pt x="735194" y="0"/>
                    <a:pt x="794479" y="59285"/>
                    <a:pt x="794479" y="132416"/>
                  </a:cubicBezTo>
                  <a:lnTo>
                    <a:pt x="794479" y="662063"/>
                  </a:lnTo>
                  <a:cubicBezTo>
                    <a:pt x="794479" y="735194"/>
                    <a:pt x="735194" y="794479"/>
                    <a:pt x="662063" y="794479"/>
                  </a:cubicBezTo>
                  <a:lnTo>
                    <a:pt x="132416" y="794479"/>
                  </a:lnTo>
                  <a:cubicBezTo>
                    <a:pt x="59285" y="794479"/>
                    <a:pt x="0" y="735194"/>
                    <a:pt x="0" y="662063"/>
                  </a:cubicBezTo>
                  <a:lnTo>
                    <a:pt x="0" y="132416"/>
                  </a:lnTo>
                  <a:cubicBezTo>
                    <a:pt x="0" y="59285"/>
                    <a:pt x="59285" y="0"/>
                    <a:pt x="13241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661564" y="2622476"/>
              <a:ext cx="1662975" cy="1662975"/>
            </a:xfrm>
            <a:custGeom>
              <a:avLst/>
              <a:gdLst>
                <a:gd name="connsiteX0" fmla="*/ 794479 w 1588958"/>
                <a:gd name="connsiteY0" fmla="*/ 0 h 1588958"/>
                <a:gd name="connsiteX1" fmla="*/ 1588958 w 1588958"/>
                <a:gd name="connsiteY1" fmla="*/ 794479 h 1588958"/>
                <a:gd name="connsiteX2" fmla="*/ 1584856 w 1588958"/>
                <a:gd name="connsiteY2" fmla="*/ 875710 h 1588958"/>
                <a:gd name="connsiteX3" fmla="*/ 1582174 w 1588958"/>
                <a:gd name="connsiteY3" fmla="*/ 893289 h 1588958"/>
                <a:gd name="connsiteX4" fmla="*/ 1578552 w 1588958"/>
                <a:gd name="connsiteY4" fmla="*/ 875353 h 1588958"/>
                <a:gd name="connsiteX5" fmla="*/ 1456542 w 1588958"/>
                <a:gd name="connsiteY5" fmla="*/ 794479 h 1588958"/>
                <a:gd name="connsiteX6" fmla="*/ 1424289 w 1588958"/>
                <a:gd name="connsiteY6" fmla="*/ 794479 h 1588958"/>
                <a:gd name="connsiteX7" fmla="*/ 794479 w 1588958"/>
                <a:gd name="connsiteY7" fmla="*/ 164669 h 1588958"/>
                <a:gd name="connsiteX8" fmla="*/ 164669 w 1588958"/>
                <a:gd name="connsiteY8" fmla="*/ 794479 h 1588958"/>
                <a:gd name="connsiteX9" fmla="*/ 794479 w 1588958"/>
                <a:gd name="connsiteY9" fmla="*/ 1424289 h 1588958"/>
                <a:gd name="connsiteX10" fmla="*/ 794479 w 1588958"/>
                <a:gd name="connsiteY10" fmla="*/ 1456542 h 1588958"/>
                <a:gd name="connsiteX11" fmla="*/ 875353 w 1588958"/>
                <a:gd name="connsiteY11" fmla="*/ 1578552 h 1588958"/>
                <a:gd name="connsiteX12" fmla="*/ 893290 w 1588958"/>
                <a:gd name="connsiteY12" fmla="*/ 1582173 h 1588958"/>
                <a:gd name="connsiteX13" fmla="*/ 875710 w 1588958"/>
                <a:gd name="connsiteY13" fmla="*/ 1584856 h 1588958"/>
                <a:gd name="connsiteX14" fmla="*/ 794479 w 1588958"/>
                <a:gd name="connsiteY14" fmla="*/ 1588958 h 1588958"/>
                <a:gd name="connsiteX15" fmla="*/ 0 w 1588958"/>
                <a:gd name="connsiteY15" fmla="*/ 794479 h 1588958"/>
                <a:gd name="connsiteX16" fmla="*/ 794479 w 1588958"/>
                <a:gd name="connsiteY16" fmla="*/ 0 h 158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88958" h="1588958">
                  <a:moveTo>
                    <a:pt x="794479" y="0"/>
                  </a:moveTo>
                  <a:cubicBezTo>
                    <a:pt x="1233258" y="0"/>
                    <a:pt x="1588958" y="355700"/>
                    <a:pt x="1588958" y="794479"/>
                  </a:cubicBezTo>
                  <a:cubicBezTo>
                    <a:pt x="1588958" y="821903"/>
                    <a:pt x="1587569" y="849002"/>
                    <a:pt x="1584856" y="875710"/>
                  </a:cubicBezTo>
                  <a:lnTo>
                    <a:pt x="1582174" y="893289"/>
                  </a:lnTo>
                  <a:lnTo>
                    <a:pt x="1578552" y="875353"/>
                  </a:lnTo>
                  <a:cubicBezTo>
                    <a:pt x="1558450" y="827827"/>
                    <a:pt x="1511391" y="794479"/>
                    <a:pt x="1456542" y="794479"/>
                  </a:cubicBezTo>
                  <a:lnTo>
                    <a:pt x="1424289" y="794479"/>
                  </a:lnTo>
                  <a:cubicBezTo>
                    <a:pt x="1424289" y="446645"/>
                    <a:pt x="1142313" y="164669"/>
                    <a:pt x="794479" y="164669"/>
                  </a:cubicBezTo>
                  <a:cubicBezTo>
                    <a:pt x="446645" y="164669"/>
                    <a:pt x="164669" y="446645"/>
                    <a:pt x="164669" y="794479"/>
                  </a:cubicBezTo>
                  <a:cubicBezTo>
                    <a:pt x="164669" y="1142313"/>
                    <a:pt x="446645" y="1424289"/>
                    <a:pt x="794479" y="1424289"/>
                  </a:cubicBezTo>
                  <a:lnTo>
                    <a:pt x="794479" y="1456542"/>
                  </a:lnTo>
                  <a:cubicBezTo>
                    <a:pt x="794479" y="1511390"/>
                    <a:pt x="827827" y="1558450"/>
                    <a:pt x="875353" y="1578552"/>
                  </a:cubicBezTo>
                  <a:lnTo>
                    <a:pt x="893290" y="1582173"/>
                  </a:lnTo>
                  <a:lnTo>
                    <a:pt x="875710" y="1584856"/>
                  </a:lnTo>
                  <a:cubicBezTo>
                    <a:pt x="849002" y="1587569"/>
                    <a:pt x="821903" y="1588958"/>
                    <a:pt x="794479" y="1588958"/>
                  </a:cubicBezTo>
                  <a:cubicBezTo>
                    <a:pt x="355700" y="1588958"/>
                    <a:pt x="0" y="1233258"/>
                    <a:pt x="0" y="794479"/>
                  </a:cubicBezTo>
                  <a:cubicBezTo>
                    <a:pt x="0" y="355700"/>
                    <a:pt x="355700" y="0"/>
                    <a:pt x="79447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5995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425" y="368300"/>
            <a:ext cx="11196638" cy="6121400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95343" y="1958968"/>
            <a:ext cx="4801314" cy="2940065"/>
            <a:chOff x="3677087" y="1659199"/>
            <a:chExt cx="4801314" cy="2940065"/>
          </a:xfrm>
        </p:grpSpPr>
        <p:grpSp>
          <p:nvGrpSpPr>
            <p:cNvPr id="4" name="组合 3"/>
            <p:cNvGrpSpPr/>
            <p:nvPr/>
          </p:nvGrpSpPr>
          <p:grpSpPr>
            <a:xfrm>
              <a:off x="3677087" y="1659199"/>
              <a:ext cx="4801314" cy="2478400"/>
              <a:chOff x="3731856" y="2018963"/>
              <a:chExt cx="4801314" cy="247840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4381072" y="2018963"/>
                <a:ext cx="3502882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做</a:t>
                </a:r>
                <a:r>
                  <a:rPr lang="en-US" altLang="zh-CN" sz="8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endParaRPr lang="zh-CN" altLang="en-US" sz="8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731856" y="3297034"/>
                <a:ext cx="4801314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要心中有线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3984864" y="4137599"/>
              <a:ext cx="41857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线是指参考线，要做，先拉线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061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544001" y="1843951"/>
            <a:ext cx="9103998" cy="2646878"/>
            <a:chOff x="1544001" y="2142074"/>
            <a:chExt cx="9103998" cy="2646878"/>
          </a:xfrm>
        </p:grpSpPr>
        <p:sp>
          <p:nvSpPr>
            <p:cNvPr id="8" name="文本框 7"/>
            <p:cNvSpPr txBox="1"/>
            <p:nvPr/>
          </p:nvSpPr>
          <p:spPr>
            <a:xfrm>
              <a:off x="1544001" y="214207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39273" y="214207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22B1CF">
                      <a:alpha val="3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34545" y="214207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22B1CF">
                      <a:alpha val="3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右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398364" y="2698230"/>
              <a:ext cx="0" cy="167889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793636" y="2698230"/>
              <a:ext cx="0" cy="167889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4208303" y="449082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我们先来搞定居左对齐</a:t>
            </a:r>
          </a:p>
        </p:txBody>
      </p:sp>
    </p:spTree>
    <p:extLst>
      <p:ext uri="{BB962C8B-B14F-4D97-AF65-F5344CB8AC3E}">
        <p14:creationId xmlns:p14="http://schemas.microsoft.com/office/powerpoint/2010/main" val="3392256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531040" y="1458892"/>
            <a:ext cx="36535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22B1CF"/>
                </a:solidFill>
                <a:latin typeface="Impact" panose="020B0806030902050204" pitchFamily="34" charset="0"/>
              </a:rPr>
              <a:t>2016</a:t>
            </a:r>
            <a:endParaRPr lang="zh-CN" altLang="en-US" sz="13800" dirty="0">
              <a:solidFill>
                <a:srgbClr val="22B1C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31040" y="3316831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财务部阶段性工作汇报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643922" y="3320142"/>
            <a:ext cx="5491396" cy="0"/>
          </a:xfrm>
          <a:prstGeom prst="line">
            <a:avLst/>
          </a:prstGeom>
          <a:ln>
            <a:solidFill>
              <a:srgbClr val="22B1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643922" y="4074859"/>
            <a:ext cx="5491396" cy="0"/>
          </a:xfrm>
          <a:prstGeom prst="line">
            <a:avLst/>
          </a:prstGeom>
          <a:ln>
            <a:solidFill>
              <a:srgbClr val="22B1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564057" y="4082960"/>
            <a:ext cx="6096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22B1CF"/>
                </a:solidFill>
                <a:latin typeface="+mj-ea"/>
                <a:ea typeface="+mj-ea"/>
              </a:rPr>
              <a:t>You should have taken the realm for yourself. It was there for the taking. Jaime told me how you found him on the Iron Throne the day King’s Landing fell,</a:t>
            </a:r>
            <a:endParaRPr lang="zh-CN" altLang="en-US" sz="1400" dirty="0">
              <a:solidFill>
                <a:srgbClr val="22B1CF"/>
              </a:solidFill>
              <a:latin typeface="+mj-ea"/>
              <a:ea typeface="+mj-ea"/>
            </a:endParaRPr>
          </a:p>
        </p:txBody>
      </p:sp>
      <p:sp>
        <p:nvSpPr>
          <p:cNvPr id="31" name="直角三角形 30"/>
          <p:cNvSpPr/>
          <p:nvPr/>
        </p:nvSpPr>
        <p:spPr>
          <a:xfrm flipV="1">
            <a:off x="1643922" y="4720544"/>
            <a:ext cx="330640" cy="330640"/>
          </a:xfrm>
          <a:prstGeom prst="rtTriangl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2B1CF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532649" y="632088"/>
            <a:ext cx="5907222" cy="5630335"/>
            <a:chOff x="3021013" y="4598988"/>
            <a:chExt cx="406400" cy="387351"/>
          </a:xfrm>
          <a:noFill/>
        </p:grpSpPr>
        <p:sp>
          <p:nvSpPr>
            <p:cNvPr id="39" name="Freeform 1453"/>
            <p:cNvSpPr>
              <a:spLocks/>
            </p:cNvSpPr>
            <p:nvPr/>
          </p:nvSpPr>
          <p:spPr bwMode="auto">
            <a:xfrm>
              <a:off x="3095626" y="4954588"/>
              <a:ext cx="60325" cy="31750"/>
            </a:xfrm>
            <a:custGeom>
              <a:avLst/>
              <a:gdLst>
                <a:gd name="T0" fmla="*/ 0 w 33"/>
                <a:gd name="T1" fmla="*/ 18 h 18"/>
                <a:gd name="T2" fmla="*/ 33 w 33"/>
                <a:gd name="T3" fmla="*/ 18 h 18"/>
                <a:gd name="T4" fmla="*/ 33 w 33"/>
                <a:gd name="T5" fmla="*/ 0 h 18"/>
                <a:gd name="T6" fmla="*/ 0 w 33"/>
                <a:gd name="T7" fmla="*/ 7 h 18"/>
                <a:gd name="T8" fmla="*/ 0 w 3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0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3"/>
                    <a:pt x="11" y="5"/>
                    <a:pt x="0" y="7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1454"/>
            <p:cNvSpPr>
              <a:spLocks/>
            </p:cNvSpPr>
            <p:nvPr/>
          </p:nvSpPr>
          <p:spPr bwMode="auto">
            <a:xfrm>
              <a:off x="3021013" y="4968876"/>
              <a:ext cx="60325" cy="17463"/>
            </a:xfrm>
            <a:custGeom>
              <a:avLst/>
              <a:gdLst>
                <a:gd name="T0" fmla="*/ 36 w 38"/>
                <a:gd name="T1" fmla="*/ 0 h 11"/>
                <a:gd name="T2" fmla="*/ 34 w 38"/>
                <a:gd name="T3" fmla="*/ 0 h 11"/>
                <a:gd name="T4" fmla="*/ 33 w 38"/>
                <a:gd name="T5" fmla="*/ 0 h 11"/>
                <a:gd name="T6" fmla="*/ 31 w 38"/>
                <a:gd name="T7" fmla="*/ 0 h 11"/>
                <a:gd name="T8" fmla="*/ 31 w 38"/>
                <a:gd name="T9" fmla="*/ 0 h 11"/>
                <a:gd name="T10" fmla="*/ 30 w 38"/>
                <a:gd name="T11" fmla="*/ 0 h 11"/>
                <a:gd name="T12" fmla="*/ 29 w 38"/>
                <a:gd name="T13" fmla="*/ 1 h 11"/>
                <a:gd name="T14" fmla="*/ 28 w 38"/>
                <a:gd name="T15" fmla="*/ 1 h 11"/>
                <a:gd name="T16" fmla="*/ 26 w 38"/>
                <a:gd name="T17" fmla="*/ 1 h 11"/>
                <a:gd name="T18" fmla="*/ 24 w 38"/>
                <a:gd name="T19" fmla="*/ 1 h 11"/>
                <a:gd name="T20" fmla="*/ 23 w 38"/>
                <a:gd name="T21" fmla="*/ 1 h 11"/>
                <a:gd name="T22" fmla="*/ 22 w 38"/>
                <a:gd name="T23" fmla="*/ 1 h 11"/>
                <a:gd name="T24" fmla="*/ 22 w 38"/>
                <a:gd name="T25" fmla="*/ 1 h 11"/>
                <a:gd name="T26" fmla="*/ 21 w 38"/>
                <a:gd name="T27" fmla="*/ 1 h 11"/>
                <a:gd name="T28" fmla="*/ 20 w 38"/>
                <a:gd name="T29" fmla="*/ 1 h 11"/>
                <a:gd name="T30" fmla="*/ 18 w 38"/>
                <a:gd name="T31" fmla="*/ 1 h 11"/>
                <a:gd name="T32" fmla="*/ 17 w 38"/>
                <a:gd name="T33" fmla="*/ 1 h 11"/>
                <a:gd name="T34" fmla="*/ 16 w 38"/>
                <a:gd name="T35" fmla="*/ 1 h 11"/>
                <a:gd name="T36" fmla="*/ 15 w 38"/>
                <a:gd name="T37" fmla="*/ 1 h 11"/>
                <a:gd name="T38" fmla="*/ 14 w 38"/>
                <a:gd name="T39" fmla="*/ 1 h 11"/>
                <a:gd name="T40" fmla="*/ 13 w 38"/>
                <a:gd name="T41" fmla="*/ 1 h 11"/>
                <a:gd name="T42" fmla="*/ 12 w 38"/>
                <a:gd name="T43" fmla="*/ 1 h 11"/>
                <a:gd name="T44" fmla="*/ 10 w 38"/>
                <a:gd name="T45" fmla="*/ 1 h 11"/>
                <a:gd name="T46" fmla="*/ 8 w 38"/>
                <a:gd name="T47" fmla="*/ 1 h 11"/>
                <a:gd name="T48" fmla="*/ 7 w 38"/>
                <a:gd name="T49" fmla="*/ 1 h 11"/>
                <a:gd name="T50" fmla="*/ 6 w 38"/>
                <a:gd name="T51" fmla="*/ 1 h 11"/>
                <a:gd name="T52" fmla="*/ 5 w 38"/>
                <a:gd name="T53" fmla="*/ 1 h 11"/>
                <a:gd name="T54" fmla="*/ 4 w 38"/>
                <a:gd name="T55" fmla="*/ 1 h 11"/>
                <a:gd name="T56" fmla="*/ 1 w 38"/>
                <a:gd name="T57" fmla="*/ 0 h 11"/>
                <a:gd name="T58" fmla="*/ 0 w 38"/>
                <a:gd name="T59" fmla="*/ 0 h 11"/>
                <a:gd name="T60" fmla="*/ 38 w 38"/>
                <a:gd name="T61" fmla="*/ 11 h 11"/>
                <a:gd name="T62" fmla="*/ 38 w 38"/>
                <a:gd name="T6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1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9" y="0"/>
                  </a:lnTo>
                  <a:lnTo>
                    <a:pt x="29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8" y="11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1455"/>
            <p:cNvSpPr>
              <a:spLocks/>
            </p:cNvSpPr>
            <p:nvPr/>
          </p:nvSpPr>
          <p:spPr bwMode="auto">
            <a:xfrm>
              <a:off x="3168651" y="4922838"/>
              <a:ext cx="58738" cy="63500"/>
            </a:xfrm>
            <a:custGeom>
              <a:avLst/>
              <a:gdLst>
                <a:gd name="T0" fmla="*/ 0 w 33"/>
                <a:gd name="T1" fmla="*/ 36 h 36"/>
                <a:gd name="T2" fmla="*/ 33 w 33"/>
                <a:gd name="T3" fmla="*/ 36 h 36"/>
                <a:gd name="T4" fmla="*/ 33 w 33"/>
                <a:gd name="T5" fmla="*/ 0 h 36"/>
                <a:gd name="T6" fmla="*/ 0 w 33"/>
                <a:gd name="T7" fmla="*/ 15 h 36"/>
                <a:gd name="T8" fmla="*/ 0 w 3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0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6"/>
                    <a:pt x="12" y="11"/>
                    <a:pt x="0" y="15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Freeform 1456"/>
            <p:cNvSpPr>
              <a:spLocks/>
            </p:cNvSpPr>
            <p:nvPr/>
          </p:nvSpPr>
          <p:spPr bwMode="auto">
            <a:xfrm>
              <a:off x="3243263" y="4868863"/>
              <a:ext cx="58738" cy="117475"/>
            </a:xfrm>
            <a:custGeom>
              <a:avLst/>
              <a:gdLst>
                <a:gd name="T0" fmla="*/ 0 w 33"/>
                <a:gd name="T1" fmla="*/ 26 h 67"/>
                <a:gd name="T2" fmla="*/ 0 w 33"/>
                <a:gd name="T3" fmla="*/ 67 h 67"/>
                <a:gd name="T4" fmla="*/ 33 w 33"/>
                <a:gd name="T5" fmla="*/ 67 h 67"/>
                <a:gd name="T6" fmla="*/ 33 w 33"/>
                <a:gd name="T7" fmla="*/ 0 h 67"/>
                <a:gd name="T8" fmla="*/ 0 w 33"/>
                <a:gd name="T9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7">
                  <a:moveTo>
                    <a:pt x="0" y="26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10"/>
                    <a:pt x="12" y="18"/>
                    <a:pt x="0" y="26"/>
                  </a:cubicBez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Freeform 1457"/>
            <p:cNvSpPr>
              <a:spLocks/>
            </p:cNvSpPr>
            <p:nvPr/>
          </p:nvSpPr>
          <p:spPr bwMode="auto">
            <a:xfrm>
              <a:off x="3021013" y="4598988"/>
              <a:ext cx="406400" cy="357188"/>
            </a:xfrm>
            <a:custGeom>
              <a:avLst/>
              <a:gdLst>
                <a:gd name="T0" fmla="*/ 172 w 224"/>
                <a:gd name="T1" fmla="*/ 0 h 204"/>
                <a:gd name="T2" fmla="*/ 120 w 224"/>
                <a:gd name="T3" fmla="*/ 65 h 204"/>
                <a:gd name="T4" fmla="*/ 146 w 224"/>
                <a:gd name="T5" fmla="*/ 65 h 204"/>
                <a:gd name="T6" fmla="*/ 76 w 224"/>
                <a:gd name="T7" fmla="*/ 163 h 204"/>
                <a:gd name="T8" fmla="*/ 0 w 224"/>
                <a:gd name="T9" fmla="*/ 188 h 204"/>
                <a:gd name="T10" fmla="*/ 0 w 224"/>
                <a:gd name="T11" fmla="*/ 202 h 204"/>
                <a:gd name="T12" fmla="*/ 117 w 224"/>
                <a:gd name="T13" fmla="*/ 172 h 204"/>
                <a:gd name="T14" fmla="*/ 198 w 224"/>
                <a:gd name="T15" fmla="*/ 65 h 204"/>
                <a:gd name="T16" fmla="*/ 224 w 224"/>
                <a:gd name="T17" fmla="*/ 65 h 204"/>
                <a:gd name="T18" fmla="*/ 172 w 224"/>
                <a:gd name="T1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04">
                  <a:moveTo>
                    <a:pt x="172" y="0"/>
                  </a:moveTo>
                  <a:cubicBezTo>
                    <a:pt x="120" y="65"/>
                    <a:pt x="120" y="65"/>
                    <a:pt x="120" y="65"/>
                  </a:cubicBezTo>
                  <a:cubicBezTo>
                    <a:pt x="146" y="65"/>
                    <a:pt x="146" y="65"/>
                    <a:pt x="146" y="65"/>
                  </a:cubicBezTo>
                  <a:cubicBezTo>
                    <a:pt x="136" y="104"/>
                    <a:pt x="112" y="139"/>
                    <a:pt x="76" y="163"/>
                  </a:cubicBezTo>
                  <a:cubicBezTo>
                    <a:pt x="52" y="178"/>
                    <a:pt x="26" y="186"/>
                    <a:pt x="0" y="18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40" y="204"/>
                    <a:pt x="81" y="195"/>
                    <a:pt x="117" y="172"/>
                  </a:cubicBezTo>
                  <a:cubicBezTo>
                    <a:pt x="157" y="146"/>
                    <a:pt x="185" y="107"/>
                    <a:pt x="198" y="65"/>
                  </a:cubicBezTo>
                  <a:cubicBezTo>
                    <a:pt x="224" y="65"/>
                    <a:pt x="224" y="65"/>
                    <a:pt x="224" y="65"/>
                  </a:cubicBezTo>
                  <a:lnTo>
                    <a:pt x="172" y="0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Freeform 1458"/>
            <p:cNvSpPr>
              <a:spLocks/>
            </p:cNvSpPr>
            <p:nvPr/>
          </p:nvSpPr>
          <p:spPr bwMode="auto">
            <a:xfrm>
              <a:off x="3314701" y="4768851"/>
              <a:ext cx="61913" cy="217488"/>
            </a:xfrm>
            <a:custGeom>
              <a:avLst/>
              <a:gdLst>
                <a:gd name="T0" fmla="*/ 0 w 34"/>
                <a:gd name="T1" fmla="*/ 124 h 124"/>
                <a:gd name="T2" fmla="*/ 34 w 34"/>
                <a:gd name="T3" fmla="*/ 124 h 124"/>
                <a:gd name="T4" fmla="*/ 34 w 34"/>
                <a:gd name="T5" fmla="*/ 0 h 124"/>
                <a:gd name="T6" fmla="*/ 0 w 34"/>
                <a:gd name="T7" fmla="*/ 49 h 124"/>
                <a:gd name="T8" fmla="*/ 0 w 34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4">
                  <a:moveTo>
                    <a:pt x="0" y="124"/>
                  </a:moveTo>
                  <a:cubicBezTo>
                    <a:pt x="34" y="124"/>
                    <a:pt x="34" y="124"/>
                    <a:pt x="34" y="12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8"/>
                    <a:pt x="14" y="35"/>
                    <a:pt x="0" y="49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8930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>
              <a:alpha val="95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531040" y="1458892"/>
            <a:ext cx="6118941" cy="3592292"/>
            <a:chOff x="1411119" y="1431545"/>
            <a:chExt cx="6118941" cy="3592292"/>
          </a:xfrm>
        </p:grpSpPr>
        <p:grpSp>
          <p:nvGrpSpPr>
            <p:cNvPr id="30" name="组合 29"/>
            <p:cNvGrpSpPr/>
            <p:nvPr/>
          </p:nvGrpSpPr>
          <p:grpSpPr>
            <a:xfrm>
              <a:off x="1411119" y="1431545"/>
              <a:ext cx="6118941" cy="3246396"/>
              <a:chOff x="1411119" y="1241980"/>
              <a:chExt cx="6118941" cy="324639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411119" y="1241980"/>
                <a:ext cx="3653564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3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2016</a:t>
                </a:r>
                <a:endParaRPr lang="zh-CN" altLang="en-US" sz="13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411119" y="3073250"/>
                <a:ext cx="582723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财务部阶段性工作汇报</a:t>
                </a: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1524001" y="3103230"/>
                <a:ext cx="549139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524001" y="3857947"/>
                <a:ext cx="549139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矩形 28"/>
              <p:cNvSpPr/>
              <p:nvPr/>
            </p:nvSpPr>
            <p:spPr>
              <a:xfrm>
                <a:off x="1434060" y="3857947"/>
                <a:ext cx="6096000" cy="6304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j-ea"/>
                    <a:ea typeface="+mj-ea"/>
                  </a:rPr>
                  <a:t>You should have taken the realm for yourself. It was there for the taking. Jaime told me how you found him on the Iron Throne the day King’s Landing fell,</a:t>
                </a:r>
                <a:endParaRPr lang="zh-CN" altLang="en-US" sz="1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直角三角形 30"/>
            <p:cNvSpPr/>
            <p:nvPr/>
          </p:nvSpPr>
          <p:spPr>
            <a:xfrm flipV="1">
              <a:off x="1524001" y="4693197"/>
              <a:ext cx="330640" cy="33064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32649" y="632088"/>
            <a:ext cx="5907222" cy="5630335"/>
            <a:chOff x="3021013" y="4598988"/>
            <a:chExt cx="406400" cy="387351"/>
          </a:xfrm>
          <a:noFill/>
        </p:grpSpPr>
        <p:sp>
          <p:nvSpPr>
            <p:cNvPr id="39" name="Freeform 1453"/>
            <p:cNvSpPr>
              <a:spLocks/>
            </p:cNvSpPr>
            <p:nvPr/>
          </p:nvSpPr>
          <p:spPr bwMode="auto">
            <a:xfrm>
              <a:off x="3095626" y="4954588"/>
              <a:ext cx="60325" cy="31750"/>
            </a:xfrm>
            <a:custGeom>
              <a:avLst/>
              <a:gdLst>
                <a:gd name="T0" fmla="*/ 0 w 33"/>
                <a:gd name="T1" fmla="*/ 18 h 18"/>
                <a:gd name="T2" fmla="*/ 33 w 33"/>
                <a:gd name="T3" fmla="*/ 18 h 18"/>
                <a:gd name="T4" fmla="*/ 33 w 33"/>
                <a:gd name="T5" fmla="*/ 0 h 18"/>
                <a:gd name="T6" fmla="*/ 0 w 33"/>
                <a:gd name="T7" fmla="*/ 7 h 18"/>
                <a:gd name="T8" fmla="*/ 0 w 3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0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3"/>
                    <a:pt x="11" y="5"/>
                    <a:pt x="0" y="7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F482"/>
                </a:solidFill>
              </a:endParaRPr>
            </a:p>
          </p:txBody>
        </p:sp>
        <p:sp>
          <p:nvSpPr>
            <p:cNvPr id="40" name="Freeform 1454"/>
            <p:cNvSpPr>
              <a:spLocks/>
            </p:cNvSpPr>
            <p:nvPr/>
          </p:nvSpPr>
          <p:spPr bwMode="auto">
            <a:xfrm>
              <a:off x="3021013" y="4968876"/>
              <a:ext cx="60325" cy="17463"/>
            </a:xfrm>
            <a:custGeom>
              <a:avLst/>
              <a:gdLst>
                <a:gd name="T0" fmla="*/ 36 w 38"/>
                <a:gd name="T1" fmla="*/ 0 h 11"/>
                <a:gd name="T2" fmla="*/ 34 w 38"/>
                <a:gd name="T3" fmla="*/ 0 h 11"/>
                <a:gd name="T4" fmla="*/ 33 w 38"/>
                <a:gd name="T5" fmla="*/ 0 h 11"/>
                <a:gd name="T6" fmla="*/ 31 w 38"/>
                <a:gd name="T7" fmla="*/ 0 h 11"/>
                <a:gd name="T8" fmla="*/ 31 w 38"/>
                <a:gd name="T9" fmla="*/ 0 h 11"/>
                <a:gd name="T10" fmla="*/ 30 w 38"/>
                <a:gd name="T11" fmla="*/ 0 h 11"/>
                <a:gd name="T12" fmla="*/ 29 w 38"/>
                <a:gd name="T13" fmla="*/ 1 h 11"/>
                <a:gd name="T14" fmla="*/ 28 w 38"/>
                <a:gd name="T15" fmla="*/ 1 h 11"/>
                <a:gd name="T16" fmla="*/ 26 w 38"/>
                <a:gd name="T17" fmla="*/ 1 h 11"/>
                <a:gd name="T18" fmla="*/ 24 w 38"/>
                <a:gd name="T19" fmla="*/ 1 h 11"/>
                <a:gd name="T20" fmla="*/ 23 w 38"/>
                <a:gd name="T21" fmla="*/ 1 h 11"/>
                <a:gd name="T22" fmla="*/ 22 w 38"/>
                <a:gd name="T23" fmla="*/ 1 h 11"/>
                <a:gd name="T24" fmla="*/ 22 w 38"/>
                <a:gd name="T25" fmla="*/ 1 h 11"/>
                <a:gd name="T26" fmla="*/ 21 w 38"/>
                <a:gd name="T27" fmla="*/ 1 h 11"/>
                <a:gd name="T28" fmla="*/ 20 w 38"/>
                <a:gd name="T29" fmla="*/ 1 h 11"/>
                <a:gd name="T30" fmla="*/ 18 w 38"/>
                <a:gd name="T31" fmla="*/ 1 h 11"/>
                <a:gd name="T32" fmla="*/ 17 w 38"/>
                <a:gd name="T33" fmla="*/ 1 h 11"/>
                <a:gd name="T34" fmla="*/ 16 w 38"/>
                <a:gd name="T35" fmla="*/ 1 h 11"/>
                <a:gd name="T36" fmla="*/ 15 w 38"/>
                <a:gd name="T37" fmla="*/ 1 h 11"/>
                <a:gd name="T38" fmla="*/ 14 w 38"/>
                <a:gd name="T39" fmla="*/ 1 h 11"/>
                <a:gd name="T40" fmla="*/ 13 w 38"/>
                <a:gd name="T41" fmla="*/ 1 h 11"/>
                <a:gd name="T42" fmla="*/ 12 w 38"/>
                <a:gd name="T43" fmla="*/ 1 h 11"/>
                <a:gd name="T44" fmla="*/ 10 w 38"/>
                <a:gd name="T45" fmla="*/ 1 h 11"/>
                <a:gd name="T46" fmla="*/ 8 w 38"/>
                <a:gd name="T47" fmla="*/ 1 h 11"/>
                <a:gd name="T48" fmla="*/ 7 w 38"/>
                <a:gd name="T49" fmla="*/ 1 h 11"/>
                <a:gd name="T50" fmla="*/ 6 w 38"/>
                <a:gd name="T51" fmla="*/ 1 h 11"/>
                <a:gd name="T52" fmla="*/ 5 w 38"/>
                <a:gd name="T53" fmla="*/ 1 h 11"/>
                <a:gd name="T54" fmla="*/ 4 w 38"/>
                <a:gd name="T55" fmla="*/ 1 h 11"/>
                <a:gd name="T56" fmla="*/ 1 w 38"/>
                <a:gd name="T57" fmla="*/ 0 h 11"/>
                <a:gd name="T58" fmla="*/ 0 w 38"/>
                <a:gd name="T59" fmla="*/ 0 h 11"/>
                <a:gd name="T60" fmla="*/ 38 w 38"/>
                <a:gd name="T61" fmla="*/ 11 h 11"/>
                <a:gd name="T62" fmla="*/ 38 w 38"/>
                <a:gd name="T6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1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9" y="0"/>
                  </a:lnTo>
                  <a:lnTo>
                    <a:pt x="29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8" y="11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F482"/>
                </a:solidFill>
              </a:endParaRPr>
            </a:p>
          </p:txBody>
        </p:sp>
        <p:sp>
          <p:nvSpPr>
            <p:cNvPr id="41" name="Freeform 1455"/>
            <p:cNvSpPr>
              <a:spLocks/>
            </p:cNvSpPr>
            <p:nvPr/>
          </p:nvSpPr>
          <p:spPr bwMode="auto">
            <a:xfrm>
              <a:off x="3168651" y="4922838"/>
              <a:ext cx="58738" cy="63500"/>
            </a:xfrm>
            <a:custGeom>
              <a:avLst/>
              <a:gdLst>
                <a:gd name="T0" fmla="*/ 0 w 33"/>
                <a:gd name="T1" fmla="*/ 36 h 36"/>
                <a:gd name="T2" fmla="*/ 33 w 33"/>
                <a:gd name="T3" fmla="*/ 36 h 36"/>
                <a:gd name="T4" fmla="*/ 33 w 33"/>
                <a:gd name="T5" fmla="*/ 0 h 36"/>
                <a:gd name="T6" fmla="*/ 0 w 33"/>
                <a:gd name="T7" fmla="*/ 15 h 36"/>
                <a:gd name="T8" fmla="*/ 0 w 3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0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6"/>
                    <a:pt x="12" y="11"/>
                    <a:pt x="0" y="15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F482"/>
                </a:solidFill>
              </a:endParaRPr>
            </a:p>
          </p:txBody>
        </p:sp>
        <p:sp>
          <p:nvSpPr>
            <p:cNvPr id="42" name="Freeform 1456"/>
            <p:cNvSpPr>
              <a:spLocks/>
            </p:cNvSpPr>
            <p:nvPr/>
          </p:nvSpPr>
          <p:spPr bwMode="auto">
            <a:xfrm>
              <a:off x="3243263" y="4868863"/>
              <a:ext cx="58738" cy="117475"/>
            </a:xfrm>
            <a:custGeom>
              <a:avLst/>
              <a:gdLst>
                <a:gd name="T0" fmla="*/ 0 w 33"/>
                <a:gd name="T1" fmla="*/ 26 h 67"/>
                <a:gd name="T2" fmla="*/ 0 w 33"/>
                <a:gd name="T3" fmla="*/ 67 h 67"/>
                <a:gd name="T4" fmla="*/ 33 w 33"/>
                <a:gd name="T5" fmla="*/ 67 h 67"/>
                <a:gd name="T6" fmla="*/ 33 w 33"/>
                <a:gd name="T7" fmla="*/ 0 h 67"/>
                <a:gd name="T8" fmla="*/ 0 w 33"/>
                <a:gd name="T9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7">
                  <a:moveTo>
                    <a:pt x="0" y="26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10"/>
                    <a:pt x="12" y="18"/>
                    <a:pt x="0" y="26"/>
                  </a:cubicBez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F482"/>
                </a:solidFill>
              </a:endParaRPr>
            </a:p>
          </p:txBody>
        </p:sp>
        <p:sp>
          <p:nvSpPr>
            <p:cNvPr id="43" name="Freeform 1457"/>
            <p:cNvSpPr>
              <a:spLocks/>
            </p:cNvSpPr>
            <p:nvPr/>
          </p:nvSpPr>
          <p:spPr bwMode="auto">
            <a:xfrm>
              <a:off x="3021013" y="4598988"/>
              <a:ext cx="406400" cy="357188"/>
            </a:xfrm>
            <a:custGeom>
              <a:avLst/>
              <a:gdLst>
                <a:gd name="T0" fmla="*/ 172 w 224"/>
                <a:gd name="T1" fmla="*/ 0 h 204"/>
                <a:gd name="T2" fmla="*/ 120 w 224"/>
                <a:gd name="T3" fmla="*/ 65 h 204"/>
                <a:gd name="T4" fmla="*/ 146 w 224"/>
                <a:gd name="T5" fmla="*/ 65 h 204"/>
                <a:gd name="T6" fmla="*/ 76 w 224"/>
                <a:gd name="T7" fmla="*/ 163 h 204"/>
                <a:gd name="T8" fmla="*/ 0 w 224"/>
                <a:gd name="T9" fmla="*/ 188 h 204"/>
                <a:gd name="T10" fmla="*/ 0 w 224"/>
                <a:gd name="T11" fmla="*/ 202 h 204"/>
                <a:gd name="T12" fmla="*/ 117 w 224"/>
                <a:gd name="T13" fmla="*/ 172 h 204"/>
                <a:gd name="T14" fmla="*/ 198 w 224"/>
                <a:gd name="T15" fmla="*/ 65 h 204"/>
                <a:gd name="T16" fmla="*/ 224 w 224"/>
                <a:gd name="T17" fmla="*/ 65 h 204"/>
                <a:gd name="T18" fmla="*/ 172 w 224"/>
                <a:gd name="T1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04">
                  <a:moveTo>
                    <a:pt x="172" y="0"/>
                  </a:moveTo>
                  <a:cubicBezTo>
                    <a:pt x="120" y="65"/>
                    <a:pt x="120" y="65"/>
                    <a:pt x="120" y="65"/>
                  </a:cubicBezTo>
                  <a:cubicBezTo>
                    <a:pt x="146" y="65"/>
                    <a:pt x="146" y="65"/>
                    <a:pt x="146" y="65"/>
                  </a:cubicBezTo>
                  <a:cubicBezTo>
                    <a:pt x="136" y="104"/>
                    <a:pt x="112" y="139"/>
                    <a:pt x="76" y="163"/>
                  </a:cubicBezTo>
                  <a:cubicBezTo>
                    <a:pt x="52" y="178"/>
                    <a:pt x="26" y="186"/>
                    <a:pt x="0" y="18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40" y="204"/>
                    <a:pt x="81" y="195"/>
                    <a:pt x="117" y="172"/>
                  </a:cubicBezTo>
                  <a:cubicBezTo>
                    <a:pt x="157" y="146"/>
                    <a:pt x="185" y="107"/>
                    <a:pt x="198" y="65"/>
                  </a:cubicBezTo>
                  <a:cubicBezTo>
                    <a:pt x="224" y="65"/>
                    <a:pt x="224" y="65"/>
                    <a:pt x="224" y="65"/>
                  </a:cubicBezTo>
                  <a:lnTo>
                    <a:pt x="172" y="0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F482"/>
                </a:solidFill>
              </a:endParaRPr>
            </a:p>
          </p:txBody>
        </p:sp>
        <p:sp>
          <p:nvSpPr>
            <p:cNvPr id="44" name="Freeform 1458"/>
            <p:cNvSpPr>
              <a:spLocks/>
            </p:cNvSpPr>
            <p:nvPr/>
          </p:nvSpPr>
          <p:spPr bwMode="auto">
            <a:xfrm>
              <a:off x="3314701" y="4768851"/>
              <a:ext cx="61913" cy="217488"/>
            </a:xfrm>
            <a:custGeom>
              <a:avLst/>
              <a:gdLst>
                <a:gd name="T0" fmla="*/ 0 w 34"/>
                <a:gd name="T1" fmla="*/ 124 h 124"/>
                <a:gd name="T2" fmla="*/ 34 w 34"/>
                <a:gd name="T3" fmla="*/ 124 h 124"/>
                <a:gd name="T4" fmla="*/ 34 w 34"/>
                <a:gd name="T5" fmla="*/ 0 h 124"/>
                <a:gd name="T6" fmla="*/ 0 w 34"/>
                <a:gd name="T7" fmla="*/ 49 h 124"/>
                <a:gd name="T8" fmla="*/ 0 w 34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4">
                  <a:moveTo>
                    <a:pt x="0" y="124"/>
                  </a:moveTo>
                  <a:cubicBezTo>
                    <a:pt x="34" y="124"/>
                    <a:pt x="34" y="124"/>
                    <a:pt x="34" y="12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8"/>
                    <a:pt x="14" y="35"/>
                    <a:pt x="0" y="49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EF48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0820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722" y="0"/>
            <a:ext cx="12195722" cy="6858000"/>
          </a:xfrm>
          <a:prstGeom prst="rect">
            <a:avLst/>
          </a:prstGeom>
          <a:solidFill>
            <a:srgbClr val="22B1CF">
              <a:alpha val="95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8" y="1927772"/>
            <a:ext cx="5470191" cy="30754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872" y="1891259"/>
            <a:ext cx="5470191" cy="30754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3744778" y="714872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看到那根线了吗？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39046" y="5432448"/>
            <a:ext cx="9110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为了使右边不显得太空，我放了一个柱形图，当然这个可以不要的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229194" y="1927771"/>
            <a:ext cx="0" cy="3075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910465" y="1927772"/>
            <a:ext cx="0" cy="3075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2011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544001" y="1843951"/>
            <a:ext cx="9103998" cy="2646878"/>
            <a:chOff x="1544001" y="2142074"/>
            <a:chExt cx="9103998" cy="2646878"/>
          </a:xfrm>
        </p:grpSpPr>
        <p:sp>
          <p:nvSpPr>
            <p:cNvPr id="8" name="文本框 7"/>
            <p:cNvSpPr txBox="1"/>
            <p:nvPr/>
          </p:nvSpPr>
          <p:spPr>
            <a:xfrm>
              <a:off x="1544001" y="214207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22B1CF">
                      <a:alpha val="3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39273" y="214207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34545" y="214207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22B1CF">
                      <a:alpha val="3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右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398364" y="2698230"/>
              <a:ext cx="0" cy="167889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793636" y="2698230"/>
              <a:ext cx="0" cy="167889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4208303" y="449082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我们再来搞定居中对齐</a:t>
            </a:r>
          </a:p>
        </p:txBody>
      </p:sp>
    </p:spTree>
    <p:extLst>
      <p:ext uri="{BB962C8B-B14F-4D97-AF65-F5344CB8AC3E}">
        <p14:creationId xmlns:p14="http://schemas.microsoft.com/office/powerpoint/2010/main" val="977144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48000" y="1296050"/>
            <a:ext cx="6096000" cy="3276554"/>
            <a:chOff x="1547548" y="1458892"/>
            <a:chExt cx="6096000" cy="3276554"/>
          </a:xfrm>
        </p:grpSpPr>
        <p:sp>
          <p:nvSpPr>
            <p:cNvPr id="23" name="文本框 22"/>
            <p:cNvSpPr txBox="1"/>
            <p:nvPr/>
          </p:nvSpPr>
          <p:spPr>
            <a:xfrm>
              <a:off x="2768766" y="1458892"/>
              <a:ext cx="365356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>
                  <a:solidFill>
                    <a:srgbClr val="22B1CF"/>
                  </a:solidFill>
                  <a:latin typeface="Impact" panose="020B0806030902050204" pitchFamily="34" charset="0"/>
                </a:rPr>
                <a:t>2016</a:t>
              </a:r>
              <a:endParaRPr lang="zh-CN" altLang="en-US" sz="13800" dirty="0">
                <a:solidFill>
                  <a:srgbClr val="22B1C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81930" y="3316831"/>
              <a:ext cx="5827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财务部阶段性工作汇报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849850" y="3320142"/>
              <a:ext cx="5491396" cy="0"/>
            </a:xfrm>
            <a:prstGeom prst="line">
              <a:avLst/>
            </a:prstGeom>
            <a:ln>
              <a:solidFill>
                <a:srgbClr val="22B1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849850" y="4074859"/>
              <a:ext cx="5491396" cy="0"/>
            </a:xfrm>
            <a:prstGeom prst="line">
              <a:avLst/>
            </a:prstGeom>
            <a:ln>
              <a:solidFill>
                <a:srgbClr val="22B1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1547548" y="4082960"/>
              <a:ext cx="6096000" cy="6524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2B1CF"/>
                  </a:solidFill>
                  <a:latin typeface="+mj-ea"/>
                  <a:ea typeface="+mj-ea"/>
                </a:rPr>
                <a:t>You should have taken the realm for yourself. It was there for the taking. Jaime told me how you found him on the Iron Throne the day King’s Landing fell</a:t>
              </a:r>
              <a:endParaRPr lang="zh-CN" altLang="en-US" sz="1400" dirty="0">
                <a:solidFill>
                  <a:srgbClr val="22B1C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直角三角形 30"/>
          <p:cNvSpPr/>
          <p:nvPr/>
        </p:nvSpPr>
        <p:spPr>
          <a:xfrm rot="18900000">
            <a:off x="5967193" y="4936303"/>
            <a:ext cx="330640" cy="330640"/>
          </a:xfrm>
          <a:prstGeom prst="rtTriangl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2B1C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111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>
              <a:alpha val="95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269218" y="1296050"/>
            <a:ext cx="36535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sz="13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82382" y="3153989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财务部阶段性工作汇报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3350302" y="3157300"/>
            <a:ext cx="54913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350302" y="3912017"/>
            <a:ext cx="54913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3048000" y="3920118"/>
            <a:ext cx="6096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You should have taken the realm for yourself. It was there for the taking. Jaime told me how you found him on the Iron Throne the day King’s Landing fell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直角三角形 30"/>
          <p:cNvSpPr/>
          <p:nvPr/>
        </p:nvSpPr>
        <p:spPr>
          <a:xfrm rot="18900000">
            <a:off x="5967193" y="4936303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38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722" y="0"/>
            <a:ext cx="12195722" cy="6858000"/>
          </a:xfrm>
          <a:prstGeom prst="rect">
            <a:avLst/>
          </a:prstGeom>
          <a:solidFill>
            <a:srgbClr val="22B1CF">
              <a:alpha val="95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44778" y="714872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看到那根线了吗？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87566" y="5432448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这次我并没有加东西，因为两边很均衡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72" y="1950021"/>
            <a:ext cx="5440858" cy="305898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261194" y="1950021"/>
            <a:ext cx="0" cy="3075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839" y="1966513"/>
            <a:ext cx="5440858" cy="3058989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8946268" y="1950021"/>
            <a:ext cx="0" cy="3075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230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544001" y="1843951"/>
            <a:ext cx="9103998" cy="2646878"/>
            <a:chOff x="1544001" y="2142074"/>
            <a:chExt cx="9103998" cy="2646878"/>
          </a:xfrm>
        </p:grpSpPr>
        <p:sp>
          <p:nvSpPr>
            <p:cNvPr id="8" name="文本框 7"/>
            <p:cNvSpPr txBox="1"/>
            <p:nvPr/>
          </p:nvSpPr>
          <p:spPr>
            <a:xfrm>
              <a:off x="1544001" y="214207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22B1CF">
                      <a:alpha val="3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39273" y="214207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22B1CF">
                      <a:alpha val="3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334545" y="214207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右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398364" y="2698230"/>
              <a:ext cx="0" cy="167889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793636" y="2698230"/>
              <a:ext cx="0" cy="167889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4208303" y="449082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我们再来搞定居右对齐</a:t>
            </a:r>
          </a:p>
        </p:txBody>
      </p:sp>
    </p:spTree>
    <p:extLst>
      <p:ext uri="{BB962C8B-B14F-4D97-AF65-F5344CB8AC3E}">
        <p14:creationId xmlns:p14="http://schemas.microsoft.com/office/powerpoint/2010/main" val="78889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875153" y="1249187"/>
            <a:ext cx="2441694" cy="2086120"/>
            <a:chOff x="4618672" y="1429069"/>
            <a:chExt cx="2441694" cy="2086120"/>
          </a:xfrm>
        </p:grpSpPr>
        <p:sp>
          <p:nvSpPr>
            <p:cNvPr id="10" name="文本框 9"/>
            <p:cNvSpPr txBox="1"/>
            <p:nvPr/>
          </p:nvSpPr>
          <p:spPr>
            <a:xfrm>
              <a:off x="4618672" y="1429069"/>
              <a:ext cx="2441694" cy="144655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618672" y="2745748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只是工作</a:t>
              </a:r>
            </a:p>
          </p:txBody>
        </p:sp>
      </p:grpSp>
      <p:sp>
        <p:nvSpPr>
          <p:cNvPr id="15" name="直角三角形 14"/>
          <p:cNvSpPr/>
          <p:nvPr/>
        </p:nvSpPr>
        <p:spPr>
          <a:xfrm rot="18900000">
            <a:off x="5930680" y="4708234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635495" y="3391281"/>
            <a:ext cx="4921010" cy="1192500"/>
            <a:chOff x="3635495" y="3447256"/>
            <a:chExt cx="4921010" cy="1192500"/>
          </a:xfrm>
        </p:grpSpPr>
        <p:sp>
          <p:nvSpPr>
            <p:cNvPr id="4" name="矩形 3"/>
            <p:cNvSpPr/>
            <p:nvPr/>
          </p:nvSpPr>
          <p:spPr>
            <a:xfrm>
              <a:off x="3635495" y="3536124"/>
              <a:ext cx="4921010" cy="10147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我们其实并不需要太多的设计，三步就可以搞定一个很专业的封面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635495" y="3447256"/>
              <a:ext cx="4921010" cy="1192500"/>
            </a:xfrm>
            <a:prstGeom prst="rect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125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84772" y="1599923"/>
            <a:ext cx="6197600" cy="3658154"/>
            <a:chOff x="5478463" y="1776392"/>
            <a:chExt cx="6197600" cy="3658154"/>
          </a:xfrm>
        </p:grpSpPr>
        <p:sp>
          <p:nvSpPr>
            <p:cNvPr id="23" name="文本框 22"/>
            <p:cNvSpPr txBox="1"/>
            <p:nvPr/>
          </p:nvSpPr>
          <p:spPr>
            <a:xfrm>
              <a:off x="8022499" y="1776392"/>
              <a:ext cx="365356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>
                  <a:solidFill>
                    <a:srgbClr val="22B1CF"/>
                  </a:solidFill>
                  <a:latin typeface="Impact" panose="020B0806030902050204" pitchFamily="34" charset="0"/>
                </a:rPr>
                <a:t>2016</a:t>
              </a:r>
              <a:endParaRPr lang="zh-CN" altLang="en-US" sz="13800" dirty="0">
                <a:solidFill>
                  <a:srgbClr val="22B1C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848827" y="3634331"/>
              <a:ext cx="5827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财务部阶段性工作汇报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981467" y="3637642"/>
              <a:ext cx="5491396" cy="0"/>
            </a:xfrm>
            <a:prstGeom prst="line">
              <a:avLst/>
            </a:prstGeom>
            <a:ln>
              <a:solidFill>
                <a:srgbClr val="22B1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981467" y="4392359"/>
              <a:ext cx="5491396" cy="0"/>
            </a:xfrm>
            <a:prstGeom prst="line">
              <a:avLst/>
            </a:prstGeom>
            <a:ln>
              <a:solidFill>
                <a:srgbClr val="22B1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直角三角形 30"/>
            <p:cNvSpPr/>
            <p:nvPr/>
          </p:nvSpPr>
          <p:spPr>
            <a:xfrm flipH="1" flipV="1">
              <a:off x="11142223" y="5103906"/>
              <a:ext cx="330640" cy="330640"/>
            </a:xfrm>
            <a:prstGeom prst="rtTriangle">
              <a:avLst/>
            </a:prstGeom>
            <a:solidFill>
              <a:srgbClr val="22B1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2B1CF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78463" y="4384859"/>
              <a:ext cx="6096000" cy="6524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2B1CF"/>
                  </a:solidFill>
                  <a:latin typeface="+mj-ea"/>
                  <a:ea typeface="+mj-ea"/>
                </a:rPr>
                <a:t>You should have taken the realm for yourself. It was there for the taking. Jaime told me how you found him on the Iron Throne the day King’s Landing fell</a:t>
              </a:r>
              <a:endParaRPr lang="zh-CN" altLang="en-US" sz="1400" dirty="0">
                <a:solidFill>
                  <a:srgbClr val="22B1C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5938" y="650345"/>
            <a:ext cx="5907222" cy="5630335"/>
            <a:chOff x="3021013" y="4598988"/>
            <a:chExt cx="406400" cy="387351"/>
          </a:xfrm>
          <a:noFill/>
        </p:grpSpPr>
        <p:sp>
          <p:nvSpPr>
            <p:cNvPr id="18" name="Freeform 1453"/>
            <p:cNvSpPr>
              <a:spLocks/>
            </p:cNvSpPr>
            <p:nvPr/>
          </p:nvSpPr>
          <p:spPr bwMode="auto">
            <a:xfrm>
              <a:off x="3095626" y="4954588"/>
              <a:ext cx="60325" cy="31750"/>
            </a:xfrm>
            <a:custGeom>
              <a:avLst/>
              <a:gdLst>
                <a:gd name="T0" fmla="*/ 0 w 33"/>
                <a:gd name="T1" fmla="*/ 18 h 18"/>
                <a:gd name="T2" fmla="*/ 33 w 33"/>
                <a:gd name="T3" fmla="*/ 18 h 18"/>
                <a:gd name="T4" fmla="*/ 33 w 33"/>
                <a:gd name="T5" fmla="*/ 0 h 18"/>
                <a:gd name="T6" fmla="*/ 0 w 33"/>
                <a:gd name="T7" fmla="*/ 7 h 18"/>
                <a:gd name="T8" fmla="*/ 0 w 3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0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3"/>
                    <a:pt x="11" y="5"/>
                    <a:pt x="0" y="7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Freeform 1454"/>
            <p:cNvSpPr>
              <a:spLocks/>
            </p:cNvSpPr>
            <p:nvPr/>
          </p:nvSpPr>
          <p:spPr bwMode="auto">
            <a:xfrm>
              <a:off x="3021013" y="4968876"/>
              <a:ext cx="60325" cy="17463"/>
            </a:xfrm>
            <a:custGeom>
              <a:avLst/>
              <a:gdLst>
                <a:gd name="T0" fmla="*/ 36 w 38"/>
                <a:gd name="T1" fmla="*/ 0 h 11"/>
                <a:gd name="T2" fmla="*/ 34 w 38"/>
                <a:gd name="T3" fmla="*/ 0 h 11"/>
                <a:gd name="T4" fmla="*/ 33 w 38"/>
                <a:gd name="T5" fmla="*/ 0 h 11"/>
                <a:gd name="T6" fmla="*/ 31 w 38"/>
                <a:gd name="T7" fmla="*/ 0 h 11"/>
                <a:gd name="T8" fmla="*/ 31 w 38"/>
                <a:gd name="T9" fmla="*/ 0 h 11"/>
                <a:gd name="T10" fmla="*/ 30 w 38"/>
                <a:gd name="T11" fmla="*/ 0 h 11"/>
                <a:gd name="T12" fmla="*/ 29 w 38"/>
                <a:gd name="T13" fmla="*/ 1 h 11"/>
                <a:gd name="T14" fmla="*/ 28 w 38"/>
                <a:gd name="T15" fmla="*/ 1 h 11"/>
                <a:gd name="T16" fmla="*/ 26 w 38"/>
                <a:gd name="T17" fmla="*/ 1 h 11"/>
                <a:gd name="T18" fmla="*/ 24 w 38"/>
                <a:gd name="T19" fmla="*/ 1 h 11"/>
                <a:gd name="T20" fmla="*/ 23 w 38"/>
                <a:gd name="T21" fmla="*/ 1 h 11"/>
                <a:gd name="T22" fmla="*/ 22 w 38"/>
                <a:gd name="T23" fmla="*/ 1 h 11"/>
                <a:gd name="T24" fmla="*/ 22 w 38"/>
                <a:gd name="T25" fmla="*/ 1 h 11"/>
                <a:gd name="T26" fmla="*/ 21 w 38"/>
                <a:gd name="T27" fmla="*/ 1 h 11"/>
                <a:gd name="T28" fmla="*/ 20 w 38"/>
                <a:gd name="T29" fmla="*/ 1 h 11"/>
                <a:gd name="T30" fmla="*/ 18 w 38"/>
                <a:gd name="T31" fmla="*/ 1 h 11"/>
                <a:gd name="T32" fmla="*/ 17 w 38"/>
                <a:gd name="T33" fmla="*/ 1 h 11"/>
                <a:gd name="T34" fmla="*/ 16 w 38"/>
                <a:gd name="T35" fmla="*/ 1 h 11"/>
                <a:gd name="T36" fmla="*/ 15 w 38"/>
                <a:gd name="T37" fmla="*/ 1 h 11"/>
                <a:gd name="T38" fmla="*/ 14 w 38"/>
                <a:gd name="T39" fmla="*/ 1 h 11"/>
                <a:gd name="T40" fmla="*/ 13 w 38"/>
                <a:gd name="T41" fmla="*/ 1 h 11"/>
                <a:gd name="T42" fmla="*/ 12 w 38"/>
                <a:gd name="T43" fmla="*/ 1 h 11"/>
                <a:gd name="T44" fmla="*/ 10 w 38"/>
                <a:gd name="T45" fmla="*/ 1 h 11"/>
                <a:gd name="T46" fmla="*/ 8 w 38"/>
                <a:gd name="T47" fmla="*/ 1 h 11"/>
                <a:gd name="T48" fmla="*/ 7 w 38"/>
                <a:gd name="T49" fmla="*/ 1 h 11"/>
                <a:gd name="T50" fmla="*/ 6 w 38"/>
                <a:gd name="T51" fmla="*/ 1 h 11"/>
                <a:gd name="T52" fmla="*/ 5 w 38"/>
                <a:gd name="T53" fmla="*/ 1 h 11"/>
                <a:gd name="T54" fmla="*/ 4 w 38"/>
                <a:gd name="T55" fmla="*/ 1 h 11"/>
                <a:gd name="T56" fmla="*/ 1 w 38"/>
                <a:gd name="T57" fmla="*/ 0 h 11"/>
                <a:gd name="T58" fmla="*/ 0 w 38"/>
                <a:gd name="T59" fmla="*/ 0 h 11"/>
                <a:gd name="T60" fmla="*/ 38 w 38"/>
                <a:gd name="T61" fmla="*/ 11 h 11"/>
                <a:gd name="T62" fmla="*/ 38 w 38"/>
                <a:gd name="T6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1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9" y="0"/>
                  </a:lnTo>
                  <a:lnTo>
                    <a:pt x="29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8" y="11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1455"/>
            <p:cNvSpPr>
              <a:spLocks/>
            </p:cNvSpPr>
            <p:nvPr/>
          </p:nvSpPr>
          <p:spPr bwMode="auto">
            <a:xfrm>
              <a:off x="3168651" y="4922838"/>
              <a:ext cx="58738" cy="63500"/>
            </a:xfrm>
            <a:custGeom>
              <a:avLst/>
              <a:gdLst>
                <a:gd name="T0" fmla="*/ 0 w 33"/>
                <a:gd name="T1" fmla="*/ 36 h 36"/>
                <a:gd name="T2" fmla="*/ 33 w 33"/>
                <a:gd name="T3" fmla="*/ 36 h 36"/>
                <a:gd name="T4" fmla="*/ 33 w 33"/>
                <a:gd name="T5" fmla="*/ 0 h 36"/>
                <a:gd name="T6" fmla="*/ 0 w 33"/>
                <a:gd name="T7" fmla="*/ 15 h 36"/>
                <a:gd name="T8" fmla="*/ 0 w 3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0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6"/>
                    <a:pt x="12" y="11"/>
                    <a:pt x="0" y="15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1456"/>
            <p:cNvSpPr>
              <a:spLocks/>
            </p:cNvSpPr>
            <p:nvPr/>
          </p:nvSpPr>
          <p:spPr bwMode="auto">
            <a:xfrm>
              <a:off x="3243263" y="4868863"/>
              <a:ext cx="58738" cy="117475"/>
            </a:xfrm>
            <a:custGeom>
              <a:avLst/>
              <a:gdLst>
                <a:gd name="T0" fmla="*/ 0 w 33"/>
                <a:gd name="T1" fmla="*/ 26 h 67"/>
                <a:gd name="T2" fmla="*/ 0 w 33"/>
                <a:gd name="T3" fmla="*/ 67 h 67"/>
                <a:gd name="T4" fmla="*/ 33 w 33"/>
                <a:gd name="T5" fmla="*/ 67 h 67"/>
                <a:gd name="T6" fmla="*/ 33 w 33"/>
                <a:gd name="T7" fmla="*/ 0 h 67"/>
                <a:gd name="T8" fmla="*/ 0 w 33"/>
                <a:gd name="T9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7">
                  <a:moveTo>
                    <a:pt x="0" y="26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10"/>
                    <a:pt x="12" y="18"/>
                    <a:pt x="0" y="26"/>
                  </a:cubicBez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Freeform 1457"/>
            <p:cNvSpPr>
              <a:spLocks/>
            </p:cNvSpPr>
            <p:nvPr/>
          </p:nvSpPr>
          <p:spPr bwMode="auto">
            <a:xfrm>
              <a:off x="3021013" y="4598988"/>
              <a:ext cx="406400" cy="357188"/>
            </a:xfrm>
            <a:custGeom>
              <a:avLst/>
              <a:gdLst>
                <a:gd name="T0" fmla="*/ 172 w 224"/>
                <a:gd name="T1" fmla="*/ 0 h 204"/>
                <a:gd name="T2" fmla="*/ 120 w 224"/>
                <a:gd name="T3" fmla="*/ 65 h 204"/>
                <a:gd name="T4" fmla="*/ 146 w 224"/>
                <a:gd name="T5" fmla="*/ 65 h 204"/>
                <a:gd name="T6" fmla="*/ 76 w 224"/>
                <a:gd name="T7" fmla="*/ 163 h 204"/>
                <a:gd name="T8" fmla="*/ 0 w 224"/>
                <a:gd name="T9" fmla="*/ 188 h 204"/>
                <a:gd name="T10" fmla="*/ 0 w 224"/>
                <a:gd name="T11" fmla="*/ 202 h 204"/>
                <a:gd name="T12" fmla="*/ 117 w 224"/>
                <a:gd name="T13" fmla="*/ 172 h 204"/>
                <a:gd name="T14" fmla="*/ 198 w 224"/>
                <a:gd name="T15" fmla="*/ 65 h 204"/>
                <a:gd name="T16" fmla="*/ 224 w 224"/>
                <a:gd name="T17" fmla="*/ 65 h 204"/>
                <a:gd name="T18" fmla="*/ 172 w 224"/>
                <a:gd name="T1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04">
                  <a:moveTo>
                    <a:pt x="172" y="0"/>
                  </a:moveTo>
                  <a:cubicBezTo>
                    <a:pt x="120" y="65"/>
                    <a:pt x="120" y="65"/>
                    <a:pt x="120" y="65"/>
                  </a:cubicBezTo>
                  <a:cubicBezTo>
                    <a:pt x="146" y="65"/>
                    <a:pt x="146" y="65"/>
                    <a:pt x="146" y="65"/>
                  </a:cubicBezTo>
                  <a:cubicBezTo>
                    <a:pt x="136" y="104"/>
                    <a:pt x="112" y="139"/>
                    <a:pt x="76" y="163"/>
                  </a:cubicBezTo>
                  <a:cubicBezTo>
                    <a:pt x="52" y="178"/>
                    <a:pt x="26" y="186"/>
                    <a:pt x="0" y="18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40" y="204"/>
                    <a:pt x="81" y="195"/>
                    <a:pt x="117" y="172"/>
                  </a:cubicBezTo>
                  <a:cubicBezTo>
                    <a:pt x="157" y="146"/>
                    <a:pt x="185" y="107"/>
                    <a:pt x="198" y="65"/>
                  </a:cubicBezTo>
                  <a:cubicBezTo>
                    <a:pt x="224" y="65"/>
                    <a:pt x="224" y="65"/>
                    <a:pt x="224" y="65"/>
                  </a:cubicBezTo>
                  <a:lnTo>
                    <a:pt x="172" y="0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 1458"/>
            <p:cNvSpPr>
              <a:spLocks/>
            </p:cNvSpPr>
            <p:nvPr/>
          </p:nvSpPr>
          <p:spPr bwMode="auto">
            <a:xfrm>
              <a:off x="3314701" y="4768851"/>
              <a:ext cx="61913" cy="217488"/>
            </a:xfrm>
            <a:custGeom>
              <a:avLst/>
              <a:gdLst>
                <a:gd name="T0" fmla="*/ 0 w 34"/>
                <a:gd name="T1" fmla="*/ 124 h 124"/>
                <a:gd name="T2" fmla="*/ 34 w 34"/>
                <a:gd name="T3" fmla="*/ 124 h 124"/>
                <a:gd name="T4" fmla="*/ 34 w 34"/>
                <a:gd name="T5" fmla="*/ 0 h 124"/>
                <a:gd name="T6" fmla="*/ 0 w 34"/>
                <a:gd name="T7" fmla="*/ 49 h 124"/>
                <a:gd name="T8" fmla="*/ 0 w 34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4">
                  <a:moveTo>
                    <a:pt x="0" y="124"/>
                  </a:moveTo>
                  <a:cubicBezTo>
                    <a:pt x="34" y="124"/>
                    <a:pt x="34" y="124"/>
                    <a:pt x="34" y="12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8"/>
                    <a:pt x="14" y="35"/>
                    <a:pt x="0" y="49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>
              <a:solidFill>
                <a:srgbClr val="22B1CF">
                  <a:alpha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3917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404813"/>
            <a:ext cx="12192000" cy="6084887"/>
          </a:xfrm>
          <a:prstGeom prst="rect">
            <a:avLst/>
          </a:prstGeom>
          <a:solidFill>
            <a:srgbClr val="22B1CF">
              <a:alpha val="95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8228808" y="1599923"/>
            <a:ext cx="36535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sz="13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187776" y="3461173"/>
            <a:ext cx="54913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187776" y="4215890"/>
            <a:ext cx="54913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直角三角形 30"/>
          <p:cNvSpPr/>
          <p:nvPr/>
        </p:nvSpPr>
        <p:spPr>
          <a:xfrm flipH="1" flipV="1">
            <a:off x="11348532" y="4927437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84772" y="4208390"/>
            <a:ext cx="6096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You should have taken the realm for yourself. It was there for the taking. Jaime told me how you found him on the Iron Throne the day King’s Landing fell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5938" y="650345"/>
            <a:ext cx="5907222" cy="5630335"/>
            <a:chOff x="3021013" y="4598988"/>
            <a:chExt cx="406400" cy="387351"/>
          </a:xfrm>
          <a:noFill/>
        </p:grpSpPr>
        <p:sp>
          <p:nvSpPr>
            <p:cNvPr id="18" name="Freeform 1453"/>
            <p:cNvSpPr>
              <a:spLocks/>
            </p:cNvSpPr>
            <p:nvPr/>
          </p:nvSpPr>
          <p:spPr bwMode="auto">
            <a:xfrm>
              <a:off x="3095626" y="4954588"/>
              <a:ext cx="60325" cy="31750"/>
            </a:xfrm>
            <a:custGeom>
              <a:avLst/>
              <a:gdLst>
                <a:gd name="T0" fmla="*/ 0 w 33"/>
                <a:gd name="T1" fmla="*/ 18 h 18"/>
                <a:gd name="T2" fmla="*/ 33 w 33"/>
                <a:gd name="T3" fmla="*/ 18 h 18"/>
                <a:gd name="T4" fmla="*/ 33 w 33"/>
                <a:gd name="T5" fmla="*/ 0 h 18"/>
                <a:gd name="T6" fmla="*/ 0 w 33"/>
                <a:gd name="T7" fmla="*/ 7 h 18"/>
                <a:gd name="T8" fmla="*/ 0 w 3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0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3"/>
                    <a:pt x="11" y="5"/>
                    <a:pt x="0" y="7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454"/>
            <p:cNvSpPr>
              <a:spLocks/>
            </p:cNvSpPr>
            <p:nvPr/>
          </p:nvSpPr>
          <p:spPr bwMode="auto">
            <a:xfrm>
              <a:off x="3021013" y="4968876"/>
              <a:ext cx="60325" cy="17463"/>
            </a:xfrm>
            <a:custGeom>
              <a:avLst/>
              <a:gdLst>
                <a:gd name="T0" fmla="*/ 36 w 38"/>
                <a:gd name="T1" fmla="*/ 0 h 11"/>
                <a:gd name="T2" fmla="*/ 34 w 38"/>
                <a:gd name="T3" fmla="*/ 0 h 11"/>
                <a:gd name="T4" fmla="*/ 33 w 38"/>
                <a:gd name="T5" fmla="*/ 0 h 11"/>
                <a:gd name="T6" fmla="*/ 31 w 38"/>
                <a:gd name="T7" fmla="*/ 0 h 11"/>
                <a:gd name="T8" fmla="*/ 31 w 38"/>
                <a:gd name="T9" fmla="*/ 0 h 11"/>
                <a:gd name="T10" fmla="*/ 30 w 38"/>
                <a:gd name="T11" fmla="*/ 0 h 11"/>
                <a:gd name="T12" fmla="*/ 29 w 38"/>
                <a:gd name="T13" fmla="*/ 1 h 11"/>
                <a:gd name="T14" fmla="*/ 28 w 38"/>
                <a:gd name="T15" fmla="*/ 1 h 11"/>
                <a:gd name="T16" fmla="*/ 26 w 38"/>
                <a:gd name="T17" fmla="*/ 1 h 11"/>
                <a:gd name="T18" fmla="*/ 24 w 38"/>
                <a:gd name="T19" fmla="*/ 1 h 11"/>
                <a:gd name="T20" fmla="*/ 23 w 38"/>
                <a:gd name="T21" fmla="*/ 1 h 11"/>
                <a:gd name="T22" fmla="*/ 22 w 38"/>
                <a:gd name="T23" fmla="*/ 1 h 11"/>
                <a:gd name="T24" fmla="*/ 22 w 38"/>
                <a:gd name="T25" fmla="*/ 1 h 11"/>
                <a:gd name="T26" fmla="*/ 21 w 38"/>
                <a:gd name="T27" fmla="*/ 1 h 11"/>
                <a:gd name="T28" fmla="*/ 20 w 38"/>
                <a:gd name="T29" fmla="*/ 1 h 11"/>
                <a:gd name="T30" fmla="*/ 18 w 38"/>
                <a:gd name="T31" fmla="*/ 1 h 11"/>
                <a:gd name="T32" fmla="*/ 17 w 38"/>
                <a:gd name="T33" fmla="*/ 1 h 11"/>
                <a:gd name="T34" fmla="*/ 16 w 38"/>
                <a:gd name="T35" fmla="*/ 1 h 11"/>
                <a:gd name="T36" fmla="*/ 15 w 38"/>
                <a:gd name="T37" fmla="*/ 1 h 11"/>
                <a:gd name="T38" fmla="*/ 14 w 38"/>
                <a:gd name="T39" fmla="*/ 1 h 11"/>
                <a:gd name="T40" fmla="*/ 13 w 38"/>
                <a:gd name="T41" fmla="*/ 1 h 11"/>
                <a:gd name="T42" fmla="*/ 12 w 38"/>
                <a:gd name="T43" fmla="*/ 1 h 11"/>
                <a:gd name="T44" fmla="*/ 10 w 38"/>
                <a:gd name="T45" fmla="*/ 1 h 11"/>
                <a:gd name="T46" fmla="*/ 8 w 38"/>
                <a:gd name="T47" fmla="*/ 1 h 11"/>
                <a:gd name="T48" fmla="*/ 7 w 38"/>
                <a:gd name="T49" fmla="*/ 1 h 11"/>
                <a:gd name="T50" fmla="*/ 6 w 38"/>
                <a:gd name="T51" fmla="*/ 1 h 11"/>
                <a:gd name="T52" fmla="*/ 5 w 38"/>
                <a:gd name="T53" fmla="*/ 1 h 11"/>
                <a:gd name="T54" fmla="*/ 4 w 38"/>
                <a:gd name="T55" fmla="*/ 1 h 11"/>
                <a:gd name="T56" fmla="*/ 1 w 38"/>
                <a:gd name="T57" fmla="*/ 0 h 11"/>
                <a:gd name="T58" fmla="*/ 0 w 38"/>
                <a:gd name="T59" fmla="*/ 0 h 11"/>
                <a:gd name="T60" fmla="*/ 38 w 38"/>
                <a:gd name="T61" fmla="*/ 11 h 11"/>
                <a:gd name="T62" fmla="*/ 38 w 38"/>
                <a:gd name="T6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1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9" y="0"/>
                  </a:lnTo>
                  <a:lnTo>
                    <a:pt x="29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38" y="11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455"/>
            <p:cNvSpPr>
              <a:spLocks/>
            </p:cNvSpPr>
            <p:nvPr/>
          </p:nvSpPr>
          <p:spPr bwMode="auto">
            <a:xfrm>
              <a:off x="3168651" y="4922838"/>
              <a:ext cx="58738" cy="63500"/>
            </a:xfrm>
            <a:custGeom>
              <a:avLst/>
              <a:gdLst>
                <a:gd name="T0" fmla="*/ 0 w 33"/>
                <a:gd name="T1" fmla="*/ 36 h 36"/>
                <a:gd name="T2" fmla="*/ 33 w 33"/>
                <a:gd name="T3" fmla="*/ 36 h 36"/>
                <a:gd name="T4" fmla="*/ 33 w 33"/>
                <a:gd name="T5" fmla="*/ 0 h 36"/>
                <a:gd name="T6" fmla="*/ 0 w 33"/>
                <a:gd name="T7" fmla="*/ 15 h 36"/>
                <a:gd name="T8" fmla="*/ 0 w 3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0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6"/>
                    <a:pt x="12" y="11"/>
                    <a:pt x="0" y="15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456"/>
            <p:cNvSpPr>
              <a:spLocks/>
            </p:cNvSpPr>
            <p:nvPr/>
          </p:nvSpPr>
          <p:spPr bwMode="auto">
            <a:xfrm>
              <a:off x="3243263" y="4868863"/>
              <a:ext cx="58738" cy="117475"/>
            </a:xfrm>
            <a:custGeom>
              <a:avLst/>
              <a:gdLst>
                <a:gd name="T0" fmla="*/ 0 w 33"/>
                <a:gd name="T1" fmla="*/ 26 h 67"/>
                <a:gd name="T2" fmla="*/ 0 w 33"/>
                <a:gd name="T3" fmla="*/ 67 h 67"/>
                <a:gd name="T4" fmla="*/ 33 w 33"/>
                <a:gd name="T5" fmla="*/ 67 h 67"/>
                <a:gd name="T6" fmla="*/ 33 w 33"/>
                <a:gd name="T7" fmla="*/ 0 h 67"/>
                <a:gd name="T8" fmla="*/ 0 w 33"/>
                <a:gd name="T9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7">
                  <a:moveTo>
                    <a:pt x="0" y="26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10"/>
                    <a:pt x="12" y="18"/>
                    <a:pt x="0" y="26"/>
                  </a:cubicBez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457"/>
            <p:cNvSpPr>
              <a:spLocks/>
            </p:cNvSpPr>
            <p:nvPr/>
          </p:nvSpPr>
          <p:spPr bwMode="auto">
            <a:xfrm>
              <a:off x="3021013" y="4598988"/>
              <a:ext cx="406400" cy="357188"/>
            </a:xfrm>
            <a:custGeom>
              <a:avLst/>
              <a:gdLst>
                <a:gd name="T0" fmla="*/ 172 w 224"/>
                <a:gd name="T1" fmla="*/ 0 h 204"/>
                <a:gd name="T2" fmla="*/ 120 w 224"/>
                <a:gd name="T3" fmla="*/ 65 h 204"/>
                <a:gd name="T4" fmla="*/ 146 w 224"/>
                <a:gd name="T5" fmla="*/ 65 h 204"/>
                <a:gd name="T6" fmla="*/ 76 w 224"/>
                <a:gd name="T7" fmla="*/ 163 h 204"/>
                <a:gd name="T8" fmla="*/ 0 w 224"/>
                <a:gd name="T9" fmla="*/ 188 h 204"/>
                <a:gd name="T10" fmla="*/ 0 w 224"/>
                <a:gd name="T11" fmla="*/ 202 h 204"/>
                <a:gd name="T12" fmla="*/ 117 w 224"/>
                <a:gd name="T13" fmla="*/ 172 h 204"/>
                <a:gd name="T14" fmla="*/ 198 w 224"/>
                <a:gd name="T15" fmla="*/ 65 h 204"/>
                <a:gd name="T16" fmla="*/ 224 w 224"/>
                <a:gd name="T17" fmla="*/ 65 h 204"/>
                <a:gd name="T18" fmla="*/ 172 w 224"/>
                <a:gd name="T1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204">
                  <a:moveTo>
                    <a:pt x="172" y="0"/>
                  </a:moveTo>
                  <a:cubicBezTo>
                    <a:pt x="120" y="65"/>
                    <a:pt x="120" y="65"/>
                    <a:pt x="120" y="65"/>
                  </a:cubicBezTo>
                  <a:cubicBezTo>
                    <a:pt x="146" y="65"/>
                    <a:pt x="146" y="65"/>
                    <a:pt x="146" y="65"/>
                  </a:cubicBezTo>
                  <a:cubicBezTo>
                    <a:pt x="136" y="104"/>
                    <a:pt x="112" y="139"/>
                    <a:pt x="76" y="163"/>
                  </a:cubicBezTo>
                  <a:cubicBezTo>
                    <a:pt x="52" y="178"/>
                    <a:pt x="26" y="186"/>
                    <a:pt x="0" y="18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40" y="204"/>
                    <a:pt x="81" y="195"/>
                    <a:pt x="117" y="172"/>
                  </a:cubicBezTo>
                  <a:cubicBezTo>
                    <a:pt x="157" y="146"/>
                    <a:pt x="185" y="107"/>
                    <a:pt x="198" y="65"/>
                  </a:cubicBezTo>
                  <a:cubicBezTo>
                    <a:pt x="224" y="65"/>
                    <a:pt x="224" y="65"/>
                    <a:pt x="224" y="65"/>
                  </a:cubicBezTo>
                  <a:lnTo>
                    <a:pt x="172" y="0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458"/>
            <p:cNvSpPr>
              <a:spLocks/>
            </p:cNvSpPr>
            <p:nvPr/>
          </p:nvSpPr>
          <p:spPr bwMode="auto">
            <a:xfrm>
              <a:off x="3314701" y="4768851"/>
              <a:ext cx="61913" cy="217488"/>
            </a:xfrm>
            <a:custGeom>
              <a:avLst/>
              <a:gdLst>
                <a:gd name="T0" fmla="*/ 0 w 34"/>
                <a:gd name="T1" fmla="*/ 124 h 124"/>
                <a:gd name="T2" fmla="*/ 34 w 34"/>
                <a:gd name="T3" fmla="*/ 124 h 124"/>
                <a:gd name="T4" fmla="*/ 34 w 34"/>
                <a:gd name="T5" fmla="*/ 0 h 124"/>
                <a:gd name="T6" fmla="*/ 0 w 34"/>
                <a:gd name="T7" fmla="*/ 49 h 124"/>
                <a:gd name="T8" fmla="*/ 0 w 34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4">
                  <a:moveTo>
                    <a:pt x="0" y="124"/>
                  </a:moveTo>
                  <a:cubicBezTo>
                    <a:pt x="34" y="124"/>
                    <a:pt x="34" y="124"/>
                    <a:pt x="34" y="12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8"/>
                    <a:pt x="14" y="35"/>
                    <a:pt x="0" y="49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>
              <a:solidFill>
                <a:schemeClr val="bg1"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055136" y="3457862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财务部阶段性工作汇报</a:t>
            </a:r>
          </a:p>
        </p:txBody>
      </p:sp>
    </p:spTree>
    <p:extLst>
      <p:ext uri="{BB962C8B-B14F-4D97-AF65-F5344CB8AC3E}">
        <p14:creationId xmlns:p14="http://schemas.microsoft.com/office/powerpoint/2010/main" val="32081190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722" y="0"/>
            <a:ext cx="12195722" cy="6858000"/>
          </a:xfrm>
          <a:prstGeom prst="rect">
            <a:avLst/>
          </a:prstGeom>
          <a:solidFill>
            <a:srgbClr val="22B1CF">
              <a:alpha val="95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44778" y="714872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看到那根线了吗？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39046" y="5440398"/>
            <a:ext cx="9110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这次是左边我加了一些东西，你也可以随意加一些什么？比如美女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8" y="1958266"/>
            <a:ext cx="5440858" cy="305898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5699594" y="1966513"/>
            <a:ext cx="0" cy="3075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839" y="1935072"/>
            <a:ext cx="5440858" cy="3058989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1471754" y="1950019"/>
            <a:ext cx="0" cy="3075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3494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875153" y="1249187"/>
            <a:ext cx="2441694" cy="2086120"/>
            <a:chOff x="4618672" y="1429069"/>
            <a:chExt cx="2441694" cy="2086120"/>
          </a:xfrm>
        </p:grpSpPr>
        <p:sp>
          <p:nvSpPr>
            <p:cNvPr id="10" name="文本框 9"/>
            <p:cNvSpPr txBox="1"/>
            <p:nvPr/>
          </p:nvSpPr>
          <p:spPr>
            <a:xfrm>
              <a:off x="4618672" y="1429069"/>
              <a:ext cx="2441694" cy="144655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618672" y="2745748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工作足矣</a:t>
              </a:r>
            </a:p>
          </p:txBody>
        </p:sp>
      </p:grpSp>
      <p:sp>
        <p:nvSpPr>
          <p:cNvPr id="15" name="直角三角形 14"/>
          <p:cNvSpPr/>
          <p:nvPr/>
        </p:nvSpPr>
        <p:spPr>
          <a:xfrm rot="18900000">
            <a:off x="5930680" y="4708234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635495" y="3391281"/>
            <a:ext cx="4921010" cy="1192500"/>
            <a:chOff x="3635495" y="3447256"/>
            <a:chExt cx="4921010" cy="1192500"/>
          </a:xfrm>
        </p:grpSpPr>
        <p:sp>
          <p:nvSpPr>
            <p:cNvPr id="4" name="矩形 3"/>
            <p:cNvSpPr/>
            <p:nvPr/>
          </p:nvSpPr>
          <p:spPr>
            <a:xfrm>
              <a:off x="3635495" y="3536124"/>
              <a:ext cx="4921010" cy="10147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我们其实并不需要太多的设计，三步就可以搞定一个很专业的封面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635495" y="3447256"/>
              <a:ext cx="4921010" cy="1192500"/>
            </a:xfrm>
            <a:prstGeom prst="rect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31255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900254" y="1562162"/>
            <a:ext cx="6391493" cy="3733676"/>
            <a:chOff x="2900254" y="1305198"/>
            <a:chExt cx="6391493" cy="3733676"/>
          </a:xfrm>
        </p:grpSpPr>
        <p:sp>
          <p:nvSpPr>
            <p:cNvPr id="2" name="文本框 1"/>
            <p:cNvSpPr txBox="1"/>
            <p:nvPr/>
          </p:nvSpPr>
          <p:spPr>
            <a:xfrm>
              <a:off x="4310896" y="1305198"/>
              <a:ext cx="3570208" cy="144655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</a:t>
              </a:r>
            </a:p>
          </p:txBody>
        </p:sp>
        <p:sp>
          <p:nvSpPr>
            <p:cNvPr id="15" name="直角三角形 14"/>
            <p:cNvSpPr/>
            <p:nvPr/>
          </p:nvSpPr>
          <p:spPr>
            <a:xfrm rot="18900000">
              <a:off x="5930680" y="4708234"/>
              <a:ext cx="330640" cy="33064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00254" y="3006716"/>
              <a:ext cx="639149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我们要搞定目录和过渡页</a:t>
              </a:r>
              <a:endPara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敬请期待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13496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531040" y="1505750"/>
            <a:ext cx="6118941" cy="2919461"/>
            <a:chOff x="1411119" y="1288838"/>
            <a:chExt cx="6118941" cy="2919461"/>
          </a:xfrm>
        </p:grpSpPr>
        <p:sp>
          <p:nvSpPr>
            <p:cNvPr id="23" name="文本框 22"/>
            <p:cNvSpPr txBox="1"/>
            <p:nvPr/>
          </p:nvSpPr>
          <p:spPr>
            <a:xfrm>
              <a:off x="1411119" y="1288838"/>
              <a:ext cx="3134191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11119" y="3073250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你也喜欢拾柒的分享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524001" y="3103230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524001" y="3857947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1434060" y="3857947"/>
              <a:ext cx="6096000" cy="3503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欢迎关注我的微博或者添加我的</a:t>
              </a:r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QQ394686659</a:t>
              </a: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。我们一同探索</a:t>
              </a:r>
            </a:p>
          </p:txBody>
        </p:sp>
      </p:grpSp>
      <p:sp>
        <p:nvSpPr>
          <p:cNvPr id="31" name="直角三角形 30"/>
          <p:cNvSpPr/>
          <p:nvPr/>
        </p:nvSpPr>
        <p:spPr>
          <a:xfrm flipV="1">
            <a:off x="1643922" y="4541231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6" t="17174" r="34081" b="53626"/>
          <a:stretch/>
        </p:blipFill>
        <p:spPr>
          <a:xfrm>
            <a:off x="7177776" y="1454015"/>
            <a:ext cx="3732257" cy="373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468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23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29194" y="1978701"/>
            <a:ext cx="2653259" cy="2653259"/>
            <a:chOff x="1229194" y="1978701"/>
            <a:chExt cx="2653259" cy="2653259"/>
          </a:xfrm>
        </p:grpSpPr>
        <p:sp>
          <p:nvSpPr>
            <p:cNvPr id="2" name="椭圆 1"/>
            <p:cNvSpPr/>
            <p:nvPr/>
          </p:nvSpPr>
          <p:spPr>
            <a:xfrm>
              <a:off x="1229194" y="1978701"/>
              <a:ext cx="2653259" cy="2653259"/>
            </a:xfrm>
            <a:prstGeom prst="ellipse">
              <a:avLst/>
            </a:prstGeom>
            <a:solidFill>
              <a:srgbClr val="22B1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94049" y="2797499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69370" y="1978701"/>
            <a:ext cx="2653259" cy="2653259"/>
            <a:chOff x="1229194" y="1978701"/>
            <a:chExt cx="2653259" cy="2653259"/>
          </a:xfrm>
        </p:grpSpPr>
        <p:sp>
          <p:nvSpPr>
            <p:cNvPr id="16" name="椭圆 15"/>
            <p:cNvSpPr/>
            <p:nvPr/>
          </p:nvSpPr>
          <p:spPr>
            <a:xfrm>
              <a:off x="1229194" y="1978701"/>
              <a:ext cx="2653259" cy="2653259"/>
            </a:xfrm>
            <a:prstGeom prst="ellipse">
              <a:avLst/>
            </a:prstGeom>
            <a:solidFill>
              <a:srgbClr val="22B1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94049" y="2797499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07049" y="1978701"/>
            <a:ext cx="2653259" cy="2653259"/>
            <a:chOff x="1229194" y="1978701"/>
            <a:chExt cx="2653259" cy="2653259"/>
          </a:xfrm>
        </p:grpSpPr>
        <p:sp>
          <p:nvSpPr>
            <p:cNvPr id="19" name="椭圆 18"/>
            <p:cNvSpPr/>
            <p:nvPr/>
          </p:nvSpPr>
          <p:spPr>
            <a:xfrm>
              <a:off x="1229194" y="1978701"/>
              <a:ext cx="2653259" cy="2653259"/>
            </a:xfrm>
            <a:prstGeom prst="ellipse">
              <a:avLst/>
            </a:prstGeom>
            <a:solidFill>
              <a:srgbClr val="22B1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94049" y="2797499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版式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57555" y="4841822"/>
            <a:ext cx="1396536" cy="11726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/>
              <a:t>微软雅黑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/>
              <a:t>等线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zh-CN" dirty="0"/>
              <a:t>IMPACT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5513148" y="4841822"/>
            <a:ext cx="1165704" cy="78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/>
              <a:t>不刺眼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/>
              <a:t>不丑</a:t>
            </a:r>
            <a:endParaRPr lang="en-US" altLang="zh-CN" dirty="0"/>
          </a:p>
        </p:txBody>
      </p:sp>
      <p:sp>
        <p:nvSpPr>
          <p:cNvPr id="27" name="文本框 26"/>
          <p:cNvSpPr txBox="1"/>
          <p:nvPr/>
        </p:nvSpPr>
        <p:spPr>
          <a:xfrm>
            <a:off x="8935410" y="4841822"/>
            <a:ext cx="1396536" cy="1144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/>
              <a:t>居右排布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/>
              <a:t>居中排布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dirty="0"/>
              <a:t>居左排布</a:t>
            </a:r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4387840" y="41988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封面的三大元素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27915" y="1025547"/>
            <a:ext cx="3336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 cover of the three elements</a:t>
            </a:r>
            <a:endParaRPr lang="zh-CN" altLang="en-US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4491592" y="1046753"/>
            <a:ext cx="32088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147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9370" y="1449388"/>
            <a:ext cx="2653259" cy="2653259"/>
            <a:chOff x="1229194" y="1978701"/>
            <a:chExt cx="2653259" cy="2653259"/>
          </a:xfrm>
        </p:grpSpPr>
        <p:sp>
          <p:nvSpPr>
            <p:cNvPr id="2" name="椭圆 1"/>
            <p:cNvSpPr/>
            <p:nvPr/>
          </p:nvSpPr>
          <p:spPr>
            <a:xfrm>
              <a:off x="1229194" y="1978701"/>
              <a:ext cx="2653259" cy="2653259"/>
            </a:xfrm>
            <a:prstGeom prst="ellipse">
              <a:avLst/>
            </a:prstGeom>
            <a:solidFill>
              <a:srgbClr val="22B1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94049" y="2797499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74688" y="4422096"/>
            <a:ext cx="7442619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作为一个三流的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设计师，在我们这个圈子里流传着这样一个原则，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宋体秒杀原则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万能雅黑原则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6875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29911" y="1676514"/>
            <a:ext cx="5132179" cy="3504972"/>
            <a:chOff x="3517146" y="1724253"/>
            <a:chExt cx="5132179" cy="3504972"/>
          </a:xfrm>
        </p:grpSpPr>
        <p:grpSp>
          <p:nvGrpSpPr>
            <p:cNvPr id="5" name="组合 4"/>
            <p:cNvGrpSpPr/>
            <p:nvPr/>
          </p:nvGrpSpPr>
          <p:grpSpPr>
            <a:xfrm>
              <a:off x="3836466" y="2020463"/>
              <a:ext cx="4493538" cy="2967118"/>
              <a:chOff x="2597202" y="1495766"/>
              <a:chExt cx="4493538" cy="2967118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597202" y="3090201"/>
                <a:ext cx="4172681" cy="1372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3600" b="1" dirty="0">
                    <a:solidFill>
                      <a:srgbClr val="22B1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宋体秒杀原则</a:t>
                </a:r>
                <a:r>
                  <a:rPr lang="en-US" altLang="zh-CN" sz="3600" dirty="0">
                    <a:solidFill>
                      <a:srgbClr val="22B1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见到默认的宋体一律</a:t>
                </a:r>
                <a:r>
                  <a:rPr lang="en-US" altLang="zh-CN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pass</a:t>
                </a:r>
                <a:endPara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97202" y="1495766"/>
                <a:ext cx="4493538" cy="1372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3600" b="1" dirty="0">
                    <a:solidFill>
                      <a:srgbClr val="22B1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万能雅黑原则</a:t>
                </a:r>
                <a:r>
                  <a:rPr lang="en-US" altLang="zh-CN" sz="3600" dirty="0">
                    <a:solidFill>
                      <a:srgbClr val="22B1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微软雅黑是一款万金油字体</a:t>
                </a: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3517146" y="1724253"/>
              <a:ext cx="5132179" cy="3504972"/>
            </a:xfrm>
            <a:prstGeom prst="rect">
              <a:avLst/>
            </a:prstGeom>
            <a:noFill/>
            <a:ln w="38100"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9181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9372" y="1469834"/>
            <a:ext cx="2653259" cy="2653259"/>
            <a:chOff x="1229194" y="1978701"/>
            <a:chExt cx="2653259" cy="2653259"/>
          </a:xfrm>
        </p:grpSpPr>
        <p:sp>
          <p:nvSpPr>
            <p:cNvPr id="2" name="椭圆 1"/>
            <p:cNvSpPr/>
            <p:nvPr/>
          </p:nvSpPr>
          <p:spPr>
            <a:xfrm>
              <a:off x="1229194" y="1978701"/>
              <a:ext cx="2653259" cy="2653259"/>
            </a:xfrm>
            <a:prstGeom prst="ellipse">
              <a:avLst/>
            </a:prstGeom>
            <a:solidFill>
              <a:srgbClr val="22B1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94049" y="2797499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348428" y="4495615"/>
            <a:ext cx="549514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不要使用标准色，那么我们可以吸取一些好看的颜色，如果有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直接取就可以了</a:t>
            </a:r>
          </a:p>
        </p:txBody>
      </p:sp>
    </p:spTree>
    <p:extLst>
      <p:ext uri="{BB962C8B-B14F-4D97-AF65-F5344CB8AC3E}">
        <p14:creationId xmlns:p14="http://schemas.microsoft.com/office/powerpoint/2010/main" val="2123119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9372" y="1469834"/>
            <a:ext cx="2653259" cy="2653259"/>
            <a:chOff x="1229194" y="1978701"/>
            <a:chExt cx="2653259" cy="2653259"/>
          </a:xfrm>
        </p:grpSpPr>
        <p:sp>
          <p:nvSpPr>
            <p:cNvPr id="2" name="椭圆 1"/>
            <p:cNvSpPr/>
            <p:nvPr/>
          </p:nvSpPr>
          <p:spPr>
            <a:xfrm>
              <a:off x="1229194" y="1978701"/>
              <a:ext cx="2653259" cy="2653259"/>
            </a:xfrm>
            <a:prstGeom prst="ellipse">
              <a:avLst/>
            </a:prstGeom>
            <a:solidFill>
              <a:srgbClr val="22B1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94049" y="2797499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版式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348428" y="4495615"/>
            <a:ext cx="5495145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无非三种，居右排布，居中排布，居左排布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最重要的事情是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对齐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！！！</a:t>
            </a:r>
          </a:p>
        </p:txBody>
      </p:sp>
    </p:spTree>
    <p:extLst>
      <p:ext uri="{BB962C8B-B14F-4D97-AF65-F5344CB8AC3E}">
        <p14:creationId xmlns:p14="http://schemas.microsoft.com/office/powerpoint/2010/main" val="2327281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43860" y="2102371"/>
            <a:ext cx="4904281" cy="2653259"/>
            <a:chOff x="2518348" y="2138883"/>
            <a:chExt cx="4904281" cy="2653259"/>
          </a:xfrm>
        </p:grpSpPr>
        <p:grpSp>
          <p:nvGrpSpPr>
            <p:cNvPr id="4" name="组合 3"/>
            <p:cNvGrpSpPr/>
            <p:nvPr/>
          </p:nvGrpSpPr>
          <p:grpSpPr>
            <a:xfrm>
              <a:off x="4769370" y="2138883"/>
              <a:ext cx="2653259" cy="2653259"/>
              <a:chOff x="1229194" y="1978701"/>
              <a:chExt cx="2653259" cy="2653259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229194" y="1978701"/>
                <a:ext cx="2653259" cy="2653259"/>
              </a:xfrm>
              <a:prstGeom prst="ellipse">
                <a:avLst/>
              </a:prstGeom>
              <a:solidFill>
                <a:srgbClr val="22B1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694049" y="2797499"/>
                <a:ext cx="172354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实操</a:t>
                </a: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518348" y="4084256"/>
              <a:ext cx="24416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latin typeface="+mj-ea"/>
                  <a:ea typeface="+mj-ea"/>
                </a:rPr>
                <a:t>接下来</a:t>
              </a:r>
              <a:r>
                <a:rPr lang="en-US" altLang="zh-CN" sz="4000" dirty="0">
                  <a:latin typeface="+mj-ea"/>
                  <a:ea typeface="+mj-ea"/>
                </a:rPr>
                <a:t>……</a:t>
              </a:r>
              <a:endParaRPr lang="zh-CN" altLang="en-US" sz="40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319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544001" y="1843951"/>
            <a:ext cx="9103998" cy="3170098"/>
            <a:chOff x="1544001" y="2142074"/>
            <a:chExt cx="9103998" cy="3170098"/>
          </a:xfrm>
        </p:grpSpPr>
        <p:grpSp>
          <p:nvGrpSpPr>
            <p:cNvPr id="16" name="组合 15"/>
            <p:cNvGrpSpPr/>
            <p:nvPr/>
          </p:nvGrpSpPr>
          <p:grpSpPr>
            <a:xfrm>
              <a:off x="1544001" y="2142074"/>
              <a:ext cx="9103998" cy="2646878"/>
              <a:chOff x="1544001" y="2142074"/>
              <a:chExt cx="9103998" cy="2646878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544001" y="2142074"/>
                <a:ext cx="2313454" cy="26468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600" b="1" dirty="0">
                    <a:solidFill>
                      <a:srgbClr val="22B1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左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939273" y="2142074"/>
                <a:ext cx="2313454" cy="26468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600" b="1" dirty="0">
                    <a:solidFill>
                      <a:srgbClr val="22B1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334545" y="2142074"/>
                <a:ext cx="2313454" cy="26468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600" b="1" dirty="0">
                    <a:solidFill>
                      <a:srgbClr val="22B1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右</a:t>
                </a: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4398364" y="2698230"/>
                <a:ext cx="0" cy="1678898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7793636" y="2698230"/>
                <a:ext cx="0" cy="1678898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14"/>
            <p:cNvSpPr txBox="1"/>
            <p:nvPr/>
          </p:nvSpPr>
          <p:spPr>
            <a:xfrm>
              <a:off x="2412941" y="4788952"/>
              <a:ext cx="73661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天机老人云：此三字，微言大义，其中有天机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5610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882</Words>
  <Application>Microsoft Office PowerPoint</Application>
  <PresentationFormat>宽屏</PresentationFormat>
  <Paragraphs>91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ypppt</cp:lastModifiedBy>
  <cp:revision>7</cp:revision>
  <dcterms:created xsi:type="dcterms:W3CDTF">2016-04-21T06:59:05Z</dcterms:created>
  <dcterms:modified xsi:type="dcterms:W3CDTF">2016-11-14T04:56:03Z</dcterms:modified>
</cp:coreProperties>
</file>