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47.jpg" ContentType="image/png"/>
  <Override PartName="/ppt/media/image48.jpg" ContentType="image/pn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54"/>
  </p:notesMasterIdLst>
  <p:sldIdLst>
    <p:sldId id="256" r:id="rId3"/>
    <p:sldId id="259" r:id="rId4"/>
    <p:sldId id="268" r:id="rId5"/>
    <p:sldId id="260" r:id="rId6"/>
    <p:sldId id="257" r:id="rId7"/>
    <p:sldId id="258" r:id="rId8"/>
    <p:sldId id="265" r:id="rId9"/>
    <p:sldId id="261" r:id="rId10"/>
    <p:sldId id="262" r:id="rId11"/>
    <p:sldId id="263" r:id="rId12"/>
    <p:sldId id="266" r:id="rId13"/>
    <p:sldId id="270" r:id="rId14"/>
    <p:sldId id="299" r:id="rId15"/>
    <p:sldId id="264" r:id="rId16"/>
    <p:sldId id="269" r:id="rId17"/>
    <p:sldId id="267" r:id="rId18"/>
    <p:sldId id="271" r:id="rId19"/>
    <p:sldId id="273" r:id="rId20"/>
    <p:sldId id="275" r:id="rId21"/>
    <p:sldId id="274" r:id="rId22"/>
    <p:sldId id="272" r:id="rId23"/>
    <p:sldId id="278" r:id="rId24"/>
    <p:sldId id="276" r:id="rId25"/>
    <p:sldId id="277" r:id="rId26"/>
    <p:sldId id="279" r:id="rId27"/>
    <p:sldId id="280" r:id="rId28"/>
    <p:sldId id="281" r:id="rId29"/>
    <p:sldId id="282" r:id="rId30"/>
    <p:sldId id="283" r:id="rId31"/>
    <p:sldId id="290" r:id="rId32"/>
    <p:sldId id="291" r:id="rId33"/>
    <p:sldId id="284" r:id="rId34"/>
    <p:sldId id="288" r:id="rId35"/>
    <p:sldId id="285" r:id="rId36"/>
    <p:sldId id="286" r:id="rId37"/>
    <p:sldId id="287" r:id="rId38"/>
    <p:sldId id="298" r:id="rId39"/>
    <p:sldId id="297" r:id="rId40"/>
    <p:sldId id="289" r:id="rId41"/>
    <p:sldId id="294" r:id="rId42"/>
    <p:sldId id="292" r:id="rId43"/>
    <p:sldId id="296" r:id="rId44"/>
    <p:sldId id="293" r:id="rId45"/>
    <p:sldId id="295" r:id="rId46"/>
    <p:sldId id="305" r:id="rId47"/>
    <p:sldId id="302" r:id="rId48"/>
    <p:sldId id="300" r:id="rId49"/>
    <p:sldId id="301" r:id="rId50"/>
    <p:sldId id="303" r:id="rId51"/>
    <p:sldId id="304" r:id="rId52"/>
    <p:sldId id="306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1D1D"/>
    <a:srgbClr val="E84C3D"/>
    <a:srgbClr val="313131"/>
    <a:srgbClr val="F9F9F9"/>
    <a:srgbClr val="920000"/>
    <a:srgbClr val="A60D00"/>
    <a:srgbClr val="BA2113"/>
    <a:srgbClr val="CE35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4660"/>
  </p:normalViewPr>
  <p:slideViewPr>
    <p:cSldViewPr snapToGrid="0">
      <p:cViewPr varScale="1">
        <p:scale>
          <a:sx n="85" d="100"/>
          <a:sy n="85" d="100"/>
        </p:scale>
        <p:origin x="3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C4AD20-113D-4FAD-B6D6-017DF4C51901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7CADD-07A6-4843-9601-1A933346F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901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3498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0C774-0F8C-47E3-AABE-34D781692395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E20D-3185-465C-95DA-433AB3048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929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0C774-0F8C-47E3-AABE-34D781692395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E20D-3185-465C-95DA-433AB3048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462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0C774-0F8C-47E3-AABE-34D781692395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E20D-3185-465C-95DA-433AB3048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45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88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168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286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288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634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572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616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850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0C774-0F8C-47E3-AABE-34D781692395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E20D-3185-465C-95DA-433AB3048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7104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7095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3945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565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0C774-0F8C-47E3-AABE-34D781692395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E20D-3185-465C-95DA-433AB3048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220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0C774-0F8C-47E3-AABE-34D781692395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E20D-3185-465C-95DA-433AB3048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06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0C774-0F8C-47E3-AABE-34D781692395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E20D-3185-465C-95DA-433AB3048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311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0C774-0F8C-47E3-AABE-34D781692395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E20D-3185-465C-95DA-433AB3048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807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0C774-0F8C-47E3-AABE-34D781692395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E20D-3185-465C-95DA-433AB3048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402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0C774-0F8C-47E3-AABE-34D781692395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E20D-3185-465C-95DA-433AB3048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047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0C774-0F8C-47E3-AABE-34D781692395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E20D-3185-465C-95DA-433AB3048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5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0C774-0F8C-47E3-AABE-34D781692395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9E20D-3185-465C-95DA-433AB3048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219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223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hyperlink" Target="http://weibo.com/dakewa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464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15063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1724" y="6273485"/>
            <a:ext cx="8802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这个数值的作用体现在诸如绘画、雕塑、音乐、建筑等艺术领域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442" y="690112"/>
            <a:ext cx="3407119" cy="4815717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7349648" y="235029"/>
            <a:ext cx="1112867" cy="1112867"/>
          </a:xfrm>
          <a:prstGeom prst="ellips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3500000">
            <a:off x="7362087" y="964957"/>
            <a:ext cx="352093" cy="427543"/>
          </a:xfrm>
          <a:prstGeom prst="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454678" y="50397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 Unicode MS" panose="020B0604020202020204" pitchFamily="34" charset="-122"/>
              </a:rPr>
              <a:t>噢耶</a:t>
            </a:r>
          </a:p>
        </p:txBody>
      </p:sp>
    </p:spTree>
    <p:extLst>
      <p:ext uri="{BB962C8B-B14F-4D97-AF65-F5344CB8AC3E}">
        <p14:creationId xmlns:p14="http://schemas.microsoft.com/office/powerpoint/2010/main" val="3998214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15063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1725" y="6273486"/>
            <a:ext cx="4248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黄金比例更活跃于设计圈中</a:t>
            </a:r>
            <a:r>
              <a:rPr lang="en-US" altLang="zh-CN" sz="2400" dirty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···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753" y="2010487"/>
            <a:ext cx="6485448" cy="246878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91" y="2078967"/>
            <a:ext cx="4542016" cy="232589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67201" y="464452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平面设计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090480" y="464452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网页设计</a:t>
            </a:r>
          </a:p>
        </p:txBody>
      </p:sp>
    </p:spTree>
    <p:extLst>
      <p:ext uri="{BB962C8B-B14F-4D97-AF65-F5344CB8AC3E}">
        <p14:creationId xmlns:p14="http://schemas.microsoft.com/office/powerpoint/2010/main" val="1211321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79380" y="2571173"/>
            <a:ext cx="90332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平衡很重要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34226" y="201461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说了那么多</a:t>
            </a:r>
          </a:p>
        </p:txBody>
      </p:sp>
    </p:spTree>
    <p:extLst>
      <p:ext uri="{BB962C8B-B14F-4D97-AF65-F5344CB8AC3E}">
        <p14:creationId xmlns:p14="http://schemas.microsoft.com/office/powerpoint/2010/main" val="2068642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15063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1724" y="6273485"/>
            <a:ext cx="6402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而每门设计领域又都有互相学习借鉴的地方</a:t>
            </a:r>
            <a:r>
              <a:rPr lang="en-US" altLang="zh-CN" sz="2400" dirty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···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008" name="图片 40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92" y="594761"/>
            <a:ext cx="4949034" cy="5075572"/>
          </a:xfrm>
          <a:prstGeom prst="rect">
            <a:avLst/>
          </a:prstGeom>
        </p:spPr>
      </p:pic>
      <p:pic>
        <p:nvPicPr>
          <p:cNvPr id="4009" name="图片 40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301" y="3391619"/>
            <a:ext cx="533400" cy="533400"/>
          </a:xfrm>
          <a:prstGeom prst="rect">
            <a:avLst/>
          </a:prstGeom>
        </p:spPr>
      </p:pic>
      <p:pic>
        <p:nvPicPr>
          <p:cNvPr id="4010" name="图片 40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725" y="2107977"/>
            <a:ext cx="773246" cy="773246"/>
          </a:xfrm>
          <a:prstGeom prst="rect">
            <a:avLst/>
          </a:prstGeom>
        </p:spPr>
      </p:pic>
      <p:pic>
        <p:nvPicPr>
          <p:cNvPr id="4012" name="图片 40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255" y="1514837"/>
            <a:ext cx="503746" cy="503746"/>
          </a:xfrm>
          <a:prstGeom prst="rect">
            <a:avLst/>
          </a:prstGeom>
        </p:spPr>
      </p:pic>
      <p:pic>
        <p:nvPicPr>
          <p:cNvPr id="4013" name="图片 40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774" y="4799418"/>
            <a:ext cx="511053" cy="511053"/>
          </a:xfrm>
          <a:prstGeom prst="rect">
            <a:avLst/>
          </a:prstGeom>
        </p:spPr>
      </p:pic>
      <p:pic>
        <p:nvPicPr>
          <p:cNvPr id="4014" name="图片 40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434" y="3389924"/>
            <a:ext cx="310551" cy="310551"/>
          </a:xfrm>
          <a:prstGeom prst="rect">
            <a:avLst/>
          </a:prstGeom>
        </p:spPr>
      </p:pic>
      <p:pic>
        <p:nvPicPr>
          <p:cNvPr id="4015" name="图片 40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947" y="1350800"/>
            <a:ext cx="379830" cy="379830"/>
          </a:xfrm>
          <a:prstGeom prst="rect">
            <a:avLst/>
          </a:prstGeom>
        </p:spPr>
      </p:pic>
      <p:pic>
        <p:nvPicPr>
          <p:cNvPr id="4016" name="图片 40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0476" y="3431735"/>
            <a:ext cx="298151" cy="298151"/>
          </a:xfrm>
          <a:prstGeom prst="rect">
            <a:avLst/>
          </a:prstGeom>
        </p:spPr>
      </p:pic>
      <p:pic>
        <p:nvPicPr>
          <p:cNvPr id="4017" name="图片 40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757" y="2225360"/>
            <a:ext cx="291860" cy="29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5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15063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1724" y="6273485"/>
            <a:ext cx="5399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现在不妨把</a:t>
            </a:r>
            <a:r>
              <a:rPr lang="zh-CN" altLang="en-US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它们代入</a:t>
            </a:r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到我们</a:t>
            </a:r>
            <a:r>
              <a:rPr lang="en-US" altLang="zh-CN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设计中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77189" y="2072992"/>
            <a:ext cx="2638425" cy="21431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620076" y="2654438"/>
            <a:ext cx="4801314" cy="11182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6000" dirty="0">
                <a:solidFill>
                  <a:srgbClr val="E84C3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分割法的运用</a:t>
            </a:r>
            <a:endParaRPr lang="en-US" altLang="zh-CN" sz="6000" dirty="0">
              <a:solidFill>
                <a:srgbClr val="E84C3D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5892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15063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1724" y="6273486"/>
            <a:ext cx="3940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分割法又分为这几种类型</a:t>
            </a:r>
            <a:r>
              <a:rPr lang="en-US" altLang="zh-CN" sz="2400" dirty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···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878" y="3289255"/>
            <a:ext cx="2649831" cy="15898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086" y="796221"/>
            <a:ext cx="2649831" cy="15898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086" y="3289255"/>
            <a:ext cx="2649831" cy="158989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294" y="796221"/>
            <a:ext cx="2649831" cy="158989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085044" y="2508969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造字工房悦圆（非商用）常规体" pitchFamily="50" charset="-122"/>
                <a:ea typeface="造字工房悦圆（非商用）常规体" pitchFamily="50" charset="-122"/>
              </a:rPr>
              <a:t>V</a:t>
            </a:r>
            <a:r>
              <a:rPr lang="en-US" altLang="zh-CN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形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772835" y="2512361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&lt;</a:t>
            </a:r>
            <a:r>
              <a:rPr lang="en-US" altLang="zh-CN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形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460627" y="250896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平分形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960809" y="500803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三分形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42003" y="50114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对角线形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114379" y="500803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交叉对角形</a:t>
            </a:r>
          </a:p>
        </p:txBody>
      </p:sp>
      <p:sp>
        <p:nvSpPr>
          <p:cNvPr id="26" name="矩形 25"/>
          <p:cNvSpPr/>
          <p:nvPr/>
        </p:nvSpPr>
        <p:spPr>
          <a:xfrm>
            <a:off x="8660922" y="888522"/>
            <a:ext cx="2242868" cy="1397479"/>
          </a:xfrm>
          <a:prstGeom prst="rect">
            <a:avLst/>
          </a:prstGeom>
          <a:noFill/>
          <a:ln w="19050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>
            <a:stCxn id="26" idx="0"/>
            <a:endCxn id="26" idx="2"/>
          </p:cNvCxnSpPr>
          <p:nvPr/>
        </p:nvCxnSpPr>
        <p:spPr>
          <a:xfrm>
            <a:off x="9782355" y="888522"/>
            <a:ext cx="0" cy="1397479"/>
          </a:xfrm>
          <a:prstGeom prst="line">
            <a:avLst/>
          </a:prstGeom>
          <a:ln w="19050"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293" y="3289255"/>
            <a:ext cx="2632193" cy="157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331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0053" y="522355"/>
            <a:ext cx="56938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01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1118" y="553133"/>
            <a:ext cx="219964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V</a:t>
            </a:r>
            <a:r>
              <a:rPr lang="zh-CN" altLang="en-US" sz="32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形分割法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919" y="1990759"/>
            <a:ext cx="7640708" cy="429789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noFill/>
          <a:ln w="19050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>
            <a:stCxn id="8" idx="2"/>
          </p:cNvCxnSpPr>
          <p:nvPr/>
        </p:nvCxnSpPr>
        <p:spPr>
          <a:xfrm flipH="1" flipV="1">
            <a:off x="2280917" y="1990759"/>
            <a:ext cx="3820355" cy="4297899"/>
          </a:xfrm>
          <a:prstGeom prst="line">
            <a:avLst/>
          </a:prstGeom>
          <a:ln w="12700"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085456" y="1990759"/>
            <a:ext cx="3820355" cy="4297899"/>
          </a:xfrm>
          <a:prstGeom prst="line">
            <a:avLst/>
          </a:prstGeom>
          <a:ln w="12700"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83041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02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1117" y="553133"/>
            <a:ext cx="2175596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&lt;</a:t>
            </a:r>
            <a:r>
              <a:rPr lang="zh-CN" altLang="en-US" sz="32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形分割法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919" y="1990633"/>
            <a:ext cx="7640708" cy="429789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noFill/>
          <a:ln w="19050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10" idx="1"/>
          </p:cNvCxnSpPr>
          <p:nvPr/>
        </p:nvCxnSpPr>
        <p:spPr>
          <a:xfrm flipV="1">
            <a:off x="2280919" y="1990508"/>
            <a:ext cx="7640708" cy="2149200"/>
          </a:xfrm>
          <a:prstGeom prst="line">
            <a:avLst/>
          </a:prstGeom>
          <a:ln w="19050"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2280919" y="4139583"/>
            <a:ext cx="7640708" cy="2149200"/>
          </a:xfrm>
          <a:prstGeom prst="line">
            <a:avLst/>
          </a:prstGeom>
          <a:ln w="19050"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8908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03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1118" y="553133"/>
            <a:ext cx="2236510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平分分割形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919" y="1990508"/>
            <a:ext cx="7640932" cy="429802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noFill/>
          <a:ln w="19050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9" idx="0"/>
            <a:endCxn id="9" idx="2"/>
          </p:cNvCxnSpPr>
          <p:nvPr/>
        </p:nvCxnSpPr>
        <p:spPr>
          <a:xfrm>
            <a:off x="6101272" y="1990759"/>
            <a:ext cx="0" cy="4297899"/>
          </a:xfrm>
          <a:prstGeom prst="line">
            <a:avLst/>
          </a:prstGeom>
          <a:ln w="19050"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2809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919" y="1990505"/>
            <a:ext cx="7640708" cy="42978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04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1118" y="553133"/>
            <a:ext cx="182614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三分分形</a:t>
            </a:r>
          </a:p>
        </p:txBody>
      </p:sp>
      <p:sp>
        <p:nvSpPr>
          <p:cNvPr id="14" name="矩形 13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noFill/>
          <a:ln w="19050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4826119" y="1990254"/>
            <a:ext cx="0" cy="4298151"/>
          </a:xfrm>
          <a:prstGeom prst="line">
            <a:avLst/>
          </a:prstGeom>
          <a:ln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280919" y="3426653"/>
            <a:ext cx="7640708" cy="0"/>
          </a:xfrm>
          <a:prstGeom prst="line">
            <a:avLst/>
          </a:prstGeom>
          <a:ln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280919" y="4851095"/>
            <a:ext cx="7640708" cy="0"/>
          </a:xfrm>
          <a:prstGeom prst="line">
            <a:avLst/>
          </a:prstGeom>
          <a:ln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371319" y="1990254"/>
            <a:ext cx="0" cy="4298151"/>
          </a:xfrm>
          <a:prstGeom prst="line">
            <a:avLst/>
          </a:prstGeom>
          <a:ln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8972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615063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603419" y="2855109"/>
            <a:ext cx="7686136" cy="923027"/>
          </a:xfrm>
          <a:prstGeom prst="round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87" y="1489271"/>
            <a:ext cx="2477391" cy="3291876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5526" y="2936801"/>
            <a:ext cx="73356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为啥我做的</a:t>
            </a:r>
            <a:r>
              <a:rPr lang="en-US" altLang="zh-CN" sz="40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PPT</a:t>
            </a:r>
            <a:r>
              <a:rPr lang="zh-CN" altLang="en-US" sz="4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看起来杂乱无章</a:t>
            </a:r>
          </a:p>
        </p:txBody>
      </p:sp>
      <p:sp>
        <p:nvSpPr>
          <p:cNvPr id="8" name="等腰三角形 7"/>
          <p:cNvSpPr/>
          <p:nvPr/>
        </p:nvSpPr>
        <p:spPr>
          <a:xfrm rot="18000000">
            <a:off x="3454994" y="2791596"/>
            <a:ext cx="296852" cy="255907"/>
          </a:xfrm>
          <a:prstGeom prst="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21725" y="6297280"/>
            <a:ext cx="3820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前几天，</a:t>
            </a:r>
            <a:r>
              <a:rPr lang="en-US" altLang="zh-CN" sz="2400" dirty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a  gay  guy </a:t>
            </a:r>
            <a:r>
              <a:rPr lang="zh-CN" altLang="en-US" sz="2400" dirty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问我</a:t>
            </a:r>
            <a:r>
              <a:rPr lang="en-US" altLang="zh-CN" sz="2400" dirty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…</a:t>
            </a:r>
            <a:endParaRPr lang="zh-CN" altLang="en-US" sz="2400" dirty="0">
              <a:solidFill>
                <a:schemeClr val="bg1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869151" y="6536736"/>
            <a:ext cx="55209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1593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918" y="2000032"/>
            <a:ext cx="7640471" cy="42981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05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1118" y="553133"/>
            <a:ext cx="182614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对角线形</a:t>
            </a:r>
          </a:p>
        </p:txBody>
      </p:sp>
      <p:sp>
        <p:nvSpPr>
          <p:cNvPr id="14" name="矩形 13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noFill/>
          <a:ln w="19050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2280919" y="1990508"/>
            <a:ext cx="7640708" cy="4298149"/>
          </a:xfrm>
          <a:prstGeom prst="line">
            <a:avLst/>
          </a:prstGeom>
          <a:ln w="12700"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21935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06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1118" y="553133"/>
            <a:ext cx="2236510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交叉对角形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917" y="1990508"/>
            <a:ext cx="7641155" cy="4298149"/>
          </a:xfrm>
          <a:prstGeom prst="rect">
            <a:avLst/>
          </a:prstGeom>
          <a:blipFill dpi="0" rotWithShape="1">
            <a:blip r:embed="rId3"/>
            <a:srcRect/>
            <a:stretch>
              <a:fillRect t="-566000" b="-35000"/>
            </a:stretch>
          </a:blipFill>
        </p:spPr>
      </p:pic>
      <p:sp>
        <p:nvSpPr>
          <p:cNvPr id="14" name="矩形 13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noFill/>
          <a:ln w="19050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2280919" y="1990508"/>
            <a:ext cx="7640708" cy="4298149"/>
          </a:xfrm>
          <a:prstGeom prst="line">
            <a:avLst/>
          </a:prstGeom>
          <a:ln w="12700"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280919" y="1990508"/>
            <a:ext cx="7640708" cy="4298149"/>
          </a:xfrm>
          <a:prstGeom prst="line">
            <a:avLst/>
          </a:prstGeom>
          <a:ln w="12700">
            <a:solidFill>
              <a:srgbClr val="E84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579380" y="1507109"/>
            <a:ext cx="9033242" cy="4896205"/>
            <a:chOff x="1579381" y="1419393"/>
            <a:chExt cx="9033241" cy="4896206"/>
          </a:xfrm>
        </p:grpSpPr>
        <p:sp>
          <p:nvSpPr>
            <p:cNvPr id="6" name="文本框 5"/>
            <p:cNvSpPr txBox="1"/>
            <p:nvPr/>
          </p:nvSpPr>
          <p:spPr>
            <a:xfrm>
              <a:off x="1579381" y="1975948"/>
              <a:ext cx="9033241" cy="4339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dirty="0">
                  <a:solidFill>
                    <a:srgbClr val="E84C3D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让我们讲讲</a:t>
              </a:r>
              <a:endParaRPr lang="en-US" altLang="zh-CN" sz="138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  <a:p>
              <a:pPr algn="ctr"/>
              <a:r>
                <a:rPr lang="en-US" altLang="zh-CN" sz="13800" dirty="0">
                  <a:solidFill>
                    <a:srgbClr val="E84C3D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···</a:t>
              </a:r>
              <a:endParaRPr lang="zh-CN" altLang="en-US" sz="138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542000" y="1419393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幼圆" panose="02010509060101010101" pitchFamily="49" charset="-122"/>
                  <a:ea typeface="幼圆" panose="02010509060101010101" pitchFamily="49" charset="-122"/>
                </a:rPr>
                <a:t>接下来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35208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3335999" y="2846484"/>
            <a:ext cx="7636801" cy="923027"/>
          </a:xfrm>
          <a:prstGeom prst="round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8000000">
            <a:off x="3187574" y="2782969"/>
            <a:ext cx="296852" cy="255907"/>
          </a:xfrm>
          <a:prstGeom prst="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5"/>
          <p:cNvSpPr txBox="1"/>
          <p:nvPr/>
        </p:nvSpPr>
        <p:spPr>
          <a:xfrm>
            <a:off x="3521024" y="2984831"/>
            <a:ext cx="7417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排版我</a:t>
            </a:r>
            <a:r>
              <a:rPr lang="zh-CN" altLang="en-US" sz="3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都懂啦</a:t>
            </a:r>
            <a:r>
              <a:rPr lang="en-US" altLang="zh-CN" sz="36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~</a:t>
            </a:r>
            <a:r>
              <a:rPr lang="en-US" altLang="zh-CN" sz="3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这还不简单，等着</a:t>
            </a:r>
            <a:r>
              <a:rPr lang="en-US" altLang="zh-CN" sz="36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~</a:t>
            </a:r>
            <a:endParaRPr lang="zh-CN" altLang="en-US" sz="3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0" y="6150634"/>
            <a:ext cx="12192000" cy="905775"/>
          </a:xfrm>
          <a:custGeom>
            <a:avLst/>
            <a:gdLst>
              <a:gd name="connsiteX0" fmla="*/ 0 w 12192000"/>
              <a:gd name="connsiteY0" fmla="*/ 0 h 905774"/>
              <a:gd name="connsiteX1" fmla="*/ 12192000 w 12192000"/>
              <a:gd name="connsiteY1" fmla="*/ 0 h 905774"/>
              <a:gd name="connsiteX2" fmla="*/ 12192000 w 12192000"/>
              <a:gd name="connsiteY2" fmla="*/ 707366 h 905774"/>
              <a:gd name="connsiteX3" fmla="*/ 6406551 w 12192000"/>
              <a:gd name="connsiteY3" fmla="*/ 707366 h 905774"/>
              <a:gd name="connsiteX4" fmla="*/ 6096000 w 12192000"/>
              <a:gd name="connsiteY4" fmla="*/ 905774 h 905774"/>
              <a:gd name="connsiteX5" fmla="*/ 5785449 w 12192000"/>
              <a:gd name="connsiteY5" fmla="*/ 707366 h 905774"/>
              <a:gd name="connsiteX6" fmla="*/ 0 w 12192000"/>
              <a:gd name="connsiteY6" fmla="*/ 707366 h 90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05774">
                <a:moveTo>
                  <a:pt x="0" y="0"/>
                </a:moveTo>
                <a:lnTo>
                  <a:pt x="12192000" y="0"/>
                </a:lnTo>
                <a:lnTo>
                  <a:pt x="12192000" y="707366"/>
                </a:lnTo>
                <a:lnTo>
                  <a:pt x="6406551" y="707366"/>
                </a:lnTo>
                <a:lnTo>
                  <a:pt x="6096000" y="905774"/>
                </a:lnTo>
                <a:lnTo>
                  <a:pt x="5785449" y="707366"/>
                </a:lnTo>
                <a:lnTo>
                  <a:pt x="0" y="707366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565000" b="-3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39" y="1632613"/>
            <a:ext cx="2247068" cy="263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3618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349097" y="2321006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几天后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0" y="-703054"/>
            <a:ext cx="12192000" cy="905775"/>
          </a:xfrm>
          <a:custGeom>
            <a:avLst/>
            <a:gdLst>
              <a:gd name="connsiteX0" fmla="*/ 0 w 12192000"/>
              <a:gd name="connsiteY0" fmla="*/ 0 h 905774"/>
              <a:gd name="connsiteX1" fmla="*/ 12192000 w 12192000"/>
              <a:gd name="connsiteY1" fmla="*/ 0 h 905774"/>
              <a:gd name="connsiteX2" fmla="*/ 12192000 w 12192000"/>
              <a:gd name="connsiteY2" fmla="*/ 707366 h 905774"/>
              <a:gd name="connsiteX3" fmla="*/ 6406551 w 12192000"/>
              <a:gd name="connsiteY3" fmla="*/ 707366 h 905774"/>
              <a:gd name="connsiteX4" fmla="*/ 6096000 w 12192000"/>
              <a:gd name="connsiteY4" fmla="*/ 905774 h 905774"/>
              <a:gd name="connsiteX5" fmla="*/ 5785449 w 12192000"/>
              <a:gd name="connsiteY5" fmla="*/ 707366 h 905774"/>
              <a:gd name="connsiteX6" fmla="*/ 0 w 12192000"/>
              <a:gd name="connsiteY6" fmla="*/ 707366 h 90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05774">
                <a:moveTo>
                  <a:pt x="0" y="0"/>
                </a:moveTo>
                <a:lnTo>
                  <a:pt x="12192000" y="0"/>
                </a:lnTo>
                <a:lnTo>
                  <a:pt x="12192000" y="707366"/>
                </a:lnTo>
                <a:lnTo>
                  <a:pt x="6406551" y="707366"/>
                </a:lnTo>
                <a:lnTo>
                  <a:pt x="6096000" y="905774"/>
                </a:lnTo>
                <a:lnTo>
                  <a:pt x="5785449" y="707366"/>
                </a:lnTo>
                <a:lnTo>
                  <a:pt x="0" y="707366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565000" b="-3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73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8828">
            <a:off x="290860" y="325288"/>
            <a:ext cx="3555939" cy="28511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048" y="1868514"/>
            <a:ext cx="6183901" cy="441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9699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768340" y="3179859"/>
            <a:ext cx="6804037" cy="923027"/>
          </a:xfrm>
          <a:prstGeom prst="round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8000000">
            <a:off x="7359522" y="3116345"/>
            <a:ext cx="296852" cy="255907"/>
          </a:xfrm>
          <a:prstGeom prst="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249" y="1684433"/>
            <a:ext cx="2990851" cy="2990851"/>
          </a:xfrm>
          <a:prstGeom prst="rect">
            <a:avLst/>
          </a:prstGeom>
        </p:spPr>
      </p:pic>
      <p:sp>
        <p:nvSpPr>
          <p:cNvPr id="13" name="TextBox 5"/>
          <p:cNvSpPr txBox="1"/>
          <p:nvPr/>
        </p:nvSpPr>
        <p:spPr>
          <a:xfrm>
            <a:off x="1000258" y="3261637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来人！把这丫拖出去揍一顿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0" y="6150634"/>
            <a:ext cx="12192000" cy="905775"/>
          </a:xfrm>
          <a:custGeom>
            <a:avLst/>
            <a:gdLst>
              <a:gd name="connsiteX0" fmla="*/ 0 w 12192000"/>
              <a:gd name="connsiteY0" fmla="*/ 0 h 905774"/>
              <a:gd name="connsiteX1" fmla="*/ 12192000 w 12192000"/>
              <a:gd name="connsiteY1" fmla="*/ 0 h 905774"/>
              <a:gd name="connsiteX2" fmla="*/ 12192000 w 12192000"/>
              <a:gd name="connsiteY2" fmla="*/ 707366 h 905774"/>
              <a:gd name="connsiteX3" fmla="*/ 6406551 w 12192000"/>
              <a:gd name="connsiteY3" fmla="*/ 707366 h 905774"/>
              <a:gd name="connsiteX4" fmla="*/ 6096000 w 12192000"/>
              <a:gd name="connsiteY4" fmla="*/ 905774 h 905774"/>
              <a:gd name="connsiteX5" fmla="*/ 5785449 w 12192000"/>
              <a:gd name="connsiteY5" fmla="*/ 707366 h 905774"/>
              <a:gd name="connsiteX6" fmla="*/ 0 w 12192000"/>
              <a:gd name="connsiteY6" fmla="*/ 707366 h 90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05774">
                <a:moveTo>
                  <a:pt x="0" y="0"/>
                </a:moveTo>
                <a:lnTo>
                  <a:pt x="12192000" y="0"/>
                </a:lnTo>
                <a:lnTo>
                  <a:pt x="12192000" y="707366"/>
                </a:lnTo>
                <a:lnTo>
                  <a:pt x="6406551" y="707366"/>
                </a:lnTo>
                <a:lnTo>
                  <a:pt x="6096000" y="905774"/>
                </a:lnTo>
                <a:lnTo>
                  <a:pt x="5785449" y="707366"/>
                </a:lnTo>
                <a:lnTo>
                  <a:pt x="0" y="707366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65000" b="-3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135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0" y="-703054"/>
            <a:ext cx="12192000" cy="905775"/>
          </a:xfrm>
          <a:custGeom>
            <a:avLst/>
            <a:gdLst>
              <a:gd name="connsiteX0" fmla="*/ 0 w 12192000"/>
              <a:gd name="connsiteY0" fmla="*/ 0 h 905774"/>
              <a:gd name="connsiteX1" fmla="*/ 12192000 w 12192000"/>
              <a:gd name="connsiteY1" fmla="*/ 0 h 905774"/>
              <a:gd name="connsiteX2" fmla="*/ 12192000 w 12192000"/>
              <a:gd name="connsiteY2" fmla="*/ 707366 h 905774"/>
              <a:gd name="connsiteX3" fmla="*/ 6406551 w 12192000"/>
              <a:gd name="connsiteY3" fmla="*/ 707366 h 905774"/>
              <a:gd name="connsiteX4" fmla="*/ 6096000 w 12192000"/>
              <a:gd name="connsiteY4" fmla="*/ 905774 h 905774"/>
              <a:gd name="connsiteX5" fmla="*/ 5785449 w 12192000"/>
              <a:gd name="connsiteY5" fmla="*/ 707366 h 905774"/>
              <a:gd name="connsiteX6" fmla="*/ 0 w 12192000"/>
              <a:gd name="connsiteY6" fmla="*/ 707366 h 90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05774">
                <a:moveTo>
                  <a:pt x="0" y="0"/>
                </a:moveTo>
                <a:lnTo>
                  <a:pt x="12192000" y="0"/>
                </a:lnTo>
                <a:lnTo>
                  <a:pt x="12192000" y="707366"/>
                </a:lnTo>
                <a:lnTo>
                  <a:pt x="6406551" y="707366"/>
                </a:lnTo>
                <a:lnTo>
                  <a:pt x="6096000" y="905774"/>
                </a:lnTo>
                <a:lnTo>
                  <a:pt x="5785449" y="707366"/>
                </a:lnTo>
                <a:lnTo>
                  <a:pt x="0" y="707366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565000" b="-3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79380" y="2571173"/>
            <a:ext cx="90332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排版小技巧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18674" y="2014617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接下来，我们来讲讲</a:t>
            </a:r>
          </a:p>
        </p:txBody>
      </p:sp>
    </p:spTree>
    <p:extLst>
      <p:ext uri="{BB962C8B-B14F-4D97-AF65-F5344CB8AC3E}">
        <p14:creationId xmlns:p14="http://schemas.microsoft.com/office/powerpoint/2010/main" val="2159447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0053" y="522355"/>
            <a:ext cx="56938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01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大！大！大！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67867" y="553133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将字体、形状等需要强调的内容放大。适当地搭配色彩，让需要强调</a:t>
            </a:r>
            <a:endParaRPr lang="en-US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的部分看起来巨大醒目</a:t>
            </a:r>
          </a:p>
        </p:txBody>
      </p:sp>
      <p:sp>
        <p:nvSpPr>
          <p:cNvPr id="16" name="矩形 15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blipFill dpi="0" rotWithShape="1">
            <a:blip r:embed="rId2"/>
            <a:srcRect/>
            <a:stretch>
              <a:fillRect t="-51000" r="-2000" b="-10000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534178" y="3208685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清晨</a:t>
            </a:r>
          </a:p>
        </p:txBody>
      </p:sp>
    </p:spTree>
    <p:extLst>
      <p:ext uri="{BB962C8B-B14F-4D97-AF65-F5344CB8AC3E}">
        <p14:creationId xmlns:p14="http://schemas.microsoft.com/office/powerpoint/2010/main" val="227040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对比！对比！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67867" y="553133"/>
            <a:ext cx="6878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比起杂乱无章的排版，不如简化内容和通过提升内容和背景之间的</a:t>
            </a:r>
            <a:endParaRPr lang="en-US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有序对比来提升内容的可读性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02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81672" y="1992701"/>
            <a:ext cx="3819600" cy="4295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01272" y="1990759"/>
            <a:ext cx="3819600" cy="42978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854346" y="3040553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白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34746" y="3041524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45063" y="2428049"/>
            <a:ext cx="6928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康煕字典體(Demo)" pitchFamily="2" charset="-120"/>
                <a:ea typeface="康煕字典體(Demo)" pitchFamily="2" charset="-120"/>
              </a:rPr>
              <a:t>black</a:t>
            </a:r>
            <a:endParaRPr lang="zh-CN" altLang="en-US" sz="2000" dirty="0">
              <a:latin typeface="康煕字典體(Demo)" pitchFamily="2" charset="-120"/>
              <a:ea typeface="康煕字典體(Demo)" pitchFamily="2" charset="-12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51840" y="2424788"/>
            <a:ext cx="718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white</a:t>
            </a:r>
            <a:endParaRPr lang="zh-CN" altLang="en-US" sz="20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748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936" y="670355"/>
            <a:ext cx="5306131" cy="551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6025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字距！字距！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67867" y="553133"/>
            <a:ext cx="6878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有的字体本身会比较稀疏，或者过于紧密，适当调整字的间距易于</a:t>
            </a:r>
            <a:endParaRPr lang="en-US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阅读并且提高文本内容的可读性</a:t>
            </a:r>
          </a:p>
        </p:txBody>
      </p:sp>
      <p:sp>
        <p:nvSpPr>
          <p:cNvPr id="6" name="矩形 5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03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solidFill>
            <a:srgbClr val="1D1D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771494" y="3685541"/>
            <a:ext cx="198002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床前明月光</a:t>
            </a:r>
            <a:endParaRPr lang="en-US" altLang="zh-CN" sz="28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疑是地上霜</a:t>
            </a:r>
            <a:br>
              <a: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举头望明月</a:t>
            </a:r>
            <a:endParaRPr lang="en-US" altLang="zh-CN" sz="28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低头思故乡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292" y="3792946"/>
            <a:ext cx="1346637" cy="1601071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7412138" y="2777997"/>
            <a:ext cx="681487" cy="681487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sx="104000" sy="104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12" y="2986807"/>
            <a:ext cx="368739" cy="263864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983655" y="2777997"/>
            <a:ext cx="681487" cy="681487"/>
            <a:chOff x="3922624" y="2777995"/>
            <a:chExt cx="681487" cy="681487"/>
          </a:xfrm>
        </p:grpSpPr>
        <p:sp>
          <p:nvSpPr>
            <p:cNvPr id="24" name="椭圆 23"/>
            <p:cNvSpPr/>
            <p:nvPr/>
          </p:nvSpPr>
          <p:spPr>
            <a:xfrm>
              <a:off x="3922624" y="2777995"/>
              <a:ext cx="681487" cy="681487"/>
            </a:xfrm>
            <a:prstGeom prst="ellipse">
              <a:avLst/>
            </a:prstGeom>
            <a:solidFill>
              <a:srgbClr val="E84C3D"/>
            </a:solidFill>
            <a:ln>
              <a:noFill/>
            </a:ln>
            <a:effectLst>
              <a:outerShdw blurRad="50800" dist="38100" dir="2700000" sx="104000" sy="104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十字形 24"/>
            <p:cNvSpPr/>
            <p:nvPr/>
          </p:nvSpPr>
          <p:spPr>
            <a:xfrm rot="2700000">
              <a:off x="4073512" y="2928883"/>
              <a:ext cx="379710" cy="379710"/>
            </a:xfrm>
            <a:prstGeom prst="plus">
              <a:avLst>
                <a:gd name="adj" fmla="val 432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24480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solidFill>
            <a:srgbClr val="1D1D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行距！行距！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67867" y="66085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同上</a:t>
            </a:r>
          </a:p>
        </p:txBody>
      </p:sp>
      <p:sp>
        <p:nvSpPr>
          <p:cNvPr id="6" name="矩形 5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04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71494" y="3685541"/>
            <a:ext cx="198002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床前明月光</a:t>
            </a:r>
            <a:endParaRPr lang="en-US" altLang="zh-CN" sz="28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疑是地上霜</a:t>
            </a:r>
            <a:br>
              <a: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举头望明月</a:t>
            </a:r>
            <a:endParaRPr lang="en-US" altLang="zh-CN" sz="28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低头思故乡</a:t>
            </a:r>
          </a:p>
        </p:txBody>
      </p:sp>
      <p:sp>
        <p:nvSpPr>
          <p:cNvPr id="13" name="椭圆 12"/>
          <p:cNvSpPr/>
          <p:nvPr/>
        </p:nvSpPr>
        <p:spPr>
          <a:xfrm>
            <a:off x="7412138" y="2777997"/>
            <a:ext cx="681487" cy="681487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sx="104000" sy="104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512" y="2986807"/>
            <a:ext cx="368739" cy="2638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137" y="3806307"/>
            <a:ext cx="1418523" cy="184873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983655" y="2777997"/>
            <a:ext cx="681487" cy="681487"/>
            <a:chOff x="3922624" y="2777995"/>
            <a:chExt cx="681487" cy="681487"/>
          </a:xfrm>
        </p:grpSpPr>
        <p:sp>
          <p:nvSpPr>
            <p:cNvPr id="18" name="椭圆 17"/>
            <p:cNvSpPr/>
            <p:nvPr/>
          </p:nvSpPr>
          <p:spPr>
            <a:xfrm>
              <a:off x="3922624" y="2777995"/>
              <a:ext cx="681487" cy="681487"/>
            </a:xfrm>
            <a:prstGeom prst="ellipse">
              <a:avLst/>
            </a:prstGeom>
            <a:solidFill>
              <a:srgbClr val="E84C3D"/>
            </a:solidFill>
            <a:ln>
              <a:noFill/>
            </a:ln>
            <a:effectLst>
              <a:outerShdw blurRad="50800" dist="38100" dir="2700000" sx="104000" sy="104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十字形 18"/>
            <p:cNvSpPr/>
            <p:nvPr/>
          </p:nvSpPr>
          <p:spPr>
            <a:xfrm rot="2700000">
              <a:off x="4073512" y="2928883"/>
              <a:ext cx="379710" cy="379710"/>
            </a:xfrm>
            <a:prstGeom prst="plus">
              <a:avLst>
                <a:gd name="adj" fmla="val 4322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36359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减少！字体！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67867" y="553133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控制自己使用越少的字体，将会让你的页面脱颖而出。同时你也可以</a:t>
            </a:r>
            <a:endParaRPr lang="en-US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在字体的大小、重量和其它方面创造更多的对比变化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05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92274" y="2160274"/>
            <a:ext cx="646331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音</a:t>
            </a:r>
            <a:endParaRPr lang="en-US" altLang="zh-CN" sz="36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98273" y="2243979"/>
            <a:ext cx="800219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停不下來</a:t>
            </a:r>
            <a:endParaRPr lang="en-US" altLang="zh-CN" sz="20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聽了</a:t>
            </a:r>
            <a:endParaRPr lang="en-US" altLang="zh-CN" sz="20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62311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blipFill dpi="0" rotWithShape="1">
            <a:blip r:embed="rId2"/>
            <a:srcRect/>
            <a:stretch>
              <a:fillRect t="-29000" r="-4000" b="-92000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用对！字体！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67867" y="553133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每一种字体都代表着不同的状态，根据文字表达的意向去选择不仅对</a:t>
            </a:r>
            <a:endParaRPr lang="en-US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排版有好处而且让观众更容易了解内容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06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02329" y="3489649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美女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90911" y="4389660"/>
            <a:ext cx="1563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Luna ITC Std" panose="02000506070000020003" pitchFamily="50" charset="0"/>
                <a:ea typeface="思源黑体 CN Light" panose="020B0300000000000000" pitchFamily="34" charset="-122"/>
              </a:rPr>
              <a:t>Beautiful Girl</a:t>
            </a:r>
            <a:endParaRPr lang="zh-CN" altLang="en-US" sz="2400" dirty="0">
              <a:solidFill>
                <a:schemeClr val="bg1"/>
              </a:solidFill>
              <a:latin typeface="Luna ITC Std" panose="02000506070000020003" pitchFamily="50" charset="0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55855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清晰！易读！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67867" y="553133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为了让版面醒目突出，往往会忘记信息的明确传达。不如把内容信息</a:t>
            </a:r>
            <a:endParaRPr lang="en-US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整理更清晰来传达给观众</a:t>
            </a:r>
            <a:endParaRPr lang="en-US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07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blipFill dpi="0" rotWithShape="1">
            <a:blip r:embed="rId2"/>
            <a:srcRect/>
            <a:stretch>
              <a:fillRect t="-8000" r="-4000" b="-8000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619824" y="375264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造字工房尚雅（非商用）常规体" pitchFamily="50" charset="-122"/>
                <a:ea typeface="造字工房尚雅（非商用）常规体" pitchFamily="50" charset="-122"/>
              </a:rPr>
              <a:t>举起手来</a:t>
            </a:r>
          </a:p>
        </p:txBody>
      </p:sp>
    </p:spTree>
    <p:extLst>
      <p:ext uri="{BB962C8B-B14F-4D97-AF65-F5344CB8AC3E}">
        <p14:creationId xmlns:p14="http://schemas.microsoft.com/office/powerpoint/2010/main" val="30056553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solidFill>
            <a:srgbClr val="1D1D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主次！分明！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67867" y="553133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建立一个主次有序的排版，这样就能很容易地让你来挑出来编排也能</a:t>
            </a:r>
            <a:endParaRPr lang="en-US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让观众更容易地阅读。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08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46298" y="3431823"/>
            <a:ext cx="13163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仿佛</a:t>
            </a:r>
            <a:endParaRPr lang="en-US" altLang="zh-CN" sz="44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4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听见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353810" y="3401045"/>
            <a:ext cx="300595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有人在背后议论我的帅气</a:t>
            </a:r>
            <a:endParaRPr lang="en-US" altLang="zh-CN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幻听？</a:t>
            </a:r>
            <a:endParaRPr lang="en-US" altLang="zh-CN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不！应该是真的</a:t>
            </a:r>
            <a:r>
              <a:rPr lang="en-US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···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59463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solidFill>
            <a:srgbClr val="1D1D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对齐！对齐！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67867" y="553133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对齐让页面更加富有秩序的手段。确保你各个部分的内容都被合理地</a:t>
            </a:r>
            <a:endParaRPr lang="en-US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放置而不是混乱地堆在一起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09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037163" y="3493700"/>
            <a:ext cx="0" cy="126808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180615" y="3421029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今天天气不错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180615" y="4101895"/>
            <a:ext cx="42883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散散步？遛遛狗？逛逛街？钓钓鱼？兜兜风？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80615" y="448361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在家睡觉吧！</a:t>
            </a:r>
          </a:p>
        </p:txBody>
      </p:sp>
    </p:spTree>
    <p:extLst>
      <p:ext uri="{BB962C8B-B14F-4D97-AF65-F5344CB8AC3E}">
        <p14:creationId xmlns:p14="http://schemas.microsoft.com/office/powerpoint/2010/main" val="1812417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solidFill>
            <a:srgbClr val="1D1D1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突出！重点！</a:t>
            </a:r>
            <a:endParaRPr lang="zh-CN" altLang="en-US" sz="3200" b="1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67867" y="553133"/>
            <a:ext cx="6878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有意的通过排版布局来突出重点，能使观众把</a:t>
            </a:r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注意力移</a:t>
            </a:r>
            <a:r>
              <a:rPr lang="zh-CN" altLang="en-US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向重点部分</a:t>
            </a:r>
            <a:endParaRPr lang="en-US" altLang="zh-CN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从而向观众准确</a:t>
            </a:r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表达主题</a:t>
            </a:r>
            <a:r>
              <a:rPr lang="zh-CN" altLang="en-US" dirty="0" smtClean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en-US" altLang="zh-CN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1426" y="522355"/>
            <a:ext cx="56938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12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01164" y="3561253"/>
            <a:ext cx="800219" cy="11569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装逼</a:t>
            </a:r>
            <a:endParaRPr lang="zh-CN" altLang="en-US" sz="4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03948" y="3745190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我每天都承受着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503947" y="4149669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这个</a:t>
            </a:r>
            <a:r>
              <a: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年纪不该拥有的帅气跟财富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59744" y="3745191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我每天都承受着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002989" y="4148334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这个</a:t>
            </a:r>
            <a:r>
              <a: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年纪不该拥有的帅气跟财富</a:t>
            </a:r>
          </a:p>
        </p:txBody>
      </p:sp>
      <p:sp>
        <p:nvSpPr>
          <p:cNvPr id="16" name="矩形 15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21426" y="522355"/>
            <a:ext cx="56938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10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6855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124" y="1990759"/>
            <a:ext cx="7643752" cy="4297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背景！背景！</a:t>
            </a:r>
            <a:endParaRPr lang="zh-CN" altLang="en-US" sz="3200" b="1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67867" y="553133"/>
            <a:ext cx="7340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避免文字的颜色与背景起冲突，太</a:t>
            </a:r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复杂的背景也会让字难以</a:t>
            </a:r>
            <a:r>
              <a:rPr lang="zh-CN" altLang="en-US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阅读，有时</a:t>
            </a:r>
            <a:endParaRPr lang="en-US" altLang="zh-CN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简简单单的纹理背景也是一个不错的选择</a:t>
            </a:r>
            <a:endParaRPr lang="zh-CN" altLang="en-US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90434" y="522355"/>
            <a:ext cx="492443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11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15464" y="2335038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latin typeface="Kozuka Mincho 6.0 end" panose="02010600010101010101" pitchFamily="2" charset="-122"/>
                <a:ea typeface="Kozuka Mincho 6.0 end" panose="02010600010101010101" pitchFamily="2" charset="-122"/>
              </a:rPr>
              <a:t>中文の册</a:t>
            </a:r>
            <a:endParaRPr lang="zh-CN" altLang="en-US" sz="3200" dirty="0">
              <a:latin typeface="Kozuka Mincho 6.0 end" panose="02010600010101010101" pitchFamily="2" charset="-122"/>
              <a:ea typeface="Kozuka Mincho 6.0 end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96840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90434" y="522355"/>
            <a:ext cx="492443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11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简化！留白！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67867" y="553133"/>
            <a:ext cx="6878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复杂而繁多的页面不如精简版面，让你的版面更有呼吸感并且确保</a:t>
            </a:r>
            <a:endParaRPr lang="en-US" altLang="zh-CN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观众阅读时保持阅读的舒适度</a:t>
            </a:r>
          </a:p>
        </p:txBody>
      </p:sp>
      <p:sp>
        <p:nvSpPr>
          <p:cNvPr id="8" name="矩形 7"/>
          <p:cNvSpPr/>
          <p:nvPr/>
        </p:nvSpPr>
        <p:spPr>
          <a:xfrm>
            <a:off x="2280919" y="1990759"/>
            <a:ext cx="7640708" cy="4297899"/>
          </a:xfrm>
          <a:prstGeom prst="rect">
            <a:avLst/>
          </a:prstGeom>
          <a:blipFill dpi="0" rotWithShape="1">
            <a:blip r:embed="rId2"/>
            <a:srcRect/>
            <a:stretch>
              <a:fillRect b="-33000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470331" y="387809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康煕字典體(Demo)" pitchFamily="2" charset="-120"/>
                <a:ea typeface="康煕字典體(Demo)" pitchFamily="2" charset="-120"/>
              </a:rPr>
              <a:t>好寂寞</a:t>
            </a:r>
            <a:endParaRPr lang="zh-CN" altLang="en-US" sz="2800" dirty="0">
              <a:latin typeface="康煕字典體(Demo)" pitchFamily="2" charset="-120"/>
              <a:ea typeface="康煕字典體(Demo)" pitchFamily="2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796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18066" y="522355"/>
            <a:ext cx="56938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12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1723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437743" y="1675741"/>
            <a:ext cx="5316516" cy="3040700"/>
            <a:chOff x="3437742" y="1553496"/>
            <a:chExt cx="5316516" cy="3040700"/>
          </a:xfrm>
        </p:grpSpPr>
        <p:sp>
          <p:nvSpPr>
            <p:cNvPr id="6" name="TextBox 3"/>
            <p:cNvSpPr txBox="1"/>
            <p:nvPr/>
          </p:nvSpPr>
          <p:spPr>
            <a:xfrm>
              <a:off x="3437742" y="3886310"/>
              <a:ext cx="53165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3C3C3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今天我们就好好聊一聊</a:t>
              </a:r>
              <a:endParaRPr lang="en-US" altLang="zh-CN" sz="40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Picture 2" descr="C:\Users\Administrator\Desktop\新建文件夹\6a600c338744ebf874168a02dbf911d72a6059a7ac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5644" y="1553496"/>
              <a:ext cx="1520713" cy="1445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2"/>
            <p:cNvSpPr txBox="1"/>
            <p:nvPr/>
          </p:nvSpPr>
          <p:spPr>
            <a:xfrm>
              <a:off x="4926449" y="3246121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那还不好办？！</a:t>
              </a:r>
              <a:endPara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0" y="6150634"/>
            <a:ext cx="12192000" cy="905775"/>
          </a:xfrm>
          <a:custGeom>
            <a:avLst/>
            <a:gdLst>
              <a:gd name="connsiteX0" fmla="*/ 0 w 12192000"/>
              <a:gd name="connsiteY0" fmla="*/ 0 h 905774"/>
              <a:gd name="connsiteX1" fmla="*/ 12192000 w 12192000"/>
              <a:gd name="connsiteY1" fmla="*/ 0 h 905774"/>
              <a:gd name="connsiteX2" fmla="*/ 12192000 w 12192000"/>
              <a:gd name="connsiteY2" fmla="*/ 707366 h 905774"/>
              <a:gd name="connsiteX3" fmla="*/ 6406551 w 12192000"/>
              <a:gd name="connsiteY3" fmla="*/ 707366 h 905774"/>
              <a:gd name="connsiteX4" fmla="*/ 6096000 w 12192000"/>
              <a:gd name="connsiteY4" fmla="*/ 905774 h 905774"/>
              <a:gd name="connsiteX5" fmla="*/ 5785449 w 12192000"/>
              <a:gd name="connsiteY5" fmla="*/ 707366 h 905774"/>
              <a:gd name="connsiteX6" fmla="*/ 0 w 12192000"/>
              <a:gd name="connsiteY6" fmla="*/ 707366 h 90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05774">
                <a:moveTo>
                  <a:pt x="0" y="0"/>
                </a:moveTo>
                <a:lnTo>
                  <a:pt x="12192000" y="0"/>
                </a:lnTo>
                <a:lnTo>
                  <a:pt x="12192000" y="707366"/>
                </a:lnTo>
                <a:lnTo>
                  <a:pt x="6406551" y="707366"/>
                </a:lnTo>
                <a:lnTo>
                  <a:pt x="6096000" y="905774"/>
                </a:lnTo>
                <a:lnTo>
                  <a:pt x="5785449" y="707366"/>
                </a:lnTo>
                <a:lnTo>
                  <a:pt x="0" y="707366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65000" b="-3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4808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64238" y="2355512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多看多练</a:t>
            </a:r>
            <a:endParaRPr lang="zh-CN" altLang="en-US" sz="138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18675" y="179895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说再多也没用，切记</a:t>
            </a:r>
            <a:endParaRPr lang="zh-CN" altLang="en-US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0" y="6150634"/>
            <a:ext cx="12192000" cy="905775"/>
          </a:xfrm>
          <a:custGeom>
            <a:avLst/>
            <a:gdLst>
              <a:gd name="connsiteX0" fmla="*/ 0 w 12192000"/>
              <a:gd name="connsiteY0" fmla="*/ 0 h 905774"/>
              <a:gd name="connsiteX1" fmla="*/ 12192000 w 12192000"/>
              <a:gd name="connsiteY1" fmla="*/ 0 h 905774"/>
              <a:gd name="connsiteX2" fmla="*/ 12192000 w 12192000"/>
              <a:gd name="connsiteY2" fmla="*/ 707366 h 905774"/>
              <a:gd name="connsiteX3" fmla="*/ 6406551 w 12192000"/>
              <a:gd name="connsiteY3" fmla="*/ 707366 h 905774"/>
              <a:gd name="connsiteX4" fmla="*/ 6096000 w 12192000"/>
              <a:gd name="connsiteY4" fmla="*/ 905774 h 905774"/>
              <a:gd name="connsiteX5" fmla="*/ 5785449 w 12192000"/>
              <a:gd name="connsiteY5" fmla="*/ 707366 h 905774"/>
              <a:gd name="connsiteX6" fmla="*/ 0 w 12192000"/>
              <a:gd name="connsiteY6" fmla="*/ 707366 h 90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05774">
                <a:moveTo>
                  <a:pt x="0" y="0"/>
                </a:moveTo>
                <a:lnTo>
                  <a:pt x="12192000" y="0"/>
                </a:lnTo>
                <a:lnTo>
                  <a:pt x="12192000" y="707366"/>
                </a:lnTo>
                <a:lnTo>
                  <a:pt x="6406551" y="707366"/>
                </a:lnTo>
                <a:lnTo>
                  <a:pt x="6096000" y="905774"/>
                </a:lnTo>
                <a:lnTo>
                  <a:pt x="5785449" y="707366"/>
                </a:lnTo>
                <a:lnTo>
                  <a:pt x="0" y="707366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565000" b="-3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0868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034742" y="3260552"/>
            <a:ext cx="6748277" cy="923027"/>
          </a:xfrm>
          <a:prstGeom prst="round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8000000">
            <a:off x="3886317" y="3197037"/>
            <a:ext cx="296852" cy="255907"/>
          </a:xfrm>
          <a:prstGeom prst="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5"/>
          <p:cNvSpPr txBox="1"/>
          <p:nvPr/>
        </p:nvSpPr>
        <p:spPr>
          <a:xfrm>
            <a:off x="4246849" y="3342244"/>
            <a:ext cx="6340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道理我都懂，要去哪看啊？</a:t>
            </a:r>
            <a:endParaRPr lang="zh-CN" altLang="en-US" sz="40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86" y="2310529"/>
            <a:ext cx="2413958" cy="2413958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0" y="-703054"/>
            <a:ext cx="12192000" cy="905775"/>
          </a:xfrm>
          <a:custGeom>
            <a:avLst/>
            <a:gdLst>
              <a:gd name="connsiteX0" fmla="*/ 0 w 12192000"/>
              <a:gd name="connsiteY0" fmla="*/ 0 h 905774"/>
              <a:gd name="connsiteX1" fmla="*/ 12192000 w 12192000"/>
              <a:gd name="connsiteY1" fmla="*/ 0 h 905774"/>
              <a:gd name="connsiteX2" fmla="*/ 12192000 w 12192000"/>
              <a:gd name="connsiteY2" fmla="*/ 707366 h 905774"/>
              <a:gd name="connsiteX3" fmla="*/ 6406551 w 12192000"/>
              <a:gd name="connsiteY3" fmla="*/ 707366 h 905774"/>
              <a:gd name="connsiteX4" fmla="*/ 6096000 w 12192000"/>
              <a:gd name="connsiteY4" fmla="*/ 905774 h 905774"/>
              <a:gd name="connsiteX5" fmla="*/ 5785449 w 12192000"/>
              <a:gd name="connsiteY5" fmla="*/ 707366 h 905774"/>
              <a:gd name="connsiteX6" fmla="*/ 0 w 12192000"/>
              <a:gd name="connsiteY6" fmla="*/ 707366 h 90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05774">
                <a:moveTo>
                  <a:pt x="0" y="0"/>
                </a:moveTo>
                <a:lnTo>
                  <a:pt x="12192000" y="0"/>
                </a:lnTo>
                <a:lnTo>
                  <a:pt x="12192000" y="707366"/>
                </a:lnTo>
                <a:lnTo>
                  <a:pt x="6406551" y="707366"/>
                </a:lnTo>
                <a:lnTo>
                  <a:pt x="6096000" y="905774"/>
                </a:lnTo>
                <a:lnTo>
                  <a:pt x="5785449" y="707366"/>
                </a:lnTo>
                <a:lnTo>
                  <a:pt x="0" y="707366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65000" b="-3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746136" y="3492430"/>
            <a:ext cx="250166" cy="4592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345722" y="3307740"/>
            <a:ext cx="327802" cy="2377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0596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79381" y="2571173"/>
            <a:ext cx="90332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干货时间到</a:t>
            </a:r>
            <a:endParaRPr lang="zh-CN" altLang="en-US" sz="138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0340" y="201461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那还不好办？</a:t>
            </a:r>
            <a:endParaRPr lang="zh-CN" altLang="en-US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89787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30053" y="522355"/>
            <a:ext cx="56938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01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41117" y="553133"/>
            <a:ext cx="603081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cap="all" dirty="0">
                <a:solidFill>
                  <a:srgbClr val="E84C3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如何从</a:t>
            </a:r>
            <a:r>
              <a:rPr lang="en-US" altLang="zh-CN" sz="3200" cap="all" dirty="0">
                <a:solidFill>
                  <a:srgbClr val="E84C3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AV</a:t>
            </a:r>
            <a:r>
              <a:rPr lang="zh-CN" altLang="en-US" sz="3200" cap="all" dirty="0">
                <a:solidFill>
                  <a:srgbClr val="E84C3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封面中学习平面设计？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615063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1724" y="6273486"/>
            <a:ext cx="10256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一篇超顶赞的文章，学到不少姿势知识，推荐大家观看！</a:t>
            </a:r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</a:t>
            </a:r>
            <a:r>
              <a:rPr lang="en-US" altLang="zh-CN" sz="2400" dirty="0">
                <a:solidFill>
                  <a:srgbClr val="0DA4D3"/>
                </a:solidFill>
                <a:latin typeface="幼圆" panose="02010509060101010101" pitchFamily="49" charset="-122"/>
                <a:ea typeface="幼圆" panose="02010509060101010101" pitchFamily="49" charset="-122"/>
                <a:hlinkClick r:id="rId2"/>
              </a:rPr>
              <a:t>@</a:t>
            </a:r>
            <a:r>
              <a:rPr lang="zh-CN" altLang="en-US" sz="2400" dirty="0">
                <a:solidFill>
                  <a:srgbClr val="0DA4D3"/>
                </a:solidFill>
                <a:latin typeface="幼圆" panose="02010509060101010101" pitchFamily="49" charset="-122"/>
                <a:ea typeface="幼圆" panose="02010509060101010101" pitchFamily="49" charset="-122"/>
                <a:hlinkClick r:id="rId2"/>
              </a:rPr>
              <a:t>御柳玄</a:t>
            </a:r>
            <a:r>
              <a:rPr lang="zh-CN" altLang="en-US" sz="2400" dirty="0">
                <a:solidFill>
                  <a:srgbClr val="52525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 </a:t>
            </a:r>
            <a:r>
              <a:rPr lang="zh-CN" altLang="en-US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同学</a:t>
            </a:r>
            <a:endParaRPr lang="zh-CN" altLang="en-US" sz="2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833" y="1880576"/>
            <a:ext cx="2418988" cy="36319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134" y="1880576"/>
            <a:ext cx="2864826" cy="3631947"/>
          </a:xfrm>
          <a:prstGeom prst="rect">
            <a:avLst/>
          </a:prstGeom>
        </p:spPr>
      </p:pic>
      <p:sp>
        <p:nvSpPr>
          <p:cNvPr id="7" name="右箭头 6"/>
          <p:cNvSpPr/>
          <p:nvPr/>
        </p:nvSpPr>
        <p:spPr>
          <a:xfrm>
            <a:off x="5835124" y="3545587"/>
            <a:ext cx="609545" cy="301924"/>
          </a:xfrm>
          <a:prstGeom prst="rightArrow">
            <a:avLst>
              <a:gd name="adj1" fmla="val 50000"/>
              <a:gd name="adj2" fmla="val 75714"/>
            </a:avLst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4377806" y="6383553"/>
            <a:ext cx="586597" cy="2922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98089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41117" y="553133"/>
            <a:ext cx="2383986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Pinterest</a:t>
            </a:r>
            <a:endParaRPr lang="zh-CN" altLang="en-US" sz="3200" b="1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02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488" y="1839430"/>
            <a:ext cx="7264768" cy="360968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615063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1724" y="6273486"/>
            <a:ext cx="6388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灵感枯竭？那</a:t>
            </a:r>
            <a:r>
              <a:rPr lang="en-US" altLang="zh-CN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pinterest</a:t>
            </a:r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一定是你该去的地方！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98943" y="1906438"/>
            <a:ext cx="103517" cy="60385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9344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41117" y="553133"/>
            <a:ext cx="2074607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Behance</a:t>
            </a:r>
            <a:endParaRPr lang="zh-CN" altLang="en-US" sz="3200" b="1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03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15063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1724" y="6273486"/>
            <a:ext cx="5878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全球设计大神聚集地！跟着大神学设计啦</a:t>
            </a:r>
            <a:r>
              <a:rPr lang="en-US" altLang="zh-CN" sz="2400" dirty="0" smtClean="0">
                <a:solidFill>
                  <a:schemeClr val="bg1"/>
                </a:solidFill>
                <a:latin typeface="Kozuka Mincho 6.0 end" panose="02010600010101010101" pitchFamily="2" charset="-122"/>
                <a:ea typeface="Kozuka Mincho 6.0 end" panose="02010600010101010101" pitchFamily="2" charset="-122"/>
              </a:rPr>
              <a:t>~</a:t>
            </a:r>
            <a:endParaRPr lang="zh-CN" altLang="en-US" sz="2400" dirty="0">
              <a:solidFill>
                <a:schemeClr val="bg1"/>
              </a:solidFill>
              <a:latin typeface="Kozuka Mincho 6.0 end" panose="02010600010101010101" pitchFamily="2" charset="-122"/>
              <a:ea typeface="Kozuka Mincho 6.0 end" panose="02010600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98943" y="1906438"/>
            <a:ext cx="103517" cy="60385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311" y="1839430"/>
            <a:ext cx="7261946" cy="362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0822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41117" y="553133"/>
            <a:ext cx="1415772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优设网</a:t>
            </a:r>
            <a:endParaRPr lang="zh-CN" altLang="en-US" sz="3200" b="1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15063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1724" y="6273486"/>
            <a:ext cx="6340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巨多教程、干货，</a:t>
            </a:r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去</a:t>
            </a:r>
            <a:r>
              <a:rPr lang="zh-CN" altLang="en-US" sz="24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了不上当、去了不吃亏！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98943" y="1906438"/>
            <a:ext cx="103517" cy="60385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488" y="1818634"/>
            <a:ext cx="7264768" cy="363047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04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0738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41117" y="553133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国外杂志网站</a:t>
            </a:r>
            <a:endParaRPr lang="zh-CN" altLang="en-US" sz="3200" b="1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1327" y="448573"/>
            <a:ext cx="543464" cy="793891"/>
          </a:xfrm>
          <a:prstGeom prst="rect">
            <a:avLst/>
          </a:prstGeom>
          <a:noFill/>
          <a:ln w="28575">
            <a:solidFill>
              <a:srgbClr val="E84C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52419" y="522355"/>
            <a:ext cx="6463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84C3D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04</a:t>
            </a:r>
            <a:endParaRPr lang="zh-CN" altLang="en-US" sz="3600" dirty="0">
              <a:solidFill>
                <a:srgbClr val="E84C3D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15063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21724" y="6273486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偶然发现，学学英语、排版，两不误！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4738" y="1889186"/>
            <a:ext cx="103517" cy="60385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746" y="5019192"/>
            <a:ext cx="2380088" cy="600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485" y="3966856"/>
            <a:ext cx="2006349" cy="4952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266" y="2826122"/>
            <a:ext cx="1775568" cy="5836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746" y="1738678"/>
            <a:ext cx="2380088" cy="53034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069000" y="1773018"/>
            <a:ext cx="2874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 smtClean="0">
                <a:solidFill>
                  <a:srgbClr val="00B0F0"/>
                </a:solidFill>
                <a:latin typeface="Kozuka Mincho 6.0 end" panose="02010600010101010101" pitchFamily="2" charset="-122"/>
                <a:ea typeface="Kozuka Mincho 6.0 end" panose="02010600010101010101" pitchFamily="2" charset="-122"/>
              </a:rPr>
              <a:t>www.thewrap.com</a:t>
            </a:r>
            <a:r>
              <a:rPr lang="en-US" altLang="zh-CN" sz="2400" u="sng" dirty="0">
                <a:solidFill>
                  <a:srgbClr val="00B0F0"/>
                </a:solidFill>
                <a:latin typeface="Kozuka Mincho 6.0 end" panose="02010600010101010101" pitchFamily="2" charset="-122"/>
                <a:ea typeface="Kozuka Mincho 6.0 end" panose="02010600010101010101" pitchFamily="2" charset="-122"/>
              </a:rPr>
              <a:t>/</a:t>
            </a:r>
            <a:endParaRPr lang="zh-CN" altLang="en-US" sz="2400" u="sng" dirty="0">
              <a:solidFill>
                <a:srgbClr val="00B0F0"/>
              </a:solidFill>
              <a:latin typeface="Kozuka Mincho 6.0 end" panose="02010600010101010101" pitchFamily="2" charset="-122"/>
              <a:ea typeface="Kozuka Mincho 6.0 end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9000" y="2887107"/>
            <a:ext cx="2348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 smtClean="0">
                <a:solidFill>
                  <a:srgbClr val="00B0F0"/>
                </a:solidFill>
                <a:latin typeface="Kozuka Mincho 6.0 end" panose="02010600010101010101" pitchFamily="2" charset="-122"/>
                <a:ea typeface="Kozuka Mincho 6.0 end" panose="02010600010101010101" pitchFamily="2" charset="-122"/>
              </a:rPr>
              <a:t>www.time.com</a:t>
            </a:r>
            <a:r>
              <a:rPr lang="en-US" altLang="zh-CN" sz="2400" u="sng" dirty="0">
                <a:solidFill>
                  <a:srgbClr val="00B0F0"/>
                </a:solidFill>
                <a:latin typeface="Kozuka Mincho 6.0 end" panose="02010600010101010101" pitchFamily="2" charset="-122"/>
                <a:ea typeface="Kozuka Mincho 6.0 end" panose="02010600010101010101" pitchFamily="2" charset="-122"/>
              </a:rPr>
              <a:t>/</a:t>
            </a:r>
            <a:endParaRPr lang="zh-CN" altLang="en-US" sz="2400" u="sng" dirty="0">
              <a:solidFill>
                <a:srgbClr val="00B0F0"/>
              </a:solidFill>
              <a:latin typeface="Kozuka Mincho 6.0 end" panose="02010600010101010101" pitchFamily="2" charset="-122"/>
              <a:ea typeface="Kozuka Mincho 6.0 end" panose="02010600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89029" y="3983643"/>
            <a:ext cx="2853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 smtClean="0">
                <a:solidFill>
                  <a:srgbClr val="00B0F0"/>
                </a:solidFill>
                <a:latin typeface="Kozuka Mincho 6.0 end" panose="02010600010101010101" pitchFamily="2" charset="-122"/>
                <a:ea typeface="Kozuka Mincho 6.0 end" panose="02010600010101010101" pitchFamily="2" charset="-122"/>
              </a:rPr>
              <a:t>www.polygon.com</a:t>
            </a:r>
            <a:r>
              <a:rPr lang="en-US" altLang="zh-CN" sz="2400" u="sng" dirty="0">
                <a:solidFill>
                  <a:srgbClr val="00B0F0"/>
                </a:solidFill>
                <a:latin typeface="Kozuka Mincho 6.0 end" panose="02010600010101010101" pitchFamily="2" charset="-122"/>
                <a:ea typeface="Kozuka Mincho 6.0 end" panose="02010600010101010101" pitchFamily="2" charset="-122"/>
              </a:rPr>
              <a:t>/</a:t>
            </a:r>
            <a:endParaRPr lang="zh-CN" altLang="en-US" sz="2400" u="sng" dirty="0">
              <a:solidFill>
                <a:srgbClr val="00B0F0"/>
              </a:solidFill>
              <a:latin typeface="Kozuka Mincho 6.0 end" panose="02010600010101010101" pitchFamily="2" charset="-122"/>
              <a:ea typeface="Kozuka Mincho 6.0 end" panose="0201060001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89029" y="5088722"/>
            <a:ext cx="29418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u="sng" dirty="0" smtClean="0">
                <a:solidFill>
                  <a:srgbClr val="00B0F0"/>
                </a:solidFill>
                <a:latin typeface="Kozuka Mincho 6.0 end" panose="02010600010101010101" pitchFamily="2" charset="-122"/>
                <a:ea typeface="Kozuka Mincho 6.0 end" panose="02010600010101010101" pitchFamily="2" charset="-122"/>
              </a:rPr>
              <a:t>www.theverge.com</a:t>
            </a:r>
            <a:r>
              <a:rPr lang="en-US" altLang="zh-CN" sz="2400" u="sng" dirty="0">
                <a:solidFill>
                  <a:srgbClr val="00B0F0"/>
                </a:solidFill>
                <a:latin typeface="Kozuka Mincho 6.0 end" panose="02010600010101010101" pitchFamily="2" charset="-122"/>
                <a:ea typeface="Kozuka Mincho 6.0 end" panose="02010600010101010101" pitchFamily="2" charset="-122"/>
              </a:rPr>
              <a:t>/</a:t>
            </a:r>
            <a:endParaRPr lang="zh-CN" altLang="en-US" sz="2400" u="sng" dirty="0">
              <a:solidFill>
                <a:srgbClr val="00B0F0"/>
              </a:solidFill>
              <a:latin typeface="Kozuka Mincho 6.0 end" panose="02010600010101010101" pitchFamily="2" charset="-122"/>
              <a:ea typeface="Kozuka Mincho 6.0 end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20610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新建文件夹\6a600c338744ebf874168a02dbf911d72a6059a7a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40175" y="1955091"/>
            <a:ext cx="3115129" cy="296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5"/>
          <p:cNvSpPr txBox="1"/>
          <p:nvPr/>
        </p:nvSpPr>
        <p:spPr>
          <a:xfrm>
            <a:off x="1090039" y="2935049"/>
            <a:ext cx="63401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</a:t>
            </a:r>
            <a:r>
              <a:rPr lang="zh-CN" altLang="en-US" sz="4800" dirty="0" smtClean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伙伴们还不赶快动手</a:t>
            </a:r>
            <a:endParaRPr lang="en-US" altLang="zh-CN" sz="4800" dirty="0" smtClean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sz="4800" dirty="0" smtClean="0">
                <a:solidFill>
                  <a:srgbClr val="E84C3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试一试</a:t>
            </a:r>
            <a:r>
              <a:rPr lang="zh-CN" altLang="en-US" sz="4800" dirty="0" smtClean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？！</a:t>
            </a:r>
            <a:endParaRPr lang="en-US" altLang="zh-CN" sz="4800" dirty="0" smtClean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99353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CTV\Desktop\IMG_008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120" y="731225"/>
            <a:ext cx="4278950" cy="4722693"/>
          </a:xfrm>
          <a:prstGeom prst="rect">
            <a:avLst/>
          </a:prstGeom>
          <a:noFill/>
          <a:effectLst>
            <a:outerShdw blurRad="165100" sx="102000" sy="102000" algn="ctr" rotWithShape="0">
              <a:schemeClr val="tx1">
                <a:lumMod val="65000"/>
                <a:lumOff val="35000"/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5"/>
          <p:cNvSpPr txBox="1"/>
          <p:nvPr/>
        </p:nvSpPr>
        <p:spPr>
          <a:xfrm>
            <a:off x="4003120" y="5984030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我好友，专治各种</a:t>
            </a:r>
            <a:r>
              <a:rPr lang="zh-CN" altLang="en-US" sz="2400" dirty="0" smtClean="0">
                <a:solidFill>
                  <a:srgbClr val="E84C3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疑难杂问</a:t>
            </a:r>
            <a:endParaRPr lang="en-US" altLang="zh-CN" sz="2400" dirty="0" smtClean="0">
              <a:solidFill>
                <a:srgbClr val="E84C3D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Picture 3" descr="C:\Users\CCTV\Desktop\11360636058756740副本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481" y="5897933"/>
            <a:ext cx="763880" cy="63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89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673489" y="893349"/>
            <a:ext cx="4031873" cy="47088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9999" dirty="0">
                <a:blipFill dpi="0" rotWithShape="1">
                  <a:blip r:embed="rId2"/>
                  <a:srcRect/>
                  <a:tile tx="0" ty="0" sx="50000" sy="50000" flip="none" algn="tl"/>
                </a:blip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排</a:t>
            </a:r>
          </a:p>
        </p:txBody>
      </p:sp>
      <p:sp>
        <p:nvSpPr>
          <p:cNvPr id="10" name="文本框 9"/>
          <p:cNvSpPr txBox="1"/>
          <p:nvPr/>
        </p:nvSpPr>
        <p:spPr>
          <a:xfrm rot="900000">
            <a:off x="5367408" y="1252037"/>
            <a:ext cx="4031873" cy="9325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9999" dirty="0">
                <a:blipFill dpi="0" rotWithShape="1">
                  <a:blip r:embed="rId2"/>
                  <a:srcRect/>
                  <a:tile tx="0" ty="0" sx="50000" sy="50000" flip="none" algn="tl"/>
                </a:blip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版</a:t>
            </a:r>
          </a:p>
          <a:p>
            <a:endParaRPr lang="zh-CN" altLang="en-US" sz="29999" dirty="0"/>
          </a:p>
        </p:txBody>
      </p:sp>
      <p:sp>
        <p:nvSpPr>
          <p:cNvPr id="11" name="弧形 10"/>
          <p:cNvSpPr/>
          <p:nvPr/>
        </p:nvSpPr>
        <p:spPr>
          <a:xfrm rot="900000">
            <a:off x="8988732" y="2198880"/>
            <a:ext cx="1388853" cy="1388853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2" name="弧形 11"/>
          <p:cNvSpPr/>
          <p:nvPr/>
        </p:nvSpPr>
        <p:spPr>
          <a:xfrm rot="2700000">
            <a:off x="9236020" y="2198880"/>
            <a:ext cx="1388853" cy="1388853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8" name="任意多边形 17"/>
          <p:cNvSpPr/>
          <p:nvPr/>
        </p:nvSpPr>
        <p:spPr>
          <a:xfrm>
            <a:off x="0" y="-703054"/>
            <a:ext cx="12192000" cy="905775"/>
          </a:xfrm>
          <a:custGeom>
            <a:avLst/>
            <a:gdLst>
              <a:gd name="connsiteX0" fmla="*/ 0 w 12192000"/>
              <a:gd name="connsiteY0" fmla="*/ 0 h 905774"/>
              <a:gd name="connsiteX1" fmla="*/ 12192000 w 12192000"/>
              <a:gd name="connsiteY1" fmla="*/ 0 h 905774"/>
              <a:gd name="connsiteX2" fmla="*/ 12192000 w 12192000"/>
              <a:gd name="connsiteY2" fmla="*/ 707366 h 905774"/>
              <a:gd name="connsiteX3" fmla="*/ 6406551 w 12192000"/>
              <a:gd name="connsiteY3" fmla="*/ 707366 h 905774"/>
              <a:gd name="connsiteX4" fmla="*/ 6096000 w 12192000"/>
              <a:gd name="connsiteY4" fmla="*/ 905774 h 905774"/>
              <a:gd name="connsiteX5" fmla="*/ 5785449 w 12192000"/>
              <a:gd name="connsiteY5" fmla="*/ 707366 h 905774"/>
              <a:gd name="connsiteX6" fmla="*/ 0 w 12192000"/>
              <a:gd name="connsiteY6" fmla="*/ 707366 h 90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05774">
                <a:moveTo>
                  <a:pt x="0" y="0"/>
                </a:moveTo>
                <a:lnTo>
                  <a:pt x="12192000" y="0"/>
                </a:lnTo>
                <a:lnTo>
                  <a:pt x="12192000" y="707366"/>
                </a:lnTo>
                <a:lnTo>
                  <a:pt x="6406551" y="707366"/>
                </a:lnTo>
                <a:lnTo>
                  <a:pt x="6096000" y="905774"/>
                </a:lnTo>
                <a:lnTo>
                  <a:pt x="5785449" y="707366"/>
                </a:lnTo>
                <a:lnTo>
                  <a:pt x="0" y="707366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565000" b="-3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1289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2228270"/>
            <a:ext cx="12192000" cy="31373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5000" sy="10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5"/>
          <p:cNvSpPr txBox="1"/>
          <p:nvPr/>
        </p:nvSpPr>
        <p:spPr>
          <a:xfrm>
            <a:off x="3447006" y="4271370"/>
            <a:ext cx="52979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E84C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如果我是</a:t>
            </a:r>
            <a:r>
              <a:rPr lang="en-US" altLang="zh-CN" sz="4400" dirty="0" smtClean="0">
                <a:solidFill>
                  <a:srgbClr val="E84C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CCT    </a:t>
            </a:r>
            <a:r>
              <a:rPr lang="zh-CN" altLang="en-US" sz="4400" dirty="0" smtClean="0">
                <a:solidFill>
                  <a:srgbClr val="E84C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sz="4400" dirty="0">
              <a:solidFill>
                <a:srgbClr val="E84C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524501" y="2768746"/>
            <a:ext cx="1143000" cy="1091250"/>
            <a:chOff x="5524501" y="2630724"/>
            <a:chExt cx="1143000" cy="1091250"/>
          </a:xfrm>
        </p:grpSpPr>
        <p:sp>
          <p:nvSpPr>
            <p:cNvPr id="9" name="圆角矩形 8"/>
            <p:cNvSpPr/>
            <p:nvPr/>
          </p:nvSpPr>
          <p:spPr>
            <a:xfrm>
              <a:off x="5524501" y="2630724"/>
              <a:ext cx="1143000" cy="1091250"/>
            </a:xfrm>
            <a:prstGeom prst="roundRect">
              <a:avLst>
                <a:gd name="adj" fmla="val 10069"/>
              </a:avLst>
            </a:prstGeom>
            <a:solidFill>
              <a:srgbClr val="F5F5F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2" descr="C:\Users\CCTV\Desktop\49620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9750" y="2700099"/>
              <a:ext cx="952500" cy="952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9558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4094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09282" y="980681"/>
            <a:ext cx="2646878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latin typeface="幼圆" panose="02010509060101010101" pitchFamily="49" charset="-122"/>
                <a:ea typeface="幼圆" panose="02010509060101010101" pitchFamily="49" charset="-122"/>
              </a:rPr>
              <a:t>首先</a:t>
            </a:r>
            <a:endParaRPr lang="en-US" altLang="zh-CN" sz="32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endParaRPr lang="en-US" altLang="zh-CN" sz="32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让我们先了解一下</a:t>
            </a:r>
            <a:endParaRPr lang="en-US" altLang="zh-CN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endParaRPr lang="en-US" altLang="zh-CN" sz="24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en-US" altLang="zh-CN" sz="2400" dirty="0">
                <a:latin typeface="DFKai-SB" panose="03000509000000000000" pitchFamily="65" charset="-120"/>
                <a:ea typeface="DFKai-SB" panose="03000509000000000000" pitchFamily="65" charset="-120"/>
              </a:rPr>
              <a:t>····</a:t>
            </a:r>
            <a:endParaRPr lang="zh-CN" altLang="en-US" sz="2400" dirty="0"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2811" y="3027873"/>
            <a:ext cx="869981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E84C3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黄金比例</a:t>
            </a:r>
          </a:p>
        </p:txBody>
      </p:sp>
      <p:sp>
        <p:nvSpPr>
          <p:cNvPr id="5" name="椭圆 4"/>
          <p:cNvSpPr/>
          <p:nvPr/>
        </p:nvSpPr>
        <p:spPr>
          <a:xfrm>
            <a:off x="10187737" y="2402459"/>
            <a:ext cx="1526875" cy="1526875"/>
          </a:xfrm>
          <a:prstGeom prst="ellips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3500000">
            <a:off x="10144607" y="3364322"/>
            <a:ext cx="483080" cy="586597"/>
          </a:xfrm>
          <a:prstGeom prst="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74123" y="2623561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啥</a:t>
            </a:r>
            <a:endParaRPr lang="en-US" altLang="zh-CN" sz="60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044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615063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854250" y="2855109"/>
            <a:ext cx="5626845" cy="923027"/>
          </a:xfrm>
          <a:prstGeom prst="round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5"/>
          <p:cNvSpPr txBox="1"/>
          <p:nvPr/>
        </p:nvSpPr>
        <p:spPr>
          <a:xfrm>
            <a:off x="5066357" y="2936801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黄金比例是啥玩意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？！</a:t>
            </a:r>
          </a:p>
        </p:txBody>
      </p:sp>
      <p:sp>
        <p:nvSpPr>
          <p:cNvPr id="8" name="等腰三角形 7"/>
          <p:cNvSpPr/>
          <p:nvPr/>
        </p:nvSpPr>
        <p:spPr>
          <a:xfrm rot="18000000">
            <a:off x="4705823" y="2791596"/>
            <a:ext cx="296852" cy="255907"/>
          </a:xfrm>
          <a:prstGeom prst="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21725" y="6297280"/>
            <a:ext cx="3017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可能有人要问我了</a:t>
            </a:r>
            <a:r>
              <a:rPr lang="en-US" altLang="zh-CN" sz="2400" dirty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···</a:t>
            </a:r>
            <a:endParaRPr lang="zh-CN" altLang="en-US" sz="2400" dirty="0">
              <a:solidFill>
                <a:schemeClr val="bg1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8" name="直角三角形 17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218" y="2288119"/>
            <a:ext cx="2657895" cy="1647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946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84469" y="1084410"/>
            <a:ext cx="3412951" cy="40751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068684"/>
            <a:ext cx="12192000" cy="70736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2" y="5986733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1724" y="6273485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黄金比例起源于公元前</a:t>
            </a:r>
            <a:r>
              <a:rPr lang="en-US" altLang="zh-CN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6</a:t>
            </a:r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世纪的毕达哥拉斯，他曾说过</a:t>
            </a:r>
            <a:r>
              <a:rPr lang="en-US" altLang="zh-CN" sz="2400" dirty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…</a:t>
            </a:r>
            <a:endParaRPr lang="zh-CN" altLang="en-US" sz="2400" dirty="0">
              <a:solidFill>
                <a:schemeClr val="bg1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1834" y="2234551"/>
            <a:ext cx="61879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凡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是美的东西都具有共同的特征，这就是部分与部分</a:t>
            </a:r>
            <a:endParaRPr lang="en-US" altLang="zh-CN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以及部分与整体之间的协调一致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(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笑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)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51942" y="3871941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毕达哥拉斯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8857" y="1798554"/>
            <a:ext cx="5261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>
                    <a:lumMod val="8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92234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12573"/>
            <a:ext cx="12192000" cy="845427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2" y="5867685"/>
            <a:ext cx="310551" cy="163903"/>
          </a:xfrm>
          <a:prstGeom prst="rtTriangle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7803" y="6086534"/>
            <a:ext cx="11421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黄金比例是指将整体一分为二，较大部分与整体部分的比值等于较小部分与较大部分的比值，其比值约为</a:t>
            </a:r>
            <a:r>
              <a:rPr lang="en-US" altLang="zh-CN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0.618</a:t>
            </a:r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，矩形继续做同样的动作，然后再继续切分下去，无限循环。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728429" y="3325681"/>
            <a:ext cx="3261619" cy="2046235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32824" y="3325681"/>
            <a:ext cx="1257224" cy="2046235"/>
          </a:xfrm>
          <a:prstGeom prst="rect">
            <a:avLst/>
          </a:prstGeom>
          <a:solidFill>
            <a:srgbClr val="CE35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739691" y="4562153"/>
            <a:ext cx="782423" cy="809764"/>
          </a:xfrm>
          <a:prstGeom prst="rect">
            <a:avLst/>
          </a:prstGeom>
          <a:solidFill>
            <a:srgbClr val="BA21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522114" y="4562152"/>
            <a:ext cx="467935" cy="499965"/>
          </a:xfrm>
          <a:prstGeom prst="rect">
            <a:avLst/>
          </a:prstGeom>
          <a:solidFill>
            <a:srgbClr val="A60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522114" y="5062117"/>
            <a:ext cx="467935" cy="313475"/>
          </a:xfrm>
          <a:prstGeom prst="rect">
            <a:avLst/>
          </a:prstGeom>
          <a:solidFill>
            <a:srgbClr val="9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31005" y="571683"/>
            <a:ext cx="3261619" cy="2046235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37425" y="571683"/>
            <a:ext cx="3261619" cy="2046235"/>
          </a:xfrm>
          <a:prstGeom prst="rect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26602" y="571683"/>
            <a:ext cx="1263447" cy="2046235"/>
          </a:xfrm>
          <a:prstGeom prst="rect">
            <a:avLst/>
          </a:prstGeom>
          <a:solidFill>
            <a:srgbClr val="CE35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>
            <a:off x="5602429" y="1439526"/>
            <a:ext cx="626961" cy="310551"/>
          </a:xfrm>
          <a:prstGeom prst="rightArrow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右箭头 23"/>
          <p:cNvSpPr/>
          <p:nvPr/>
        </p:nvSpPr>
        <p:spPr>
          <a:xfrm rot="5400000">
            <a:off x="8157853" y="2816526"/>
            <a:ext cx="402771" cy="310551"/>
          </a:xfrm>
          <a:prstGeom prst="rightArrow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 flipH="1">
            <a:off x="5602429" y="4193525"/>
            <a:ext cx="626961" cy="310551"/>
          </a:xfrm>
          <a:prstGeom prst="rightArrow">
            <a:avLst/>
          </a:prstGeom>
          <a:solidFill>
            <a:srgbClr val="E84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841769" y="3325681"/>
            <a:ext cx="3261619" cy="204623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751067" y="3417775"/>
            <a:ext cx="144302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/>
              <a:t>∞</a:t>
            </a:r>
          </a:p>
        </p:txBody>
      </p:sp>
    </p:spTree>
    <p:extLst>
      <p:ext uri="{BB962C8B-B14F-4D97-AF65-F5344CB8AC3E}">
        <p14:creationId xmlns:p14="http://schemas.microsoft.com/office/powerpoint/2010/main" val="1773605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4243</TotalTime>
  <Words>1448</Words>
  <Application>Microsoft Office PowerPoint</Application>
  <PresentationFormat>宽屏</PresentationFormat>
  <Paragraphs>176</Paragraphs>
  <Slides>51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71" baseType="lpstr">
      <vt:lpstr>Arial Unicode MS</vt:lpstr>
      <vt:lpstr>DFKai-SB</vt:lpstr>
      <vt:lpstr>Kozuka Mincho 6.0 end</vt:lpstr>
      <vt:lpstr>Luna ITC Std</vt:lpstr>
      <vt:lpstr>Meiryo</vt:lpstr>
      <vt:lpstr>方正清刻本悦宋简体</vt:lpstr>
      <vt:lpstr>汉仪菱心体简</vt:lpstr>
      <vt:lpstr>华文细黑</vt:lpstr>
      <vt:lpstr>康煕字典體(Demo)</vt:lpstr>
      <vt:lpstr>思源黑体 CN Light</vt:lpstr>
      <vt:lpstr>宋体</vt:lpstr>
      <vt:lpstr>微软雅黑</vt:lpstr>
      <vt:lpstr>幼圆</vt:lpstr>
      <vt:lpstr>造字工房尚雅（非商用）常规体</vt:lpstr>
      <vt:lpstr>造字工房悦圆（非商用）常规体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有思工作室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usestudio</dc:creator>
  <cp:lastModifiedBy>ypppt</cp:lastModifiedBy>
  <cp:revision>338</cp:revision>
  <dcterms:created xsi:type="dcterms:W3CDTF">2015-12-16T08:16:57Z</dcterms:created>
  <dcterms:modified xsi:type="dcterms:W3CDTF">2016-10-14T01:24:43Z</dcterms:modified>
</cp:coreProperties>
</file>