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4" r:id="rId3"/>
  </p:sldMasterIdLst>
  <p:notesMasterIdLst>
    <p:notesMasterId r:id="rId49"/>
  </p:notesMasterIdLst>
  <p:sldIdLst>
    <p:sldId id="302" r:id="rId4"/>
    <p:sldId id="303" r:id="rId5"/>
    <p:sldId id="304" r:id="rId6"/>
    <p:sldId id="305" r:id="rId7"/>
    <p:sldId id="306" r:id="rId8"/>
    <p:sldId id="307" r:id="rId9"/>
    <p:sldId id="273" r:id="rId10"/>
    <p:sldId id="308" r:id="rId11"/>
    <p:sldId id="309" r:id="rId12"/>
    <p:sldId id="311" r:id="rId13"/>
    <p:sldId id="310" r:id="rId14"/>
    <p:sldId id="313" r:id="rId15"/>
    <p:sldId id="314" r:id="rId16"/>
    <p:sldId id="315" r:id="rId17"/>
    <p:sldId id="276" r:id="rId18"/>
    <p:sldId id="316" r:id="rId19"/>
    <p:sldId id="279" r:id="rId20"/>
    <p:sldId id="317" r:id="rId21"/>
    <p:sldId id="281" r:id="rId22"/>
    <p:sldId id="318" r:id="rId23"/>
    <p:sldId id="322" r:id="rId24"/>
    <p:sldId id="266" r:id="rId25"/>
    <p:sldId id="325" r:id="rId26"/>
    <p:sldId id="283" r:id="rId27"/>
    <p:sldId id="321" r:id="rId28"/>
    <p:sldId id="326" r:id="rId29"/>
    <p:sldId id="268" r:id="rId30"/>
    <p:sldId id="284" r:id="rId31"/>
    <p:sldId id="285" r:id="rId32"/>
    <p:sldId id="327" r:id="rId33"/>
    <p:sldId id="328" r:id="rId34"/>
    <p:sldId id="287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2880">
          <p15:clr>
            <a:srgbClr val="A4A3A4"/>
          </p15:clr>
        </p15:guide>
        <p15:guide id="3" pos="5511">
          <p15:clr>
            <a:srgbClr val="A4A3A4"/>
          </p15:clr>
        </p15:guide>
        <p15:guide id="4" pos="50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DDDDDD"/>
    <a:srgbClr val="B2B2B2"/>
    <a:srgbClr val="808080"/>
    <a:srgbClr val="5F5F5F"/>
    <a:srgbClr val="1C1C1C"/>
    <a:srgbClr val="969696"/>
    <a:srgbClr val="0085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/>
        <p:guide pos="2880"/>
        <p:guide pos="5511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2CD47C8C-FD75-49AF-A0B8-18F3B0E0B3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0528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文泉驿微米黑" pitchFamily="2" charset="-122"/>
        <a:ea typeface="文泉驿微米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lvl="1" eaLnBrk="1" hangingPunct="1"/>
            <a:r>
              <a:rPr lang="zh-CN" altLang="en-US" smtClean="0"/>
              <a:t>红</a:t>
            </a:r>
            <a:r>
              <a:rPr lang="en-US" altLang="zh-CN" smtClean="0"/>
              <a:t>+</a:t>
            </a:r>
            <a:r>
              <a:rPr lang="zh-CN" altLang="en-US" smtClean="0"/>
              <a:t>橙→朱红　橙</a:t>
            </a:r>
            <a:r>
              <a:rPr lang="en-US" altLang="zh-CN" smtClean="0"/>
              <a:t>+</a:t>
            </a:r>
            <a:r>
              <a:rPr lang="zh-CN" altLang="en-US" smtClean="0"/>
              <a:t>黄→琥珀　黄</a:t>
            </a:r>
            <a:r>
              <a:rPr lang="en-US" altLang="zh-CN" smtClean="0"/>
              <a:t>+</a:t>
            </a:r>
            <a:r>
              <a:rPr lang="zh-CN" altLang="en-US" smtClean="0"/>
              <a:t>绿→黄绿</a:t>
            </a:r>
          </a:p>
          <a:p>
            <a:pPr lvl="1" eaLnBrk="1" hangingPunct="1"/>
            <a:r>
              <a:rPr lang="zh-CN" altLang="en-US" smtClean="0"/>
              <a:t>绿</a:t>
            </a:r>
            <a:r>
              <a:rPr lang="en-US" altLang="zh-CN" smtClean="0"/>
              <a:t>+</a:t>
            </a:r>
            <a:r>
              <a:rPr lang="zh-CN" altLang="en-US" smtClean="0"/>
              <a:t>蓝→碧绿　蓝</a:t>
            </a:r>
            <a:r>
              <a:rPr lang="en-US" altLang="zh-CN" smtClean="0"/>
              <a:t>+</a:t>
            </a:r>
            <a:r>
              <a:rPr lang="zh-CN" altLang="en-US" smtClean="0"/>
              <a:t>紫→靛青　紫</a:t>
            </a:r>
            <a:r>
              <a:rPr lang="en-US" altLang="zh-CN" smtClean="0"/>
              <a:t>+</a:t>
            </a:r>
            <a:r>
              <a:rPr lang="zh-CN" altLang="en-US" smtClean="0"/>
              <a:t>红→紫红</a:t>
            </a:r>
          </a:p>
          <a:p>
            <a:pPr lvl="1" eaLnBrk="1" hangingPunct="1"/>
            <a:r>
              <a:rPr lang="zh-CN" altLang="en-US" smtClean="0"/>
              <a:t>红</a:t>
            </a:r>
            <a:r>
              <a:rPr lang="en-US" altLang="zh-CN" smtClean="0"/>
              <a:t>+</a:t>
            </a:r>
            <a:r>
              <a:rPr lang="zh-CN" altLang="en-US" smtClean="0"/>
              <a:t>橙→朱红　橙</a:t>
            </a:r>
            <a:r>
              <a:rPr lang="en-US" altLang="zh-CN" smtClean="0"/>
              <a:t>+</a:t>
            </a:r>
            <a:r>
              <a:rPr lang="zh-CN" altLang="en-US" smtClean="0"/>
              <a:t>黄→琥珀　黄</a:t>
            </a:r>
            <a:r>
              <a:rPr lang="en-US" altLang="zh-CN" smtClean="0"/>
              <a:t>+</a:t>
            </a:r>
            <a:r>
              <a:rPr lang="zh-CN" altLang="en-US" smtClean="0"/>
              <a:t>绿→黄绿</a:t>
            </a:r>
          </a:p>
          <a:p>
            <a:pPr lvl="1" eaLnBrk="1" hangingPunct="1"/>
            <a:r>
              <a:rPr lang="zh-CN" altLang="en-US" smtClean="0"/>
              <a:t>绿</a:t>
            </a:r>
            <a:r>
              <a:rPr lang="en-US" altLang="zh-CN" smtClean="0"/>
              <a:t>+</a:t>
            </a:r>
            <a:r>
              <a:rPr lang="zh-CN" altLang="en-US" smtClean="0"/>
              <a:t>蓝→碧绿　蓝</a:t>
            </a:r>
            <a:r>
              <a:rPr lang="en-US" altLang="zh-CN" smtClean="0"/>
              <a:t>+</a:t>
            </a:r>
            <a:r>
              <a:rPr lang="zh-CN" altLang="en-US" smtClean="0"/>
              <a:t>紫→靛青　紫</a:t>
            </a:r>
            <a:r>
              <a:rPr lang="en-US" altLang="zh-CN" smtClean="0"/>
              <a:t>+</a:t>
            </a:r>
            <a:r>
              <a:rPr lang="zh-CN" altLang="en-US" smtClean="0"/>
              <a:t>红→紫红</a:t>
            </a:r>
          </a:p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56075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en-US" smtClean="0"/>
              <a:t>矩形色系又称四色系（</a:t>
            </a:r>
            <a:r>
              <a:rPr lang="en-US" altLang="zh-CN" smtClean="0"/>
              <a:t>tetradic color scheme</a:t>
            </a:r>
            <a:r>
              <a:rPr lang="zh-CN" altLang="en-US" smtClean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05692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008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0354B-C8A1-4AD5-88E5-ABDDF9099186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98395-3B91-45F1-8131-350C3ADB18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14719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30CE4-48D5-4198-A683-55093BB84F09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4ACC3-5C37-4CCD-A913-354D4ADD69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37867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3688" y="558800"/>
            <a:ext cx="2105025" cy="54943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558800"/>
            <a:ext cx="6167438" cy="5494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022B2-B494-4FF2-82C1-C8BF791E28C5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B6AFF-6B71-4BF9-9F19-6473ACD98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1036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A768F-1486-4896-977E-C02988FF863D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DA0EF-350C-409B-A583-9B1130B6A2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50517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FFFC3-A1D9-4D4E-8943-185773467C38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C0087-F239-4B58-BADC-C147433F8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1894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F3B78-3A10-4134-A23A-6A7DA5760EB9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CC54E-DD12-4E40-AA3A-6004F23B1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7613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1557338"/>
            <a:ext cx="4135438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557338"/>
            <a:ext cx="4137025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8AD05-6707-456D-AFA0-742517B5E578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CB539-B525-48B6-A764-32F4E429F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16121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BB4DB-8ECC-4C6F-A07E-1E28892F9F8C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67B95-FFBE-4212-8BE9-DC9135FF92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3337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AE720-A3B6-41BA-8586-A45309B03C99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6E87A-938D-4589-99F8-9E73F60D1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43613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8CDAD-2C01-46FD-91A7-BC868825071E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B8867-C175-477F-8751-9818B7B3F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7426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B5E26-BAAC-4F8C-B771-9892669F31C9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B03D3-D4C0-4DDF-BB56-EF0A6A642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9492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DAFED-CD00-49D4-A81E-D33D843EB790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00DDE-6F20-4050-A61A-8F597ABAFE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26435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DDB23-31BD-40FC-8924-E44E7B3C29A9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E5708-83A2-4090-AF6C-48A6A7257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22655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7607E-FAEA-4806-9E9A-354F8C2C470B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13CCF-E28A-4BB9-8D78-ED02B880F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082119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3688" y="558800"/>
            <a:ext cx="2105025" cy="54943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558800"/>
            <a:ext cx="6167438" cy="5494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9C79C-713A-4295-8BC6-F89D3A76CAC3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A4989-57C7-4320-9100-8880550BA9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6564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5618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7845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239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6458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90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8533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4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B14A7-784E-4646-8FB3-76535BE7F9E5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79363-0982-4A03-9BB5-FA74D52402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78969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28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149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559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579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1557338"/>
            <a:ext cx="4135438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557338"/>
            <a:ext cx="4137025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6C7C3-B173-4891-8166-B34E22F836FE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C8ABC-1CDD-43CE-B346-1099F8D8D2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5615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3E679-6562-4389-967E-30F1DA7564D7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6A832-F786-4DB2-A026-88D833416F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6087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18C8F-F0FD-45E1-B523-258FBE39ABE5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84655-8EFD-4E45-AE13-C827E7F5D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9555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0348-4E99-49EA-9318-DD544C5859B9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CCA00-22F6-4F70-87EB-BC5D09E24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464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8164A-1001-4AF3-B503-8C121007774C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7FA27-6659-4258-9A12-AD167E9AA0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84737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5C404-A4D6-4612-B399-68504616422B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DFD47-47FB-4662-8CB6-5FFB6CF72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6974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3D-graphics_Grafity_colors_005117_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8" t="15009" r="21349" b="14603"/>
          <a:stretch>
            <a:fillRect/>
          </a:stretch>
        </p:blipFill>
        <p:spPr bwMode="auto">
          <a:xfrm>
            <a:off x="8172450" y="61913"/>
            <a:ext cx="9715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AutoShape 11"/>
          <p:cNvSpPr>
            <a:spLocks noChangeArrowheads="1"/>
          </p:cNvSpPr>
          <p:nvPr userDrawn="1"/>
        </p:nvSpPr>
        <p:spPr bwMode="auto">
          <a:xfrm flipH="1">
            <a:off x="8423275" y="6137275"/>
            <a:ext cx="720725" cy="720725"/>
          </a:xfrm>
          <a:prstGeom prst="rtTriangle">
            <a:avLst/>
          </a:prstGeom>
          <a:solidFill>
            <a:srgbClr val="0085A4"/>
          </a:solidFill>
          <a:ln w="9525" cmpd="sng">
            <a:solidFill>
              <a:srgbClr val="0085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1028" name="Line 8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12700">
            <a:solidFill>
              <a:srgbClr val="5AAAE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9" name="Rectangle 10"/>
          <p:cNvSpPr>
            <a:spLocks noChangeArrowheads="1"/>
          </p:cNvSpPr>
          <p:nvPr userDrawn="1"/>
        </p:nvSpPr>
        <p:spPr bwMode="auto">
          <a:xfrm>
            <a:off x="0" y="549275"/>
            <a:ext cx="3490913" cy="792163"/>
          </a:xfrm>
          <a:prstGeom prst="rect">
            <a:avLst/>
          </a:prstGeom>
          <a:solidFill>
            <a:srgbClr val="CFED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680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557338"/>
            <a:ext cx="8424863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237288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fld id="{DF9E1C93-B871-4851-B02B-76CEED65E1F1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10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DEC85C0-A827-4F44-A318-34D038054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64B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2"/>
          <p:cNvSpPr>
            <a:spLocks noChangeArrowheads="1"/>
          </p:cNvSpPr>
          <p:nvPr userDrawn="1"/>
        </p:nvSpPr>
        <p:spPr bwMode="auto">
          <a:xfrm>
            <a:off x="0" y="582613"/>
            <a:ext cx="3492500" cy="792162"/>
          </a:xfrm>
          <a:prstGeom prst="homePlate">
            <a:avLst>
              <a:gd name="adj" fmla="val 24636"/>
            </a:avLst>
          </a:prstGeom>
          <a:solidFill>
            <a:srgbClr val="E7F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2051" name="AutoShape 13"/>
          <p:cNvSpPr>
            <a:spLocks noChangeArrowheads="1"/>
          </p:cNvSpPr>
          <p:nvPr userDrawn="1"/>
        </p:nvSpPr>
        <p:spPr bwMode="auto">
          <a:xfrm>
            <a:off x="0" y="582613"/>
            <a:ext cx="3273425" cy="792162"/>
          </a:xfrm>
          <a:prstGeom prst="homePlate">
            <a:avLst>
              <a:gd name="adj" fmla="val 22651"/>
            </a:avLst>
          </a:prstGeom>
          <a:solidFill>
            <a:srgbClr val="CFED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2052" name="AutoShape 16"/>
          <p:cNvSpPr>
            <a:spLocks noChangeArrowheads="1"/>
          </p:cNvSpPr>
          <p:nvPr userDrawn="1"/>
        </p:nvSpPr>
        <p:spPr bwMode="auto">
          <a:xfrm rot="10800000">
            <a:off x="3635375" y="981075"/>
            <a:ext cx="5508625" cy="792163"/>
          </a:xfrm>
          <a:prstGeom prst="homePlate">
            <a:avLst>
              <a:gd name="adj" fmla="val 22858"/>
            </a:avLst>
          </a:prstGeom>
          <a:solidFill>
            <a:srgbClr val="E7F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2053" name="AutoShape 17"/>
          <p:cNvSpPr>
            <a:spLocks noChangeArrowheads="1"/>
          </p:cNvSpPr>
          <p:nvPr userDrawn="1"/>
        </p:nvSpPr>
        <p:spPr bwMode="auto">
          <a:xfrm rot="10800000">
            <a:off x="3840163" y="981075"/>
            <a:ext cx="5303837" cy="792163"/>
          </a:xfrm>
          <a:prstGeom prst="homePlate">
            <a:avLst>
              <a:gd name="adj" fmla="val 21543"/>
            </a:avLst>
          </a:prstGeom>
          <a:solidFill>
            <a:srgbClr val="CFED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2054" name="AutoShape 2"/>
          <p:cNvSpPr>
            <a:spLocks noChangeArrowheads="1"/>
          </p:cNvSpPr>
          <p:nvPr userDrawn="1"/>
        </p:nvSpPr>
        <p:spPr bwMode="auto">
          <a:xfrm flipH="1">
            <a:off x="8423275" y="6137275"/>
            <a:ext cx="720725" cy="720725"/>
          </a:xfrm>
          <a:prstGeom prst="rtTriangle">
            <a:avLst/>
          </a:prstGeom>
          <a:solidFill>
            <a:srgbClr val="0085A4"/>
          </a:solidFill>
          <a:ln w="9525" cmpd="sng">
            <a:solidFill>
              <a:srgbClr val="0085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sp>
        <p:nvSpPr>
          <p:cNvPr id="2055" name="Oval 8"/>
          <p:cNvSpPr>
            <a:spLocks noChangeArrowheads="1"/>
          </p:cNvSpPr>
          <p:nvPr userDrawn="1"/>
        </p:nvSpPr>
        <p:spPr bwMode="auto">
          <a:xfrm>
            <a:off x="8316913" y="260350"/>
            <a:ext cx="504825" cy="5048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zh-CN" altLang="en-US" smtClean="0"/>
          </a:p>
        </p:txBody>
      </p:sp>
      <p:pic>
        <p:nvPicPr>
          <p:cNvPr id="2056" name="Picture 11" descr="3D-graphics_Grafity_colors_005117_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8" t="15009" r="21349" b="14603"/>
          <a:stretch>
            <a:fillRect/>
          </a:stretch>
        </p:blipFill>
        <p:spPr bwMode="auto">
          <a:xfrm>
            <a:off x="8172450" y="134938"/>
            <a:ext cx="9715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Rectangle 6"/>
          <p:cNvSpPr>
            <a:spLocks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defRPr/>
            </a:pPr>
            <a:fld id="{CE20EDF9-E98F-438F-AD3C-771E37342246}" type="slidenum">
              <a:rPr lang="en-US" sz="1400" smtClean="0">
                <a:solidFill>
                  <a:schemeClr val="bg1"/>
                </a:solidFill>
              </a:rPr>
              <a:pPr algn="r" eaLnBrk="1" hangingPunct="1">
                <a:defRPr/>
              </a:pPr>
              <a:t>‹#›</a:t>
            </a:fld>
            <a:endParaRPr lang="en-US" sz="1400" smtClean="0">
              <a:solidFill>
                <a:schemeClr val="bg1"/>
              </a:solidFill>
            </a:endParaRPr>
          </a:p>
        </p:txBody>
      </p:sp>
      <p:sp>
        <p:nvSpPr>
          <p:cNvPr id="2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680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557338"/>
            <a:ext cx="8424863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fld id="{D1D25E22-9A56-4A98-BEF9-6E751691FF97}" type="datetime1">
              <a:rPr lang="zh-CN" altLang="en-US"/>
              <a:pPr>
                <a:defRPr/>
              </a:pPr>
              <a:t>2016/4/14</a:t>
            </a:fld>
            <a:endParaRPr lang="en-US"/>
          </a:p>
        </p:txBody>
      </p:sp>
      <p:sp>
        <p:nvSpPr>
          <p:cNvPr id="2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6BDDA48-D9BA-472E-A575-E9383183BC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64B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B5"/>
          </a:solidFill>
          <a:latin typeface="文泉驿微米黑" pitchFamily="2" charset="-122"/>
          <a:ea typeface="文泉驿微米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7667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7359C68-9185-4BC7-8ADE-31B2A09D4C68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099" name="Rectangle 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100" name="Picture 11" descr="3D-graphics_Grafity_colors_005117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0" t="10521" r="21930" b="13899"/>
          <a:stretch>
            <a:fillRect/>
          </a:stretch>
        </p:blipFill>
        <p:spPr bwMode="auto">
          <a:xfrm>
            <a:off x="4140200" y="2492375"/>
            <a:ext cx="43211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431800"/>
            <a:ext cx="7772400" cy="1470025"/>
          </a:xfrm>
        </p:spPr>
        <p:txBody>
          <a:bodyPr/>
          <a:lstStyle/>
          <a:p>
            <a:r>
              <a:rPr lang="zh-CN" altLang="zh-CN" sz="6900" b="0" smtClean="0">
                <a:solidFill>
                  <a:schemeClr val="accent2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 彩 调 和</a:t>
            </a:r>
          </a:p>
        </p:txBody>
      </p:sp>
      <p:sp>
        <p:nvSpPr>
          <p:cNvPr id="4102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1989138"/>
            <a:ext cx="8345488" cy="7921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zh-CN" sz="3800" smtClean="0">
                <a:solidFill>
                  <a:srgbClr val="00A0C4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配 色 的 基 本 技 巧</a:t>
            </a: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314325" y="1844675"/>
            <a:ext cx="4105275" cy="0"/>
          </a:xfrm>
          <a:prstGeom prst="line">
            <a:avLst/>
          </a:prstGeom>
          <a:noFill/>
          <a:ln w="19050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AE256235-C964-4773-8D88-A20D0D5A1386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3315" name="Rectangle 13"/>
          <p:cNvSpPr>
            <a:spLocks noChangeArrowheads="1"/>
          </p:cNvSpPr>
          <p:nvPr/>
        </p:nvSpPr>
        <p:spPr bwMode="auto">
          <a:xfrm rot="-266999">
            <a:off x="4733925" y="3573463"/>
            <a:ext cx="3654425" cy="633412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3316" name="Rectangle 14"/>
          <p:cNvSpPr>
            <a:spLocks noChangeArrowheads="1"/>
          </p:cNvSpPr>
          <p:nvPr/>
        </p:nvSpPr>
        <p:spPr bwMode="auto">
          <a:xfrm rot="-266999">
            <a:off x="4733925" y="4797425"/>
            <a:ext cx="3654425" cy="633413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576263"/>
            <a:ext cx="3529012" cy="792162"/>
          </a:xfrm>
        </p:spPr>
        <p:txBody>
          <a:bodyPr/>
          <a:lstStyle/>
          <a:p>
            <a:r>
              <a:rPr lang="en-US" altLang="zh-CN" smtClean="0"/>
              <a:t>12</a:t>
            </a:r>
            <a:r>
              <a:rPr lang="zh-CN" altLang="en-US" smtClean="0"/>
              <a:t>色轮</a:t>
            </a: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3238"/>
            <a:ext cx="3851275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AutoShape 25"/>
          <p:cNvSpPr>
            <a:spLocks noChangeArrowheads="1"/>
          </p:cNvSpPr>
          <p:nvPr/>
        </p:nvSpPr>
        <p:spPr bwMode="auto">
          <a:xfrm>
            <a:off x="4356100" y="1773238"/>
            <a:ext cx="4321175" cy="3887787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4200">
              <a:solidFill>
                <a:srgbClr val="109BBC"/>
              </a:solidFill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4200">
              <a:solidFill>
                <a:srgbClr val="109BBC"/>
              </a:solidFill>
            </a:endParaRPr>
          </a:p>
        </p:txBody>
      </p:sp>
      <p:sp>
        <p:nvSpPr>
          <p:cNvPr id="13320" name="Rectangle 7"/>
          <p:cNvSpPr>
            <a:spLocks noChangeArrowheads="1"/>
          </p:cNvSpPr>
          <p:nvPr/>
        </p:nvSpPr>
        <p:spPr bwMode="auto">
          <a:xfrm rot="-266999">
            <a:off x="4733925" y="2276475"/>
            <a:ext cx="3654425" cy="633413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3321" name="Rectangle 8"/>
          <p:cNvSpPr>
            <a:spLocks noChangeArrowheads="1"/>
          </p:cNvSpPr>
          <p:nvPr/>
        </p:nvSpPr>
        <p:spPr bwMode="auto">
          <a:xfrm>
            <a:off x="4572000" y="2060575"/>
            <a:ext cx="3887788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由</a:t>
            </a:r>
            <a:r>
              <a:rPr lang="en-US" altLang="zh-CN" sz="3600" b="1">
                <a:solidFill>
                  <a:schemeClr val="accent2"/>
                </a:solidFill>
              </a:rPr>
              <a:t>12</a:t>
            </a:r>
            <a:r>
              <a:rPr lang="zh-CN" altLang="en-US" sz="3600" b="1">
                <a:solidFill>
                  <a:schemeClr val="accent2"/>
                </a:solidFill>
              </a:rPr>
              <a:t>种</a:t>
            </a:r>
            <a:r>
              <a:rPr lang="zh-CN" altLang="en-US" sz="3600">
                <a:solidFill>
                  <a:schemeClr val="tx2"/>
                </a:solidFill>
              </a:rPr>
              <a:t>颜色组成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572000" y="3357563"/>
            <a:ext cx="3887788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最简单、最常见</a:t>
            </a:r>
          </a:p>
        </p:txBody>
      </p:sp>
      <p:sp>
        <p:nvSpPr>
          <p:cNvPr id="13323" name="Rectangle 12"/>
          <p:cNvSpPr>
            <a:spLocks noChangeArrowheads="1"/>
          </p:cNvSpPr>
          <p:nvPr/>
        </p:nvSpPr>
        <p:spPr bwMode="auto">
          <a:xfrm>
            <a:off x="4572000" y="4652963"/>
            <a:ext cx="3887788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配色从</a:t>
            </a:r>
            <a:r>
              <a:rPr lang="en-US" altLang="zh-CN" sz="3600">
                <a:solidFill>
                  <a:schemeClr val="tx2"/>
                </a:solidFill>
              </a:rPr>
              <a:t>12</a:t>
            </a:r>
            <a:r>
              <a:rPr lang="zh-CN" altLang="en-US" sz="3600">
                <a:solidFill>
                  <a:schemeClr val="tx2"/>
                </a:solidFill>
              </a:rPr>
              <a:t>色轮开始</a:t>
            </a:r>
          </a:p>
        </p:txBody>
      </p:sp>
      <p:sp>
        <p:nvSpPr>
          <p:cNvPr id="13324" name="Oval 1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25" name="Oval 1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326" name="Oval 2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1F94B438-6BFE-4401-808A-0BEA2DB266B7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3132138" y="4005263"/>
            <a:ext cx="4968875" cy="720725"/>
            <a:chOff x="0" y="0"/>
            <a:chExt cx="3130" cy="454"/>
          </a:xfrm>
        </p:grpSpPr>
        <p:sp>
          <p:nvSpPr>
            <p:cNvPr id="14357" name="Rectangle 34"/>
            <p:cNvSpPr>
              <a:spLocks noChangeArrowheads="1"/>
            </p:cNvSpPr>
            <p:nvPr/>
          </p:nvSpPr>
          <p:spPr bwMode="auto">
            <a:xfrm rot="-266999">
              <a:off x="168" y="136"/>
              <a:ext cx="2940" cy="318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3600">
                <a:solidFill>
                  <a:schemeClr val="tx2"/>
                </a:solidFill>
              </a:endParaRPr>
            </a:p>
          </p:txBody>
        </p:sp>
        <p:sp>
          <p:nvSpPr>
            <p:cNvPr id="14358" name="Rectangle 35"/>
            <p:cNvSpPr>
              <a:spLocks noChangeArrowheads="1"/>
            </p:cNvSpPr>
            <p:nvPr/>
          </p:nvSpPr>
          <p:spPr bwMode="auto">
            <a:xfrm>
              <a:off x="0" y="0"/>
              <a:ext cx="3130" cy="4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3600">
                <a:solidFill>
                  <a:schemeClr val="tx2"/>
                </a:solidFill>
              </a:endParaRPr>
            </a:p>
          </p:txBody>
        </p:sp>
      </p:grpSp>
      <p:grpSp>
        <p:nvGrpSpPr>
          <p:cNvPr id="14340" name="Group 6"/>
          <p:cNvGrpSpPr>
            <a:grpSpLocks/>
          </p:cNvGrpSpPr>
          <p:nvPr/>
        </p:nvGrpSpPr>
        <p:grpSpPr bwMode="auto">
          <a:xfrm>
            <a:off x="3132138" y="2060575"/>
            <a:ext cx="4968875" cy="720725"/>
            <a:chOff x="0" y="0"/>
            <a:chExt cx="3130" cy="454"/>
          </a:xfrm>
        </p:grpSpPr>
        <p:sp>
          <p:nvSpPr>
            <p:cNvPr id="14355" name="Rectangle 30"/>
            <p:cNvSpPr>
              <a:spLocks noChangeArrowheads="1"/>
            </p:cNvSpPr>
            <p:nvPr/>
          </p:nvSpPr>
          <p:spPr bwMode="auto">
            <a:xfrm rot="-266999">
              <a:off x="168" y="136"/>
              <a:ext cx="2940" cy="318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3600">
                <a:solidFill>
                  <a:schemeClr val="tx2"/>
                </a:solidFill>
              </a:endParaRPr>
            </a:p>
          </p:txBody>
        </p:sp>
        <p:sp>
          <p:nvSpPr>
            <p:cNvPr id="14356" name="Rectangle 31"/>
            <p:cNvSpPr>
              <a:spLocks noChangeArrowheads="1"/>
            </p:cNvSpPr>
            <p:nvPr/>
          </p:nvSpPr>
          <p:spPr bwMode="auto">
            <a:xfrm>
              <a:off x="0" y="0"/>
              <a:ext cx="3130" cy="4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3600">
                <a:solidFill>
                  <a:schemeClr val="tx2"/>
                </a:solidFill>
              </a:endParaRPr>
            </a:p>
          </p:txBody>
        </p:sp>
      </p:grpSp>
      <p:sp>
        <p:nvSpPr>
          <p:cNvPr id="143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558800"/>
            <a:ext cx="3492500" cy="854075"/>
          </a:xfrm>
        </p:spPr>
        <p:txBody>
          <a:bodyPr/>
          <a:lstStyle/>
          <a:p>
            <a:r>
              <a:rPr lang="zh-CN" altLang="zh-CN" smtClean="0"/>
              <a:t>色彩调和</a:t>
            </a:r>
          </a:p>
        </p:txBody>
      </p:sp>
      <p:sp>
        <p:nvSpPr>
          <p:cNvPr id="14342" name="AutoShape 5"/>
          <p:cNvSpPr>
            <a:spLocks noChangeArrowheads="1"/>
          </p:cNvSpPr>
          <p:nvPr/>
        </p:nvSpPr>
        <p:spPr bwMode="auto">
          <a:xfrm>
            <a:off x="468313" y="1700213"/>
            <a:ext cx="8280400" cy="4608512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5435600" y="1341438"/>
            <a:ext cx="2881313" cy="719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500" b="1"/>
              <a:t>两个基本概念</a:t>
            </a: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3132138" y="2060575"/>
            <a:ext cx="4824412" cy="1439863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 b="1">
                <a:solidFill>
                  <a:schemeClr val="accent2"/>
                </a:solidFill>
              </a:rPr>
              <a:t>色系</a:t>
            </a:r>
            <a:r>
              <a:rPr lang="zh-CN" altLang="en-US" sz="3200"/>
              <a:t>（</a:t>
            </a:r>
            <a:r>
              <a:rPr lang="en-US" altLang="zh-CN" sz="3200"/>
              <a:t>color scheme</a:t>
            </a:r>
            <a:r>
              <a:rPr lang="zh-CN" altLang="en-US" sz="3200"/>
              <a:t>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若干种</a:t>
            </a:r>
            <a:r>
              <a:rPr lang="en-US" altLang="zh-CN" sz="3200"/>
              <a:t>(≥2)</a:t>
            </a:r>
            <a:r>
              <a:rPr lang="zh-CN" altLang="en-US" sz="3200"/>
              <a:t>颜色的搭配</a:t>
            </a:r>
          </a:p>
        </p:txBody>
      </p:sp>
      <p:sp>
        <p:nvSpPr>
          <p:cNvPr id="14345" name="AutoShape 10"/>
          <p:cNvSpPr>
            <a:spLocks noChangeArrowheads="1"/>
          </p:cNvSpPr>
          <p:nvPr/>
        </p:nvSpPr>
        <p:spPr bwMode="auto">
          <a:xfrm>
            <a:off x="3132138" y="4652963"/>
            <a:ext cx="4895850" cy="936625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000" b="1">
                <a:solidFill>
                  <a:schemeClr val="accent2"/>
                </a:solidFill>
              </a:rPr>
              <a:t>色彩调和</a:t>
            </a:r>
            <a:r>
              <a:rPr lang="zh-CN" altLang="en-US" sz="3000"/>
              <a:t>（</a:t>
            </a:r>
            <a:r>
              <a:rPr lang="en-US" altLang="zh-CN" sz="3000"/>
              <a:t>color harmony</a:t>
            </a:r>
            <a:r>
              <a:rPr lang="zh-CN" altLang="en-US" sz="3000"/>
              <a:t>）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000"/>
              <a:t>视觉效果令人愉悦的色系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000"/>
              <a:t>（</a:t>
            </a:r>
            <a:r>
              <a:rPr lang="en-US" altLang="zh-CN" sz="2600">
                <a:solidFill>
                  <a:srgbClr val="0683EA"/>
                </a:solidFill>
              </a:rPr>
              <a:t>Part 6</a:t>
            </a:r>
            <a:r>
              <a:rPr lang="zh-CN" altLang="en-US" sz="2600">
                <a:solidFill>
                  <a:srgbClr val="0683EA"/>
                </a:solidFill>
              </a:rPr>
              <a:t>重点讲解</a:t>
            </a:r>
            <a:r>
              <a:rPr lang="zh-CN" altLang="en-US" sz="3000"/>
              <a:t>）</a:t>
            </a:r>
          </a:p>
        </p:txBody>
      </p:sp>
      <p:sp>
        <p:nvSpPr>
          <p:cNvPr id="14346" name="Oval 11"/>
          <p:cNvSpPr>
            <a:spLocks noChangeArrowheads="1"/>
          </p:cNvSpPr>
          <p:nvPr/>
        </p:nvSpPr>
        <p:spPr bwMode="auto">
          <a:xfrm>
            <a:off x="1185863" y="2205038"/>
            <a:ext cx="1152525" cy="115252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47" name="Oval 12"/>
          <p:cNvSpPr>
            <a:spLocks noChangeArrowheads="1"/>
          </p:cNvSpPr>
          <p:nvPr/>
        </p:nvSpPr>
        <p:spPr bwMode="auto">
          <a:xfrm>
            <a:off x="1690688" y="2205038"/>
            <a:ext cx="1152525" cy="1152525"/>
          </a:xfrm>
          <a:prstGeom prst="ellipse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48" name="Oval 23"/>
          <p:cNvSpPr>
            <a:spLocks noChangeArrowheads="1"/>
          </p:cNvSpPr>
          <p:nvPr/>
        </p:nvSpPr>
        <p:spPr bwMode="auto">
          <a:xfrm>
            <a:off x="1042988" y="4581525"/>
            <a:ext cx="1152525" cy="1152525"/>
          </a:xfrm>
          <a:prstGeom prst="ellipse">
            <a:avLst/>
          </a:prstGeom>
          <a:solidFill>
            <a:srgbClr val="FF9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49" name="Oval 24"/>
          <p:cNvSpPr>
            <a:spLocks noChangeArrowheads="1"/>
          </p:cNvSpPr>
          <p:nvPr/>
        </p:nvSpPr>
        <p:spPr bwMode="auto">
          <a:xfrm>
            <a:off x="1547813" y="4581525"/>
            <a:ext cx="1152525" cy="1152525"/>
          </a:xfrm>
          <a:prstGeom prst="ellipse">
            <a:avLst/>
          </a:prstGeom>
          <a:solidFill>
            <a:srgbClr val="0FAD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0" name="Oval 25"/>
          <p:cNvSpPr>
            <a:spLocks noChangeArrowheads="1"/>
          </p:cNvSpPr>
          <p:nvPr/>
        </p:nvSpPr>
        <p:spPr bwMode="auto">
          <a:xfrm>
            <a:off x="1979613" y="4581525"/>
            <a:ext cx="1152525" cy="1152525"/>
          </a:xfrm>
          <a:prstGeom prst="ellipse">
            <a:avLst/>
          </a:prstGeom>
          <a:solidFill>
            <a:srgbClr val="6300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1" name="Line 26"/>
          <p:cNvSpPr>
            <a:spLocks noChangeShapeType="1"/>
          </p:cNvSpPr>
          <p:nvPr/>
        </p:nvSpPr>
        <p:spPr bwMode="auto">
          <a:xfrm>
            <a:off x="755650" y="3789363"/>
            <a:ext cx="7488238" cy="0"/>
          </a:xfrm>
          <a:prstGeom prst="line">
            <a:avLst/>
          </a:prstGeom>
          <a:noFill/>
          <a:ln w="38100">
            <a:solidFill>
              <a:srgbClr val="0085A4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2" name="Oval 36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3" name="Oval 37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354" name="Oval 38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570D633-3106-4EFC-BBC1-DB79F1059A95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9144000" cy="6092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15364" name="Picture 10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7812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AutoShape 6"/>
          <p:cNvSpPr>
            <a:spLocks noChangeArrowheads="1"/>
          </p:cNvSpPr>
          <p:nvPr/>
        </p:nvSpPr>
        <p:spPr bwMode="auto">
          <a:xfrm>
            <a:off x="4283075" y="260350"/>
            <a:ext cx="4752975" cy="1439863"/>
          </a:xfrm>
          <a:prstGeom prst="roundRect">
            <a:avLst>
              <a:gd name="adj" fmla="val 15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/>
              <a:t>利用色轮，构造色彩调和</a:t>
            </a:r>
          </a:p>
          <a:p>
            <a:pPr eaLnBrk="1" hangingPunct="1">
              <a:buFontTx/>
              <a:buNone/>
            </a:pPr>
            <a:r>
              <a:rPr lang="zh-CN" altLang="en-US"/>
              <a:t>色彩调和，给人美的感受</a:t>
            </a:r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>
            <a:off x="4356100" y="1700213"/>
            <a:ext cx="4464050" cy="0"/>
          </a:xfrm>
          <a:prstGeom prst="line">
            <a:avLst/>
          </a:prstGeom>
          <a:noFill/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5005388" y="1916113"/>
            <a:ext cx="38877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chemeClr val="bg2"/>
                </a:solidFill>
              </a:rPr>
              <a:t>——Kukmoon(</a:t>
            </a:r>
            <a:r>
              <a:rPr lang="zh-CN" altLang="en-US" sz="1800">
                <a:solidFill>
                  <a:schemeClr val="bg2"/>
                </a:solidFill>
              </a:rPr>
              <a:t>谷月</a:t>
            </a:r>
            <a:r>
              <a:rPr lang="en-US" altLang="zh-CN" sz="180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15368" name="Picture 10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49275"/>
            <a:ext cx="116363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AA6FBEF-A300-4033-8358-864BD4DE7A15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84150" y="620713"/>
            <a:ext cx="2732088" cy="692150"/>
          </a:xfrm>
        </p:spPr>
        <p:txBody>
          <a:bodyPr/>
          <a:lstStyle/>
          <a:p>
            <a:pPr algn="ctr"/>
            <a:r>
              <a:rPr lang="en-US" altLang="zh-CN" sz="4000" b="0" smtClean="0">
                <a:solidFill>
                  <a:srgbClr val="0683EA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Part 3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924300" y="931863"/>
            <a:ext cx="5111750" cy="768350"/>
          </a:xfrm>
        </p:spPr>
        <p:txBody>
          <a:bodyPr anchor="ctr" anchorCtr="1"/>
          <a:lstStyle/>
          <a:p>
            <a:pPr marL="0" indent="0" algn="ctr">
              <a:buFontTx/>
              <a:buNone/>
            </a:pP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【</a:t>
            </a:r>
            <a:r>
              <a:rPr lang="zh-CN" altLang="en-US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原色 二次色 三次色</a:t>
            </a: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】</a:t>
            </a:r>
            <a:endParaRPr lang="zh-CN" altLang="en-US" sz="3600" smtClean="0">
              <a:solidFill>
                <a:srgbClr val="215A89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16389" name="AutoShape 25"/>
          <p:cNvSpPr>
            <a:spLocks noChangeArrowheads="1"/>
          </p:cNvSpPr>
          <p:nvPr/>
        </p:nvSpPr>
        <p:spPr bwMode="auto">
          <a:xfrm>
            <a:off x="3924300" y="2279650"/>
            <a:ext cx="6121400" cy="3454400"/>
          </a:xfrm>
          <a:prstGeom prst="roundRect">
            <a:avLst>
              <a:gd name="adj" fmla="val 4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三次色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二次色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原　色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77875" y="1268413"/>
            <a:ext cx="9144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『 </a:t>
            </a:r>
            <a:r>
              <a:rPr lang="zh-CN" alt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　录 </a:t>
            </a: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』</a:t>
            </a:r>
            <a:r>
              <a:rPr lang="zh-CN" altLang="en-US" sz="48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　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FB7448C-8937-4BB0-9713-EE25A1D7FDC3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7411" name="Oval 6"/>
          <p:cNvSpPr>
            <a:spLocks noChangeArrowheads="1"/>
          </p:cNvSpPr>
          <p:nvPr/>
        </p:nvSpPr>
        <p:spPr bwMode="auto">
          <a:xfrm>
            <a:off x="684213" y="2492375"/>
            <a:ext cx="792162" cy="792163"/>
          </a:xfrm>
          <a:prstGeom prst="ellipse">
            <a:avLst/>
          </a:prstGeom>
          <a:solidFill>
            <a:srgbClr val="EA2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17412" name="Oval 7"/>
          <p:cNvSpPr>
            <a:spLocks noChangeArrowheads="1"/>
          </p:cNvSpPr>
          <p:nvPr/>
        </p:nvSpPr>
        <p:spPr bwMode="auto">
          <a:xfrm>
            <a:off x="684213" y="3573463"/>
            <a:ext cx="792162" cy="792162"/>
          </a:xfrm>
          <a:prstGeom prst="ellipse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3" name="Oval 8"/>
          <p:cNvSpPr>
            <a:spLocks noChangeArrowheads="1"/>
          </p:cNvSpPr>
          <p:nvPr/>
        </p:nvSpPr>
        <p:spPr bwMode="auto">
          <a:xfrm>
            <a:off x="684213" y="4652963"/>
            <a:ext cx="792162" cy="792162"/>
          </a:xfrm>
          <a:prstGeom prst="ellipse">
            <a:avLst/>
          </a:prstGeom>
          <a:solidFill>
            <a:srgbClr val="006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4" name="AutoShape 13"/>
          <p:cNvSpPr>
            <a:spLocks noChangeArrowheads="1"/>
          </p:cNvSpPr>
          <p:nvPr/>
        </p:nvSpPr>
        <p:spPr bwMode="auto">
          <a:xfrm>
            <a:off x="395288" y="1916113"/>
            <a:ext cx="3889375" cy="36734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612775" y="1555750"/>
            <a:ext cx="2808288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三种原色：红黄蓝</a:t>
            </a:r>
          </a:p>
        </p:txBody>
      </p:sp>
      <p:sp>
        <p:nvSpPr>
          <p:cNvPr id="17416" name="Rectangle 16"/>
          <p:cNvSpPr>
            <a:spLocks noChangeArrowheads="1"/>
          </p:cNvSpPr>
          <p:nvPr/>
        </p:nvSpPr>
        <p:spPr bwMode="auto">
          <a:xfrm>
            <a:off x="1620838" y="2205038"/>
            <a:ext cx="201612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/>
              <a:t>红 </a:t>
            </a:r>
            <a:r>
              <a:rPr lang="en-US" altLang="zh-CN" sz="4800"/>
              <a:t>red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/>
              <a:t>黄 </a:t>
            </a:r>
            <a:r>
              <a:rPr lang="en-US" altLang="zh-CN" sz="4800"/>
              <a:t>yellow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/>
              <a:t>蓝 </a:t>
            </a:r>
            <a:r>
              <a:rPr lang="en-US" altLang="zh-CN" sz="4800"/>
              <a:t>blue</a:t>
            </a:r>
          </a:p>
        </p:txBody>
      </p:sp>
      <p:sp>
        <p:nvSpPr>
          <p:cNvPr id="17417" name="Rectangle 16"/>
          <p:cNvSpPr>
            <a:spLocks noChangeArrowheads="1"/>
          </p:cNvSpPr>
          <p:nvPr/>
        </p:nvSpPr>
        <p:spPr bwMode="auto">
          <a:xfrm rot="-266999">
            <a:off x="5292725" y="2060575"/>
            <a:ext cx="3422650" cy="633413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7418" name="Rectangle 17"/>
          <p:cNvSpPr>
            <a:spLocks noChangeArrowheads="1"/>
          </p:cNvSpPr>
          <p:nvPr/>
        </p:nvSpPr>
        <p:spPr bwMode="auto">
          <a:xfrm>
            <a:off x="5078413" y="1905000"/>
            <a:ext cx="3671887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最基本的颜色</a:t>
            </a:r>
          </a:p>
        </p:txBody>
      </p:sp>
      <p:sp>
        <p:nvSpPr>
          <p:cNvPr id="17419" name="Rectangle 20"/>
          <p:cNvSpPr>
            <a:spLocks noChangeArrowheads="1"/>
          </p:cNvSpPr>
          <p:nvPr/>
        </p:nvSpPr>
        <p:spPr bwMode="auto">
          <a:xfrm rot="-266999">
            <a:off x="5294313" y="3498850"/>
            <a:ext cx="3421062" cy="633413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7420" name="Rectangle 21"/>
          <p:cNvSpPr>
            <a:spLocks noChangeArrowheads="1"/>
          </p:cNvSpPr>
          <p:nvPr/>
        </p:nvSpPr>
        <p:spPr bwMode="auto">
          <a:xfrm>
            <a:off x="5078413" y="3343275"/>
            <a:ext cx="3671887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组成其他颜色</a:t>
            </a:r>
          </a:p>
        </p:txBody>
      </p:sp>
      <p:sp>
        <p:nvSpPr>
          <p:cNvPr id="17421" name="Rectangle 22"/>
          <p:cNvSpPr>
            <a:spLocks noChangeArrowheads="1"/>
          </p:cNvSpPr>
          <p:nvPr/>
        </p:nvSpPr>
        <p:spPr bwMode="auto">
          <a:xfrm rot="-266999">
            <a:off x="5292725" y="4868863"/>
            <a:ext cx="3422650" cy="633412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7422" name="Rectangle 23"/>
          <p:cNvSpPr>
            <a:spLocks noChangeArrowheads="1"/>
          </p:cNvSpPr>
          <p:nvPr/>
        </p:nvSpPr>
        <p:spPr bwMode="auto">
          <a:xfrm>
            <a:off x="5078413" y="4713288"/>
            <a:ext cx="3671887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色彩调和的基础</a:t>
            </a:r>
          </a:p>
        </p:txBody>
      </p:sp>
      <p:sp>
        <p:nvSpPr>
          <p:cNvPr id="17423" name="Text Box 24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Primary color</a:t>
            </a:r>
          </a:p>
        </p:txBody>
      </p:sp>
      <p:sp>
        <p:nvSpPr>
          <p:cNvPr id="17424" name="Rectangle 26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zh-CN" altLang="zh-CN" smtClean="0"/>
              <a:t>原色</a:t>
            </a:r>
          </a:p>
        </p:txBody>
      </p:sp>
      <p:sp>
        <p:nvSpPr>
          <p:cNvPr id="17425" name="Oval 27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26" name="Oval 28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27" name="Oval 29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B4B133F-3E8C-4CB7-AC86-EF875EC0E449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18435" name="Picture 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773238"/>
            <a:ext cx="4421188" cy="4421187"/>
          </a:xfrm>
          <a:noFill/>
        </p:spPr>
      </p:pic>
      <p:sp>
        <p:nvSpPr>
          <p:cNvPr id="18436" name="Oval 6"/>
          <p:cNvSpPr>
            <a:spLocks noChangeArrowheads="1"/>
          </p:cNvSpPr>
          <p:nvPr/>
        </p:nvSpPr>
        <p:spPr bwMode="auto">
          <a:xfrm>
            <a:off x="4319588" y="2132013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37" name="Oval 7"/>
          <p:cNvSpPr>
            <a:spLocks noChangeArrowheads="1"/>
          </p:cNvSpPr>
          <p:nvPr/>
        </p:nvSpPr>
        <p:spPr bwMode="auto">
          <a:xfrm>
            <a:off x="2771775" y="4581525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38" name="Oval 8"/>
          <p:cNvSpPr>
            <a:spLocks noChangeArrowheads="1"/>
          </p:cNvSpPr>
          <p:nvPr/>
        </p:nvSpPr>
        <p:spPr bwMode="auto">
          <a:xfrm>
            <a:off x="5795963" y="4581525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971550" y="47974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蓝</a:t>
            </a: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7092950" y="47974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黄</a:t>
            </a:r>
          </a:p>
        </p:txBody>
      </p:sp>
      <p:sp>
        <p:nvSpPr>
          <p:cNvPr id="18441" name="Text Box 12"/>
          <p:cNvSpPr txBox="1">
            <a:spLocks noChangeArrowheads="1"/>
          </p:cNvSpPr>
          <p:nvPr/>
        </p:nvSpPr>
        <p:spPr bwMode="auto">
          <a:xfrm>
            <a:off x="971550" y="2133600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红</a:t>
            </a:r>
          </a:p>
        </p:txBody>
      </p:sp>
      <p:sp>
        <p:nvSpPr>
          <p:cNvPr id="18442" name="Line 13"/>
          <p:cNvSpPr>
            <a:spLocks noChangeShapeType="1"/>
          </p:cNvSpPr>
          <p:nvPr/>
        </p:nvSpPr>
        <p:spPr bwMode="auto">
          <a:xfrm>
            <a:off x="1908175" y="5013325"/>
            <a:ext cx="935038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3" name="Line 14"/>
          <p:cNvSpPr>
            <a:spLocks noChangeShapeType="1"/>
          </p:cNvSpPr>
          <p:nvPr/>
        </p:nvSpPr>
        <p:spPr bwMode="auto">
          <a:xfrm>
            <a:off x="6227763" y="5013325"/>
            <a:ext cx="935037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4" name="Line 15"/>
          <p:cNvSpPr>
            <a:spLocks noChangeShapeType="1"/>
          </p:cNvSpPr>
          <p:nvPr/>
        </p:nvSpPr>
        <p:spPr bwMode="auto">
          <a:xfrm>
            <a:off x="1908175" y="2420938"/>
            <a:ext cx="2376488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5" name="Rectangle 16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色轮上的原色</a:t>
            </a:r>
          </a:p>
        </p:txBody>
      </p:sp>
      <p:sp>
        <p:nvSpPr>
          <p:cNvPr id="18446" name="Oval 17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47" name="Oval 18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48" name="Oval 19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7078BB5-DF43-4CE4-B255-1114552BAFA4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9459" name="Oval 4"/>
          <p:cNvSpPr>
            <a:spLocks noChangeArrowheads="1"/>
          </p:cNvSpPr>
          <p:nvPr/>
        </p:nvSpPr>
        <p:spPr bwMode="auto">
          <a:xfrm>
            <a:off x="468313" y="2492375"/>
            <a:ext cx="792162" cy="792163"/>
          </a:xfrm>
          <a:prstGeom prst="ellipse">
            <a:avLst/>
          </a:prstGeom>
          <a:solidFill>
            <a:srgbClr val="FF9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19460" name="Oval 5"/>
          <p:cNvSpPr>
            <a:spLocks noChangeArrowheads="1"/>
          </p:cNvSpPr>
          <p:nvPr/>
        </p:nvSpPr>
        <p:spPr bwMode="auto">
          <a:xfrm>
            <a:off x="468313" y="3789363"/>
            <a:ext cx="792162" cy="792162"/>
          </a:xfrm>
          <a:prstGeom prst="ellipse">
            <a:avLst/>
          </a:prstGeom>
          <a:solidFill>
            <a:srgbClr val="0FA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61" name="Oval 6"/>
          <p:cNvSpPr>
            <a:spLocks noChangeArrowheads="1"/>
          </p:cNvSpPr>
          <p:nvPr/>
        </p:nvSpPr>
        <p:spPr bwMode="auto">
          <a:xfrm>
            <a:off x="468313" y="5084763"/>
            <a:ext cx="792162" cy="792162"/>
          </a:xfrm>
          <a:prstGeom prst="ellipse">
            <a:avLst/>
          </a:prstGeom>
          <a:solidFill>
            <a:srgbClr val="6300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62" name="AutoShape 7"/>
          <p:cNvSpPr>
            <a:spLocks noChangeArrowheads="1"/>
          </p:cNvSpPr>
          <p:nvPr/>
        </p:nvSpPr>
        <p:spPr bwMode="auto">
          <a:xfrm>
            <a:off x="323850" y="1916113"/>
            <a:ext cx="4105275" cy="43211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539750" y="1555750"/>
            <a:ext cx="3313113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三种二次色：橙绿紫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1333500" y="2347913"/>
            <a:ext cx="201612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4800"/>
              <a:t>橙 </a:t>
            </a:r>
            <a:r>
              <a:rPr lang="en-US" altLang="zh-CN" sz="4800"/>
              <a:t>orange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4800"/>
              <a:t>绿 </a:t>
            </a:r>
            <a:r>
              <a:rPr lang="en-US" altLang="zh-CN" sz="4800"/>
              <a:t>green</a:t>
            </a:r>
          </a:p>
          <a:p>
            <a:pPr eaLnBrk="1" hangingPunct="1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4800"/>
              <a:t>紫 </a:t>
            </a:r>
            <a:r>
              <a:rPr lang="en-US" altLang="zh-CN" sz="4800"/>
              <a:t>violet</a:t>
            </a:r>
          </a:p>
        </p:txBody>
      </p:sp>
      <p:sp>
        <p:nvSpPr>
          <p:cNvPr id="19465" name="Oval 15"/>
          <p:cNvSpPr>
            <a:spLocks noChangeArrowheads="1"/>
          </p:cNvSpPr>
          <p:nvPr/>
        </p:nvSpPr>
        <p:spPr bwMode="auto">
          <a:xfrm>
            <a:off x="5075238" y="5446713"/>
            <a:ext cx="503237" cy="503237"/>
          </a:xfrm>
          <a:prstGeom prst="ellipse">
            <a:avLst/>
          </a:prstGeom>
          <a:solidFill>
            <a:srgbClr val="EA2D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19466" name="Oval 16"/>
          <p:cNvSpPr>
            <a:spLocks noChangeArrowheads="1"/>
          </p:cNvSpPr>
          <p:nvPr/>
        </p:nvSpPr>
        <p:spPr bwMode="auto">
          <a:xfrm>
            <a:off x="4714875" y="5446713"/>
            <a:ext cx="503238" cy="503237"/>
          </a:xfrm>
          <a:prstGeom prst="ellipse">
            <a:avLst/>
          </a:prstGeom>
          <a:solidFill>
            <a:srgbClr val="0064B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67" name="Oval 17"/>
          <p:cNvSpPr>
            <a:spLocks noChangeArrowheads="1"/>
          </p:cNvSpPr>
          <p:nvPr/>
        </p:nvSpPr>
        <p:spPr bwMode="auto">
          <a:xfrm>
            <a:off x="6083300" y="5446713"/>
            <a:ext cx="503238" cy="503237"/>
          </a:xfrm>
          <a:prstGeom prst="ellipse">
            <a:avLst/>
          </a:prstGeom>
          <a:solidFill>
            <a:srgbClr val="6300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68" name="Line 19"/>
          <p:cNvSpPr>
            <a:spLocks noChangeShapeType="1"/>
          </p:cNvSpPr>
          <p:nvPr/>
        </p:nvSpPr>
        <p:spPr bwMode="auto">
          <a:xfrm flipV="1">
            <a:off x="5507038" y="5732463"/>
            <a:ext cx="574675" cy="1587"/>
          </a:xfrm>
          <a:prstGeom prst="line">
            <a:avLst/>
          </a:prstGeom>
          <a:noFill/>
          <a:ln w="38100">
            <a:solidFill>
              <a:srgbClr val="00A2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9" name="Rectangle 14"/>
          <p:cNvSpPr>
            <a:spLocks noChangeArrowheads="1"/>
          </p:cNvSpPr>
          <p:nvPr/>
        </p:nvSpPr>
        <p:spPr bwMode="auto">
          <a:xfrm rot="-266999">
            <a:off x="5073650" y="1855788"/>
            <a:ext cx="3422650" cy="633412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9470" name="Rectangle 15"/>
          <p:cNvSpPr>
            <a:spLocks noChangeArrowheads="1"/>
          </p:cNvSpPr>
          <p:nvPr/>
        </p:nvSpPr>
        <p:spPr bwMode="auto">
          <a:xfrm>
            <a:off x="4648200" y="1700213"/>
            <a:ext cx="4100513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>
                <a:solidFill>
                  <a:schemeClr val="tx2"/>
                </a:solidFill>
              </a:rPr>
              <a:t>各由两种原色组合而成</a:t>
            </a:r>
          </a:p>
        </p:txBody>
      </p:sp>
      <p:sp>
        <p:nvSpPr>
          <p:cNvPr id="19471" name="Text Box 20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Secondary color</a:t>
            </a:r>
          </a:p>
        </p:txBody>
      </p:sp>
      <p:sp>
        <p:nvSpPr>
          <p:cNvPr id="19472" name="AutoShape 7"/>
          <p:cNvSpPr>
            <a:spLocks noChangeArrowheads="1"/>
          </p:cNvSpPr>
          <p:nvPr/>
        </p:nvSpPr>
        <p:spPr bwMode="auto">
          <a:xfrm>
            <a:off x="4643438" y="2708275"/>
            <a:ext cx="4105275" cy="3529013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lnSpc>
                <a:spcPct val="180000"/>
              </a:lnSpc>
              <a:spcBef>
                <a:spcPct val="50000"/>
              </a:spcBef>
              <a:buFontTx/>
              <a:buNone/>
            </a:pPr>
            <a:r>
              <a:rPr lang="zh-CN" altLang="en-US" sz="3200"/>
              <a:t>红</a:t>
            </a:r>
            <a:r>
              <a:rPr lang="en-US" altLang="zh-CN" sz="3200"/>
              <a:t>+</a:t>
            </a:r>
            <a:r>
              <a:rPr lang="zh-CN" altLang="en-US" sz="3200"/>
              <a:t>黄→橙</a:t>
            </a:r>
          </a:p>
          <a:p>
            <a:pPr algn="r" eaLnBrk="1" hangingPunct="1">
              <a:lnSpc>
                <a:spcPct val="180000"/>
              </a:lnSpc>
              <a:spcBef>
                <a:spcPct val="50000"/>
              </a:spcBef>
              <a:buFontTx/>
              <a:buNone/>
            </a:pPr>
            <a:r>
              <a:rPr lang="zh-CN" altLang="en-US" sz="3200"/>
              <a:t>黄</a:t>
            </a:r>
            <a:r>
              <a:rPr lang="en-US" altLang="zh-CN" sz="3200"/>
              <a:t>+</a:t>
            </a:r>
            <a:r>
              <a:rPr lang="zh-CN" altLang="en-US" sz="3200"/>
              <a:t>蓝→绿</a:t>
            </a:r>
          </a:p>
          <a:p>
            <a:pPr algn="r" eaLnBrk="1" hangingPunct="1">
              <a:lnSpc>
                <a:spcPct val="180000"/>
              </a:lnSpc>
              <a:spcBef>
                <a:spcPct val="50000"/>
              </a:spcBef>
              <a:buFontTx/>
              <a:buNone/>
            </a:pPr>
            <a:r>
              <a:rPr lang="zh-CN" altLang="en-US" sz="3200"/>
              <a:t>蓝</a:t>
            </a:r>
            <a:r>
              <a:rPr lang="en-US" altLang="zh-CN" sz="3200"/>
              <a:t>+</a:t>
            </a:r>
            <a:r>
              <a:rPr lang="zh-CN" altLang="en-US" sz="3200"/>
              <a:t>红→紫</a:t>
            </a:r>
          </a:p>
        </p:txBody>
      </p:sp>
      <p:sp>
        <p:nvSpPr>
          <p:cNvPr id="19473" name="Oval 15"/>
          <p:cNvSpPr>
            <a:spLocks noChangeArrowheads="1"/>
          </p:cNvSpPr>
          <p:nvPr/>
        </p:nvSpPr>
        <p:spPr bwMode="auto">
          <a:xfrm>
            <a:off x="5075238" y="4365625"/>
            <a:ext cx="503237" cy="503238"/>
          </a:xfrm>
          <a:prstGeom prst="ellipse">
            <a:avLst/>
          </a:prstGeom>
          <a:solidFill>
            <a:srgbClr val="0064B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4" name="Oval 16"/>
          <p:cNvSpPr>
            <a:spLocks noChangeArrowheads="1"/>
          </p:cNvSpPr>
          <p:nvPr/>
        </p:nvSpPr>
        <p:spPr bwMode="auto">
          <a:xfrm>
            <a:off x="4714875" y="4365625"/>
            <a:ext cx="503238" cy="503238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5" name="Oval 17"/>
          <p:cNvSpPr>
            <a:spLocks noChangeArrowheads="1"/>
          </p:cNvSpPr>
          <p:nvPr/>
        </p:nvSpPr>
        <p:spPr bwMode="auto">
          <a:xfrm>
            <a:off x="6083300" y="4365625"/>
            <a:ext cx="503238" cy="503238"/>
          </a:xfrm>
          <a:prstGeom prst="ellipse">
            <a:avLst/>
          </a:prstGeom>
          <a:solidFill>
            <a:srgbClr val="0FAD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6" name="Line 19"/>
          <p:cNvSpPr>
            <a:spLocks noChangeShapeType="1"/>
          </p:cNvSpPr>
          <p:nvPr/>
        </p:nvSpPr>
        <p:spPr bwMode="auto">
          <a:xfrm flipV="1">
            <a:off x="5507038" y="4651375"/>
            <a:ext cx="574675" cy="1588"/>
          </a:xfrm>
          <a:prstGeom prst="line">
            <a:avLst/>
          </a:prstGeom>
          <a:noFill/>
          <a:ln w="38100">
            <a:solidFill>
              <a:srgbClr val="00A2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7" name="Oval 15"/>
          <p:cNvSpPr>
            <a:spLocks noChangeArrowheads="1"/>
          </p:cNvSpPr>
          <p:nvPr/>
        </p:nvSpPr>
        <p:spPr bwMode="auto">
          <a:xfrm>
            <a:off x="5075238" y="3176588"/>
            <a:ext cx="503237" cy="503237"/>
          </a:xfrm>
          <a:prstGeom prst="ellipse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8" name="Oval 16"/>
          <p:cNvSpPr>
            <a:spLocks noChangeArrowheads="1"/>
          </p:cNvSpPr>
          <p:nvPr/>
        </p:nvSpPr>
        <p:spPr bwMode="auto">
          <a:xfrm>
            <a:off x="4714875" y="3176588"/>
            <a:ext cx="503238" cy="503237"/>
          </a:xfrm>
          <a:prstGeom prst="ellipse">
            <a:avLst/>
          </a:prstGeom>
          <a:solidFill>
            <a:srgbClr val="EA2D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19479" name="Oval 17"/>
          <p:cNvSpPr>
            <a:spLocks noChangeArrowheads="1"/>
          </p:cNvSpPr>
          <p:nvPr/>
        </p:nvSpPr>
        <p:spPr bwMode="auto">
          <a:xfrm>
            <a:off x="6083300" y="3176588"/>
            <a:ext cx="503238" cy="503237"/>
          </a:xfrm>
          <a:prstGeom prst="ellipse">
            <a:avLst/>
          </a:prstGeom>
          <a:solidFill>
            <a:srgbClr val="FF9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19480" name="Line 19"/>
          <p:cNvSpPr>
            <a:spLocks noChangeShapeType="1"/>
          </p:cNvSpPr>
          <p:nvPr/>
        </p:nvSpPr>
        <p:spPr bwMode="auto">
          <a:xfrm flipV="1">
            <a:off x="5507038" y="3462338"/>
            <a:ext cx="574675" cy="1587"/>
          </a:xfrm>
          <a:prstGeom prst="line">
            <a:avLst/>
          </a:prstGeom>
          <a:noFill/>
          <a:ln w="38100">
            <a:solidFill>
              <a:srgbClr val="00A2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81" name="Rectangle 34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zh-CN" altLang="zh-CN" smtClean="0"/>
              <a:t>二次色</a:t>
            </a:r>
          </a:p>
        </p:txBody>
      </p:sp>
      <p:sp>
        <p:nvSpPr>
          <p:cNvPr id="19482" name="Oval 35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83" name="Oval 36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84" name="Oval 37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DCC3D538-FBB5-41BB-9CE9-EC05993E38C5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20483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773238"/>
            <a:ext cx="4421188" cy="4421187"/>
          </a:xfrm>
          <a:noFill/>
        </p:spPr>
      </p:pic>
      <p:sp>
        <p:nvSpPr>
          <p:cNvPr id="20484" name="Oval 5"/>
          <p:cNvSpPr>
            <a:spLocks noChangeArrowheads="1"/>
          </p:cNvSpPr>
          <p:nvPr/>
        </p:nvSpPr>
        <p:spPr bwMode="auto">
          <a:xfrm>
            <a:off x="2843213" y="285273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85" name="Oval 6"/>
          <p:cNvSpPr>
            <a:spLocks noChangeArrowheads="1"/>
          </p:cNvSpPr>
          <p:nvPr/>
        </p:nvSpPr>
        <p:spPr bwMode="auto">
          <a:xfrm>
            <a:off x="4319588" y="5445125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86" name="Oval 7"/>
          <p:cNvSpPr>
            <a:spLocks noChangeArrowheads="1"/>
          </p:cNvSpPr>
          <p:nvPr/>
        </p:nvSpPr>
        <p:spPr bwMode="auto">
          <a:xfrm>
            <a:off x="5795963" y="285273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971550" y="27781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紫</a:t>
            </a:r>
          </a:p>
        </p:txBody>
      </p:sp>
      <p:sp>
        <p:nvSpPr>
          <p:cNvPr id="20488" name="Line 11"/>
          <p:cNvSpPr>
            <a:spLocks noChangeShapeType="1"/>
          </p:cNvSpPr>
          <p:nvPr/>
        </p:nvSpPr>
        <p:spPr bwMode="auto">
          <a:xfrm>
            <a:off x="1908175" y="3065463"/>
            <a:ext cx="935038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971550" y="5373688"/>
            <a:ext cx="1079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绿</a:t>
            </a:r>
          </a:p>
        </p:txBody>
      </p:sp>
      <p:sp>
        <p:nvSpPr>
          <p:cNvPr id="20490" name="Line 13"/>
          <p:cNvSpPr>
            <a:spLocks noChangeShapeType="1"/>
          </p:cNvSpPr>
          <p:nvPr/>
        </p:nvSpPr>
        <p:spPr bwMode="auto">
          <a:xfrm>
            <a:off x="1908175" y="5661025"/>
            <a:ext cx="2376488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7019925" y="27781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橙</a:t>
            </a:r>
          </a:p>
        </p:txBody>
      </p:sp>
      <p:sp>
        <p:nvSpPr>
          <p:cNvPr id="20492" name="Line 15"/>
          <p:cNvSpPr>
            <a:spLocks noChangeShapeType="1"/>
          </p:cNvSpPr>
          <p:nvPr/>
        </p:nvSpPr>
        <p:spPr bwMode="auto">
          <a:xfrm>
            <a:off x="6300788" y="3065463"/>
            <a:ext cx="935037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Rectangle 16"/>
          <p:cNvSpPr>
            <a:spLocks noChangeArrowheads="1"/>
          </p:cNvSpPr>
          <p:nvPr/>
        </p:nvSpPr>
        <p:spPr bwMode="auto">
          <a:xfrm>
            <a:off x="179388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色轮上的二次色</a:t>
            </a:r>
          </a:p>
        </p:txBody>
      </p:sp>
      <p:sp>
        <p:nvSpPr>
          <p:cNvPr id="20494" name="Oval 17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95" name="Oval 18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0496" name="Oval 19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16E140B-118F-46C1-93C8-9C470F3C51EA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Tertiary color</a:t>
            </a:r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611188" y="2278063"/>
            <a:ext cx="792162" cy="792162"/>
          </a:xfrm>
          <a:prstGeom prst="ellips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21509" name="Oval 5"/>
          <p:cNvSpPr>
            <a:spLocks noChangeArrowheads="1"/>
          </p:cNvSpPr>
          <p:nvPr/>
        </p:nvSpPr>
        <p:spPr bwMode="auto">
          <a:xfrm>
            <a:off x="3346450" y="2278063"/>
            <a:ext cx="792163" cy="792162"/>
          </a:xfrm>
          <a:prstGeom prst="ellipse">
            <a:avLst/>
          </a:prstGeom>
          <a:solidFill>
            <a:srgbClr val="FFC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5868988" y="2278063"/>
            <a:ext cx="792162" cy="792162"/>
          </a:xfrm>
          <a:prstGeom prst="ellipse">
            <a:avLst/>
          </a:prstGeom>
          <a:solidFill>
            <a:srgbClr val="8CC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323850" y="1844675"/>
            <a:ext cx="8424863" cy="2449513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84213" y="1484313"/>
            <a:ext cx="1800225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六种三次色</a:t>
            </a:r>
          </a:p>
        </p:txBody>
      </p:sp>
      <p:sp>
        <p:nvSpPr>
          <p:cNvPr id="21513" name="Oval 17"/>
          <p:cNvSpPr>
            <a:spLocks noChangeArrowheads="1"/>
          </p:cNvSpPr>
          <p:nvPr/>
        </p:nvSpPr>
        <p:spPr bwMode="auto">
          <a:xfrm>
            <a:off x="611188" y="3357563"/>
            <a:ext cx="792162" cy="792162"/>
          </a:xfrm>
          <a:prstGeom prst="ellipse">
            <a:avLst/>
          </a:prstGeom>
          <a:solidFill>
            <a:srgbClr val="00A3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>
              <a:solidFill>
                <a:srgbClr val="EA2D00"/>
              </a:solidFill>
            </a:endParaRPr>
          </a:p>
        </p:txBody>
      </p:sp>
      <p:sp>
        <p:nvSpPr>
          <p:cNvPr id="21514" name="Oval 18"/>
          <p:cNvSpPr>
            <a:spLocks noChangeArrowheads="1"/>
          </p:cNvSpPr>
          <p:nvPr/>
        </p:nvSpPr>
        <p:spPr bwMode="auto">
          <a:xfrm>
            <a:off x="3348038" y="3357563"/>
            <a:ext cx="792162" cy="792162"/>
          </a:xfrm>
          <a:prstGeom prst="ellipse">
            <a:avLst/>
          </a:prstGeom>
          <a:solidFill>
            <a:srgbClr val="0010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15" name="Oval 19"/>
          <p:cNvSpPr>
            <a:spLocks noChangeArrowheads="1"/>
          </p:cNvSpPr>
          <p:nvPr/>
        </p:nvSpPr>
        <p:spPr bwMode="auto">
          <a:xfrm>
            <a:off x="5867400" y="3357563"/>
            <a:ext cx="792163" cy="792162"/>
          </a:xfrm>
          <a:prstGeom prst="ellipse">
            <a:avLst/>
          </a:prstGeom>
          <a:solidFill>
            <a:srgbClr val="C500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16" name="Rectangle 22"/>
          <p:cNvSpPr>
            <a:spLocks noChangeArrowheads="1"/>
          </p:cNvSpPr>
          <p:nvPr/>
        </p:nvSpPr>
        <p:spPr bwMode="auto">
          <a:xfrm>
            <a:off x="1547813" y="2278063"/>
            <a:ext cx="16557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朱红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vermilion</a:t>
            </a:r>
            <a:endParaRPr lang="en-US" altLang="zh-CN" sz="2400" b="1"/>
          </a:p>
        </p:txBody>
      </p:sp>
      <p:sp>
        <p:nvSpPr>
          <p:cNvPr id="21517" name="Rectangle 23"/>
          <p:cNvSpPr>
            <a:spLocks noChangeArrowheads="1"/>
          </p:cNvSpPr>
          <p:nvPr/>
        </p:nvSpPr>
        <p:spPr bwMode="auto">
          <a:xfrm>
            <a:off x="4211638" y="2278063"/>
            <a:ext cx="16557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琥珀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amber</a:t>
            </a:r>
          </a:p>
        </p:txBody>
      </p:sp>
      <p:sp>
        <p:nvSpPr>
          <p:cNvPr id="21518" name="Rectangle 24"/>
          <p:cNvSpPr>
            <a:spLocks noChangeArrowheads="1"/>
          </p:cNvSpPr>
          <p:nvPr/>
        </p:nvSpPr>
        <p:spPr bwMode="auto">
          <a:xfrm>
            <a:off x="6661150" y="2278063"/>
            <a:ext cx="16557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黄绿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chartreuse</a:t>
            </a:r>
          </a:p>
        </p:txBody>
      </p:sp>
      <p:sp>
        <p:nvSpPr>
          <p:cNvPr id="21519" name="Rectangle 25"/>
          <p:cNvSpPr>
            <a:spLocks noChangeArrowheads="1"/>
          </p:cNvSpPr>
          <p:nvPr/>
        </p:nvSpPr>
        <p:spPr bwMode="auto">
          <a:xfrm>
            <a:off x="1547813" y="3357563"/>
            <a:ext cx="16557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碧绿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/>
              <a:t>aquamarine</a:t>
            </a:r>
          </a:p>
        </p:txBody>
      </p:sp>
      <p:sp>
        <p:nvSpPr>
          <p:cNvPr id="21520" name="Rectangle 26"/>
          <p:cNvSpPr>
            <a:spLocks noChangeArrowheads="1"/>
          </p:cNvSpPr>
          <p:nvPr/>
        </p:nvSpPr>
        <p:spPr bwMode="auto">
          <a:xfrm>
            <a:off x="4211638" y="3357563"/>
            <a:ext cx="16557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靛青</a:t>
            </a:r>
            <a:br>
              <a:rPr lang="zh-CN" altLang="en-US" sz="2400" b="1"/>
            </a:br>
            <a:r>
              <a:rPr lang="en-US" altLang="zh-CN" sz="2400" b="1"/>
              <a:t>indigo</a:t>
            </a:r>
          </a:p>
        </p:txBody>
      </p:sp>
      <p:sp>
        <p:nvSpPr>
          <p:cNvPr id="21521" name="Rectangle 27"/>
          <p:cNvSpPr>
            <a:spLocks noChangeArrowheads="1"/>
          </p:cNvSpPr>
          <p:nvPr/>
        </p:nvSpPr>
        <p:spPr bwMode="auto">
          <a:xfrm>
            <a:off x="6661150" y="3357563"/>
            <a:ext cx="16557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/>
              <a:t>紫红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/>
              <a:t>violet red</a:t>
            </a:r>
          </a:p>
        </p:txBody>
      </p:sp>
      <p:sp>
        <p:nvSpPr>
          <p:cNvPr id="21522" name="Rectangle 28"/>
          <p:cNvSpPr>
            <a:spLocks noChangeArrowheads="1"/>
          </p:cNvSpPr>
          <p:nvPr/>
        </p:nvSpPr>
        <p:spPr bwMode="auto">
          <a:xfrm>
            <a:off x="215900" y="4508500"/>
            <a:ext cx="89646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3000"/>
              <a:t>将一种原色和一种二次色组合， 可得到一种三次色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zh-CN" altLang="en-US" sz="2800"/>
              <a:t>●红</a:t>
            </a:r>
            <a:r>
              <a:rPr lang="en-US" altLang="zh-CN" sz="2800"/>
              <a:t>+</a:t>
            </a:r>
            <a:r>
              <a:rPr lang="zh-CN" altLang="en-US" sz="2800"/>
              <a:t>橙→朱红　 ●橙</a:t>
            </a:r>
            <a:r>
              <a:rPr lang="en-US" altLang="zh-CN" sz="2800"/>
              <a:t>+</a:t>
            </a:r>
            <a:r>
              <a:rPr lang="zh-CN" altLang="en-US" sz="2800"/>
              <a:t>黄→琥珀　 ●黄</a:t>
            </a:r>
            <a:r>
              <a:rPr lang="en-US" altLang="zh-CN" sz="2800"/>
              <a:t>+</a:t>
            </a:r>
            <a:r>
              <a:rPr lang="zh-CN" altLang="en-US" sz="2800"/>
              <a:t>绿→黄绿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zh-CN" altLang="en-US" sz="2800"/>
              <a:t>●绿</a:t>
            </a:r>
            <a:r>
              <a:rPr lang="en-US" altLang="zh-CN" sz="2800"/>
              <a:t>+</a:t>
            </a:r>
            <a:r>
              <a:rPr lang="zh-CN" altLang="en-US" sz="2800"/>
              <a:t>蓝→碧绿　 ●蓝</a:t>
            </a:r>
            <a:r>
              <a:rPr lang="en-US" altLang="zh-CN" sz="2800"/>
              <a:t>+</a:t>
            </a:r>
            <a:r>
              <a:rPr lang="zh-CN" altLang="en-US" sz="2800"/>
              <a:t>紫→靛青　 ●紫</a:t>
            </a:r>
            <a:r>
              <a:rPr lang="en-US" altLang="zh-CN" sz="2800"/>
              <a:t>+</a:t>
            </a:r>
            <a:r>
              <a:rPr lang="zh-CN" altLang="en-US" sz="2800"/>
              <a:t>红→紫红</a:t>
            </a:r>
          </a:p>
        </p:txBody>
      </p:sp>
      <p:sp>
        <p:nvSpPr>
          <p:cNvPr id="21523" name="Rectangle 2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zh-CN" altLang="zh-CN" smtClean="0"/>
              <a:t>三次色</a:t>
            </a:r>
          </a:p>
        </p:txBody>
      </p:sp>
      <p:sp>
        <p:nvSpPr>
          <p:cNvPr id="21524" name="Oval 23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25" name="Oval 24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1526" name="Oval 25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02E3000-DEED-449E-B236-0BBEBAFA9B08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773238"/>
            <a:ext cx="4421188" cy="4421187"/>
          </a:xfrm>
          <a:noFill/>
        </p:spPr>
      </p:pic>
      <p:sp>
        <p:nvSpPr>
          <p:cNvPr id="22532" name="Oval 5"/>
          <p:cNvSpPr>
            <a:spLocks noChangeArrowheads="1"/>
          </p:cNvSpPr>
          <p:nvPr/>
        </p:nvSpPr>
        <p:spPr bwMode="auto">
          <a:xfrm>
            <a:off x="3419475" y="220503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33" name="Oval 6"/>
          <p:cNvSpPr>
            <a:spLocks noChangeArrowheads="1"/>
          </p:cNvSpPr>
          <p:nvPr/>
        </p:nvSpPr>
        <p:spPr bwMode="auto">
          <a:xfrm>
            <a:off x="2698750" y="371633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34" name="Oval 7"/>
          <p:cNvSpPr>
            <a:spLocks noChangeArrowheads="1"/>
          </p:cNvSpPr>
          <p:nvPr/>
        </p:nvSpPr>
        <p:spPr bwMode="auto">
          <a:xfrm>
            <a:off x="5940425" y="371633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35" name="Oval 8"/>
          <p:cNvSpPr>
            <a:spLocks noChangeArrowheads="1"/>
          </p:cNvSpPr>
          <p:nvPr/>
        </p:nvSpPr>
        <p:spPr bwMode="auto">
          <a:xfrm>
            <a:off x="5148263" y="220503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36" name="Oval 9"/>
          <p:cNvSpPr>
            <a:spLocks noChangeArrowheads="1"/>
          </p:cNvSpPr>
          <p:nvPr/>
        </p:nvSpPr>
        <p:spPr bwMode="auto">
          <a:xfrm>
            <a:off x="5148263" y="515778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37" name="Oval 10"/>
          <p:cNvSpPr>
            <a:spLocks noChangeArrowheads="1"/>
          </p:cNvSpPr>
          <p:nvPr/>
        </p:nvSpPr>
        <p:spPr bwMode="auto">
          <a:xfrm>
            <a:off x="3419475" y="5157788"/>
            <a:ext cx="504825" cy="504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38" name="Text Box 13"/>
          <p:cNvSpPr txBox="1">
            <a:spLocks noChangeArrowheads="1"/>
          </p:cNvSpPr>
          <p:nvPr/>
        </p:nvSpPr>
        <p:spPr bwMode="auto">
          <a:xfrm>
            <a:off x="971550" y="206057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紫红</a:t>
            </a:r>
          </a:p>
        </p:txBody>
      </p:sp>
      <p:sp>
        <p:nvSpPr>
          <p:cNvPr id="22539" name="Line 14"/>
          <p:cNvSpPr>
            <a:spLocks noChangeShapeType="1"/>
          </p:cNvSpPr>
          <p:nvPr/>
        </p:nvSpPr>
        <p:spPr bwMode="auto">
          <a:xfrm>
            <a:off x="5651500" y="2347913"/>
            <a:ext cx="15113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0" name="Text Box 15"/>
          <p:cNvSpPr txBox="1">
            <a:spLocks noChangeArrowheads="1"/>
          </p:cNvSpPr>
          <p:nvPr/>
        </p:nvSpPr>
        <p:spPr bwMode="auto">
          <a:xfrm>
            <a:off x="971550" y="52292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碧绿</a:t>
            </a:r>
          </a:p>
        </p:txBody>
      </p:sp>
      <p:sp>
        <p:nvSpPr>
          <p:cNvPr id="22541" name="Line 16"/>
          <p:cNvSpPr>
            <a:spLocks noChangeShapeType="1"/>
          </p:cNvSpPr>
          <p:nvPr/>
        </p:nvSpPr>
        <p:spPr bwMode="auto">
          <a:xfrm>
            <a:off x="1908175" y="5516563"/>
            <a:ext cx="15113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2" name="Text Box 17"/>
          <p:cNvSpPr txBox="1">
            <a:spLocks noChangeArrowheads="1"/>
          </p:cNvSpPr>
          <p:nvPr/>
        </p:nvSpPr>
        <p:spPr bwMode="auto">
          <a:xfrm>
            <a:off x="971550" y="3646488"/>
            <a:ext cx="1079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靛青</a:t>
            </a:r>
          </a:p>
        </p:txBody>
      </p:sp>
      <p:sp>
        <p:nvSpPr>
          <p:cNvPr id="22543" name="Line 18"/>
          <p:cNvSpPr>
            <a:spLocks noChangeShapeType="1"/>
          </p:cNvSpPr>
          <p:nvPr/>
        </p:nvSpPr>
        <p:spPr bwMode="auto">
          <a:xfrm>
            <a:off x="1908175" y="3933825"/>
            <a:ext cx="792163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4" name="Text Box 19"/>
          <p:cNvSpPr txBox="1">
            <a:spLocks noChangeArrowheads="1"/>
          </p:cNvSpPr>
          <p:nvPr/>
        </p:nvSpPr>
        <p:spPr bwMode="auto">
          <a:xfrm>
            <a:off x="7092950" y="206057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朱红</a:t>
            </a:r>
          </a:p>
        </p:txBody>
      </p:sp>
      <p:sp>
        <p:nvSpPr>
          <p:cNvPr id="22545" name="Line 20"/>
          <p:cNvSpPr>
            <a:spLocks noChangeShapeType="1"/>
          </p:cNvSpPr>
          <p:nvPr/>
        </p:nvSpPr>
        <p:spPr bwMode="auto">
          <a:xfrm>
            <a:off x="6443663" y="3932238"/>
            <a:ext cx="719137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6" name="Text Box 21"/>
          <p:cNvSpPr txBox="1">
            <a:spLocks noChangeArrowheads="1"/>
          </p:cNvSpPr>
          <p:nvPr/>
        </p:nvSpPr>
        <p:spPr bwMode="auto">
          <a:xfrm>
            <a:off x="7092950" y="3644900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琥珀</a:t>
            </a:r>
          </a:p>
        </p:txBody>
      </p:sp>
      <p:sp>
        <p:nvSpPr>
          <p:cNvPr id="22547" name="Line 22"/>
          <p:cNvSpPr>
            <a:spLocks noChangeShapeType="1"/>
          </p:cNvSpPr>
          <p:nvPr/>
        </p:nvSpPr>
        <p:spPr bwMode="auto">
          <a:xfrm>
            <a:off x="5651500" y="5516563"/>
            <a:ext cx="15113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8" name="Text Box 23"/>
          <p:cNvSpPr txBox="1">
            <a:spLocks noChangeArrowheads="1"/>
          </p:cNvSpPr>
          <p:nvPr/>
        </p:nvSpPr>
        <p:spPr bwMode="auto">
          <a:xfrm>
            <a:off x="7092950" y="52292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黄绿</a:t>
            </a:r>
          </a:p>
        </p:txBody>
      </p:sp>
      <p:sp>
        <p:nvSpPr>
          <p:cNvPr id="22549" name="Line 24"/>
          <p:cNvSpPr>
            <a:spLocks noChangeShapeType="1"/>
          </p:cNvSpPr>
          <p:nvPr/>
        </p:nvSpPr>
        <p:spPr bwMode="auto">
          <a:xfrm>
            <a:off x="1908175" y="2349500"/>
            <a:ext cx="15113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50" name="Rectangle 25"/>
          <p:cNvSpPr>
            <a:spLocks noChangeArrowheads="1"/>
          </p:cNvSpPr>
          <p:nvPr/>
        </p:nvSpPr>
        <p:spPr bwMode="auto">
          <a:xfrm>
            <a:off x="179388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色轮上的三次色</a:t>
            </a:r>
          </a:p>
        </p:txBody>
      </p:sp>
      <p:sp>
        <p:nvSpPr>
          <p:cNvPr id="22551" name="Oval 26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52" name="Oval 27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2553" name="Oval 28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03D10E5-FBAB-4119-92CA-DBE98E3445C4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【</a:t>
            </a:r>
            <a:r>
              <a:rPr lang="zh-CN" altLang="en-US" dirty="0" smtClean="0"/>
              <a:t>目　录</a:t>
            </a:r>
            <a:r>
              <a:rPr lang="en-US" altLang="zh-CN" dirty="0" smtClean="0"/>
              <a:t>】</a:t>
            </a:r>
            <a:endParaRPr lang="zh-CN" altLang="en-US" dirty="0" smtClean="0"/>
          </a:p>
        </p:txBody>
      </p:sp>
      <p:sp>
        <p:nvSpPr>
          <p:cNvPr id="5124" name="Line 29"/>
          <p:cNvSpPr>
            <a:spLocks noChangeShapeType="1"/>
          </p:cNvSpPr>
          <p:nvPr/>
        </p:nvSpPr>
        <p:spPr bwMode="auto">
          <a:xfrm>
            <a:off x="827088" y="2924175"/>
            <a:ext cx="0" cy="936625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5" name="Line 31"/>
          <p:cNvSpPr>
            <a:spLocks noChangeShapeType="1"/>
          </p:cNvSpPr>
          <p:nvPr/>
        </p:nvSpPr>
        <p:spPr bwMode="auto">
          <a:xfrm>
            <a:off x="395288" y="3860800"/>
            <a:ext cx="863600" cy="0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Line 33"/>
          <p:cNvSpPr>
            <a:spLocks noChangeShapeType="1"/>
          </p:cNvSpPr>
          <p:nvPr/>
        </p:nvSpPr>
        <p:spPr bwMode="auto">
          <a:xfrm>
            <a:off x="1979613" y="2924175"/>
            <a:ext cx="0" cy="936625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7" name="Line 34"/>
          <p:cNvSpPr>
            <a:spLocks noChangeShapeType="1"/>
          </p:cNvSpPr>
          <p:nvPr/>
        </p:nvSpPr>
        <p:spPr bwMode="auto">
          <a:xfrm>
            <a:off x="1547813" y="3860800"/>
            <a:ext cx="863600" cy="0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8" name="Line 35"/>
          <p:cNvSpPr>
            <a:spLocks noChangeShapeType="1"/>
          </p:cNvSpPr>
          <p:nvPr/>
        </p:nvSpPr>
        <p:spPr bwMode="auto">
          <a:xfrm>
            <a:off x="3348038" y="2924175"/>
            <a:ext cx="0" cy="936625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Line 36"/>
          <p:cNvSpPr>
            <a:spLocks noChangeShapeType="1"/>
          </p:cNvSpPr>
          <p:nvPr/>
        </p:nvSpPr>
        <p:spPr bwMode="auto">
          <a:xfrm>
            <a:off x="2627313" y="3860800"/>
            <a:ext cx="1295400" cy="0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0" name="Line 37"/>
          <p:cNvSpPr>
            <a:spLocks noChangeShapeType="1"/>
          </p:cNvSpPr>
          <p:nvPr/>
        </p:nvSpPr>
        <p:spPr bwMode="auto">
          <a:xfrm>
            <a:off x="4716463" y="2924175"/>
            <a:ext cx="0" cy="936625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1" name="Line 38"/>
          <p:cNvSpPr>
            <a:spLocks noChangeShapeType="1"/>
          </p:cNvSpPr>
          <p:nvPr/>
        </p:nvSpPr>
        <p:spPr bwMode="auto">
          <a:xfrm>
            <a:off x="4068763" y="3860800"/>
            <a:ext cx="1295400" cy="0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2" name="Line 39"/>
          <p:cNvSpPr>
            <a:spLocks noChangeShapeType="1"/>
          </p:cNvSpPr>
          <p:nvPr/>
        </p:nvSpPr>
        <p:spPr bwMode="auto">
          <a:xfrm>
            <a:off x="6156325" y="2924175"/>
            <a:ext cx="0" cy="936625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3" name="Line 40"/>
          <p:cNvSpPr>
            <a:spLocks noChangeShapeType="1"/>
          </p:cNvSpPr>
          <p:nvPr/>
        </p:nvSpPr>
        <p:spPr bwMode="auto">
          <a:xfrm>
            <a:off x="5508625" y="3860800"/>
            <a:ext cx="1295400" cy="0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4" name="Line 41"/>
          <p:cNvSpPr>
            <a:spLocks noChangeShapeType="1"/>
          </p:cNvSpPr>
          <p:nvPr/>
        </p:nvSpPr>
        <p:spPr bwMode="auto">
          <a:xfrm>
            <a:off x="7596188" y="2924175"/>
            <a:ext cx="0" cy="936625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5" name="Line 42"/>
          <p:cNvSpPr>
            <a:spLocks noChangeShapeType="1"/>
          </p:cNvSpPr>
          <p:nvPr/>
        </p:nvSpPr>
        <p:spPr bwMode="auto">
          <a:xfrm>
            <a:off x="6948488" y="3860800"/>
            <a:ext cx="1295400" cy="0"/>
          </a:xfrm>
          <a:prstGeom prst="line">
            <a:avLst/>
          </a:prstGeom>
          <a:noFill/>
          <a:ln w="2857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6" name="Text Box 43"/>
          <p:cNvSpPr txBox="1">
            <a:spLocks noChangeArrowheads="1"/>
          </p:cNvSpPr>
          <p:nvPr/>
        </p:nvSpPr>
        <p:spPr bwMode="auto">
          <a:xfrm>
            <a:off x="250825" y="4051300"/>
            <a:ext cx="11525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dirty="0"/>
              <a:t>引言</a:t>
            </a:r>
          </a:p>
        </p:txBody>
      </p:sp>
      <p:sp>
        <p:nvSpPr>
          <p:cNvPr id="5137" name="Text Box 44"/>
          <p:cNvSpPr txBox="1">
            <a:spLocks noChangeArrowheads="1"/>
          </p:cNvSpPr>
          <p:nvPr/>
        </p:nvSpPr>
        <p:spPr bwMode="auto">
          <a:xfrm>
            <a:off x="1403350" y="4051300"/>
            <a:ext cx="1152525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dirty="0"/>
              <a:t>色轮</a:t>
            </a:r>
          </a:p>
        </p:txBody>
      </p:sp>
      <p:sp>
        <p:nvSpPr>
          <p:cNvPr id="5138" name="Text Box 45"/>
          <p:cNvSpPr txBox="1">
            <a:spLocks noChangeArrowheads="1"/>
          </p:cNvSpPr>
          <p:nvPr/>
        </p:nvSpPr>
        <p:spPr bwMode="auto">
          <a:xfrm>
            <a:off x="2628900" y="4021138"/>
            <a:ext cx="1438275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Ctr="1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/>
              <a:t>原色</a:t>
            </a:r>
            <a:br>
              <a:rPr lang="zh-CN" altLang="en-US"/>
            </a:br>
            <a:r>
              <a:rPr lang="zh-CN" altLang="en-US"/>
              <a:t>二次色</a:t>
            </a:r>
            <a:br>
              <a:rPr lang="zh-CN" altLang="en-US"/>
            </a:br>
            <a:r>
              <a:rPr lang="zh-CN" altLang="en-US"/>
              <a:t>三次色</a:t>
            </a:r>
          </a:p>
        </p:txBody>
      </p:sp>
      <p:sp>
        <p:nvSpPr>
          <p:cNvPr id="5139" name="Text Box 46"/>
          <p:cNvSpPr txBox="1">
            <a:spLocks noChangeArrowheads="1"/>
          </p:cNvSpPr>
          <p:nvPr/>
        </p:nvSpPr>
        <p:spPr bwMode="auto">
          <a:xfrm>
            <a:off x="3995738" y="4021138"/>
            <a:ext cx="1438275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Ctr="1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/>
              <a:t>暖色</a:t>
            </a:r>
            <a:br>
              <a:rPr lang="zh-CN" altLang="en-US"/>
            </a:br>
            <a:r>
              <a:rPr lang="zh-CN" altLang="en-US"/>
              <a:t>冷色</a:t>
            </a:r>
            <a:br>
              <a:rPr lang="zh-CN" altLang="en-US"/>
            </a:br>
            <a:r>
              <a:rPr lang="zh-CN" altLang="en-US"/>
              <a:t>中性色</a:t>
            </a:r>
          </a:p>
        </p:txBody>
      </p:sp>
      <p:sp>
        <p:nvSpPr>
          <p:cNvPr id="5140" name="Text Box 47"/>
          <p:cNvSpPr txBox="1">
            <a:spLocks noChangeArrowheads="1"/>
          </p:cNvSpPr>
          <p:nvPr/>
        </p:nvSpPr>
        <p:spPr bwMode="auto">
          <a:xfrm>
            <a:off x="5438775" y="4021138"/>
            <a:ext cx="1438275" cy="128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Ctr="1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/>
              <a:t>明调</a:t>
            </a:r>
            <a:br>
              <a:rPr lang="zh-CN" altLang="en-US"/>
            </a:br>
            <a:r>
              <a:rPr lang="zh-CN" altLang="en-US"/>
              <a:t>暗调</a:t>
            </a:r>
            <a:br>
              <a:rPr lang="zh-CN" altLang="en-US"/>
            </a:br>
            <a:r>
              <a:rPr lang="zh-CN" altLang="en-US"/>
              <a:t>灰调</a:t>
            </a:r>
          </a:p>
        </p:txBody>
      </p:sp>
      <p:sp>
        <p:nvSpPr>
          <p:cNvPr id="5141" name="Text Box 48"/>
          <p:cNvSpPr txBox="1">
            <a:spLocks noChangeArrowheads="1"/>
          </p:cNvSpPr>
          <p:nvPr/>
        </p:nvSpPr>
        <p:spPr bwMode="auto">
          <a:xfrm>
            <a:off x="6877050" y="4021138"/>
            <a:ext cx="143827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Ctr="1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/>
              <a:t>色彩调和</a:t>
            </a:r>
          </a:p>
        </p:txBody>
      </p:sp>
      <p:grpSp>
        <p:nvGrpSpPr>
          <p:cNvPr id="5142" name="Group 22"/>
          <p:cNvGrpSpPr>
            <a:grpSpLocks/>
          </p:cNvGrpSpPr>
          <p:nvPr/>
        </p:nvGrpSpPr>
        <p:grpSpPr bwMode="auto">
          <a:xfrm>
            <a:off x="179388" y="2133600"/>
            <a:ext cx="8597900" cy="4449763"/>
            <a:chOff x="0" y="0"/>
            <a:chExt cx="5416" cy="2803"/>
          </a:xfrm>
        </p:grpSpPr>
        <p:sp>
          <p:nvSpPr>
            <p:cNvPr id="5143" name="AutoShape 13"/>
            <p:cNvSpPr>
              <a:spLocks noChangeArrowheads="1"/>
            </p:cNvSpPr>
            <p:nvPr/>
          </p:nvSpPr>
          <p:spPr bwMode="auto">
            <a:xfrm rot="-8100000">
              <a:off x="4780" y="0"/>
              <a:ext cx="635" cy="635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44" name="AutoShape 10"/>
            <p:cNvSpPr>
              <a:spLocks noChangeArrowheads="1"/>
            </p:cNvSpPr>
            <p:nvPr/>
          </p:nvSpPr>
          <p:spPr bwMode="auto">
            <a:xfrm rot="-8100000">
              <a:off x="4853" y="56"/>
              <a:ext cx="507" cy="507"/>
            </a:xfrm>
            <a:prstGeom prst="rtTriangle">
              <a:avLst/>
            </a:prstGeom>
            <a:solidFill>
              <a:srgbClr val="109B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45" name="Rectangle 11"/>
            <p:cNvSpPr>
              <a:spLocks noChangeArrowheads="1"/>
            </p:cNvSpPr>
            <p:nvPr/>
          </p:nvSpPr>
          <p:spPr bwMode="auto">
            <a:xfrm>
              <a:off x="45" y="83"/>
              <a:ext cx="5081" cy="454"/>
            </a:xfrm>
            <a:prstGeom prst="rect">
              <a:avLst/>
            </a:prstGeom>
            <a:solidFill>
              <a:srgbClr val="109B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46" name="Line 14"/>
            <p:cNvSpPr>
              <a:spLocks noChangeShapeType="1"/>
            </p:cNvSpPr>
            <p:nvPr/>
          </p:nvSpPr>
          <p:spPr bwMode="auto">
            <a:xfrm>
              <a:off x="771" y="83"/>
              <a:ext cx="0" cy="27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7" name="Line 15"/>
            <p:cNvSpPr>
              <a:spLocks noChangeShapeType="1"/>
            </p:cNvSpPr>
            <p:nvPr/>
          </p:nvSpPr>
          <p:spPr bwMode="auto">
            <a:xfrm>
              <a:off x="1497" y="83"/>
              <a:ext cx="0" cy="27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8" name="Line 16"/>
            <p:cNvSpPr>
              <a:spLocks noChangeShapeType="1"/>
            </p:cNvSpPr>
            <p:nvPr/>
          </p:nvSpPr>
          <p:spPr bwMode="auto">
            <a:xfrm>
              <a:off x="2404" y="83"/>
              <a:ext cx="0" cy="27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49" name="Line 17"/>
            <p:cNvSpPr>
              <a:spLocks noChangeShapeType="1"/>
            </p:cNvSpPr>
            <p:nvPr/>
          </p:nvSpPr>
          <p:spPr bwMode="auto">
            <a:xfrm>
              <a:off x="3311" y="83"/>
              <a:ext cx="0" cy="27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0" name="Line 18"/>
            <p:cNvSpPr>
              <a:spLocks noChangeShapeType="1"/>
            </p:cNvSpPr>
            <p:nvPr/>
          </p:nvSpPr>
          <p:spPr bwMode="auto">
            <a:xfrm>
              <a:off x="4219" y="83"/>
              <a:ext cx="0" cy="27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1" name="Line 19"/>
            <p:cNvSpPr>
              <a:spLocks noChangeShapeType="1"/>
            </p:cNvSpPr>
            <p:nvPr/>
          </p:nvSpPr>
          <p:spPr bwMode="auto">
            <a:xfrm>
              <a:off x="5103" y="83"/>
              <a:ext cx="0" cy="27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52" name="Text Box 21"/>
            <p:cNvSpPr txBox="1">
              <a:spLocks noChangeArrowheads="1"/>
            </p:cNvSpPr>
            <p:nvPr/>
          </p:nvSpPr>
          <p:spPr bwMode="auto">
            <a:xfrm>
              <a:off x="0" y="26"/>
              <a:ext cx="681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5A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6000" b="1" i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5153" name="Text Box 22"/>
            <p:cNvSpPr txBox="1">
              <a:spLocks noChangeArrowheads="1"/>
            </p:cNvSpPr>
            <p:nvPr/>
          </p:nvSpPr>
          <p:spPr bwMode="auto">
            <a:xfrm>
              <a:off x="726" y="26"/>
              <a:ext cx="681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5A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6000" b="1" i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5154" name="Text Box 23"/>
            <p:cNvSpPr txBox="1">
              <a:spLocks noChangeArrowheads="1"/>
            </p:cNvSpPr>
            <p:nvPr/>
          </p:nvSpPr>
          <p:spPr bwMode="auto">
            <a:xfrm>
              <a:off x="1542" y="26"/>
              <a:ext cx="681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5A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6000" b="1" i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  <p:sp>
          <p:nvSpPr>
            <p:cNvPr id="5155" name="Text Box 24"/>
            <p:cNvSpPr txBox="1">
              <a:spLocks noChangeArrowheads="1"/>
            </p:cNvSpPr>
            <p:nvPr/>
          </p:nvSpPr>
          <p:spPr bwMode="auto">
            <a:xfrm>
              <a:off x="2449" y="26"/>
              <a:ext cx="681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5A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6000" b="1" i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4</a:t>
              </a:r>
            </a:p>
          </p:txBody>
        </p:sp>
        <p:sp>
          <p:nvSpPr>
            <p:cNvPr id="5156" name="Text Box 27"/>
            <p:cNvSpPr txBox="1">
              <a:spLocks noChangeArrowheads="1"/>
            </p:cNvSpPr>
            <p:nvPr/>
          </p:nvSpPr>
          <p:spPr bwMode="auto">
            <a:xfrm>
              <a:off x="3357" y="26"/>
              <a:ext cx="681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5A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6000" b="1" i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</a:p>
          </p:txBody>
        </p:sp>
        <p:sp>
          <p:nvSpPr>
            <p:cNvPr id="5157" name="Text Box 28"/>
            <p:cNvSpPr txBox="1">
              <a:spLocks noChangeArrowheads="1"/>
            </p:cNvSpPr>
            <p:nvPr/>
          </p:nvSpPr>
          <p:spPr bwMode="auto">
            <a:xfrm>
              <a:off x="4264" y="26"/>
              <a:ext cx="681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5A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sz="6000" b="1" i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6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B29E602-C8B0-4EDC-8E6C-144591E5B4FA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0"/>
            <a:ext cx="9144000" cy="6092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0" name="AutoShape 6"/>
          <p:cNvSpPr>
            <a:spLocks noChangeArrowheads="1"/>
          </p:cNvSpPr>
          <p:nvPr/>
        </p:nvSpPr>
        <p:spPr bwMode="auto">
          <a:xfrm>
            <a:off x="4283075" y="260350"/>
            <a:ext cx="4752975" cy="1439863"/>
          </a:xfrm>
          <a:prstGeom prst="roundRect">
            <a:avLst>
              <a:gd name="adj" fmla="val 15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/>
              <a:t>从原色出发，不断组合</a:t>
            </a:r>
          </a:p>
          <a:p>
            <a:pPr eaLnBrk="1" hangingPunct="1">
              <a:buFontTx/>
              <a:buNone/>
            </a:pPr>
            <a:r>
              <a:rPr lang="zh-CN" altLang="en-US"/>
              <a:t>最终就能得到所有颜色</a:t>
            </a:r>
          </a:p>
        </p:txBody>
      </p:sp>
      <p:sp>
        <p:nvSpPr>
          <p:cNvPr id="24581" name="Line 7"/>
          <p:cNvSpPr>
            <a:spLocks noChangeShapeType="1"/>
          </p:cNvSpPr>
          <p:nvPr/>
        </p:nvSpPr>
        <p:spPr bwMode="auto">
          <a:xfrm>
            <a:off x="4356100" y="1700213"/>
            <a:ext cx="4464050" cy="0"/>
          </a:xfrm>
          <a:prstGeom prst="line">
            <a:avLst/>
          </a:prstGeom>
          <a:noFill/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Rectangle 8"/>
          <p:cNvSpPr>
            <a:spLocks noChangeArrowheads="1"/>
          </p:cNvSpPr>
          <p:nvPr/>
        </p:nvSpPr>
        <p:spPr bwMode="auto">
          <a:xfrm>
            <a:off x="5005388" y="1916113"/>
            <a:ext cx="38877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chemeClr val="bg2"/>
                </a:solidFill>
              </a:rPr>
              <a:t>——Kukmoon(</a:t>
            </a:r>
            <a:r>
              <a:rPr lang="zh-CN" altLang="en-US" sz="1800">
                <a:solidFill>
                  <a:schemeClr val="bg2"/>
                </a:solidFill>
              </a:rPr>
              <a:t>谷月</a:t>
            </a:r>
            <a:r>
              <a:rPr lang="en-US" altLang="zh-CN" sz="180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2458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5" r="60167" b="50330"/>
          <a:stretch>
            <a:fillRect/>
          </a:stretch>
        </p:blipFill>
        <p:spPr bwMode="auto">
          <a:xfrm>
            <a:off x="0" y="549275"/>
            <a:ext cx="3059113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3059113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4" t="4263" r="2916" b="49055"/>
          <a:stretch>
            <a:fillRect/>
          </a:stretch>
        </p:blipFill>
        <p:spPr bwMode="auto">
          <a:xfrm>
            <a:off x="3059113" y="3514725"/>
            <a:ext cx="4192587" cy="329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6" name="Rectangle 15"/>
          <p:cNvSpPr>
            <a:spLocks noChangeArrowheads="1"/>
          </p:cNvSpPr>
          <p:nvPr/>
        </p:nvSpPr>
        <p:spPr bwMode="auto">
          <a:xfrm>
            <a:off x="3132138" y="2497138"/>
            <a:ext cx="1081087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7" name="Rectangle 16"/>
          <p:cNvSpPr>
            <a:spLocks noChangeArrowheads="1"/>
          </p:cNvSpPr>
          <p:nvPr/>
        </p:nvSpPr>
        <p:spPr bwMode="auto">
          <a:xfrm>
            <a:off x="4284663" y="2497138"/>
            <a:ext cx="863600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8" name="Rectangle 17"/>
          <p:cNvSpPr>
            <a:spLocks noChangeArrowheads="1"/>
          </p:cNvSpPr>
          <p:nvPr/>
        </p:nvSpPr>
        <p:spPr bwMode="auto">
          <a:xfrm>
            <a:off x="5221288" y="2497138"/>
            <a:ext cx="647700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89" name="Rectangle 18"/>
          <p:cNvSpPr>
            <a:spLocks noChangeArrowheads="1"/>
          </p:cNvSpPr>
          <p:nvPr/>
        </p:nvSpPr>
        <p:spPr bwMode="auto">
          <a:xfrm>
            <a:off x="5940425" y="2497138"/>
            <a:ext cx="504825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90" name="Rectangle 19"/>
          <p:cNvSpPr>
            <a:spLocks noChangeArrowheads="1"/>
          </p:cNvSpPr>
          <p:nvPr/>
        </p:nvSpPr>
        <p:spPr bwMode="auto">
          <a:xfrm>
            <a:off x="6518275" y="2497138"/>
            <a:ext cx="287338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4591" name="Rectangle 20"/>
          <p:cNvSpPr>
            <a:spLocks noChangeArrowheads="1"/>
          </p:cNvSpPr>
          <p:nvPr/>
        </p:nvSpPr>
        <p:spPr bwMode="auto">
          <a:xfrm>
            <a:off x="6877050" y="2497138"/>
            <a:ext cx="142875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24592" name="Picture 21" descr="图片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49275"/>
            <a:ext cx="116363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F6528A9-6CE8-46D2-B286-9E6920CD6FA2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84150" y="620713"/>
            <a:ext cx="2732088" cy="692150"/>
          </a:xfrm>
        </p:spPr>
        <p:txBody>
          <a:bodyPr/>
          <a:lstStyle/>
          <a:p>
            <a:r>
              <a:rPr lang="en-US" altLang="zh-CN" sz="4000" b="0" smtClean="0">
                <a:solidFill>
                  <a:srgbClr val="0683EA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Part 4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924300" y="931863"/>
            <a:ext cx="5111750" cy="768350"/>
          </a:xfrm>
        </p:spPr>
        <p:txBody>
          <a:bodyPr anchor="ctr" anchorCtr="1"/>
          <a:lstStyle/>
          <a:p>
            <a:pPr marL="0" indent="0" algn="ctr">
              <a:buFontTx/>
              <a:buNone/>
            </a:pP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【</a:t>
            </a:r>
            <a:r>
              <a:rPr lang="zh-CN" altLang="en-US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暖色 冷色 中性色</a:t>
            </a: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】</a:t>
            </a:r>
            <a:endParaRPr lang="zh-CN" altLang="en-US" sz="3600" smtClean="0">
              <a:solidFill>
                <a:srgbClr val="215A89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25605" name="AutoShape 25"/>
          <p:cNvSpPr>
            <a:spLocks noChangeArrowheads="1"/>
          </p:cNvSpPr>
          <p:nvPr/>
        </p:nvSpPr>
        <p:spPr bwMode="auto">
          <a:xfrm>
            <a:off x="3706813" y="2279650"/>
            <a:ext cx="6121400" cy="3454400"/>
          </a:xfrm>
          <a:prstGeom prst="roundRect">
            <a:avLst>
              <a:gd name="adj" fmla="val 4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中性色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冷　色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暖　色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77875" y="1268413"/>
            <a:ext cx="9144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『 </a:t>
            </a:r>
            <a:r>
              <a:rPr lang="zh-CN" alt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　录 </a:t>
            </a: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』</a:t>
            </a:r>
            <a:r>
              <a:rPr lang="zh-CN" altLang="en-US" sz="48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　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AD03A8E2-E384-4F9D-9E7B-D27A08CF3663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26627" name="AutoShape 5"/>
          <p:cNvSpPr>
            <a:spLocks noChangeArrowheads="1"/>
          </p:cNvSpPr>
          <p:nvPr/>
        </p:nvSpPr>
        <p:spPr bwMode="auto">
          <a:xfrm>
            <a:off x="3275013" y="1700213"/>
            <a:ext cx="5472112" cy="3960812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28" name="Rectangle 17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暖色</a:t>
            </a:r>
          </a:p>
        </p:txBody>
      </p:sp>
      <p:sp>
        <p:nvSpPr>
          <p:cNvPr id="26629" name="Text Box 18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Warm color</a:t>
            </a:r>
          </a:p>
        </p:txBody>
      </p:sp>
      <p:sp>
        <p:nvSpPr>
          <p:cNvPr id="26630" name="Line 19"/>
          <p:cNvSpPr>
            <a:spLocks noChangeShapeType="1"/>
          </p:cNvSpPr>
          <p:nvPr/>
        </p:nvSpPr>
        <p:spPr bwMode="auto">
          <a:xfrm>
            <a:off x="3419475" y="3681413"/>
            <a:ext cx="518477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631" name="Picture 6" descr="2007101215528640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213" y="1916113"/>
            <a:ext cx="1439862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1" t="17953" r="17587" b="14293"/>
          <a:stretch>
            <a:fillRect/>
          </a:stretch>
        </p:blipFill>
        <p:spPr bwMode="auto">
          <a:xfrm>
            <a:off x="3275013" y="3860800"/>
            <a:ext cx="1589087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633" name="Group 9"/>
          <p:cNvGrpSpPr>
            <a:grpSpLocks/>
          </p:cNvGrpSpPr>
          <p:nvPr/>
        </p:nvGrpSpPr>
        <p:grpSpPr bwMode="auto">
          <a:xfrm>
            <a:off x="323850" y="2168525"/>
            <a:ext cx="2871788" cy="3024188"/>
            <a:chOff x="0" y="0"/>
            <a:chExt cx="1809" cy="1905"/>
          </a:xfrm>
        </p:grpSpPr>
        <p:pic>
          <p:nvPicPr>
            <p:cNvPr id="26639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09" cy="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2"/>
            <p:cNvSpPr>
              <a:spLocks noChangeArrowheads="1"/>
            </p:cNvSpPr>
            <p:nvPr/>
          </p:nvSpPr>
          <p:spPr bwMode="auto">
            <a:xfrm>
              <a:off x="991" y="590"/>
              <a:ext cx="454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3200" b="1">
                  <a:solidFill>
                    <a:schemeClr val="accent2"/>
                  </a:solidFill>
                </a:rPr>
                <a:t>暖色</a:t>
              </a:r>
            </a:p>
          </p:txBody>
        </p:sp>
        <p:sp>
          <p:nvSpPr>
            <p:cNvPr id="3" name="Rectangle 13"/>
            <p:cNvSpPr>
              <a:spLocks noChangeArrowheads="1"/>
            </p:cNvSpPr>
            <p:nvPr/>
          </p:nvSpPr>
          <p:spPr bwMode="auto">
            <a:xfrm>
              <a:off x="311" y="817"/>
              <a:ext cx="454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/>
                <a:t>冷色</a:t>
              </a:r>
            </a:p>
          </p:txBody>
        </p:sp>
      </p:grpSp>
      <p:sp>
        <p:nvSpPr>
          <p:cNvPr id="26634" name="Oval 30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5" name="Oval 31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36" name="Oval 32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6640" name="AutoShape 8"/>
          <p:cNvSpPr>
            <a:spLocks noChangeArrowheads="1"/>
          </p:cNvSpPr>
          <p:nvPr/>
        </p:nvSpPr>
        <p:spPr bwMode="auto">
          <a:xfrm>
            <a:off x="4787900" y="2287588"/>
            <a:ext cx="4895850" cy="8636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暖色包括</a:t>
            </a:r>
            <a:r>
              <a:rPr lang="zh-CN" altLang="en-US" sz="3200" smtClean="0"/>
              <a:t>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红、橙、黄、黄绿等</a:t>
            </a:r>
            <a:endParaRPr lang="zh-CN" altLang="en-US" sz="2000" smtClean="0"/>
          </a:p>
        </p:txBody>
      </p:sp>
      <p:sp>
        <p:nvSpPr>
          <p:cNvPr id="26641" name="AutoShape 10"/>
          <p:cNvSpPr>
            <a:spLocks noChangeArrowheads="1"/>
          </p:cNvSpPr>
          <p:nvPr/>
        </p:nvSpPr>
        <p:spPr bwMode="auto">
          <a:xfrm>
            <a:off x="4787900" y="4294188"/>
            <a:ext cx="4895850" cy="8636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视觉感受：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生动活泼、积极有力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3E065BD-BA91-4A9F-8983-1EC0E48C4071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323850" y="2168525"/>
            <a:ext cx="2871788" cy="3024188"/>
            <a:chOff x="0" y="0"/>
            <a:chExt cx="1809" cy="1905"/>
          </a:xfrm>
        </p:grpSpPr>
        <p:pic>
          <p:nvPicPr>
            <p:cNvPr id="2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09" cy="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12"/>
            <p:cNvSpPr>
              <a:spLocks noChangeArrowheads="1"/>
            </p:cNvSpPr>
            <p:nvPr/>
          </p:nvSpPr>
          <p:spPr bwMode="auto">
            <a:xfrm>
              <a:off x="991" y="590"/>
              <a:ext cx="454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/>
                <a:t>暖色</a:t>
              </a:r>
            </a:p>
          </p:txBody>
        </p:sp>
        <p:sp>
          <p:nvSpPr>
            <p:cNvPr id="27665" name="Rectangle 13"/>
            <p:cNvSpPr>
              <a:spLocks noChangeArrowheads="1"/>
            </p:cNvSpPr>
            <p:nvPr/>
          </p:nvSpPr>
          <p:spPr bwMode="auto">
            <a:xfrm>
              <a:off x="311" y="817"/>
              <a:ext cx="454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文泉驿微米黑" pitchFamily="2" charset="-122"/>
                  <a:ea typeface="文泉驿微米黑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3200" b="1">
                  <a:solidFill>
                    <a:schemeClr val="accent2"/>
                  </a:solidFill>
                </a:rPr>
                <a:t>冷色</a:t>
              </a:r>
            </a:p>
          </p:txBody>
        </p:sp>
      </p:grpSp>
      <p:sp>
        <p:nvSpPr>
          <p:cNvPr id="2765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冷色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Cold color</a:t>
            </a:r>
          </a:p>
        </p:txBody>
      </p:sp>
      <p:sp>
        <p:nvSpPr>
          <p:cNvPr id="27654" name="AutoShape 5"/>
          <p:cNvSpPr>
            <a:spLocks noChangeArrowheads="1"/>
          </p:cNvSpPr>
          <p:nvPr/>
        </p:nvSpPr>
        <p:spPr bwMode="auto">
          <a:xfrm>
            <a:off x="3276600" y="1700213"/>
            <a:ext cx="5472113" cy="3960812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655" name="Line 6"/>
          <p:cNvSpPr>
            <a:spLocks noChangeShapeType="1"/>
          </p:cNvSpPr>
          <p:nvPr/>
        </p:nvSpPr>
        <p:spPr bwMode="auto">
          <a:xfrm>
            <a:off x="3421063" y="3681413"/>
            <a:ext cx="518477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1" t="17953" r="17587" b="14293"/>
          <a:stretch>
            <a:fillRect/>
          </a:stretch>
        </p:blipFill>
        <p:spPr bwMode="auto">
          <a:xfrm>
            <a:off x="3276600" y="3860800"/>
            <a:ext cx="1589088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7" name="Oval 13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658" name="Oval 14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659" name="Oval 15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7663" name="AutoShape 8"/>
          <p:cNvSpPr>
            <a:spLocks noChangeArrowheads="1"/>
          </p:cNvSpPr>
          <p:nvPr/>
        </p:nvSpPr>
        <p:spPr bwMode="auto">
          <a:xfrm>
            <a:off x="4789488" y="2287588"/>
            <a:ext cx="4895850" cy="8636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冷色包括</a:t>
            </a:r>
            <a:r>
              <a:rPr lang="zh-CN" altLang="en-US" sz="3200" smtClean="0"/>
              <a:t>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靛青、紫、蓝、绿等</a:t>
            </a:r>
          </a:p>
        </p:txBody>
      </p:sp>
      <p:sp>
        <p:nvSpPr>
          <p:cNvPr id="27664" name="AutoShape 10"/>
          <p:cNvSpPr>
            <a:spLocks noChangeArrowheads="1"/>
          </p:cNvSpPr>
          <p:nvPr/>
        </p:nvSpPr>
        <p:spPr bwMode="auto">
          <a:xfrm>
            <a:off x="4789488" y="4294188"/>
            <a:ext cx="4895850" cy="8636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视觉感受：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平静镇定、舒缓淡泊</a:t>
            </a:r>
          </a:p>
        </p:txBody>
      </p:sp>
      <p:pic>
        <p:nvPicPr>
          <p:cNvPr id="27662" name="Picture 26" descr="slide0104_image0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25" y="1916113"/>
            <a:ext cx="14605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954638E-DCC9-4E17-BE37-A24F92E822E0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28675" name="AutoShape 12"/>
          <p:cNvSpPr>
            <a:spLocks noChangeArrowheads="1"/>
          </p:cNvSpPr>
          <p:nvPr/>
        </p:nvSpPr>
        <p:spPr bwMode="auto">
          <a:xfrm>
            <a:off x="395288" y="1700213"/>
            <a:ext cx="8353425" cy="43211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76" name="Rectangle 18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中性色</a:t>
            </a:r>
          </a:p>
        </p:txBody>
      </p:sp>
      <p:sp>
        <p:nvSpPr>
          <p:cNvPr id="28677" name="Text Box 19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Neutral color</a:t>
            </a:r>
          </a:p>
        </p:txBody>
      </p:sp>
      <p:sp>
        <p:nvSpPr>
          <p:cNvPr id="28678" name="Rectangle 20"/>
          <p:cNvSpPr>
            <a:spLocks noChangeArrowheads="1"/>
          </p:cNvSpPr>
          <p:nvPr/>
        </p:nvSpPr>
        <p:spPr bwMode="auto">
          <a:xfrm>
            <a:off x="611188" y="1917700"/>
            <a:ext cx="784860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中性色有</a:t>
            </a:r>
            <a:r>
              <a:rPr lang="en-US" altLang="zh-CN" sz="4800" b="1">
                <a:solidFill>
                  <a:schemeClr val="accent2"/>
                </a:solidFill>
              </a:rPr>
              <a:t>3</a:t>
            </a:r>
            <a:r>
              <a:rPr lang="zh-CN" altLang="en-US" sz="3200"/>
              <a:t>种：黑、灰、白</a:t>
            </a:r>
          </a:p>
        </p:txBody>
      </p:sp>
      <p:sp>
        <p:nvSpPr>
          <p:cNvPr id="28679" name="AutoShape 15"/>
          <p:cNvSpPr>
            <a:spLocks noChangeArrowheads="1"/>
          </p:cNvSpPr>
          <p:nvPr/>
        </p:nvSpPr>
        <p:spPr bwMode="auto">
          <a:xfrm>
            <a:off x="6657975" y="2636838"/>
            <a:ext cx="1009650" cy="1008062"/>
          </a:xfrm>
          <a:prstGeom prst="roundRect">
            <a:avLst>
              <a:gd name="adj" fmla="val 20167"/>
            </a:avLst>
          </a:prstGeom>
          <a:solidFill>
            <a:schemeClr val="bg1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sp>
        <p:nvSpPr>
          <p:cNvPr id="28680" name="AutoShape 16"/>
          <p:cNvSpPr>
            <a:spLocks noChangeArrowheads="1"/>
          </p:cNvSpPr>
          <p:nvPr/>
        </p:nvSpPr>
        <p:spPr bwMode="auto">
          <a:xfrm>
            <a:off x="1476375" y="2636838"/>
            <a:ext cx="1009650" cy="1008062"/>
          </a:xfrm>
          <a:prstGeom prst="roundRect">
            <a:avLst>
              <a:gd name="adj" fmla="val 20167"/>
            </a:avLst>
          </a:prstGeom>
          <a:solidFill>
            <a:schemeClr val="tx1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黑</a:t>
            </a:r>
            <a:br>
              <a:rPr lang="zh-CN" altLang="en-US" sz="3600" b="1"/>
            </a:br>
            <a:r>
              <a:rPr lang="en-US" altLang="zh-CN" sz="1800" b="1"/>
              <a:t>black</a:t>
            </a:r>
            <a:endParaRPr lang="en-US" altLang="zh-CN" sz="1800"/>
          </a:p>
        </p:txBody>
      </p:sp>
      <p:sp>
        <p:nvSpPr>
          <p:cNvPr id="28681" name="AutoShape 15"/>
          <p:cNvSpPr>
            <a:spLocks noChangeArrowheads="1"/>
          </p:cNvSpPr>
          <p:nvPr/>
        </p:nvSpPr>
        <p:spPr bwMode="auto">
          <a:xfrm>
            <a:off x="6657975" y="3933825"/>
            <a:ext cx="1009650" cy="1008063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白</a:t>
            </a:r>
            <a:br>
              <a:rPr lang="zh-CN" altLang="en-US" sz="3600" b="1"/>
            </a:br>
            <a:r>
              <a:rPr lang="en-US" altLang="zh-CN" sz="1800" b="1"/>
              <a:t>white</a:t>
            </a:r>
            <a:endParaRPr lang="en-US" altLang="zh-CN" sz="1800"/>
          </a:p>
        </p:txBody>
      </p:sp>
      <p:sp>
        <p:nvSpPr>
          <p:cNvPr id="28682" name="AutoShape 16"/>
          <p:cNvSpPr>
            <a:spLocks noChangeArrowheads="1"/>
          </p:cNvSpPr>
          <p:nvPr/>
        </p:nvSpPr>
        <p:spPr bwMode="auto">
          <a:xfrm>
            <a:off x="1476375" y="3933825"/>
            <a:ext cx="1009650" cy="1008063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黑</a:t>
            </a:r>
            <a:br>
              <a:rPr lang="zh-CN" altLang="en-US" sz="3600" b="1"/>
            </a:br>
            <a:r>
              <a:rPr lang="en-US" altLang="zh-CN" sz="1800" b="1"/>
              <a:t>black</a:t>
            </a:r>
            <a:endParaRPr lang="en-US" altLang="zh-CN" sz="1800"/>
          </a:p>
        </p:txBody>
      </p:sp>
      <p:sp>
        <p:nvSpPr>
          <p:cNvPr id="28683" name="AutoShape 17"/>
          <p:cNvSpPr>
            <a:spLocks noChangeArrowheads="1"/>
          </p:cNvSpPr>
          <p:nvPr/>
        </p:nvSpPr>
        <p:spPr bwMode="auto">
          <a:xfrm>
            <a:off x="4067175" y="3933825"/>
            <a:ext cx="1009650" cy="1008063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灰</a:t>
            </a:r>
            <a:br>
              <a:rPr lang="zh-CN" altLang="en-US" sz="3600" b="1"/>
            </a:br>
            <a:r>
              <a:rPr lang="en-US" altLang="zh-CN" sz="1800" b="1"/>
              <a:t>gray</a:t>
            </a:r>
            <a:endParaRPr lang="en-US" altLang="zh-CN" sz="1800"/>
          </a:p>
        </p:txBody>
      </p:sp>
      <p:sp>
        <p:nvSpPr>
          <p:cNvPr id="28684" name="Rectangle 28"/>
          <p:cNvSpPr>
            <a:spLocks noChangeArrowheads="1"/>
          </p:cNvSpPr>
          <p:nvPr/>
        </p:nvSpPr>
        <p:spPr bwMode="auto">
          <a:xfrm>
            <a:off x="611188" y="5230813"/>
            <a:ext cx="784860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/>
              <a:t>灰色是由黑白按不同比例组成的一个</a:t>
            </a:r>
            <a:r>
              <a:rPr lang="zh-CN" altLang="en-US" sz="2400" b="1">
                <a:solidFill>
                  <a:schemeClr val="accent2"/>
                </a:solidFill>
              </a:rPr>
              <a:t>色系</a:t>
            </a:r>
            <a:r>
              <a:rPr lang="zh-CN" altLang="en-US" sz="2400"/>
              <a:t>，这个比例称为</a:t>
            </a:r>
            <a:r>
              <a:rPr lang="zh-CN" altLang="en-US" sz="2400" b="1">
                <a:solidFill>
                  <a:schemeClr val="accent2"/>
                </a:solidFill>
              </a:rPr>
              <a:t>灰度</a:t>
            </a:r>
          </a:p>
        </p:txBody>
      </p:sp>
      <p:sp>
        <p:nvSpPr>
          <p:cNvPr id="28685" name="Oval 29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6" name="Oval 30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7" name="Oval 31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8" name="AutoShape 17"/>
          <p:cNvSpPr>
            <a:spLocks noChangeArrowheads="1"/>
          </p:cNvSpPr>
          <p:nvPr/>
        </p:nvSpPr>
        <p:spPr bwMode="auto">
          <a:xfrm>
            <a:off x="3413125" y="2636838"/>
            <a:ext cx="503238" cy="1008062"/>
          </a:xfrm>
          <a:prstGeom prst="roundRect">
            <a:avLst>
              <a:gd name="adj" fmla="val 20167"/>
            </a:avLst>
          </a:prstGeom>
          <a:solidFill>
            <a:srgbClr val="333333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sp>
        <p:nvSpPr>
          <p:cNvPr id="28689" name="AutoShape 17"/>
          <p:cNvSpPr>
            <a:spLocks noChangeArrowheads="1"/>
          </p:cNvSpPr>
          <p:nvPr/>
        </p:nvSpPr>
        <p:spPr bwMode="auto">
          <a:xfrm>
            <a:off x="4017963" y="2636838"/>
            <a:ext cx="503237" cy="1008062"/>
          </a:xfrm>
          <a:prstGeom prst="roundRect">
            <a:avLst>
              <a:gd name="adj" fmla="val 20167"/>
            </a:avLst>
          </a:prstGeom>
          <a:solidFill>
            <a:srgbClr val="5F5F5F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sp>
        <p:nvSpPr>
          <p:cNvPr id="28690" name="AutoShape 17"/>
          <p:cNvSpPr>
            <a:spLocks noChangeArrowheads="1"/>
          </p:cNvSpPr>
          <p:nvPr/>
        </p:nvSpPr>
        <p:spPr bwMode="auto">
          <a:xfrm>
            <a:off x="4622800" y="2636838"/>
            <a:ext cx="503238" cy="1008062"/>
          </a:xfrm>
          <a:prstGeom prst="roundRect">
            <a:avLst>
              <a:gd name="adj" fmla="val 20167"/>
            </a:avLst>
          </a:prstGeom>
          <a:solidFill>
            <a:srgbClr val="808080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sp>
        <p:nvSpPr>
          <p:cNvPr id="28691" name="AutoShape 17"/>
          <p:cNvSpPr>
            <a:spLocks noChangeArrowheads="1"/>
          </p:cNvSpPr>
          <p:nvPr/>
        </p:nvSpPr>
        <p:spPr bwMode="auto">
          <a:xfrm>
            <a:off x="5227638" y="2636838"/>
            <a:ext cx="503237" cy="1008062"/>
          </a:xfrm>
          <a:prstGeom prst="roundRect">
            <a:avLst>
              <a:gd name="adj" fmla="val 20167"/>
            </a:avLst>
          </a:prstGeom>
          <a:solidFill>
            <a:srgbClr val="B2B2B2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sp>
        <p:nvSpPr>
          <p:cNvPr id="28692" name="AutoShape 17"/>
          <p:cNvSpPr>
            <a:spLocks noChangeArrowheads="1"/>
          </p:cNvSpPr>
          <p:nvPr/>
        </p:nvSpPr>
        <p:spPr bwMode="auto">
          <a:xfrm>
            <a:off x="5832475" y="2636838"/>
            <a:ext cx="503238" cy="1008062"/>
          </a:xfrm>
          <a:prstGeom prst="roundRect">
            <a:avLst>
              <a:gd name="adj" fmla="val 20167"/>
            </a:avLst>
          </a:prstGeom>
          <a:solidFill>
            <a:srgbClr val="DDDDDD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  <p:sp>
        <p:nvSpPr>
          <p:cNvPr id="28693" name="AutoShape 17"/>
          <p:cNvSpPr>
            <a:spLocks noChangeArrowheads="1"/>
          </p:cNvSpPr>
          <p:nvPr/>
        </p:nvSpPr>
        <p:spPr bwMode="auto">
          <a:xfrm>
            <a:off x="2808288" y="2636838"/>
            <a:ext cx="503237" cy="1008062"/>
          </a:xfrm>
          <a:prstGeom prst="roundRect">
            <a:avLst>
              <a:gd name="adj" fmla="val 20167"/>
            </a:avLst>
          </a:prstGeom>
          <a:solidFill>
            <a:srgbClr val="1C1C1C"/>
          </a:solidFill>
          <a:ln w="28575">
            <a:solidFill>
              <a:srgbClr val="0085A4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180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1EED663F-4963-4337-A98A-27CE40618636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0" y="0"/>
            <a:ext cx="9144000" cy="6092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0" name="AutoShape 6"/>
          <p:cNvSpPr>
            <a:spLocks noChangeArrowheads="1"/>
          </p:cNvSpPr>
          <p:nvPr/>
        </p:nvSpPr>
        <p:spPr bwMode="auto">
          <a:xfrm>
            <a:off x="4283075" y="260350"/>
            <a:ext cx="4752975" cy="1439863"/>
          </a:xfrm>
          <a:prstGeom prst="roundRect">
            <a:avLst>
              <a:gd name="adj" fmla="val 15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/>
              <a:t>由大量冷</a:t>
            </a:r>
            <a:r>
              <a:rPr lang="en-US" altLang="zh-CN"/>
              <a:t>(</a:t>
            </a:r>
            <a:r>
              <a:rPr lang="zh-CN" altLang="en-US"/>
              <a:t>暖</a:t>
            </a:r>
            <a:r>
              <a:rPr lang="en-US" altLang="zh-CN"/>
              <a:t>)</a:t>
            </a:r>
            <a:r>
              <a:rPr lang="zh-CN" altLang="en-US"/>
              <a:t>色构成主色调</a:t>
            </a:r>
          </a:p>
          <a:p>
            <a:pPr eaLnBrk="1" hangingPunct="1">
              <a:buFontTx/>
              <a:buNone/>
            </a:pPr>
            <a:r>
              <a:rPr lang="zh-CN" altLang="en-US" sz="2400"/>
              <a:t>少量暖</a:t>
            </a:r>
            <a:r>
              <a:rPr lang="en-US" altLang="zh-CN" sz="2400"/>
              <a:t>(</a:t>
            </a:r>
            <a:r>
              <a:rPr lang="zh-CN" altLang="en-US" sz="2400"/>
              <a:t>冷</a:t>
            </a:r>
            <a:r>
              <a:rPr lang="en-US" altLang="zh-CN" sz="2400"/>
              <a:t>)</a:t>
            </a:r>
            <a:r>
              <a:rPr lang="zh-CN" altLang="en-US" sz="2400"/>
              <a:t>色和中性色起缓冲作用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3132138" y="547688"/>
            <a:ext cx="1152525" cy="1873250"/>
          </a:xfrm>
          <a:prstGeom prst="rect">
            <a:avLst/>
          </a:prstGeom>
          <a:solidFill>
            <a:srgbClr val="08B4D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3132138" y="908050"/>
            <a:ext cx="1152525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8B4D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0">
                <a:solidFill>
                  <a:schemeClr val="bg1"/>
                </a:solidFill>
                <a:latin typeface="Victorian LET"/>
              </a:rPr>
              <a:t>“</a:t>
            </a:r>
          </a:p>
        </p:txBody>
      </p:sp>
      <p:sp>
        <p:nvSpPr>
          <p:cNvPr id="29703" name="Line 6"/>
          <p:cNvSpPr>
            <a:spLocks noChangeShapeType="1"/>
          </p:cNvSpPr>
          <p:nvPr/>
        </p:nvSpPr>
        <p:spPr bwMode="auto">
          <a:xfrm>
            <a:off x="4356100" y="1700213"/>
            <a:ext cx="4464050" cy="0"/>
          </a:xfrm>
          <a:prstGeom prst="line">
            <a:avLst/>
          </a:prstGeom>
          <a:noFill/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4" name="Rectangle 7"/>
          <p:cNvSpPr>
            <a:spLocks noChangeArrowheads="1"/>
          </p:cNvSpPr>
          <p:nvPr/>
        </p:nvSpPr>
        <p:spPr bwMode="auto">
          <a:xfrm>
            <a:off x="5005388" y="1916113"/>
            <a:ext cx="38877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chemeClr val="bg2"/>
                </a:solidFill>
              </a:rPr>
              <a:t>——Kukmoon(</a:t>
            </a:r>
            <a:r>
              <a:rPr lang="zh-CN" altLang="en-US" sz="1800">
                <a:solidFill>
                  <a:schemeClr val="bg2"/>
                </a:solidFill>
              </a:rPr>
              <a:t>谷月</a:t>
            </a:r>
            <a:r>
              <a:rPr lang="en-US" altLang="zh-CN" sz="180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2970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429000"/>
            <a:ext cx="3960812" cy="337343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49275"/>
            <a:ext cx="3132138" cy="287813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7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429000"/>
            <a:ext cx="3130550" cy="336550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8" name="Rectangle 13"/>
          <p:cNvSpPr>
            <a:spLocks noChangeArrowheads="1"/>
          </p:cNvSpPr>
          <p:nvPr/>
        </p:nvSpPr>
        <p:spPr bwMode="auto">
          <a:xfrm>
            <a:off x="3203575" y="2492375"/>
            <a:ext cx="1081088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09" name="Rectangle 14"/>
          <p:cNvSpPr>
            <a:spLocks noChangeArrowheads="1"/>
          </p:cNvSpPr>
          <p:nvPr/>
        </p:nvSpPr>
        <p:spPr bwMode="auto">
          <a:xfrm>
            <a:off x="4356100" y="2492375"/>
            <a:ext cx="863600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10" name="Rectangle 15"/>
          <p:cNvSpPr>
            <a:spLocks noChangeArrowheads="1"/>
          </p:cNvSpPr>
          <p:nvPr/>
        </p:nvSpPr>
        <p:spPr bwMode="auto">
          <a:xfrm>
            <a:off x="5292725" y="2492375"/>
            <a:ext cx="647700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11" name="Rectangle 16"/>
          <p:cNvSpPr>
            <a:spLocks noChangeArrowheads="1"/>
          </p:cNvSpPr>
          <p:nvPr/>
        </p:nvSpPr>
        <p:spPr bwMode="auto">
          <a:xfrm>
            <a:off x="6011863" y="2492375"/>
            <a:ext cx="504825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12" name="Rectangle 17"/>
          <p:cNvSpPr>
            <a:spLocks noChangeArrowheads="1"/>
          </p:cNvSpPr>
          <p:nvPr/>
        </p:nvSpPr>
        <p:spPr bwMode="auto">
          <a:xfrm>
            <a:off x="6589713" y="2492375"/>
            <a:ext cx="287337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9713" name="Rectangle 18"/>
          <p:cNvSpPr>
            <a:spLocks noChangeArrowheads="1"/>
          </p:cNvSpPr>
          <p:nvPr/>
        </p:nvSpPr>
        <p:spPr bwMode="auto">
          <a:xfrm>
            <a:off x="6948488" y="2492375"/>
            <a:ext cx="142875" cy="860425"/>
          </a:xfrm>
          <a:prstGeom prst="rect">
            <a:avLst/>
          </a:prstGeom>
          <a:solidFill>
            <a:srgbClr val="109BB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1365208-FEBB-44AD-B05E-1FFED5CEC22E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84150" y="620713"/>
            <a:ext cx="2732088" cy="692150"/>
          </a:xfrm>
        </p:spPr>
        <p:txBody>
          <a:bodyPr/>
          <a:lstStyle/>
          <a:p>
            <a:pPr algn="ctr"/>
            <a:r>
              <a:rPr lang="en-US" altLang="zh-CN" sz="4000" b="0" smtClean="0">
                <a:solidFill>
                  <a:srgbClr val="0683EA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Part 5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924300" y="931863"/>
            <a:ext cx="5111750" cy="768350"/>
          </a:xfrm>
        </p:spPr>
        <p:txBody>
          <a:bodyPr anchor="ctr" anchorCtr="1"/>
          <a:lstStyle/>
          <a:p>
            <a:pPr marL="0" indent="0" algn="ctr">
              <a:buFontTx/>
              <a:buNone/>
            </a:pP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【</a:t>
            </a:r>
            <a:r>
              <a:rPr lang="zh-CN" altLang="en-US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明调 暗调 灰调</a:t>
            </a: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】</a:t>
            </a:r>
            <a:endParaRPr lang="zh-CN" altLang="en-US" sz="3600" smtClean="0">
              <a:solidFill>
                <a:srgbClr val="215A89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30725" name="AutoShape 25"/>
          <p:cNvSpPr>
            <a:spLocks noChangeArrowheads="1"/>
          </p:cNvSpPr>
          <p:nvPr/>
        </p:nvSpPr>
        <p:spPr bwMode="auto">
          <a:xfrm>
            <a:off x="3492500" y="2279650"/>
            <a:ext cx="6121400" cy="3454400"/>
          </a:xfrm>
          <a:prstGeom prst="roundRect">
            <a:avLst>
              <a:gd name="adj" fmla="val 4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灰　调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暗　调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明　调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77875" y="1268413"/>
            <a:ext cx="9144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『 </a:t>
            </a:r>
            <a:r>
              <a:rPr lang="zh-CN" alt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　录 </a:t>
            </a: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』</a:t>
            </a:r>
            <a:r>
              <a:rPr lang="zh-CN" altLang="en-US" sz="48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　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A6464C6-7325-417E-86B8-CFF3EF11136E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1747" name="AutoShape 5"/>
          <p:cNvSpPr>
            <a:spLocks noChangeArrowheads="1"/>
          </p:cNvSpPr>
          <p:nvPr/>
        </p:nvSpPr>
        <p:spPr bwMode="auto">
          <a:xfrm>
            <a:off x="323850" y="1916113"/>
            <a:ext cx="8424863" cy="2808287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755650" y="1555750"/>
            <a:ext cx="5329238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明调：</a:t>
            </a:r>
            <a:r>
              <a:rPr lang="zh-CN" altLang="en-US" sz="2700" b="1">
                <a:solidFill>
                  <a:schemeClr val="accent2"/>
                </a:solidFill>
              </a:rPr>
              <a:t>掺加白色</a:t>
            </a:r>
            <a:r>
              <a:rPr lang="zh-CN" altLang="en-US" sz="2700" b="1"/>
              <a:t>得到的一种纯色</a:t>
            </a:r>
          </a:p>
        </p:txBody>
      </p:sp>
      <p:sp>
        <p:nvSpPr>
          <p:cNvPr id="31749" name="AutoShape 7"/>
          <p:cNvSpPr>
            <a:spLocks noChangeArrowheads="1"/>
          </p:cNvSpPr>
          <p:nvPr/>
        </p:nvSpPr>
        <p:spPr bwMode="auto">
          <a:xfrm>
            <a:off x="755650" y="2276475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目的</a:t>
            </a:r>
            <a:endParaRPr lang="zh-CN" altLang="en-US" sz="3200"/>
          </a:p>
        </p:txBody>
      </p:sp>
      <p:sp>
        <p:nvSpPr>
          <p:cNvPr id="31750" name="AutoShape 8"/>
          <p:cNvSpPr>
            <a:spLocks noChangeArrowheads="1"/>
          </p:cNvSpPr>
          <p:nvPr/>
        </p:nvSpPr>
        <p:spPr bwMode="auto">
          <a:xfrm>
            <a:off x="2339975" y="2276475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提高颜色的亮度，使其更加鲜明</a:t>
            </a:r>
            <a:endParaRPr lang="zh-CN" altLang="en-US" sz="2000"/>
          </a:p>
        </p:txBody>
      </p:sp>
      <p:sp>
        <p:nvSpPr>
          <p:cNvPr id="31751" name="AutoShape 9"/>
          <p:cNvSpPr>
            <a:spLocks noChangeArrowheads="1"/>
          </p:cNvSpPr>
          <p:nvPr/>
        </p:nvSpPr>
        <p:spPr bwMode="auto">
          <a:xfrm>
            <a:off x="755650" y="2997200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手段</a:t>
            </a:r>
          </a:p>
        </p:txBody>
      </p:sp>
      <p:sp>
        <p:nvSpPr>
          <p:cNvPr id="31752" name="AutoShape 10"/>
          <p:cNvSpPr>
            <a:spLocks noChangeArrowheads="1"/>
          </p:cNvSpPr>
          <p:nvPr/>
        </p:nvSpPr>
        <p:spPr bwMode="auto">
          <a:xfrm>
            <a:off x="2339975" y="2997200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向颜色中掺入白色</a:t>
            </a:r>
            <a:endParaRPr lang="zh-CN" altLang="en-US" sz="2000"/>
          </a:p>
        </p:txBody>
      </p:sp>
      <p:sp>
        <p:nvSpPr>
          <p:cNvPr id="31753" name="AutoShape 11"/>
          <p:cNvSpPr>
            <a:spLocks noChangeArrowheads="1"/>
          </p:cNvSpPr>
          <p:nvPr/>
        </p:nvSpPr>
        <p:spPr bwMode="auto">
          <a:xfrm>
            <a:off x="755650" y="4005263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结果</a:t>
            </a:r>
          </a:p>
        </p:txBody>
      </p:sp>
      <p:sp>
        <p:nvSpPr>
          <p:cNvPr id="31754" name="AutoShape 12"/>
          <p:cNvSpPr>
            <a:spLocks noChangeArrowheads="1"/>
          </p:cNvSpPr>
          <p:nvPr/>
        </p:nvSpPr>
        <p:spPr bwMode="auto">
          <a:xfrm>
            <a:off x="2339975" y="4005263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得到明调</a:t>
            </a:r>
            <a:endParaRPr lang="en-US" altLang="zh-CN" sz="2000"/>
          </a:p>
        </p:txBody>
      </p:sp>
      <p:sp>
        <p:nvSpPr>
          <p:cNvPr id="31755" name="AutoShape 14"/>
          <p:cNvSpPr>
            <a:spLocks noChangeArrowheads="1"/>
          </p:cNvSpPr>
          <p:nvPr/>
        </p:nvSpPr>
        <p:spPr bwMode="auto">
          <a:xfrm flipV="1">
            <a:off x="755650" y="3716338"/>
            <a:ext cx="1223963" cy="215900"/>
          </a:xfrm>
          <a:prstGeom prst="triangle">
            <a:avLst>
              <a:gd name="adj" fmla="val 50000"/>
            </a:avLst>
          </a:prstGeom>
          <a:solidFill>
            <a:srgbClr val="C5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1756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68863"/>
            <a:ext cx="8424863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Text Box 16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Tint</a:t>
            </a:r>
          </a:p>
        </p:txBody>
      </p:sp>
      <p:sp>
        <p:nvSpPr>
          <p:cNvPr id="31758" name="Rectangle 17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明调</a:t>
            </a:r>
          </a:p>
        </p:txBody>
      </p:sp>
      <p:sp>
        <p:nvSpPr>
          <p:cNvPr id="31759" name="Oval 1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60" name="Oval 1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61" name="Oval 2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0C41008-307A-4F0C-8469-9651C8A4DD8D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2771" name="AutoShape 6"/>
          <p:cNvSpPr>
            <a:spLocks noChangeArrowheads="1"/>
          </p:cNvSpPr>
          <p:nvPr/>
        </p:nvSpPr>
        <p:spPr bwMode="auto">
          <a:xfrm>
            <a:off x="755650" y="2276475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目的</a:t>
            </a:r>
            <a:endParaRPr lang="zh-CN" altLang="en-US" sz="3200"/>
          </a:p>
        </p:txBody>
      </p:sp>
      <p:sp>
        <p:nvSpPr>
          <p:cNvPr id="32772" name="AutoShape 7"/>
          <p:cNvSpPr>
            <a:spLocks noChangeArrowheads="1"/>
          </p:cNvSpPr>
          <p:nvPr/>
        </p:nvSpPr>
        <p:spPr bwMode="auto">
          <a:xfrm>
            <a:off x="2339975" y="2276475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降低颜色的亮度，使其更加黯淡</a:t>
            </a:r>
            <a:endParaRPr lang="zh-CN" altLang="en-US" sz="2000"/>
          </a:p>
        </p:txBody>
      </p:sp>
      <p:sp>
        <p:nvSpPr>
          <p:cNvPr id="32773" name="AutoShape 8"/>
          <p:cNvSpPr>
            <a:spLocks noChangeArrowheads="1"/>
          </p:cNvSpPr>
          <p:nvPr/>
        </p:nvSpPr>
        <p:spPr bwMode="auto">
          <a:xfrm>
            <a:off x="755650" y="2997200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手段</a:t>
            </a:r>
          </a:p>
        </p:txBody>
      </p:sp>
      <p:sp>
        <p:nvSpPr>
          <p:cNvPr id="32774" name="AutoShape 9"/>
          <p:cNvSpPr>
            <a:spLocks noChangeArrowheads="1"/>
          </p:cNvSpPr>
          <p:nvPr/>
        </p:nvSpPr>
        <p:spPr bwMode="auto">
          <a:xfrm>
            <a:off x="2339975" y="2997200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向颜色中掺入黑色</a:t>
            </a:r>
            <a:endParaRPr lang="zh-CN" altLang="en-US" sz="2000"/>
          </a:p>
        </p:txBody>
      </p:sp>
      <p:sp>
        <p:nvSpPr>
          <p:cNvPr id="32775" name="AutoShape 10"/>
          <p:cNvSpPr>
            <a:spLocks noChangeArrowheads="1"/>
          </p:cNvSpPr>
          <p:nvPr/>
        </p:nvSpPr>
        <p:spPr bwMode="auto">
          <a:xfrm>
            <a:off x="755650" y="4005263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结果</a:t>
            </a:r>
          </a:p>
        </p:txBody>
      </p:sp>
      <p:sp>
        <p:nvSpPr>
          <p:cNvPr id="32776" name="AutoShape 11"/>
          <p:cNvSpPr>
            <a:spLocks noChangeArrowheads="1"/>
          </p:cNvSpPr>
          <p:nvPr/>
        </p:nvSpPr>
        <p:spPr bwMode="auto">
          <a:xfrm>
            <a:off x="2339975" y="4005263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得到暗调</a:t>
            </a:r>
            <a:endParaRPr lang="en-US" altLang="zh-CN" sz="2000"/>
          </a:p>
        </p:txBody>
      </p:sp>
      <p:sp>
        <p:nvSpPr>
          <p:cNvPr id="32777" name="AutoShape 12"/>
          <p:cNvSpPr>
            <a:spLocks noChangeArrowheads="1"/>
          </p:cNvSpPr>
          <p:nvPr/>
        </p:nvSpPr>
        <p:spPr bwMode="auto">
          <a:xfrm flipV="1">
            <a:off x="755650" y="3716338"/>
            <a:ext cx="1223963" cy="215900"/>
          </a:xfrm>
          <a:prstGeom prst="triangle">
            <a:avLst>
              <a:gd name="adj" fmla="val 50000"/>
            </a:avLst>
          </a:prstGeom>
          <a:solidFill>
            <a:srgbClr val="C5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277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68863"/>
            <a:ext cx="8424863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9" name="Text Box 16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Shade</a:t>
            </a:r>
          </a:p>
        </p:txBody>
      </p:sp>
      <p:sp>
        <p:nvSpPr>
          <p:cNvPr id="32780" name="Rectangle 17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暗调</a:t>
            </a:r>
          </a:p>
        </p:txBody>
      </p:sp>
      <p:sp>
        <p:nvSpPr>
          <p:cNvPr id="32781" name="Oval 1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82" name="Oval 1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83" name="Oval 2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84" name="AutoShape 5"/>
          <p:cNvSpPr>
            <a:spLocks noChangeArrowheads="1"/>
          </p:cNvSpPr>
          <p:nvPr/>
        </p:nvSpPr>
        <p:spPr bwMode="auto">
          <a:xfrm>
            <a:off x="323850" y="1916113"/>
            <a:ext cx="8424863" cy="2808287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2785" name="Rectangle 5"/>
          <p:cNvSpPr>
            <a:spLocks noChangeArrowheads="1"/>
          </p:cNvSpPr>
          <p:nvPr/>
        </p:nvSpPr>
        <p:spPr bwMode="auto">
          <a:xfrm>
            <a:off x="755650" y="1555750"/>
            <a:ext cx="5329238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暗调：</a:t>
            </a:r>
            <a:r>
              <a:rPr lang="zh-CN" altLang="en-US" sz="2700" b="1">
                <a:solidFill>
                  <a:schemeClr val="accent2"/>
                </a:solidFill>
              </a:rPr>
              <a:t>掺加黑色</a:t>
            </a:r>
            <a:r>
              <a:rPr lang="zh-CN" altLang="en-US" sz="2700" b="1"/>
              <a:t>得到的一种纯色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777232C-48D2-40F5-B028-978714B1F47E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3795" name="AutoShape 6"/>
          <p:cNvSpPr>
            <a:spLocks noChangeArrowheads="1"/>
          </p:cNvSpPr>
          <p:nvPr/>
        </p:nvSpPr>
        <p:spPr bwMode="auto">
          <a:xfrm>
            <a:off x="755650" y="2276475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目的</a:t>
            </a:r>
            <a:endParaRPr lang="zh-CN" altLang="en-US" sz="3200"/>
          </a:p>
        </p:txBody>
      </p:sp>
      <p:sp>
        <p:nvSpPr>
          <p:cNvPr id="33796" name="AutoShape 7"/>
          <p:cNvSpPr>
            <a:spLocks noChangeArrowheads="1"/>
          </p:cNvSpPr>
          <p:nvPr/>
        </p:nvSpPr>
        <p:spPr bwMode="auto">
          <a:xfrm>
            <a:off x="2339975" y="2276475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000"/>
              <a:t>比明</a:t>
            </a:r>
            <a:r>
              <a:rPr lang="en-US" altLang="zh-CN" sz="3000"/>
              <a:t>/</a:t>
            </a:r>
            <a:r>
              <a:rPr lang="zh-CN" altLang="en-US" sz="3000"/>
              <a:t>暗调更精细地调节颜色的亮度</a:t>
            </a:r>
          </a:p>
        </p:txBody>
      </p:sp>
      <p:sp>
        <p:nvSpPr>
          <p:cNvPr id="33797" name="AutoShape 8"/>
          <p:cNvSpPr>
            <a:spLocks noChangeArrowheads="1"/>
          </p:cNvSpPr>
          <p:nvPr/>
        </p:nvSpPr>
        <p:spPr bwMode="auto">
          <a:xfrm>
            <a:off x="755650" y="2997200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手段</a:t>
            </a:r>
          </a:p>
        </p:txBody>
      </p:sp>
      <p:sp>
        <p:nvSpPr>
          <p:cNvPr id="33798" name="AutoShape 9"/>
          <p:cNvSpPr>
            <a:spLocks noChangeArrowheads="1"/>
          </p:cNvSpPr>
          <p:nvPr/>
        </p:nvSpPr>
        <p:spPr bwMode="auto">
          <a:xfrm>
            <a:off x="2339975" y="2997200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向颜色中掺入灰色</a:t>
            </a:r>
            <a:endParaRPr lang="zh-CN" altLang="en-US" sz="2000"/>
          </a:p>
        </p:txBody>
      </p:sp>
      <p:sp>
        <p:nvSpPr>
          <p:cNvPr id="33799" name="AutoShape 10"/>
          <p:cNvSpPr>
            <a:spLocks noChangeArrowheads="1"/>
          </p:cNvSpPr>
          <p:nvPr/>
        </p:nvSpPr>
        <p:spPr bwMode="auto">
          <a:xfrm>
            <a:off x="755650" y="4005263"/>
            <a:ext cx="1295400" cy="647700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/>
              <a:t>结果</a:t>
            </a:r>
          </a:p>
        </p:txBody>
      </p:sp>
      <p:sp>
        <p:nvSpPr>
          <p:cNvPr id="33800" name="AutoShape 11"/>
          <p:cNvSpPr>
            <a:spLocks noChangeArrowheads="1"/>
          </p:cNvSpPr>
          <p:nvPr/>
        </p:nvSpPr>
        <p:spPr bwMode="auto">
          <a:xfrm>
            <a:off x="2339975" y="4005263"/>
            <a:ext cx="5832475" cy="647700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200"/>
              <a:t>得到灰调</a:t>
            </a:r>
            <a:endParaRPr lang="en-US" altLang="zh-CN" sz="2000"/>
          </a:p>
        </p:txBody>
      </p:sp>
      <p:sp>
        <p:nvSpPr>
          <p:cNvPr id="33801" name="AutoShape 12"/>
          <p:cNvSpPr>
            <a:spLocks noChangeArrowheads="1"/>
          </p:cNvSpPr>
          <p:nvPr/>
        </p:nvSpPr>
        <p:spPr bwMode="auto">
          <a:xfrm flipV="1">
            <a:off x="755650" y="3716338"/>
            <a:ext cx="1223963" cy="215900"/>
          </a:xfrm>
          <a:prstGeom prst="triangle">
            <a:avLst>
              <a:gd name="adj" fmla="val 50000"/>
            </a:avLst>
          </a:prstGeom>
          <a:solidFill>
            <a:srgbClr val="C5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380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68863"/>
            <a:ext cx="84248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Text Box 16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Tone</a:t>
            </a:r>
          </a:p>
        </p:txBody>
      </p:sp>
      <p:sp>
        <p:nvSpPr>
          <p:cNvPr id="33804" name="Rectangle 17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灰调</a:t>
            </a:r>
          </a:p>
        </p:txBody>
      </p:sp>
      <p:sp>
        <p:nvSpPr>
          <p:cNvPr id="33805" name="Oval 1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806" name="Oval 1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807" name="Oval 2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808" name="AutoShape 5"/>
          <p:cNvSpPr>
            <a:spLocks noChangeArrowheads="1"/>
          </p:cNvSpPr>
          <p:nvPr/>
        </p:nvSpPr>
        <p:spPr bwMode="auto">
          <a:xfrm>
            <a:off x="323850" y="1916113"/>
            <a:ext cx="8424863" cy="2808287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3809" name="Rectangle 5"/>
          <p:cNvSpPr>
            <a:spLocks noChangeArrowheads="1"/>
          </p:cNvSpPr>
          <p:nvPr/>
        </p:nvSpPr>
        <p:spPr bwMode="auto">
          <a:xfrm>
            <a:off x="755650" y="1555750"/>
            <a:ext cx="4897438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灰调：</a:t>
            </a:r>
            <a:r>
              <a:rPr lang="zh-CN" altLang="en-US" sz="2700" b="1">
                <a:solidFill>
                  <a:schemeClr val="accent2"/>
                </a:solidFill>
              </a:rPr>
              <a:t>掺加灰色</a:t>
            </a:r>
            <a:r>
              <a:rPr lang="zh-CN" altLang="en-US" sz="2700" b="1"/>
              <a:t>得到的一种纯色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4C26472-FF4A-4964-AB5A-435B1C0E4BF3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6147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184150" y="620713"/>
            <a:ext cx="2732088" cy="692150"/>
          </a:xfrm>
        </p:spPr>
        <p:txBody>
          <a:bodyPr/>
          <a:lstStyle/>
          <a:p>
            <a:pPr algn="ctr"/>
            <a:r>
              <a:rPr lang="en-US" altLang="zh-CN" sz="4000" b="0" dirty="0" smtClean="0">
                <a:solidFill>
                  <a:srgbClr val="0683EA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Part 1</a:t>
            </a:r>
          </a:p>
        </p:txBody>
      </p:sp>
      <p:sp>
        <p:nvSpPr>
          <p:cNvPr id="6148" name="Rectangle 10"/>
          <p:cNvSpPr>
            <a:spLocks noGrp="1" noChangeArrowheads="1"/>
          </p:cNvSpPr>
          <p:nvPr>
            <p:ph type="subTitle" idx="4294967295"/>
          </p:nvPr>
        </p:nvSpPr>
        <p:spPr>
          <a:xfrm>
            <a:off x="3562350" y="931863"/>
            <a:ext cx="5473700" cy="841375"/>
          </a:xfrm>
        </p:spPr>
        <p:txBody>
          <a:bodyPr anchor="ctr" anchorCtr="1"/>
          <a:lstStyle/>
          <a:p>
            <a:pPr marL="0" indent="0" algn="ctr">
              <a:buFontTx/>
              <a:buNone/>
            </a:pPr>
            <a:r>
              <a:rPr lang="en-US" altLang="zh-CN" sz="40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【</a:t>
            </a:r>
            <a:r>
              <a:rPr lang="zh-CN" altLang="en-US" sz="40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　引　言　</a:t>
            </a:r>
            <a:r>
              <a:rPr lang="en-US" altLang="zh-CN" sz="40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】</a:t>
            </a:r>
            <a:endParaRPr lang="zh-CN" altLang="en-US" sz="4000" smtClean="0">
              <a:solidFill>
                <a:srgbClr val="215A89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6149" name="AutoShape 25"/>
          <p:cNvSpPr>
            <a:spLocks noChangeArrowheads="1"/>
          </p:cNvSpPr>
          <p:nvPr/>
        </p:nvSpPr>
        <p:spPr bwMode="auto">
          <a:xfrm>
            <a:off x="3922713" y="2135188"/>
            <a:ext cx="5257800" cy="3454400"/>
          </a:xfrm>
          <a:prstGeom prst="roundRect">
            <a:avLst>
              <a:gd name="adj" fmla="val 4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色彩正确搭配</a:t>
            </a:r>
            <a:r>
              <a:rPr lang="en-US" altLang="zh-CN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3400" dirty="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色彩作用于人</a:t>
            </a:r>
            <a:r>
              <a:rPr lang="en-US" altLang="zh-CN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3400" dirty="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色彩用于表达</a:t>
            </a:r>
            <a:r>
              <a:rPr lang="en-US" altLang="zh-CN" sz="3400" dirty="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3400" dirty="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6150" name="Text Box 26"/>
          <p:cNvSpPr txBox="1">
            <a:spLocks noChangeArrowheads="1"/>
          </p:cNvSpPr>
          <p:nvPr/>
        </p:nvSpPr>
        <p:spPr bwMode="auto">
          <a:xfrm>
            <a:off x="777875" y="1268413"/>
            <a:ext cx="9144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6000" b="1" dirty="0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『 </a:t>
            </a:r>
            <a:r>
              <a:rPr lang="zh-CN" altLang="en-US" sz="6000" b="1" dirty="0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　录 </a:t>
            </a:r>
            <a:r>
              <a:rPr lang="en-US" sz="6000" b="1" dirty="0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』</a:t>
            </a:r>
            <a:r>
              <a:rPr lang="zh-CN" altLang="en-US" sz="4800" b="1" dirty="0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4B4C148-5E85-45EA-A372-B29A341AE100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0" y="0"/>
            <a:ext cx="9144000" cy="6092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482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221163"/>
            <a:ext cx="3673475" cy="26193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1" name="AutoShape 6"/>
          <p:cNvSpPr>
            <a:spLocks noChangeArrowheads="1"/>
          </p:cNvSpPr>
          <p:nvPr/>
        </p:nvSpPr>
        <p:spPr bwMode="auto">
          <a:xfrm>
            <a:off x="3562350" y="547688"/>
            <a:ext cx="4752975" cy="1439862"/>
          </a:xfrm>
          <a:prstGeom prst="roundRect">
            <a:avLst>
              <a:gd name="adj" fmla="val 15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/>
              <a:t>从一种颜色出发，调配明</a:t>
            </a:r>
            <a:r>
              <a:rPr lang="en-US" altLang="zh-CN"/>
              <a:t>/</a:t>
            </a:r>
            <a:r>
              <a:rPr lang="zh-CN" altLang="en-US"/>
              <a:t>暗</a:t>
            </a:r>
            <a:r>
              <a:rPr lang="en-US" altLang="zh-CN"/>
              <a:t>/</a:t>
            </a:r>
            <a:r>
              <a:rPr lang="zh-CN" altLang="en-US"/>
              <a:t>灰调，</a:t>
            </a:r>
          </a:p>
          <a:p>
            <a:pPr eaLnBrk="1" hangingPunct="1">
              <a:buFontTx/>
              <a:buNone/>
            </a:pPr>
            <a:r>
              <a:rPr lang="zh-CN" altLang="en-US"/>
              <a:t>形成一系列明暗度深浅不一的色彩，</a:t>
            </a:r>
          </a:p>
          <a:p>
            <a:pPr eaLnBrk="1" hangingPunct="1">
              <a:buFontTx/>
              <a:buNone/>
            </a:pPr>
            <a:r>
              <a:rPr lang="zh-CN" altLang="en-US"/>
              <a:t>称为</a:t>
            </a:r>
            <a:r>
              <a:rPr lang="zh-CN" altLang="en-US" b="1">
                <a:solidFill>
                  <a:schemeClr val="accent2"/>
                </a:solidFill>
              </a:rPr>
              <a:t>单色配色，</a:t>
            </a:r>
            <a:r>
              <a:rPr lang="zh-CN" altLang="en-US"/>
              <a:t>是色彩调和的基础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411413" y="908050"/>
            <a:ext cx="1152525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8B4D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bIns="0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20000">
              <a:solidFill>
                <a:schemeClr val="bg1"/>
              </a:solidFill>
              <a:latin typeface="Victorian LET"/>
            </a:endParaRPr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3635375" y="1987550"/>
            <a:ext cx="5257800" cy="0"/>
          </a:xfrm>
          <a:prstGeom prst="line">
            <a:avLst/>
          </a:prstGeom>
          <a:noFill/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5076825" y="1987550"/>
            <a:ext cx="3887788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chemeClr val="bg2"/>
                </a:solidFill>
              </a:rPr>
              <a:t>——Kukmoon(</a:t>
            </a:r>
            <a:r>
              <a:rPr lang="zh-CN" altLang="en-US" sz="1800">
                <a:solidFill>
                  <a:schemeClr val="bg2"/>
                </a:solidFill>
              </a:rPr>
              <a:t>谷月</a:t>
            </a:r>
            <a:r>
              <a:rPr lang="en-US" altLang="zh-CN" sz="180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3482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49275"/>
            <a:ext cx="2324100" cy="36353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92375"/>
            <a:ext cx="5545137" cy="16922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7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4221163"/>
            <a:ext cx="4195762" cy="26209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8" name="Picture 14" descr="图片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549275"/>
            <a:ext cx="116363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F8ACBDF-7C89-4218-B3CB-D3C88B9C62DA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84150" y="620713"/>
            <a:ext cx="2732088" cy="692150"/>
          </a:xfrm>
        </p:spPr>
        <p:txBody>
          <a:bodyPr/>
          <a:lstStyle/>
          <a:p>
            <a:pPr algn="ctr"/>
            <a:r>
              <a:rPr lang="en-US" altLang="zh-CN" sz="4000" b="0" smtClean="0">
                <a:solidFill>
                  <a:srgbClr val="0683EA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Part 6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319588" y="931863"/>
            <a:ext cx="4068762" cy="768350"/>
          </a:xfrm>
          <a:noFill/>
        </p:spPr>
        <p:txBody>
          <a:bodyPr anchor="ctr"/>
          <a:lstStyle/>
          <a:p>
            <a:pPr marL="0" indent="0" algn="r">
              <a:buFontTx/>
              <a:buNone/>
            </a:pP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【</a:t>
            </a:r>
            <a:r>
              <a:rPr lang="zh-CN" altLang="en-US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色彩调和</a:t>
            </a:r>
            <a:r>
              <a:rPr lang="en-US" altLang="zh-CN" sz="36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】</a:t>
            </a:r>
            <a:endParaRPr lang="zh-CN" altLang="en-US" sz="3600" smtClean="0">
              <a:solidFill>
                <a:srgbClr val="215A89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35845" name="AutoShape 25"/>
          <p:cNvSpPr>
            <a:spLocks noChangeArrowheads="1"/>
          </p:cNvSpPr>
          <p:nvPr/>
        </p:nvSpPr>
        <p:spPr bwMode="auto">
          <a:xfrm>
            <a:off x="2482850" y="2279650"/>
            <a:ext cx="6121400" cy="3454400"/>
          </a:xfrm>
          <a:prstGeom prst="roundRect">
            <a:avLst>
              <a:gd name="adj" fmla="val 4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34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正方形色系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矩形色系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29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分割互补色系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三  色  系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类似色系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互补色系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777875" y="1268413"/>
            <a:ext cx="9144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『 </a:t>
            </a:r>
            <a:r>
              <a:rPr lang="zh-CN" alt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　录 </a:t>
            </a: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』</a:t>
            </a:r>
            <a:r>
              <a:rPr lang="zh-CN" altLang="en-US" sz="48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　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DBCB0351-D08B-444F-8D61-B4B756C98058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32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39850"/>
            <a:ext cx="2952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 Box 16"/>
          <p:cNvSpPr txBox="1">
            <a:spLocks noChangeArrowheads="1"/>
          </p:cNvSpPr>
          <p:nvPr/>
        </p:nvSpPr>
        <p:spPr bwMode="auto">
          <a:xfrm>
            <a:off x="3490913" y="260350"/>
            <a:ext cx="475297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Complementary color scheme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3EA2F4"/>
              </a:solidFill>
            </a:endParaRPr>
          </a:p>
        </p:txBody>
      </p:sp>
      <p:sp>
        <p:nvSpPr>
          <p:cNvPr id="36869" name="Rectangle 18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互补色系</a:t>
            </a:r>
          </a:p>
        </p:txBody>
      </p:sp>
      <p:sp>
        <p:nvSpPr>
          <p:cNvPr id="36870" name="AutoShape 5"/>
          <p:cNvSpPr>
            <a:spLocks noChangeArrowheads="1"/>
          </p:cNvSpPr>
          <p:nvPr/>
        </p:nvSpPr>
        <p:spPr bwMode="auto">
          <a:xfrm>
            <a:off x="2484438" y="3860800"/>
            <a:ext cx="6264275" cy="2592388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7596188" y="3500438"/>
            <a:ext cx="688975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概念</a:t>
            </a:r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2771775" y="5516563"/>
            <a:ext cx="4411663" cy="10080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/>
              <a:t>在色轮上相对分布 </a:t>
            </a:r>
            <a:r>
              <a:rPr lang="en-US" altLang="zh-CN" sz="2400"/>
              <a:t>(</a:t>
            </a:r>
            <a:r>
              <a:rPr lang="zh-CN" altLang="en-US" sz="2400"/>
              <a:t>成</a:t>
            </a:r>
            <a:r>
              <a:rPr lang="en-US" altLang="zh-CN" sz="2400"/>
              <a:t>180°</a:t>
            </a:r>
            <a:r>
              <a:rPr lang="zh-CN" altLang="en-US" sz="2400"/>
              <a:t>角</a:t>
            </a:r>
            <a:r>
              <a:rPr lang="en-US" altLang="zh-CN" sz="2400"/>
              <a:t>)</a:t>
            </a:r>
            <a:r>
              <a:rPr lang="zh-CN" altLang="en-US" sz="2400"/>
              <a:t>的两种颜色</a:t>
            </a:r>
            <a:br>
              <a:rPr lang="zh-CN" altLang="en-US" sz="2400"/>
            </a:br>
            <a:r>
              <a:rPr lang="en-US" altLang="zh-CN" sz="2400"/>
              <a:t>(complementary colors)</a:t>
            </a:r>
          </a:p>
        </p:txBody>
      </p:sp>
      <p:sp>
        <p:nvSpPr>
          <p:cNvPr id="36873" name="AutoShape 10"/>
          <p:cNvSpPr>
            <a:spLocks noChangeArrowheads="1"/>
          </p:cNvSpPr>
          <p:nvPr/>
        </p:nvSpPr>
        <p:spPr bwMode="auto">
          <a:xfrm>
            <a:off x="2771775" y="4294188"/>
            <a:ext cx="5761038" cy="7921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700"/>
              <a:t>由一对 </a:t>
            </a:r>
            <a:r>
              <a:rPr lang="zh-CN" altLang="en-US" sz="3700" b="1">
                <a:solidFill>
                  <a:schemeClr val="accent2"/>
                </a:solidFill>
              </a:rPr>
              <a:t>互补色</a:t>
            </a:r>
            <a:r>
              <a:rPr lang="zh-CN" altLang="en-US" sz="3700"/>
              <a:t>  构成的色系</a:t>
            </a:r>
            <a:br>
              <a:rPr lang="zh-CN" altLang="en-US" sz="3700"/>
            </a:br>
            <a:endParaRPr lang="en-US" altLang="zh-CN" sz="3700"/>
          </a:p>
        </p:txBody>
      </p:sp>
      <p:sp>
        <p:nvSpPr>
          <p:cNvPr id="36874" name="AutoShape 9"/>
          <p:cNvSpPr>
            <a:spLocks noChangeArrowheads="1"/>
          </p:cNvSpPr>
          <p:nvPr/>
        </p:nvSpPr>
        <p:spPr bwMode="auto">
          <a:xfrm>
            <a:off x="4284663" y="4078288"/>
            <a:ext cx="1511300" cy="719137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75" name="AutoShape 20"/>
          <p:cNvSpPr>
            <a:spLocks noChangeArrowheads="1"/>
          </p:cNvSpPr>
          <p:nvPr/>
        </p:nvSpPr>
        <p:spPr bwMode="auto">
          <a:xfrm rot="5400000">
            <a:off x="4607719" y="5041107"/>
            <a:ext cx="865187" cy="520700"/>
          </a:xfrm>
          <a:prstGeom prst="notchedRightArrow">
            <a:avLst>
              <a:gd name="adj1" fmla="val 50000"/>
              <a:gd name="adj2" fmla="val 41540"/>
            </a:avLst>
          </a:prstGeom>
          <a:gradFill rotWithShape="1">
            <a:gsLst>
              <a:gs pos="0">
                <a:schemeClr val="accent1"/>
              </a:gs>
              <a:gs pos="100000">
                <a:srgbClr val="08B4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76" name="Oval 22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77" name="Oval 23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78" name="Oval 24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79" name="Oval 25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80" name="Oval 26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6881" name="Oval 27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51E367A-CD7A-4710-A8D6-4F055B04ACD9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33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7891" name="AutoShape 5"/>
          <p:cNvSpPr>
            <a:spLocks noChangeArrowheads="1"/>
          </p:cNvSpPr>
          <p:nvPr/>
        </p:nvSpPr>
        <p:spPr bwMode="auto">
          <a:xfrm>
            <a:off x="323850" y="1700213"/>
            <a:ext cx="8424863" cy="45370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特点与应用</a:t>
            </a:r>
          </a:p>
        </p:txBody>
      </p:sp>
      <p:pic>
        <p:nvPicPr>
          <p:cNvPr id="3789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1844675"/>
            <a:ext cx="236537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AutoShape 8"/>
          <p:cNvSpPr>
            <a:spLocks noChangeArrowheads="1"/>
          </p:cNvSpPr>
          <p:nvPr/>
        </p:nvSpPr>
        <p:spPr bwMode="auto">
          <a:xfrm>
            <a:off x="3203575" y="1844675"/>
            <a:ext cx="4175125" cy="1728788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特点</a:t>
            </a:r>
            <a:r>
              <a:rPr lang="zh-CN" altLang="en-US" sz="3200" smtClean="0">
                <a:solidFill>
                  <a:schemeClr val="accent2"/>
                </a:solidFill>
              </a:rPr>
              <a:t>：</a:t>
            </a:r>
            <a:r>
              <a:rPr lang="zh-CN" altLang="en-US" sz="3200" smtClean="0"/>
              <a:t>高度对比，难以驾驭</a:t>
            </a:r>
            <a:endParaRPr lang="zh-CN" altLang="en-US" sz="2000" smtClean="0"/>
          </a:p>
        </p:txBody>
      </p:sp>
      <p:sp>
        <p:nvSpPr>
          <p:cNvPr id="37895" name="AutoShape 10"/>
          <p:cNvSpPr>
            <a:spLocks noChangeArrowheads="1"/>
          </p:cNvSpPr>
          <p:nvPr/>
        </p:nvSpPr>
        <p:spPr bwMode="auto">
          <a:xfrm>
            <a:off x="3203575" y="4076700"/>
            <a:ext cx="4895850" cy="208915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应用场合：</a:t>
            </a:r>
            <a:r>
              <a:rPr lang="zh-CN" altLang="en-US" sz="3200" smtClean="0"/>
              <a:t>凸显强调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/>
              <a:t>不适用于大量文本对比</a:t>
            </a:r>
            <a:r>
              <a:rPr lang="en-US" sz="2000" smtClean="0"/>
              <a:t>, </a:t>
            </a:r>
            <a:r>
              <a:rPr lang="zh-CN" altLang="en-US" sz="2000" smtClean="0"/>
              <a:t>或背景色与文本色对比</a:t>
            </a:r>
          </a:p>
        </p:txBody>
      </p:sp>
      <p:pic>
        <p:nvPicPr>
          <p:cNvPr id="37896" name="Picture 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4" r="2817"/>
          <a:stretch>
            <a:fillRect/>
          </a:stretch>
        </p:blipFill>
        <p:spPr bwMode="auto">
          <a:xfrm>
            <a:off x="684213" y="4149725"/>
            <a:ext cx="230346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7" name="Line 27"/>
          <p:cNvSpPr>
            <a:spLocks noChangeShapeType="1"/>
          </p:cNvSpPr>
          <p:nvPr/>
        </p:nvSpPr>
        <p:spPr bwMode="auto">
          <a:xfrm>
            <a:off x="395288" y="3933825"/>
            <a:ext cx="835342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Oval 2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7899" name="Oval 2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7900" name="Oval 3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7901" name="Oval 31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7902" name="Oval 32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7903" name="Oval 33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F0BE108-8D6C-4630-A892-C38B475A9797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34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3490913" y="260350"/>
            <a:ext cx="475297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Analogous  color scheme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3EA2F4"/>
              </a:solidFill>
            </a:endParaRP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类似色系</a:t>
            </a: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2484438" y="3860800"/>
            <a:ext cx="6264275" cy="2592388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7596188" y="3500438"/>
            <a:ext cx="688975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概念</a:t>
            </a:r>
          </a:p>
        </p:txBody>
      </p:sp>
      <p:sp>
        <p:nvSpPr>
          <p:cNvPr id="38919" name="AutoShape 8"/>
          <p:cNvSpPr>
            <a:spLocks noChangeArrowheads="1"/>
          </p:cNvSpPr>
          <p:nvPr/>
        </p:nvSpPr>
        <p:spPr bwMode="auto">
          <a:xfrm>
            <a:off x="2771775" y="5516563"/>
            <a:ext cx="4411663" cy="10080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/>
              <a:t>在色轮上相邻分布 </a:t>
            </a:r>
            <a:r>
              <a:rPr lang="en-US" altLang="zh-CN" sz="2400"/>
              <a:t>(</a:t>
            </a:r>
            <a:r>
              <a:rPr lang="zh-CN" altLang="en-US" sz="2400"/>
              <a:t>夹角</a:t>
            </a:r>
            <a:r>
              <a:rPr lang="en-US" altLang="zh-CN" sz="2400"/>
              <a:t>&lt;90°)</a:t>
            </a:r>
            <a:r>
              <a:rPr lang="zh-CN" altLang="en-US" sz="2400"/>
              <a:t>的几种颜色</a:t>
            </a:r>
            <a:br>
              <a:rPr lang="zh-CN" altLang="en-US" sz="2400"/>
            </a:br>
            <a:r>
              <a:rPr lang="en-US" altLang="zh-CN" sz="2400"/>
              <a:t>(analogous colors)</a:t>
            </a:r>
          </a:p>
        </p:txBody>
      </p:sp>
      <p:sp>
        <p:nvSpPr>
          <p:cNvPr id="38920" name="AutoShape 10"/>
          <p:cNvSpPr>
            <a:spLocks noChangeArrowheads="1"/>
          </p:cNvSpPr>
          <p:nvPr/>
        </p:nvSpPr>
        <p:spPr bwMode="auto">
          <a:xfrm>
            <a:off x="2771775" y="4294188"/>
            <a:ext cx="5761038" cy="7921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700"/>
              <a:t>由若干 </a:t>
            </a:r>
            <a:r>
              <a:rPr lang="zh-CN" altLang="en-US" sz="3700" b="1">
                <a:solidFill>
                  <a:schemeClr val="accent2"/>
                </a:solidFill>
              </a:rPr>
              <a:t>类似色</a:t>
            </a:r>
            <a:r>
              <a:rPr lang="zh-CN" altLang="en-US" sz="3700"/>
              <a:t>  构成的色系</a:t>
            </a:r>
            <a:br>
              <a:rPr lang="zh-CN" altLang="en-US" sz="3700"/>
            </a:br>
            <a:endParaRPr lang="en-US" altLang="zh-CN" sz="3700"/>
          </a:p>
        </p:txBody>
      </p:sp>
      <p:sp>
        <p:nvSpPr>
          <p:cNvPr id="38921" name="AutoShape 9"/>
          <p:cNvSpPr>
            <a:spLocks noChangeArrowheads="1"/>
          </p:cNvSpPr>
          <p:nvPr/>
        </p:nvSpPr>
        <p:spPr bwMode="auto">
          <a:xfrm>
            <a:off x="4284663" y="4078288"/>
            <a:ext cx="1511300" cy="719137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2" name="AutoShape 11"/>
          <p:cNvSpPr>
            <a:spLocks noChangeArrowheads="1"/>
          </p:cNvSpPr>
          <p:nvPr/>
        </p:nvSpPr>
        <p:spPr bwMode="auto">
          <a:xfrm rot="5400000">
            <a:off x="4607719" y="5041107"/>
            <a:ext cx="865187" cy="520700"/>
          </a:xfrm>
          <a:prstGeom prst="notchedRightArrow">
            <a:avLst>
              <a:gd name="adj1" fmla="val 50000"/>
              <a:gd name="adj2" fmla="val 41540"/>
            </a:avLst>
          </a:prstGeom>
          <a:gradFill rotWithShape="1">
            <a:gsLst>
              <a:gs pos="0">
                <a:schemeClr val="accent1"/>
              </a:gs>
              <a:gs pos="100000">
                <a:srgbClr val="08B4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3" name="Oval 12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4" name="Oval 13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5" name="Oval 14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6" name="Oval 15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7" name="Oval 16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28" name="Oval 17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8929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2951162" cy="29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6D3C7B5-D396-4E09-A8C8-AE9294C766AB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35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39939" name="AutoShape 5"/>
          <p:cNvSpPr>
            <a:spLocks noChangeArrowheads="1"/>
          </p:cNvSpPr>
          <p:nvPr/>
        </p:nvSpPr>
        <p:spPr bwMode="auto">
          <a:xfrm>
            <a:off x="323850" y="1700213"/>
            <a:ext cx="8424863" cy="45370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特点与应用</a:t>
            </a:r>
          </a:p>
        </p:txBody>
      </p:sp>
      <p:sp>
        <p:nvSpPr>
          <p:cNvPr id="39941" name="AutoShape 8"/>
          <p:cNvSpPr>
            <a:spLocks noChangeArrowheads="1"/>
          </p:cNvSpPr>
          <p:nvPr/>
        </p:nvSpPr>
        <p:spPr bwMode="auto">
          <a:xfrm>
            <a:off x="3203575" y="1844675"/>
            <a:ext cx="4175125" cy="1728788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特点</a:t>
            </a:r>
            <a:r>
              <a:rPr lang="zh-CN" altLang="en-US" sz="3200" smtClean="0">
                <a:solidFill>
                  <a:schemeClr val="accent2"/>
                </a:solidFill>
              </a:rPr>
              <a:t>：</a:t>
            </a:r>
            <a:r>
              <a:rPr lang="zh-CN" altLang="en-US" sz="3200" smtClean="0"/>
              <a:t>搭配和谐，对比不强</a:t>
            </a:r>
            <a:endParaRPr lang="en-US" sz="2000" smtClean="0"/>
          </a:p>
        </p:txBody>
      </p:sp>
      <p:sp>
        <p:nvSpPr>
          <p:cNvPr id="39942" name="AutoShape 10"/>
          <p:cNvSpPr>
            <a:spLocks noChangeArrowheads="1"/>
          </p:cNvSpPr>
          <p:nvPr/>
        </p:nvSpPr>
        <p:spPr bwMode="auto">
          <a:xfrm>
            <a:off x="3203575" y="4076700"/>
            <a:ext cx="4895850" cy="208915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应用场合广泛</a:t>
            </a:r>
            <a:r>
              <a:rPr 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注意两条法则：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易于区分</a:t>
            </a:r>
            <a:r>
              <a:rPr lang="en-US" sz="3200" smtClean="0"/>
              <a:t>(</a:t>
            </a:r>
            <a:r>
              <a:rPr lang="zh-CN" altLang="en-US" sz="2000" smtClean="0"/>
              <a:t>保证各种色彩有足够的对比度</a:t>
            </a:r>
            <a:r>
              <a:rPr lang="en-US" sz="3200" smtClean="0"/>
              <a:t>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均衡调配</a:t>
            </a:r>
            <a:r>
              <a:rPr lang="en-US" sz="3200" smtClean="0"/>
              <a:t>(</a:t>
            </a:r>
            <a:r>
              <a:rPr lang="en-US" smtClean="0"/>
              <a:t>1</a:t>
            </a:r>
            <a:r>
              <a:rPr lang="zh-CN" altLang="en-US" smtClean="0"/>
              <a:t>种主体色</a:t>
            </a:r>
            <a:r>
              <a:rPr lang="en-US" smtClean="0"/>
              <a:t>+1</a:t>
            </a:r>
            <a:r>
              <a:rPr lang="zh-CN" altLang="en-US" smtClean="0"/>
              <a:t>种辅助色</a:t>
            </a:r>
            <a:r>
              <a:rPr lang="en-US" smtClean="0"/>
              <a:t>+1</a:t>
            </a:r>
            <a:r>
              <a:rPr lang="zh-CN" altLang="en-US" smtClean="0"/>
              <a:t>种强调色</a:t>
            </a:r>
            <a:r>
              <a:rPr lang="en-US" sz="3200" smtClean="0"/>
              <a:t>)</a:t>
            </a:r>
            <a:endParaRPr lang="zh-CN" altLang="en-US" sz="3200" smtClean="0"/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4" r="2817"/>
          <a:stretch>
            <a:fillRect/>
          </a:stretch>
        </p:blipFill>
        <p:spPr bwMode="auto">
          <a:xfrm>
            <a:off x="684213" y="4149725"/>
            <a:ext cx="230346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4" name="Line 8"/>
          <p:cNvSpPr>
            <a:spLocks noChangeShapeType="1"/>
          </p:cNvSpPr>
          <p:nvPr/>
        </p:nvSpPr>
        <p:spPr bwMode="auto">
          <a:xfrm>
            <a:off x="395288" y="3933825"/>
            <a:ext cx="835342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9946" name="Oval 10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9947" name="Oval 11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9948" name="Oval 12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9949" name="Oval 13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9950" name="Oval 14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9951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20863"/>
            <a:ext cx="23685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98D29C9-11F6-4B7C-9F9F-F996B1F55938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36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490913" y="260350"/>
            <a:ext cx="475297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Triadic  color scheme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3EA2F4"/>
              </a:solidFill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三色系</a:t>
            </a:r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2484438" y="3860800"/>
            <a:ext cx="6264275" cy="2376488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7596188" y="3500438"/>
            <a:ext cx="688975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概念</a:t>
            </a:r>
          </a:p>
        </p:txBody>
      </p:sp>
      <p:sp>
        <p:nvSpPr>
          <p:cNvPr id="40967" name="AutoShape 8"/>
          <p:cNvSpPr>
            <a:spLocks noChangeArrowheads="1"/>
          </p:cNvSpPr>
          <p:nvPr/>
        </p:nvSpPr>
        <p:spPr bwMode="auto">
          <a:xfrm>
            <a:off x="2627313" y="5445125"/>
            <a:ext cx="4411662" cy="1008063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/>
              <a:t>两两之间夹角为</a:t>
            </a:r>
            <a:r>
              <a:rPr lang="en-US" altLang="zh-CN" sz="2400"/>
              <a:t>120°</a:t>
            </a:r>
          </a:p>
        </p:txBody>
      </p:sp>
      <p:sp>
        <p:nvSpPr>
          <p:cNvPr id="40968" name="AutoShape 10"/>
          <p:cNvSpPr>
            <a:spLocks noChangeArrowheads="1"/>
          </p:cNvSpPr>
          <p:nvPr/>
        </p:nvSpPr>
        <p:spPr bwMode="auto">
          <a:xfrm>
            <a:off x="2627313" y="4294188"/>
            <a:ext cx="5905500" cy="7921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000"/>
              <a:t>由 </a:t>
            </a:r>
            <a:r>
              <a:rPr lang="zh-CN" altLang="en-US" sz="3000" b="1">
                <a:solidFill>
                  <a:schemeClr val="accent2"/>
                </a:solidFill>
              </a:rPr>
              <a:t>均衡分布</a:t>
            </a:r>
            <a:r>
              <a:rPr lang="zh-CN" altLang="en-US" sz="3000"/>
              <a:t> 的</a:t>
            </a:r>
            <a:r>
              <a:rPr lang="en-US" altLang="zh-CN" sz="3000"/>
              <a:t>3</a:t>
            </a:r>
            <a:r>
              <a:rPr lang="zh-CN" altLang="en-US" sz="3000"/>
              <a:t>种颜色构成的色系</a:t>
            </a:r>
            <a:r>
              <a:rPr lang="zh-CN" altLang="en-US" sz="3700"/>
              <a:t/>
            </a:r>
            <a:br>
              <a:rPr lang="zh-CN" altLang="en-US" sz="3700"/>
            </a:br>
            <a:endParaRPr lang="en-US" altLang="zh-CN" sz="3700"/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3132138" y="4076700"/>
            <a:ext cx="1511300" cy="719138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 rot="5400000">
            <a:off x="3463131" y="5041107"/>
            <a:ext cx="865187" cy="520700"/>
          </a:xfrm>
          <a:prstGeom prst="notchedRightArrow">
            <a:avLst>
              <a:gd name="adj1" fmla="val 50000"/>
              <a:gd name="adj2" fmla="val 41540"/>
            </a:avLst>
          </a:prstGeom>
          <a:gradFill rotWithShape="1">
            <a:gsLst>
              <a:gs pos="0">
                <a:schemeClr val="accent1"/>
              </a:gs>
              <a:gs pos="100000">
                <a:srgbClr val="08B4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1" name="Oval 11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2" name="Oval 12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3" name="Oval 13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4" name="Oval 14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5" name="Oval 15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0976" name="Oval 16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0977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68413"/>
            <a:ext cx="30241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5DF2467-36FB-40E8-86F5-A627B10EE38A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37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1987" name="AutoShape 5"/>
          <p:cNvSpPr>
            <a:spLocks noChangeArrowheads="1"/>
          </p:cNvSpPr>
          <p:nvPr/>
        </p:nvSpPr>
        <p:spPr bwMode="auto">
          <a:xfrm>
            <a:off x="323850" y="1700213"/>
            <a:ext cx="8424863" cy="45370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特点与应用</a:t>
            </a:r>
          </a:p>
        </p:txBody>
      </p:sp>
      <p:sp>
        <p:nvSpPr>
          <p:cNvPr id="41989" name="AutoShape 8"/>
          <p:cNvSpPr>
            <a:spLocks noChangeArrowheads="1"/>
          </p:cNvSpPr>
          <p:nvPr/>
        </p:nvSpPr>
        <p:spPr bwMode="auto">
          <a:xfrm>
            <a:off x="3203575" y="1844675"/>
            <a:ext cx="4175125" cy="1728788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特点</a:t>
            </a:r>
            <a:r>
              <a:rPr lang="zh-CN" altLang="en-US" sz="3200" smtClean="0">
                <a:solidFill>
                  <a:schemeClr val="accent2"/>
                </a:solidFill>
              </a:rPr>
              <a:t>：</a:t>
            </a:r>
            <a:r>
              <a:rPr lang="zh-CN" altLang="en-US" sz="3000" smtClean="0"/>
              <a:t>既搭配和谐</a:t>
            </a:r>
            <a:r>
              <a:rPr lang="en-US" sz="3000" smtClean="0"/>
              <a:t>, </a:t>
            </a:r>
            <a:r>
              <a:rPr lang="zh-CN" altLang="en-US" sz="3000" smtClean="0"/>
              <a:t>又对比鲜明</a:t>
            </a:r>
            <a:endParaRPr lang="en-US" sz="3000" smtClean="0"/>
          </a:p>
        </p:txBody>
      </p:sp>
      <p:sp>
        <p:nvSpPr>
          <p:cNvPr id="41990" name="AutoShape 10"/>
          <p:cNvSpPr>
            <a:spLocks noChangeArrowheads="1"/>
          </p:cNvSpPr>
          <p:nvPr/>
        </p:nvSpPr>
        <p:spPr bwMode="auto">
          <a:xfrm>
            <a:off x="3203575" y="4076700"/>
            <a:ext cx="4895850" cy="208915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应用场合广泛</a:t>
            </a:r>
            <a:r>
              <a:rPr 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注意两条法则：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000" smtClean="0"/>
              <a:t>均衡调配</a:t>
            </a:r>
            <a:r>
              <a:rPr lang="en-US" sz="3200" smtClean="0"/>
              <a:t>(</a:t>
            </a:r>
            <a:r>
              <a:rPr lang="en-US" smtClean="0"/>
              <a:t>1</a:t>
            </a:r>
            <a:r>
              <a:rPr lang="zh-CN" altLang="en-US" smtClean="0"/>
              <a:t>种主体色</a:t>
            </a:r>
            <a:r>
              <a:rPr lang="en-US" smtClean="0"/>
              <a:t>+1</a:t>
            </a:r>
            <a:r>
              <a:rPr lang="zh-CN" altLang="en-US" smtClean="0"/>
              <a:t>种辅助色</a:t>
            </a:r>
            <a:r>
              <a:rPr lang="en-US" smtClean="0"/>
              <a:t>+1</a:t>
            </a:r>
            <a:r>
              <a:rPr lang="zh-CN" altLang="en-US" smtClean="0"/>
              <a:t>种强调色</a:t>
            </a:r>
            <a:r>
              <a:rPr lang="en-US" sz="3200" smtClean="0"/>
              <a:t>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000" smtClean="0"/>
              <a:t>以二次色为佳</a:t>
            </a:r>
            <a:r>
              <a:rPr lang="en-US" sz="3200" smtClean="0"/>
              <a:t>(</a:t>
            </a:r>
            <a:r>
              <a:rPr lang="zh-CN" altLang="en-US" sz="2200" smtClean="0"/>
              <a:t>绿</a:t>
            </a:r>
            <a:r>
              <a:rPr lang="en-US" sz="2200" smtClean="0"/>
              <a:t>+</a:t>
            </a:r>
            <a:r>
              <a:rPr lang="zh-CN" altLang="en-US" sz="2200" smtClean="0"/>
              <a:t>橙</a:t>
            </a:r>
            <a:r>
              <a:rPr lang="en-US" sz="2200" smtClean="0"/>
              <a:t>+</a:t>
            </a:r>
            <a:r>
              <a:rPr lang="zh-CN" altLang="en-US" sz="2200" smtClean="0"/>
              <a:t>紫 </a:t>
            </a:r>
            <a:r>
              <a:rPr lang="en-US" sz="2200" smtClean="0"/>
              <a:t>&gt; </a:t>
            </a:r>
            <a:r>
              <a:rPr lang="zh-CN" altLang="en-US" sz="2200" smtClean="0"/>
              <a:t>红</a:t>
            </a:r>
            <a:r>
              <a:rPr lang="en-US" sz="2200" smtClean="0"/>
              <a:t>+</a:t>
            </a:r>
            <a:r>
              <a:rPr lang="zh-CN" altLang="en-US" sz="2200" smtClean="0"/>
              <a:t>黄</a:t>
            </a:r>
            <a:r>
              <a:rPr lang="en-US" sz="2200" smtClean="0"/>
              <a:t>+</a:t>
            </a:r>
            <a:r>
              <a:rPr lang="zh-CN" altLang="en-US" sz="2200" smtClean="0"/>
              <a:t>蓝</a:t>
            </a:r>
            <a:r>
              <a:rPr lang="en-US" sz="3200" smtClean="0"/>
              <a:t>)</a:t>
            </a:r>
            <a:endParaRPr lang="zh-CN" altLang="en-US" sz="3200" smtClean="0"/>
          </a:p>
        </p:txBody>
      </p:sp>
      <p:pic>
        <p:nvPicPr>
          <p:cNvPr id="41991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4" r="2817"/>
          <a:stretch>
            <a:fillRect/>
          </a:stretch>
        </p:blipFill>
        <p:spPr bwMode="auto">
          <a:xfrm>
            <a:off x="684213" y="4149725"/>
            <a:ext cx="230346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992" name="Line 7"/>
          <p:cNvSpPr>
            <a:spLocks noChangeShapeType="1"/>
          </p:cNvSpPr>
          <p:nvPr/>
        </p:nvSpPr>
        <p:spPr bwMode="auto">
          <a:xfrm>
            <a:off x="395288" y="3933825"/>
            <a:ext cx="835342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3" name="Oval 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94" name="Oval 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95" name="Oval 1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96" name="Oval 11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97" name="Oval 12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1998" name="Oval 13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1999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44675"/>
            <a:ext cx="2363787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542589F-CB1A-4E2B-8D59-5A54DF6F6F80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38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490913" y="260350"/>
            <a:ext cx="475297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3EA2F4"/>
                </a:solidFill>
              </a:rPr>
              <a:t>Split-complementary  color scheme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000">
              <a:solidFill>
                <a:srgbClr val="3EA2F4"/>
              </a:solidFill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分割互补色系</a:t>
            </a:r>
          </a:p>
        </p:txBody>
      </p:sp>
      <p:sp>
        <p:nvSpPr>
          <p:cNvPr id="43013" name="Oval 11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4" name="Oval 12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5" name="Oval 13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6" name="Oval 14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7" name="Oval 15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8" name="Oval 16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3019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70000"/>
            <a:ext cx="30226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0" name="AutoShape 6"/>
          <p:cNvSpPr>
            <a:spLocks noChangeArrowheads="1"/>
          </p:cNvSpPr>
          <p:nvPr/>
        </p:nvSpPr>
        <p:spPr bwMode="auto">
          <a:xfrm>
            <a:off x="2874963" y="4078288"/>
            <a:ext cx="1049337" cy="504825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accent2"/>
                </a:solidFill>
              </a:rPr>
              <a:t>已知</a:t>
            </a:r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3021" name="AutoShape 7"/>
          <p:cNvSpPr>
            <a:spLocks noChangeArrowheads="1"/>
          </p:cNvSpPr>
          <p:nvPr/>
        </p:nvSpPr>
        <p:spPr bwMode="auto">
          <a:xfrm>
            <a:off x="4011613" y="4076700"/>
            <a:ext cx="4953000" cy="504825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600"/>
              <a:t>一个互补色系由两种颜色构成</a:t>
            </a:r>
            <a:endParaRPr lang="zh-CN" altLang="en-US" sz="2000"/>
          </a:p>
        </p:txBody>
      </p:sp>
      <p:sp>
        <p:nvSpPr>
          <p:cNvPr id="43022" name="AutoShape 13"/>
          <p:cNvSpPr>
            <a:spLocks noChangeArrowheads="1"/>
          </p:cNvSpPr>
          <p:nvPr/>
        </p:nvSpPr>
        <p:spPr bwMode="auto">
          <a:xfrm>
            <a:off x="2874963" y="4797425"/>
            <a:ext cx="1049337" cy="504825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accent2"/>
                </a:solidFill>
              </a:rPr>
              <a:t>变换</a:t>
            </a:r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3023" name="AutoShape 14"/>
          <p:cNvSpPr>
            <a:spLocks noChangeArrowheads="1"/>
          </p:cNvSpPr>
          <p:nvPr/>
        </p:nvSpPr>
        <p:spPr bwMode="auto">
          <a:xfrm>
            <a:off x="3995738" y="4795838"/>
            <a:ext cx="4537075" cy="504825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200"/>
              <a:t>取出其中之一， 用色轮上左右相邻的两种颜色代替，形成新的色系</a:t>
            </a:r>
          </a:p>
        </p:txBody>
      </p:sp>
      <p:sp>
        <p:nvSpPr>
          <p:cNvPr id="43024" name="AutoShape 15"/>
          <p:cNvSpPr>
            <a:spLocks noChangeArrowheads="1"/>
          </p:cNvSpPr>
          <p:nvPr/>
        </p:nvSpPr>
        <p:spPr bwMode="auto">
          <a:xfrm>
            <a:off x="2874963" y="5662613"/>
            <a:ext cx="1049337" cy="504825"/>
          </a:xfrm>
          <a:prstGeom prst="roundRect">
            <a:avLst>
              <a:gd name="adj" fmla="val 20167"/>
            </a:avLst>
          </a:prstGeom>
          <a:noFill/>
          <a:ln w="28575">
            <a:solidFill>
              <a:srgbClr val="0085A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accent2"/>
                </a:solidFill>
              </a:rPr>
              <a:t>结果</a:t>
            </a:r>
            <a:endParaRPr lang="zh-CN" altLang="en-US" sz="1600">
              <a:solidFill>
                <a:schemeClr val="accent2"/>
              </a:solidFill>
            </a:endParaRPr>
          </a:p>
        </p:txBody>
      </p:sp>
      <p:sp>
        <p:nvSpPr>
          <p:cNvPr id="43025" name="AutoShape 16"/>
          <p:cNvSpPr>
            <a:spLocks noChangeArrowheads="1"/>
          </p:cNvSpPr>
          <p:nvPr/>
        </p:nvSpPr>
        <p:spPr bwMode="auto">
          <a:xfrm>
            <a:off x="4011613" y="5661025"/>
            <a:ext cx="4953000" cy="504825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600" b="1">
                <a:solidFill>
                  <a:schemeClr val="accent2"/>
                </a:solidFill>
              </a:rPr>
              <a:t>分割互补色系</a:t>
            </a:r>
            <a:endParaRPr lang="en-US" altLang="zh-CN" sz="2600"/>
          </a:p>
        </p:txBody>
      </p:sp>
      <p:sp>
        <p:nvSpPr>
          <p:cNvPr id="43026" name="AutoShape 20"/>
          <p:cNvSpPr>
            <a:spLocks noChangeArrowheads="1"/>
          </p:cNvSpPr>
          <p:nvPr/>
        </p:nvSpPr>
        <p:spPr bwMode="auto">
          <a:xfrm flipV="1">
            <a:off x="3019425" y="5373688"/>
            <a:ext cx="849313" cy="215900"/>
          </a:xfrm>
          <a:prstGeom prst="triangle">
            <a:avLst>
              <a:gd name="adj" fmla="val 50000"/>
            </a:avLst>
          </a:prstGeom>
          <a:solidFill>
            <a:srgbClr val="C5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27" name="AutoShape 5"/>
          <p:cNvSpPr>
            <a:spLocks noChangeArrowheads="1"/>
          </p:cNvSpPr>
          <p:nvPr/>
        </p:nvSpPr>
        <p:spPr bwMode="auto">
          <a:xfrm>
            <a:off x="2484438" y="3860800"/>
            <a:ext cx="6264275" cy="2520950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28" name="Rectangle 6"/>
          <p:cNvSpPr>
            <a:spLocks noChangeArrowheads="1"/>
          </p:cNvSpPr>
          <p:nvPr/>
        </p:nvSpPr>
        <p:spPr bwMode="auto">
          <a:xfrm>
            <a:off x="7596188" y="3573463"/>
            <a:ext cx="688975" cy="576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概念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3CBE8B3-D0B5-4D78-8E86-91EA8489EF16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39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4035" name="AutoShape 5"/>
          <p:cNvSpPr>
            <a:spLocks noChangeArrowheads="1"/>
          </p:cNvSpPr>
          <p:nvPr/>
        </p:nvSpPr>
        <p:spPr bwMode="auto">
          <a:xfrm>
            <a:off x="323850" y="1700213"/>
            <a:ext cx="8424863" cy="45370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特点与应用</a:t>
            </a:r>
          </a:p>
        </p:txBody>
      </p:sp>
      <p:sp>
        <p:nvSpPr>
          <p:cNvPr id="44037" name="AutoShape 8"/>
          <p:cNvSpPr>
            <a:spLocks noChangeArrowheads="1"/>
          </p:cNvSpPr>
          <p:nvPr/>
        </p:nvSpPr>
        <p:spPr bwMode="auto">
          <a:xfrm>
            <a:off x="3059113" y="1844675"/>
            <a:ext cx="4175125" cy="1728788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特点</a:t>
            </a:r>
            <a:r>
              <a:rPr lang="zh-CN" altLang="en-US" sz="3200" smtClean="0">
                <a:solidFill>
                  <a:schemeClr val="accent2"/>
                </a:solidFill>
              </a:rPr>
              <a:t>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000" smtClean="0"/>
              <a:t>视觉对比强烈，不刺眼不混乱，</a:t>
            </a:r>
            <a:br>
              <a:rPr lang="zh-CN" altLang="en-US" sz="3000" smtClean="0"/>
            </a:br>
            <a:r>
              <a:rPr lang="zh-CN" altLang="en-US" sz="3000" smtClean="0"/>
              <a:t>比互补色容易驾驭</a:t>
            </a:r>
          </a:p>
        </p:txBody>
      </p:sp>
      <p:sp>
        <p:nvSpPr>
          <p:cNvPr id="44038" name="AutoShape 10"/>
          <p:cNvSpPr>
            <a:spLocks noChangeArrowheads="1"/>
          </p:cNvSpPr>
          <p:nvPr/>
        </p:nvSpPr>
        <p:spPr bwMode="auto">
          <a:xfrm>
            <a:off x="3059113" y="4076700"/>
            <a:ext cx="4895850" cy="208915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应用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  <a:endParaRPr lang="en-US" sz="3200" b="1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smtClean="0"/>
              <a:t>适合初学者使用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smtClean="0"/>
              <a:t>要做到均衡调配</a:t>
            </a:r>
            <a:r>
              <a:rPr lang="en-US" sz="3200" smtClean="0"/>
              <a:t>(</a:t>
            </a:r>
            <a:r>
              <a:rPr lang="en-US" sz="1400" smtClean="0"/>
              <a:t>1</a:t>
            </a:r>
            <a:r>
              <a:rPr lang="zh-CN" altLang="en-US" sz="1400" smtClean="0"/>
              <a:t>种主体色</a:t>
            </a:r>
            <a:r>
              <a:rPr lang="en-US" sz="1400" smtClean="0"/>
              <a:t>+1</a:t>
            </a:r>
            <a:r>
              <a:rPr lang="zh-CN" altLang="en-US" sz="1400" smtClean="0"/>
              <a:t>种辅助色</a:t>
            </a:r>
            <a:r>
              <a:rPr lang="en-US" sz="1400" smtClean="0"/>
              <a:t>+1</a:t>
            </a:r>
            <a:r>
              <a:rPr lang="zh-CN" altLang="en-US" sz="1400" smtClean="0"/>
              <a:t>种强调色</a:t>
            </a:r>
            <a:r>
              <a:rPr lang="en-US" sz="3200" smtClean="0"/>
              <a:t>)</a:t>
            </a:r>
          </a:p>
        </p:txBody>
      </p:sp>
      <p:pic>
        <p:nvPicPr>
          <p:cNvPr id="44039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4" r="2817"/>
          <a:stretch>
            <a:fillRect/>
          </a:stretch>
        </p:blipFill>
        <p:spPr bwMode="auto">
          <a:xfrm>
            <a:off x="684213" y="4149725"/>
            <a:ext cx="230346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40" name="Line 7"/>
          <p:cNvSpPr>
            <a:spLocks noChangeShapeType="1"/>
          </p:cNvSpPr>
          <p:nvPr/>
        </p:nvSpPr>
        <p:spPr bwMode="auto">
          <a:xfrm>
            <a:off x="395288" y="3933825"/>
            <a:ext cx="835342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1" name="Oval 8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42" name="Oval 9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43" name="Oval 10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44" name="Oval 11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45" name="Oval 12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4046" name="Oval 13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4047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44675"/>
            <a:ext cx="23685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45D4EF1-EC80-4C2D-925A-67431322883A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色彩用于表达</a:t>
            </a: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7173" name="Oval 7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7174" name="Oval 8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7175" name="Picture 4" descr="1You_are_ente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25" y="2133600"/>
            <a:ext cx="24431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3" descr="slide0363_image0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2133600"/>
            <a:ext cx="24431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3349625" y="5013325"/>
            <a:ext cx="2376488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渲染情境</a:t>
            </a:r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6372225" y="5013325"/>
            <a:ext cx="2376488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表达观点</a:t>
            </a:r>
          </a:p>
        </p:txBody>
      </p:sp>
      <p:pic>
        <p:nvPicPr>
          <p:cNvPr id="7179" name="Picture 20" descr="slide0045_image2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2443162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392113" y="5011738"/>
            <a:ext cx="2376487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吸引眼球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37D6D155-68A1-4939-84F8-E5F56DAD0132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40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490913" y="260350"/>
            <a:ext cx="475297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Rectangle color scheme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3EA2F4"/>
              </a:solidFill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矩形色系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2484438" y="3860800"/>
            <a:ext cx="6264275" cy="2592388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7596188" y="3500438"/>
            <a:ext cx="688975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概念</a:t>
            </a:r>
          </a:p>
        </p:txBody>
      </p:sp>
      <p:sp>
        <p:nvSpPr>
          <p:cNvPr id="45063" name="AutoShape 8"/>
          <p:cNvSpPr>
            <a:spLocks noChangeArrowheads="1"/>
          </p:cNvSpPr>
          <p:nvPr/>
        </p:nvSpPr>
        <p:spPr bwMode="auto">
          <a:xfrm>
            <a:off x="2771775" y="5516563"/>
            <a:ext cx="4411663" cy="10080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/>
              <a:t>四种颜色构成矩形，矩形对角线夹角</a:t>
            </a:r>
            <a:r>
              <a:rPr lang="en-US" altLang="zh-CN" sz="2400"/>
              <a:t>&lt;90°</a:t>
            </a:r>
          </a:p>
        </p:txBody>
      </p:sp>
      <p:sp>
        <p:nvSpPr>
          <p:cNvPr id="45064" name="AutoShape 10"/>
          <p:cNvSpPr>
            <a:spLocks noChangeArrowheads="1"/>
          </p:cNvSpPr>
          <p:nvPr/>
        </p:nvSpPr>
        <p:spPr bwMode="auto">
          <a:xfrm>
            <a:off x="2771775" y="4294188"/>
            <a:ext cx="5761038" cy="7921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700"/>
              <a:t>由 </a:t>
            </a:r>
            <a:r>
              <a:rPr lang="zh-CN" altLang="en-US" sz="3700">
                <a:solidFill>
                  <a:schemeClr val="accent2"/>
                </a:solidFill>
              </a:rPr>
              <a:t>两组</a:t>
            </a:r>
            <a:r>
              <a:rPr lang="zh-CN" altLang="en-US" sz="3700" b="1">
                <a:solidFill>
                  <a:schemeClr val="accent2"/>
                </a:solidFill>
              </a:rPr>
              <a:t>互补色</a:t>
            </a:r>
            <a:r>
              <a:rPr lang="zh-CN" altLang="en-US" sz="3700"/>
              <a:t>  构成的色系</a:t>
            </a:r>
            <a:br>
              <a:rPr lang="zh-CN" altLang="en-US" sz="3700"/>
            </a:br>
            <a:endParaRPr lang="en-US" altLang="zh-CN" sz="3700"/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3348038" y="4078288"/>
            <a:ext cx="2447925" cy="719137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66" name="AutoShape 10"/>
          <p:cNvSpPr>
            <a:spLocks noChangeArrowheads="1"/>
          </p:cNvSpPr>
          <p:nvPr/>
        </p:nvSpPr>
        <p:spPr bwMode="auto">
          <a:xfrm rot="5400000">
            <a:off x="4139406" y="5041107"/>
            <a:ext cx="865187" cy="520700"/>
          </a:xfrm>
          <a:prstGeom prst="notchedRightArrow">
            <a:avLst>
              <a:gd name="adj1" fmla="val 50000"/>
              <a:gd name="adj2" fmla="val 41540"/>
            </a:avLst>
          </a:prstGeom>
          <a:gradFill rotWithShape="1">
            <a:gsLst>
              <a:gs pos="0">
                <a:schemeClr val="accent1"/>
              </a:gs>
              <a:gs pos="100000">
                <a:srgbClr val="08B4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67" name="Oval 11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68" name="Oval 12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69" name="Oval 13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70" name="Oval 14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71" name="Oval 15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5072" name="Oval 16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5073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2951162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FA1D987-8738-4554-8B36-E030D87A49A6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41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7107" name="AutoShape 5"/>
          <p:cNvSpPr>
            <a:spLocks noChangeArrowheads="1"/>
          </p:cNvSpPr>
          <p:nvPr/>
        </p:nvSpPr>
        <p:spPr bwMode="auto">
          <a:xfrm>
            <a:off x="323850" y="1700213"/>
            <a:ext cx="8424863" cy="45370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特点与应用</a:t>
            </a:r>
          </a:p>
        </p:txBody>
      </p:sp>
      <p:sp>
        <p:nvSpPr>
          <p:cNvPr id="47109" name="AutoShape 8"/>
          <p:cNvSpPr>
            <a:spLocks noChangeArrowheads="1"/>
          </p:cNvSpPr>
          <p:nvPr/>
        </p:nvSpPr>
        <p:spPr bwMode="auto">
          <a:xfrm>
            <a:off x="3203575" y="1844675"/>
            <a:ext cx="4175125" cy="1728788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特点</a:t>
            </a:r>
            <a:r>
              <a:rPr lang="zh-CN" altLang="en-US" sz="3200" smtClean="0">
                <a:solidFill>
                  <a:schemeClr val="accent2"/>
                </a:solidFill>
              </a:rPr>
              <a:t>：</a:t>
            </a:r>
            <a:r>
              <a:rPr lang="zh-CN" altLang="en-US" sz="3200" smtClean="0"/>
              <a:t>丰富多彩，变化无穷</a:t>
            </a:r>
            <a:endParaRPr lang="zh-CN" altLang="en-US" sz="2000" smtClean="0"/>
          </a:p>
        </p:txBody>
      </p:sp>
      <p:pic>
        <p:nvPicPr>
          <p:cNvPr id="47110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4" r="2817"/>
          <a:stretch>
            <a:fillRect/>
          </a:stretch>
        </p:blipFill>
        <p:spPr bwMode="auto">
          <a:xfrm>
            <a:off x="684213" y="4149725"/>
            <a:ext cx="230346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11" name="Line 8"/>
          <p:cNvSpPr>
            <a:spLocks noChangeShapeType="1"/>
          </p:cNvSpPr>
          <p:nvPr/>
        </p:nvSpPr>
        <p:spPr bwMode="auto">
          <a:xfrm>
            <a:off x="395288" y="3933825"/>
            <a:ext cx="835342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2" name="Oval 9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13" name="Oval 10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14" name="Oval 11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15" name="Oval 12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16" name="Oval 13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17" name="Oval 14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7118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824038"/>
            <a:ext cx="2363788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9" name="AutoShape 10"/>
          <p:cNvSpPr>
            <a:spLocks noChangeArrowheads="1"/>
          </p:cNvSpPr>
          <p:nvPr/>
        </p:nvSpPr>
        <p:spPr bwMode="auto">
          <a:xfrm>
            <a:off x="3203575" y="4076700"/>
            <a:ext cx="4895850" cy="208915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应用，注意两条法则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主体色彩法则</a:t>
            </a:r>
            <a:r>
              <a:rPr lang="en-US" sz="3200" smtClean="0"/>
              <a:t>(</a:t>
            </a:r>
            <a:r>
              <a:rPr lang="zh-CN" altLang="en-US" sz="2000" smtClean="0"/>
              <a:t>以一种颜色为主体色</a:t>
            </a:r>
            <a:r>
              <a:rPr lang="en-US" sz="3200" smtClean="0"/>
              <a:t>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冷暖平衡法则</a:t>
            </a:r>
            <a:r>
              <a:rPr lang="en-US" sz="3200" smtClean="0"/>
              <a:t>(</a:t>
            </a:r>
            <a:r>
              <a:rPr lang="zh-CN" altLang="en-US" smtClean="0"/>
              <a:t>冷色和暖色一定要平衡</a:t>
            </a:r>
            <a:r>
              <a:rPr lang="en-US" sz="3200" smtClean="0"/>
              <a:t>)</a:t>
            </a:r>
            <a:endParaRPr lang="zh-CN" altLang="en-US" sz="3200" smtClean="0"/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E45DB5E-3DB1-4C71-BD02-BB5BF85259DE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42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3490913" y="260350"/>
            <a:ext cx="475297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Square color scheme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3EA2F4"/>
              </a:solidFill>
            </a:endParaRPr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23850" y="558800"/>
            <a:ext cx="55086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6800" r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0064B5"/>
                </a:solidFill>
              </a:rPr>
              <a:t>正方形色系</a:t>
            </a: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2484438" y="3860800"/>
            <a:ext cx="6264275" cy="2592388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7596188" y="3500438"/>
            <a:ext cx="688975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700" b="1"/>
              <a:t>概念</a:t>
            </a:r>
          </a:p>
        </p:txBody>
      </p:sp>
      <p:sp>
        <p:nvSpPr>
          <p:cNvPr id="48135" name="AutoShape 8"/>
          <p:cNvSpPr>
            <a:spLocks noChangeArrowheads="1"/>
          </p:cNvSpPr>
          <p:nvPr/>
        </p:nvSpPr>
        <p:spPr bwMode="auto">
          <a:xfrm>
            <a:off x="2771775" y="5516563"/>
            <a:ext cx="4411663" cy="10080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/>
              <a:t>两组互补色构成正方形， 两两之间夹角</a:t>
            </a:r>
            <a:r>
              <a:rPr lang="en-US" altLang="zh-CN" sz="2400"/>
              <a:t>90°</a:t>
            </a:r>
            <a:endParaRPr lang="zh-CN" altLang="en-US" sz="2400"/>
          </a:p>
        </p:txBody>
      </p:sp>
      <p:sp>
        <p:nvSpPr>
          <p:cNvPr id="48136" name="AutoShape 10"/>
          <p:cNvSpPr>
            <a:spLocks noChangeArrowheads="1"/>
          </p:cNvSpPr>
          <p:nvPr/>
        </p:nvSpPr>
        <p:spPr bwMode="auto">
          <a:xfrm>
            <a:off x="2771775" y="4294188"/>
            <a:ext cx="5761038" cy="792162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900"/>
              <a:t>由 </a:t>
            </a:r>
            <a:r>
              <a:rPr lang="zh-CN" altLang="en-US" sz="2900">
                <a:solidFill>
                  <a:schemeClr val="accent2"/>
                </a:solidFill>
              </a:rPr>
              <a:t>四种均匀分布的颜色</a:t>
            </a:r>
            <a:r>
              <a:rPr lang="zh-CN" altLang="en-US" sz="2900"/>
              <a:t> 构成的色系</a:t>
            </a:r>
            <a:br>
              <a:rPr lang="zh-CN" altLang="en-US" sz="2900"/>
            </a:br>
            <a:endParaRPr lang="en-US" altLang="zh-CN" sz="2900"/>
          </a:p>
        </p:txBody>
      </p:sp>
      <p:sp>
        <p:nvSpPr>
          <p:cNvPr id="48137" name="AutoShape 9"/>
          <p:cNvSpPr>
            <a:spLocks noChangeArrowheads="1"/>
          </p:cNvSpPr>
          <p:nvPr/>
        </p:nvSpPr>
        <p:spPr bwMode="auto">
          <a:xfrm>
            <a:off x="3203575" y="4149725"/>
            <a:ext cx="3455988" cy="719138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38" name="AutoShape 9"/>
          <p:cNvSpPr>
            <a:spLocks noChangeArrowheads="1"/>
          </p:cNvSpPr>
          <p:nvPr/>
        </p:nvSpPr>
        <p:spPr bwMode="auto">
          <a:xfrm rot="5400000">
            <a:off x="4498181" y="5041107"/>
            <a:ext cx="865187" cy="520700"/>
          </a:xfrm>
          <a:prstGeom prst="notchedRightArrow">
            <a:avLst>
              <a:gd name="adj1" fmla="val 50000"/>
              <a:gd name="adj2" fmla="val 41540"/>
            </a:avLst>
          </a:prstGeom>
          <a:gradFill rotWithShape="1">
            <a:gsLst>
              <a:gs pos="0">
                <a:schemeClr val="accent1"/>
              </a:gs>
              <a:gs pos="100000">
                <a:srgbClr val="08B4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39" name="Oval 10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40" name="Oval 11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41" name="Oval 12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42" name="Oval 13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43" name="Oval 14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8144" name="Oval 15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8145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341438"/>
            <a:ext cx="2951163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19BC8D7-775A-4F24-A860-75FCFB9EF737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43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49155" name="AutoShape 5"/>
          <p:cNvSpPr>
            <a:spLocks noChangeArrowheads="1"/>
          </p:cNvSpPr>
          <p:nvPr/>
        </p:nvSpPr>
        <p:spPr bwMode="auto">
          <a:xfrm>
            <a:off x="323850" y="1700213"/>
            <a:ext cx="8424863" cy="4537075"/>
          </a:xfrm>
          <a:prstGeom prst="roundRect">
            <a:avLst>
              <a:gd name="adj" fmla="val 11130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特点与应用</a:t>
            </a:r>
          </a:p>
        </p:txBody>
      </p:sp>
      <p:sp>
        <p:nvSpPr>
          <p:cNvPr id="49157" name="AutoShape 8"/>
          <p:cNvSpPr>
            <a:spLocks noChangeArrowheads="1"/>
          </p:cNvSpPr>
          <p:nvPr/>
        </p:nvSpPr>
        <p:spPr bwMode="auto">
          <a:xfrm>
            <a:off x="3203575" y="1844675"/>
            <a:ext cx="4175125" cy="1728788"/>
          </a:xfrm>
          <a:prstGeom prst="roundRect">
            <a:avLst>
              <a:gd name="adj" fmla="val 20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特点</a:t>
            </a:r>
            <a:r>
              <a:rPr lang="zh-CN" altLang="en-US" sz="3200" smtClean="0">
                <a:solidFill>
                  <a:schemeClr val="accent2"/>
                </a:solidFill>
              </a:rPr>
              <a:t>：</a:t>
            </a:r>
            <a:r>
              <a:rPr lang="zh-CN" altLang="en-US" sz="3200" smtClean="0"/>
              <a:t>丰富多彩，变化无穷</a:t>
            </a:r>
            <a:endParaRPr lang="zh-CN" altLang="en-US" sz="2000" smtClean="0"/>
          </a:p>
        </p:txBody>
      </p:sp>
      <p:pic>
        <p:nvPicPr>
          <p:cNvPr id="49158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4" r="2817"/>
          <a:stretch>
            <a:fillRect/>
          </a:stretch>
        </p:blipFill>
        <p:spPr bwMode="auto">
          <a:xfrm>
            <a:off x="684213" y="4149725"/>
            <a:ext cx="230346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9" name="Line 6"/>
          <p:cNvSpPr>
            <a:spLocks noChangeShapeType="1"/>
          </p:cNvSpPr>
          <p:nvPr/>
        </p:nvSpPr>
        <p:spPr bwMode="auto">
          <a:xfrm>
            <a:off x="395288" y="3933825"/>
            <a:ext cx="8353425" cy="0"/>
          </a:xfrm>
          <a:prstGeom prst="line">
            <a:avLst/>
          </a:prstGeom>
          <a:noFill/>
          <a:ln w="19050">
            <a:solidFill>
              <a:srgbClr val="0085A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0" name="Oval 7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61" name="Oval 8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62" name="Oval 9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63" name="Oval 10"/>
          <p:cNvSpPr>
            <a:spLocks noChangeArrowheads="1"/>
          </p:cNvSpPr>
          <p:nvPr/>
        </p:nvSpPr>
        <p:spPr bwMode="auto">
          <a:xfrm>
            <a:off x="5580063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64" name="Oval 11"/>
          <p:cNvSpPr>
            <a:spLocks noChangeArrowheads="1"/>
          </p:cNvSpPr>
          <p:nvPr/>
        </p:nvSpPr>
        <p:spPr bwMode="auto">
          <a:xfrm>
            <a:off x="6156325" y="836613"/>
            <a:ext cx="287338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65" name="Oval 12"/>
          <p:cNvSpPr>
            <a:spLocks noChangeArrowheads="1"/>
          </p:cNvSpPr>
          <p:nvPr/>
        </p:nvSpPr>
        <p:spPr bwMode="auto">
          <a:xfrm>
            <a:off x="6732588" y="836613"/>
            <a:ext cx="287337" cy="28733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9166" name="AutoShape 10"/>
          <p:cNvSpPr>
            <a:spLocks noChangeArrowheads="1"/>
          </p:cNvSpPr>
          <p:nvPr/>
        </p:nvSpPr>
        <p:spPr bwMode="auto">
          <a:xfrm>
            <a:off x="3203575" y="4076700"/>
            <a:ext cx="4895850" cy="2089150"/>
          </a:xfrm>
          <a:prstGeom prst="roundRect">
            <a:avLst>
              <a:gd name="adj" fmla="val 201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应用，注意两条法则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主体色彩法则</a:t>
            </a:r>
            <a:r>
              <a:rPr lang="en-US" sz="3200" smtClean="0"/>
              <a:t>(</a:t>
            </a:r>
            <a:r>
              <a:rPr lang="zh-CN" altLang="en-US" sz="2000" smtClean="0"/>
              <a:t>以一种颜色为主体色</a:t>
            </a:r>
            <a:r>
              <a:rPr lang="en-US" sz="3200" smtClean="0"/>
              <a:t>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smtClean="0"/>
              <a:t>冷暖平衡法则</a:t>
            </a:r>
            <a:r>
              <a:rPr lang="en-US" sz="3200" smtClean="0"/>
              <a:t>(</a:t>
            </a:r>
            <a:r>
              <a:rPr lang="zh-CN" altLang="en-US" smtClean="0"/>
              <a:t>冷色和暖色一定要平衡</a:t>
            </a:r>
            <a:r>
              <a:rPr lang="en-US" sz="3200" smtClean="0"/>
              <a:t>)</a:t>
            </a:r>
            <a:endParaRPr lang="zh-CN" altLang="en-US" sz="3200" smtClean="0"/>
          </a:p>
        </p:txBody>
      </p:sp>
      <p:pic>
        <p:nvPicPr>
          <p:cNvPr id="49167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20863"/>
            <a:ext cx="23685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8" name="Text Box 17"/>
          <p:cNvSpPr txBox="1">
            <a:spLocks noChangeArrowheads="1"/>
          </p:cNvSpPr>
          <p:nvPr/>
        </p:nvSpPr>
        <p:spPr bwMode="auto">
          <a:xfrm>
            <a:off x="3706813" y="1484313"/>
            <a:ext cx="1728787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</a:rPr>
              <a:t>同矩形色系</a:t>
            </a:r>
            <a:endParaRPr lang="en-US" altLang="zh-CN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BCEE81B-E87F-4226-9EBD-A424F3D19631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44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pic>
        <p:nvPicPr>
          <p:cNvPr id="50179" name="Picture 9" descr="MP9004088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27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0686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13"/>
          <p:cNvSpPr>
            <a:spLocks noChangeArrowheads="1"/>
          </p:cNvSpPr>
          <p:nvPr/>
        </p:nvSpPr>
        <p:spPr bwMode="auto">
          <a:xfrm>
            <a:off x="0" y="0"/>
            <a:ext cx="8027988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9998"/>
                </a:schemeClr>
              </a:gs>
              <a:gs pos="100000">
                <a:schemeClr val="bg1">
                  <a:alpha val="84998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0182" name="Rectangle 10"/>
          <p:cNvSpPr>
            <a:spLocks noChangeArrowheads="1"/>
          </p:cNvSpPr>
          <p:nvPr/>
        </p:nvSpPr>
        <p:spPr bwMode="auto">
          <a:xfrm>
            <a:off x="8027988" y="0"/>
            <a:ext cx="1116012" cy="10525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0183" name="AutoShape 6"/>
          <p:cNvSpPr>
            <a:spLocks noChangeArrowheads="1"/>
          </p:cNvSpPr>
          <p:nvPr/>
        </p:nvSpPr>
        <p:spPr bwMode="auto">
          <a:xfrm>
            <a:off x="4283075" y="260350"/>
            <a:ext cx="4752975" cy="1439863"/>
          </a:xfrm>
          <a:prstGeom prst="roundRect">
            <a:avLst>
              <a:gd name="adj" fmla="val 15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/>
              <a:t>一切</a:t>
            </a:r>
            <a:r>
              <a:rPr lang="zh-CN" altLang="en-US" b="1">
                <a:solidFill>
                  <a:schemeClr val="accent2"/>
                </a:solidFill>
              </a:rPr>
              <a:t>色彩调和</a:t>
            </a:r>
            <a:r>
              <a:rPr lang="en-US" altLang="zh-CN"/>
              <a:t>, </a:t>
            </a:r>
            <a:r>
              <a:rPr lang="zh-CN" altLang="en-US"/>
              <a:t>都离不开</a:t>
            </a:r>
            <a:r>
              <a:rPr lang="zh-CN" altLang="en-US" b="1">
                <a:solidFill>
                  <a:schemeClr val="accent2"/>
                </a:solidFill>
              </a:rPr>
              <a:t>色轮</a:t>
            </a:r>
            <a:endParaRPr lang="zh-CN" altLang="en-US"/>
          </a:p>
          <a:p>
            <a:pPr eaLnBrk="1" hangingPunct="1">
              <a:buFontTx/>
              <a:buNone/>
            </a:pPr>
            <a:r>
              <a:rPr lang="zh-CN" altLang="en-US"/>
              <a:t>色轮</a:t>
            </a:r>
            <a:r>
              <a:rPr lang="en-US" altLang="zh-CN"/>
              <a:t>, </a:t>
            </a:r>
            <a:r>
              <a:rPr lang="zh-CN" altLang="en-US"/>
              <a:t>是搭配色彩的基本工具</a:t>
            </a:r>
          </a:p>
        </p:txBody>
      </p:sp>
      <p:sp>
        <p:nvSpPr>
          <p:cNvPr id="50184" name="Line 7"/>
          <p:cNvSpPr>
            <a:spLocks noChangeShapeType="1"/>
          </p:cNvSpPr>
          <p:nvPr/>
        </p:nvSpPr>
        <p:spPr bwMode="auto">
          <a:xfrm>
            <a:off x="4356100" y="1700213"/>
            <a:ext cx="4464050" cy="0"/>
          </a:xfrm>
          <a:prstGeom prst="line">
            <a:avLst/>
          </a:prstGeom>
          <a:noFill/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5" name="Rectangle 8"/>
          <p:cNvSpPr>
            <a:spLocks noChangeArrowheads="1"/>
          </p:cNvSpPr>
          <p:nvPr/>
        </p:nvSpPr>
        <p:spPr bwMode="auto">
          <a:xfrm>
            <a:off x="5005388" y="1916113"/>
            <a:ext cx="38877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chemeClr val="bg2"/>
                </a:solidFill>
              </a:rPr>
              <a:t>——Kukmoon(</a:t>
            </a:r>
            <a:r>
              <a:rPr lang="zh-CN" altLang="en-US" sz="1800">
                <a:solidFill>
                  <a:schemeClr val="bg2"/>
                </a:solidFill>
              </a:rPr>
              <a:t>谷月</a:t>
            </a:r>
            <a:r>
              <a:rPr lang="en-US" altLang="zh-CN" sz="180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50186" name="Picture 14" descr="图片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49275"/>
            <a:ext cx="116363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6043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0EA9E19-1CC8-4941-B373-0FAF5C5C7633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色彩作用于人</a:t>
            </a:r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197" name="Oval 5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8199" name="Picture 9" descr="MP91022100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5256212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0" descr="MP90044305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1484313"/>
            <a:ext cx="2459038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1116013" y="5445125"/>
            <a:ext cx="2376487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让人活跃</a:t>
            </a:r>
          </a:p>
        </p:txBody>
      </p:sp>
      <p:sp>
        <p:nvSpPr>
          <p:cNvPr id="8202" name="Rectangle 12"/>
          <p:cNvSpPr>
            <a:spLocks noChangeArrowheads="1"/>
          </p:cNvSpPr>
          <p:nvPr/>
        </p:nvSpPr>
        <p:spPr bwMode="auto">
          <a:xfrm>
            <a:off x="5724525" y="5445125"/>
            <a:ext cx="2376488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让人沉静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AF260E8-9423-4387-82F5-2CA44A10E333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zh-CN" smtClean="0"/>
              <a:t>色彩正确搭配</a:t>
            </a:r>
          </a:p>
        </p:txBody>
      </p:sp>
      <p:sp>
        <p:nvSpPr>
          <p:cNvPr id="9220" name="Oval 5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1" name="Oval 6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222" name="Oval 7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9223" name="Picture 18" descr="200821ORtQoXNI186yek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3816350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9" descr="MP90044404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73238"/>
            <a:ext cx="3814762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Rectangle 20"/>
          <p:cNvSpPr>
            <a:spLocks noChangeArrowheads="1"/>
          </p:cNvSpPr>
          <p:nvPr/>
        </p:nvSpPr>
        <p:spPr bwMode="auto">
          <a:xfrm>
            <a:off x="395288" y="5049838"/>
            <a:ext cx="381635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营造优雅的气氛</a:t>
            </a:r>
          </a:p>
        </p:txBody>
      </p:sp>
      <p:sp>
        <p:nvSpPr>
          <p:cNvPr id="9226" name="Rectangle 21"/>
          <p:cNvSpPr>
            <a:spLocks noChangeArrowheads="1"/>
          </p:cNvSpPr>
          <p:nvPr/>
        </p:nvSpPr>
        <p:spPr bwMode="auto">
          <a:xfrm>
            <a:off x="4932363" y="5049838"/>
            <a:ext cx="381635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/>
              <a:t>描摹多彩的青春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A1B81D68-DFE2-43CD-92EA-6EDC1C6CFF57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0243" name="Rectangle 9"/>
          <p:cNvSpPr>
            <a:spLocks noChangeArrowheads="1"/>
          </p:cNvSpPr>
          <p:nvPr/>
        </p:nvSpPr>
        <p:spPr bwMode="auto">
          <a:xfrm>
            <a:off x="0" y="0"/>
            <a:ext cx="9144000" cy="60928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10244" name="Picture 10" descr="slide0349_image0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6"/>
          <p:cNvSpPr>
            <a:spLocks noChangeArrowheads="1"/>
          </p:cNvSpPr>
          <p:nvPr/>
        </p:nvSpPr>
        <p:spPr bwMode="auto">
          <a:xfrm>
            <a:off x="4283075" y="260350"/>
            <a:ext cx="4752975" cy="1439863"/>
          </a:xfrm>
          <a:prstGeom prst="roundRect">
            <a:avLst>
              <a:gd name="adj" fmla="val 15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/>
              <a:t>色彩只要</a:t>
            </a:r>
            <a:r>
              <a:rPr lang="zh-CN" altLang="en-US" sz="4000" b="1">
                <a:solidFill>
                  <a:schemeClr val="accent2"/>
                </a:solidFill>
              </a:rPr>
              <a:t>有效</a:t>
            </a:r>
            <a:r>
              <a:rPr lang="zh-CN" altLang="en-US"/>
              <a:t>运用， </a:t>
            </a:r>
          </a:p>
          <a:p>
            <a:pPr eaLnBrk="1" hangingPunct="1">
              <a:buFontTx/>
              <a:buNone/>
            </a:pPr>
            <a:r>
              <a:rPr lang="zh-CN" altLang="en-US"/>
              <a:t>就会成为</a:t>
            </a:r>
            <a:r>
              <a:rPr lang="zh-CN" altLang="en-US" sz="3600" b="1">
                <a:solidFill>
                  <a:schemeClr val="accent2"/>
                </a:solidFill>
              </a:rPr>
              <a:t>最给力</a:t>
            </a:r>
            <a:r>
              <a:rPr lang="zh-CN" altLang="en-US"/>
              <a:t>的设计元素</a:t>
            </a:r>
          </a:p>
        </p:txBody>
      </p:sp>
      <p:sp>
        <p:nvSpPr>
          <p:cNvPr id="10246" name="Line 19"/>
          <p:cNvSpPr>
            <a:spLocks noChangeShapeType="1"/>
          </p:cNvSpPr>
          <p:nvPr/>
        </p:nvSpPr>
        <p:spPr bwMode="auto">
          <a:xfrm>
            <a:off x="4356100" y="1700213"/>
            <a:ext cx="4464050" cy="0"/>
          </a:xfrm>
          <a:prstGeom prst="line">
            <a:avLst/>
          </a:prstGeom>
          <a:noFill/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Rectangle 20"/>
          <p:cNvSpPr>
            <a:spLocks noChangeArrowheads="1"/>
          </p:cNvSpPr>
          <p:nvPr/>
        </p:nvSpPr>
        <p:spPr bwMode="auto">
          <a:xfrm>
            <a:off x="5005388" y="1916113"/>
            <a:ext cx="38877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chemeClr val="bg2"/>
                </a:solidFill>
              </a:rPr>
              <a:t>——Kukmoon(</a:t>
            </a:r>
            <a:r>
              <a:rPr lang="zh-CN" altLang="en-US" sz="1800">
                <a:solidFill>
                  <a:schemeClr val="bg2"/>
                </a:solidFill>
              </a:rPr>
              <a:t>谷月</a:t>
            </a:r>
            <a:r>
              <a:rPr lang="en-US" altLang="zh-CN" sz="1800">
                <a:solidFill>
                  <a:schemeClr val="bg2"/>
                </a:solidFill>
              </a:rPr>
              <a:t>)</a:t>
            </a:r>
          </a:p>
        </p:txBody>
      </p:sp>
      <p:pic>
        <p:nvPicPr>
          <p:cNvPr id="10248" name="Picture 22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549275"/>
            <a:ext cx="116363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0E3832F-D9DB-47E9-96EB-3489F0A90504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184150" y="620713"/>
            <a:ext cx="2732088" cy="692150"/>
          </a:xfrm>
        </p:spPr>
        <p:txBody>
          <a:bodyPr/>
          <a:lstStyle/>
          <a:p>
            <a:pPr algn="ctr"/>
            <a:r>
              <a:rPr lang="en-US" altLang="zh-CN" sz="4000" b="0" smtClean="0">
                <a:solidFill>
                  <a:srgbClr val="0683EA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Part 2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3562350" y="931863"/>
            <a:ext cx="5473700" cy="841375"/>
          </a:xfrm>
        </p:spPr>
        <p:txBody>
          <a:bodyPr anchor="ctr" anchorCtr="1"/>
          <a:lstStyle/>
          <a:p>
            <a:pPr marL="0" indent="0" algn="ctr">
              <a:buFontTx/>
              <a:buNone/>
            </a:pPr>
            <a:r>
              <a:rPr lang="en-US" altLang="zh-CN" sz="40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【</a:t>
            </a:r>
            <a:r>
              <a:rPr lang="zh-CN" altLang="en-US" sz="40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　轮</a:t>
            </a:r>
            <a:r>
              <a:rPr lang="en-US" altLang="zh-CN" sz="4000" smtClean="0">
                <a:solidFill>
                  <a:srgbClr val="215A89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】</a:t>
            </a:r>
            <a:endParaRPr lang="zh-CN" altLang="en-US" sz="4000" smtClean="0">
              <a:solidFill>
                <a:srgbClr val="215A89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11269" name="AutoShape 25"/>
          <p:cNvSpPr>
            <a:spLocks noChangeArrowheads="1"/>
          </p:cNvSpPr>
          <p:nvPr/>
        </p:nvSpPr>
        <p:spPr bwMode="auto">
          <a:xfrm>
            <a:off x="2627313" y="2279650"/>
            <a:ext cx="6121400" cy="3454400"/>
          </a:xfrm>
          <a:prstGeom prst="roundRect">
            <a:avLst>
              <a:gd name="adj" fmla="val 4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色彩调和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１２色轮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〖</a:t>
            </a:r>
            <a:r>
              <a:rPr lang="zh-CN" altLang="en-US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色　　轮</a:t>
            </a:r>
            <a:r>
              <a:rPr lang="en-US" altLang="zh-CN" sz="4200">
                <a:solidFill>
                  <a:srgbClr val="109BBC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〗</a:t>
            </a:r>
            <a:endParaRPr lang="zh-CN" altLang="en-US" sz="4200">
              <a:solidFill>
                <a:srgbClr val="109BBC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777875" y="1268413"/>
            <a:ext cx="9144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『 </a:t>
            </a:r>
            <a:r>
              <a:rPr lang="zh-CN" alt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目　录 </a:t>
            </a:r>
            <a:r>
              <a:rPr lang="en-US" sz="60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』</a:t>
            </a:r>
            <a:r>
              <a:rPr lang="zh-CN" altLang="en-US" sz="4800" b="1" smtClean="0">
                <a:solidFill>
                  <a:srgbClr val="109BB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　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 txBox="1">
            <a:spLocks noGrp="1" noChangeArrowheads="1"/>
          </p:cNvSpPr>
          <p:nvPr/>
        </p:nvSpPr>
        <p:spPr bwMode="auto">
          <a:xfrm>
            <a:off x="7019925" y="6454775"/>
            <a:ext cx="21336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5D6BC04-EAF2-4EF5-8D96-CB05D1BC7C05}" type="slidenum">
              <a:rPr lang="en-US" altLang="zh-CN" sz="1400">
                <a:solidFill>
                  <a:schemeClr val="bg1"/>
                </a:solidFill>
              </a:rPr>
              <a:pPr algn="r"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2291" name="AutoShape 22"/>
          <p:cNvSpPr>
            <a:spLocks noChangeArrowheads="1"/>
          </p:cNvSpPr>
          <p:nvPr/>
        </p:nvSpPr>
        <p:spPr bwMode="auto">
          <a:xfrm rot="-828658">
            <a:off x="4625975" y="5446713"/>
            <a:ext cx="585788" cy="287337"/>
          </a:xfrm>
          <a:prstGeom prst="rtTriangle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 rot="-455885">
            <a:off x="5599113" y="5214938"/>
            <a:ext cx="2808287" cy="431800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2293" name="AutoShape 21"/>
          <p:cNvSpPr>
            <a:spLocks noChangeArrowheads="1"/>
          </p:cNvSpPr>
          <p:nvPr/>
        </p:nvSpPr>
        <p:spPr bwMode="auto">
          <a:xfrm rot="-828658">
            <a:off x="4625975" y="4165600"/>
            <a:ext cx="585788" cy="287338"/>
          </a:xfrm>
          <a:prstGeom prst="rtTriangle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294" name="Rectangle 18"/>
          <p:cNvSpPr>
            <a:spLocks noChangeArrowheads="1"/>
          </p:cNvSpPr>
          <p:nvPr/>
        </p:nvSpPr>
        <p:spPr bwMode="auto">
          <a:xfrm rot="-455885">
            <a:off x="5599113" y="3933825"/>
            <a:ext cx="2808287" cy="431800"/>
          </a:xfrm>
          <a:prstGeom prst="rect">
            <a:avLst/>
          </a:prstGeom>
          <a:solidFill>
            <a:srgbClr val="C7C7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3600">
              <a:solidFill>
                <a:schemeClr val="tx2"/>
              </a:solidFill>
            </a:endParaRPr>
          </a:p>
        </p:txBody>
      </p:sp>
      <p:sp>
        <p:nvSpPr>
          <p:cNvPr id="122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576263"/>
            <a:ext cx="3455987" cy="792162"/>
          </a:xfrm>
        </p:spPr>
        <p:txBody>
          <a:bodyPr/>
          <a:lstStyle/>
          <a:p>
            <a:r>
              <a:rPr lang="zh-CN" altLang="zh-CN" smtClean="0"/>
              <a:t>色　轮</a:t>
            </a:r>
          </a:p>
        </p:txBody>
      </p:sp>
      <p:pic>
        <p:nvPicPr>
          <p:cNvPr id="1229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38425"/>
            <a:ext cx="3382962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Text Box 5"/>
          <p:cNvSpPr txBox="1">
            <a:spLocks noChangeArrowheads="1"/>
          </p:cNvSpPr>
          <p:nvPr/>
        </p:nvSpPr>
        <p:spPr bwMode="auto">
          <a:xfrm>
            <a:off x="396875" y="1546225"/>
            <a:ext cx="85677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色轮</a:t>
            </a:r>
            <a:r>
              <a:rPr lang="zh-CN" altLang="en-US" sz="3000" smtClean="0"/>
              <a:t>：色彩排成的圆环，是 </a:t>
            </a:r>
            <a:r>
              <a:rPr lang="zh-CN" altLang="en-US" sz="3000" smtClean="0">
                <a:solidFill>
                  <a:schemeClr val="accent2"/>
                </a:solidFill>
              </a:rPr>
              <a:t>搭配色彩 </a:t>
            </a:r>
            <a:r>
              <a:rPr lang="zh-CN" altLang="en-US" sz="3000" smtClean="0"/>
              <a:t>的基本工具</a:t>
            </a:r>
          </a:p>
        </p:txBody>
      </p:sp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4572000" y="3646488"/>
            <a:ext cx="720725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5508625" y="3646488"/>
            <a:ext cx="3095625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选择一组色彩</a:t>
            </a:r>
          </a:p>
        </p:txBody>
      </p:sp>
      <p:sp>
        <p:nvSpPr>
          <p:cNvPr id="12300" name="Rectangle 10"/>
          <p:cNvSpPr>
            <a:spLocks noChangeArrowheads="1"/>
          </p:cNvSpPr>
          <p:nvPr/>
        </p:nvSpPr>
        <p:spPr bwMode="auto">
          <a:xfrm>
            <a:off x="4572000" y="4940300"/>
            <a:ext cx="720725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2301" name="Rectangle 11"/>
          <p:cNvSpPr>
            <a:spLocks noChangeArrowheads="1"/>
          </p:cNvSpPr>
          <p:nvPr/>
        </p:nvSpPr>
        <p:spPr bwMode="auto">
          <a:xfrm>
            <a:off x="5508625" y="4940300"/>
            <a:ext cx="3095625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>
                <a:solidFill>
                  <a:schemeClr val="tx2"/>
                </a:solidFill>
              </a:rPr>
              <a:t>构建</a:t>
            </a:r>
            <a:r>
              <a:rPr lang="zh-CN" altLang="en-US" sz="3600" b="1">
                <a:solidFill>
                  <a:schemeClr val="accent2"/>
                </a:solidFill>
              </a:rPr>
              <a:t>色彩调和</a:t>
            </a:r>
          </a:p>
        </p:txBody>
      </p:sp>
      <p:sp>
        <p:nvSpPr>
          <p:cNvPr id="12302" name="AutoShape 9"/>
          <p:cNvSpPr>
            <a:spLocks noChangeArrowheads="1"/>
          </p:cNvSpPr>
          <p:nvPr/>
        </p:nvSpPr>
        <p:spPr bwMode="auto">
          <a:xfrm>
            <a:off x="5129213" y="1484313"/>
            <a:ext cx="1574800" cy="719137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303" name="AutoShape 9"/>
          <p:cNvSpPr>
            <a:spLocks noChangeArrowheads="1"/>
          </p:cNvSpPr>
          <p:nvPr/>
        </p:nvSpPr>
        <p:spPr bwMode="auto">
          <a:xfrm>
            <a:off x="4456113" y="3286125"/>
            <a:ext cx="4292600" cy="2735263"/>
          </a:xfrm>
          <a:prstGeom prst="roundRect">
            <a:avLst>
              <a:gd name="adj" fmla="val 4481"/>
            </a:avLst>
          </a:prstGeom>
          <a:noFill/>
          <a:ln w="38100" cap="rnd">
            <a:solidFill>
              <a:srgbClr val="0085A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304" name="AutoShape 17"/>
          <p:cNvSpPr>
            <a:spLocks noChangeArrowheads="1"/>
          </p:cNvSpPr>
          <p:nvPr/>
        </p:nvSpPr>
        <p:spPr bwMode="auto">
          <a:xfrm rot="5400000">
            <a:off x="5484019" y="2436019"/>
            <a:ext cx="865187" cy="688975"/>
          </a:xfrm>
          <a:prstGeom prst="notchedRightArrow">
            <a:avLst>
              <a:gd name="adj1" fmla="val 50000"/>
              <a:gd name="adj2" fmla="val 31394"/>
            </a:avLst>
          </a:prstGeom>
          <a:gradFill rotWithShape="1">
            <a:gsLst>
              <a:gs pos="0">
                <a:schemeClr val="accent1"/>
              </a:gs>
              <a:gs pos="100000">
                <a:srgbClr val="08B4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305" name="Oval 24"/>
          <p:cNvSpPr>
            <a:spLocks noChangeArrowheads="1"/>
          </p:cNvSpPr>
          <p:nvPr/>
        </p:nvSpPr>
        <p:spPr bwMode="auto">
          <a:xfrm>
            <a:off x="7308850" y="838200"/>
            <a:ext cx="287338" cy="287338"/>
          </a:xfrm>
          <a:prstGeom prst="ellipse">
            <a:avLst/>
          </a:prstGeom>
          <a:solidFill>
            <a:srgbClr val="0085A4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306" name="Oval 25"/>
          <p:cNvSpPr>
            <a:spLocks noChangeArrowheads="1"/>
          </p:cNvSpPr>
          <p:nvPr/>
        </p:nvSpPr>
        <p:spPr bwMode="auto">
          <a:xfrm>
            <a:off x="7885113" y="8382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307" name="Oval 26"/>
          <p:cNvSpPr>
            <a:spLocks noChangeArrowheads="1"/>
          </p:cNvSpPr>
          <p:nvPr/>
        </p:nvSpPr>
        <p:spPr bwMode="auto">
          <a:xfrm>
            <a:off x="8461375" y="838200"/>
            <a:ext cx="287338" cy="287338"/>
          </a:xfrm>
          <a:prstGeom prst="ellipse">
            <a:avLst/>
          </a:prstGeom>
          <a:solidFill>
            <a:schemeClr val="bg1"/>
          </a:solidFill>
          <a:ln w="9525">
            <a:solidFill>
              <a:srgbClr val="0085A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308" name="Text Box 27"/>
          <p:cNvSpPr txBox="1">
            <a:spLocks noChangeArrowheads="1"/>
          </p:cNvSpPr>
          <p:nvPr/>
        </p:nvSpPr>
        <p:spPr bwMode="auto">
          <a:xfrm>
            <a:off x="3635375" y="476250"/>
            <a:ext cx="3743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5A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文泉驿微米黑" pitchFamily="2" charset="-122"/>
                <a:ea typeface="文泉驿微米黑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3EA2F4"/>
                </a:solidFill>
              </a:rPr>
              <a:t>Color wheel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默认设计模板">
  <a:themeElements>
    <a:clrScheme name="默认设计模板 27">
      <a:dk1>
        <a:srgbClr val="000000"/>
      </a:dk1>
      <a:lt1>
        <a:srgbClr val="FFFFFF"/>
      </a:lt1>
      <a:dk2>
        <a:srgbClr val="0064B5"/>
      </a:dk2>
      <a:lt2>
        <a:srgbClr val="808080"/>
      </a:lt2>
      <a:accent1>
        <a:srgbClr val="CFEDFE"/>
      </a:accent1>
      <a:accent2>
        <a:srgbClr val="C62400"/>
      </a:accent2>
      <a:accent3>
        <a:srgbClr val="FFFFFF"/>
      </a:accent3>
      <a:accent4>
        <a:srgbClr val="000000"/>
      </a:accent4>
      <a:accent5>
        <a:srgbClr val="E4F4FE"/>
      </a:accent5>
      <a:accent6>
        <a:srgbClr val="B32000"/>
      </a:accent6>
      <a:hlink>
        <a:srgbClr val="0064B5"/>
      </a:hlink>
      <a:folHlink>
        <a:srgbClr val="99CC00"/>
      </a:folHlink>
    </a:clrScheme>
    <a:fontScheme name="默认设计模板">
      <a:majorFont>
        <a:latin typeface="文泉驿微米黑"/>
        <a:ea typeface="文泉驿微米黑"/>
        <a:cs typeface=""/>
      </a:majorFont>
      <a:minorFont>
        <a:latin typeface="文泉驿微米黑"/>
        <a:ea typeface="文泉驿微米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85A4"/>
        </a:solidFill>
        <a:ln w="9525" cap="flat" cmpd="sng" algn="ctr">
          <a:solidFill>
            <a:srgbClr val="0085A4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文泉驿微米黑" pitchFamily="2" charset="-122"/>
            <a:ea typeface="文泉驿微米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85A4"/>
        </a:solidFill>
        <a:ln w="9525" cap="flat" cmpd="sng" algn="ctr">
          <a:solidFill>
            <a:srgbClr val="0085A4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文泉驿微米黑" pitchFamily="2" charset="-122"/>
            <a:ea typeface="文泉驿微米黑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C68700"/>
        </a:dk2>
        <a:lt2>
          <a:srgbClr val="808080"/>
        </a:lt2>
        <a:accent1>
          <a:srgbClr val="00A2C6"/>
        </a:accent1>
        <a:accent2>
          <a:srgbClr val="C62400"/>
        </a:accent2>
        <a:accent3>
          <a:srgbClr val="FFFFFF"/>
        </a:accent3>
        <a:accent4>
          <a:srgbClr val="000000"/>
        </a:accent4>
        <a:accent5>
          <a:srgbClr val="AACEDF"/>
        </a:accent5>
        <a:accent6>
          <a:srgbClr val="B32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7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8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9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0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1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2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3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4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5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6">
        <a:dk1>
          <a:srgbClr val="000000"/>
        </a:dk1>
        <a:lt1>
          <a:srgbClr val="FFFFFF"/>
        </a:lt1>
        <a:dk2>
          <a:srgbClr val="C68700"/>
        </a:dk2>
        <a:lt2>
          <a:srgbClr val="808080"/>
        </a:lt2>
        <a:accent1>
          <a:srgbClr val="00A2C6"/>
        </a:accent1>
        <a:accent2>
          <a:srgbClr val="C62400"/>
        </a:accent2>
        <a:accent3>
          <a:srgbClr val="FFFFFF"/>
        </a:accent3>
        <a:accent4>
          <a:srgbClr val="000000"/>
        </a:accent4>
        <a:accent5>
          <a:srgbClr val="AACEDF"/>
        </a:accent5>
        <a:accent6>
          <a:srgbClr val="B32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7">
        <a:dk1>
          <a:srgbClr val="000000"/>
        </a:dk1>
        <a:lt1>
          <a:srgbClr val="FFFFFF"/>
        </a:lt1>
        <a:dk2>
          <a:srgbClr val="0064B5"/>
        </a:dk2>
        <a:lt2>
          <a:srgbClr val="808080"/>
        </a:lt2>
        <a:accent1>
          <a:srgbClr val="CFEDFE"/>
        </a:accent1>
        <a:accent2>
          <a:srgbClr val="C62400"/>
        </a:accent2>
        <a:accent3>
          <a:srgbClr val="FFFFFF"/>
        </a:accent3>
        <a:accent4>
          <a:srgbClr val="000000"/>
        </a:accent4>
        <a:accent5>
          <a:srgbClr val="E4F4FE"/>
        </a:accent5>
        <a:accent6>
          <a:srgbClr val="B32000"/>
        </a:accent6>
        <a:hlink>
          <a:srgbClr val="0064B5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7">
      <a:dk1>
        <a:srgbClr val="000000"/>
      </a:dk1>
      <a:lt1>
        <a:srgbClr val="FFFFFF"/>
      </a:lt1>
      <a:dk2>
        <a:srgbClr val="0064B5"/>
      </a:dk2>
      <a:lt2>
        <a:srgbClr val="808080"/>
      </a:lt2>
      <a:accent1>
        <a:srgbClr val="CFEDFE"/>
      </a:accent1>
      <a:accent2>
        <a:srgbClr val="C62400"/>
      </a:accent2>
      <a:accent3>
        <a:srgbClr val="FFFFFF"/>
      </a:accent3>
      <a:accent4>
        <a:srgbClr val="000000"/>
      </a:accent4>
      <a:accent5>
        <a:srgbClr val="E4F4FE"/>
      </a:accent5>
      <a:accent6>
        <a:srgbClr val="B32000"/>
      </a:accent6>
      <a:hlink>
        <a:srgbClr val="0064B5"/>
      </a:hlink>
      <a:folHlink>
        <a:srgbClr val="99CC00"/>
      </a:folHlink>
    </a:clrScheme>
    <a:fontScheme name="1_默认设计模板">
      <a:majorFont>
        <a:latin typeface="文泉驿微米黑"/>
        <a:ea typeface="文泉驿微米黑"/>
        <a:cs typeface=""/>
      </a:majorFont>
      <a:minorFont>
        <a:latin typeface="文泉驿微米黑"/>
        <a:ea typeface="文泉驿微米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85A4"/>
        </a:solidFill>
        <a:ln w="9525" cap="flat" cmpd="sng" algn="ctr">
          <a:solidFill>
            <a:srgbClr val="0085A4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文泉驿微米黑" pitchFamily="2" charset="-122"/>
            <a:ea typeface="文泉驿微米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85A4"/>
        </a:solidFill>
        <a:ln w="9525" cap="flat" cmpd="sng" algn="ctr">
          <a:solidFill>
            <a:srgbClr val="0085A4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文泉驿微米黑" pitchFamily="2" charset="-122"/>
            <a:ea typeface="文泉驿微米黑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3">
        <a:dk1>
          <a:srgbClr val="000000"/>
        </a:dk1>
        <a:lt1>
          <a:srgbClr val="FFFFFF"/>
        </a:lt1>
        <a:dk2>
          <a:srgbClr val="C68700"/>
        </a:dk2>
        <a:lt2>
          <a:srgbClr val="808080"/>
        </a:lt2>
        <a:accent1>
          <a:srgbClr val="00A2C6"/>
        </a:accent1>
        <a:accent2>
          <a:srgbClr val="C62400"/>
        </a:accent2>
        <a:accent3>
          <a:srgbClr val="FFFFFF"/>
        </a:accent3>
        <a:accent4>
          <a:srgbClr val="000000"/>
        </a:accent4>
        <a:accent5>
          <a:srgbClr val="AACEDF"/>
        </a:accent5>
        <a:accent6>
          <a:srgbClr val="B32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1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17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18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19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0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1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2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3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4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5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6">
        <a:dk1>
          <a:srgbClr val="000000"/>
        </a:dk1>
        <a:lt1>
          <a:srgbClr val="FFFFFF"/>
        </a:lt1>
        <a:dk2>
          <a:srgbClr val="C68700"/>
        </a:dk2>
        <a:lt2>
          <a:srgbClr val="808080"/>
        </a:lt2>
        <a:accent1>
          <a:srgbClr val="00A2C6"/>
        </a:accent1>
        <a:accent2>
          <a:srgbClr val="C62400"/>
        </a:accent2>
        <a:accent3>
          <a:srgbClr val="FFFFFF"/>
        </a:accent3>
        <a:accent4>
          <a:srgbClr val="000000"/>
        </a:accent4>
        <a:accent5>
          <a:srgbClr val="AACEDF"/>
        </a:accent5>
        <a:accent6>
          <a:srgbClr val="B32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7">
        <a:dk1>
          <a:srgbClr val="000000"/>
        </a:dk1>
        <a:lt1>
          <a:srgbClr val="FFFFFF"/>
        </a:lt1>
        <a:dk2>
          <a:srgbClr val="0064B5"/>
        </a:dk2>
        <a:lt2>
          <a:srgbClr val="808080"/>
        </a:lt2>
        <a:accent1>
          <a:srgbClr val="CFEDFE"/>
        </a:accent1>
        <a:accent2>
          <a:srgbClr val="C62400"/>
        </a:accent2>
        <a:accent3>
          <a:srgbClr val="FFFFFF"/>
        </a:accent3>
        <a:accent4>
          <a:srgbClr val="000000"/>
        </a:accent4>
        <a:accent5>
          <a:srgbClr val="E4F4FE"/>
        </a:accent5>
        <a:accent6>
          <a:srgbClr val="B32000"/>
        </a:accent6>
        <a:hlink>
          <a:srgbClr val="0064B5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1785</Words>
  <Characters>0</Characters>
  <Application>Microsoft Office PowerPoint</Application>
  <DocSecurity>0</DocSecurity>
  <PresentationFormat>全屏显示(4:3)</PresentationFormat>
  <Lines>0</Lines>
  <Paragraphs>325</Paragraphs>
  <Slides>45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Meiryo</vt:lpstr>
      <vt:lpstr>Victorian LET</vt:lpstr>
      <vt:lpstr>方正综艺简体</vt:lpstr>
      <vt:lpstr>宋体</vt:lpstr>
      <vt:lpstr>微软雅黑</vt:lpstr>
      <vt:lpstr>文泉驿微米黑</vt:lpstr>
      <vt:lpstr>Arial</vt:lpstr>
      <vt:lpstr>Calibri</vt:lpstr>
      <vt:lpstr>Calibri Light</vt:lpstr>
      <vt:lpstr>默认设计模板</vt:lpstr>
      <vt:lpstr>1_默认设计模板</vt:lpstr>
      <vt:lpstr>Office Theme</vt:lpstr>
      <vt:lpstr>色 彩 调 和</vt:lpstr>
      <vt:lpstr>【目　录】</vt:lpstr>
      <vt:lpstr>Part 1</vt:lpstr>
      <vt:lpstr>色彩用于表达</vt:lpstr>
      <vt:lpstr>色彩作用于人</vt:lpstr>
      <vt:lpstr>色彩正确搭配</vt:lpstr>
      <vt:lpstr>PowerPoint 演示文稿</vt:lpstr>
      <vt:lpstr>Part 2</vt:lpstr>
      <vt:lpstr>色　轮</vt:lpstr>
      <vt:lpstr>12色轮</vt:lpstr>
      <vt:lpstr>色彩调和</vt:lpstr>
      <vt:lpstr>PowerPoint 演示文稿</vt:lpstr>
      <vt:lpstr>Part 3</vt:lpstr>
      <vt:lpstr>原色</vt:lpstr>
      <vt:lpstr>PowerPoint 演示文稿</vt:lpstr>
      <vt:lpstr>二次色</vt:lpstr>
      <vt:lpstr>PowerPoint 演示文稿</vt:lpstr>
      <vt:lpstr>三次色</vt:lpstr>
      <vt:lpstr>PowerPoint 演示文稿</vt:lpstr>
      <vt:lpstr>PowerPoint 演示文稿</vt:lpstr>
      <vt:lpstr>Part 4</vt:lpstr>
      <vt:lpstr>PowerPoint 演示文稿</vt:lpstr>
      <vt:lpstr>冷色</vt:lpstr>
      <vt:lpstr>PowerPoint 演示文稿</vt:lpstr>
      <vt:lpstr>PowerPoint 演示文稿</vt:lpstr>
      <vt:lpstr>Part 5</vt:lpstr>
      <vt:lpstr>PowerPoint 演示文稿</vt:lpstr>
      <vt:lpstr>PowerPoint 演示文稿</vt:lpstr>
      <vt:lpstr>PowerPoint 演示文稿</vt:lpstr>
      <vt:lpstr>PowerPoint 演示文稿</vt:lpstr>
      <vt:lpstr>Part 6</vt:lpstr>
      <vt:lpstr>PowerPoint 演示文稿</vt:lpstr>
      <vt:lpstr>特点与应用</vt:lpstr>
      <vt:lpstr>PowerPoint 演示文稿</vt:lpstr>
      <vt:lpstr>特点与应用</vt:lpstr>
      <vt:lpstr>PowerPoint 演示文稿</vt:lpstr>
      <vt:lpstr>特点与应用</vt:lpstr>
      <vt:lpstr>PowerPoint 演示文稿</vt:lpstr>
      <vt:lpstr>特点与应用</vt:lpstr>
      <vt:lpstr>PowerPoint 演示文稿</vt:lpstr>
      <vt:lpstr>特点与应用</vt:lpstr>
      <vt:lpstr>PowerPoint 演示文稿</vt:lpstr>
      <vt:lpstr>特点与应用</vt:lpstr>
      <vt:lpstr>PowerPoint 演示文稿</vt:lpstr>
      <vt:lpstr>PowerPoint 演示文稿</vt:lpstr>
    </vt:vector>
  </TitlesOfParts>
  <Manager/>
  <Company>GWYan's Group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色 彩 调 和</dc:title>
  <dc:subject/>
  <dc:creator>Administrator</dc:creator>
  <cp:keywords/>
  <cp:lastModifiedBy>Administrator</cp:lastModifiedBy>
  <cp:revision>78</cp:revision>
  <cp:lastPrinted>1899-12-30T00:00:00Z</cp:lastPrinted>
  <dcterms:created xsi:type="dcterms:W3CDTF">2011-02-18T04:36:29Z</dcterms:created>
  <dcterms:modified xsi:type="dcterms:W3CDTF">2016-04-14T04:53:57Z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语言">
    <vt:lpwstr>ddd</vt:lpwstr>
  </property>
  <property fmtid="{D5CDD505-2E9C-101B-9397-08002B2CF9AE}" pid="3" name="KSOProductBuildVer">
    <vt:lpwstr>2052-6.6.0.2877</vt:lpwstr>
  </property>
</Properties>
</file>