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7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973"/>
    <a:srgbClr val="FC8000"/>
    <a:srgbClr val="FC805E"/>
    <a:srgbClr val="FB5629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7D14C5-CED9-4CFC-B338-DFB0C8090B9F}">
      <dgm:prSet phldrT="[Text]" custT="1"/>
      <dgm:spPr>
        <a:xfrm>
          <a:off x="768845" y="97527"/>
          <a:ext cx="2017812" cy="2017812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sz="20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139,171,0</a:t>
          </a:r>
          <a:endParaRPr lang="en-US" sz="20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>
        <a:xfrm>
          <a:off x="1496939" y="1358660"/>
          <a:ext cx="2017812" cy="2017812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255,147,0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>
        <a:xfrm>
          <a:off x="40751" y="1358660"/>
          <a:ext cx="2017812" cy="2017812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en-US" altLang="zh-CN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0,102,255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E16D65B4-494C-45C0-82F5-A63E581063CB}" type="pres">
      <dgm:prSet presAssocID="{90119837-5B71-4D44-BB01-DB0B084933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12B315-EA92-4E8C-914E-FCF8B923D9BA}" type="pres">
      <dgm:prSet presAssocID="{477D14C5-CED9-4CFC-B338-DFB0C8090B9F}" presName="circ1" presStyleLbl="vennNode1" presStyleIdx="0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1114C5CF-9DB7-4B7A-9D02-B353869E5D38}" type="pres">
      <dgm:prSet presAssocID="{477D14C5-CED9-4CFC-B338-DFB0C8090B9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69E5A2-93C2-49EF-825C-26E5802651A1}" type="pres">
      <dgm:prSet presAssocID="{3C67E77D-62FA-499D-B5E6-E79A091C5267}" presName="circ2" presStyleLbl="vennNode1" presStyleIdx="1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B02C228-AFBE-4EA8-ADAD-5E115CB980C7}" type="pres">
      <dgm:prSet presAssocID="{3C67E77D-62FA-499D-B5E6-E79A091C526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1D8EC-23D3-4EEE-B141-81E29A0B04B6}" type="pres">
      <dgm:prSet presAssocID="{CC6B7442-0B72-4EF2-9F13-1325B51AFF9F}" presName="circ3" presStyleLbl="vennNode1" presStyleIdx="2" presStyleCnt="3"/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99560A19-63A4-4F58-BF54-93D1A84B1A1C}" type="pres">
      <dgm:prSet presAssocID="{CC6B7442-0B72-4EF2-9F13-1325B51AFF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14AD45-DBCB-45CD-8957-D530989CE9AC}" type="presOf" srcId="{CC6B7442-0B72-4EF2-9F13-1325B51AFF9F}" destId="{2B11D8EC-23D3-4EEE-B141-81E29A0B04B6}" srcOrd="0" destOrd="0" presId="urn:microsoft.com/office/officeart/2005/8/layout/venn1"/>
    <dgm:cxn modelId="{DF672367-8772-4D1D-9970-F2CAEAAF8DA5}" type="presOf" srcId="{477D14C5-CED9-4CFC-B338-DFB0C8090B9F}" destId="{7A12B315-EA92-4E8C-914E-FCF8B923D9BA}" srcOrd="0" destOrd="0" presId="urn:microsoft.com/office/officeart/2005/8/layout/venn1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07988068-80ED-4CE5-B4AE-8E8916D6293E}" type="presOf" srcId="{CC6B7442-0B72-4EF2-9F13-1325B51AFF9F}" destId="{99560A19-63A4-4F58-BF54-93D1A84B1A1C}" srcOrd="1" destOrd="0" presId="urn:microsoft.com/office/officeart/2005/8/layout/venn1"/>
    <dgm:cxn modelId="{D83429DF-D077-459F-B791-8B134995D543}" type="presOf" srcId="{3C67E77D-62FA-499D-B5E6-E79A091C5267}" destId="{3469E5A2-93C2-49EF-825C-26E5802651A1}" srcOrd="0" destOrd="0" presId="urn:microsoft.com/office/officeart/2005/8/layout/venn1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AD0455F8-6FFA-4FAC-B726-D8064DE6B23B}" type="presOf" srcId="{90119837-5B71-4D44-BB01-DB0B084933C8}" destId="{E16D65B4-494C-45C0-82F5-A63E581063CB}" srcOrd="0" destOrd="0" presId="urn:microsoft.com/office/officeart/2005/8/layout/venn1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08CC5145-DEA1-4249-91FD-8DC84EEB8A40}" type="presOf" srcId="{477D14C5-CED9-4CFC-B338-DFB0C8090B9F}" destId="{1114C5CF-9DB7-4B7A-9D02-B353869E5D38}" srcOrd="1" destOrd="0" presId="urn:microsoft.com/office/officeart/2005/8/layout/venn1"/>
    <dgm:cxn modelId="{41032829-69E8-43FC-9C0A-2BC47B951F42}" type="presOf" srcId="{3C67E77D-62FA-499D-B5E6-E79A091C5267}" destId="{EB02C228-AFBE-4EA8-ADAD-5E115CB980C7}" srcOrd="1" destOrd="0" presId="urn:microsoft.com/office/officeart/2005/8/layout/venn1"/>
    <dgm:cxn modelId="{CE379CC7-3B15-4EAD-8BA1-E4DD00F26FFA}" type="presParOf" srcId="{E16D65B4-494C-45C0-82F5-A63E581063CB}" destId="{7A12B315-EA92-4E8C-914E-FCF8B923D9BA}" srcOrd="0" destOrd="0" presId="urn:microsoft.com/office/officeart/2005/8/layout/venn1"/>
    <dgm:cxn modelId="{60306C47-9100-4D4F-B1D8-6FF9463B453A}" type="presParOf" srcId="{E16D65B4-494C-45C0-82F5-A63E581063CB}" destId="{1114C5CF-9DB7-4B7A-9D02-B353869E5D38}" srcOrd="1" destOrd="0" presId="urn:microsoft.com/office/officeart/2005/8/layout/venn1"/>
    <dgm:cxn modelId="{6B6F7DB1-9B59-4AEC-A5C0-8833A3A9C44D}" type="presParOf" srcId="{E16D65B4-494C-45C0-82F5-A63E581063CB}" destId="{3469E5A2-93C2-49EF-825C-26E5802651A1}" srcOrd="2" destOrd="0" presId="urn:microsoft.com/office/officeart/2005/8/layout/venn1"/>
    <dgm:cxn modelId="{2C63E9B4-6EF1-411F-B2A3-58BE66A02DE2}" type="presParOf" srcId="{E16D65B4-494C-45C0-82F5-A63E581063CB}" destId="{EB02C228-AFBE-4EA8-ADAD-5E115CB980C7}" srcOrd="3" destOrd="0" presId="urn:microsoft.com/office/officeart/2005/8/layout/venn1"/>
    <dgm:cxn modelId="{BA98C916-6E6A-4748-AC36-8FBFCBB3BD16}" type="presParOf" srcId="{E16D65B4-494C-45C0-82F5-A63E581063CB}" destId="{2B11D8EC-23D3-4EEE-B141-81E29A0B04B6}" srcOrd="4" destOrd="0" presId="urn:microsoft.com/office/officeart/2005/8/layout/venn1"/>
    <dgm:cxn modelId="{6D3E2431-A377-496E-A653-B72CB1BC9D45}" type="presParOf" srcId="{E16D65B4-494C-45C0-82F5-A63E581063CB}" destId="{99560A19-63A4-4F58-BF54-93D1A84B1A1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2B315-EA92-4E8C-914E-FCF8B923D9BA}">
      <dsp:nvSpPr>
        <dsp:cNvPr id="0" name=""/>
        <dsp:cNvSpPr/>
      </dsp:nvSpPr>
      <dsp:spPr>
        <a:xfrm>
          <a:off x="768845" y="97527"/>
          <a:ext cx="2017812" cy="2017812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139,171,0</a:t>
          </a:r>
          <a:endParaRPr lang="en-US" sz="20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1254588" y="583620"/>
        <a:ext cx="1046327" cy="642063"/>
      </dsp:txXfrm>
    </dsp:sp>
    <dsp:sp modelId="{3469E5A2-93C2-49EF-825C-26E5802651A1}">
      <dsp:nvSpPr>
        <dsp:cNvPr id="0" name=""/>
        <dsp:cNvSpPr/>
      </dsp:nvSpPr>
      <dsp:spPr>
        <a:xfrm>
          <a:off x="1496939" y="1358660"/>
          <a:ext cx="2017812" cy="2017812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255,147,0</a:t>
          </a:r>
          <a:endParaRPr lang="en-US" sz="14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2291355" y="2042454"/>
        <a:ext cx="856085" cy="784745"/>
      </dsp:txXfrm>
    </dsp:sp>
    <dsp:sp modelId="{2B11D8EC-23D3-4EEE-B141-81E29A0B04B6}">
      <dsp:nvSpPr>
        <dsp:cNvPr id="0" name=""/>
        <dsp:cNvSpPr/>
      </dsp:nvSpPr>
      <dsp:spPr>
        <a:xfrm>
          <a:off x="40751" y="1358660"/>
          <a:ext cx="2017812" cy="2017812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0,102,255</a:t>
          </a:r>
          <a:endParaRPr lang="en-US" sz="1400" kern="1200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sp:txBody>
      <dsp:txXfrm>
        <a:off x="408063" y="2042454"/>
        <a:ext cx="856085" cy="784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71464-BAEB-4BC2-92C1-5F150D236EDA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2B600F-944C-456B-A25F-6EB3AC57D6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7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13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hyperlink" Target="http://www.tianya.cn/publicforum/content/no20/1/317960.shtml" TargetMode="Externa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351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0307790" y="413206"/>
            <a:ext cx="1876705" cy="495514"/>
            <a:chOff x="403607" y="6173846"/>
            <a:chExt cx="1875972" cy="495514"/>
          </a:xfrm>
        </p:grpSpPr>
        <p:sp>
          <p:nvSpPr>
            <p:cNvPr id="10" name="Text Box 62"/>
            <p:cNvSpPr txBox="1">
              <a:spLocks noChangeArrowheads="1"/>
            </p:cNvSpPr>
            <p:nvPr/>
          </p:nvSpPr>
          <p:spPr bwMode="auto">
            <a:xfrm>
              <a:off x="828350" y="6252326"/>
              <a:ext cx="1451229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6BD60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6BD6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椭圆 11"/>
          <p:cNvSpPr/>
          <p:nvPr userDrawn="1"/>
        </p:nvSpPr>
        <p:spPr>
          <a:xfrm rot="17655360">
            <a:off x="7683596" y="5061457"/>
            <a:ext cx="720080" cy="720080"/>
          </a:xfrm>
          <a:prstGeom prst="ellipse">
            <a:avLst/>
          </a:prstGeom>
          <a:solidFill>
            <a:srgbClr val="EC5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P</a:t>
            </a:r>
            <a:endParaRPr lang="zh-CN" altLang="en-US" sz="4400" dirty="0"/>
          </a:p>
        </p:txBody>
      </p:sp>
      <p:sp>
        <p:nvSpPr>
          <p:cNvPr id="13" name="矩形 12"/>
          <p:cNvSpPr/>
          <p:nvPr userDrawn="1"/>
        </p:nvSpPr>
        <p:spPr>
          <a:xfrm>
            <a:off x="9269369" y="6185328"/>
            <a:ext cx="2800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技能分享系列</a:t>
            </a:r>
            <a:r>
              <a:rPr lang="zh-CN" altLang="en-US" dirty="0">
                <a:solidFill>
                  <a:srgbClr val="6BD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六</a:t>
            </a:r>
          </a:p>
        </p:txBody>
      </p:sp>
      <p:sp>
        <p:nvSpPr>
          <p:cNvPr id="14" name="椭圆 13"/>
          <p:cNvSpPr/>
          <p:nvPr userDrawn="1"/>
        </p:nvSpPr>
        <p:spPr>
          <a:xfrm rot="20096211">
            <a:off x="7982704" y="4627739"/>
            <a:ext cx="720080" cy="720080"/>
          </a:xfrm>
          <a:prstGeom prst="ellipse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P</a:t>
            </a:r>
            <a:endParaRPr lang="zh-CN" altLang="en-US" sz="4400" dirty="0"/>
          </a:p>
        </p:txBody>
      </p:sp>
      <p:sp>
        <p:nvSpPr>
          <p:cNvPr id="15" name="椭圆 14"/>
          <p:cNvSpPr/>
          <p:nvPr userDrawn="1"/>
        </p:nvSpPr>
        <p:spPr>
          <a:xfrm>
            <a:off x="8486760" y="4627739"/>
            <a:ext cx="720080" cy="720080"/>
          </a:xfrm>
          <a:prstGeom prst="ellipse">
            <a:avLst/>
          </a:prstGeom>
          <a:solidFill>
            <a:srgbClr val="6BD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T</a:t>
            </a:r>
            <a:endParaRPr lang="zh-CN" altLang="en-US" sz="4400" dirty="0"/>
          </a:p>
        </p:txBody>
      </p:sp>
      <p:pic>
        <p:nvPicPr>
          <p:cNvPr id="16" name="Picture 3" descr="C:\Documents and Settings\t11318\桌面\未标题-1 拷贝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3395" y="5129580"/>
            <a:ext cx="3876675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56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575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 userDrawn="1"/>
        </p:nvSpPr>
        <p:spPr bwMode="auto">
          <a:xfrm>
            <a:off x="1490500" y="5188659"/>
            <a:ext cx="3265288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标题 1"/>
          <p:cNvSpPr txBox="1">
            <a:spLocks/>
          </p:cNvSpPr>
          <p:nvPr userDrawn="1"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25" name="矩形 24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889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27" name="矩形 26"/>
          <p:cNvSpPr/>
          <p:nvPr userDrawn="1"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28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104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19"/>
          <p:cNvSpPr txBox="1"/>
          <p:nvPr userDrawn="1"/>
        </p:nvSpPr>
        <p:spPr>
          <a:xfrm>
            <a:off x="6816378" y="2492896"/>
            <a:ext cx="4895452" cy="2166723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164" defTabSz="1218892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7103318" y="5469419"/>
            <a:ext cx="4369405" cy="369308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7486441" y="5849451"/>
            <a:ext cx="3124698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17" tIns="45708" rIns="91417" bIns="45708" anchor="ctr"/>
          <a:lstStyle/>
          <a:p>
            <a:pPr algn="ctr" defTabSz="1218892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0798" y="5841269"/>
            <a:ext cx="396045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500" y="1673152"/>
            <a:ext cx="3265288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19"/>
          <p:cNvSpPr txBox="1"/>
          <p:nvPr userDrawn="1"/>
        </p:nvSpPr>
        <p:spPr>
          <a:xfrm>
            <a:off x="1490500" y="5219377"/>
            <a:ext cx="3265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892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51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29" grpId="0"/>
      <p:bldP spid="30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578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49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57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185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6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540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708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590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19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" y="0"/>
            <a:ext cx="12191225" cy="6858000"/>
          </a:xfrm>
          <a:prstGeom prst="rect">
            <a:avLst/>
          </a:prstGeom>
        </p:spPr>
      </p:pic>
      <p:sp>
        <p:nvSpPr>
          <p:cNvPr id="13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00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046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07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086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" y="0"/>
            <a:ext cx="12191225" cy="6858000"/>
          </a:xfrm>
          <a:prstGeom prst="rect">
            <a:avLst/>
          </a:prstGeom>
        </p:spPr>
      </p:pic>
      <p:sp>
        <p:nvSpPr>
          <p:cNvPr id="16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8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22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8"/>
          <p:cNvSpPr txBox="1"/>
          <p:nvPr userDrawn="1"/>
        </p:nvSpPr>
        <p:spPr>
          <a:xfrm>
            <a:off x="5019055" y="5085184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TextBox 8"/>
          <p:cNvSpPr txBox="1"/>
          <p:nvPr userDrawn="1"/>
        </p:nvSpPr>
        <p:spPr>
          <a:xfrm>
            <a:off x="4514999" y="2833469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用色要点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TextBox 8"/>
          <p:cNvSpPr txBox="1"/>
          <p:nvPr userDrawn="1"/>
        </p:nvSpPr>
        <p:spPr>
          <a:xfrm>
            <a:off x="5019055" y="694437"/>
            <a:ext cx="25922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基本知识</a:t>
            </a:r>
            <a:endParaRPr lang="en-US" altLang="zh-CN" sz="3600" b="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0302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基本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知识</a:t>
            </a:r>
            <a:endParaRPr lang="zh-CN" altLang="en-US" sz="2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445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73B51B"/>
              </a:gs>
              <a:gs pos="80000">
                <a:srgbClr val="6FCD1D"/>
              </a:gs>
              <a:gs pos="100000">
                <a:srgbClr val="93E030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用色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要点</a:t>
            </a:r>
            <a:endParaRPr lang="zh-CN" altLang="en-US" sz="28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161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 userDrawn="1"/>
        </p:nvSpPr>
        <p:spPr>
          <a:xfrm flipV="1">
            <a:off x="410543" y="163414"/>
            <a:ext cx="1080120" cy="1177354"/>
          </a:xfrm>
          <a:custGeom>
            <a:avLst/>
            <a:gdLst>
              <a:gd name="connsiteX0" fmla="*/ 67291 w 1080120"/>
              <a:gd name="connsiteY0" fmla="*/ 1177354 h 1177354"/>
              <a:gd name="connsiteX1" fmla="*/ 1012829 w 1080120"/>
              <a:gd name="connsiteY1" fmla="*/ 1177354 h 1177354"/>
              <a:gd name="connsiteX2" fmla="*/ 1080120 w 1080120"/>
              <a:gd name="connsiteY2" fmla="*/ 1110063 h 1177354"/>
              <a:gd name="connsiteX3" fmla="*/ 1080120 w 1080120"/>
              <a:gd name="connsiteY3" fmla="*/ 164525 h 1177354"/>
              <a:gd name="connsiteX4" fmla="*/ 1012829 w 1080120"/>
              <a:gd name="connsiteY4" fmla="*/ 97234 h 1177354"/>
              <a:gd name="connsiteX5" fmla="*/ 626013 w 1080120"/>
              <a:gd name="connsiteY5" fmla="*/ 97234 h 1177354"/>
              <a:gd name="connsiteX6" fmla="*/ 540060 w 1080120"/>
              <a:gd name="connsiteY6" fmla="*/ 0 h 1177354"/>
              <a:gd name="connsiteX7" fmla="*/ 454107 w 1080120"/>
              <a:gd name="connsiteY7" fmla="*/ 97234 h 1177354"/>
              <a:gd name="connsiteX8" fmla="*/ 67291 w 1080120"/>
              <a:gd name="connsiteY8" fmla="*/ 97234 h 1177354"/>
              <a:gd name="connsiteX9" fmla="*/ 0 w 1080120"/>
              <a:gd name="connsiteY9" fmla="*/ 164525 h 1177354"/>
              <a:gd name="connsiteX10" fmla="*/ 0 w 1080120"/>
              <a:gd name="connsiteY10" fmla="*/ 1110063 h 1177354"/>
              <a:gd name="connsiteX11" fmla="*/ 67291 w 1080120"/>
              <a:gd name="connsiteY11" fmla="*/ 1177354 h 117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0120" h="1177354">
                <a:moveTo>
                  <a:pt x="67291" y="1177354"/>
                </a:moveTo>
                <a:lnTo>
                  <a:pt x="1012829" y="1177354"/>
                </a:lnTo>
                <a:cubicBezTo>
                  <a:pt x="1049993" y="1177354"/>
                  <a:pt x="1080120" y="1147227"/>
                  <a:pt x="1080120" y="1110063"/>
                </a:cubicBezTo>
                <a:lnTo>
                  <a:pt x="1080120" y="164525"/>
                </a:lnTo>
                <a:cubicBezTo>
                  <a:pt x="1080120" y="127361"/>
                  <a:pt x="1049993" y="97234"/>
                  <a:pt x="1012829" y="97234"/>
                </a:cubicBezTo>
                <a:lnTo>
                  <a:pt x="626013" y="97234"/>
                </a:lnTo>
                <a:lnTo>
                  <a:pt x="540060" y="0"/>
                </a:lnTo>
                <a:lnTo>
                  <a:pt x="454107" y="97234"/>
                </a:lnTo>
                <a:lnTo>
                  <a:pt x="67291" y="97234"/>
                </a:lnTo>
                <a:cubicBezTo>
                  <a:pt x="30127" y="97234"/>
                  <a:pt x="0" y="127361"/>
                  <a:pt x="0" y="164525"/>
                </a:cubicBezTo>
                <a:lnTo>
                  <a:pt x="0" y="1110063"/>
                </a:lnTo>
                <a:cubicBezTo>
                  <a:pt x="0" y="1147227"/>
                  <a:pt x="30127" y="1177354"/>
                  <a:pt x="67291" y="1177354"/>
                </a:cubicBezTo>
                <a:close/>
              </a:path>
            </a:pathLst>
          </a:custGeom>
          <a:gradFill rotWithShape="1">
            <a:gsLst>
              <a:gs pos="0">
                <a:srgbClr val="1654E7"/>
              </a:gs>
              <a:gs pos="80000">
                <a:srgbClr val="3185FD"/>
              </a:gs>
              <a:gs pos="100000">
                <a:srgbClr val="3687FD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1" name="TextBox 8"/>
          <p:cNvSpPr txBox="1"/>
          <p:nvPr userDrawn="1"/>
        </p:nvSpPr>
        <p:spPr>
          <a:xfrm>
            <a:off x="410543" y="230119"/>
            <a:ext cx="108012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经典搭配</a:t>
            </a:r>
            <a:endParaRPr lang="en-US" altLang="zh-CN" sz="2800" dirty="0" smtClean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81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351520" cy="6858000"/>
          </a:xfrm>
          <a:prstGeom prst="rect">
            <a:avLst/>
          </a:prstGeom>
        </p:spPr>
      </p:pic>
      <p:sp>
        <p:nvSpPr>
          <p:cNvPr id="10" name="TextBox 3"/>
          <p:cNvSpPr txBox="1"/>
          <p:nvPr userDrawn="1"/>
        </p:nvSpPr>
        <p:spPr>
          <a:xfrm>
            <a:off x="5091063" y="1205971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个人经验 请多指点！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2430107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4"/>
          <p:cNvSpPr txBox="1">
            <a:spLocks noChangeArrowheads="1"/>
          </p:cNvSpPr>
          <p:nvPr userDrawn="1"/>
        </p:nvSpPr>
        <p:spPr bwMode="auto">
          <a:xfrm>
            <a:off x="7068156" y="2452490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3" name="TextBox 10"/>
          <p:cNvSpPr>
            <a:spLocks noChangeArrowheads="1"/>
          </p:cNvSpPr>
          <p:nvPr userDrawn="1"/>
        </p:nvSpPr>
        <p:spPr bwMode="auto">
          <a:xfrm>
            <a:off x="7068156" y="3533071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4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3554933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231" y="2988588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54"/>
          <p:cNvSpPr txBox="1">
            <a:spLocks noChangeArrowheads="1"/>
          </p:cNvSpPr>
          <p:nvPr userDrawn="1"/>
        </p:nvSpPr>
        <p:spPr bwMode="auto">
          <a:xfrm>
            <a:off x="7068156" y="2992780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89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72788"/>
            <a:ext cx="12192000" cy="540000"/>
          </a:xfrm>
          <a:prstGeom prst="rect">
            <a:avLst/>
          </a:prstGeom>
          <a:solidFill>
            <a:srgbClr val="39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11356958" y="462788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5"/>
          <p:cNvSpPr txBox="1"/>
          <p:nvPr userDrawn="1"/>
        </p:nvSpPr>
        <p:spPr>
          <a:xfrm>
            <a:off x="11211743" y="473511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19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65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39824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" name="TextBox 32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以下为配色取色板，结合色彩搭配原理来使用：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2" name="TextBox 5"/>
          <p:cNvSpPr txBox="1"/>
          <p:nvPr/>
        </p:nvSpPr>
        <p:spPr>
          <a:xfrm>
            <a:off x="2098699" y="6093221"/>
            <a:ext cx="30873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色轮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EMF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格式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14" name="Picture 290" descr="C:\Documents and Settings\t11318\桌面\logoskyColorWhe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778" y="1691870"/>
            <a:ext cx="432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5" name="Picture 291" descr="C:\Documents and Settings\t11318\桌面\24色7环色轮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354" y="1691870"/>
            <a:ext cx="432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3" name="TextBox 5"/>
          <p:cNvSpPr txBox="1"/>
          <p:nvPr/>
        </p:nvSpPr>
        <p:spPr>
          <a:xfrm>
            <a:off x="7830123" y="6093221"/>
            <a:ext cx="308730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环色轮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PNG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格式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74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无色彩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有色彩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3" name="Picture 4" descr="1You_are_enteri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16746" y="2396517"/>
            <a:ext cx="4860000" cy="30369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4" descr="1You_are_enterin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5799" y="2396517"/>
            <a:ext cx="4860000" cy="303691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" name="TextBox 5"/>
          <p:cNvSpPr txBox="1"/>
          <p:nvPr/>
        </p:nvSpPr>
        <p:spPr>
          <a:xfrm>
            <a:off x="2714598" y="5640864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无色彩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（黑、白、灰） 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6" name="TextBox 5"/>
          <p:cNvSpPr txBox="1"/>
          <p:nvPr/>
        </p:nvSpPr>
        <p:spPr>
          <a:xfrm>
            <a:off x="7953651" y="5640864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有色彩（斑斓世界）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1633385" y="1103288"/>
            <a:ext cx="102264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从理论上色彩可以分为无色彩（白、灰、黑）与有色彩（红、橙、黄、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绿等）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两大类别。无色彩和有色彩搭配在一起，可以使图像中的重点更加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突出，比如本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的过渡页设计。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46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6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基本用色原则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根据自己的用色经验，简单总结了以下几点，欢迎各位朋友纠正或补充：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3" descr="C:\Documents and Settings\t11318\桌面\未标题-1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5495" y="4941168"/>
            <a:ext cx="2044320" cy="164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2107571" y="2008435"/>
            <a:ext cx="8816139" cy="277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重视视觉感受（</a:t>
            </a:r>
            <a:r>
              <a:rPr lang="zh-CN" altLang="en-US" b="1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舒服、浑然天成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突兀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刺眼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山寨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应符合公司</a:t>
            </a:r>
            <a:r>
              <a:rPr lang="en-US" altLang="zh-CN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CIS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的用色要求；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（如，不同章节可用不同的颜色，相同级别的标题用相同的颜色）；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符合颜色的象征意义（</a:t>
            </a:r>
            <a:r>
              <a:rPr lang="zh-CN" altLang="en-US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绿色健康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红色喜庆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蓝色科技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等）；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单色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喜闻乐见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（天的蓝、草的绿、暖的橙等），多色</a:t>
            </a:r>
            <a:r>
              <a:rPr lang="zh-CN" altLang="en-US" b="1" dirty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尽量模仿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（如网站、海报等）；</a:t>
            </a:r>
          </a:p>
          <a:p>
            <a:pPr eaLnBrk="1" hangingPunct="1">
              <a:lnSpc>
                <a:spcPct val="150000"/>
              </a:lnSpc>
              <a:spcAft>
                <a:spcPts val="300"/>
              </a:spcAft>
            </a:pP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色彩不超</a:t>
            </a:r>
            <a:r>
              <a:rPr lang="zh-CN" altLang="en-US" b="1" dirty="0" smtClean="0">
                <a:solidFill>
                  <a:srgbClr val="E32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</a:t>
            </a:r>
            <a:r>
              <a:rPr lang="zh-CN" altLang="en-US" dirty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（黑白灰除外，图表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色可稍稍灵活），整体</a:t>
            </a:r>
            <a:r>
              <a:rPr lang="zh-CN" altLang="en-US" b="1" dirty="0" smtClean="0">
                <a:solidFill>
                  <a:srgbClr val="73B81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风格一致</a:t>
            </a:r>
            <a:r>
              <a:rPr lang="zh-CN" altLang="en-US" dirty="0" smtClean="0">
                <a:solidFill>
                  <a:srgbClr val="5F5E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4"/>
          <p:cNvSpPr>
            <a:spLocks noChangeAspect="1"/>
          </p:cNvSpPr>
          <p:nvPr/>
        </p:nvSpPr>
        <p:spPr bwMode="auto">
          <a:xfrm>
            <a:off x="1742719" y="2110465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7" name="椭圆 14"/>
          <p:cNvSpPr>
            <a:spLocks noChangeAspect="1"/>
          </p:cNvSpPr>
          <p:nvPr/>
        </p:nvSpPr>
        <p:spPr bwMode="auto">
          <a:xfrm>
            <a:off x="1742719" y="2559761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8" name="椭圆 14"/>
          <p:cNvSpPr>
            <a:spLocks noChangeAspect="1"/>
          </p:cNvSpPr>
          <p:nvPr/>
        </p:nvSpPr>
        <p:spPr bwMode="auto">
          <a:xfrm>
            <a:off x="1742719" y="3009057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19" name="椭圆 14"/>
          <p:cNvSpPr>
            <a:spLocks noChangeAspect="1"/>
          </p:cNvSpPr>
          <p:nvPr/>
        </p:nvSpPr>
        <p:spPr bwMode="auto">
          <a:xfrm>
            <a:off x="1742719" y="3458353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0" name="椭圆 14"/>
          <p:cNvSpPr>
            <a:spLocks noChangeAspect="1"/>
          </p:cNvSpPr>
          <p:nvPr/>
        </p:nvSpPr>
        <p:spPr bwMode="auto">
          <a:xfrm>
            <a:off x="1742719" y="3907649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1" name="椭圆 14"/>
          <p:cNvSpPr>
            <a:spLocks noChangeAspect="1"/>
          </p:cNvSpPr>
          <p:nvPr/>
        </p:nvSpPr>
        <p:spPr bwMode="auto">
          <a:xfrm>
            <a:off x="1742719" y="4356943"/>
            <a:ext cx="252000" cy="322177"/>
          </a:xfrm>
          <a:custGeom>
            <a:avLst/>
            <a:gdLst/>
            <a:ahLst/>
            <a:cxnLst/>
            <a:rect l="l" t="t" r="r" b="b"/>
            <a:pathLst>
              <a:path w="683568" h="864094">
                <a:moveTo>
                  <a:pt x="341785" y="75471"/>
                </a:moveTo>
                <a:cubicBezTo>
                  <a:pt x="218037" y="75471"/>
                  <a:pt x="117720" y="175788"/>
                  <a:pt x="117720" y="299536"/>
                </a:cubicBezTo>
                <a:cubicBezTo>
                  <a:pt x="117720" y="423284"/>
                  <a:pt x="218037" y="523601"/>
                  <a:pt x="341785" y="523601"/>
                </a:cubicBezTo>
                <a:cubicBezTo>
                  <a:pt x="465533" y="523601"/>
                  <a:pt x="565850" y="423284"/>
                  <a:pt x="565850" y="299536"/>
                </a:cubicBezTo>
                <a:cubicBezTo>
                  <a:pt x="565850" y="175788"/>
                  <a:pt x="465533" y="75471"/>
                  <a:pt x="341785" y="75471"/>
                </a:cubicBezTo>
                <a:close/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73B81B"/>
          </a:solidFill>
          <a:ln w="3175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863224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整体风格色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3385" y="1103288"/>
            <a:ext cx="1022642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整体风格色指：</a:t>
            </a:r>
            <a:r>
              <a:rPr lang="zh-CN" altLang="en-US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封面、封底、母版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标题栏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（整体或点缀）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、内标题、强调</a:t>
            </a:r>
            <a:r>
              <a:rPr lang="zh-CN" altLang="en-US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色、图表色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等，主要方案有：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33384" y="1772816"/>
            <a:ext cx="10226429" cy="120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、整体单色：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种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颜色贯穿始终，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图表色可以略丰富些，但尽量使用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HSL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模式调整为同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搭配。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、逻辑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单色：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即不同章节不同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色，本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就是。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、组合色：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主色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副色，可以是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对比色搭配，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也可以是接近色或近似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色搭配。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4" descr="F:\360云盘\03-doing\pptx 图片\33-员工培训实务（布衣公子作品）2013.02.06版@teliss\幻灯片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385" y="3723149"/>
            <a:ext cx="3384000" cy="1902014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F:\360云盘\03-doing\pptx 图片\23-标准管理实务（布衣公子作品）2012.11.11版@teliss\幻灯片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416" y="3717032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F:\360云盘\03-doing\pptx 图片\24-执行力提升训（布衣公子作品）2012.11.24版@teliss\幻灯片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3717032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5"/>
          <p:cNvSpPr txBox="1"/>
          <p:nvPr/>
        </p:nvSpPr>
        <p:spPr>
          <a:xfrm>
            <a:off x="1993237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整体单色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5450268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逻辑单色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8907299" y="573474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组合色（主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副）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9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2929576"/>
            <a:ext cx="3384000" cy="190201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31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母版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背景色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2924945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33" name="TextBox 5"/>
          <p:cNvSpPr txBox="1"/>
          <p:nvPr/>
        </p:nvSpPr>
        <p:spPr>
          <a:xfrm>
            <a:off x="1993237" y="4941168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白色背景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5"/>
          <p:cNvSpPr txBox="1"/>
          <p:nvPr/>
        </p:nvSpPr>
        <p:spPr>
          <a:xfrm>
            <a:off x="5450268" y="4941168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8907299" y="4941168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深色背景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60"/>
          <p:cNvSpPr txBox="1"/>
          <p:nvPr/>
        </p:nvSpPr>
        <p:spPr>
          <a:xfrm>
            <a:off x="1633385" y="1103288"/>
            <a:ext cx="10226429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白色：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是默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认的背景色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简约、便于颜色搭配。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灰色：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真实颜色的干扰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最小，不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刺眼，专业感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深色：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很酷，但颜色较难搭配，挑战性高。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706687" y="6023092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</a:p>
        </p:txBody>
      </p:sp>
      <p:sp>
        <p:nvSpPr>
          <p:cNvPr id="38" name="文本框 11"/>
          <p:cNvSpPr txBox="1"/>
          <p:nvPr/>
        </p:nvSpPr>
        <p:spPr>
          <a:xfrm>
            <a:off x="2910389" y="6000904"/>
            <a:ext cx="886909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主色调为暖色的作品，可以配暖灰的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（如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《32-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《37-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企业战略管理</a:t>
            </a:r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39" name="Picture 2" descr="F:\360云盘\03-doing\pptx 图片\30-组织管理实务（布衣公子作品）2013.01.11版@teliss\幻灯片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2924944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88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母版标题栏色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60"/>
          <p:cNvSpPr txBox="1"/>
          <p:nvPr/>
        </p:nvSpPr>
        <p:spPr>
          <a:xfrm>
            <a:off x="1633385" y="1103288"/>
            <a:ext cx="10226429" cy="120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风格色：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灰色一般是长条，一般要辅以风格色（或是风格色的细微同色变化，下同）的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色块或点缀。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纯风格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当风格色是双色搭配时，标题栏也可以是双色搭配（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《32-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。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深色（黑或接近黑色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 +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风格色：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深色的标题栏使得页面更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庄重，一般也要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辅以风格色的色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块或点缀。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" name="Picture 4" descr="F:\360云盘\03-doing\pptx 图片\33-员工培训实务（布衣公子作品）2013.02.06版@teliss\幻灯片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385" y="2976568"/>
            <a:ext cx="3384000" cy="1902014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F:\360云盘\03-doing\pptx 图片\23-标准管理实务（布衣公子作品）2012.11.11版@teliss\幻灯片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416" y="2975825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360云盘\03-doing\pptx 图片\36-激励方法集萃（布衣公子作品）2013.02.28版@teliss\幻灯片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47447" y="2981200"/>
            <a:ext cx="3384000" cy="1902014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5"/>
          <p:cNvSpPr txBox="1"/>
          <p:nvPr/>
        </p:nvSpPr>
        <p:spPr>
          <a:xfrm>
            <a:off x="1993237" y="4992792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灰色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5450268" y="4992792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纯风格色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8547447" y="4992792"/>
            <a:ext cx="338400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深色</a:t>
            </a: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（黑或接近黑色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706687" y="6011998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EC0223"/>
              </a:gs>
              <a:gs pos="80000">
                <a:srgbClr val="FD2948"/>
              </a:gs>
              <a:gs pos="100000">
                <a:srgbClr val="FE2C4E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请思考</a:t>
            </a:r>
          </a:p>
        </p:txBody>
      </p:sp>
      <p:sp>
        <p:nvSpPr>
          <p:cNvPr id="41" name="文本框 11"/>
          <p:cNvSpPr txBox="1"/>
          <p:nvPr/>
        </p:nvSpPr>
        <p:spPr>
          <a:xfrm>
            <a:off x="2910389" y="6007347"/>
            <a:ext cx="886909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是属于那种模式呢？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27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33385" y="1103288"/>
            <a:ext cx="1022642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文字颜色设置的基本要求是：不要</a:t>
            </a:r>
            <a:r>
              <a:rPr lang="zh-CN" altLang="en-US" b="1" dirty="0" smtClean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太黑、太亮、太刺目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，也不要</a:t>
            </a:r>
            <a:r>
              <a:rPr lang="zh-CN" altLang="en-US" b="1" dirty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太淡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，要</a:t>
            </a:r>
            <a:r>
              <a:rPr lang="zh-CN" altLang="en-US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</a:rPr>
              <a:t>柔和、看得清楚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即可。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33384" y="1772816"/>
            <a:ext cx="10226429" cy="80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、当背景为白色或浅灰色时：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字体为灰色，根据背景的深浅调整字体的深浅，以确保看的清楚。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、当背景为深色时：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字体为白色或者浅灰色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85140" y="6021288"/>
            <a:ext cx="365336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当背景为深色时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F:\360云盘\03-doing\pptx 图片\28-简明薪酬设计（布衣公子作品）2012.12.22版@teliss\幻灯片1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9247" y="3073779"/>
            <a:ext cx="5040000" cy="283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2472564" y="6021288"/>
            <a:ext cx="365336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当背景为白色或浅灰色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3" descr="C:\Documents and Settings\t11318\桌面\15-压力管理探微（布衣公子作品）2012.09.27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1823" y="3071849"/>
            <a:ext cx="5040000" cy="283693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8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强调色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强调色指的是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中所有强调内容的颜色设置，我本人通常的做法是：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33383" y="1772816"/>
            <a:ext cx="10226429" cy="160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50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、正向观点：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风格色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B</a:t>
            </a:r>
            <a:r>
              <a:rPr lang="zh-CN" altLang="en-US" sz="1600" b="1" dirty="0" smtClean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、并列内容或相似观点：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类似色、接近色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C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、反向观点：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字体加粗并设置为</a:t>
            </a:r>
            <a:r>
              <a:rPr lang="zh-CN" altLang="en-US" sz="1600" b="1" dirty="0" smtClean="0">
                <a:solidFill>
                  <a:srgbClr val="E32322"/>
                </a:solidFill>
                <a:latin typeface="微软雅黑" pitchFamily="34" charset="-122"/>
                <a:ea typeface="微软雅黑" pitchFamily="34" charset="-122"/>
              </a:rPr>
              <a:t>补色、对比色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D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、提醒、警示、引发思考或负面观点</a:t>
            </a:r>
            <a:r>
              <a:rPr lang="en-US" altLang="zh-CN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/</a:t>
            </a:r>
            <a:r>
              <a:rPr lang="zh-CN" altLang="en-US" sz="1600" b="1" dirty="0">
                <a:solidFill>
                  <a:srgbClr val="73B81B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案例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：字体加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粗（或放大）并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设置为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红色</a:t>
            </a:r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F:\360云盘\02-个人资料\！PPT图片及版面资源\05-PPT精选插图\04-图标\61B1969486BCA3A0601B96ABEEF3C3A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08567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F:\360云盘\02-个人资料\！PPT图片及版面资源\05-PPT精选插图\04-图标\000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7391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F:\360云盘\02-个人资料\！PPT图片及版面资源\05-PPT精选插图\04-图标\00014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6215" y="515719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1633385" y="3789040"/>
            <a:ext cx="635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绝对权力产生绝对</a:t>
            </a:r>
            <a:r>
              <a:rPr lang="zh-CN" altLang="en-US" sz="5400" dirty="0" smtClean="0">
                <a:solidFill>
                  <a:srgbClr val="FF0000"/>
                </a:solidFill>
                <a:latin typeface="华康俪金黑W8(P)" pitchFamily="34" charset="-122"/>
                <a:ea typeface="华康俪金黑W8(P)" pitchFamily="34" charset="-122"/>
              </a:rPr>
              <a:t>腐败</a:t>
            </a:r>
            <a:r>
              <a:rPr lang="zh-CN" altLang="en-US" sz="5400" dirty="0" smtClean="0">
                <a:solidFill>
                  <a:srgbClr val="5F5E5C"/>
                </a:solidFill>
                <a:latin typeface="华康俪金黑W8(P)" pitchFamily="34" charset="-122"/>
                <a:ea typeface="华康俪金黑W8(P)" pitchFamily="34" charset="-122"/>
              </a:rPr>
              <a:t>！</a:t>
            </a:r>
            <a:endParaRPr lang="zh-CN" altLang="en-US" sz="4800" dirty="0">
              <a:solidFill>
                <a:prstClr val="black"/>
              </a:solidFill>
              <a:latin typeface="华康俪金黑W8(P)" pitchFamily="34" charset="-122"/>
              <a:ea typeface="华康俪金黑W8(P)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48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2.7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点缀色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点缀色指的非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的风格色，而纯属起到点缀页面的颜色，不常用，但有时可以根据页面的需要尝试运用。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2" descr="C:\Documents and Settings\t11318\桌面\24-执行力提升训（布衣公子作品）2012.11.24版@teli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6687" y="1988840"/>
            <a:ext cx="7920000" cy="4454549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4154959" y="2173506"/>
            <a:ext cx="288032" cy="288032"/>
          </a:xfrm>
          <a:prstGeom prst="ellipse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20" name="直接连接符 19"/>
          <p:cNvCxnSpPr>
            <a:stCxn id="19" idx="6"/>
          </p:cNvCxnSpPr>
          <p:nvPr/>
        </p:nvCxnSpPr>
        <p:spPr>
          <a:xfrm>
            <a:off x="4442991" y="2317522"/>
            <a:ext cx="5345281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cxnSp>
        <p:nvCxnSpPr>
          <p:cNvPr id="21" name="直接连接符 20"/>
          <p:cNvCxnSpPr/>
          <p:nvPr/>
        </p:nvCxnSpPr>
        <p:spPr>
          <a:xfrm>
            <a:off x="9788272" y="2173506"/>
            <a:ext cx="0" cy="288032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9860280" y="213285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点缀色（一）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411543" y="4468470"/>
            <a:ext cx="288032" cy="288032"/>
          </a:xfrm>
          <a:prstGeom prst="ellipse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rPr>
              <a:t>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cxnSp>
        <p:nvCxnSpPr>
          <p:cNvPr id="24" name="直接连接符 23"/>
          <p:cNvCxnSpPr>
            <a:stCxn id="23" idx="6"/>
          </p:cNvCxnSpPr>
          <p:nvPr/>
        </p:nvCxnSpPr>
        <p:spPr>
          <a:xfrm>
            <a:off x="9699575" y="4612486"/>
            <a:ext cx="88697" cy="0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9788272" y="4468470"/>
            <a:ext cx="0" cy="288032"/>
          </a:xfrm>
          <a:prstGeom prst="line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9860280" y="44278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点缀色（二）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088568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2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497" y="2169136"/>
            <a:ext cx="3312000" cy="2484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0441" y="2169136"/>
            <a:ext cx="3312000" cy="2484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814" y="2169136"/>
            <a:ext cx="3312000" cy="2484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25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灰底单色搭配（一）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33385" y="1103288"/>
            <a:ext cx="10226429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下图是本人最喜欢的灰底单色</a:t>
            </a:r>
            <a:r>
              <a:rPr lang="zh-CN" altLang="en-US" sz="160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系列，以下是三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种选择方案，其中，第一种方案已被我使用两次，分别是：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《22-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实用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沟通技能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《43-PPT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动画初步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2F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241,241,229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5DCB0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93,203,8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10ADD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16,173,223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9483551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7353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55,53,56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8BE0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248,190,14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7E60E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136,241,229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CB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12,178,230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AD0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255,173,1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3796288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灰底单色搭配（二）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下图也是灰底单色的经典搭配，只是其标题栏是灰色的长条并辅以风格色。以下案例对应的作品分别是：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6F6F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246,246,246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575C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93,203,8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8741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232,116,21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F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245,245,245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6C6C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198,198,198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7E7E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231,231,231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A0A0A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160,160,160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1941452"/>
            <a:ext cx="3384000" cy="1902014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941452"/>
            <a:ext cx="3384000" cy="1902014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1940709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17" name="TextBox 5"/>
          <p:cNvSpPr txBox="1"/>
          <p:nvPr/>
        </p:nvSpPr>
        <p:spPr>
          <a:xfrm>
            <a:off x="1993237" y="4037804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34-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员工招聘实务</a:t>
            </a:r>
          </a:p>
        </p:txBody>
      </p:sp>
      <p:sp>
        <p:nvSpPr>
          <p:cNvPr id="18" name="TextBox 5"/>
          <p:cNvSpPr txBox="1"/>
          <p:nvPr/>
        </p:nvSpPr>
        <p:spPr>
          <a:xfrm>
            <a:off x="5450268" y="4019754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31-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面试官技能训</a:t>
            </a:r>
          </a:p>
        </p:txBody>
      </p:sp>
      <p:sp>
        <p:nvSpPr>
          <p:cNvPr id="19" name="TextBox 5"/>
          <p:cNvSpPr txBox="1"/>
          <p:nvPr/>
        </p:nvSpPr>
        <p:spPr>
          <a:xfrm>
            <a:off x="8907299" y="4019754"/>
            <a:ext cx="2664000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38-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揭秘品牌建设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4190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248,190,14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395319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BFBFB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251,251,251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9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灰底单色搭配（三）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下图的灰底搭配有一个典型的特点：背景是暖灰色调，标题栏是两种色彩的组合，其中的一种颜色是风格色。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BAB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139,171,0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23402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255,133,0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5C3F4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92,63,65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23402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9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255,149,0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C:\Documents and Settings\t11318\桌面\42-PPT图形图表（布衣公子作品）2013.05.26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4510" y="1840364"/>
            <a:ext cx="5040000" cy="283471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Documents and Settings\t11318\桌面\pptx 图片\32-人才选用育留（布衣公子作品）2013.01.30版@teliss\幻灯片5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9361" y="1840220"/>
            <a:ext cx="5040000" cy="283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742794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EE4E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238,228,228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42794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9F7E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249,247,234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人才选用育留</a:t>
            </a:r>
          </a:p>
        </p:txBody>
      </p:sp>
      <p:sp>
        <p:nvSpPr>
          <p:cNvPr id="15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42-PPT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图形图表</a:t>
            </a:r>
          </a:p>
        </p:txBody>
      </p:sp>
    </p:spTree>
    <p:extLst>
      <p:ext uri="{BB962C8B-B14F-4D97-AF65-F5344CB8AC3E}">
        <p14:creationId xmlns:p14="http://schemas.microsoft.com/office/powerpoint/2010/main" val="11109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3.4 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白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底单色搭配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白底单色搭配也是最常用的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色彩方案之一，简约、清新。以下为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36-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激励方法集萃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中的配色方案。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2" descr="C:\Documents and Settings\t11318\桌面\pptx 图片\36-激励方法集萃（布衣公子作品）2013.02.28版@teliss\幻灯片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7369" y="1844824"/>
            <a:ext cx="5012203" cy="281716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风格色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0C41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128,196,23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7087" y="5476561"/>
            <a:ext cx="3999818" cy="408056"/>
          </a:xfrm>
          <a:prstGeom prst="roundRect">
            <a:avLst>
              <a:gd name="adj" fmla="val 4305"/>
            </a:avLst>
          </a:prstGeom>
          <a:solidFill>
            <a:srgbClr val="F2F2F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242,242,242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（正文中灰底色块）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CD10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156,209,7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Text" lastClr="000000">
              <a:lumMod val="95000"/>
              <a:lumOff val="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0,0,0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0C41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128,196,23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（竖）</a:t>
            </a:r>
          </a:p>
        </p:txBody>
      </p:sp>
    </p:spTree>
    <p:extLst>
      <p:ext uri="{BB962C8B-B14F-4D97-AF65-F5344CB8AC3E}">
        <p14:creationId xmlns:p14="http://schemas.microsoft.com/office/powerpoint/2010/main" val="23716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逻辑双色搭配和主辅双色搭配可以统称为双色搭配。如下为几种双色搭配，可以参考：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2029556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2029556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2029556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19" name="圆角矩形 18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色彩一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色彩二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2008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226,0,132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E20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226,0,0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B002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251,0,36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C920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252,146,4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C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255,140,0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7FBA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127,186,0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33385" y="4147979"/>
            <a:ext cx="10298062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请注意第三个作品是深灰色背景，因此，其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颜色亮度比白底或浅灰底的亮度要略低。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E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244,244,233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395319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40404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64,64,64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03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3.6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风格色</a:t>
            </a:r>
          </a:p>
        </p:txBody>
      </p:sp>
      <p:sp>
        <p:nvSpPr>
          <p:cNvPr id="47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这是我完全无意识中尝试出来的一种用色方式，即标题栏和正文完全是两种不同风格的用色，我称之为双风格色。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正文风格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584DA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5,132,218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8E70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136,231,15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66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255,102,0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255,192,0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8363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56,54,57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（沟通）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1689361" y="4960509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背景色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3218855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255,255,255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5307087" y="4960509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4F4E8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244,244,232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Picture 2" descr="C:\Documents and Settings\t11318\桌面\22-实用沟通技能（布衣公子作品）2012.11.04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263" y="1844824"/>
            <a:ext cx="5040000" cy="283471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3" descr="C:\Documents and Settings\t11318\桌面\29-职业生涯规划（布衣公子作品）2013.01.03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0316" y="1844824"/>
            <a:ext cx="5040000" cy="283471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0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t11318\桌面\44-PPT颜色浅探（布衣公子作品）2013.06.06版@teliss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814" y="1890431"/>
            <a:ext cx="5040000" cy="2834713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3.7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逻辑三色搭配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以下两个作品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逻辑三色搭配，可参考。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CA6509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202,101,9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6CA62D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108,166,45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009BD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0,155,211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325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255,50,85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6E33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150,227,51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88C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56,140255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865329"/>
            <a:ext cx="3600000" cy="202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829" y="2282737"/>
            <a:ext cx="3600000" cy="202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29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17-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课程开发技能</a:t>
            </a:r>
          </a:p>
        </p:txBody>
      </p:sp>
      <p:sp>
        <p:nvSpPr>
          <p:cNvPr id="30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44-PPT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颜色浅探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73" y="2700144"/>
            <a:ext cx="3600000" cy="202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</p:spTree>
    <p:extLst>
      <p:ext uri="{BB962C8B-B14F-4D97-AF65-F5344CB8AC3E}">
        <p14:creationId xmlns:p14="http://schemas.microsoft.com/office/powerpoint/2010/main" val="290215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3.8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逻辑四色搭配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以下两个作品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逻辑四色搭配，均是我非常喜欢的色彩，可以参考。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6687" y="1890144"/>
            <a:ext cx="5040000" cy="28350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9263" y="1892357"/>
            <a:ext cx="5040000" cy="2832787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36" name="圆角矩形 35"/>
          <p:cNvSpPr/>
          <p:nvPr/>
        </p:nvSpPr>
        <p:spPr>
          <a:xfrm>
            <a:off x="1689361" y="5476561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作品一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689361" y="5992613"/>
            <a:ext cx="1203703" cy="408056"/>
          </a:xfrm>
          <a:prstGeom prst="roundRect">
            <a:avLst>
              <a:gd name="adj" fmla="val 4305"/>
            </a:avLst>
          </a:prstGeom>
          <a:gradFill rotWithShape="1">
            <a:gsLst>
              <a:gs pos="0">
                <a:srgbClr val="636363"/>
              </a:gs>
              <a:gs pos="80000">
                <a:srgbClr val="6F6F6F"/>
              </a:gs>
              <a:gs pos="100000">
                <a:srgbClr val="858585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作品二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3218855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6B2E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54,178,230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307087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7BC14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123,193,68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482494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85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255,133,0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395319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05424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240,84,36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218855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255,192,0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307087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3C79C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60,121,207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7395319" y="5987962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8EAE05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142,174,5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9482494" y="5476561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E0066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254,0,102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2894539" y="4799500"/>
            <a:ext cx="2664296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人际关系宝典</a:t>
            </a:r>
          </a:p>
        </p:txBody>
      </p:sp>
      <p:sp>
        <p:nvSpPr>
          <p:cNvPr id="47" name="TextBox 5"/>
          <p:cNvSpPr txBox="1"/>
          <p:nvPr/>
        </p:nvSpPr>
        <p:spPr>
          <a:xfrm>
            <a:off x="8007263" y="4799500"/>
            <a:ext cx="2664000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35-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员工关系管理</a:t>
            </a:r>
          </a:p>
        </p:txBody>
      </p:sp>
    </p:spTree>
    <p:extLst>
      <p:ext uri="{BB962C8B-B14F-4D97-AF65-F5344CB8AC3E}">
        <p14:creationId xmlns:p14="http://schemas.microsoft.com/office/powerpoint/2010/main" val="211599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8045146" y="1700808"/>
            <a:ext cx="1807651" cy="1489821"/>
            <a:chOff x="437150" y="2317471"/>
            <a:chExt cx="1807651" cy="1489821"/>
          </a:xfrm>
        </p:grpSpPr>
        <p:sp>
          <p:nvSpPr>
            <p:cNvPr id="19" name="六边形 1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37150" y="2884243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59,121,206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14191" y="2482470"/>
            <a:ext cx="1807651" cy="1489821"/>
            <a:chOff x="437150" y="2317471"/>
            <a:chExt cx="1807651" cy="1489821"/>
          </a:xfrm>
        </p:grpSpPr>
        <p:sp>
          <p:nvSpPr>
            <p:cNvPr id="22" name="六边形 2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7150" y="2822661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123,193,67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76100" y="2482470"/>
            <a:ext cx="1807651" cy="1489821"/>
            <a:chOff x="437150" y="2317471"/>
            <a:chExt cx="1807651" cy="1489821"/>
          </a:xfrm>
        </p:grpSpPr>
        <p:sp>
          <p:nvSpPr>
            <p:cNvPr id="25" name="六边形 2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37150" y="2831953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138,60,196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76100" y="4039708"/>
            <a:ext cx="1807651" cy="1489821"/>
            <a:chOff x="437150" y="2317471"/>
            <a:chExt cx="1807651" cy="1489821"/>
          </a:xfrm>
        </p:grpSpPr>
        <p:sp>
          <p:nvSpPr>
            <p:cNvPr id="28" name="六边形 2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7150" y="2849599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255,51,153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45146" y="3260154"/>
            <a:ext cx="1807651" cy="1489821"/>
            <a:chOff x="437150" y="2317471"/>
            <a:chExt cx="1807651" cy="1489821"/>
          </a:xfrm>
        </p:grpSpPr>
        <p:sp>
          <p:nvSpPr>
            <p:cNvPr id="31" name="六边形 30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37150" y="2837065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255,0,0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4191" y="4039708"/>
            <a:ext cx="1807651" cy="1489821"/>
            <a:chOff x="437150" y="2317471"/>
            <a:chExt cx="1807651" cy="1489821"/>
          </a:xfrm>
        </p:grpSpPr>
        <p:sp>
          <p:nvSpPr>
            <p:cNvPr id="50" name="六边形 4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37150" y="2849599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255,192,0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045146" y="4819499"/>
            <a:ext cx="1807651" cy="1489821"/>
            <a:chOff x="437150" y="2317471"/>
            <a:chExt cx="1807651" cy="1489821"/>
          </a:xfrm>
        </p:grpSpPr>
        <p:sp>
          <p:nvSpPr>
            <p:cNvPr id="53" name="六边形 5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37150" y="2836844"/>
              <a:ext cx="180765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253,122,42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09652" y="2624152"/>
            <a:ext cx="3352448" cy="2905377"/>
            <a:chOff x="4154959" y="2675589"/>
            <a:chExt cx="3352448" cy="2905377"/>
          </a:xfrm>
        </p:grpSpPr>
        <p:sp>
          <p:nvSpPr>
            <p:cNvPr id="56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4793724" y="4499828"/>
              <a:ext cx="164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123,93,67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154959" y="3354944"/>
              <a:ext cx="149588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240,84,37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451103" y="3429000"/>
              <a:ext cx="20165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54,178,230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3.9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图表色（一）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中，图表色可以：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）同色搭配；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）多色搭配。下图为多色搭配参考。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83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45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6891897" y="1484784"/>
            <a:ext cx="3887798" cy="3888000"/>
          </a:xfrm>
          <a:prstGeom prst="roundRect">
            <a:avLst>
              <a:gd name="adj" fmla="val 2067"/>
            </a:avLst>
          </a:prstGeom>
          <a:solidFill>
            <a:srgbClr val="2F2F2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aphicFrame>
        <p:nvGraphicFramePr>
          <p:cNvPr id="3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3298657"/>
              </p:ext>
            </p:extLst>
          </p:nvPr>
        </p:nvGraphicFramePr>
        <p:xfrm>
          <a:off x="1634679" y="1781670"/>
          <a:ext cx="3555504" cy="34740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圆角矩形 33"/>
          <p:cNvSpPr/>
          <p:nvPr/>
        </p:nvSpPr>
        <p:spPr>
          <a:xfrm rot="5400000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 rot="12654625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kern="0" dirty="0">
              <a:solidFill>
                <a:srgbClr val="000000"/>
              </a:solidFill>
              <a:latin typeface="굴림" panose="020B0600000101010101" pitchFamily="34" charset="-127"/>
              <a:ea typeface="굴림" panose="020B0600000101010101" pitchFamily="34" charset="-127"/>
            </a:endParaRPr>
          </a:p>
        </p:txBody>
      </p:sp>
      <p:sp>
        <p:nvSpPr>
          <p:cNvPr id="36" name="圆角矩形 35"/>
          <p:cNvSpPr/>
          <p:nvPr/>
        </p:nvSpPr>
        <p:spPr>
          <a:xfrm rot="8796940" flipV="1">
            <a:off x="8367744" y="1629726"/>
            <a:ext cx="936104" cy="3600000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5400000" flipV="1">
            <a:off x="9143254" y="1965076"/>
            <a:ext cx="720000" cy="720000"/>
          </a:xfrm>
          <a:prstGeom prst="ellipse">
            <a:avLst/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kumimoji="1" lang="zh-CN" altLang="en-US" sz="3600" kern="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 rot="5400000" flipV="1">
            <a:off x="7809010" y="4152520"/>
            <a:ext cx="720000" cy="720000"/>
          </a:xfrm>
          <a:prstGeom prst="ellipse">
            <a:avLst/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endParaRPr kumimoji="1" lang="zh-CN" altLang="en-US" sz="3600" kern="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5400000" flipV="1">
            <a:off x="9181354" y="4152520"/>
            <a:ext cx="720000" cy="720000"/>
          </a:xfrm>
          <a:prstGeom prst="ellipse">
            <a:avLst/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5400000" flipV="1">
            <a:off x="7770910" y="1965076"/>
            <a:ext cx="720000" cy="720000"/>
          </a:xfrm>
          <a:prstGeom prst="ellipse">
            <a:avLst/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kumimoji="1" lang="zh-CN" altLang="en-US" sz="3600" kern="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5400000" flipV="1">
            <a:off x="7176026" y="3068784"/>
            <a:ext cx="720000" cy="720000"/>
          </a:xfrm>
          <a:prstGeom prst="ellipse">
            <a:avLst/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99CC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5400000" flipV="1">
            <a:off x="9719318" y="3068784"/>
            <a:ext cx="720000" cy="720000"/>
          </a:xfrm>
          <a:prstGeom prst="ellipse">
            <a:avLst/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vert="eaVert" wrap="none" anchor="ctr"/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600" kern="0" dirty="0" smtClean="0">
                <a:solidFill>
                  <a:srgbClr val="99CC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kumimoji="1" lang="zh-CN" altLang="en-US" sz="3600" kern="0" dirty="0">
              <a:solidFill>
                <a:srgbClr val="99CC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2080283" y="5589240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透明度：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809257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F0AC02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240,172,2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852254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99CC00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153,204,0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9895250" y="5589240"/>
            <a:ext cx="1911586" cy="408056"/>
          </a:xfrm>
          <a:prstGeom prst="roundRect">
            <a:avLst>
              <a:gd name="adj" fmla="val 4305"/>
            </a:avLst>
          </a:prstGeom>
          <a:solidFill>
            <a:srgbClr val="139A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19,154,255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7539335" y="6093296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透明度：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3.10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图表色（二）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设置透明度的图表色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45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25436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9976" y="7371184"/>
            <a:ext cx="470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32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reveal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6041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4531" y="2185589"/>
            <a:ext cx="3238500" cy="32385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色相环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01525" y="5591374"/>
            <a:ext cx="19645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色相环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33385" y="1103288"/>
            <a:ext cx="1022642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</a:t>
            </a: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色相环是由近代著名的瑞士色彩学大师约翰内斯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伊顿（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Johannes </a:t>
            </a:r>
            <a:r>
              <a:rPr lang="en-US" altLang="zh-CN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Itten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1888~1967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）先生设计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9175" y="2173748"/>
            <a:ext cx="5760639" cy="372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一次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色（原色）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在美术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上，将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红</a:t>
            </a: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FDC60B"/>
                </a:solidFill>
                <a:latin typeface="微软雅黑" pitchFamily="34" charset="-122"/>
                <a:ea typeface="微软雅黑" pitchFamily="34" charset="-122"/>
              </a:rPr>
              <a:t>黄</a:t>
            </a:r>
            <a:r>
              <a:rPr lang="zh-CN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00" b="1" dirty="0">
                <a:solidFill>
                  <a:srgbClr val="3368FF"/>
                </a:solidFill>
                <a:latin typeface="微软雅黑" pitchFamily="34" charset="-122"/>
                <a:ea typeface="微软雅黑" pitchFamily="34" charset="-122"/>
              </a:rPr>
              <a:t>蓝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称为颜料的三原色或一次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色。</a:t>
            </a:r>
            <a:endParaRPr lang="en-US" altLang="zh-CN" sz="1600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endParaRPr lang="en-US" altLang="zh-CN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二次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（间色）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通过两种不同比例原色进行混合所得到的颜色为二次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色，二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次色又叫做间色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三次色（复色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任何两个间色或三个原色相混合而产生出来的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颜色为三次色（复色），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包括了除原色和间色以外的所有颜色。 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609739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色光三原色 </a:t>
            </a:r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&amp;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色料三原色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53933" y="3673615"/>
            <a:ext cx="7200" cy="7200"/>
          </a:xfrm>
          <a:prstGeom prst="ellipse">
            <a:avLst/>
          </a:prstGeom>
          <a:solidFill>
            <a:sysClr val="windowText" lastClr="000000">
              <a:lumMod val="95000"/>
              <a:lumOff val="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0703" y="1700808"/>
            <a:ext cx="3384376" cy="31683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8575" y="1772816"/>
            <a:ext cx="3312368" cy="3024336"/>
          </a:xfrm>
          <a:prstGeom prst="rect">
            <a:avLst/>
          </a:prstGeom>
        </p:spPr>
      </p:pic>
      <p:sp>
        <p:nvSpPr>
          <p:cNvPr id="14" name="TextBox 5"/>
          <p:cNvSpPr txBox="1"/>
          <p:nvPr/>
        </p:nvSpPr>
        <p:spPr>
          <a:xfrm>
            <a:off x="2210743" y="5161179"/>
            <a:ext cx="266429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色光三原色（加法混色） </a:t>
            </a:r>
          </a:p>
        </p:txBody>
      </p:sp>
      <p:sp>
        <p:nvSpPr>
          <p:cNvPr id="15" name="TextBox 5"/>
          <p:cNvSpPr txBox="1"/>
          <p:nvPr/>
        </p:nvSpPr>
        <p:spPr>
          <a:xfrm>
            <a:off x="7872611" y="5161179"/>
            <a:ext cx="2664296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色料三原色（减法混色）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2560635" y="5639165"/>
            <a:ext cx="196451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RGB Color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8222503" y="5639165"/>
            <a:ext cx="1964512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CMYK Color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8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 HSL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73889" y="1586391"/>
            <a:ext cx="1954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色相</a:t>
            </a:r>
            <a:endParaRPr lang="en-US" altLang="zh-CN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Hue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668903" y="3230753"/>
            <a:ext cx="7737972" cy="864000"/>
            <a:chOff x="3668903" y="3113614"/>
            <a:chExt cx="7737972" cy="864000"/>
          </a:xfrm>
        </p:grpSpPr>
        <p:sp>
          <p:nvSpPr>
            <p:cNvPr id="59" name="矩形 58"/>
            <p:cNvSpPr/>
            <p:nvPr/>
          </p:nvSpPr>
          <p:spPr>
            <a:xfrm>
              <a:off x="3668903" y="3113614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4528599" y="3113614"/>
              <a:ext cx="860400" cy="864000"/>
            </a:xfrm>
            <a:prstGeom prst="rect">
              <a:avLst/>
            </a:prstGeom>
            <a:solidFill>
              <a:srgbClr val="EF111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388295" y="3113614"/>
              <a:ext cx="860400" cy="864000"/>
            </a:xfrm>
            <a:prstGeom prst="rect">
              <a:avLst/>
            </a:prstGeom>
            <a:solidFill>
              <a:srgbClr val="DF212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247991" y="3113614"/>
              <a:ext cx="860400" cy="864000"/>
            </a:xfrm>
            <a:prstGeom prst="rect">
              <a:avLst/>
            </a:prstGeom>
            <a:solidFill>
              <a:srgbClr val="CF313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107687" y="3113614"/>
              <a:ext cx="860400" cy="864000"/>
            </a:xfrm>
            <a:prstGeom prst="rect">
              <a:avLst/>
            </a:prstGeom>
            <a:solidFill>
              <a:srgbClr val="BF414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967383" y="3113614"/>
              <a:ext cx="860400" cy="864000"/>
            </a:xfrm>
            <a:prstGeom prst="rect">
              <a:avLst/>
            </a:prstGeom>
            <a:solidFill>
              <a:srgbClr val="AF515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826474" y="3113614"/>
              <a:ext cx="860400" cy="864000"/>
            </a:xfrm>
            <a:prstGeom prst="rect">
              <a:avLst/>
            </a:prstGeom>
            <a:solidFill>
              <a:srgbClr val="9F616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9686775" y="3113614"/>
              <a:ext cx="860400" cy="864000"/>
            </a:xfrm>
            <a:prstGeom prst="rect">
              <a:avLst/>
            </a:prstGeom>
            <a:solidFill>
              <a:srgbClr val="90707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0546475" y="3113614"/>
              <a:ext cx="860400" cy="864000"/>
            </a:xfrm>
            <a:prstGeom prst="rect">
              <a:avLst/>
            </a:prstGeom>
            <a:solidFill>
              <a:srgbClr val="80808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69307" y="1592248"/>
            <a:ext cx="7737164" cy="864002"/>
            <a:chOff x="3668903" y="1592248"/>
            <a:chExt cx="7737164" cy="864002"/>
          </a:xfrm>
        </p:grpSpPr>
        <p:sp>
          <p:nvSpPr>
            <p:cNvPr id="69" name="矩形 68"/>
            <p:cNvSpPr/>
            <p:nvPr/>
          </p:nvSpPr>
          <p:spPr>
            <a:xfrm>
              <a:off x="3668903" y="1592249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528499" y="1592248"/>
              <a:ext cx="860400" cy="864000"/>
            </a:xfrm>
            <a:prstGeom prst="rect">
              <a:avLst/>
            </a:prstGeom>
            <a:solidFill>
              <a:srgbClr val="FF01B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388093" y="1592250"/>
              <a:ext cx="860400" cy="864000"/>
            </a:xfrm>
            <a:prstGeom prst="rect">
              <a:avLst/>
            </a:prstGeom>
            <a:solidFill>
              <a:srgbClr val="8001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247691" y="1592248"/>
              <a:ext cx="860400" cy="864000"/>
            </a:xfrm>
            <a:prstGeom prst="rect">
              <a:avLst/>
            </a:prstGeom>
            <a:solidFill>
              <a:srgbClr val="0144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7107287" y="1592248"/>
              <a:ext cx="860400" cy="864000"/>
            </a:xfrm>
            <a:prstGeom prst="rect">
              <a:avLst/>
            </a:prstGeom>
            <a:solidFill>
              <a:srgbClr val="01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966883" y="1592248"/>
              <a:ext cx="860400" cy="864000"/>
            </a:xfrm>
            <a:prstGeom prst="rect">
              <a:avLst/>
            </a:prstGeom>
            <a:solidFill>
              <a:srgbClr val="01FF3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826479" y="1592248"/>
              <a:ext cx="860400" cy="864000"/>
            </a:xfrm>
            <a:prstGeom prst="rect">
              <a:avLst/>
            </a:prstGeom>
            <a:solidFill>
              <a:srgbClr val="86FF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686075" y="1592248"/>
              <a:ext cx="860400" cy="864000"/>
            </a:xfrm>
            <a:prstGeom prst="rect">
              <a:avLst/>
            </a:prstGeom>
            <a:solidFill>
              <a:srgbClr val="FFC3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0545667" y="1592248"/>
              <a:ext cx="860400" cy="864000"/>
            </a:xfrm>
            <a:prstGeom prst="rect">
              <a:avLst/>
            </a:prstGeom>
            <a:solidFill>
              <a:srgbClr val="FF010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78" name="TextBox 32"/>
          <p:cNvSpPr txBox="1"/>
          <p:nvPr/>
        </p:nvSpPr>
        <p:spPr>
          <a:xfrm>
            <a:off x="1673891" y="3227823"/>
            <a:ext cx="1954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饱和度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Saturation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669307" y="4869256"/>
            <a:ext cx="7737164" cy="864000"/>
            <a:chOff x="3668903" y="4784313"/>
            <a:chExt cx="7737164" cy="864000"/>
          </a:xfrm>
        </p:grpSpPr>
        <p:sp>
          <p:nvSpPr>
            <p:cNvPr id="80" name="矩形 79"/>
            <p:cNvSpPr/>
            <p:nvPr/>
          </p:nvSpPr>
          <p:spPr>
            <a:xfrm>
              <a:off x="3668903" y="4784313"/>
              <a:ext cx="860400" cy="864000"/>
            </a:xfrm>
            <a:prstGeom prst="rect">
              <a:avLst/>
            </a:prstGeom>
            <a:solidFill>
              <a:srgbClr val="FFFFFF"/>
            </a:solidFill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528498" y="4784313"/>
              <a:ext cx="860400" cy="864000"/>
            </a:xfrm>
            <a:prstGeom prst="rect">
              <a:avLst/>
            </a:prstGeom>
            <a:solidFill>
              <a:srgbClr val="FFC1C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388094" y="4784313"/>
              <a:ext cx="860400" cy="864000"/>
            </a:xfrm>
            <a:prstGeom prst="rect">
              <a:avLst/>
            </a:prstGeom>
            <a:solidFill>
              <a:srgbClr val="FF7F7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247689" y="4784313"/>
              <a:ext cx="860400" cy="864000"/>
            </a:xfrm>
            <a:prstGeom prst="rect">
              <a:avLst/>
            </a:prstGeom>
            <a:solidFill>
              <a:srgbClr val="FF3F3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107284" y="4784313"/>
              <a:ext cx="860400" cy="864000"/>
            </a:xfrm>
            <a:prstGeom prst="rect">
              <a:avLst/>
            </a:prstGeom>
            <a:solidFill>
              <a:srgbClr val="F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966879" y="4784313"/>
              <a:ext cx="860400" cy="864000"/>
            </a:xfrm>
            <a:prstGeom prst="rect">
              <a:avLst/>
            </a:prstGeom>
            <a:solidFill>
              <a:srgbClr val="B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8826474" y="4784313"/>
              <a:ext cx="860400" cy="864000"/>
            </a:xfrm>
            <a:prstGeom prst="rect">
              <a:avLst/>
            </a:prstGeom>
            <a:solidFill>
              <a:srgbClr val="7E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9686069" y="4784313"/>
              <a:ext cx="860400" cy="864000"/>
            </a:xfrm>
            <a:prstGeom prst="rect">
              <a:avLst/>
            </a:prstGeom>
            <a:solidFill>
              <a:srgbClr val="4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0545667" y="4784313"/>
              <a:ext cx="860400" cy="864000"/>
            </a:xfrm>
            <a:prstGeom prst="rect">
              <a:avLst/>
            </a:prstGeom>
            <a:solidFill>
              <a:srgbClr val="0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3628397" y="2519022"/>
            <a:ext cx="7777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色彩的相貌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628397" y="4191680"/>
            <a:ext cx="77352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的鲜艳程度，也称色彩的纯度或彩度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628397" y="5864337"/>
            <a:ext cx="7777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颜色的亮度，越亮越接近白色，越暗越接近黑色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32"/>
          <p:cNvSpPr txBox="1"/>
          <p:nvPr/>
        </p:nvSpPr>
        <p:spPr>
          <a:xfrm>
            <a:off x="1673891" y="4869255"/>
            <a:ext cx="1954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endParaRPr lang="en-US" altLang="zh-CN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Lum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051503" y="6364750"/>
            <a:ext cx="2354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1400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卓</a:t>
            </a:r>
            <a:r>
              <a:rPr lang="zh-CN" altLang="en-US" sz="1400" dirty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弈刘</a:t>
            </a:r>
            <a:r>
              <a:rPr lang="zh-CN" altLang="en-US" sz="1400" dirty="0" smtClean="0">
                <a:solidFill>
                  <a:srgbClr val="3368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俊</a:t>
            </a: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绘制原图</a:t>
            </a:r>
            <a:endParaRPr lang="en-US" altLang="zh-CN" sz="1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24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1.4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色彩冷暖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2984" y="1844824"/>
            <a:ext cx="5060108" cy="4032448"/>
          </a:xfrm>
          <a:prstGeom prst="rect">
            <a:avLst/>
          </a:prstGeom>
          <a:ln>
            <a:solidFill>
              <a:srgbClr val="FDA1AE"/>
            </a:solidFill>
          </a:ln>
        </p:spPr>
      </p:pic>
      <p:sp>
        <p:nvSpPr>
          <p:cNvPr id="45" name="TextBox 7"/>
          <p:cNvSpPr txBox="1"/>
          <p:nvPr/>
        </p:nvSpPr>
        <p:spPr>
          <a:xfrm>
            <a:off x="1633385" y="1844824"/>
            <a:ext cx="4969845" cy="2011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根据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人们的心理和视觉判断，色彩有冷暖之分，可分为三个类别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F38709"/>
                </a:solidFill>
                <a:latin typeface="微软雅黑" pitchFamily="34" charset="-122"/>
                <a:ea typeface="微软雅黑" pitchFamily="34" charset="-122"/>
              </a:rPr>
              <a:t>暖色</a:t>
            </a:r>
            <a:r>
              <a:rPr lang="zh-CN" altLang="en-US" b="1" dirty="0">
                <a:solidFill>
                  <a:srgbClr val="F38709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（红、橙、黄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0597EA"/>
                </a:solidFill>
                <a:latin typeface="微软雅黑" pitchFamily="34" charset="-122"/>
                <a:ea typeface="微软雅黑" pitchFamily="34" charset="-122"/>
              </a:rPr>
              <a:t>冷色</a:t>
            </a:r>
            <a:r>
              <a:rPr lang="zh-CN" altLang="en-US" b="1" dirty="0">
                <a:solidFill>
                  <a:srgbClr val="0597EA"/>
                </a:solidFill>
                <a:latin typeface="微软雅黑" pitchFamily="34" charset="-122"/>
                <a:ea typeface="微软雅黑" pitchFamily="34" charset="-122"/>
              </a:rPr>
              <a:t>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（蓝、绿、蓝紫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），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zh-CN" altLang="en-US" b="1" dirty="0" smtClean="0">
                <a:solidFill>
                  <a:srgbClr val="ABCF13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b="1" dirty="0">
                <a:solidFill>
                  <a:srgbClr val="ABCF13"/>
                </a:solidFill>
                <a:latin typeface="微软雅黑" pitchFamily="34" charset="-122"/>
                <a:ea typeface="微软雅黑" pitchFamily="34" charset="-122"/>
              </a:rPr>
              <a:t>性色系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（绿、紫、赤紫、黄绿等）。 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94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5"/>
          <p:cNvSpPr txBox="1"/>
          <p:nvPr/>
        </p:nvSpPr>
        <p:spPr>
          <a:xfrm>
            <a:off x="2481339" y="3336608"/>
            <a:ext cx="22393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补色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180°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5"/>
          <p:cNvSpPr txBox="1"/>
          <p:nvPr/>
        </p:nvSpPr>
        <p:spPr>
          <a:xfrm>
            <a:off x="8705717" y="3336608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中度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18" name="TextBox 5"/>
          <p:cNvSpPr txBox="1"/>
          <p:nvPr/>
        </p:nvSpPr>
        <p:spPr>
          <a:xfrm>
            <a:off x="5622692" y="3336608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对比色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19" name="TextBox 5"/>
          <p:cNvSpPr txBox="1"/>
          <p:nvPr/>
        </p:nvSpPr>
        <p:spPr>
          <a:xfrm>
            <a:off x="2481339" y="6083151"/>
            <a:ext cx="2239355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类似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60°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TextBox 5"/>
          <p:cNvSpPr txBox="1"/>
          <p:nvPr/>
        </p:nvSpPr>
        <p:spPr>
          <a:xfrm>
            <a:off x="8705717" y="6083151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1" name="TextBox 5"/>
          <p:cNvSpPr txBox="1"/>
          <p:nvPr/>
        </p:nvSpPr>
        <p:spPr>
          <a:xfrm>
            <a:off x="5622692" y="6083151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相近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122" name="组合 121"/>
          <p:cNvGrpSpPr/>
          <p:nvPr/>
        </p:nvGrpSpPr>
        <p:grpSpPr>
          <a:xfrm>
            <a:off x="2755318" y="1007027"/>
            <a:ext cx="1691396" cy="2373766"/>
            <a:chOff x="2755318" y="935019"/>
            <a:chExt cx="1691396" cy="2373766"/>
          </a:xfrm>
        </p:grpSpPr>
        <p:grpSp>
          <p:nvGrpSpPr>
            <p:cNvPr id="123" name="组合 122"/>
            <p:cNvGrpSpPr>
              <a:grpSpLocks noChangeAspect="1"/>
            </p:cNvGrpSpPr>
            <p:nvPr/>
          </p:nvGrpSpPr>
          <p:grpSpPr>
            <a:xfrm>
              <a:off x="2755318" y="1275902"/>
              <a:ext cx="1691396" cy="1692000"/>
              <a:chOff x="3263375" y="1045564"/>
              <a:chExt cx="4858596" cy="4860335"/>
            </a:xfrm>
          </p:grpSpPr>
          <p:sp>
            <p:nvSpPr>
              <p:cNvPr id="127" name="Freeform 6"/>
              <p:cNvSpPr>
                <a:spLocks/>
              </p:cNvSpPr>
              <p:nvPr/>
            </p:nvSpPr>
            <p:spPr bwMode="auto">
              <a:xfrm rot="900000">
                <a:off x="6106137" y="1347968"/>
                <a:ext cx="1168401" cy="1323976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rot="19800000">
              <a:off x="3331016" y="935019"/>
              <a:ext cx="540000" cy="2373766"/>
              <a:chOff x="3331016" y="935019"/>
              <a:chExt cx="540000" cy="2373766"/>
            </a:xfrm>
          </p:grpSpPr>
          <p:sp>
            <p:nvSpPr>
              <p:cNvPr id="125" name="等腰三角形 124"/>
              <p:cNvSpPr/>
              <p:nvPr/>
            </p:nvSpPr>
            <p:spPr>
              <a:xfrm>
                <a:off x="3331016" y="2120785"/>
                <a:ext cx="540000" cy="1188000"/>
              </a:xfrm>
              <a:prstGeom prst="triangle">
                <a:avLst/>
              </a:prstGeom>
              <a:solidFill>
                <a:srgbClr val="8CBB26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flipV="1">
                <a:off x="3331016" y="935019"/>
                <a:ext cx="540000" cy="1188000"/>
              </a:xfrm>
              <a:prstGeom prst="triangle">
                <a:avLst/>
              </a:prstGeom>
              <a:solidFill>
                <a:srgbClr val="C4037D"/>
              </a:soli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896672" y="1086458"/>
            <a:ext cx="2032581" cy="2214904"/>
            <a:chOff x="5896672" y="1014450"/>
            <a:chExt cx="2032581" cy="2214904"/>
          </a:xfrm>
        </p:grpSpPr>
        <p:grpSp>
          <p:nvGrpSpPr>
            <p:cNvPr id="140" name="组合 139"/>
            <p:cNvGrpSpPr>
              <a:grpSpLocks noChangeAspect="1"/>
            </p:cNvGrpSpPr>
            <p:nvPr/>
          </p:nvGrpSpPr>
          <p:grpSpPr>
            <a:xfrm>
              <a:off x="5896672" y="1275902"/>
              <a:ext cx="1691396" cy="1692000"/>
              <a:chOff x="3263375" y="1045564"/>
              <a:chExt cx="4858596" cy="4860335"/>
            </a:xfrm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1" name="等腰三角形 140"/>
            <p:cNvSpPr/>
            <p:nvPr/>
          </p:nvSpPr>
          <p:spPr>
            <a:xfrm rot="5400000" flipV="1">
              <a:off x="7065253" y="1527902"/>
              <a:ext cx="540000" cy="1188000"/>
            </a:xfrm>
            <a:prstGeom prst="triangle">
              <a:avLst/>
            </a:prstGeom>
            <a:solidFill>
              <a:srgbClr val="FDC60B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9800000" flipV="1">
              <a:off x="6175929" y="1014450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43" name="等腰三角形 142"/>
            <p:cNvSpPr/>
            <p:nvPr/>
          </p:nvSpPr>
          <p:spPr>
            <a:xfrm rot="12600000" flipV="1">
              <a:off x="6175929" y="2041354"/>
              <a:ext cx="540000" cy="1188000"/>
            </a:xfrm>
            <a:prstGeom prst="triangle">
              <a:avLst/>
            </a:prstGeom>
            <a:solidFill>
              <a:srgbClr val="0696BB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979697" y="1086458"/>
            <a:ext cx="1953150" cy="1953452"/>
            <a:chOff x="8979697" y="1014450"/>
            <a:chExt cx="1953150" cy="1953452"/>
          </a:xfrm>
        </p:grpSpPr>
        <p:grpSp>
          <p:nvGrpSpPr>
            <p:cNvPr id="157" name="组合 156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160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8" name="等腰三角形 157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9" name="等腰三角形 158"/>
            <p:cNvSpPr/>
            <p:nvPr/>
          </p:nvSpPr>
          <p:spPr>
            <a:xfrm rot="19800000" flipV="1">
              <a:off x="9258954" y="1014450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2755318" y="4139844"/>
            <a:ext cx="1691396" cy="1953452"/>
            <a:chOff x="2755318" y="3829072"/>
            <a:chExt cx="1691396" cy="1953452"/>
          </a:xfrm>
        </p:grpSpPr>
        <p:grpSp>
          <p:nvGrpSpPr>
            <p:cNvPr id="173" name="组合 172"/>
            <p:cNvGrpSpPr>
              <a:grpSpLocks noChangeAspect="1"/>
            </p:cNvGrpSpPr>
            <p:nvPr/>
          </p:nvGrpSpPr>
          <p:grpSpPr>
            <a:xfrm>
              <a:off x="2755318" y="4090524"/>
              <a:ext cx="1691396" cy="1692000"/>
              <a:chOff x="3263375" y="1045564"/>
              <a:chExt cx="4858596" cy="4860335"/>
            </a:xfrm>
          </p:grpSpPr>
          <p:sp>
            <p:nvSpPr>
              <p:cNvPr id="176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4" name="等腰三角形 173"/>
            <p:cNvSpPr/>
            <p:nvPr/>
          </p:nvSpPr>
          <p:spPr>
            <a:xfrm rot="19800000" flipV="1">
              <a:off x="3034574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75" name="等腰三角形 174"/>
            <p:cNvSpPr/>
            <p:nvPr/>
          </p:nvSpPr>
          <p:spPr>
            <a:xfrm rot="1800000" flipV="1">
              <a:off x="3627458" y="3829072"/>
              <a:ext cx="540000" cy="1188000"/>
            </a:xfrm>
            <a:prstGeom prst="triangle">
              <a:avLst/>
            </a:prstGeom>
            <a:solidFill>
              <a:srgbClr val="EA621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896672" y="4060413"/>
            <a:ext cx="1691396" cy="2032883"/>
            <a:chOff x="5896672" y="3749641"/>
            <a:chExt cx="1691396" cy="2032883"/>
          </a:xfrm>
        </p:grpSpPr>
        <p:grpSp>
          <p:nvGrpSpPr>
            <p:cNvPr id="189" name="组合 188"/>
            <p:cNvGrpSpPr>
              <a:grpSpLocks noChangeAspect="1"/>
            </p:cNvGrpSpPr>
            <p:nvPr/>
          </p:nvGrpSpPr>
          <p:grpSpPr>
            <a:xfrm>
              <a:off x="5896672" y="4090524"/>
              <a:ext cx="1691396" cy="1692000"/>
              <a:chOff x="3263375" y="1045564"/>
              <a:chExt cx="4858596" cy="4860335"/>
            </a:xfrm>
          </p:grpSpPr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0" name="等腰三角形 189"/>
            <p:cNvSpPr/>
            <p:nvPr/>
          </p:nvSpPr>
          <p:spPr>
            <a:xfrm flipV="1">
              <a:off x="6472370" y="374964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91" name="等腰三角形 190"/>
            <p:cNvSpPr/>
            <p:nvPr/>
          </p:nvSpPr>
          <p:spPr>
            <a:xfrm rot="19800000" flipV="1">
              <a:off x="6175929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8979697" y="4060413"/>
            <a:ext cx="1691396" cy="2032883"/>
            <a:chOff x="8979697" y="3749641"/>
            <a:chExt cx="1691396" cy="2032883"/>
          </a:xfrm>
        </p:grpSpPr>
        <p:grpSp>
          <p:nvGrpSpPr>
            <p:cNvPr id="205" name="组合 204"/>
            <p:cNvGrpSpPr>
              <a:grpSpLocks noChangeAspect="1"/>
            </p:cNvGrpSpPr>
            <p:nvPr/>
          </p:nvGrpSpPr>
          <p:grpSpPr>
            <a:xfrm>
              <a:off x="8979697" y="4090524"/>
              <a:ext cx="1691396" cy="1692000"/>
              <a:chOff x="3263375" y="1045564"/>
              <a:chExt cx="4858596" cy="4860335"/>
            </a:xfrm>
          </p:grpSpPr>
          <p:sp>
            <p:nvSpPr>
              <p:cNvPr id="210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 rot="10800000">
              <a:off x="9555559" y="3749641"/>
              <a:ext cx="540000" cy="1188000"/>
              <a:chOff x="11207735" y="3423967"/>
              <a:chExt cx="540000" cy="1188000"/>
            </a:xfrm>
          </p:grpSpPr>
          <p:sp>
            <p:nvSpPr>
              <p:cNvPr id="207" name="任意多边形 206"/>
              <p:cNvSpPr/>
              <p:nvPr/>
            </p:nvSpPr>
            <p:spPr>
              <a:xfrm>
                <a:off x="11272815" y="3986472"/>
                <a:ext cx="409841" cy="339145"/>
              </a:xfrm>
              <a:custGeom>
                <a:avLst/>
                <a:gdLst>
                  <a:gd name="connsiteX0" fmla="*/ 245665 w 1306250"/>
                  <a:gd name="connsiteY0" fmla="*/ 0 h 896380"/>
                  <a:gd name="connsiteX1" fmla="*/ 1060585 w 1306250"/>
                  <a:gd name="connsiteY1" fmla="*/ 0 h 896380"/>
                  <a:gd name="connsiteX2" fmla="*/ 1306250 w 1306250"/>
                  <a:gd name="connsiteY2" fmla="*/ 896380 h 896380"/>
                  <a:gd name="connsiteX3" fmla="*/ 0 w 1306250"/>
                  <a:gd name="connsiteY3" fmla="*/ 896380 h 896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250" h="896380">
                    <a:moveTo>
                      <a:pt x="245665" y="0"/>
                    </a:moveTo>
                    <a:lnTo>
                      <a:pt x="1060585" y="0"/>
                    </a:lnTo>
                    <a:lnTo>
                      <a:pt x="1306250" y="896380"/>
                    </a:lnTo>
                    <a:lnTo>
                      <a:pt x="0" y="896380"/>
                    </a:lnTo>
                    <a:close/>
                  </a:path>
                </a:pathLst>
              </a:custGeom>
              <a:solidFill>
                <a:srgbClr val="D6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08" name="任意多边形 207"/>
              <p:cNvSpPr/>
              <p:nvPr/>
            </p:nvSpPr>
            <p:spPr>
              <a:xfrm>
                <a:off x="11349893" y="3423967"/>
                <a:ext cx="255684" cy="562505"/>
              </a:xfrm>
              <a:custGeom>
                <a:avLst/>
                <a:gdLst>
                  <a:gd name="connsiteX0" fmla="*/ 407459 w 814919"/>
                  <a:gd name="connsiteY0" fmla="*/ 0 h 1486735"/>
                  <a:gd name="connsiteX1" fmla="*/ 814919 w 814919"/>
                  <a:gd name="connsiteY1" fmla="*/ 1486735 h 1486735"/>
                  <a:gd name="connsiteX2" fmla="*/ 0 w 814919"/>
                  <a:gd name="connsiteY2" fmla="*/ 1486735 h 1486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4919" h="1486735">
                    <a:moveTo>
                      <a:pt x="407459" y="0"/>
                    </a:moveTo>
                    <a:lnTo>
                      <a:pt x="814919" y="1486735"/>
                    </a:lnTo>
                    <a:lnTo>
                      <a:pt x="0" y="1486735"/>
                    </a:lnTo>
                    <a:close/>
                  </a:path>
                </a:pathLst>
              </a:custGeom>
              <a:solidFill>
                <a:srgbClr val="FE18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209" name="任意多边形 208"/>
              <p:cNvSpPr/>
              <p:nvPr/>
            </p:nvSpPr>
            <p:spPr>
              <a:xfrm>
                <a:off x="11207735" y="4325617"/>
                <a:ext cx="540000" cy="286350"/>
              </a:xfrm>
              <a:custGeom>
                <a:avLst/>
                <a:gdLst>
                  <a:gd name="connsiteX0" fmla="*/ 207423 w 1721094"/>
                  <a:gd name="connsiteY0" fmla="*/ 0 h 756841"/>
                  <a:gd name="connsiteX1" fmla="*/ 1513672 w 1721094"/>
                  <a:gd name="connsiteY1" fmla="*/ 0 h 756841"/>
                  <a:gd name="connsiteX2" fmla="*/ 1721094 w 1721094"/>
                  <a:gd name="connsiteY2" fmla="*/ 756841 h 756841"/>
                  <a:gd name="connsiteX3" fmla="*/ 0 w 1721094"/>
                  <a:gd name="connsiteY3" fmla="*/ 756841 h 7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1094" h="756841">
                    <a:moveTo>
                      <a:pt x="207423" y="0"/>
                    </a:moveTo>
                    <a:lnTo>
                      <a:pt x="1513672" y="0"/>
                    </a:lnTo>
                    <a:lnTo>
                      <a:pt x="1721094" y="756841"/>
                    </a:lnTo>
                    <a:lnTo>
                      <a:pt x="0" y="756841"/>
                    </a:lnTo>
                    <a:close/>
                  </a:path>
                </a:pathLst>
              </a:custGeom>
              <a:solidFill>
                <a:srgbClr val="88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18E1C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025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an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8"/>
          <p:cNvSpPr txBox="1"/>
          <p:nvPr/>
        </p:nvSpPr>
        <p:spPr>
          <a:xfrm>
            <a:off x="1633385" y="436602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常见色彩搭配</a:t>
            </a:r>
            <a:endParaRPr lang="zh-CN" altLang="en-US" sz="2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3" name="图片 27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0416" y="1813532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447" y="1813532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385" y="1813532"/>
            <a:ext cx="3384000" cy="1903500"/>
          </a:xfrm>
          <a:prstGeom prst="rect">
            <a:avLst/>
          </a:prstGeom>
          <a:ln>
            <a:solidFill>
              <a:sysClr val="window" lastClr="FFFFFF">
                <a:lumMod val="65000"/>
              </a:sysClr>
            </a:solidFill>
          </a:ln>
        </p:spPr>
      </p:pic>
      <p:sp>
        <p:nvSpPr>
          <p:cNvPr id="276" name="TextBox 5"/>
          <p:cNvSpPr txBox="1"/>
          <p:nvPr/>
        </p:nvSpPr>
        <p:spPr>
          <a:xfrm>
            <a:off x="2210743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相近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277" name="组合 276"/>
          <p:cNvGrpSpPr/>
          <p:nvPr/>
        </p:nvGrpSpPr>
        <p:grpSpPr>
          <a:xfrm>
            <a:off x="2484723" y="3933056"/>
            <a:ext cx="1691396" cy="2032883"/>
            <a:chOff x="5896672" y="3749641"/>
            <a:chExt cx="1691396" cy="2032883"/>
          </a:xfrm>
        </p:grpSpPr>
        <p:grpSp>
          <p:nvGrpSpPr>
            <p:cNvPr id="278" name="组合 277"/>
            <p:cNvGrpSpPr>
              <a:grpSpLocks noChangeAspect="1"/>
            </p:cNvGrpSpPr>
            <p:nvPr/>
          </p:nvGrpSpPr>
          <p:grpSpPr>
            <a:xfrm>
              <a:off x="5896672" y="4090524"/>
              <a:ext cx="1691396" cy="1692000"/>
              <a:chOff x="3263375" y="1045564"/>
              <a:chExt cx="4858596" cy="4860335"/>
            </a:xfrm>
          </p:grpSpPr>
          <p:sp>
            <p:nvSpPr>
              <p:cNvPr id="281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9" name="等腰三角形 278"/>
            <p:cNvSpPr/>
            <p:nvPr/>
          </p:nvSpPr>
          <p:spPr>
            <a:xfrm flipV="1">
              <a:off x="6472370" y="374964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80" name="等腰三角形 279"/>
            <p:cNvSpPr/>
            <p:nvPr/>
          </p:nvSpPr>
          <p:spPr>
            <a:xfrm rot="19800000" flipV="1">
              <a:off x="6175929" y="3829072"/>
              <a:ext cx="540000" cy="1188000"/>
            </a:xfrm>
            <a:prstGeom prst="triangle">
              <a:avLst/>
            </a:prstGeom>
            <a:solidFill>
              <a:srgbClr val="C403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293" name="TextBox 5"/>
          <p:cNvSpPr txBox="1"/>
          <p:nvPr/>
        </p:nvSpPr>
        <p:spPr>
          <a:xfrm>
            <a:off x="5681179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类似色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294" name="组合 293"/>
          <p:cNvGrpSpPr/>
          <p:nvPr/>
        </p:nvGrpSpPr>
        <p:grpSpPr>
          <a:xfrm>
            <a:off x="9340062" y="3971161"/>
            <a:ext cx="1953150" cy="1956673"/>
            <a:chOff x="8979697" y="1275902"/>
            <a:chExt cx="1953150" cy="1956673"/>
          </a:xfrm>
        </p:grpSpPr>
        <p:grpSp>
          <p:nvGrpSpPr>
            <p:cNvPr id="295" name="组合 294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298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1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4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5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8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9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6" name="等腰三角形 295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297" name="等腰三角形 296"/>
            <p:cNvSpPr/>
            <p:nvPr/>
          </p:nvSpPr>
          <p:spPr>
            <a:xfrm rot="9000000" flipV="1">
              <a:off x="9861180" y="2044575"/>
              <a:ext cx="540000" cy="1188000"/>
            </a:xfrm>
            <a:prstGeom prst="triangle">
              <a:avLst/>
            </a:prstGeom>
            <a:solidFill>
              <a:srgbClr val="8CBB26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10" name="TextBox 5"/>
          <p:cNvSpPr txBox="1"/>
          <p:nvPr/>
        </p:nvSpPr>
        <p:spPr>
          <a:xfrm>
            <a:off x="9196959" y="6141927"/>
            <a:ext cx="22393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600"/>
              </a:spcAft>
            </a:pP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中度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色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°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311" name="组合 310"/>
          <p:cNvGrpSpPr/>
          <p:nvPr/>
        </p:nvGrpSpPr>
        <p:grpSpPr>
          <a:xfrm>
            <a:off x="5977339" y="3934622"/>
            <a:ext cx="1953150" cy="2029751"/>
            <a:chOff x="8979697" y="938151"/>
            <a:chExt cx="1953150" cy="2029751"/>
          </a:xfrm>
        </p:grpSpPr>
        <p:grpSp>
          <p:nvGrpSpPr>
            <p:cNvPr id="312" name="组合 311"/>
            <p:cNvGrpSpPr>
              <a:grpSpLocks noChangeAspect="1"/>
            </p:cNvGrpSpPr>
            <p:nvPr/>
          </p:nvGrpSpPr>
          <p:grpSpPr>
            <a:xfrm>
              <a:off x="8979697" y="1275902"/>
              <a:ext cx="1691396" cy="1692000"/>
              <a:chOff x="3263375" y="1045564"/>
              <a:chExt cx="4858596" cy="4860335"/>
            </a:xfrm>
          </p:grpSpPr>
          <p:sp>
            <p:nvSpPr>
              <p:cNvPr id="315" name="Freeform 6"/>
              <p:cNvSpPr>
                <a:spLocks/>
              </p:cNvSpPr>
              <p:nvPr/>
            </p:nvSpPr>
            <p:spPr bwMode="auto">
              <a:xfrm rot="900000">
                <a:off x="6106138" y="1347968"/>
                <a:ext cx="1168400" cy="1323975"/>
              </a:xfrm>
              <a:custGeom>
                <a:avLst/>
                <a:gdLst>
                  <a:gd name="T0" fmla="*/ 6130 w 6130"/>
                  <a:gd name="T1" fmla="*/ 1643 h 6951"/>
                  <a:gd name="T2" fmla="*/ 0 w 6130"/>
                  <a:gd name="T3" fmla="*/ 0 h 6951"/>
                  <a:gd name="T4" fmla="*/ 0 w 6130"/>
                  <a:gd name="T5" fmla="*/ 6130 h 6951"/>
                  <a:gd name="T6" fmla="*/ 3065 w 6130"/>
                  <a:gd name="T7" fmla="*/ 6951 h 6951"/>
                  <a:gd name="T8" fmla="*/ 6130 w 6130"/>
                  <a:gd name="T9" fmla="*/ 1643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1643"/>
                    </a:moveTo>
                    <a:cubicBezTo>
                      <a:pt x="4267" y="567"/>
                      <a:pt x="2152" y="0"/>
                      <a:pt x="0" y="0"/>
                    </a:cubicBezTo>
                    <a:lnTo>
                      <a:pt x="0" y="6130"/>
                    </a:lnTo>
                    <a:cubicBezTo>
                      <a:pt x="1076" y="6130"/>
                      <a:pt x="2133" y="6413"/>
                      <a:pt x="3065" y="6951"/>
                    </a:cubicBezTo>
                    <a:lnTo>
                      <a:pt x="6130" y="1643"/>
                    </a:lnTo>
                    <a:close/>
                  </a:path>
                </a:pathLst>
              </a:custGeom>
              <a:solidFill>
                <a:srgbClr val="EA621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6" name="Freeform 7"/>
              <p:cNvSpPr>
                <a:spLocks/>
              </p:cNvSpPr>
              <p:nvPr/>
            </p:nvSpPr>
            <p:spPr bwMode="auto">
              <a:xfrm rot="900000">
                <a:off x="6569894" y="1834202"/>
                <a:ext cx="1438275" cy="1439863"/>
              </a:xfrm>
              <a:custGeom>
                <a:avLst/>
                <a:gdLst>
                  <a:gd name="T0" fmla="*/ 7553 w 7553"/>
                  <a:gd name="T1" fmla="*/ 4487 h 7552"/>
                  <a:gd name="T2" fmla="*/ 3065 w 7553"/>
                  <a:gd name="T3" fmla="*/ 0 h 7552"/>
                  <a:gd name="T4" fmla="*/ 0 w 7553"/>
                  <a:gd name="T5" fmla="*/ 5308 h 7552"/>
                  <a:gd name="T6" fmla="*/ 2244 w 7553"/>
                  <a:gd name="T7" fmla="*/ 7552 h 7552"/>
                  <a:gd name="T8" fmla="*/ 7553 w 7553"/>
                  <a:gd name="T9" fmla="*/ 4487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2">
                    <a:moveTo>
                      <a:pt x="7553" y="4487"/>
                    </a:moveTo>
                    <a:cubicBezTo>
                      <a:pt x="6477" y="2623"/>
                      <a:pt x="4929" y="1076"/>
                      <a:pt x="3065" y="0"/>
                    </a:cubicBezTo>
                    <a:lnTo>
                      <a:pt x="0" y="5308"/>
                    </a:lnTo>
                    <a:cubicBezTo>
                      <a:pt x="932" y="5846"/>
                      <a:pt x="1706" y="6620"/>
                      <a:pt x="2244" y="7552"/>
                    </a:cubicBezTo>
                    <a:lnTo>
                      <a:pt x="7553" y="4487"/>
                    </a:lnTo>
                    <a:close/>
                  </a:path>
                </a:pathLst>
              </a:custGeom>
              <a:solidFill>
                <a:srgbClr val="F18E1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7" name="Freeform 8"/>
              <p:cNvSpPr>
                <a:spLocks/>
              </p:cNvSpPr>
              <p:nvPr/>
            </p:nvSpPr>
            <p:spPr bwMode="auto">
              <a:xfrm rot="900000">
                <a:off x="6797996" y="2761067"/>
                <a:ext cx="1323975" cy="1168400"/>
              </a:xfrm>
              <a:custGeom>
                <a:avLst/>
                <a:gdLst>
                  <a:gd name="T0" fmla="*/ 6951 w 6951"/>
                  <a:gd name="T1" fmla="*/ 6130 h 6130"/>
                  <a:gd name="T2" fmla="*/ 5309 w 6951"/>
                  <a:gd name="T3" fmla="*/ 0 h 6130"/>
                  <a:gd name="T4" fmla="*/ 0 w 6951"/>
                  <a:gd name="T5" fmla="*/ 3065 h 6130"/>
                  <a:gd name="T6" fmla="*/ 821 w 6951"/>
                  <a:gd name="T7" fmla="*/ 6130 h 6130"/>
                  <a:gd name="T8" fmla="*/ 6951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6951" y="6130"/>
                    </a:moveTo>
                    <a:cubicBezTo>
                      <a:pt x="6951" y="3978"/>
                      <a:pt x="6385" y="1864"/>
                      <a:pt x="5309" y="0"/>
                    </a:cubicBezTo>
                    <a:lnTo>
                      <a:pt x="0" y="3065"/>
                    </a:lnTo>
                    <a:cubicBezTo>
                      <a:pt x="538" y="3997"/>
                      <a:pt x="821" y="5054"/>
                      <a:pt x="821" y="6130"/>
                    </a:cubicBezTo>
                    <a:lnTo>
                      <a:pt x="6951" y="6130"/>
                    </a:lnTo>
                    <a:close/>
                  </a:path>
                </a:pathLst>
              </a:custGeom>
              <a:solidFill>
                <a:srgbClr val="FDC60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Freeform 9"/>
              <p:cNvSpPr>
                <a:spLocks/>
              </p:cNvSpPr>
              <p:nvPr/>
            </p:nvSpPr>
            <p:spPr bwMode="auto">
              <a:xfrm rot="900000">
                <a:off x="6495797" y="3889681"/>
                <a:ext cx="1323975" cy="1166813"/>
              </a:xfrm>
              <a:custGeom>
                <a:avLst/>
                <a:gdLst>
                  <a:gd name="T0" fmla="*/ 5309 w 6951"/>
                  <a:gd name="T1" fmla="*/ 6130 h 6130"/>
                  <a:gd name="T2" fmla="*/ 6951 w 6951"/>
                  <a:gd name="T3" fmla="*/ 0 h 6130"/>
                  <a:gd name="T4" fmla="*/ 821 w 6951"/>
                  <a:gd name="T5" fmla="*/ 0 h 6130"/>
                  <a:gd name="T6" fmla="*/ 0 w 6951"/>
                  <a:gd name="T7" fmla="*/ 3065 h 6130"/>
                  <a:gd name="T8" fmla="*/ 5309 w 6951"/>
                  <a:gd name="T9" fmla="*/ 613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1" h="6130">
                    <a:moveTo>
                      <a:pt x="5309" y="6130"/>
                    </a:moveTo>
                    <a:cubicBezTo>
                      <a:pt x="6385" y="4267"/>
                      <a:pt x="6951" y="2152"/>
                      <a:pt x="6951" y="0"/>
                    </a:cubicBezTo>
                    <a:lnTo>
                      <a:pt x="821" y="0"/>
                    </a:lnTo>
                    <a:cubicBezTo>
                      <a:pt x="821" y="1076"/>
                      <a:pt x="538" y="2133"/>
                      <a:pt x="0" y="3065"/>
                    </a:cubicBezTo>
                    <a:lnTo>
                      <a:pt x="5309" y="6130"/>
                    </a:lnTo>
                    <a:close/>
                  </a:path>
                </a:pathLst>
              </a:custGeom>
              <a:solidFill>
                <a:srgbClr val="F4E5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Freeform 10"/>
              <p:cNvSpPr>
                <a:spLocks/>
              </p:cNvSpPr>
              <p:nvPr/>
            </p:nvSpPr>
            <p:spPr bwMode="auto">
              <a:xfrm rot="900000">
                <a:off x="5895237" y="4352057"/>
                <a:ext cx="1438275" cy="1439863"/>
              </a:xfrm>
              <a:custGeom>
                <a:avLst/>
                <a:gdLst>
                  <a:gd name="T0" fmla="*/ 3065 w 7553"/>
                  <a:gd name="T1" fmla="*/ 7553 h 7553"/>
                  <a:gd name="T2" fmla="*/ 7553 w 7553"/>
                  <a:gd name="T3" fmla="*/ 3065 h 7553"/>
                  <a:gd name="T4" fmla="*/ 2244 w 7553"/>
                  <a:gd name="T5" fmla="*/ 0 h 7553"/>
                  <a:gd name="T6" fmla="*/ 0 w 7553"/>
                  <a:gd name="T7" fmla="*/ 2244 h 7553"/>
                  <a:gd name="T8" fmla="*/ 3065 w 7553"/>
                  <a:gd name="T9" fmla="*/ 7553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3" h="7553">
                    <a:moveTo>
                      <a:pt x="3065" y="7553"/>
                    </a:moveTo>
                    <a:cubicBezTo>
                      <a:pt x="4929" y="6477"/>
                      <a:pt x="6477" y="4929"/>
                      <a:pt x="7553" y="3065"/>
                    </a:cubicBezTo>
                    <a:lnTo>
                      <a:pt x="2244" y="0"/>
                    </a:lnTo>
                    <a:cubicBezTo>
                      <a:pt x="1706" y="932"/>
                      <a:pt x="932" y="1706"/>
                      <a:pt x="0" y="2244"/>
                    </a:cubicBezTo>
                    <a:lnTo>
                      <a:pt x="3065" y="7553"/>
                    </a:lnTo>
                    <a:close/>
                  </a:path>
                </a:pathLst>
              </a:custGeom>
              <a:solidFill>
                <a:srgbClr val="8CBB2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0" name="Freeform 11"/>
              <p:cNvSpPr>
                <a:spLocks/>
              </p:cNvSpPr>
              <p:nvPr/>
            </p:nvSpPr>
            <p:spPr bwMode="auto">
              <a:xfrm rot="900000">
                <a:off x="5239602" y="4581924"/>
                <a:ext cx="1168400" cy="1323975"/>
              </a:xfrm>
              <a:custGeom>
                <a:avLst/>
                <a:gdLst>
                  <a:gd name="T0" fmla="*/ 0 w 6130"/>
                  <a:gd name="T1" fmla="*/ 6951 h 6951"/>
                  <a:gd name="T2" fmla="*/ 6130 w 6130"/>
                  <a:gd name="T3" fmla="*/ 5309 h 6951"/>
                  <a:gd name="T4" fmla="*/ 3065 w 6130"/>
                  <a:gd name="T5" fmla="*/ 0 h 6951"/>
                  <a:gd name="T6" fmla="*/ 0 w 6130"/>
                  <a:gd name="T7" fmla="*/ 821 h 6951"/>
                  <a:gd name="T8" fmla="*/ 0 w 6130"/>
                  <a:gd name="T9" fmla="*/ 6951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6951"/>
                    </a:moveTo>
                    <a:cubicBezTo>
                      <a:pt x="2152" y="6951"/>
                      <a:pt x="4267" y="6385"/>
                      <a:pt x="6130" y="5309"/>
                    </a:cubicBezTo>
                    <a:lnTo>
                      <a:pt x="3065" y="0"/>
                    </a:lnTo>
                    <a:cubicBezTo>
                      <a:pt x="2133" y="538"/>
                      <a:pt x="1076" y="821"/>
                      <a:pt x="0" y="821"/>
                    </a:cubicBezTo>
                    <a:lnTo>
                      <a:pt x="0" y="6951"/>
                    </a:lnTo>
                    <a:close/>
                  </a:path>
                </a:pathLst>
              </a:custGeom>
              <a:solidFill>
                <a:srgbClr val="01824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FF0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1" name="Freeform 12"/>
              <p:cNvSpPr>
                <a:spLocks/>
              </p:cNvSpPr>
              <p:nvPr/>
            </p:nvSpPr>
            <p:spPr bwMode="auto">
              <a:xfrm rot="900000">
                <a:off x="4111014" y="4279520"/>
                <a:ext cx="1168400" cy="1323975"/>
              </a:xfrm>
              <a:custGeom>
                <a:avLst/>
                <a:gdLst>
                  <a:gd name="T0" fmla="*/ 0 w 6130"/>
                  <a:gd name="T1" fmla="*/ 5309 h 6951"/>
                  <a:gd name="T2" fmla="*/ 6130 w 6130"/>
                  <a:gd name="T3" fmla="*/ 6951 h 6951"/>
                  <a:gd name="T4" fmla="*/ 6130 w 6130"/>
                  <a:gd name="T5" fmla="*/ 821 h 6951"/>
                  <a:gd name="T6" fmla="*/ 3065 w 6130"/>
                  <a:gd name="T7" fmla="*/ 0 h 6951"/>
                  <a:gd name="T8" fmla="*/ 0 w 6130"/>
                  <a:gd name="T9" fmla="*/ 5309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0" y="5309"/>
                    </a:moveTo>
                    <a:cubicBezTo>
                      <a:pt x="1864" y="6385"/>
                      <a:pt x="3978" y="6951"/>
                      <a:pt x="6130" y="6951"/>
                    </a:cubicBezTo>
                    <a:lnTo>
                      <a:pt x="6130" y="821"/>
                    </a:lnTo>
                    <a:cubicBezTo>
                      <a:pt x="5054" y="821"/>
                      <a:pt x="3997" y="538"/>
                      <a:pt x="3065" y="0"/>
                    </a:cubicBezTo>
                    <a:lnTo>
                      <a:pt x="0" y="5309"/>
                    </a:lnTo>
                    <a:close/>
                  </a:path>
                </a:pathLst>
              </a:custGeom>
              <a:solidFill>
                <a:srgbClr val="0696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Freeform 13"/>
              <p:cNvSpPr>
                <a:spLocks/>
              </p:cNvSpPr>
              <p:nvPr/>
            </p:nvSpPr>
            <p:spPr bwMode="auto">
              <a:xfrm rot="900000">
                <a:off x="3377382" y="3677399"/>
                <a:ext cx="1438275" cy="1439863"/>
              </a:xfrm>
              <a:custGeom>
                <a:avLst/>
                <a:gdLst>
                  <a:gd name="T0" fmla="*/ 0 w 7552"/>
                  <a:gd name="T1" fmla="*/ 3065 h 7553"/>
                  <a:gd name="T2" fmla="*/ 4487 w 7552"/>
                  <a:gd name="T3" fmla="*/ 7553 h 7553"/>
                  <a:gd name="T4" fmla="*/ 7552 w 7552"/>
                  <a:gd name="T5" fmla="*/ 2244 h 7553"/>
                  <a:gd name="T6" fmla="*/ 5309 w 7552"/>
                  <a:gd name="T7" fmla="*/ 0 h 7553"/>
                  <a:gd name="T8" fmla="*/ 0 w 7552"/>
                  <a:gd name="T9" fmla="*/ 3065 h 7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3">
                    <a:moveTo>
                      <a:pt x="0" y="3065"/>
                    </a:moveTo>
                    <a:cubicBezTo>
                      <a:pt x="1076" y="4929"/>
                      <a:pt x="2623" y="6477"/>
                      <a:pt x="4487" y="7553"/>
                    </a:cubicBezTo>
                    <a:lnTo>
                      <a:pt x="7552" y="2244"/>
                    </a:lnTo>
                    <a:cubicBezTo>
                      <a:pt x="6620" y="1706"/>
                      <a:pt x="5847" y="932"/>
                      <a:pt x="5309" y="0"/>
                    </a:cubicBezTo>
                    <a:lnTo>
                      <a:pt x="0" y="3065"/>
                    </a:lnTo>
                    <a:close/>
                  </a:path>
                </a:pathLst>
              </a:custGeom>
              <a:solidFill>
                <a:srgbClr val="2A71B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Freeform 14"/>
              <p:cNvSpPr>
                <a:spLocks/>
              </p:cNvSpPr>
              <p:nvPr/>
            </p:nvSpPr>
            <p:spPr bwMode="auto">
              <a:xfrm rot="900000">
                <a:off x="3263375" y="3023556"/>
                <a:ext cx="1323975" cy="1166813"/>
              </a:xfrm>
              <a:custGeom>
                <a:avLst/>
                <a:gdLst>
                  <a:gd name="T0" fmla="*/ 0 w 6952"/>
                  <a:gd name="T1" fmla="*/ 0 h 6130"/>
                  <a:gd name="T2" fmla="*/ 1643 w 6952"/>
                  <a:gd name="T3" fmla="*/ 6130 h 6130"/>
                  <a:gd name="T4" fmla="*/ 6952 w 6952"/>
                  <a:gd name="T5" fmla="*/ 3065 h 6130"/>
                  <a:gd name="T6" fmla="*/ 6130 w 6952"/>
                  <a:gd name="T7" fmla="*/ 0 h 6130"/>
                  <a:gd name="T8" fmla="*/ 0 w 6952"/>
                  <a:gd name="T9" fmla="*/ 0 h 6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52" h="6130">
                    <a:moveTo>
                      <a:pt x="0" y="0"/>
                    </a:moveTo>
                    <a:cubicBezTo>
                      <a:pt x="0" y="2152"/>
                      <a:pt x="567" y="4267"/>
                      <a:pt x="1643" y="6130"/>
                    </a:cubicBezTo>
                    <a:lnTo>
                      <a:pt x="6952" y="3065"/>
                    </a:lnTo>
                    <a:cubicBezTo>
                      <a:pt x="6414" y="2133"/>
                      <a:pt x="6130" y="1076"/>
                      <a:pt x="61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E9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4" name="Freeform 15"/>
              <p:cNvSpPr>
                <a:spLocks/>
              </p:cNvSpPr>
              <p:nvPr/>
            </p:nvSpPr>
            <p:spPr bwMode="auto">
              <a:xfrm rot="900000">
                <a:off x="3565573" y="1894942"/>
                <a:ext cx="1323975" cy="1168400"/>
              </a:xfrm>
              <a:custGeom>
                <a:avLst/>
                <a:gdLst>
                  <a:gd name="T0" fmla="*/ 3285 w 13903"/>
                  <a:gd name="T1" fmla="*/ 0 h 12260"/>
                  <a:gd name="T2" fmla="*/ 0 w 13903"/>
                  <a:gd name="T3" fmla="*/ 12260 h 12260"/>
                  <a:gd name="T4" fmla="*/ 12260 w 13903"/>
                  <a:gd name="T5" fmla="*/ 12260 h 12260"/>
                  <a:gd name="T6" fmla="*/ 13903 w 13903"/>
                  <a:gd name="T7" fmla="*/ 6130 h 12260"/>
                  <a:gd name="T8" fmla="*/ 3285 w 13903"/>
                  <a:gd name="T9" fmla="*/ 0 h 12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3" h="12260">
                    <a:moveTo>
                      <a:pt x="3285" y="0"/>
                    </a:moveTo>
                    <a:cubicBezTo>
                      <a:pt x="1133" y="3727"/>
                      <a:pt x="0" y="7956"/>
                      <a:pt x="0" y="12260"/>
                    </a:cubicBezTo>
                    <a:lnTo>
                      <a:pt x="12260" y="12260"/>
                    </a:lnTo>
                    <a:cubicBezTo>
                      <a:pt x="12260" y="10108"/>
                      <a:pt x="12827" y="7994"/>
                      <a:pt x="13903" y="6130"/>
                    </a:cubicBezTo>
                    <a:lnTo>
                      <a:pt x="3285" y="0"/>
                    </a:lnTo>
                    <a:close/>
                  </a:path>
                </a:pathLst>
              </a:custGeom>
              <a:solidFill>
                <a:srgbClr val="6D39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5" name="Freeform 16"/>
              <p:cNvSpPr>
                <a:spLocks/>
              </p:cNvSpPr>
              <p:nvPr/>
            </p:nvSpPr>
            <p:spPr bwMode="auto">
              <a:xfrm rot="900000">
                <a:off x="4052040" y="1159545"/>
                <a:ext cx="1438275" cy="1439863"/>
              </a:xfrm>
              <a:custGeom>
                <a:avLst/>
                <a:gdLst>
                  <a:gd name="T0" fmla="*/ 4487 w 7552"/>
                  <a:gd name="T1" fmla="*/ 0 h 7552"/>
                  <a:gd name="T2" fmla="*/ 0 w 7552"/>
                  <a:gd name="T3" fmla="*/ 4487 h 7552"/>
                  <a:gd name="T4" fmla="*/ 5309 w 7552"/>
                  <a:gd name="T5" fmla="*/ 7552 h 7552"/>
                  <a:gd name="T6" fmla="*/ 7552 w 7552"/>
                  <a:gd name="T7" fmla="*/ 5308 h 7552"/>
                  <a:gd name="T8" fmla="*/ 4487 w 7552"/>
                  <a:gd name="T9" fmla="*/ 0 h 7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52" h="7552">
                    <a:moveTo>
                      <a:pt x="4487" y="0"/>
                    </a:moveTo>
                    <a:cubicBezTo>
                      <a:pt x="2623" y="1076"/>
                      <a:pt x="1076" y="2623"/>
                      <a:pt x="0" y="4487"/>
                    </a:cubicBezTo>
                    <a:lnTo>
                      <a:pt x="5309" y="7552"/>
                    </a:lnTo>
                    <a:cubicBezTo>
                      <a:pt x="5847" y="6620"/>
                      <a:pt x="6620" y="5847"/>
                      <a:pt x="7552" y="5308"/>
                    </a:cubicBezTo>
                    <a:lnTo>
                      <a:pt x="4487" y="0"/>
                    </a:lnTo>
                    <a:close/>
                  </a:path>
                </a:pathLst>
              </a:custGeom>
              <a:solidFill>
                <a:srgbClr val="C403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Freeform 17"/>
              <p:cNvSpPr>
                <a:spLocks/>
              </p:cNvSpPr>
              <p:nvPr/>
            </p:nvSpPr>
            <p:spPr bwMode="auto">
              <a:xfrm rot="900000">
                <a:off x="4977550" y="1045564"/>
                <a:ext cx="1168400" cy="1323975"/>
              </a:xfrm>
              <a:custGeom>
                <a:avLst/>
                <a:gdLst>
                  <a:gd name="T0" fmla="*/ 6130 w 6130"/>
                  <a:gd name="T1" fmla="*/ 0 h 6951"/>
                  <a:gd name="T2" fmla="*/ 0 w 6130"/>
                  <a:gd name="T3" fmla="*/ 1643 h 6951"/>
                  <a:gd name="T4" fmla="*/ 3065 w 6130"/>
                  <a:gd name="T5" fmla="*/ 6951 h 6951"/>
                  <a:gd name="T6" fmla="*/ 6130 w 6130"/>
                  <a:gd name="T7" fmla="*/ 6130 h 6951"/>
                  <a:gd name="T8" fmla="*/ 6130 w 6130"/>
                  <a:gd name="T9" fmla="*/ 0 h 6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0" h="6951">
                    <a:moveTo>
                      <a:pt x="6130" y="0"/>
                    </a:moveTo>
                    <a:cubicBezTo>
                      <a:pt x="3978" y="0"/>
                      <a:pt x="1864" y="567"/>
                      <a:pt x="0" y="1643"/>
                    </a:cubicBezTo>
                    <a:lnTo>
                      <a:pt x="3065" y="6951"/>
                    </a:lnTo>
                    <a:cubicBezTo>
                      <a:pt x="3997" y="6413"/>
                      <a:pt x="5054" y="6130"/>
                      <a:pt x="6130" y="6130"/>
                    </a:cubicBezTo>
                    <a:lnTo>
                      <a:pt x="6130" y="0"/>
                    </a:lnTo>
                    <a:close/>
                  </a:path>
                </a:pathLst>
              </a:custGeom>
              <a:solidFill>
                <a:srgbClr val="E3232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3" name="等腰三角形 312"/>
            <p:cNvSpPr/>
            <p:nvPr/>
          </p:nvSpPr>
          <p:spPr>
            <a:xfrm rot="3600000" flipV="1">
              <a:off x="10068847" y="1231461"/>
              <a:ext cx="540000" cy="1188000"/>
            </a:xfrm>
            <a:prstGeom prst="triangle">
              <a:avLst/>
            </a:prstGeom>
            <a:solidFill>
              <a:srgbClr val="F18E1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314" name="等腰三角形 313"/>
            <p:cNvSpPr/>
            <p:nvPr/>
          </p:nvSpPr>
          <p:spPr>
            <a:xfrm flipV="1">
              <a:off x="9546644" y="938151"/>
              <a:ext cx="540000" cy="1188000"/>
            </a:xfrm>
            <a:prstGeom prst="triangle">
              <a:avLst/>
            </a:prstGeom>
            <a:solidFill>
              <a:srgbClr val="E3232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327" name="TextBox 326"/>
          <p:cNvSpPr txBox="1"/>
          <p:nvPr/>
        </p:nvSpPr>
        <p:spPr>
          <a:xfrm>
            <a:off x="1633385" y="1103288"/>
            <a:ext cx="10226429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以下为几种双色搭配的具体案例：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603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2423</Words>
  <Application>Microsoft Office PowerPoint</Application>
  <PresentationFormat>宽屏</PresentationFormat>
  <Paragraphs>246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 Unicode MS</vt:lpstr>
      <vt:lpstr>굴림</vt:lpstr>
      <vt:lpstr>Meiryo</vt:lpstr>
      <vt:lpstr>华康俪金黑W8(P)</vt:lpstr>
      <vt:lpstr>经典繁仿黑</vt:lpstr>
      <vt:lpstr>宋体</vt:lpstr>
      <vt:lpstr>微软雅黑</vt:lpstr>
      <vt:lpstr>微软雅黑 Light</vt:lpstr>
      <vt:lpstr>专业字体设计服务/WWW.ZTSGC.COM/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@teliss</dc:creator>
  <cp:lastModifiedBy>kan</cp:lastModifiedBy>
  <cp:revision>57</cp:revision>
  <dcterms:created xsi:type="dcterms:W3CDTF">2013-10-17T11:59:27Z</dcterms:created>
  <dcterms:modified xsi:type="dcterms:W3CDTF">2016-02-27T10:23:03Z</dcterms:modified>
</cp:coreProperties>
</file>