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1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7" r:id="rId14"/>
    <p:sldId id="270" r:id="rId15"/>
    <p:sldId id="274" r:id="rId16"/>
    <p:sldId id="275" r:id="rId17"/>
    <p:sldId id="271" r:id="rId18"/>
    <p:sldId id="276" r:id="rId19"/>
  </p:sldIdLst>
  <p:sldSz cx="12192000" cy="6858000"/>
  <p:notesSz cx="6858000" cy="9144000"/>
  <p:embeddedFontLst>
    <p:embeddedFont>
      <p:font typeface="方正正粗黑简体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Meiryo" panose="020B0604030504040204" pitchFamily="34" charset="-128"/>
      <p:regular r:id="rId26"/>
      <p:bold r:id="rId27"/>
      <p:italic r:id="rId28"/>
      <p:boldItalic r:id="rId29"/>
    </p:embeddedFont>
    <p:embeddedFont>
      <p:font typeface="方正特粗光辉简体" panose="02000000000000000000" pitchFamily="2" charset="-122"/>
      <p:regular r:id="rId30"/>
    </p:embeddedFont>
    <p:embeddedFont>
      <p:font typeface="张海山锐线体简" panose="02010600030101010101" charset="-122"/>
      <p:regular r:id="rId31"/>
    </p:embeddedFont>
    <p:embeddedFont>
      <p:font typeface="方正清刻本悦宋简体" panose="02000000000000000000" pitchFamily="2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Microsoft JhengHei" panose="020B0604030504040204" pitchFamily="34" charset="-120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BCD5"/>
    <a:srgbClr val="FE4365"/>
    <a:srgbClr val="FE7690"/>
    <a:srgbClr val="DE0000"/>
    <a:srgbClr val="9C9C9C"/>
    <a:srgbClr val="D0CC30"/>
    <a:srgbClr val="68A490"/>
    <a:srgbClr val="1C787D"/>
    <a:srgbClr val="F74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4156"/>
        <p:guide pos="3840"/>
        <p:guide pos="529"/>
        <p:guide orient="horz" pos="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0F953-E453-4E44-BD50-5A5DD49DEA7D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1AE4C-863A-43C7-B122-0997454B61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26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9151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91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1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724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74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642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156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267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7910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206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52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4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08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73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237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67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0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53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461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139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1021080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rot="18900000">
            <a:off x="688599" y="394509"/>
            <a:ext cx="781367" cy="781367"/>
          </a:xfrm>
          <a:prstGeom prst="rtTriangle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11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390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7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A2594-859C-4F60-AE8E-DCE7D1386D01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C6734-948A-4E36-AF77-7A41B156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9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285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3.jpg"/><Relationship Id="rId7" Type="http://schemas.openxmlformats.org/officeDocument/2006/relationships/image" Target="../media/image36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113" y="3154835"/>
            <a:ext cx="3907875" cy="256663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89" y="119519"/>
            <a:ext cx="6913463" cy="45419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77088" y="720256"/>
            <a:ext cx="2492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0" dirty="0">
                <a:solidFill>
                  <a:srgbClr val="26BCD5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有</a:t>
            </a:r>
            <a:endParaRPr lang="en-US" altLang="zh-CN" sz="18000" dirty="0" smtClean="0">
              <a:solidFill>
                <a:srgbClr val="26BCD5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7088" y="2806158"/>
            <a:ext cx="2492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0" dirty="0" smtClean="0">
                <a:solidFill>
                  <a:srgbClr val="26BCD5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趣</a:t>
            </a:r>
            <a:endParaRPr lang="zh-CN" altLang="en-US" sz="18000" dirty="0">
              <a:solidFill>
                <a:srgbClr val="26BCD5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70078" y="3175690"/>
            <a:ext cx="1704229" cy="1740381"/>
            <a:chOff x="5359328" y="3036584"/>
            <a:chExt cx="2440901" cy="2492679"/>
          </a:xfrm>
        </p:grpSpPr>
        <p:sp>
          <p:nvSpPr>
            <p:cNvPr id="12" name="五角星 11"/>
            <p:cNvSpPr/>
            <p:nvPr/>
          </p:nvSpPr>
          <p:spPr>
            <a:xfrm>
              <a:off x="5359328" y="3036584"/>
              <a:ext cx="2440901" cy="2440900"/>
            </a:xfrm>
            <a:prstGeom prst="star5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" name="任意多边形 12"/>
            <p:cNvSpPr/>
            <p:nvPr/>
          </p:nvSpPr>
          <p:spPr>
            <a:xfrm>
              <a:off x="6272595" y="4133222"/>
              <a:ext cx="614366" cy="854412"/>
            </a:xfrm>
            <a:custGeom>
              <a:avLst/>
              <a:gdLst>
                <a:gd name="connsiteX0" fmla="*/ 307183 w 614366"/>
                <a:gd name="connsiteY0" fmla="*/ 0 h 854412"/>
                <a:gd name="connsiteX1" fmla="*/ 614366 w 614366"/>
                <a:gd name="connsiteY1" fmla="*/ 321965 h 854412"/>
                <a:gd name="connsiteX2" fmla="*/ 614366 w 614366"/>
                <a:gd name="connsiteY2" fmla="*/ 529870 h 854412"/>
                <a:gd name="connsiteX3" fmla="*/ 392114 w 614366"/>
                <a:gd name="connsiteY3" fmla="*/ 296923 h 854412"/>
                <a:gd name="connsiteX4" fmla="*/ 392114 w 614366"/>
                <a:gd name="connsiteY4" fmla="*/ 854412 h 854412"/>
                <a:gd name="connsiteX5" fmla="*/ 222253 w 614366"/>
                <a:gd name="connsiteY5" fmla="*/ 854412 h 854412"/>
                <a:gd name="connsiteX6" fmla="*/ 222253 w 614366"/>
                <a:gd name="connsiteY6" fmla="*/ 296922 h 854412"/>
                <a:gd name="connsiteX7" fmla="*/ 0 w 614366"/>
                <a:gd name="connsiteY7" fmla="*/ 529870 h 854412"/>
                <a:gd name="connsiteX8" fmla="*/ 0 w 614366"/>
                <a:gd name="connsiteY8" fmla="*/ 321965 h 85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4366" h="854412">
                  <a:moveTo>
                    <a:pt x="307183" y="0"/>
                  </a:moveTo>
                  <a:lnTo>
                    <a:pt x="614366" y="321965"/>
                  </a:lnTo>
                  <a:lnTo>
                    <a:pt x="614366" y="529870"/>
                  </a:lnTo>
                  <a:lnTo>
                    <a:pt x="392114" y="296923"/>
                  </a:lnTo>
                  <a:lnTo>
                    <a:pt x="392114" y="854412"/>
                  </a:lnTo>
                  <a:lnTo>
                    <a:pt x="222253" y="854412"/>
                  </a:lnTo>
                  <a:lnTo>
                    <a:pt x="222253" y="296922"/>
                  </a:lnTo>
                  <a:lnTo>
                    <a:pt x="0" y="529870"/>
                  </a:lnTo>
                  <a:lnTo>
                    <a:pt x="0" y="3219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96049" y="5007295"/>
              <a:ext cx="171451" cy="52196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7000">
                  <a:srgbClr val="68A490"/>
                </a:gs>
                <a:gs pos="100000">
                  <a:srgbClr val="68A49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715510" y="5181599"/>
              <a:ext cx="171451" cy="34766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7000">
                  <a:srgbClr val="68A490"/>
                </a:gs>
                <a:gs pos="100000">
                  <a:srgbClr val="68A49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276588" y="5181598"/>
              <a:ext cx="171451" cy="34766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7000">
                  <a:srgbClr val="68A490"/>
                </a:gs>
                <a:gs pos="100000">
                  <a:srgbClr val="68A49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五角星 8"/>
          <p:cNvSpPr/>
          <p:nvPr/>
        </p:nvSpPr>
        <p:spPr>
          <a:xfrm>
            <a:off x="4777165" y="2074473"/>
            <a:ext cx="899325" cy="899325"/>
          </a:xfrm>
          <a:prstGeom prst="star5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5647" y="229367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的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 useBgFill="1">
        <p:nvSpPr>
          <p:cNvPr id="11" name="上箭头 10"/>
          <p:cNvSpPr/>
          <p:nvPr/>
        </p:nvSpPr>
        <p:spPr>
          <a:xfrm rot="5400000">
            <a:off x="7214726" y="123149"/>
            <a:ext cx="156945" cy="3045679"/>
          </a:xfrm>
          <a:prstGeom prst="upArrow">
            <a:avLst>
              <a:gd name="adj1" fmla="val 22066"/>
              <a:gd name="adj2" fmla="val 21606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69770" y="6180965"/>
            <a:ext cx="2133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D0CC3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@</a:t>
            </a:r>
            <a:r>
              <a:rPr lang="zh-CN" altLang="en-US" sz="2000" dirty="0" smtClean="0">
                <a:solidFill>
                  <a:srgbClr val="D0CC3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沈涛</a:t>
            </a:r>
            <a:r>
              <a:rPr lang="en-US" altLang="zh-CN" sz="2000" dirty="0" smtClean="0">
                <a:solidFill>
                  <a:srgbClr val="D0CC3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Advancer</a:t>
            </a:r>
            <a:endParaRPr lang="zh-CN" altLang="en-US" sz="2000" dirty="0">
              <a:solidFill>
                <a:srgbClr val="D0CC3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1683129" y="1637988"/>
            <a:ext cx="428948" cy="596548"/>
          </a:xfrm>
          <a:custGeom>
            <a:avLst/>
            <a:gdLst>
              <a:gd name="connsiteX0" fmla="*/ 307183 w 614366"/>
              <a:gd name="connsiteY0" fmla="*/ 0 h 854412"/>
              <a:gd name="connsiteX1" fmla="*/ 614366 w 614366"/>
              <a:gd name="connsiteY1" fmla="*/ 321965 h 854412"/>
              <a:gd name="connsiteX2" fmla="*/ 614366 w 614366"/>
              <a:gd name="connsiteY2" fmla="*/ 529870 h 854412"/>
              <a:gd name="connsiteX3" fmla="*/ 392114 w 614366"/>
              <a:gd name="connsiteY3" fmla="*/ 296923 h 854412"/>
              <a:gd name="connsiteX4" fmla="*/ 392114 w 614366"/>
              <a:gd name="connsiteY4" fmla="*/ 854412 h 854412"/>
              <a:gd name="connsiteX5" fmla="*/ 222253 w 614366"/>
              <a:gd name="connsiteY5" fmla="*/ 854412 h 854412"/>
              <a:gd name="connsiteX6" fmla="*/ 222253 w 614366"/>
              <a:gd name="connsiteY6" fmla="*/ 296922 h 854412"/>
              <a:gd name="connsiteX7" fmla="*/ 0 w 614366"/>
              <a:gd name="connsiteY7" fmla="*/ 529870 h 854412"/>
              <a:gd name="connsiteX8" fmla="*/ 0 w 614366"/>
              <a:gd name="connsiteY8" fmla="*/ 321965 h 85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66" h="854412">
                <a:moveTo>
                  <a:pt x="307183" y="0"/>
                </a:moveTo>
                <a:lnTo>
                  <a:pt x="614366" y="321965"/>
                </a:lnTo>
                <a:lnTo>
                  <a:pt x="614366" y="529870"/>
                </a:lnTo>
                <a:lnTo>
                  <a:pt x="392114" y="296923"/>
                </a:lnTo>
                <a:lnTo>
                  <a:pt x="392114" y="854412"/>
                </a:lnTo>
                <a:lnTo>
                  <a:pt x="222253" y="854412"/>
                </a:lnTo>
                <a:lnTo>
                  <a:pt x="222253" y="296922"/>
                </a:lnTo>
                <a:lnTo>
                  <a:pt x="0" y="529870"/>
                </a:lnTo>
                <a:lnTo>
                  <a:pt x="0" y="32196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507804" y="2151417"/>
            <a:ext cx="2007101" cy="820829"/>
            <a:chOff x="-1241078" y="2692477"/>
            <a:chExt cx="3600397" cy="1472426"/>
          </a:xfrm>
          <a:solidFill>
            <a:schemeClr val="bg1">
              <a:lumMod val="85000"/>
            </a:schemeClr>
          </a:solidFill>
        </p:grpSpPr>
        <p:sp>
          <p:nvSpPr>
            <p:cNvPr id="19" name="燕尾形 18"/>
            <p:cNvSpPr/>
            <p:nvPr/>
          </p:nvSpPr>
          <p:spPr>
            <a:xfrm>
              <a:off x="886893" y="2692477"/>
              <a:ext cx="1472426" cy="1472426"/>
            </a:xfrm>
            <a:prstGeom prst="chevron">
              <a:avLst>
                <a:gd name="adj" fmla="val 594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198216" y="1779846"/>
              <a:ext cx="419100" cy="32976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934278" y="3250631"/>
            <a:ext cx="3574264" cy="1472426"/>
            <a:chOff x="-1214945" y="2692477"/>
            <a:chExt cx="3574264" cy="1472426"/>
          </a:xfrm>
          <a:solidFill>
            <a:schemeClr val="bg1">
              <a:lumMod val="85000"/>
            </a:schemeClr>
          </a:solidFill>
        </p:grpSpPr>
        <p:sp>
          <p:nvSpPr>
            <p:cNvPr id="23" name="燕尾形 22"/>
            <p:cNvSpPr/>
            <p:nvPr/>
          </p:nvSpPr>
          <p:spPr>
            <a:xfrm>
              <a:off x="886893" y="2692477"/>
              <a:ext cx="1472426" cy="1472426"/>
            </a:xfrm>
            <a:prstGeom prst="chevron">
              <a:avLst>
                <a:gd name="adj" fmla="val 7429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5400000" flipH="1">
              <a:off x="299688" y="1805979"/>
              <a:ext cx="216156" cy="32454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972505" y="1624185"/>
            <a:ext cx="2007101" cy="820829"/>
            <a:chOff x="-1241078" y="2692477"/>
            <a:chExt cx="3600397" cy="1472426"/>
          </a:xfrm>
          <a:solidFill>
            <a:schemeClr val="bg1">
              <a:lumMod val="85000"/>
            </a:schemeClr>
          </a:solidFill>
        </p:grpSpPr>
        <p:sp>
          <p:nvSpPr>
            <p:cNvPr id="26" name="燕尾形 25"/>
            <p:cNvSpPr/>
            <p:nvPr/>
          </p:nvSpPr>
          <p:spPr>
            <a:xfrm>
              <a:off x="886893" y="2692477"/>
              <a:ext cx="1472426" cy="1472426"/>
            </a:xfrm>
            <a:prstGeom prst="chevron">
              <a:avLst>
                <a:gd name="adj" fmla="val 594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5400000">
              <a:off x="198216" y="1779846"/>
              <a:ext cx="419100" cy="32976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 27"/>
          <p:cNvSpPr/>
          <p:nvPr/>
        </p:nvSpPr>
        <p:spPr>
          <a:xfrm rot="5400000">
            <a:off x="10820740" y="2673972"/>
            <a:ext cx="428948" cy="596548"/>
          </a:xfrm>
          <a:custGeom>
            <a:avLst/>
            <a:gdLst>
              <a:gd name="connsiteX0" fmla="*/ 307183 w 614366"/>
              <a:gd name="connsiteY0" fmla="*/ 0 h 854412"/>
              <a:gd name="connsiteX1" fmla="*/ 614366 w 614366"/>
              <a:gd name="connsiteY1" fmla="*/ 321965 h 854412"/>
              <a:gd name="connsiteX2" fmla="*/ 614366 w 614366"/>
              <a:gd name="connsiteY2" fmla="*/ 529870 h 854412"/>
              <a:gd name="connsiteX3" fmla="*/ 392114 w 614366"/>
              <a:gd name="connsiteY3" fmla="*/ 296923 h 854412"/>
              <a:gd name="connsiteX4" fmla="*/ 392114 w 614366"/>
              <a:gd name="connsiteY4" fmla="*/ 854412 h 854412"/>
              <a:gd name="connsiteX5" fmla="*/ 222253 w 614366"/>
              <a:gd name="connsiteY5" fmla="*/ 854412 h 854412"/>
              <a:gd name="connsiteX6" fmla="*/ 222253 w 614366"/>
              <a:gd name="connsiteY6" fmla="*/ 296922 h 854412"/>
              <a:gd name="connsiteX7" fmla="*/ 0 w 614366"/>
              <a:gd name="connsiteY7" fmla="*/ 529870 h 854412"/>
              <a:gd name="connsiteX8" fmla="*/ 0 w 614366"/>
              <a:gd name="connsiteY8" fmla="*/ 321965 h 85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66" h="854412">
                <a:moveTo>
                  <a:pt x="307183" y="0"/>
                </a:moveTo>
                <a:lnTo>
                  <a:pt x="614366" y="321965"/>
                </a:lnTo>
                <a:lnTo>
                  <a:pt x="614366" y="529870"/>
                </a:lnTo>
                <a:lnTo>
                  <a:pt x="392114" y="296923"/>
                </a:lnTo>
                <a:lnTo>
                  <a:pt x="392114" y="854412"/>
                </a:lnTo>
                <a:lnTo>
                  <a:pt x="222253" y="854412"/>
                </a:lnTo>
                <a:lnTo>
                  <a:pt x="222253" y="296922"/>
                </a:lnTo>
                <a:lnTo>
                  <a:pt x="0" y="529870"/>
                </a:lnTo>
                <a:lnTo>
                  <a:pt x="0" y="32196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1333487" y="3143897"/>
            <a:ext cx="2148602" cy="1472426"/>
            <a:chOff x="210717" y="2692477"/>
            <a:chExt cx="2148602" cy="1472426"/>
          </a:xfrm>
          <a:solidFill>
            <a:schemeClr val="bg1">
              <a:lumMod val="85000"/>
            </a:schemeClr>
          </a:solidFill>
        </p:grpSpPr>
        <p:sp>
          <p:nvSpPr>
            <p:cNvPr id="32" name="燕尾形 31"/>
            <p:cNvSpPr/>
            <p:nvPr/>
          </p:nvSpPr>
          <p:spPr>
            <a:xfrm>
              <a:off x="886893" y="2692477"/>
              <a:ext cx="1472426" cy="1472426"/>
            </a:xfrm>
            <a:prstGeom prst="chevron">
              <a:avLst>
                <a:gd name="adj" fmla="val 7429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5400000" flipH="1">
              <a:off x="1012519" y="2518810"/>
              <a:ext cx="216156" cy="18197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41826" y="5302893"/>
            <a:ext cx="2189680" cy="758630"/>
            <a:chOff x="5021647" y="5640897"/>
            <a:chExt cx="2189680" cy="758630"/>
          </a:xfrm>
        </p:grpSpPr>
        <p:sp>
          <p:nvSpPr>
            <p:cNvPr id="45" name="圆角矩形 44"/>
            <p:cNvSpPr/>
            <p:nvPr/>
          </p:nvSpPr>
          <p:spPr>
            <a:xfrm>
              <a:off x="5021647" y="5640897"/>
              <a:ext cx="2189680" cy="75863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302291" y="5782550"/>
              <a:ext cx="166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ST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微教程</a:t>
              </a:r>
              <a:endParaRPr lang="zh-CN" altLang="en-US" sz="2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34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BC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9590" t="19996" r="31536" b="34636"/>
          <a:stretch/>
        </p:blipFill>
        <p:spPr>
          <a:xfrm>
            <a:off x="8748613" y="1996585"/>
            <a:ext cx="1086954" cy="3124076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00"/>
          <a:stretch/>
        </p:blipFill>
        <p:spPr>
          <a:xfrm>
            <a:off x="2429459" y="1303107"/>
            <a:ext cx="1121591" cy="3124076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grpSp>
        <p:nvGrpSpPr>
          <p:cNvPr id="16" name="组合 15"/>
          <p:cNvGrpSpPr/>
          <p:nvPr/>
        </p:nvGrpSpPr>
        <p:grpSpPr>
          <a:xfrm>
            <a:off x="4489066" y="1745875"/>
            <a:ext cx="3241350" cy="2396963"/>
            <a:chOff x="4489066" y="2299153"/>
            <a:chExt cx="3241350" cy="2396963"/>
          </a:xfrm>
        </p:grpSpPr>
        <p:sp>
          <p:nvSpPr>
            <p:cNvPr id="6" name="文本框 5"/>
            <p:cNvSpPr txBox="1"/>
            <p:nvPr/>
          </p:nvSpPr>
          <p:spPr>
            <a:xfrm>
              <a:off x="4774816" y="2299153"/>
              <a:ext cx="2955600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多个项目延迟递进</a:t>
              </a:r>
              <a:endParaRPr lang="en-US" altLang="zh-CN" sz="24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774816" y="2945632"/>
              <a:ext cx="29556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不同的飞入方向</a:t>
              </a:r>
              <a:endParaRPr lang="en-US" altLang="zh-CN" sz="24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774816" y="3587972"/>
              <a:ext cx="2955600" cy="46166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不同时长的弹跳结束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774816" y="4234451"/>
              <a:ext cx="29556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自己的各种瞎设置</a:t>
              </a:r>
              <a:endParaRPr lang="zh-CN" altLang="en-US" sz="2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89066" y="2907531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+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89066" y="3551941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+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99684" y="4196351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+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196795" y="6412984"/>
            <a:ext cx="1871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还不快去试试？</a:t>
            </a:r>
            <a:endParaRPr lang="zh-CN" altLang="en-US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38" y="156205"/>
            <a:ext cx="2383743" cy="9693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9234" y="4104738"/>
            <a:ext cx="3633531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0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04" y="115439"/>
            <a:ext cx="3298222" cy="96934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31720" y="1508760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3046" y="1508760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4372" y="1508760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1720" y="2479431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3046" y="2479431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4372" y="2479431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1720" y="3450102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3046" y="3450102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54372" y="3450102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31720" y="442077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3046" y="442077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54372" y="442077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31720" y="539144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43046" y="539144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54372" y="539144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65698" y="1508760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665698" y="2479431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65698" y="3450102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65698" y="442077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65698" y="5391443"/>
            <a:ext cx="1173480" cy="472440"/>
          </a:xfrm>
          <a:prstGeom prst="rect">
            <a:avLst/>
          </a:prstGeom>
          <a:solidFill>
            <a:srgbClr val="FE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022981" y="400058"/>
            <a:ext cx="2835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图片没动画看不到哦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353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7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7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7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grpId="0" nodeType="withEffect" p14:presetBounceEnd="7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fill="hold" grpId="0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7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7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7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7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280340" y="1401129"/>
            <a:ext cx="3601944" cy="1857066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键入文字</a:t>
            </a:r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45567" y="5003801"/>
            <a:ext cx="2531896" cy="1307134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键入文字</a:t>
            </a:r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45566" y="3504938"/>
            <a:ext cx="2531897" cy="1252119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键入文字</a:t>
            </a:r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14142" y="4430486"/>
            <a:ext cx="4955551" cy="1880449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键入文字</a:t>
            </a:r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43171" y="1396432"/>
            <a:ext cx="3859496" cy="2736511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键入文字键入文字</a:t>
            </a:r>
          </a:p>
          <a:p>
            <a:pPr algn="ctr"/>
            <a:r>
              <a:rPr lang="zh-CN" altLang="en-US" sz="3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键入文字键入文字</a:t>
            </a:r>
          </a:p>
          <a:p>
            <a:pPr algn="ctr"/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80341" y="3504938"/>
            <a:ext cx="789352" cy="628005"/>
          </a:xfrm>
          <a:prstGeom prst="rect">
            <a:avLst/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22981" y="400058"/>
            <a:ext cx="2835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图片没动画看不到哦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椭圆形标注 29"/>
          <p:cNvSpPr/>
          <p:nvPr/>
        </p:nvSpPr>
        <p:spPr>
          <a:xfrm>
            <a:off x="9582150" y="2129678"/>
            <a:ext cx="2152650" cy="1128517"/>
          </a:xfrm>
          <a:prstGeom prst="wedgeEllipseCallout">
            <a:avLst>
              <a:gd name="adj1" fmla="val -52602"/>
              <a:gd name="adj2" fmla="val 44151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优雅的</a:t>
            </a:r>
            <a:endParaRPr lang="en-US" altLang="zh-CN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平滑结束</a:t>
            </a:r>
            <a:endParaRPr lang="zh-CN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04" y="115439"/>
            <a:ext cx="3298222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22981" y="400058"/>
            <a:ext cx="2835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图片没动画看不到哦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18977" y="1480393"/>
            <a:ext cx="2554045" cy="2554047"/>
          </a:xfrm>
          <a:prstGeom prst="ellipse">
            <a:avLst/>
          </a:prstGeom>
          <a:solidFill>
            <a:srgbClr val="6CAC00"/>
          </a:solidFill>
          <a:ln>
            <a:noFill/>
          </a:ln>
          <a:effectLst>
            <a:outerShdw blurRad="127000" dist="50800" dir="7860000" sx="102000" sy="102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3558" y="1995829"/>
            <a:ext cx="13643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关键词一</a:t>
            </a:r>
            <a:endParaRPr lang="zh-CN" alt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22061" y="3466638"/>
            <a:ext cx="2554045" cy="2554047"/>
          </a:xfrm>
          <a:prstGeom prst="ellipse">
            <a:avLst/>
          </a:prstGeom>
          <a:solidFill>
            <a:srgbClr val="352F2F"/>
          </a:solidFill>
          <a:ln>
            <a:noFill/>
          </a:ln>
          <a:effectLst>
            <a:outerShdw blurRad="127000" dist="50800" dir="7860000" sx="102000" sy="102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10100" y="3466638"/>
            <a:ext cx="2554045" cy="2554047"/>
          </a:xfrm>
          <a:prstGeom prst="ellipse">
            <a:avLst/>
          </a:prstGeom>
          <a:solidFill>
            <a:srgbClr val="39A3CD"/>
          </a:solidFill>
          <a:ln>
            <a:noFill/>
          </a:ln>
          <a:effectLst>
            <a:outerShdw blurRad="127000" dist="50800" dir="7860000" sx="102000" sy="102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0850" y="4081940"/>
            <a:ext cx="13643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关键词三</a:t>
            </a:r>
            <a:endParaRPr lang="zh-CN" alt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51955" y="4081941"/>
            <a:ext cx="13643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关键词二</a:t>
            </a:r>
            <a:endParaRPr lang="zh-CN" alt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8381898" y="1480392"/>
            <a:ext cx="3314801" cy="1838875"/>
          </a:xfrm>
          <a:prstGeom prst="wedgeEllipseCallout">
            <a:avLst>
              <a:gd name="adj1" fmla="val -52602"/>
              <a:gd name="adj2" fmla="val 44151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从四面八方飞入并且弹跳结束，</a:t>
            </a:r>
            <a:endParaRPr lang="en-US" altLang="zh-CN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视觉效果精良</a:t>
            </a:r>
            <a:r>
              <a:rPr lang="en-US" altLang="zh-CN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~</a:t>
            </a:r>
            <a:endParaRPr lang="zh-CN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04" y="115439"/>
            <a:ext cx="3298222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0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7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286">
                                          <p:cBhvr additive="base">
                                            <p:cTn id="7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286">
                                          <p:cBhvr additive="base">
                                            <p:cTn id="8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74286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286">
                                          <p:cBhvr additive="base">
                                            <p:cTn id="11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286">
                                          <p:cBhvr additive="base">
                                            <p:cTn id="12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74286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286">
                                          <p:cBhvr additive="base">
                                            <p:cTn id="15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286">
                                          <p:cBhvr additive="base">
                                            <p:cTn id="16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714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grpId="0" nodeType="withEffect" p14:presetBounceEnd="5714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5714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6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6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004" y="2252370"/>
            <a:ext cx="5809992" cy="2353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60" y="155039"/>
            <a:ext cx="7279255" cy="9693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9231" y="4008030"/>
            <a:ext cx="4493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E76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下载源文件一睹为快！</a:t>
            </a:r>
            <a:endParaRPr lang="zh-CN" altLang="en-US" sz="3600" dirty="0">
              <a:solidFill>
                <a:srgbClr val="FE769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4505" y="6197540"/>
            <a:ext cx="1351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微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教程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44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BC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004" y="1840890"/>
            <a:ext cx="5809992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7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6419" y="1056142"/>
            <a:ext cx="8656322" cy="11874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4" name="矩形 3"/>
          <p:cNvSpPr/>
          <p:nvPr/>
        </p:nvSpPr>
        <p:spPr>
          <a:xfrm>
            <a:off x="1242060" y="1056142"/>
            <a:ext cx="9707880" cy="1187450"/>
          </a:xfrm>
          <a:prstGeom prst="rect">
            <a:avLst/>
          </a:prstGeom>
          <a:ln>
            <a:noFill/>
          </a:ln>
          <a:effectLst>
            <a:outerShdw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7775" y="1100767"/>
            <a:ext cx="79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沈 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8892" y="6325206"/>
            <a:ext cx="2042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14244" y="2506639"/>
            <a:ext cx="2637409" cy="2839263"/>
            <a:chOff x="1814244" y="2506639"/>
            <a:chExt cx="2637409" cy="28392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92" b="27187"/>
            <a:stretch/>
          </p:blipFill>
          <p:spPr>
            <a:xfrm>
              <a:off x="1814244" y="2506639"/>
              <a:ext cx="2637409" cy="23717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587135" y="4945792"/>
              <a:ext cx="17105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774126713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Picture 3" descr="C:\Users\admin\Desktop\QQ.png"/>
            <p:cNvPicPr>
              <a:picLocks noChangeAspect="1" noChangeArrowheads="1"/>
            </p:cNvPicPr>
            <p:nvPr/>
          </p:nvPicPr>
          <p:blipFill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0116" y="4848883"/>
              <a:ext cx="497019" cy="497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8020049" y="2506639"/>
            <a:ext cx="2546510" cy="2839263"/>
            <a:chOff x="8020049" y="2574043"/>
            <a:chExt cx="2546510" cy="283926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32" t="1397" r="11909" b="20454"/>
            <a:stretch/>
          </p:blipFill>
          <p:spPr>
            <a:xfrm>
              <a:off x="8020049" y="2574043"/>
              <a:ext cx="2546509" cy="237174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7212" y="5036095"/>
              <a:ext cx="471514" cy="37721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8648726" y="5043974"/>
              <a:ext cx="19178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沈涛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Advancer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076147" y="3428767"/>
            <a:ext cx="198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交个朋友吧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99868" y="1713997"/>
            <a:ext cx="4992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一个爱商业爱读书爱吹牛爱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的普通青年</a:t>
            </a:r>
            <a:endParaRPr lang="en-US" altLang="zh-CN" sz="20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88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543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40" y="120825"/>
            <a:ext cx="6005080" cy="963251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471779" y="1595219"/>
            <a:ext cx="5248442" cy="4195981"/>
            <a:chOff x="3471779" y="1880969"/>
            <a:chExt cx="5248442" cy="4195981"/>
          </a:xfrm>
        </p:grpSpPr>
        <p:pic>
          <p:nvPicPr>
            <p:cNvPr id="34" name="Display" descr="ThunderboltDispaly_PF_PRINT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1779" y="1880969"/>
              <a:ext cx="5248442" cy="419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1"/>
            <p:cNvSpPr/>
            <p:nvPr/>
          </p:nvSpPr>
          <p:spPr>
            <a:xfrm>
              <a:off x="3829050" y="2266950"/>
              <a:ext cx="4537710" cy="2724150"/>
            </a:xfrm>
            <a:prstGeom prst="rect">
              <a:avLst/>
            </a:prstGeom>
            <a:solidFill>
              <a:srgbClr val="68A490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10820" y="2687216"/>
              <a:ext cx="33703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你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以为“飞入”只是</a:t>
              </a:r>
              <a:r>
                <a:rPr lang="en-US" altLang="zh-CN" sz="2400" dirty="0" smtClean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’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嗖</a:t>
              </a:r>
              <a:r>
                <a:rPr lang="en-US" altLang="zh-CN" sz="2400" dirty="0" smtClean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’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地一下笔直进入画面？</a:t>
              </a:r>
              <a:endParaRPr lang="zh-CN" altLang="en-US" sz="24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050" y="3938479"/>
              <a:ext cx="4223900" cy="452561"/>
            </a:xfrm>
            <a:prstGeom prst="rect">
              <a:avLst/>
            </a:prstGeom>
          </p:spPr>
        </p:pic>
      </p:grpSp>
      <p:sp>
        <p:nvSpPr>
          <p:cNvPr id="33" name="椭圆形标注 32"/>
          <p:cNvSpPr/>
          <p:nvPr/>
        </p:nvSpPr>
        <p:spPr>
          <a:xfrm>
            <a:off x="8876794" y="2184972"/>
            <a:ext cx="1843314" cy="1353457"/>
          </a:xfrm>
          <a:prstGeom prst="wedgeEllipseCallout">
            <a:avLst>
              <a:gd name="adj1" fmla="val -76424"/>
              <a:gd name="adj2" fmla="val -16537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Naive!</a:t>
            </a:r>
            <a:endParaRPr lang="zh-CN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694505" y="6197540"/>
            <a:ext cx="1351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微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教程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8872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40" y="126689"/>
            <a:ext cx="6005080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59590" t="6771" r="14642" b="34636"/>
          <a:stretch/>
        </p:blipFill>
        <p:spPr>
          <a:xfrm>
            <a:off x="2356104" y="1892598"/>
            <a:ext cx="2816352" cy="3600450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6341744" y="1892598"/>
            <a:ext cx="2306955" cy="1952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进入方向、</a:t>
            </a:r>
            <a:endParaRPr lang="en-US" altLang="zh-CN" sz="28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持续时间、</a:t>
            </a:r>
            <a:endParaRPr lang="en-US" altLang="zh-CN" sz="28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延迟</a:t>
            </a:r>
            <a:r>
              <a:rPr lang="zh-CN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时间</a:t>
            </a:r>
            <a:r>
              <a:rPr lang="en-US" altLang="zh-C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endParaRPr lang="zh-CN" altLang="en-US" sz="28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8372333" y="3844799"/>
            <a:ext cx="2891307" cy="1765909"/>
          </a:xfrm>
          <a:prstGeom prst="wedgeEllipseCallout">
            <a:avLst>
              <a:gd name="adj1" fmla="val -59295"/>
              <a:gd name="adj2" fmla="val -43321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只有这些？</a:t>
            </a:r>
            <a:endParaRPr lang="zh-CN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8180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40" y="124144"/>
            <a:ext cx="6005080" cy="9632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819769"/>
            <a:ext cx="3604947" cy="3451029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966911" y="2345720"/>
            <a:ext cx="31003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动画选项后</a:t>
            </a:r>
            <a:endParaRPr lang="en-US" altLang="zh-CN" sz="32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好像会出来一个完整的</a:t>
            </a:r>
            <a:r>
              <a:rPr lang="zh-CN" altLang="en-US" sz="3200" b="1" dirty="0" smtClean="0">
                <a:solidFill>
                  <a:srgbClr val="FE76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设置框</a:t>
            </a:r>
            <a:r>
              <a:rPr lang="en-US" altLang="zh-CN" sz="3200" dirty="0" smtClean="0">
                <a:solidFill>
                  <a:srgbClr val="FE76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</a:t>
            </a:r>
            <a:endParaRPr lang="zh-CN" altLang="en-US" sz="3200" dirty="0">
              <a:solidFill>
                <a:srgbClr val="FE769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947518" y="4387843"/>
            <a:ext cx="2891307" cy="1765909"/>
          </a:xfrm>
          <a:prstGeom prst="wedgeEllipseCallout">
            <a:avLst>
              <a:gd name="adj1" fmla="val 56008"/>
              <a:gd name="adj2" fmla="val -44400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这货有</a:t>
            </a:r>
            <a:endParaRPr lang="en-US" altLang="zh-CN" sz="32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什么门道？</a:t>
            </a:r>
            <a:endParaRPr lang="zh-CN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6070" y="2270939"/>
            <a:ext cx="1335140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7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9898" y="4439745"/>
            <a:ext cx="2682472" cy="896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62" y="137160"/>
            <a:ext cx="6005080" cy="9632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" t="27760" r="24961" b="47850"/>
          <a:stretch/>
        </p:blipFill>
        <p:spPr>
          <a:xfrm>
            <a:off x="955038" y="1600200"/>
            <a:ext cx="5140962" cy="1720850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378866" y="4544029"/>
            <a:ext cx="2419200" cy="584775"/>
          </a:xfrm>
          <a:prstGeom prst="rect">
            <a:avLst/>
          </a:prstGeom>
          <a:solidFill>
            <a:srgbClr val="68A490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平滑开始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en-US" altLang="zh-CN" sz="3200" u="sng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4765342" y="4544029"/>
            <a:ext cx="2419200" cy="584775"/>
          </a:xfrm>
          <a:prstGeom prst="rect">
            <a:avLst/>
          </a:prstGeom>
          <a:solidFill>
            <a:srgbClr val="68A490"/>
          </a:solidFill>
        </p:spPr>
        <p:txBody>
          <a:bodyPr wrap="none">
            <a:noAutofit/>
          </a:bodyPr>
          <a:lstStyle/>
          <a:p>
            <a:pPr lvl="0" algn="ctr"/>
            <a:r>
              <a:rPr lang="zh-CN" altLang="en-US" sz="3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</a:t>
            </a:r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结束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en-US" altLang="zh-CN" sz="3200" u="sng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N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endParaRPr lang="en-US" altLang="zh-CN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7443318" y="1600200"/>
            <a:ext cx="3796182" cy="1765909"/>
          </a:xfrm>
          <a:prstGeom prst="wedgeEllipseCallout">
            <a:avLst>
              <a:gd name="adj1" fmla="val -63247"/>
              <a:gd name="adj2" fmla="val -16352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这三</a:t>
            </a:r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个可以做高大上的效果</a:t>
            </a:r>
            <a:endParaRPr lang="zh-CN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9825" y="5791200"/>
            <a:ext cx="2465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请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注意加粗的文字</a:t>
            </a:r>
            <a:r>
              <a:rPr lang="en-US" altLang="zh-CN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7461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362" y="4574495"/>
            <a:ext cx="2682472" cy="8961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87" y="88110"/>
            <a:ext cx="7181710" cy="10120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4758" y="2124704"/>
            <a:ext cx="2419200" cy="584775"/>
          </a:xfrm>
          <a:prstGeom prst="rect">
            <a:avLst/>
          </a:prstGeom>
          <a:solidFill>
            <a:srgbClr val="68A490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平滑开始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en-US" altLang="zh-CN" sz="3200" u="sng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384758" y="3403657"/>
            <a:ext cx="2419200" cy="584775"/>
          </a:xfrm>
          <a:prstGeom prst="rect">
            <a:avLst/>
          </a:prstGeom>
          <a:solidFill>
            <a:srgbClr val="68A490"/>
          </a:solidFill>
        </p:spPr>
        <p:txBody>
          <a:bodyPr wrap="none">
            <a:noAutofit/>
          </a:bodyPr>
          <a:lstStyle/>
          <a:p>
            <a:pPr lvl="0" algn="ctr"/>
            <a:r>
              <a:rPr lang="zh-CN" altLang="en-US" sz="3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</a:t>
            </a:r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结束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en-US" altLang="zh-CN" sz="3200" u="sng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N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endParaRPr lang="en-US" altLang="zh-CN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9834" y="2155481"/>
            <a:ext cx="567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8A4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开始需要一段时间，即逐渐</a:t>
            </a:r>
            <a:endParaRPr lang="zh-CN" altLang="en-US" sz="2800" dirty="0">
              <a:solidFill>
                <a:srgbClr val="FE76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9834" y="3434434"/>
            <a:ext cx="567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8A4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结束需要一段时间，即逐渐</a:t>
            </a:r>
            <a:endParaRPr lang="zh-CN" altLang="en-US" sz="2800" dirty="0">
              <a:solidFill>
                <a:srgbClr val="FE76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9834" y="4528721"/>
            <a:ext cx="5807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8A4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结束需要弹跳一会儿，请脑补乒乓球</a:t>
            </a:r>
            <a:endParaRPr lang="en-US" altLang="zh-CN" sz="2400" dirty="0" smtClean="0">
              <a:solidFill>
                <a:srgbClr val="68A49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2400" dirty="0" smtClean="0">
                <a:solidFill>
                  <a:srgbClr val="68A49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落至地面运动</a:t>
            </a:r>
            <a:endParaRPr lang="zh-CN" altLang="en-US" sz="2400" dirty="0">
              <a:solidFill>
                <a:srgbClr val="FE769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>
            <a:off x="4251950" y="2201826"/>
            <a:ext cx="396613" cy="430531"/>
          </a:xfrm>
          <a:custGeom>
            <a:avLst/>
            <a:gdLst>
              <a:gd name="connsiteX0" fmla="*/ 307183 w 614366"/>
              <a:gd name="connsiteY0" fmla="*/ 0 h 854412"/>
              <a:gd name="connsiteX1" fmla="*/ 614366 w 614366"/>
              <a:gd name="connsiteY1" fmla="*/ 321965 h 854412"/>
              <a:gd name="connsiteX2" fmla="*/ 614366 w 614366"/>
              <a:gd name="connsiteY2" fmla="*/ 529870 h 854412"/>
              <a:gd name="connsiteX3" fmla="*/ 392114 w 614366"/>
              <a:gd name="connsiteY3" fmla="*/ 296923 h 854412"/>
              <a:gd name="connsiteX4" fmla="*/ 392114 w 614366"/>
              <a:gd name="connsiteY4" fmla="*/ 854412 h 854412"/>
              <a:gd name="connsiteX5" fmla="*/ 222253 w 614366"/>
              <a:gd name="connsiteY5" fmla="*/ 854412 h 854412"/>
              <a:gd name="connsiteX6" fmla="*/ 222253 w 614366"/>
              <a:gd name="connsiteY6" fmla="*/ 296922 h 854412"/>
              <a:gd name="connsiteX7" fmla="*/ 0 w 614366"/>
              <a:gd name="connsiteY7" fmla="*/ 529870 h 854412"/>
              <a:gd name="connsiteX8" fmla="*/ 0 w 614366"/>
              <a:gd name="connsiteY8" fmla="*/ 321965 h 85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66" h="854412">
                <a:moveTo>
                  <a:pt x="307183" y="0"/>
                </a:moveTo>
                <a:lnTo>
                  <a:pt x="614366" y="321965"/>
                </a:lnTo>
                <a:lnTo>
                  <a:pt x="614366" y="529870"/>
                </a:lnTo>
                <a:lnTo>
                  <a:pt x="392114" y="296923"/>
                </a:lnTo>
                <a:lnTo>
                  <a:pt x="392114" y="854412"/>
                </a:lnTo>
                <a:lnTo>
                  <a:pt x="222253" y="854412"/>
                </a:lnTo>
                <a:lnTo>
                  <a:pt x="222253" y="296922"/>
                </a:lnTo>
                <a:lnTo>
                  <a:pt x="0" y="529870"/>
                </a:lnTo>
                <a:lnTo>
                  <a:pt x="0" y="32196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BCD5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5400000">
            <a:off x="4251949" y="3480778"/>
            <a:ext cx="396613" cy="430531"/>
          </a:xfrm>
          <a:custGeom>
            <a:avLst/>
            <a:gdLst>
              <a:gd name="connsiteX0" fmla="*/ 307183 w 614366"/>
              <a:gd name="connsiteY0" fmla="*/ 0 h 854412"/>
              <a:gd name="connsiteX1" fmla="*/ 614366 w 614366"/>
              <a:gd name="connsiteY1" fmla="*/ 321965 h 854412"/>
              <a:gd name="connsiteX2" fmla="*/ 614366 w 614366"/>
              <a:gd name="connsiteY2" fmla="*/ 529870 h 854412"/>
              <a:gd name="connsiteX3" fmla="*/ 392114 w 614366"/>
              <a:gd name="connsiteY3" fmla="*/ 296923 h 854412"/>
              <a:gd name="connsiteX4" fmla="*/ 392114 w 614366"/>
              <a:gd name="connsiteY4" fmla="*/ 854412 h 854412"/>
              <a:gd name="connsiteX5" fmla="*/ 222253 w 614366"/>
              <a:gd name="connsiteY5" fmla="*/ 854412 h 854412"/>
              <a:gd name="connsiteX6" fmla="*/ 222253 w 614366"/>
              <a:gd name="connsiteY6" fmla="*/ 296922 h 854412"/>
              <a:gd name="connsiteX7" fmla="*/ 0 w 614366"/>
              <a:gd name="connsiteY7" fmla="*/ 529870 h 854412"/>
              <a:gd name="connsiteX8" fmla="*/ 0 w 614366"/>
              <a:gd name="connsiteY8" fmla="*/ 321965 h 85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66" h="854412">
                <a:moveTo>
                  <a:pt x="307183" y="0"/>
                </a:moveTo>
                <a:lnTo>
                  <a:pt x="614366" y="321965"/>
                </a:lnTo>
                <a:lnTo>
                  <a:pt x="614366" y="529870"/>
                </a:lnTo>
                <a:lnTo>
                  <a:pt x="392114" y="296923"/>
                </a:lnTo>
                <a:lnTo>
                  <a:pt x="392114" y="854412"/>
                </a:lnTo>
                <a:lnTo>
                  <a:pt x="222253" y="854412"/>
                </a:lnTo>
                <a:lnTo>
                  <a:pt x="222253" y="296922"/>
                </a:lnTo>
                <a:lnTo>
                  <a:pt x="0" y="529870"/>
                </a:lnTo>
                <a:lnTo>
                  <a:pt x="0" y="32196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BCD5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4251948" y="4759730"/>
            <a:ext cx="396613" cy="430531"/>
          </a:xfrm>
          <a:custGeom>
            <a:avLst/>
            <a:gdLst>
              <a:gd name="connsiteX0" fmla="*/ 307183 w 614366"/>
              <a:gd name="connsiteY0" fmla="*/ 0 h 854412"/>
              <a:gd name="connsiteX1" fmla="*/ 614366 w 614366"/>
              <a:gd name="connsiteY1" fmla="*/ 321965 h 854412"/>
              <a:gd name="connsiteX2" fmla="*/ 614366 w 614366"/>
              <a:gd name="connsiteY2" fmla="*/ 529870 h 854412"/>
              <a:gd name="connsiteX3" fmla="*/ 392114 w 614366"/>
              <a:gd name="connsiteY3" fmla="*/ 296923 h 854412"/>
              <a:gd name="connsiteX4" fmla="*/ 392114 w 614366"/>
              <a:gd name="connsiteY4" fmla="*/ 854412 h 854412"/>
              <a:gd name="connsiteX5" fmla="*/ 222253 w 614366"/>
              <a:gd name="connsiteY5" fmla="*/ 854412 h 854412"/>
              <a:gd name="connsiteX6" fmla="*/ 222253 w 614366"/>
              <a:gd name="connsiteY6" fmla="*/ 296922 h 854412"/>
              <a:gd name="connsiteX7" fmla="*/ 0 w 614366"/>
              <a:gd name="connsiteY7" fmla="*/ 529870 h 854412"/>
              <a:gd name="connsiteX8" fmla="*/ 0 w 614366"/>
              <a:gd name="connsiteY8" fmla="*/ 321965 h 85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66" h="854412">
                <a:moveTo>
                  <a:pt x="307183" y="0"/>
                </a:moveTo>
                <a:lnTo>
                  <a:pt x="614366" y="321965"/>
                </a:lnTo>
                <a:lnTo>
                  <a:pt x="614366" y="529870"/>
                </a:lnTo>
                <a:lnTo>
                  <a:pt x="392114" y="296923"/>
                </a:lnTo>
                <a:lnTo>
                  <a:pt x="392114" y="854412"/>
                </a:lnTo>
                <a:lnTo>
                  <a:pt x="222253" y="854412"/>
                </a:lnTo>
                <a:lnTo>
                  <a:pt x="222253" y="296922"/>
                </a:lnTo>
                <a:lnTo>
                  <a:pt x="0" y="529870"/>
                </a:lnTo>
                <a:lnTo>
                  <a:pt x="0" y="32196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BCD5"/>
              </a:solidFill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8951846" y="5507653"/>
            <a:ext cx="2668654" cy="969373"/>
          </a:xfrm>
          <a:prstGeom prst="wedgeEllipseCallout">
            <a:avLst>
              <a:gd name="adj1" fmla="val -37549"/>
              <a:gd name="adj2" fmla="val -55656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快上实例</a:t>
            </a:r>
            <a:r>
              <a:rPr lang="zh-CN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！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143440" y="2686791"/>
            <a:ext cx="4995381" cy="76320"/>
            <a:chOff x="5143440" y="2686791"/>
            <a:chExt cx="4995381" cy="76320"/>
          </a:xfrm>
        </p:grpSpPr>
        <p:sp>
          <p:nvSpPr>
            <p:cNvPr id="15" name="椭圆 14"/>
            <p:cNvSpPr/>
            <p:nvPr/>
          </p:nvSpPr>
          <p:spPr>
            <a:xfrm>
              <a:off x="5143440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368985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771618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23476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049427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070069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062501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5143440" y="3973784"/>
            <a:ext cx="4995381" cy="76320"/>
            <a:chOff x="5143440" y="2686791"/>
            <a:chExt cx="4995381" cy="76320"/>
          </a:xfrm>
        </p:grpSpPr>
        <p:sp>
          <p:nvSpPr>
            <p:cNvPr id="24" name="椭圆 23"/>
            <p:cNvSpPr/>
            <p:nvPr/>
          </p:nvSpPr>
          <p:spPr>
            <a:xfrm>
              <a:off x="5143440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368985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71618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323476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049427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070069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062501" y="2686791"/>
              <a:ext cx="76320" cy="76320"/>
            </a:xfrm>
            <a:prstGeom prst="ellipse">
              <a:avLst/>
            </a:prstGeom>
            <a:solidFill>
              <a:srgbClr val="68A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8700164" y="20858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>
                <a:solidFill>
                  <a:srgbClr val="FE76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加速飞入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0066" y="3267051"/>
            <a:ext cx="1841152" cy="74987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1248" y="4792538"/>
            <a:ext cx="415783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0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238" y="133962"/>
            <a:ext cx="7181710" cy="9632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67420" y="2957164"/>
            <a:ext cx="1042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[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平滑开始</a:t>
            </a:r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]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看着其实并不舒适，因为开始慢意味着结束时会“戛然而止”。</a:t>
            </a:r>
            <a:endParaRPr lang="zh-CN" altLang="en-US" sz="2400" dirty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2" name="图片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96" y="3758372"/>
            <a:ext cx="3920400" cy="463550"/>
          </a:xfrm>
          <a:prstGeom prst="rect">
            <a:avLst/>
          </a:prstGeom>
          <a:ln w="19050">
            <a:solidFill>
              <a:srgbClr val="68A490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877" y="3758372"/>
            <a:ext cx="3920400" cy="441735"/>
          </a:xfrm>
          <a:prstGeom prst="rect">
            <a:avLst/>
          </a:prstGeom>
          <a:ln w="19050">
            <a:solidFill>
              <a:srgbClr val="68A490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96" y="2030512"/>
            <a:ext cx="3921299" cy="484966"/>
          </a:xfrm>
          <a:prstGeom prst="rect">
            <a:avLst/>
          </a:prstGeom>
          <a:ln w="19050">
            <a:solidFill>
              <a:srgbClr val="68A490"/>
            </a:solidFill>
          </a:ln>
        </p:spPr>
      </p:pic>
      <p:sp>
        <p:nvSpPr>
          <p:cNvPr id="15" name="文本框 14"/>
          <p:cNvSpPr txBox="1"/>
          <p:nvPr/>
        </p:nvSpPr>
        <p:spPr>
          <a:xfrm>
            <a:off x="5510087" y="444538"/>
            <a:ext cx="5538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秒的“飞入”动画为例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7419" y="4701436"/>
            <a:ext cx="10057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[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平滑结束</a:t>
            </a:r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]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很好用，因为逐渐减速的</a:t>
            </a:r>
            <a:r>
              <a:rPr lang="zh-CN" altLang="en-US" sz="2400" dirty="0" smtClean="0">
                <a:solidFill>
                  <a:srgbClr val="FE436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刹车效果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给人一种视觉上的连贯感，</a:t>
            </a:r>
            <a:endParaRPr lang="en-US" altLang="zh-CN" sz="2400" dirty="0" smtClean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结束的时长占比可以为</a:t>
            </a:r>
            <a:r>
              <a:rPr lang="en-US" altLang="zh-CN" sz="2400" dirty="0" smtClean="0">
                <a:solidFill>
                  <a:srgbClr val="F7446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50%</a:t>
            </a:r>
            <a:r>
              <a:rPr lang="zh-CN" altLang="en-US" sz="2400" dirty="0" smtClean="0">
                <a:solidFill>
                  <a:srgbClr val="F7446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en-US" altLang="zh-CN" sz="2400" dirty="0" smtClean="0">
                <a:solidFill>
                  <a:srgbClr val="F7446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75%</a:t>
            </a:r>
            <a:r>
              <a:rPr lang="zh-CN" altLang="en-US" sz="2400" dirty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甚至</a:t>
            </a:r>
            <a:r>
              <a:rPr lang="en-US" altLang="zh-CN" sz="2400" dirty="0" smtClean="0">
                <a:solidFill>
                  <a:srgbClr val="F7446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100%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（看着会更大气自然哦）。</a:t>
            </a:r>
            <a:endParaRPr lang="zh-CN" altLang="en-US" sz="2400" dirty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414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BC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8" y="239215"/>
            <a:ext cx="2383743" cy="9693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49" y="2092387"/>
            <a:ext cx="2943842" cy="3124076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sp>
        <p:nvSpPr>
          <p:cNvPr id="20" name="文本框 19"/>
          <p:cNvSpPr txBox="1"/>
          <p:nvPr/>
        </p:nvSpPr>
        <p:spPr>
          <a:xfrm>
            <a:off x="4800837" y="2782441"/>
            <a:ext cx="55147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多</a:t>
            </a:r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个项目设置了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[</a:t>
            </a:r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平滑结束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]</a:t>
            </a:r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后再用延迟递进效果会更佳哦</a:t>
            </a:r>
            <a:r>
              <a:rPr lang="en-US" altLang="zh-CN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~</a:t>
            </a:r>
            <a:endParaRPr lang="zh-CN" altLang="en-US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7164891" y="4333508"/>
            <a:ext cx="3722184" cy="2124442"/>
          </a:xfrm>
          <a:prstGeom prst="wedgeEllipseCallout">
            <a:avLst>
              <a:gd name="adj1" fmla="val -50196"/>
              <a:gd name="adj2" fmla="val -4863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更多效果自己去把玩琢磨吧</a:t>
            </a:r>
            <a:endParaRPr lang="zh-CN" altLang="en-US" sz="3200" dirty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0555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8" y="156205"/>
            <a:ext cx="2383743" cy="9693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3117402"/>
            <a:ext cx="3904267" cy="501977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1866316"/>
            <a:ext cx="3890323" cy="543809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4326656"/>
            <a:ext cx="3918210" cy="571696"/>
          </a:xfrm>
          <a:prstGeom prst="rect">
            <a:avLst/>
          </a:prstGeom>
          <a:ln w="19050">
            <a:solidFill>
              <a:srgbClr val="1C787D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3164453" y="389403"/>
            <a:ext cx="2587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这个很棒！严重推荐！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1512" y="2244408"/>
            <a:ext cx="5640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设置弹跳结束后</a:t>
            </a:r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TA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会来回摆动地弹跳，然后停止结束。酷炫的效果！</a:t>
            </a:r>
            <a:endParaRPr lang="zh-CN" altLang="en-US" sz="2400" dirty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1512" y="3911157"/>
            <a:ext cx="60260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</a:t>
            </a:r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T_T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）文字没效果啊，</a:t>
            </a:r>
            <a:endParaRPr lang="en-US" altLang="zh-CN" sz="2400" dirty="0" smtClean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还不赶紧下载源文件看看</a:t>
            </a:r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~</a:t>
            </a:r>
            <a:r>
              <a:rPr lang="zh-CN" altLang="en-US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你不会后悔的</a:t>
            </a:r>
            <a:r>
              <a:rPr lang="en-US" altLang="zh-CN" sz="2400" dirty="0" smtClean="0">
                <a:solidFill>
                  <a:srgbClr val="1C787D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~</a:t>
            </a:r>
            <a:endParaRPr lang="zh-CN" altLang="en-US" sz="2400" dirty="0">
              <a:solidFill>
                <a:srgbClr val="1C787D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751512" y="5271598"/>
            <a:ext cx="3735387" cy="969373"/>
          </a:xfrm>
          <a:prstGeom prst="wedgeEllipseCallout">
            <a:avLst>
              <a:gd name="adj1" fmla="val -37549"/>
              <a:gd name="adj2" fmla="val -55656"/>
            </a:avLst>
          </a:prstGeom>
          <a:solidFill>
            <a:srgbClr val="26B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就只有这些了？</a:t>
            </a:r>
            <a:endParaRPr lang="zh-CN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654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679</Words>
  <Application>Microsoft Office PowerPoint</Application>
  <PresentationFormat>宽屏</PresentationFormat>
  <Paragraphs>78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方正正粗黑简体</vt:lpstr>
      <vt:lpstr>微软雅黑</vt:lpstr>
      <vt:lpstr>Calibri Light</vt:lpstr>
      <vt:lpstr>宋体</vt:lpstr>
      <vt:lpstr>Meiryo</vt:lpstr>
      <vt:lpstr>方正特粗光辉简体</vt:lpstr>
      <vt:lpstr>张海山锐线体简</vt:lpstr>
      <vt:lpstr>方正清刻本悦宋简体</vt:lpstr>
      <vt:lpstr>Calibri</vt:lpstr>
      <vt:lpstr>Microsoft JhengHei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Administrator</cp:lastModifiedBy>
  <cp:revision>28</cp:revision>
  <dcterms:created xsi:type="dcterms:W3CDTF">2015-02-13T14:17:13Z</dcterms:created>
  <dcterms:modified xsi:type="dcterms:W3CDTF">2016-02-05T15:33:10Z</dcterms:modified>
</cp:coreProperties>
</file>