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  <p:sldMasterId id="2147483672" r:id="rId2"/>
  </p:sldMasterIdLst>
  <p:notesMasterIdLst>
    <p:notesMasterId r:id="rId14"/>
  </p:notesMasterIdLst>
  <p:sldIdLst>
    <p:sldId id="264" r:id="rId3"/>
    <p:sldId id="263" r:id="rId4"/>
    <p:sldId id="265" r:id="rId5"/>
    <p:sldId id="262" r:id="rId6"/>
    <p:sldId id="259" r:id="rId7"/>
    <p:sldId id="261" r:id="rId8"/>
    <p:sldId id="257" r:id="rId9"/>
    <p:sldId id="266" r:id="rId10"/>
    <p:sldId id="267" r:id="rId11"/>
    <p:sldId id="268" r:id="rId12"/>
    <p:sldId id="269" r:id="rId13"/>
  </p:sldIdLst>
  <p:sldSz cx="9144000" cy="6858000" type="screen4x3"/>
  <p:notesSz cx="6858000" cy="9144000"/>
  <p:embeddedFontLst>
    <p:embeddedFont>
      <p:font typeface="华文隶书" panose="02010800040101010101" pitchFamily="2" charset="-122"/>
      <p:regular r:id="rId15"/>
    </p:embeddedFont>
    <p:embeddedFont>
      <p:font typeface="Calibri Light" panose="020F0302020204030204" pitchFamily="34" charset="0"/>
      <p:regular r:id="rId16"/>
      <p:italic r:id="rId17"/>
    </p:embeddedFont>
    <p:embeddedFont>
      <p:font typeface="苏新诗古印宋简" panose="02010600030101010101" charset="-122"/>
      <p:regular r:id="rId18"/>
    </p:embeddedFont>
    <p:embeddedFont>
      <p:font typeface="微软雅黑" panose="020B0503020204020204" pitchFamily="34" charset="-122"/>
      <p:regular r:id="rId19"/>
      <p:bold r:id="rId20"/>
    </p:embeddedFont>
    <p:embeddedFont>
      <p:font typeface="Meiryo" panose="020B0604030504040204" pitchFamily="34" charset="-128"/>
      <p:regular r:id="rId21"/>
      <p:bold r:id="rId22"/>
      <p:italic r:id="rId23"/>
      <p:boldItalic r:id="rId24"/>
    </p:embeddedFont>
    <p:embeddedFont>
      <p:font typeface="Calibri" panose="020F0502020204030204" pitchFamily="34" charset="0"/>
      <p:regular r:id="rId25"/>
      <p:bold r:id="rId26"/>
      <p:italic r:id="rId27"/>
      <p:boldItalic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B65B3"/>
    <a:srgbClr val="5945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92" d="100"/>
          <a:sy n="92" d="100"/>
        </p:scale>
        <p:origin x="924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font" Target="fonts/font4.fntdata"/><Relationship Id="rId26" Type="http://schemas.openxmlformats.org/officeDocument/2006/relationships/font" Target="fonts/font12.fntdata"/><Relationship Id="rId3" Type="http://schemas.openxmlformats.org/officeDocument/2006/relationships/slide" Target="slides/slide1.xml"/><Relationship Id="rId21" Type="http://schemas.openxmlformats.org/officeDocument/2006/relationships/font" Target="fonts/font7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font" Target="fonts/font3.fntdata"/><Relationship Id="rId25" Type="http://schemas.openxmlformats.org/officeDocument/2006/relationships/font" Target="fonts/font11.fntdata"/><Relationship Id="rId2" Type="http://schemas.openxmlformats.org/officeDocument/2006/relationships/slideMaster" Target="slideMasters/slideMaster2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10.fntdata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font" Target="fonts/font14.fntdata"/><Relationship Id="rId10" Type="http://schemas.openxmlformats.org/officeDocument/2006/relationships/slide" Target="slides/slide8.xml"/><Relationship Id="rId19" Type="http://schemas.openxmlformats.org/officeDocument/2006/relationships/font" Target="fonts/font5.fntdata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Relationship Id="rId27" Type="http://schemas.openxmlformats.org/officeDocument/2006/relationships/font" Target="fonts/font13.fntdata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F7FFC7-892F-499A-ACEF-E1A0158FA30A}" type="datetimeFigureOut">
              <a:rPr lang="zh-CN" altLang="en-US" smtClean="0"/>
              <a:t>2016/2/5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F5079D-8B03-4EF6-8D62-ACBFD541683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19115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274285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6FB4D9-A9C3-4E6C-9CAB-2C810287DB75}" type="datetimeFigureOut">
              <a:rPr lang="zh-CN" altLang="en-US" smtClean="0"/>
              <a:t>2016/2/5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A8DB9-A80E-4C63-AE95-BE6199C6B0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23828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6FB4D9-A9C3-4E6C-9CAB-2C810287DB75}" type="datetimeFigureOut">
              <a:rPr lang="zh-CN" altLang="en-US" smtClean="0"/>
              <a:t>2016/2/5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A8DB9-A80E-4C63-AE95-BE6199C6B0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2710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6FB4D9-A9C3-4E6C-9CAB-2C810287DB75}" type="datetimeFigureOut">
              <a:rPr lang="zh-CN" altLang="en-US" smtClean="0"/>
              <a:t>2016/2/5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A8DB9-A80E-4C63-AE95-BE6199C6B0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84626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4201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03716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14799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33549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04053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59233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380225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36893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6FB4D9-A9C3-4E6C-9CAB-2C810287DB75}" type="datetimeFigureOut">
              <a:rPr lang="zh-CN" altLang="en-US" smtClean="0"/>
              <a:t>2016/2/5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A8DB9-A80E-4C63-AE95-BE6199C6B0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47572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600032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845395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49801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6FB4D9-A9C3-4E6C-9CAB-2C810287DB75}" type="datetimeFigureOut">
              <a:rPr lang="zh-CN" altLang="en-US" smtClean="0"/>
              <a:t>2016/2/5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A8DB9-A80E-4C63-AE95-BE6199C6B0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12790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6FB4D9-A9C3-4E6C-9CAB-2C810287DB75}" type="datetimeFigureOut">
              <a:rPr lang="zh-CN" altLang="en-US" smtClean="0"/>
              <a:t>2016/2/5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A8DB9-A80E-4C63-AE95-BE6199C6B0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86462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6FB4D9-A9C3-4E6C-9CAB-2C810287DB75}" type="datetimeFigureOut">
              <a:rPr lang="zh-CN" altLang="en-US" smtClean="0"/>
              <a:t>2016/2/5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A8DB9-A80E-4C63-AE95-BE6199C6B0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64603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6FB4D9-A9C3-4E6C-9CAB-2C810287DB75}" type="datetimeFigureOut">
              <a:rPr lang="zh-CN" altLang="en-US" smtClean="0"/>
              <a:t>2016/2/5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A8DB9-A80E-4C63-AE95-BE6199C6B0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6916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6FB4D9-A9C3-4E6C-9CAB-2C810287DB75}" type="datetimeFigureOut">
              <a:rPr lang="zh-CN" altLang="en-US" smtClean="0"/>
              <a:t>2016/2/5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A8DB9-A80E-4C63-AE95-BE6199C6B0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01228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6FB4D9-A9C3-4E6C-9CAB-2C810287DB75}" type="datetimeFigureOut">
              <a:rPr lang="zh-CN" altLang="en-US" smtClean="0"/>
              <a:t>2016/2/5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A8DB9-A80E-4C63-AE95-BE6199C6B0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38729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6FB4D9-A9C3-4E6C-9CAB-2C810287DB75}" type="datetimeFigureOut">
              <a:rPr lang="zh-CN" altLang="en-US" smtClean="0"/>
              <a:t>2016/2/5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A8DB9-A80E-4C63-AE95-BE6199C6B0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5892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6FB4D9-A9C3-4E6C-9CAB-2C810287DB75}" type="datetimeFigureOut">
              <a:rPr lang="zh-CN" altLang="en-US" smtClean="0"/>
              <a:t>2016/2/5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EA8DB9-A80E-4C63-AE95-BE6199C6B0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64040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98992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0.jpg"/><Relationship Id="rId2" Type="http://schemas.openxmlformats.org/officeDocument/2006/relationships/hyperlink" Target="http://huisefeng.yanj.cn/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hyperlink" Target="http://weibo.com/huifeng0118" TargetMode="Externa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图片 8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81" name="矩形 80"/>
          <p:cNvSpPr/>
          <p:nvPr/>
        </p:nvSpPr>
        <p:spPr>
          <a:xfrm>
            <a:off x="0" y="1090058"/>
            <a:ext cx="9144000" cy="245623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6" name="组合 75"/>
          <p:cNvGrpSpPr/>
          <p:nvPr/>
        </p:nvGrpSpPr>
        <p:grpSpPr>
          <a:xfrm>
            <a:off x="550125" y="1400174"/>
            <a:ext cx="8043750" cy="1836000"/>
            <a:chOff x="666750" y="1571624"/>
            <a:chExt cx="8043750" cy="1836000"/>
          </a:xfrm>
        </p:grpSpPr>
        <p:grpSp>
          <p:nvGrpSpPr>
            <p:cNvPr id="33" name="组合 32"/>
            <p:cNvGrpSpPr/>
            <p:nvPr/>
          </p:nvGrpSpPr>
          <p:grpSpPr>
            <a:xfrm>
              <a:off x="666750" y="1571624"/>
              <a:ext cx="1836000" cy="1836000"/>
              <a:chOff x="666750" y="1571624"/>
              <a:chExt cx="1836000" cy="1836000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666750" y="1571624"/>
                <a:ext cx="1836000" cy="1836000"/>
              </a:xfrm>
              <a:prstGeom prst="rect">
                <a:avLst/>
              </a:prstGeom>
              <a:noFill/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华文隶书" panose="02010800040101010101" pitchFamily="2" charset="-122"/>
                  <a:ea typeface="华文隶书" panose="02010800040101010101" pitchFamily="2" charset="-122"/>
                </a:endParaRPr>
              </a:p>
            </p:txBody>
          </p:sp>
          <p:cxnSp>
            <p:nvCxnSpPr>
              <p:cNvPr id="20" name="直接连接符 19"/>
              <p:cNvCxnSpPr>
                <a:stCxn id="15" idx="0"/>
                <a:endCxn id="15" idx="2"/>
              </p:cNvCxnSpPr>
              <p:nvPr/>
            </p:nvCxnSpPr>
            <p:spPr>
              <a:xfrm>
                <a:off x="1584750" y="1571624"/>
                <a:ext cx="0" cy="1836000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>
                <a:stCxn id="15" idx="1"/>
                <a:endCxn id="15" idx="3"/>
              </p:cNvCxnSpPr>
              <p:nvPr/>
            </p:nvCxnSpPr>
            <p:spPr>
              <a:xfrm>
                <a:off x="666750" y="2489624"/>
                <a:ext cx="1836000" cy="0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/>
              <p:nvPr/>
            </p:nvCxnSpPr>
            <p:spPr>
              <a:xfrm>
                <a:off x="666750" y="1571624"/>
                <a:ext cx="1836000" cy="1836000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/>
              <p:nvPr/>
            </p:nvCxnSpPr>
            <p:spPr>
              <a:xfrm flipH="1">
                <a:off x="666750" y="1571624"/>
                <a:ext cx="1836000" cy="1836000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4" name="组合 33"/>
            <p:cNvGrpSpPr/>
            <p:nvPr/>
          </p:nvGrpSpPr>
          <p:grpSpPr>
            <a:xfrm>
              <a:off x="2736000" y="1571624"/>
              <a:ext cx="1836000" cy="1836000"/>
              <a:chOff x="666750" y="1571624"/>
              <a:chExt cx="1836000" cy="1836000"/>
            </a:xfrm>
          </p:grpSpPr>
          <p:sp>
            <p:nvSpPr>
              <p:cNvPr id="35" name="矩形 34"/>
              <p:cNvSpPr/>
              <p:nvPr/>
            </p:nvSpPr>
            <p:spPr>
              <a:xfrm>
                <a:off x="666750" y="1571624"/>
                <a:ext cx="1836000" cy="1836000"/>
              </a:xfrm>
              <a:prstGeom prst="rect">
                <a:avLst/>
              </a:prstGeom>
              <a:noFill/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华文隶书" panose="02010800040101010101" pitchFamily="2" charset="-122"/>
                  <a:ea typeface="华文隶书" panose="02010800040101010101" pitchFamily="2" charset="-122"/>
                </a:endParaRPr>
              </a:p>
            </p:txBody>
          </p:sp>
          <p:cxnSp>
            <p:nvCxnSpPr>
              <p:cNvPr id="36" name="直接连接符 35"/>
              <p:cNvCxnSpPr>
                <a:stCxn id="35" idx="0"/>
                <a:endCxn id="35" idx="2"/>
              </p:cNvCxnSpPr>
              <p:nvPr/>
            </p:nvCxnSpPr>
            <p:spPr>
              <a:xfrm>
                <a:off x="1584750" y="1571624"/>
                <a:ext cx="0" cy="1836000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>
                <a:stCxn id="35" idx="1"/>
                <a:endCxn id="35" idx="3"/>
              </p:cNvCxnSpPr>
              <p:nvPr/>
            </p:nvCxnSpPr>
            <p:spPr>
              <a:xfrm>
                <a:off x="666750" y="2489624"/>
                <a:ext cx="1836000" cy="0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/>
            </p:nvCxnSpPr>
            <p:spPr>
              <a:xfrm>
                <a:off x="666750" y="1571624"/>
                <a:ext cx="1836000" cy="1836000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/>
              <p:cNvCxnSpPr/>
              <p:nvPr/>
            </p:nvCxnSpPr>
            <p:spPr>
              <a:xfrm flipH="1">
                <a:off x="666750" y="1571624"/>
                <a:ext cx="1836000" cy="1836000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0" name="组合 39"/>
            <p:cNvGrpSpPr/>
            <p:nvPr/>
          </p:nvGrpSpPr>
          <p:grpSpPr>
            <a:xfrm>
              <a:off x="4805250" y="1571624"/>
              <a:ext cx="1836000" cy="1836000"/>
              <a:chOff x="666750" y="1571624"/>
              <a:chExt cx="1836000" cy="1836000"/>
            </a:xfrm>
          </p:grpSpPr>
          <p:sp>
            <p:nvSpPr>
              <p:cNvPr id="41" name="矩形 40"/>
              <p:cNvSpPr/>
              <p:nvPr/>
            </p:nvSpPr>
            <p:spPr>
              <a:xfrm>
                <a:off x="666750" y="1571624"/>
                <a:ext cx="1836000" cy="1836000"/>
              </a:xfrm>
              <a:prstGeom prst="rect">
                <a:avLst/>
              </a:prstGeom>
              <a:noFill/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华文隶书" panose="02010800040101010101" pitchFamily="2" charset="-122"/>
                  <a:ea typeface="华文隶书" panose="02010800040101010101" pitchFamily="2" charset="-122"/>
                </a:endParaRPr>
              </a:p>
            </p:txBody>
          </p:sp>
          <p:cxnSp>
            <p:nvCxnSpPr>
              <p:cNvPr id="42" name="直接连接符 41"/>
              <p:cNvCxnSpPr>
                <a:stCxn id="41" idx="0"/>
                <a:endCxn id="41" idx="2"/>
              </p:cNvCxnSpPr>
              <p:nvPr/>
            </p:nvCxnSpPr>
            <p:spPr>
              <a:xfrm>
                <a:off x="1584750" y="1571624"/>
                <a:ext cx="0" cy="1836000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/>
              <p:cNvCxnSpPr>
                <a:stCxn id="41" idx="1"/>
                <a:endCxn id="41" idx="3"/>
              </p:cNvCxnSpPr>
              <p:nvPr/>
            </p:nvCxnSpPr>
            <p:spPr>
              <a:xfrm>
                <a:off x="666750" y="2489624"/>
                <a:ext cx="1836000" cy="0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/>
              <p:cNvCxnSpPr/>
              <p:nvPr/>
            </p:nvCxnSpPr>
            <p:spPr>
              <a:xfrm>
                <a:off x="666750" y="1571624"/>
                <a:ext cx="1836000" cy="1836000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/>
              <p:cNvCxnSpPr/>
              <p:nvPr/>
            </p:nvCxnSpPr>
            <p:spPr>
              <a:xfrm flipH="1">
                <a:off x="666750" y="1571624"/>
                <a:ext cx="1836000" cy="1836000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6" name="组合 45"/>
            <p:cNvGrpSpPr/>
            <p:nvPr/>
          </p:nvGrpSpPr>
          <p:grpSpPr>
            <a:xfrm>
              <a:off x="6874500" y="1571624"/>
              <a:ext cx="1836000" cy="1836000"/>
              <a:chOff x="666750" y="1571624"/>
              <a:chExt cx="1836000" cy="1836000"/>
            </a:xfrm>
          </p:grpSpPr>
          <p:sp>
            <p:nvSpPr>
              <p:cNvPr id="47" name="矩形 46"/>
              <p:cNvSpPr/>
              <p:nvPr/>
            </p:nvSpPr>
            <p:spPr>
              <a:xfrm>
                <a:off x="666750" y="1571624"/>
                <a:ext cx="1836000" cy="1836000"/>
              </a:xfrm>
              <a:prstGeom prst="rect">
                <a:avLst/>
              </a:prstGeom>
              <a:noFill/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华文隶书" panose="02010800040101010101" pitchFamily="2" charset="-122"/>
                  <a:ea typeface="华文隶书" panose="02010800040101010101" pitchFamily="2" charset="-122"/>
                </a:endParaRPr>
              </a:p>
            </p:txBody>
          </p:sp>
          <p:cxnSp>
            <p:nvCxnSpPr>
              <p:cNvPr id="48" name="直接连接符 47"/>
              <p:cNvCxnSpPr>
                <a:stCxn id="47" idx="0"/>
                <a:endCxn id="47" idx="2"/>
              </p:cNvCxnSpPr>
              <p:nvPr/>
            </p:nvCxnSpPr>
            <p:spPr>
              <a:xfrm>
                <a:off x="1584750" y="1571624"/>
                <a:ext cx="0" cy="1836000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/>
              <p:cNvCxnSpPr>
                <a:stCxn id="47" idx="1"/>
                <a:endCxn id="47" idx="3"/>
              </p:cNvCxnSpPr>
              <p:nvPr/>
            </p:nvCxnSpPr>
            <p:spPr>
              <a:xfrm>
                <a:off x="666750" y="2489624"/>
                <a:ext cx="1836000" cy="0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/>
              <p:cNvCxnSpPr/>
              <p:nvPr/>
            </p:nvCxnSpPr>
            <p:spPr>
              <a:xfrm>
                <a:off x="666750" y="1571624"/>
                <a:ext cx="1836000" cy="1836000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接连接符 50"/>
              <p:cNvCxnSpPr/>
              <p:nvPr/>
            </p:nvCxnSpPr>
            <p:spPr>
              <a:xfrm flipH="1">
                <a:off x="666750" y="1571624"/>
                <a:ext cx="1836000" cy="1836000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84" name="文本框 83"/>
          <p:cNvSpPr txBox="1"/>
          <p:nvPr/>
        </p:nvSpPr>
        <p:spPr>
          <a:xfrm>
            <a:off x="2362098" y="3840434"/>
            <a:ext cx="44198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设计中的常用中文字体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3348746" y="5731556"/>
            <a:ext cx="24465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灰色的风原创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6" name="图片 8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4065" y="4898843"/>
            <a:ext cx="927394" cy="927394"/>
          </a:xfrm>
          <a:prstGeom prst="rect">
            <a:avLst/>
          </a:prstGeom>
        </p:spPr>
      </p:pic>
      <p:pic>
        <p:nvPicPr>
          <p:cNvPr id="87" name="图片 8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503362" y="710644"/>
            <a:ext cx="10150720" cy="3743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41681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9144000" cy="68580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片 8">
              <a:hlinkClick r:id="rId2"/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39552" y="1700808"/>
              <a:ext cx="3511600" cy="749873"/>
            </a:xfrm>
            <a:prstGeom prst="rect">
              <a:avLst/>
            </a:prstGeom>
          </p:spPr>
        </p:pic>
        <p:sp>
          <p:nvSpPr>
            <p:cNvPr id="10" name="TextBox 14"/>
            <p:cNvSpPr txBox="1"/>
            <p:nvPr/>
          </p:nvSpPr>
          <p:spPr>
            <a:xfrm>
              <a:off x="664714" y="2298358"/>
              <a:ext cx="166263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60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JC-006-140723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7544" y="345405"/>
              <a:ext cx="1668739" cy="1668739"/>
            </a:xfrm>
            <a:prstGeom prst="rect">
              <a:avLst/>
            </a:prstGeom>
          </p:spPr>
        </p:pic>
        <p:sp>
          <p:nvSpPr>
            <p:cNvPr id="12" name="文本框 11">
              <a:hlinkClick r:id="rId5"/>
            </p:cNvPr>
            <p:cNvSpPr txBox="1"/>
            <p:nvPr/>
          </p:nvSpPr>
          <p:spPr>
            <a:xfrm>
              <a:off x="5766042" y="5874760"/>
              <a:ext cx="142218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关注微</a:t>
              </a:r>
              <a:r>
                <a:rPr lang="zh-CN" altLang="en-US" sz="110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博 </a:t>
              </a:r>
              <a:r>
                <a:rPr lang="en-US" altLang="zh-CN" sz="110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@</a:t>
              </a:r>
              <a:r>
                <a:rPr lang="zh-CN" altLang="en-US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灰色</a:t>
              </a:r>
              <a:r>
                <a:rPr lang="en-US" altLang="zh-CN" sz="110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_</a:t>
              </a:r>
              <a:r>
                <a:rPr lang="zh-CN" altLang="en-US" sz="110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风</a:t>
              </a:r>
              <a:endPara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834897" y="6189369"/>
              <a:ext cx="3974165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10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更多精彩原创</a:t>
              </a:r>
              <a:r>
                <a:rPr lang="en-US" altLang="zh-CN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作品</a:t>
              </a:r>
              <a:r>
                <a:rPr lang="en-US" altLang="zh-CN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\PPT</a:t>
              </a:r>
              <a:r>
                <a:rPr lang="zh-CN" altLang="en-US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模版</a:t>
              </a:r>
              <a:r>
                <a:rPr lang="en-US" altLang="zh-CN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\PPT</a:t>
              </a:r>
              <a:r>
                <a:rPr lang="zh-CN" altLang="en-US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教程</a:t>
              </a:r>
              <a:r>
                <a:rPr lang="en-US" altLang="zh-CN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\</a:t>
              </a:r>
              <a:r>
                <a:rPr lang="en-US" altLang="zh-CN" sz="110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素材</a:t>
              </a:r>
              <a:r>
                <a:rPr lang="en-US" altLang="zh-CN" sz="110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\</a:t>
              </a:r>
              <a:r>
                <a:rPr lang="zh-CN" altLang="en-US" sz="110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优秀设计</a:t>
              </a:r>
              <a:endPara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20659" y="4545120"/>
              <a:ext cx="1332000" cy="133200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80312" y="4509120"/>
              <a:ext cx="1404000" cy="1404000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7393662" y="5874760"/>
              <a:ext cx="1377300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10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关注</a:t>
              </a:r>
              <a:r>
                <a:rPr lang="zh-CN" altLang="en-US" sz="11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微</a:t>
              </a:r>
              <a:r>
                <a:rPr lang="zh-CN" altLang="en-US" sz="110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信 </a:t>
              </a:r>
              <a:r>
                <a:rPr lang="en-US" altLang="zh-CN" sz="110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hsdf_ppt</a:t>
              </a:r>
              <a:endPara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151335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986617" y="2942904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83518" y="2949864"/>
            <a:ext cx="6560482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6900141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6900141" y="2180070"/>
            <a:ext cx="767599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53958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137230" y="-978790"/>
            <a:ext cx="13418459" cy="8815580"/>
          </a:xfrm>
          <a:prstGeom prst="rect">
            <a:avLst/>
          </a:prstGeom>
        </p:spPr>
      </p:pic>
      <p:sp>
        <p:nvSpPr>
          <p:cNvPr id="4" name="等腰三角形 6"/>
          <p:cNvSpPr/>
          <p:nvPr/>
        </p:nvSpPr>
        <p:spPr>
          <a:xfrm>
            <a:off x="0" y="5409220"/>
            <a:ext cx="9144000" cy="1448780"/>
          </a:xfrm>
          <a:custGeom>
            <a:avLst/>
            <a:gdLst/>
            <a:ahLst/>
            <a:cxnLst/>
            <a:rect l="l" t="t" r="r" b="b"/>
            <a:pathLst>
              <a:path w="9144000" h="1448780">
                <a:moveTo>
                  <a:pt x="676367" y="0"/>
                </a:moveTo>
                <a:lnTo>
                  <a:pt x="780779" y="180020"/>
                </a:lnTo>
                <a:lnTo>
                  <a:pt x="9144000" y="180020"/>
                </a:lnTo>
                <a:lnTo>
                  <a:pt x="9144000" y="1448780"/>
                </a:lnTo>
                <a:lnTo>
                  <a:pt x="0" y="1448780"/>
                </a:lnTo>
                <a:lnTo>
                  <a:pt x="0" y="180020"/>
                </a:lnTo>
                <a:lnTo>
                  <a:pt x="571956" y="18002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3"/>
          <p:cNvSpPr txBox="1"/>
          <p:nvPr/>
        </p:nvSpPr>
        <p:spPr>
          <a:xfrm>
            <a:off x="251520" y="5693072"/>
            <a:ext cx="87849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中文字的重要性不言而喻，选择合适字体至关重要。通常收集到的字体几千种，而真正常用的并不多，何不清理一下，让字体列表变得简洁高效。</a:t>
            </a:r>
            <a:endParaRPr lang="en-US" altLang="zh-CN" dirty="0" smtClean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1072" y="1332839"/>
            <a:ext cx="4645555" cy="267027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45734" y="2060488"/>
            <a:ext cx="4407790" cy="1810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94807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等腰三角形 6"/>
          <p:cNvSpPr/>
          <p:nvPr/>
        </p:nvSpPr>
        <p:spPr>
          <a:xfrm>
            <a:off x="0" y="5409220"/>
            <a:ext cx="9144000" cy="1448780"/>
          </a:xfrm>
          <a:custGeom>
            <a:avLst/>
            <a:gdLst/>
            <a:ahLst/>
            <a:cxnLst/>
            <a:rect l="l" t="t" r="r" b="b"/>
            <a:pathLst>
              <a:path w="9144000" h="1448780">
                <a:moveTo>
                  <a:pt x="676367" y="0"/>
                </a:moveTo>
                <a:lnTo>
                  <a:pt x="780779" y="180020"/>
                </a:lnTo>
                <a:lnTo>
                  <a:pt x="9144000" y="180020"/>
                </a:lnTo>
                <a:lnTo>
                  <a:pt x="9144000" y="1448780"/>
                </a:lnTo>
                <a:lnTo>
                  <a:pt x="0" y="1448780"/>
                </a:lnTo>
                <a:lnTo>
                  <a:pt x="0" y="180020"/>
                </a:lnTo>
                <a:lnTo>
                  <a:pt x="571956" y="18002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3"/>
          <p:cNvSpPr txBox="1"/>
          <p:nvPr/>
        </p:nvSpPr>
        <p:spPr>
          <a:xfrm>
            <a:off x="251520" y="5693072"/>
            <a:ext cx="87849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我在选择字体时，通常会在美观适用的基础上考虑以上三个标准，当然这些只是作为参考，并不是必备条件。下面</a:t>
            </a:r>
            <a:r>
              <a:rPr lang="zh-CN" altLang="en-US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介绍我的常用字体</a:t>
            </a:r>
            <a:r>
              <a:rPr lang="zh-CN" altLang="en-US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dirty="0" smtClean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3193502" y="1866347"/>
            <a:ext cx="2808838" cy="2808838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3973097" y="2645942"/>
            <a:ext cx="1249649" cy="1249649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4197809" y="2853616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美观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适用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057916" y="1459294"/>
            <a:ext cx="1080000" cy="1080000"/>
            <a:chOff x="4104006" y="987920"/>
            <a:chExt cx="1080000" cy="1080000"/>
          </a:xfrm>
        </p:grpSpPr>
        <p:sp>
          <p:nvSpPr>
            <p:cNvPr id="14" name="椭圆 13"/>
            <p:cNvSpPr/>
            <p:nvPr/>
          </p:nvSpPr>
          <p:spPr>
            <a:xfrm>
              <a:off x="4104006" y="987920"/>
              <a:ext cx="1080000" cy="1080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205424" y="1343254"/>
              <a:ext cx="877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可嵌入</a:t>
              </a:r>
              <a:endPara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959766" y="3393522"/>
            <a:ext cx="1080000" cy="1080000"/>
            <a:chOff x="4104006" y="987920"/>
            <a:chExt cx="1080000" cy="1080000"/>
          </a:xfrm>
        </p:grpSpPr>
        <p:sp>
          <p:nvSpPr>
            <p:cNvPr id="17" name="椭圆 16"/>
            <p:cNvSpPr/>
            <p:nvPr/>
          </p:nvSpPr>
          <p:spPr>
            <a:xfrm>
              <a:off x="4104006" y="987920"/>
              <a:ext cx="1080000" cy="1080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4205424" y="1343254"/>
              <a:ext cx="87716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使用广</a:t>
              </a:r>
              <a:endPara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222740" y="3393522"/>
            <a:ext cx="1080000" cy="1080000"/>
            <a:chOff x="4104006" y="987920"/>
            <a:chExt cx="1080000" cy="1080000"/>
          </a:xfrm>
        </p:grpSpPr>
        <p:sp>
          <p:nvSpPr>
            <p:cNvPr id="20" name="椭圆 19"/>
            <p:cNvSpPr/>
            <p:nvPr/>
          </p:nvSpPr>
          <p:spPr>
            <a:xfrm>
              <a:off x="4104006" y="987920"/>
              <a:ext cx="1080000" cy="1080000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4320841" y="1343254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GBK</a:t>
              </a: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911865" y="457419"/>
            <a:ext cx="53721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将字体嵌入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中可以确保字体显示正确，而有些字体因权限问题无法嵌入，这类字体不适合在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中使用。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24581" y="3148692"/>
            <a:ext cx="19453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被广泛使用的字体更符合大众审美喜好，同时也更易于获取与使用。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625874" y="3148691"/>
            <a:ext cx="20228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GBK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字库容量大，有效避免出现生僻字问题。支持繁体字。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625874" y="4332698"/>
            <a:ext cx="2022826" cy="295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</a:t>
            </a:r>
            <a:r>
              <a:rPr lang="en-US" altLang="zh-CN" sz="1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GBK</a:t>
            </a:r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字体详情，请自行百度。</a:t>
            </a:r>
            <a:endParaRPr lang="zh-CN" altLang="en-US" sz="10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037157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等腰三角形 6"/>
          <p:cNvSpPr/>
          <p:nvPr/>
        </p:nvSpPr>
        <p:spPr>
          <a:xfrm>
            <a:off x="0" y="5409220"/>
            <a:ext cx="9144000" cy="1448780"/>
          </a:xfrm>
          <a:custGeom>
            <a:avLst/>
            <a:gdLst/>
            <a:ahLst/>
            <a:cxnLst/>
            <a:rect l="l" t="t" r="r" b="b"/>
            <a:pathLst>
              <a:path w="9144000" h="1448780">
                <a:moveTo>
                  <a:pt x="676367" y="0"/>
                </a:moveTo>
                <a:lnTo>
                  <a:pt x="780779" y="180020"/>
                </a:lnTo>
                <a:lnTo>
                  <a:pt x="9144000" y="180020"/>
                </a:lnTo>
                <a:lnTo>
                  <a:pt x="9144000" y="1448780"/>
                </a:lnTo>
                <a:lnTo>
                  <a:pt x="0" y="1448780"/>
                </a:lnTo>
                <a:lnTo>
                  <a:pt x="0" y="180020"/>
                </a:lnTo>
                <a:lnTo>
                  <a:pt x="571956" y="18002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3"/>
          <p:cNvSpPr txBox="1"/>
          <p:nvPr/>
        </p:nvSpPr>
        <p:spPr>
          <a:xfrm>
            <a:off x="251520" y="5693072"/>
            <a:ext cx="87849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方正字库被广泛应用，所以我的常用字体以方正字体为主，特别是黑体与宋体两类，最常使用。</a:t>
            </a:r>
            <a:endParaRPr lang="en-US" altLang="zh-CN" dirty="0" smtClean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838640" y="515478"/>
            <a:ext cx="400110" cy="4600426"/>
            <a:chOff x="4952940" y="485924"/>
            <a:chExt cx="400110" cy="4600426"/>
          </a:xfrm>
        </p:grpSpPr>
        <p:sp>
          <p:nvSpPr>
            <p:cNvPr id="19" name="文本框 18"/>
            <p:cNvSpPr txBox="1"/>
            <p:nvPr/>
          </p:nvSpPr>
          <p:spPr>
            <a:xfrm>
              <a:off x="4952940" y="485924"/>
              <a:ext cx="400110" cy="2054409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方</a:t>
              </a:r>
              <a:r>
                <a:rPr lang="zh-CN" altLang="en-US" sz="1400" spc="3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正字体系列：宋体</a:t>
              </a:r>
              <a:endParaRPr lang="zh-CN" altLang="en-US" sz="14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>
            <a:xfrm>
              <a:off x="5343525" y="530437"/>
              <a:ext cx="0" cy="455591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20"/>
          <p:cNvGrpSpPr/>
          <p:nvPr/>
        </p:nvGrpSpPr>
        <p:grpSpPr>
          <a:xfrm>
            <a:off x="504765" y="515478"/>
            <a:ext cx="400110" cy="4600426"/>
            <a:chOff x="4952940" y="485924"/>
            <a:chExt cx="400110" cy="4600426"/>
          </a:xfrm>
        </p:grpSpPr>
        <p:sp>
          <p:nvSpPr>
            <p:cNvPr id="22" name="文本框 21"/>
            <p:cNvSpPr txBox="1"/>
            <p:nvPr/>
          </p:nvSpPr>
          <p:spPr>
            <a:xfrm>
              <a:off x="4952940" y="485924"/>
              <a:ext cx="400110" cy="2054409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方正字体系列：黑体</a:t>
              </a:r>
              <a:endParaRPr lang="zh-CN" altLang="en-US" sz="14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5343525" y="530437"/>
              <a:ext cx="0" cy="455591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559991"/>
            <a:ext cx="3389670" cy="409686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8749" y="515478"/>
            <a:ext cx="3176291" cy="3420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89898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等腰三角形 6"/>
          <p:cNvSpPr/>
          <p:nvPr/>
        </p:nvSpPr>
        <p:spPr>
          <a:xfrm>
            <a:off x="0" y="5409220"/>
            <a:ext cx="9144000" cy="1448780"/>
          </a:xfrm>
          <a:custGeom>
            <a:avLst/>
            <a:gdLst/>
            <a:ahLst/>
            <a:cxnLst/>
            <a:rect l="l" t="t" r="r" b="b"/>
            <a:pathLst>
              <a:path w="9144000" h="1448780">
                <a:moveTo>
                  <a:pt x="676367" y="0"/>
                </a:moveTo>
                <a:lnTo>
                  <a:pt x="780779" y="180020"/>
                </a:lnTo>
                <a:lnTo>
                  <a:pt x="9144000" y="180020"/>
                </a:lnTo>
                <a:lnTo>
                  <a:pt x="9144000" y="1448780"/>
                </a:lnTo>
                <a:lnTo>
                  <a:pt x="0" y="1448780"/>
                </a:lnTo>
                <a:lnTo>
                  <a:pt x="0" y="180020"/>
                </a:lnTo>
                <a:lnTo>
                  <a:pt x="571956" y="18002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3"/>
          <p:cNvSpPr txBox="1"/>
          <p:nvPr/>
        </p:nvSpPr>
        <p:spPr>
          <a:xfrm>
            <a:off x="251520" y="5693072"/>
            <a:ext cx="87849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书法与少儿字体根据内容需要多出现在标题中，因字形变化较大，不适合在大篇幅正文中使用。</a:t>
            </a:r>
            <a:endParaRPr lang="en-US" altLang="zh-CN" dirty="0" smtClean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4838640" y="515478"/>
            <a:ext cx="400110" cy="4600426"/>
            <a:chOff x="4952940" y="485924"/>
            <a:chExt cx="400110" cy="4600426"/>
          </a:xfrm>
        </p:grpSpPr>
        <p:sp>
          <p:nvSpPr>
            <p:cNvPr id="21" name="文本框 20"/>
            <p:cNvSpPr txBox="1"/>
            <p:nvPr/>
          </p:nvSpPr>
          <p:spPr>
            <a:xfrm>
              <a:off x="4952940" y="485924"/>
              <a:ext cx="400110" cy="2054409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方正</a:t>
              </a:r>
              <a:r>
                <a:rPr lang="zh-CN" altLang="en-US" sz="1400" spc="3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字体系列：少儿</a:t>
              </a:r>
              <a:endParaRPr lang="zh-CN" altLang="en-US" sz="14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2" name="直接连接符 21"/>
            <p:cNvCxnSpPr/>
            <p:nvPr/>
          </p:nvCxnSpPr>
          <p:spPr>
            <a:xfrm>
              <a:off x="5343525" y="530437"/>
              <a:ext cx="0" cy="455591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>
            <a:off x="504765" y="515478"/>
            <a:ext cx="400110" cy="4600426"/>
            <a:chOff x="4952940" y="485924"/>
            <a:chExt cx="400110" cy="4600426"/>
          </a:xfrm>
        </p:grpSpPr>
        <p:sp>
          <p:nvSpPr>
            <p:cNvPr id="24" name="文本框 23"/>
            <p:cNvSpPr txBox="1"/>
            <p:nvPr/>
          </p:nvSpPr>
          <p:spPr>
            <a:xfrm>
              <a:off x="4952940" y="485924"/>
              <a:ext cx="400110" cy="2054409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方正字体系列：书法</a:t>
              </a:r>
              <a:endParaRPr lang="zh-CN" altLang="en-US" sz="14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5" name="直接连接符 24"/>
            <p:cNvCxnSpPr/>
            <p:nvPr/>
          </p:nvCxnSpPr>
          <p:spPr>
            <a:xfrm>
              <a:off x="5343525" y="530437"/>
              <a:ext cx="0" cy="455591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559991"/>
            <a:ext cx="3395766" cy="413954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8749" y="515478"/>
            <a:ext cx="3346994" cy="3462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53442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等腰三角形 6"/>
          <p:cNvSpPr/>
          <p:nvPr/>
        </p:nvSpPr>
        <p:spPr>
          <a:xfrm>
            <a:off x="0" y="5409220"/>
            <a:ext cx="9144000" cy="1448780"/>
          </a:xfrm>
          <a:custGeom>
            <a:avLst/>
            <a:gdLst/>
            <a:ahLst/>
            <a:cxnLst/>
            <a:rect l="l" t="t" r="r" b="b"/>
            <a:pathLst>
              <a:path w="9144000" h="1448780">
                <a:moveTo>
                  <a:pt x="676367" y="0"/>
                </a:moveTo>
                <a:lnTo>
                  <a:pt x="780779" y="180020"/>
                </a:lnTo>
                <a:lnTo>
                  <a:pt x="9144000" y="180020"/>
                </a:lnTo>
                <a:lnTo>
                  <a:pt x="9144000" y="1448780"/>
                </a:lnTo>
                <a:lnTo>
                  <a:pt x="0" y="1448780"/>
                </a:lnTo>
                <a:lnTo>
                  <a:pt x="0" y="180020"/>
                </a:lnTo>
                <a:lnTo>
                  <a:pt x="571956" y="18002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3"/>
          <p:cNvSpPr txBox="1"/>
          <p:nvPr/>
        </p:nvSpPr>
        <p:spPr>
          <a:xfrm>
            <a:off x="251520" y="5693072"/>
            <a:ext cx="8784976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非方正系列也有很多优质字体可供选择。另外有些特殊用途（如语文教学课件）需要符合规范的标准字体（楷体，宋体等）。</a:t>
            </a:r>
            <a:endParaRPr lang="en-US" altLang="zh-CN" dirty="0" smtClean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504765" y="515478"/>
            <a:ext cx="400110" cy="4600426"/>
            <a:chOff x="4952940" y="485924"/>
            <a:chExt cx="400110" cy="4600426"/>
          </a:xfrm>
        </p:grpSpPr>
        <p:sp>
          <p:nvSpPr>
            <p:cNvPr id="30" name="文本框 29"/>
            <p:cNvSpPr txBox="1"/>
            <p:nvPr/>
          </p:nvSpPr>
          <p:spPr>
            <a:xfrm>
              <a:off x="4952940" y="485924"/>
              <a:ext cx="400110" cy="2054409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方正字体系列：其他</a:t>
              </a:r>
              <a:endParaRPr lang="zh-CN" altLang="en-US" sz="14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31" name="直接连接符 30"/>
            <p:cNvCxnSpPr/>
            <p:nvPr/>
          </p:nvCxnSpPr>
          <p:spPr>
            <a:xfrm>
              <a:off x="5343525" y="530437"/>
              <a:ext cx="0" cy="455591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组合 40"/>
          <p:cNvGrpSpPr/>
          <p:nvPr/>
        </p:nvGrpSpPr>
        <p:grpSpPr>
          <a:xfrm>
            <a:off x="4838640" y="515478"/>
            <a:ext cx="400110" cy="4600426"/>
            <a:chOff x="4952940" y="485924"/>
            <a:chExt cx="400110" cy="4600426"/>
          </a:xfrm>
        </p:grpSpPr>
        <p:sp>
          <p:nvSpPr>
            <p:cNvPr id="42" name="文本框 41"/>
            <p:cNvSpPr txBox="1"/>
            <p:nvPr/>
          </p:nvSpPr>
          <p:spPr>
            <a:xfrm>
              <a:off x="4952940" y="485924"/>
              <a:ext cx="400110" cy="118237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非方正字体</a:t>
              </a:r>
              <a:endParaRPr lang="zh-CN" altLang="en-US" sz="14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43" name="直接连接符 42"/>
            <p:cNvCxnSpPr/>
            <p:nvPr/>
          </p:nvCxnSpPr>
          <p:spPr>
            <a:xfrm>
              <a:off x="5343525" y="530437"/>
              <a:ext cx="0" cy="4555913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515478"/>
            <a:ext cx="3023878" cy="413344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9225" y="496428"/>
            <a:ext cx="2554445" cy="484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3770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137230" y="-978790"/>
            <a:ext cx="13418459" cy="88155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38041" y="1349670"/>
            <a:ext cx="4395833" cy="4765380"/>
          </a:xfrm>
          <a:prstGeom prst="rect">
            <a:avLst/>
          </a:prstGeom>
        </p:spPr>
      </p:pic>
      <p:sp>
        <p:nvSpPr>
          <p:cNvPr id="4" name="等腰三角形 6"/>
          <p:cNvSpPr/>
          <p:nvPr/>
        </p:nvSpPr>
        <p:spPr>
          <a:xfrm>
            <a:off x="0" y="5409220"/>
            <a:ext cx="9144000" cy="1448780"/>
          </a:xfrm>
          <a:custGeom>
            <a:avLst/>
            <a:gdLst/>
            <a:ahLst/>
            <a:cxnLst/>
            <a:rect l="l" t="t" r="r" b="b"/>
            <a:pathLst>
              <a:path w="9144000" h="1448780">
                <a:moveTo>
                  <a:pt x="676367" y="0"/>
                </a:moveTo>
                <a:lnTo>
                  <a:pt x="780779" y="180020"/>
                </a:lnTo>
                <a:lnTo>
                  <a:pt x="9144000" y="180020"/>
                </a:lnTo>
                <a:lnTo>
                  <a:pt x="9144000" y="1448780"/>
                </a:lnTo>
                <a:lnTo>
                  <a:pt x="0" y="1448780"/>
                </a:lnTo>
                <a:lnTo>
                  <a:pt x="0" y="180020"/>
                </a:lnTo>
                <a:lnTo>
                  <a:pt x="571956" y="18002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3"/>
          <p:cNvSpPr txBox="1"/>
          <p:nvPr/>
        </p:nvSpPr>
        <p:spPr>
          <a:xfrm>
            <a:off x="251520" y="5693072"/>
            <a:ext cx="87849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字体本身具有不同气质，需要根据具体情况进行选择，让字体与图文内容相得益彰，才能使</a:t>
            </a:r>
            <a:r>
              <a:rPr lang="en-US" altLang="zh-CN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更</a:t>
            </a:r>
            <a:r>
              <a:rPr lang="zh-CN" altLang="en-US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具表现力。</a:t>
            </a:r>
            <a:endParaRPr lang="en-US" altLang="zh-CN" dirty="0" smtClean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81893" y="1833971"/>
            <a:ext cx="3109229" cy="2121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33792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等腰三角形 6"/>
          <p:cNvSpPr/>
          <p:nvPr/>
        </p:nvSpPr>
        <p:spPr>
          <a:xfrm>
            <a:off x="0" y="5409220"/>
            <a:ext cx="9144000" cy="1448780"/>
          </a:xfrm>
          <a:custGeom>
            <a:avLst/>
            <a:gdLst/>
            <a:ahLst/>
            <a:cxnLst/>
            <a:rect l="l" t="t" r="r" b="b"/>
            <a:pathLst>
              <a:path w="9144000" h="1448780">
                <a:moveTo>
                  <a:pt x="676367" y="0"/>
                </a:moveTo>
                <a:lnTo>
                  <a:pt x="780779" y="180020"/>
                </a:lnTo>
                <a:lnTo>
                  <a:pt x="9144000" y="180020"/>
                </a:lnTo>
                <a:lnTo>
                  <a:pt x="9144000" y="1448780"/>
                </a:lnTo>
                <a:lnTo>
                  <a:pt x="0" y="1448780"/>
                </a:lnTo>
                <a:lnTo>
                  <a:pt x="0" y="180020"/>
                </a:lnTo>
                <a:lnTo>
                  <a:pt x="571956" y="18002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3"/>
          <p:cNvSpPr txBox="1"/>
          <p:nvPr/>
        </p:nvSpPr>
        <p:spPr>
          <a:xfrm>
            <a:off x="251520" y="5693072"/>
            <a:ext cx="87849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这</a:t>
            </a:r>
            <a:r>
              <a:rPr lang="zh-CN" altLang="en-US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是我的两个</a:t>
            </a:r>
            <a:r>
              <a:rPr lang="en-US" altLang="zh-CN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作品，字体选择并非最佳，但也基本体现作品气质。在此举例只为说明字体选择的重要性，抛砖引玉。</a:t>
            </a:r>
            <a:endParaRPr lang="en-US" altLang="zh-CN" dirty="0" smtClean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6611" y="323805"/>
            <a:ext cx="4919764" cy="276736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41701" y="2400255"/>
            <a:ext cx="4940349" cy="2767367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334000" y="320646"/>
            <a:ext cx="180049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例一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宋体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方正隶二简体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814046" y="4467046"/>
            <a:ext cx="1980030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例二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方正超粗黑、方正剪纸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259525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1501288" y="1907217"/>
            <a:ext cx="6141425" cy="2834016"/>
            <a:chOff x="1501288" y="1905000"/>
            <a:chExt cx="6141425" cy="2834016"/>
          </a:xfrm>
        </p:grpSpPr>
        <p:sp>
          <p:nvSpPr>
            <p:cNvPr id="14" name="矩形 13"/>
            <p:cNvSpPr/>
            <p:nvPr/>
          </p:nvSpPr>
          <p:spPr>
            <a:xfrm>
              <a:off x="1548000" y="2829245"/>
              <a:ext cx="6048000" cy="1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1548000" y="4667016"/>
              <a:ext cx="6048000" cy="72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1631932" y="1905000"/>
              <a:ext cx="5880136" cy="8771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3400" dirty="0" smtClean="0">
                  <a:latin typeface="苏新诗古印宋简" panose="02010609000101010101" pitchFamily="49" charset="-122"/>
                  <a:ea typeface="苏新诗古印宋简" panose="02010609000101010101" pitchFamily="49" charset="-122"/>
                </a:rPr>
                <a:t>最</a:t>
              </a:r>
              <a:r>
                <a:rPr lang="zh-CN" altLang="en-US" sz="3400" dirty="0">
                  <a:latin typeface="苏新诗古印宋简" panose="02010609000101010101" pitchFamily="49" charset="-122"/>
                  <a:ea typeface="苏新诗古印宋简" panose="02010609000101010101" pitchFamily="49" charset="-122"/>
                </a:rPr>
                <a:t>纯粹</a:t>
              </a:r>
              <a:r>
                <a:rPr lang="zh-CN" altLang="en-US" sz="3400" dirty="0" smtClean="0">
                  <a:latin typeface="苏新诗古印宋简" panose="02010609000101010101" pitchFamily="49" charset="-122"/>
                  <a:ea typeface="苏新诗古印宋简" panose="02010609000101010101" pitchFamily="49" charset="-122"/>
                </a:rPr>
                <a:t>的</a:t>
              </a:r>
              <a:r>
                <a:rPr lang="en-US" altLang="zh-CN" sz="3400" dirty="0" smtClean="0">
                  <a:latin typeface="苏新诗古印宋简" panose="02010609000101010101" pitchFamily="49" charset="-122"/>
                  <a:ea typeface="苏新诗古印宋简" panose="02010609000101010101" pitchFamily="49" charset="-122"/>
                </a:rPr>
                <a:t>PPT</a:t>
              </a:r>
              <a:r>
                <a:rPr lang="zh-CN" altLang="en-US" sz="3400" dirty="0" smtClean="0">
                  <a:latin typeface="苏新诗古印宋简" panose="02010609000101010101" pitchFamily="49" charset="-122"/>
                  <a:ea typeface="苏新诗古印宋简" panose="02010609000101010101" pitchFamily="49" charset="-122"/>
                </a:rPr>
                <a:t>教程与经验分享</a:t>
              </a:r>
              <a:endParaRPr lang="en-US" altLang="zh-CN" sz="3400" dirty="0" smtClean="0">
                <a:latin typeface="苏新诗古印宋简" panose="02010609000101010101" pitchFamily="49" charset="-122"/>
                <a:ea typeface="苏新诗古印宋简" panose="02010609000101010101" pitchFamily="49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501288" y="2958495"/>
              <a:ext cx="6141425" cy="15081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600" dirty="0" smtClean="0">
                  <a:latin typeface="苏新诗古印宋简" panose="02010609000101010101" pitchFamily="49" charset="-122"/>
                  <a:ea typeface="苏新诗古印宋简" panose="02010609000101010101" pitchFamily="49" charset="-122"/>
                </a:rPr>
                <a:t>不废话 不演绎 不逗乐</a:t>
              </a:r>
              <a:endParaRPr lang="en-US" altLang="zh-CN" sz="4600" dirty="0" smtClean="0">
                <a:latin typeface="苏新诗古印宋简" panose="02010609000101010101" pitchFamily="49" charset="-122"/>
                <a:ea typeface="苏新诗古印宋简" panose="02010609000101010101" pitchFamily="49" charset="-122"/>
              </a:endParaRPr>
            </a:p>
            <a:p>
              <a:pPr algn="ctr"/>
              <a:r>
                <a:rPr lang="zh-CN" altLang="en-US" sz="4600" dirty="0" smtClean="0">
                  <a:latin typeface="苏新诗古印宋简" panose="02010609000101010101" pitchFamily="49" charset="-122"/>
                  <a:ea typeface="苏新诗古印宋简" panose="02010609000101010101" pitchFamily="49" charset="-122"/>
                </a:rPr>
                <a:t>有内容 有诚意 有节操</a:t>
              </a:r>
              <a:endParaRPr lang="zh-CN" altLang="en-US" sz="4600" dirty="0">
                <a:latin typeface="苏新诗古印宋简" panose="02010609000101010101" pitchFamily="49" charset="-122"/>
                <a:ea typeface="苏新诗古印宋简" panose="02010609000101010101" pitchFamily="49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1548000" y="1915165"/>
              <a:ext cx="6048000" cy="72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8420942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572</TotalTime>
  <Words>716</Words>
  <Application>Microsoft Office PowerPoint</Application>
  <PresentationFormat>全屏显示(4:3)</PresentationFormat>
  <Paragraphs>41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华文隶书</vt:lpstr>
      <vt:lpstr>Calibri Light</vt:lpstr>
      <vt:lpstr>苏新诗古印宋简</vt:lpstr>
      <vt:lpstr>微软雅黑</vt:lpstr>
      <vt:lpstr>宋体</vt:lpstr>
      <vt:lpstr>Meiryo</vt:lpstr>
      <vt:lpstr>Calibri</vt:lpstr>
      <vt:lpstr>Arial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Administrator</cp:lastModifiedBy>
  <cp:revision>62</cp:revision>
  <dcterms:created xsi:type="dcterms:W3CDTF">2014-07-23T03:26:58Z</dcterms:created>
  <dcterms:modified xsi:type="dcterms:W3CDTF">2016-02-05T15:19:25Z</dcterms:modified>
</cp:coreProperties>
</file>