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306" r:id="rId3"/>
    <p:sldId id="318" r:id="rId4"/>
    <p:sldId id="319" r:id="rId5"/>
    <p:sldId id="305" r:id="rId6"/>
    <p:sldId id="348" r:id="rId7"/>
    <p:sldId id="317" r:id="rId8"/>
    <p:sldId id="327" r:id="rId9"/>
    <p:sldId id="325" r:id="rId10"/>
    <p:sldId id="329" r:id="rId11"/>
    <p:sldId id="331" r:id="rId12"/>
    <p:sldId id="328" r:id="rId13"/>
    <p:sldId id="330" r:id="rId14"/>
    <p:sldId id="316" r:id="rId15"/>
    <p:sldId id="332" r:id="rId16"/>
    <p:sldId id="335" r:id="rId17"/>
    <p:sldId id="334" r:id="rId18"/>
    <p:sldId id="336" r:id="rId19"/>
    <p:sldId id="337" r:id="rId20"/>
    <p:sldId id="338" r:id="rId21"/>
    <p:sldId id="308" r:id="rId22"/>
    <p:sldId id="307" r:id="rId23"/>
    <p:sldId id="309" r:id="rId24"/>
    <p:sldId id="311" r:id="rId25"/>
    <p:sldId id="310" r:id="rId26"/>
    <p:sldId id="312" r:id="rId27"/>
    <p:sldId id="313" r:id="rId28"/>
    <p:sldId id="347" r:id="rId29"/>
    <p:sldId id="304" r:id="rId30"/>
    <p:sldId id="339" r:id="rId31"/>
    <p:sldId id="350" r:id="rId32"/>
    <p:sldId id="349" r:id="rId33"/>
    <p:sldId id="351" r:id="rId34"/>
  </p:sldIdLst>
  <p:sldSz cx="6858000" cy="51435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2E2E"/>
    <a:srgbClr val="A2A8A5"/>
    <a:srgbClr val="028CA9"/>
    <a:srgbClr val="CD171C"/>
    <a:srgbClr val="282C30"/>
    <a:srgbClr val="D4171D"/>
    <a:srgbClr val="E5B509"/>
    <a:srgbClr val="000000"/>
    <a:srgbClr val="0F1110"/>
    <a:srgbClr val="A8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43" autoAdjust="0"/>
    <p:restoredTop sz="94660"/>
  </p:normalViewPr>
  <p:slideViewPr>
    <p:cSldViewPr>
      <p:cViewPr varScale="1">
        <p:scale>
          <a:sx n="115" d="100"/>
          <a:sy n="115" d="100"/>
        </p:scale>
        <p:origin x="1314" y="96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B982A8-B0B9-4881-85B3-7D822BE69AD4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4B7A1-581F-4646-8CD0-F882E28BB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06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2664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1597820"/>
            <a:ext cx="58293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841772"/>
            <a:ext cx="58293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2701528"/>
            <a:ext cx="51435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236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692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282305"/>
            <a:ext cx="5915025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442099"/>
            <a:ext cx="5915025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724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369219"/>
            <a:ext cx="29146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369219"/>
            <a:ext cx="29146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991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73845"/>
            <a:ext cx="5915025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260872"/>
            <a:ext cx="2901255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1878806"/>
            <a:ext cx="2901255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260872"/>
            <a:ext cx="2915543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1878806"/>
            <a:ext cx="2915543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88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894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97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740570"/>
            <a:ext cx="3471863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764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740570"/>
            <a:ext cx="34718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785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7180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273844"/>
            <a:ext cx="1478756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73844"/>
            <a:ext cx="4350544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546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369219"/>
            <a:ext cx="5915025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89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4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1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4286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41066" y="4011910"/>
            <a:ext cx="32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你</a:t>
            </a:r>
            <a:r>
              <a:rPr lang="zh-CN" altLang="en-US" sz="2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可能</a:t>
            </a:r>
            <a:r>
              <a:rPr lang="zh-CN" altLang="en-US" sz="24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不知道的</a:t>
            </a:r>
            <a:r>
              <a:rPr lang="en-US" altLang="zh-CN" sz="24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</a:t>
            </a:r>
            <a:r>
              <a:rPr lang="zh-CN" altLang="en-US" sz="24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战警</a:t>
            </a:r>
            <a:endParaRPr lang="zh-CN" altLang="en-US" sz="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790818" y="3994364"/>
            <a:ext cx="32763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90818" y="4515966"/>
            <a:ext cx="32763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8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800" y="0"/>
            <a:ext cx="39351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579862"/>
            <a:ext cx="6858000" cy="156363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260" y="3699961"/>
            <a:ext cx="6294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值得一提的是，绯红女巫是一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个欧米茄级别变种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人，但经常精神失控。什么叫欧米茄级别？她第一次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精神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崩溃导致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了复仇者解散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，第二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次精神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崩溃直接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导致变种人的人口从百万骤减至</a:t>
            </a:r>
            <a:r>
              <a:rPr lang="en-US" altLang="zh-CN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182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人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……</a:t>
            </a:r>
            <a:endParaRPr lang="zh-CN" altLang="en-US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8782" y="0"/>
            <a:ext cx="3759218" cy="3579862"/>
          </a:xfrm>
          <a:custGeom>
            <a:avLst/>
            <a:gdLst>
              <a:gd name="connsiteX0" fmla="*/ 799138 w 3759218"/>
              <a:gd name="connsiteY0" fmla="*/ 0 h 3579862"/>
              <a:gd name="connsiteX1" fmla="*/ 3759218 w 3759218"/>
              <a:gd name="connsiteY1" fmla="*/ 0 h 3579862"/>
              <a:gd name="connsiteX2" fmla="*/ 3759218 w 3759218"/>
              <a:gd name="connsiteY2" fmla="*/ 3579862 h 3579862"/>
              <a:gd name="connsiteX3" fmla="*/ 0 w 3759218"/>
              <a:gd name="connsiteY3" fmla="*/ 3579862 h 357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18" h="3579862">
                <a:moveTo>
                  <a:pt x="799138" y="0"/>
                </a:moveTo>
                <a:lnTo>
                  <a:pt x="3759218" y="0"/>
                </a:lnTo>
                <a:lnTo>
                  <a:pt x="3759218" y="3579862"/>
                </a:lnTo>
                <a:lnTo>
                  <a:pt x="0" y="3579862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5513060" y="2994861"/>
            <a:ext cx="13681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b="1" smtClean="0">
                <a:solidFill>
                  <a:schemeClr val="bg1"/>
                </a:solidFill>
                <a:effectLst/>
              </a:rPr>
              <a:t>家庭合照</a:t>
            </a:r>
            <a:endParaRPr lang="en-US" altLang="zh-CN" b="1" smtClean="0">
              <a:solidFill>
                <a:schemeClr val="bg1"/>
              </a:solidFill>
              <a:effectLst/>
            </a:endParaRPr>
          </a:p>
          <a:p>
            <a:pPr algn="just"/>
            <a:r>
              <a:rPr lang="en-US" altLang="zh-CN" sz="1400" b="1" smtClean="0">
                <a:solidFill>
                  <a:schemeClr val="bg1"/>
                </a:solidFill>
                <a:effectLst/>
              </a:rPr>
              <a:t>Family</a:t>
            </a:r>
            <a:endParaRPr lang="zh-CN" altLang="en-US" b="1">
              <a:solidFill>
                <a:schemeClr val="bg1"/>
              </a:solidFill>
              <a:effectLst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6632" y="2994861"/>
            <a:ext cx="136815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b="1" smtClean="0">
                <a:solidFill>
                  <a:schemeClr val="bg1"/>
                </a:solidFill>
                <a:effectLst/>
              </a:rPr>
              <a:t>绯红女巫</a:t>
            </a:r>
            <a:endParaRPr lang="en-US" altLang="zh-CN" b="1" smtClean="0">
              <a:solidFill>
                <a:schemeClr val="bg1"/>
              </a:solidFill>
              <a:effectLst/>
            </a:endParaRPr>
          </a:p>
          <a:p>
            <a:pPr algn="just"/>
            <a:r>
              <a:rPr lang="en-US" altLang="zh-CN" sz="1050" b="1">
                <a:solidFill>
                  <a:schemeClr val="bg1"/>
                </a:solidFill>
                <a:effectLst/>
              </a:rPr>
              <a:t>SCARLET </a:t>
            </a:r>
            <a:r>
              <a:rPr lang="en-US" altLang="zh-CN" sz="1050" b="1" smtClean="0">
                <a:solidFill>
                  <a:schemeClr val="bg1"/>
                </a:solidFill>
                <a:effectLst/>
              </a:rPr>
              <a:t>WITCH</a:t>
            </a:r>
            <a:endParaRPr lang="en-US" altLang="zh-CN" sz="1050" b="1">
              <a:solidFill>
                <a:schemeClr val="bg1"/>
              </a:solidFill>
              <a:effectLst/>
            </a:endParaRPr>
          </a:p>
        </p:txBody>
      </p:sp>
      <p:sp>
        <p:nvSpPr>
          <p:cNvPr id="15" name="矩形 14"/>
          <p:cNvSpPr/>
          <p:nvPr/>
        </p:nvSpPr>
        <p:spPr>
          <a:xfrm rot="728438">
            <a:off x="3419206" y="-105996"/>
            <a:ext cx="113588" cy="3837880"/>
          </a:xfrm>
          <a:prstGeom prst="rect">
            <a:avLst/>
          </a:prstGeom>
          <a:solidFill>
            <a:srgbClr val="282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21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79862"/>
            <a:ext cx="6858000" cy="1563638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6632" y="3699961"/>
            <a:ext cx="6552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en-US" altLang="zh-CN" smtClean="0"/>
              <a:t>《</a:t>
            </a:r>
            <a:r>
              <a:rPr lang="zh-CN" altLang="en-US" smtClean="0"/>
              <a:t>美国队长</a:t>
            </a:r>
            <a:r>
              <a:rPr lang="en-US" altLang="zh-CN" smtClean="0"/>
              <a:t>2》</a:t>
            </a:r>
            <a:r>
              <a:rPr lang="zh-CN" altLang="en-US" smtClean="0"/>
              <a:t>彩蛋中就有这两姐弟的身影，但需要澄清的是：彩蛋里的快银不是</a:t>
            </a:r>
            <a:r>
              <a:rPr lang="en-US" altLang="zh-CN" smtClean="0"/>
              <a:t>X</a:t>
            </a:r>
            <a:r>
              <a:rPr lang="zh-CN" altLang="en-US" smtClean="0"/>
              <a:t>战警里的那个！由于</a:t>
            </a:r>
            <a:r>
              <a:rPr lang="en-US" altLang="zh-CN" smtClean="0"/>
              <a:t>《</a:t>
            </a:r>
            <a:r>
              <a:rPr lang="zh-CN" altLang="en-US" smtClean="0"/>
              <a:t>复仇者</a:t>
            </a:r>
            <a:r>
              <a:rPr lang="en-US" altLang="zh-CN" smtClean="0"/>
              <a:t>》</a:t>
            </a:r>
            <a:r>
              <a:rPr lang="zh-CN" altLang="en-US" smtClean="0"/>
              <a:t>系列和</a:t>
            </a:r>
            <a:r>
              <a:rPr lang="en-US" altLang="zh-CN" smtClean="0"/>
              <a:t>《X</a:t>
            </a:r>
            <a:r>
              <a:rPr lang="zh-CN" altLang="en-US" smtClean="0"/>
              <a:t>战警</a:t>
            </a:r>
            <a:r>
              <a:rPr lang="en-US" altLang="zh-CN" smtClean="0"/>
              <a:t>》</a:t>
            </a:r>
            <a:r>
              <a:rPr lang="zh-CN" altLang="en-US" smtClean="0"/>
              <a:t>系列的电影版权分属不同的电影公司，因此两者根本没有合作的可能。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4623"/>
          <a:stretch/>
        </p:blipFill>
        <p:spPr>
          <a:xfrm>
            <a:off x="0" y="-13703"/>
            <a:ext cx="6858000" cy="359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8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594"/>
            <a:ext cx="6858000" cy="40668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579862"/>
            <a:ext cx="6858000" cy="156363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8640" y="3795886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/>
              <a:t>上图</a:t>
            </a:r>
            <a:r>
              <a:rPr lang="zh-CN" altLang="en-US" smtClean="0"/>
              <a:t>为</a:t>
            </a:r>
            <a:r>
              <a:rPr lang="en-US" altLang="zh-CN" smtClean="0"/>
              <a:t>《</a:t>
            </a:r>
            <a:r>
              <a:rPr lang="zh-CN" altLang="en-US" smtClean="0"/>
              <a:t>复仇者联盟</a:t>
            </a:r>
            <a:r>
              <a:rPr lang="en-US" altLang="zh-CN" smtClean="0"/>
              <a:t>2》</a:t>
            </a:r>
            <a:r>
              <a:rPr lang="zh-CN" altLang="en-US" smtClean="0"/>
              <a:t>的片场抓拍，明显这里的快银比较成熟，演员也跟</a:t>
            </a:r>
            <a:r>
              <a:rPr lang="en-US" altLang="zh-CN" smtClean="0"/>
              <a:t>《X</a:t>
            </a:r>
            <a:r>
              <a:rPr lang="zh-CN" altLang="en-US" smtClean="0"/>
              <a:t>战警</a:t>
            </a:r>
            <a:r>
              <a:rPr lang="en-US" altLang="zh-CN" smtClean="0"/>
              <a:t>》</a:t>
            </a:r>
            <a:r>
              <a:rPr lang="zh-CN" altLang="en-US" smtClean="0"/>
              <a:t>里的不一样，所以大家不要搞混啦</a:t>
            </a:r>
            <a:r>
              <a:rPr lang="en-US" altLang="zh-CN" smtClean="0"/>
              <a:t>~</a:t>
            </a:r>
            <a:r>
              <a:rPr lang="zh-CN" altLang="en-US" smtClean="0"/>
              <a:t>虽然我也很希望两者有关</a:t>
            </a:r>
            <a:r>
              <a:rPr lang="en-US" altLang="zh-CN" smtClean="0"/>
              <a:t>~~</a:t>
            </a:r>
            <a:endParaRPr lang="zh-CN" altLang="en-US"/>
          </a:p>
        </p:txBody>
      </p:sp>
      <p:sp>
        <p:nvSpPr>
          <p:cNvPr id="5" name="矩形 15"/>
          <p:cNvSpPr/>
          <p:nvPr/>
        </p:nvSpPr>
        <p:spPr>
          <a:xfrm rot="21438084">
            <a:off x="4963122" y="2653674"/>
            <a:ext cx="1096076" cy="502770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5"/>
          <p:cNvSpPr/>
          <p:nvPr/>
        </p:nvSpPr>
        <p:spPr>
          <a:xfrm rot="21438084" flipH="1">
            <a:off x="5058022" y="2807294"/>
            <a:ext cx="1685295" cy="501255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57459" y="2596084"/>
            <a:ext cx="1000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快银</a:t>
            </a:r>
            <a:endParaRPr lang="zh-CN" altLang="en-US" sz="28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5991" y="2996706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QUICKSILVER</a:t>
            </a:r>
            <a:endParaRPr lang="zh-CN" altLang="en-US" sz="1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" name="矩形 15"/>
          <p:cNvSpPr/>
          <p:nvPr/>
        </p:nvSpPr>
        <p:spPr>
          <a:xfrm rot="21438084">
            <a:off x="198755" y="2645813"/>
            <a:ext cx="1429967" cy="502770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15"/>
          <p:cNvSpPr/>
          <p:nvPr/>
        </p:nvSpPr>
        <p:spPr>
          <a:xfrm rot="21438084" flipH="1">
            <a:off x="293841" y="2807293"/>
            <a:ext cx="1685295" cy="501255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7712" y="2596083"/>
            <a:ext cx="1979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绯红女巫</a:t>
            </a:r>
            <a:endParaRPr lang="zh-CN" altLang="en-US" sz="28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809" y="2996705"/>
            <a:ext cx="20933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SCARLET WITCH</a:t>
            </a:r>
            <a:endParaRPr lang="zh-CN" altLang="en-US" sz="1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29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0641" y="0"/>
            <a:ext cx="3777359" cy="5143500"/>
          </a:xfrm>
          <a:prstGeom prst="rect">
            <a:avLst/>
          </a:prstGeom>
        </p:spPr>
      </p:pic>
      <p:sp>
        <p:nvSpPr>
          <p:cNvPr id="3" name="矩形 15"/>
          <p:cNvSpPr/>
          <p:nvPr/>
        </p:nvSpPr>
        <p:spPr>
          <a:xfrm rot="20962020" flipH="1">
            <a:off x="470502" y="1982859"/>
            <a:ext cx="2520280" cy="1255311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028C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5"/>
          <p:cNvSpPr/>
          <p:nvPr/>
        </p:nvSpPr>
        <p:spPr>
          <a:xfrm>
            <a:off x="332656" y="1995686"/>
            <a:ext cx="2520280" cy="1255311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028CA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2280" y="2230681"/>
            <a:ext cx="1900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影片最后的彩蛋</a:t>
            </a:r>
            <a:r>
              <a:rPr lang="en-US" altLang="zh-CN" sz="24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—</a:t>
            </a:r>
            <a:r>
              <a:rPr lang="zh-CN" altLang="en-US" sz="24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天启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8244" y="1104349"/>
            <a:ext cx="648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</a:t>
            </a:r>
            <a:endParaRPr lang="zh-CN" altLang="en-US" sz="88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4742" y="1691147"/>
            <a:ext cx="849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PART</a:t>
            </a:r>
          </a:p>
          <a:p>
            <a:r>
              <a:rPr lang="en-US" altLang="zh-CN" sz="12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THREE</a:t>
            </a:r>
            <a:endParaRPr lang="zh-CN" altLang="en-US" sz="12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000040" y="1691147"/>
            <a:ext cx="119656" cy="5395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59869" y="2046958"/>
            <a:ext cx="123623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smtClean="0">
                <a:solidFill>
                  <a:schemeClr val="bg1"/>
                </a:solidFill>
              </a:rPr>
              <a:t>DAYS OF FUTURE PAST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74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58000" cy="3651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579862"/>
            <a:ext cx="6858000" cy="156363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8640" y="3699961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/>
              <a:t>影片中的彩蛋放到了演员表之后，如果电影院的大妈不赶人，建议你等一等。大概内容就是一个长得很</a:t>
            </a:r>
            <a:r>
              <a:rPr lang="en-US" altLang="zh-CN" smtClean="0"/>
              <a:t>boss</a:t>
            </a:r>
            <a:r>
              <a:rPr lang="zh-CN" altLang="en-US" smtClean="0"/>
              <a:t>的小伙在建金字塔，底下跪着一大班信徒。他的名字叫：天启。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58000" cy="3613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891594"/>
            <a:ext cx="6858000" cy="225190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656" y="3075806"/>
            <a:ext cx="6264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这个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号称世界上第一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个变种人的男人，在游牧族中就饱受“适者生存”理论的教育，通过搏斗变强而活下去。几千年中，天启游荡人间，发动战争以测试什么国家民族是“适者”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。他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认为超能力者与普通人类不可共存，因此他坚决反对</a:t>
            </a:r>
            <a:r>
              <a:rPr lang="en-US" altLang="zh-CN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X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战警这样支持“和平共处”的理想主义者。</a:t>
            </a:r>
          </a:p>
        </p:txBody>
      </p:sp>
      <p:sp>
        <p:nvSpPr>
          <p:cNvPr id="10" name="等腰三角形 9"/>
          <p:cNvSpPr/>
          <p:nvPr/>
        </p:nvSpPr>
        <p:spPr>
          <a:xfrm rot="15012494">
            <a:off x="3709977" y="929647"/>
            <a:ext cx="360040" cy="773782"/>
          </a:xfrm>
          <a:prstGeom prst="triangle">
            <a:avLst/>
          </a:prstGeom>
          <a:solidFill>
            <a:srgbClr val="028C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933056" y="689437"/>
            <a:ext cx="1794030" cy="855895"/>
            <a:chOff x="3284984" y="405896"/>
            <a:chExt cx="2658126" cy="1268138"/>
          </a:xfrm>
        </p:grpSpPr>
        <p:sp>
          <p:nvSpPr>
            <p:cNvPr id="6" name="矩形 15"/>
            <p:cNvSpPr/>
            <p:nvPr/>
          </p:nvSpPr>
          <p:spPr>
            <a:xfrm rot="20962020" flipH="1">
              <a:off x="3422830" y="405896"/>
              <a:ext cx="2520280" cy="1255311"/>
            </a:xfrm>
            <a:custGeom>
              <a:avLst/>
              <a:gdLst>
                <a:gd name="connsiteX0" fmla="*/ 0 w 2373620"/>
                <a:gd name="connsiteY0" fmla="*/ 0 h 1141011"/>
                <a:gd name="connsiteX1" fmla="*/ 2373620 w 2373620"/>
                <a:gd name="connsiteY1" fmla="*/ 0 h 1141011"/>
                <a:gd name="connsiteX2" fmla="*/ 2373620 w 2373620"/>
                <a:gd name="connsiteY2" fmla="*/ 1141011 h 1141011"/>
                <a:gd name="connsiteX3" fmla="*/ 0 w 2373620"/>
                <a:gd name="connsiteY3" fmla="*/ 1141011 h 1141011"/>
                <a:gd name="connsiteX4" fmla="*/ 0 w 2373620"/>
                <a:gd name="connsiteY4" fmla="*/ 0 h 1141011"/>
                <a:gd name="connsiteX0" fmla="*/ 0 w 2373620"/>
                <a:gd name="connsiteY0" fmla="*/ 0 h 1255311"/>
                <a:gd name="connsiteX1" fmla="*/ 2373620 w 2373620"/>
                <a:gd name="connsiteY1" fmla="*/ 0 h 1255311"/>
                <a:gd name="connsiteX2" fmla="*/ 2373620 w 2373620"/>
                <a:gd name="connsiteY2" fmla="*/ 1141011 h 1255311"/>
                <a:gd name="connsiteX3" fmla="*/ 358140 w 2373620"/>
                <a:gd name="connsiteY3" fmla="*/ 1255311 h 1255311"/>
                <a:gd name="connsiteX4" fmla="*/ 0 w 2373620"/>
                <a:gd name="connsiteY4" fmla="*/ 0 h 1255311"/>
                <a:gd name="connsiteX0" fmla="*/ 0 w 2373620"/>
                <a:gd name="connsiteY0" fmla="*/ 0 h 1255311"/>
                <a:gd name="connsiteX1" fmla="*/ 2373620 w 2373620"/>
                <a:gd name="connsiteY1" fmla="*/ 0 h 1255311"/>
                <a:gd name="connsiteX2" fmla="*/ 2305040 w 2373620"/>
                <a:gd name="connsiteY2" fmla="*/ 1141011 h 1255311"/>
                <a:gd name="connsiteX3" fmla="*/ 358140 w 2373620"/>
                <a:gd name="connsiteY3" fmla="*/ 1255311 h 1255311"/>
                <a:gd name="connsiteX4" fmla="*/ 0 w 2373620"/>
                <a:gd name="connsiteY4" fmla="*/ 0 h 1255311"/>
                <a:gd name="connsiteX0" fmla="*/ 0 w 2381240"/>
                <a:gd name="connsiteY0" fmla="*/ 0 h 1255311"/>
                <a:gd name="connsiteX1" fmla="*/ 2381240 w 2381240"/>
                <a:gd name="connsiteY1" fmla="*/ 106680 h 1255311"/>
                <a:gd name="connsiteX2" fmla="*/ 2305040 w 2381240"/>
                <a:gd name="connsiteY2" fmla="*/ 1141011 h 1255311"/>
                <a:gd name="connsiteX3" fmla="*/ 358140 w 2381240"/>
                <a:gd name="connsiteY3" fmla="*/ 1255311 h 1255311"/>
                <a:gd name="connsiteX4" fmla="*/ 0 w 2381240"/>
                <a:gd name="connsiteY4" fmla="*/ 0 h 12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40" h="1255311">
                  <a:moveTo>
                    <a:pt x="0" y="0"/>
                  </a:moveTo>
                  <a:lnTo>
                    <a:pt x="2381240" y="106680"/>
                  </a:lnTo>
                  <a:lnTo>
                    <a:pt x="2305040" y="1141011"/>
                  </a:lnTo>
                  <a:lnTo>
                    <a:pt x="358140" y="1255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8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15"/>
            <p:cNvSpPr/>
            <p:nvPr/>
          </p:nvSpPr>
          <p:spPr>
            <a:xfrm>
              <a:off x="3284984" y="418723"/>
              <a:ext cx="2520280" cy="1255311"/>
            </a:xfrm>
            <a:custGeom>
              <a:avLst/>
              <a:gdLst>
                <a:gd name="connsiteX0" fmla="*/ 0 w 2373620"/>
                <a:gd name="connsiteY0" fmla="*/ 0 h 1141011"/>
                <a:gd name="connsiteX1" fmla="*/ 2373620 w 2373620"/>
                <a:gd name="connsiteY1" fmla="*/ 0 h 1141011"/>
                <a:gd name="connsiteX2" fmla="*/ 2373620 w 2373620"/>
                <a:gd name="connsiteY2" fmla="*/ 1141011 h 1141011"/>
                <a:gd name="connsiteX3" fmla="*/ 0 w 2373620"/>
                <a:gd name="connsiteY3" fmla="*/ 1141011 h 1141011"/>
                <a:gd name="connsiteX4" fmla="*/ 0 w 2373620"/>
                <a:gd name="connsiteY4" fmla="*/ 0 h 1141011"/>
                <a:gd name="connsiteX0" fmla="*/ 0 w 2373620"/>
                <a:gd name="connsiteY0" fmla="*/ 0 h 1255311"/>
                <a:gd name="connsiteX1" fmla="*/ 2373620 w 2373620"/>
                <a:gd name="connsiteY1" fmla="*/ 0 h 1255311"/>
                <a:gd name="connsiteX2" fmla="*/ 2373620 w 2373620"/>
                <a:gd name="connsiteY2" fmla="*/ 1141011 h 1255311"/>
                <a:gd name="connsiteX3" fmla="*/ 358140 w 2373620"/>
                <a:gd name="connsiteY3" fmla="*/ 1255311 h 1255311"/>
                <a:gd name="connsiteX4" fmla="*/ 0 w 2373620"/>
                <a:gd name="connsiteY4" fmla="*/ 0 h 1255311"/>
                <a:gd name="connsiteX0" fmla="*/ 0 w 2373620"/>
                <a:gd name="connsiteY0" fmla="*/ 0 h 1255311"/>
                <a:gd name="connsiteX1" fmla="*/ 2373620 w 2373620"/>
                <a:gd name="connsiteY1" fmla="*/ 0 h 1255311"/>
                <a:gd name="connsiteX2" fmla="*/ 2305040 w 2373620"/>
                <a:gd name="connsiteY2" fmla="*/ 1141011 h 1255311"/>
                <a:gd name="connsiteX3" fmla="*/ 358140 w 2373620"/>
                <a:gd name="connsiteY3" fmla="*/ 1255311 h 1255311"/>
                <a:gd name="connsiteX4" fmla="*/ 0 w 2373620"/>
                <a:gd name="connsiteY4" fmla="*/ 0 h 1255311"/>
                <a:gd name="connsiteX0" fmla="*/ 0 w 2381240"/>
                <a:gd name="connsiteY0" fmla="*/ 0 h 1255311"/>
                <a:gd name="connsiteX1" fmla="*/ 2381240 w 2381240"/>
                <a:gd name="connsiteY1" fmla="*/ 106680 h 1255311"/>
                <a:gd name="connsiteX2" fmla="*/ 2305040 w 2381240"/>
                <a:gd name="connsiteY2" fmla="*/ 1141011 h 1255311"/>
                <a:gd name="connsiteX3" fmla="*/ 358140 w 2381240"/>
                <a:gd name="connsiteY3" fmla="*/ 1255311 h 1255311"/>
                <a:gd name="connsiteX4" fmla="*/ 0 w 2381240"/>
                <a:gd name="connsiteY4" fmla="*/ 0 h 12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40" h="1255311">
                  <a:moveTo>
                    <a:pt x="0" y="0"/>
                  </a:moveTo>
                  <a:lnTo>
                    <a:pt x="2381240" y="106680"/>
                  </a:lnTo>
                  <a:lnTo>
                    <a:pt x="2305040" y="1141011"/>
                  </a:lnTo>
                  <a:lnTo>
                    <a:pt x="358140" y="1255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8CA9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52848" y="781936"/>
            <a:ext cx="1460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原著</a:t>
            </a:r>
            <a:r>
              <a:rPr lang="zh-CN" altLang="en-US" sz="20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中</a:t>
            </a:r>
            <a:r>
              <a:rPr lang="zh-CN" altLang="en-US" sz="20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的天启</a:t>
            </a:r>
            <a:r>
              <a:rPr lang="zh-CN" altLang="en-US" sz="20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形象</a:t>
            </a:r>
          </a:p>
        </p:txBody>
      </p:sp>
    </p:spTree>
    <p:extLst>
      <p:ext uri="{BB962C8B-B14F-4D97-AF65-F5344CB8AC3E}">
        <p14:creationId xmlns:p14="http://schemas.microsoft.com/office/powerpoint/2010/main" val="362830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91594"/>
            <a:ext cx="6858000" cy="2251906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8640" y="3313412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/>
              <a:t>天启有很多部下，而画面中的这四个身影估计就是初</a:t>
            </a:r>
            <a:r>
              <a:rPr lang="zh-CN" altLang="en-US"/>
              <a:t>代四</a:t>
            </a:r>
            <a:r>
              <a:rPr lang="zh-CN" altLang="en-US" smtClean="0"/>
              <a:t>使徒：可以</a:t>
            </a:r>
            <a:r>
              <a:rPr lang="zh-CN" altLang="en-US"/>
              <a:t>传播病菌的</a:t>
            </a:r>
            <a:r>
              <a:rPr lang="en-US" altLang="zh-CN" smtClean="0">
                <a:solidFill>
                  <a:srgbClr val="028CA9"/>
                </a:solidFill>
              </a:rPr>
              <a:t>Plague</a:t>
            </a:r>
            <a:r>
              <a:rPr lang="zh-CN" altLang="en-US"/>
              <a:t>；</a:t>
            </a:r>
            <a:r>
              <a:rPr lang="zh-CN" altLang="en-US" smtClean="0"/>
              <a:t>能制造爆炸的</a:t>
            </a:r>
            <a:r>
              <a:rPr lang="en-US" altLang="zh-CN" smtClean="0">
                <a:solidFill>
                  <a:srgbClr val="028CA9"/>
                </a:solidFill>
              </a:rPr>
              <a:t>War</a:t>
            </a:r>
            <a:r>
              <a:rPr lang="zh-CN" altLang="en-US"/>
              <a:t>；</a:t>
            </a:r>
            <a:r>
              <a:rPr lang="zh-CN" altLang="en-US" smtClean="0"/>
              <a:t>将有机组织变成尘土的</a:t>
            </a:r>
            <a:r>
              <a:rPr lang="en-US" altLang="zh-CN" smtClean="0">
                <a:solidFill>
                  <a:srgbClr val="028CA9"/>
                </a:solidFill>
              </a:rPr>
              <a:t>Famine</a:t>
            </a:r>
            <a:r>
              <a:rPr lang="zh-CN" altLang="en-US"/>
              <a:t>；</a:t>
            </a:r>
            <a:r>
              <a:rPr lang="zh-CN" altLang="en-US" smtClean="0"/>
              <a:t>以及由原</a:t>
            </a:r>
            <a:r>
              <a:rPr lang="en-US" altLang="zh-CN" smtClean="0"/>
              <a:t>X</a:t>
            </a:r>
            <a:r>
              <a:rPr lang="zh-CN" altLang="en-US" smtClean="0"/>
              <a:t>战警的天使改造成的</a:t>
            </a:r>
            <a:r>
              <a:rPr lang="en-US" altLang="zh-CN" smtClean="0">
                <a:solidFill>
                  <a:srgbClr val="028CA9"/>
                </a:solidFill>
              </a:rPr>
              <a:t>Death</a:t>
            </a:r>
            <a:r>
              <a:rPr lang="zh-CN" altLang="en-US" smtClean="0"/>
              <a:t>。 （当然，使徒经常换人）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8332"/>
          <a:stretch/>
        </p:blipFill>
        <p:spPr>
          <a:xfrm>
            <a:off x="0" y="0"/>
            <a:ext cx="6858000" cy="2891594"/>
          </a:xfrm>
          <a:prstGeom prst="rect">
            <a:avLst/>
          </a:prstGeom>
        </p:spPr>
      </p:pic>
      <p:sp>
        <p:nvSpPr>
          <p:cNvPr id="8" name="图文框 7"/>
          <p:cNvSpPr/>
          <p:nvPr/>
        </p:nvSpPr>
        <p:spPr>
          <a:xfrm>
            <a:off x="4365104" y="1445797"/>
            <a:ext cx="1656184" cy="936104"/>
          </a:xfrm>
          <a:prstGeom prst="frame">
            <a:avLst>
              <a:gd name="adj1" fmla="val 14942"/>
            </a:avLst>
          </a:prstGeom>
          <a:solidFill>
            <a:srgbClr val="028C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5013176" y="2381901"/>
            <a:ext cx="360040" cy="837921"/>
          </a:xfrm>
          <a:prstGeom prst="downArrow">
            <a:avLst/>
          </a:prstGeom>
          <a:solidFill>
            <a:srgbClr val="028C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01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0928" y="0"/>
            <a:ext cx="4077072" cy="46703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80928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579862"/>
            <a:ext cx="6858000" cy="156363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640" y="3853849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也许大家已经注意到电影的天启和原著差得有点远了。</a:t>
            </a:r>
            <a:endParaRPr lang="en-US" altLang="zh-CN" smtClean="0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左图为彩蛋中少年天启的扮演者，据说还是个女的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……</a:t>
            </a:r>
          </a:p>
          <a:p>
            <a:pPr algn="just"/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右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图为原著中天启的形象，大家感受一下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48196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35412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507854"/>
            <a:ext cx="6858000" cy="163564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640" y="3817845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不扯了，最后用一张假海报预告一下，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《X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战警：天启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》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将会在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2016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年上映。故事当然是讲天启与狼叔他们干架了，希望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X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教授和万磁王两个老头子长命百岁！</a:t>
            </a:r>
            <a:endParaRPr lang="en-US" altLang="zh-CN" smtClean="0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3649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58000" cy="5143500"/>
          </a:xfrm>
          <a:prstGeom prst="rect">
            <a:avLst/>
          </a:prstGeom>
        </p:spPr>
      </p:pic>
      <p:sp>
        <p:nvSpPr>
          <p:cNvPr id="3" name="流程图: 手动输入 2"/>
          <p:cNvSpPr/>
          <p:nvPr/>
        </p:nvSpPr>
        <p:spPr>
          <a:xfrm>
            <a:off x="1149664" y="803304"/>
            <a:ext cx="4943631" cy="278511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000 h 10062"/>
              <a:gd name="connsiteX1" fmla="*/ 10000 w 10000"/>
              <a:gd name="connsiteY1" fmla="*/ 0 h 10062"/>
              <a:gd name="connsiteX2" fmla="*/ 8582 w 10000"/>
              <a:gd name="connsiteY2" fmla="*/ 10062 h 10062"/>
              <a:gd name="connsiteX3" fmla="*/ 0 w 10000"/>
              <a:gd name="connsiteY3" fmla="*/ 10000 h 10062"/>
              <a:gd name="connsiteX4" fmla="*/ 0 w 10000"/>
              <a:gd name="connsiteY4" fmla="*/ 2000 h 10062"/>
              <a:gd name="connsiteX0" fmla="*/ 0 w 10000"/>
              <a:gd name="connsiteY0" fmla="*/ 2000 h 10062"/>
              <a:gd name="connsiteX1" fmla="*/ 10000 w 10000"/>
              <a:gd name="connsiteY1" fmla="*/ 0 h 10062"/>
              <a:gd name="connsiteX2" fmla="*/ 8582 w 10000"/>
              <a:gd name="connsiteY2" fmla="*/ 10062 h 10062"/>
              <a:gd name="connsiteX3" fmla="*/ 675 w 10000"/>
              <a:gd name="connsiteY3" fmla="*/ 9938 h 10062"/>
              <a:gd name="connsiteX4" fmla="*/ 0 w 10000"/>
              <a:gd name="connsiteY4" fmla="*/ 2000 h 10062"/>
              <a:gd name="connsiteX0" fmla="*/ 0 w 10270"/>
              <a:gd name="connsiteY0" fmla="*/ 1627 h 10062"/>
              <a:gd name="connsiteX1" fmla="*/ 10270 w 10270"/>
              <a:gd name="connsiteY1" fmla="*/ 0 h 10062"/>
              <a:gd name="connsiteX2" fmla="*/ 8852 w 10270"/>
              <a:gd name="connsiteY2" fmla="*/ 10062 h 10062"/>
              <a:gd name="connsiteX3" fmla="*/ 945 w 10270"/>
              <a:gd name="connsiteY3" fmla="*/ 9938 h 10062"/>
              <a:gd name="connsiteX4" fmla="*/ 0 w 10270"/>
              <a:gd name="connsiteY4" fmla="*/ 1627 h 1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0" h="10062">
                <a:moveTo>
                  <a:pt x="0" y="1627"/>
                </a:moveTo>
                <a:lnTo>
                  <a:pt x="10270" y="0"/>
                </a:lnTo>
                <a:lnTo>
                  <a:pt x="8852" y="10062"/>
                </a:lnTo>
                <a:lnTo>
                  <a:pt x="945" y="9938"/>
                </a:lnTo>
                <a:lnTo>
                  <a:pt x="0" y="1627"/>
                </a:lnTo>
                <a:close/>
              </a:path>
            </a:pathLst>
          </a:cu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流程图: 手动输入 2"/>
          <p:cNvSpPr/>
          <p:nvPr/>
        </p:nvSpPr>
        <p:spPr>
          <a:xfrm rot="21403885" flipH="1">
            <a:off x="744153" y="775051"/>
            <a:ext cx="5258825" cy="295495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000 h 10062"/>
              <a:gd name="connsiteX1" fmla="*/ 10000 w 10000"/>
              <a:gd name="connsiteY1" fmla="*/ 0 h 10062"/>
              <a:gd name="connsiteX2" fmla="*/ 8582 w 10000"/>
              <a:gd name="connsiteY2" fmla="*/ 10062 h 10062"/>
              <a:gd name="connsiteX3" fmla="*/ 0 w 10000"/>
              <a:gd name="connsiteY3" fmla="*/ 10000 h 10062"/>
              <a:gd name="connsiteX4" fmla="*/ 0 w 10000"/>
              <a:gd name="connsiteY4" fmla="*/ 2000 h 10062"/>
              <a:gd name="connsiteX0" fmla="*/ 0 w 10000"/>
              <a:gd name="connsiteY0" fmla="*/ 2000 h 10062"/>
              <a:gd name="connsiteX1" fmla="*/ 10000 w 10000"/>
              <a:gd name="connsiteY1" fmla="*/ 0 h 10062"/>
              <a:gd name="connsiteX2" fmla="*/ 8582 w 10000"/>
              <a:gd name="connsiteY2" fmla="*/ 10062 h 10062"/>
              <a:gd name="connsiteX3" fmla="*/ 675 w 10000"/>
              <a:gd name="connsiteY3" fmla="*/ 9938 h 10062"/>
              <a:gd name="connsiteX4" fmla="*/ 0 w 10000"/>
              <a:gd name="connsiteY4" fmla="*/ 2000 h 10062"/>
              <a:gd name="connsiteX0" fmla="*/ 0 w 10270"/>
              <a:gd name="connsiteY0" fmla="*/ 1627 h 10062"/>
              <a:gd name="connsiteX1" fmla="*/ 10270 w 10270"/>
              <a:gd name="connsiteY1" fmla="*/ 0 h 10062"/>
              <a:gd name="connsiteX2" fmla="*/ 8852 w 10270"/>
              <a:gd name="connsiteY2" fmla="*/ 10062 h 10062"/>
              <a:gd name="connsiteX3" fmla="*/ 945 w 10270"/>
              <a:gd name="connsiteY3" fmla="*/ 9938 h 10062"/>
              <a:gd name="connsiteX4" fmla="*/ 0 w 10270"/>
              <a:gd name="connsiteY4" fmla="*/ 1627 h 1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0" h="10062">
                <a:moveTo>
                  <a:pt x="0" y="1627"/>
                </a:moveTo>
                <a:lnTo>
                  <a:pt x="10270" y="0"/>
                </a:lnTo>
                <a:lnTo>
                  <a:pt x="8852" y="10062"/>
                </a:lnTo>
                <a:lnTo>
                  <a:pt x="945" y="9938"/>
                </a:lnTo>
                <a:lnTo>
                  <a:pt x="0" y="1627"/>
                </a:lnTo>
                <a:close/>
              </a:path>
            </a:pathLst>
          </a:cu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25764" y="1795361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电影里的酱油们</a:t>
            </a:r>
            <a:endParaRPr lang="zh-CN" altLang="en-US" sz="4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0772" y="127806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盘点一下</a:t>
            </a:r>
            <a:endParaRPr lang="zh-CN" altLang="en-US" sz="28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6792" y="2624674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ctr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不是所有的酱油都能在一部电影里死两次，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X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战警除外。</a:t>
            </a:r>
            <a:endParaRPr lang="en-US" altLang="zh-CN" smtClean="0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97619" y="2601624"/>
            <a:ext cx="39907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814649" y="1539677"/>
            <a:ext cx="163057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smtClean="0">
                <a:solidFill>
                  <a:schemeClr val="bg1"/>
                </a:solidFill>
                <a:latin typeface="arial" panose="020B0604020202020204" pitchFamily="34" charset="0"/>
              </a:rPr>
              <a:t>CAREFREE IN X-MEN</a:t>
            </a:r>
            <a:endParaRPr lang="zh-CN" altLang="en-US" sz="110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397619" y="1812811"/>
            <a:ext cx="39907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流程图: 手动输入 2"/>
          <p:cNvSpPr/>
          <p:nvPr/>
        </p:nvSpPr>
        <p:spPr>
          <a:xfrm rot="19905991">
            <a:off x="986082" y="2595520"/>
            <a:ext cx="389578" cy="1149465"/>
          </a:xfrm>
          <a:prstGeom prst="triangle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流程图: 手动输入 2"/>
          <p:cNvSpPr/>
          <p:nvPr/>
        </p:nvSpPr>
        <p:spPr>
          <a:xfrm rot="4864048">
            <a:off x="5160001" y="3422966"/>
            <a:ext cx="389578" cy="691579"/>
          </a:xfrm>
          <a:prstGeom prst="triangle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流程图: 手动输入 2"/>
          <p:cNvSpPr/>
          <p:nvPr/>
        </p:nvSpPr>
        <p:spPr>
          <a:xfrm rot="4864048">
            <a:off x="5676766" y="3214283"/>
            <a:ext cx="456039" cy="269588"/>
          </a:xfrm>
          <a:prstGeom prst="triangle">
            <a:avLst>
              <a:gd name="adj" fmla="val 0"/>
            </a:avLst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44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0" y="1"/>
            <a:ext cx="6858000" cy="5143500"/>
          </a:xfrm>
          <a:prstGeom prst="rect">
            <a:avLst/>
          </a:prstGeom>
        </p:spPr>
      </p:pic>
      <p:sp>
        <p:nvSpPr>
          <p:cNvPr id="17" name="矩形 15"/>
          <p:cNvSpPr/>
          <p:nvPr/>
        </p:nvSpPr>
        <p:spPr>
          <a:xfrm rot="20962020" flipH="1">
            <a:off x="470502" y="1982859"/>
            <a:ext cx="2520280" cy="1255311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E5B509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2656" y="1995686"/>
            <a:ext cx="2520280" cy="1255311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E5B509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0342" y="2230681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</a:t>
            </a:r>
            <a:r>
              <a:rPr lang="zh-CN" altLang="en-US" sz="24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战警系列电影一共有多少部？</a:t>
            </a:r>
            <a:endParaRPr lang="zh-CN" altLang="en-US" sz="24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244" y="1104349"/>
            <a:ext cx="648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</a:t>
            </a:r>
            <a:endParaRPr lang="zh-CN" altLang="en-US" sz="88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766" y="1691147"/>
            <a:ext cx="849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PART</a:t>
            </a:r>
          </a:p>
          <a:p>
            <a:r>
              <a:rPr lang="en-US" altLang="zh-CN" sz="12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ONE</a:t>
            </a:r>
            <a:endParaRPr lang="zh-CN" altLang="en-US" sz="12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789064" y="1691147"/>
            <a:ext cx="119656" cy="5395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48893" y="2046958"/>
            <a:ext cx="123623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smtClean="0">
                <a:solidFill>
                  <a:schemeClr val="bg1"/>
                </a:solidFill>
              </a:rPr>
              <a:t>DAYS OF FUTURE PAST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54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858000" cy="343440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4624" y="3411226"/>
            <a:ext cx="681337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rgbClr val="A2A8A5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8640" y="3641138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能力就是传送门，可以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随意传送自己或他人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，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也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可以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一次传送许多人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。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甚至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可以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只传送你身体的一部分让你死掉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。每次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传送门出现在空气中时都会发出“</a:t>
            </a:r>
            <a:r>
              <a:rPr lang="en-US" altLang="zh-CN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Blink”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的声音，她也因此得名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。</a:t>
            </a:r>
            <a:endParaRPr lang="en-US" altLang="zh-CN" smtClean="0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648" y="285834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闪烁</a:t>
            </a:r>
            <a:endParaRPr lang="zh-CN" altLang="en-US" sz="20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5749" y="3065074"/>
            <a:ext cx="841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Blink</a:t>
            </a:r>
            <a:endParaRPr lang="zh-CN" altLang="en-US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7357117">
            <a:off x="4005063" y="1259895"/>
            <a:ext cx="432048" cy="7064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1088" y="864559"/>
            <a:ext cx="2206952" cy="2186297"/>
          </a:xfrm>
          <a:custGeom>
            <a:avLst/>
            <a:gdLst>
              <a:gd name="connsiteX0" fmla="*/ 892644 w 2206952"/>
              <a:gd name="connsiteY0" fmla="*/ 0 h 2186297"/>
              <a:gd name="connsiteX1" fmla="*/ 1314309 w 2206952"/>
              <a:gd name="connsiteY1" fmla="*/ 0 h 2186297"/>
              <a:gd name="connsiteX2" fmla="*/ 1325865 w 2206952"/>
              <a:gd name="connsiteY2" fmla="*/ 1764 h 2186297"/>
              <a:gd name="connsiteX3" fmla="*/ 2206952 w 2206952"/>
              <a:gd name="connsiteY3" fmla="*/ 1082821 h 2186297"/>
              <a:gd name="connsiteX4" fmla="*/ 1103476 w 2206952"/>
              <a:gd name="connsiteY4" fmla="*/ 2186297 h 2186297"/>
              <a:gd name="connsiteX5" fmla="*/ 0 w 2206952"/>
              <a:gd name="connsiteY5" fmla="*/ 1082821 h 2186297"/>
              <a:gd name="connsiteX6" fmla="*/ 881087 w 2206952"/>
              <a:gd name="connsiteY6" fmla="*/ 1764 h 21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6952" h="2186297">
                <a:moveTo>
                  <a:pt x="892644" y="0"/>
                </a:moveTo>
                <a:lnTo>
                  <a:pt x="1314309" y="0"/>
                </a:lnTo>
                <a:lnTo>
                  <a:pt x="1325865" y="1764"/>
                </a:lnTo>
                <a:cubicBezTo>
                  <a:pt x="1828701" y="104659"/>
                  <a:pt x="2206952" y="549567"/>
                  <a:pt x="2206952" y="1082821"/>
                </a:cubicBezTo>
                <a:cubicBezTo>
                  <a:pt x="2206952" y="1692254"/>
                  <a:pt x="1712909" y="2186297"/>
                  <a:pt x="1103476" y="2186297"/>
                </a:cubicBezTo>
                <a:cubicBezTo>
                  <a:pt x="494043" y="2186297"/>
                  <a:pt x="0" y="1692254"/>
                  <a:pt x="0" y="1082821"/>
                </a:cubicBezTo>
                <a:cubicBezTo>
                  <a:pt x="0" y="549567"/>
                  <a:pt x="378252" y="104659"/>
                  <a:pt x="881087" y="176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0397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978"/>
            <a:ext cx="6858000" cy="343620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4624" y="3411226"/>
            <a:ext cx="681337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rgbClr val="A2A8A5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88640" y="3656224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就是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影片里扛着一管大炮到处射的那个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！能力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是能够吸收和转化能量，他是</a:t>
            </a:r>
            <a:r>
              <a:rPr lang="en-US" altLang="zh-CN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X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战警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中的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人形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武器。他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从“</a:t>
            </a:r>
            <a:r>
              <a:rPr lang="en-US" altLang="zh-CN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X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射线”集中营逃脱之后，组建了“变种人自由”全球抵抗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组织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。</a:t>
            </a:r>
            <a:endParaRPr lang="en-US" altLang="zh-CN" smtClean="0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640" y="285834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毕肖普</a:t>
            </a:r>
            <a:endParaRPr lang="zh-CN" altLang="en-US" sz="32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6792" y="3065074"/>
            <a:ext cx="1035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Bishop</a:t>
            </a:r>
            <a:endParaRPr lang="zh-CN" altLang="en-US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7357117">
            <a:off x="4005063" y="1259895"/>
            <a:ext cx="432048" cy="7064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1088" y="864559"/>
            <a:ext cx="2206952" cy="2186297"/>
          </a:xfrm>
          <a:custGeom>
            <a:avLst/>
            <a:gdLst>
              <a:gd name="connsiteX0" fmla="*/ 892644 w 2206952"/>
              <a:gd name="connsiteY0" fmla="*/ 0 h 2186297"/>
              <a:gd name="connsiteX1" fmla="*/ 1314309 w 2206952"/>
              <a:gd name="connsiteY1" fmla="*/ 0 h 2186297"/>
              <a:gd name="connsiteX2" fmla="*/ 1325865 w 2206952"/>
              <a:gd name="connsiteY2" fmla="*/ 1764 h 2186297"/>
              <a:gd name="connsiteX3" fmla="*/ 2206952 w 2206952"/>
              <a:gd name="connsiteY3" fmla="*/ 1082821 h 2186297"/>
              <a:gd name="connsiteX4" fmla="*/ 1103476 w 2206952"/>
              <a:gd name="connsiteY4" fmla="*/ 2186297 h 2186297"/>
              <a:gd name="connsiteX5" fmla="*/ 0 w 2206952"/>
              <a:gd name="connsiteY5" fmla="*/ 1082821 h 2186297"/>
              <a:gd name="connsiteX6" fmla="*/ 881087 w 2206952"/>
              <a:gd name="connsiteY6" fmla="*/ 1764 h 21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6952" h="2186297">
                <a:moveTo>
                  <a:pt x="892644" y="0"/>
                </a:moveTo>
                <a:lnTo>
                  <a:pt x="1314309" y="0"/>
                </a:lnTo>
                <a:lnTo>
                  <a:pt x="1325865" y="1764"/>
                </a:lnTo>
                <a:cubicBezTo>
                  <a:pt x="1828701" y="104659"/>
                  <a:pt x="2206952" y="549567"/>
                  <a:pt x="2206952" y="1082821"/>
                </a:cubicBezTo>
                <a:cubicBezTo>
                  <a:pt x="2206952" y="1692254"/>
                  <a:pt x="1712909" y="2186297"/>
                  <a:pt x="1103476" y="2186297"/>
                </a:cubicBezTo>
                <a:cubicBezTo>
                  <a:pt x="494043" y="2186297"/>
                  <a:pt x="0" y="1692254"/>
                  <a:pt x="0" y="1082821"/>
                </a:cubicBezTo>
                <a:cubicBezTo>
                  <a:pt x="0" y="549567"/>
                  <a:pt x="378252" y="104659"/>
                  <a:pt x="881087" y="176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8002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4818"/>
            <a:ext cx="6858000" cy="3436219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4624" y="3411226"/>
            <a:ext cx="681337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rgbClr val="A2A8A5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8640" y="3641138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一个全身上下每一个毛孔都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硬得不行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的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男人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。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他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可以瞬间把身体转化为像钢铁一样的物质，并有着强大的力量和抗击能力。他可以随意变换形态，变身后的形态能抵御弹道穿透和极端的温度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变化。</a:t>
            </a:r>
            <a:endParaRPr lang="en-US" altLang="zh-CN" smtClean="0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648" y="285834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钢人</a:t>
            </a:r>
            <a:endParaRPr lang="zh-CN" altLang="en-US" sz="20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6752" y="3065074"/>
            <a:ext cx="1377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Colossus</a:t>
            </a:r>
            <a:endParaRPr lang="zh-CN" altLang="en-US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7357117">
            <a:off x="4005063" y="1259895"/>
            <a:ext cx="432048" cy="7064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1088" y="864560"/>
            <a:ext cx="2206952" cy="2186297"/>
          </a:xfrm>
          <a:custGeom>
            <a:avLst/>
            <a:gdLst>
              <a:gd name="connsiteX0" fmla="*/ 892644 w 2206952"/>
              <a:gd name="connsiteY0" fmla="*/ 0 h 2186297"/>
              <a:gd name="connsiteX1" fmla="*/ 1314309 w 2206952"/>
              <a:gd name="connsiteY1" fmla="*/ 0 h 2186297"/>
              <a:gd name="connsiteX2" fmla="*/ 1325865 w 2206952"/>
              <a:gd name="connsiteY2" fmla="*/ 1764 h 2186297"/>
              <a:gd name="connsiteX3" fmla="*/ 2206952 w 2206952"/>
              <a:gd name="connsiteY3" fmla="*/ 1082821 h 2186297"/>
              <a:gd name="connsiteX4" fmla="*/ 1103476 w 2206952"/>
              <a:gd name="connsiteY4" fmla="*/ 2186297 h 2186297"/>
              <a:gd name="connsiteX5" fmla="*/ 0 w 2206952"/>
              <a:gd name="connsiteY5" fmla="*/ 1082821 h 2186297"/>
              <a:gd name="connsiteX6" fmla="*/ 881087 w 2206952"/>
              <a:gd name="connsiteY6" fmla="*/ 1764 h 21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6952" h="2186297">
                <a:moveTo>
                  <a:pt x="892644" y="0"/>
                </a:moveTo>
                <a:lnTo>
                  <a:pt x="1314309" y="0"/>
                </a:lnTo>
                <a:lnTo>
                  <a:pt x="1325865" y="1764"/>
                </a:lnTo>
                <a:cubicBezTo>
                  <a:pt x="1828701" y="104659"/>
                  <a:pt x="2206952" y="549567"/>
                  <a:pt x="2206952" y="1082821"/>
                </a:cubicBezTo>
                <a:cubicBezTo>
                  <a:pt x="2206952" y="1692254"/>
                  <a:pt x="1712909" y="2186297"/>
                  <a:pt x="1103476" y="2186297"/>
                </a:cubicBezTo>
                <a:cubicBezTo>
                  <a:pt x="494043" y="2186297"/>
                  <a:pt x="0" y="1692254"/>
                  <a:pt x="0" y="1082821"/>
                </a:cubicBezTo>
                <a:cubicBezTo>
                  <a:pt x="0" y="549567"/>
                  <a:pt x="378252" y="104659"/>
                  <a:pt x="881087" y="176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8116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42"/>
            <a:ext cx="6858000" cy="34290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4624" y="3411226"/>
            <a:ext cx="681337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rgbClr val="A2A8A5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60648" y="3460814"/>
            <a:ext cx="64807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能力是可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分子拟态穿越并融入各种物体，视墙壁为空气，她拥有穿透一切物体的能力，并可以与接触自己身体的变种人共享此种穿透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能力，影片中的她甚至连时间也可以穿越。对了，她和上面那位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钢人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有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过一段青涩的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感情</a:t>
            </a:r>
            <a:r>
              <a:rPr lang="en-US" altLang="zh-CN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……</a:t>
            </a:r>
            <a:endParaRPr lang="en-US" altLang="zh-CN" smtClean="0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3007" y="3065074"/>
            <a:ext cx="872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Kitty</a:t>
            </a:r>
            <a:endParaRPr lang="zh-CN" altLang="en-US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648" y="285834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幻影猫</a:t>
            </a:r>
            <a:endParaRPr lang="zh-CN" altLang="en-US" sz="20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7357117">
            <a:off x="4005063" y="1259895"/>
            <a:ext cx="432048" cy="7064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1088" y="864560"/>
            <a:ext cx="2206952" cy="2186297"/>
          </a:xfrm>
          <a:custGeom>
            <a:avLst/>
            <a:gdLst>
              <a:gd name="connsiteX0" fmla="*/ 892644 w 2206952"/>
              <a:gd name="connsiteY0" fmla="*/ 0 h 2186297"/>
              <a:gd name="connsiteX1" fmla="*/ 1314309 w 2206952"/>
              <a:gd name="connsiteY1" fmla="*/ 0 h 2186297"/>
              <a:gd name="connsiteX2" fmla="*/ 1325865 w 2206952"/>
              <a:gd name="connsiteY2" fmla="*/ 1764 h 2186297"/>
              <a:gd name="connsiteX3" fmla="*/ 2206952 w 2206952"/>
              <a:gd name="connsiteY3" fmla="*/ 1082821 h 2186297"/>
              <a:gd name="connsiteX4" fmla="*/ 1103476 w 2206952"/>
              <a:gd name="connsiteY4" fmla="*/ 2186297 h 2186297"/>
              <a:gd name="connsiteX5" fmla="*/ 0 w 2206952"/>
              <a:gd name="connsiteY5" fmla="*/ 1082821 h 2186297"/>
              <a:gd name="connsiteX6" fmla="*/ 881087 w 2206952"/>
              <a:gd name="connsiteY6" fmla="*/ 1764 h 21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6952" h="2186297">
                <a:moveTo>
                  <a:pt x="892644" y="0"/>
                </a:moveTo>
                <a:lnTo>
                  <a:pt x="1314309" y="0"/>
                </a:lnTo>
                <a:lnTo>
                  <a:pt x="1325865" y="1764"/>
                </a:lnTo>
                <a:cubicBezTo>
                  <a:pt x="1828701" y="104659"/>
                  <a:pt x="2206952" y="549567"/>
                  <a:pt x="2206952" y="1082821"/>
                </a:cubicBezTo>
                <a:cubicBezTo>
                  <a:pt x="2206952" y="1692254"/>
                  <a:pt x="1712909" y="2186297"/>
                  <a:pt x="1103476" y="2186297"/>
                </a:cubicBezTo>
                <a:cubicBezTo>
                  <a:pt x="494043" y="2186297"/>
                  <a:pt x="0" y="1692254"/>
                  <a:pt x="0" y="1082821"/>
                </a:cubicBezTo>
                <a:cubicBezTo>
                  <a:pt x="0" y="549567"/>
                  <a:pt x="378252" y="104659"/>
                  <a:pt x="881087" y="176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6073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3434411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4223960" y="817574"/>
            <a:ext cx="2232248" cy="22322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44624" y="3411226"/>
            <a:ext cx="681337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rgbClr val="A2A8A5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8640" y="3641138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能够降低身体外的体温，冻结液体或空气水份，使他所选的任何物体内部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结冰，夏天必备男友一枚。对了，他跟幻影猫也有感情羁绊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……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复杂吧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……</a:t>
            </a:r>
          </a:p>
        </p:txBody>
      </p:sp>
      <p:sp>
        <p:nvSpPr>
          <p:cNvPr id="5" name="矩形 4"/>
          <p:cNvSpPr/>
          <p:nvPr/>
        </p:nvSpPr>
        <p:spPr>
          <a:xfrm>
            <a:off x="1105749" y="3065074"/>
            <a:ext cx="1059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Iceman</a:t>
            </a:r>
            <a:endParaRPr lang="zh-CN" altLang="en-US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648" y="285834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冰人</a:t>
            </a:r>
            <a:endParaRPr lang="zh-CN" altLang="en-US" sz="20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7357117">
            <a:off x="4005063" y="1259895"/>
            <a:ext cx="432048" cy="7064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1088" y="987574"/>
            <a:ext cx="2206952" cy="2063282"/>
          </a:xfrm>
          <a:custGeom>
            <a:avLst/>
            <a:gdLst>
              <a:gd name="connsiteX0" fmla="*/ 563674 w 2206952"/>
              <a:gd name="connsiteY0" fmla="*/ 0 h 2063282"/>
              <a:gd name="connsiteX1" fmla="*/ 1643278 w 2206952"/>
              <a:gd name="connsiteY1" fmla="*/ 0 h 2063282"/>
              <a:gd name="connsiteX2" fmla="*/ 1675669 w 2206952"/>
              <a:gd name="connsiteY2" fmla="*/ 16084 h 2063282"/>
              <a:gd name="connsiteX3" fmla="*/ 2206952 w 2206952"/>
              <a:gd name="connsiteY3" fmla="*/ 959806 h 2063282"/>
              <a:gd name="connsiteX4" fmla="*/ 1103476 w 2206952"/>
              <a:gd name="connsiteY4" fmla="*/ 2063282 h 2063282"/>
              <a:gd name="connsiteX5" fmla="*/ 0 w 2206952"/>
              <a:gd name="connsiteY5" fmla="*/ 959806 h 2063282"/>
              <a:gd name="connsiteX6" fmla="*/ 531284 w 2206952"/>
              <a:gd name="connsiteY6" fmla="*/ 16084 h 2063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6952" h="2063282">
                <a:moveTo>
                  <a:pt x="563674" y="0"/>
                </a:moveTo>
                <a:lnTo>
                  <a:pt x="1643278" y="0"/>
                </a:lnTo>
                <a:lnTo>
                  <a:pt x="1675669" y="16084"/>
                </a:lnTo>
                <a:cubicBezTo>
                  <a:pt x="1994186" y="209620"/>
                  <a:pt x="2206952" y="559866"/>
                  <a:pt x="2206952" y="959806"/>
                </a:cubicBezTo>
                <a:cubicBezTo>
                  <a:pt x="2206952" y="1569239"/>
                  <a:pt x="1712909" y="2063282"/>
                  <a:pt x="1103476" y="2063282"/>
                </a:cubicBezTo>
                <a:cubicBezTo>
                  <a:pt x="494043" y="2063282"/>
                  <a:pt x="0" y="1569239"/>
                  <a:pt x="0" y="959806"/>
                </a:cubicBezTo>
                <a:cubicBezTo>
                  <a:pt x="0" y="559866"/>
                  <a:pt x="212767" y="209620"/>
                  <a:pt x="531284" y="1608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1478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82"/>
            <a:ext cx="6874527" cy="344809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4624" y="3411226"/>
            <a:ext cx="681337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rgbClr val="A2A8A5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8640" y="3641138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他的变种能力是能够吸收并定向发射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太阳能，其实这让我觉得他的能力和火人大同小异。</a:t>
            </a:r>
            <a:endParaRPr lang="en-US" altLang="zh-CN" smtClean="0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5749" y="3065074"/>
            <a:ext cx="1257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Sunspot</a:t>
            </a:r>
            <a:endParaRPr lang="zh-CN" altLang="en-US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648" y="285834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黑子</a:t>
            </a:r>
            <a:endParaRPr lang="zh-CN" altLang="en-US" sz="20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7357117">
            <a:off x="4005063" y="1259895"/>
            <a:ext cx="432048" cy="7064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1088" y="864559"/>
            <a:ext cx="2206952" cy="2186297"/>
          </a:xfrm>
          <a:custGeom>
            <a:avLst/>
            <a:gdLst>
              <a:gd name="connsiteX0" fmla="*/ 892644 w 2206952"/>
              <a:gd name="connsiteY0" fmla="*/ 0 h 2186297"/>
              <a:gd name="connsiteX1" fmla="*/ 1314309 w 2206952"/>
              <a:gd name="connsiteY1" fmla="*/ 0 h 2186297"/>
              <a:gd name="connsiteX2" fmla="*/ 1325865 w 2206952"/>
              <a:gd name="connsiteY2" fmla="*/ 1764 h 2186297"/>
              <a:gd name="connsiteX3" fmla="*/ 2206952 w 2206952"/>
              <a:gd name="connsiteY3" fmla="*/ 1082821 h 2186297"/>
              <a:gd name="connsiteX4" fmla="*/ 1103476 w 2206952"/>
              <a:gd name="connsiteY4" fmla="*/ 2186297 h 2186297"/>
              <a:gd name="connsiteX5" fmla="*/ 0 w 2206952"/>
              <a:gd name="connsiteY5" fmla="*/ 1082821 h 2186297"/>
              <a:gd name="connsiteX6" fmla="*/ 881087 w 2206952"/>
              <a:gd name="connsiteY6" fmla="*/ 1764 h 218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6952" h="2186297">
                <a:moveTo>
                  <a:pt x="892644" y="0"/>
                </a:moveTo>
                <a:lnTo>
                  <a:pt x="1314309" y="0"/>
                </a:lnTo>
                <a:lnTo>
                  <a:pt x="1325865" y="1764"/>
                </a:lnTo>
                <a:cubicBezTo>
                  <a:pt x="1828701" y="104659"/>
                  <a:pt x="2206952" y="549567"/>
                  <a:pt x="2206952" y="1082821"/>
                </a:cubicBezTo>
                <a:cubicBezTo>
                  <a:pt x="2206952" y="1692254"/>
                  <a:pt x="1712909" y="2186297"/>
                  <a:pt x="1103476" y="2186297"/>
                </a:cubicBezTo>
                <a:cubicBezTo>
                  <a:pt x="494043" y="2186297"/>
                  <a:pt x="0" y="1692254"/>
                  <a:pt x="0" y="1082821"/>
                </a:cubicBezTo>
                <a:cubicBezTo>
                  <a:pt x="0" y="549567"/>
                  <a:pt x="378252" y="104659"/>
                  <a:pt x="881087" y="176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5919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1" cy="3418183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4624" y="3411226"/>
            <a:ext cx="681337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rgbClr val="A2A8A5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8640" y="3641138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这个看上去长期缺乏睡眠的变种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人其实在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力量、速度、耐力和反应上优于常人，而且具备飞行的能力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。我觉得电影版里的长得比较善良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……</a:t>
            </a:r>
          </a:p>
        </p:txBody>
      </p:sp>
      <p:sp>
        <p:nvSpPr>
          <p:cNvPr id="5" name="矩形 4"/>
          <p:cNvSpPr/>
          <p:nvPr/>
        </p:nvSpPr>
        <p:spPr>
          <a:xfrm>
            <a:off x="1196752" y="3065074"/>
            <a:ext cx="1258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Warpath</a:t>
            </a:r>
            <a:endParaRPr lang="zh-CN" altLang="en-US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648" y="285834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征途</a:t>
            </a:r>
            <a:endParaRPr lang="zh-CN" altLang="en-US" sz="20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7357117">
            <a:off x="4005063" y="1259895"/>
            <a:ext cx="432048" cy="7064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1088" y="843904"/>
            <a:ext cx="2206952" cy="2206952"/>
          </a:xfrm>
          <a:custGeom>
            <a:avLst/>
            <a:gdLst>
              <a:gd name="connsiteX0" fmla="*/ 1188132 w 2376264"/>
              <a:gd name="connsiteY0" fmla="*/ 0 h 2376264"/>
              <a:gd name="connsiteX1" fmla="*/ 2376264 w 2376264"/>
              <a:gd name="connsiteY1" fmla="*/ 1188132 h 2376264"/>
              <a:gd name="connsiteX2" fmla="*/ 1188132 w 2376264"/>
              <a:gd name="connsiteY2" fmla="*/ 2376264 h 2376264"/>
              <a:gd name="connsiteX3" fmla="*/ 0 w 2376264"/>
              <a:gd name="connsiteY3" fmla="*/ 1188132 h 2376264"/>
              <a:gd name="connsiteX4" fmla="*/ 1188132 w 2376264"/>
              <a:gd name="connsiteY4" fmla="*/ 0 h 237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6264" h="2376264">
                <a:moveTo>
                  <a:pt x="1188132" y="0"/>
                </a:moveTo>
                <a:cubicBezTo>
                  <a:pt x="1844319" y="0"/>
                  <a:pt x="2376264" y="531945"/>
                  <a:pt x="2376264" y="1188132"/>
                </a:cubicBezTo>
                <a:cubicBezTo>
                  <a:pt x="2376264" y="1844319"/>
                  <a:pt x="1844319" y="2376264"/>
                  <a:pt x="1188132" y="2376264"/>
                </a:cubicBezTo>
                <a:cubicBezTo>
                  <a:pt x="531945" y="2376264"/>
                  <a:pt x="0" y="1844319"/>
                  <a:pt x="0" y="1188132"/>
                </a:cubicBezTo>
                <a:cubicBezTo>
                  <a:pt x="0" y="531945"/>
                  <a:pt x="531945" y="0"/>
                  <a:pt x="118813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9951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923679"/>
            <a:ext cx="6858000" cy="321982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8681" y="627534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>
                <a:solidFill>
                  <a:schemeClr val="tx1"/>
                </a:solidFill>
                <a:effectLst/>
              </a:rPr>
              <a:t>想更装逼，可以移步</a:t>
            </a:r>
            <a:r>
              <a:rPr lang="zh-CN" altLang="en-US" sz="2800" b="1" smtClean="0">
                <a:solidFill>
                  <a:schemeClr val="tx1"/>
                </a:solidFill>
                <a:effectLst/>
              </a:rPr>
              <a:t>时光网</a:t>
            </a:r>
            <a:r>
              <a:rPr lang="zh-CN" altLang="en-US" smtClean="0">
                <a:solidFill>
                  <a:schemeClr val="tx1"/>
                </a:solidFill>
                <a:effectLst/>
              </a:rPr>
              <a:t>看专题影评，这里的整理比我专业</a:t>
            </a:r>
            <a:r>
              <a:rPr lang="en-US" altLang="zh-CN" smtClean="0">
                <a:solidFill>
                  <a:schemeClr val="tx1"/>
                </a:solidFill>
                <a:effectLst/>
              </a:rPr>
              <a:t>100</a:t>
            </a:r>
            <a:r>
              <a:rPr lang="zh-CN" altLang="en-US" smtClean="0">
                <a:solidFill>
                  <a:schemeClr val="tx1"/>
                </a:solidFill>
                <a:effectLst/>
              </a:rPr>
              <a:t>倍！</a:t>
            </a:r>
            <a:endParaRPr lang="en-US" altLang="zh-CN" smtClean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503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K:\复仇者\底板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6872" y="2014385"/>
            <a:ext cx="2220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75000"/>
                  </a:schemeClr>
                </a:solidFill>
              </a:rPr>
              <a:t>THANK YOU.</a:t>
            </a:r>
            <a:endParaRPr lang="zh-CN" altLang="en-US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76872" y="2427734"/>
            <a:ext cx="1446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2">
                    <a:lumMod val="75000"/>
                  </a:schemeClr>
                </a:solidFill>
              </a:rPr>
              <a:t>@Simon_</a:t>
            </a:r>
            <a:r>
              <a:rPr lang="zh-CN" altLang="en-US" sz="1600" smtClean="0">
                <a:solidFill>
                  <a:schemeClr val="bg2">
                    <a:lumMod val="75000"/>
                  </a:schemeClr>
                </a:solidFill>
              </a:rPr>
              <a:t>阿文</a:t>
            </a:r>
            <a:endParaRPr lang="zh-CN" alt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32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Pictures\marvel-logo-wallpaper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66416"/>
            <a:ext cx="6858000" cy="5209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1361768" y="365187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一些版权问题引起的</a:t>
            </a:r>
            <a:r>
              <a:rPr lang="zh-CN" altLang="en-US" sz="2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遗憾</a:t>
            </a:r>
          </a:p>
        </p:txBody>
      </p:sp>
      <p:sp>
        <p:nvSpPr>
          <p:cNvPr id="2" name="矩形 1"/>
          <p:cNvSpPr/>
          <p:nvPr/>
        </p:nvSpPr>
        <p:spPr>
          <a:xfrm>
            <a:off x="980728" y="915566"/>
            <a:ext cx="1368152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下期</a:t>
            </a:r>
            <a:r>
              <a:rPr lang="zh-CN" altLang="en-US" smtClean="0">
                <a:solidFill>
                  <a:schemeClr val="tx1"/>
                </a:solidFill>
              </a:rPr>
              <a:t>预告：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03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3579862"/>
            <a:ext cx="6858000" cy="156363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664" y="1092095"/>
            <a:ext cx="960107" cy="1440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0809" y="1092096"/>
            <a:ext cx="960107" cy="1440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954" y="1092095"/>
            <a:ext cx="976660" cy="1440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1702" y="489609"/>
            <a:ext cx="4860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smtClean="0"/>
              <a:t>2000</a:t>
            </a:r>
            <a:endParaRPr lang="zh-CN" altLang="en-US" sz="1100"/>
          </a:p>
        </p:txBody>
      </p:sp>
      <p:sp>
        <p:nvSpPr>
          <p:cNvPr id="7" name="文本框 6"/>
          <p:cNvSpPr txBox="1"/>
          <p:nvPr/>
        </p:nvSpPr>
        <p:spPr>
          <a:xfrm>
            <a:off x="468577" y="2613370"/>
            <a:ext cx="8418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smtClean="0"/>
              <a:t>《X</a:t>
            </a:r>
            <a:r>
              <a:rPr lang="zh-CN" altLang="en-US" sz="1100" b="1" smtClean="0"/>
              <a:t>战警</a:t>
            </a:r>
            <a:r>
              <a:rPr lang="en-US" altLang="zh-CN" sz="1100" b="1" smtClean="0"/>
              <a:t>》</a:t>
            </a:r>
            <a:endParaRPr lang="zh-CN" altLang="en-US" sz="1100" b="1"/>
          </a:p>
        </p:txBody>
      </p:sp>
      <p:sp>
        <p:nvSpPr>
          <p:cNvPr id="8" name="文本框 7"/>
          <p:cNvSpPr txBox="1"/>
          <p:nvPr/>
        </p:nvSpPr>
        <p:spPr>
          <a:xfrm>
            <a:off x="570367" y="2820286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smtClean="0"/>
              <a:t>X-MEN</a:t>
            </a:r>
            <a:endParaRPr lang="zh-CN" altLang="en-US" sz="110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804063"/>
            <a:ext cx="6858000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714861" y="2613370"/>
            <a:ext cx="9236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smtClean="0"/>
              <a:t>《X</a:t>
            </a:r>
            <a:r>
              <a:rPr lang="zh-CN" altLang="en-US" sz="1100" b="1" smtClean="0"/>
              <a:t>战警</a:t>
            </a:r>
            <a:r>
              <a:rPr lang="en-US" altLang="zh-CN" sz="1100" b="1" smtClean="0"/>
              <a:t>2》</a:t>
            </a:r>
            <a:endParaRPr lang="zh-CN" altLang="en-US" sz="1100" b="1"/>
          </a:p>
        </p:txBody>
      </p:sp>
      <p:sp>
        <p:nvSpPr>
          <p:cNvPr id="14" name="文本框 13"/>
          <p:cNvSpPr txBox="1"/>
          <p:nvPr/>
        </p:nvSpPr>
        <p:spPr>
          <a:xfrm>
            <a:off x="2005004" y="2820286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/>
              <a:t>X2</a:t>
            </a:r>
            <a:endParaRPr lang="zh-CN" altLang="en-US" sz="1100"/>
          </a:p>
        </p:txBody>
      </p:sp>
      <p:sp>
        <p:nvSpPr>
          <p:cNvPr id="15" name="等腰三角形 14"/>
          <p:cNvSpPr/>
          <p:nvPr/>
        </p:nvSpPr>
        <p:spPr>
          <a:xfrm rot="10800000">
            <a:off x="812708" y="802409"/>
            <a:ext cx="144016" cy="1241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2104678" y="802409"/>
            <a:ext cx="144016" cy="1241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3413276" y="802409"/>
            <a:ext cx="144016" cy="1241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504607" y="489609"/>
            <a:ext cx="4860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smtClean="0"/>
              <a:t>2011</a:t>
            </a:r>
            <a:endParaRPr lang="zh-CN" altLang="en-US" sz="110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8691" y="1095460"/>
            <a:ext cx="957863" cy="143679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933671" y="489609"/>
            <a:ext cx="4860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/>
              <a:t>2003</a:t>
            </a:r>
            <a:endParaRPr lang="zh-CN" altLang="en-US" sz="1100"/>
          </a:p>
        </p:txBody>
      </p:sp>
      <p:sp>
        <p:nvSpPr>
          <p:cNvPr id="22" name="文本框 21"/>
          <p:cNvSpPr txBox="1"/>
          <p:nvPr/>
        </p:nvSpPr>
        <p:spPr>
          <a:xfrm>
            <a:off x="3242269" y="489609"/>
            <a:ext cx="4860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/>
              <a:t>2006</a:t>
            </a:r>
            <a:endParaRPr lang="zh-CN" altLang="en-US" sz="1100"/>
          </a:p>
        </p:txBody>
      </p:sp>
      <p:sp>
        <p:nvSpPr>
          <p:cNvPr id="23" name="文本框 22"/>
          <p:cNvSpPr txBox="1"/>
          <p:nvPr/>
        </p:nvSpPr>
        <p:spPr>
          <a:xfrm>
            <a:off x="2692068" y="2613370"/>
            <a:ext cx="15456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smtClean="0"/>
              <a:t>《X</a:t>
            </a:r>
            <a:r>
              <a:rPr lang="zh-CN" altLang="en-US" sz="1100" b="1" smtClean="0"/>
              <a:t>战警</a:t>
            </a:r>
            <a:r>
              <a:rPr lang="en-US" altLang="zh-CN" sz="1100" b="1" smtClean="0"/>
              <a:t>3-</a:t>
            </a:r>
            <a:r>
              <a:rPr lang="zh-CN" altLang="en-US" sz="1100" b="1" smtClean="0"/>
              <a:t>背水一战</a:t>
            </a:r>
            <a:r>
              <a:rPr lang="en-US" altLang="zh-CN" sz="1100" b="1" smtClean="0"/>
              <a:t>》</a:t>
            </a:r>
            <a:endParaRPr lang="zh-CN" altLang="en-US" sz="1100" b="1"/>
          </a:p>
        </p:txBody>
      </p:sp>
      <p:sp>
        <p:nvSpPr>
          <p:cNvPr id="24" name="文本框 23"/>
          <p:cNvSpPr txBox="1"/>
          <p:nvPr/>
        </p:nvSpPr>
        <p:spPr>
          <a:xfrm>
            <a:off x="2918093" y="2820286"/>
            <a:ext cx="10935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/>
              <a:t>The </a:t>
            </a:r>
            <a:r>
              <a:rPr lang="en-US" altLang="zh-CN" sz="1100"/>
              <a:t>Last Stand</a:t>
            </a:r>
            <a:endParaRPr lang="zh-CN" altLang="en-US" sz="1100"/>
          </a:p>
        </p:txBody>
      </p:sp>
      <p:sp>
        <p:nvSpPr>
          <p:cNvPr id="25" name="文本框 24"/>
          <p:cNvSpPr txBox="1"/>
          <p:nvPr/>
        </p:nvSpPr>
        <p:spPr>
          <a:xfrm>
            <a:off x="4355710" y="2613370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smtClean="0"/>
              <a:t>《</a:t>
            </a:r>
            <a:r>
              <a:rPr lang="zh-CN" altLang="en-US" sz="1100" b="1" smtClean="0"/>
              <a:t>第一战</a:t>
            </a:r>
            <a:r>
              <a:rPr lang="en-US" altLang="zh-CN" sz="1100" b="1" smtClean="0"/>
              <a:t>》</a:t>
            </a:r>
            <a:endParaRPr lang="zh-CN" altLang="en-US" sz="1100" b="1"/>
          </a:p>
        </p:txBody>
      </p:sp>
      <p:sp>
        <p:nvSpPr>
          <p:cNvPr id="26" name="文本框 25"/>
          <p:cNvSpPr txBox="1"/>
          <p:nvPr/>
        </p:nvSpPr>
        <p:spPr>
          <a:xfrm>
            <a:off x="4403801" y="2820286"/>
            <a:ext cx="7938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/>
              <a:t>First Class</a:t>
            </a:r>
            <a:endParaRPr lang="zh-CN" altLang="en-US" sz="1100"/>
          </a:p>
        </p:txBody>
      </p:sp>
      <p:sp>
        <p:nvSpPr>
          <p:cNvPr id="27" name="等腰三角形 26"/>
          <p:cNvSpPr/>
          <p:nvPr/>
        </p:nvSpPr>
        <p:spPr>
          <a:xfrm rot="10800000">
            <a:off x="4675614" y="802409"/>
            <a:ext cx="144016" cy="1241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5931493" y="802409"/>
            <a:ext cx="144016" cy="1241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631" y="1092096"/>
            <a:ext cx="973286" cy="144016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760486" y="489609"/>
            <a:ext cx="4860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smtClean="0"/>
              <a:t>2014</a:t>
            </a:r>
            <a:endParaRPr lang="zh-CN" altLang="en-US" sz="1100"/>
          </a:p>
        </p:txBody>
      </p:sp>
      <p:sp>
        <p:nvSpPr>
          <p:cNvPr id="31" name="文本框 30"/>
          <p:cNvSpPr txBox="1"/>
          <p:nvPr/>
        </p:nvSpPr>
        <p:spPr>
          <a:xfrm>
            <a:off x="5471124" y="261337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smtClean="0"/>
              <a:t>《</a:t>
            </a:r>
            <a:r>
              <a:rPr lang="zh-CN" altLang="en-US" sz="1100" b="1" smtClean="0"/>
              <a:t>逆转未来</a:t>
            </a:r>
            <a:r>
              <a:rPr lang="en-US" altLang="zh-CN" sz="1100" b="1" smtClean="0"/>
              <a:t>》</a:t>
            </a:r>
            <a:endParaRPr lang="zh-CN" altLang="en-US" sz="1100" b="1"/>
          </a:p>
        </p:txBody>
      </p:sp>
      <p:sp>
        <p:nvSpPr>
          <p:cNvPr id="32" name="文本框 31"/>
          <p:cNvSpPr txBox="1"/>
          <p:nvPr/>
        </p:nvSpPr>
        <p:spPr>
          <a:xfrm>
            <a:off x="5273953" y="2820286"/>
            <a:ext cx="1425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/>
              <a:t>Days of Future Past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81472" y="3907267"/>
            <a:ext cx="62950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/>
              <a:t>目前为止，此系列出了</a:t>
            </a:r>
            <a:r>
              <a:rPr lang="en-US" altLang="zh-CN"/>
              <a:t>5</a:t>
            </a:r>
            <a:r>
              <a:rPr lang="zh-CN" altLang="en-US"/>
              <a:t>部正传，第</a:t>
            </a:r>
            <a:r>
              <a:rPr lang="en-US" altLang="zh-CN"/>
              <a:t>6</a:t>
            </a:r>
            <a:r>
              <a:rPr lang="zh-CN" altLang="en-US"/>
              <a:t>部将会在</a:t>
            </a:r>
            <a:r>
              <a:rPr lang="en-US" altLang="zh-CN"/>
              <a:t>2016</a:t>
            </a:r>
            <a:r>
              <a:rPr lang="zh-CN" altLang="en-US"/>
              <a:t>年上映。其实就是讲一群牛逼得不行的变种人打来打去的故事。</a:t>
            </a:r>
          </a:p>
        </p:txBody>
      </p:sp>
      <p:sp>
        <p:nvSpPr>
          <p:cNvPr id="41" name="矩形 15"/>
          <p:cNvSpPr/>
          <p:nvPr/>
        </p:nvSpPr>
        <p:spPr>
          <a:xfrm rot="21265732" flipH="1">
            <a:off x="269494" y="3238362"/>
            <a:ext cx="1282922" cy="608067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E5B509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57734" y="3265500"/>
            <a:ext cx="937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正传</a:t>
            </a:r>
            <a:endParaRPr lang="zh-CN" altLang="en-US" sz="24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69782" y="3578790"/>
            <a:ext cx="905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X-MEN</a:t>
            </a:r>
            <a:endParaRPr lang="zh-CN" altLang="en-US" sz="12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261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301208" y="2884468"/>
            <a:ext cx="1440160" cy="1533150"/>
            <a:chOff x="5388065" y="692613"/>
            <a:chExt cx="1815802" cy="1933047"/>
          </a:xfrm>
        </p:grpSpPr>
        <p:sp>
          <p:nvSpPr>
            <p:cNvPr id="13" name="椭圆 12"/>
            <p:cNvSpPr/>
            <p:nvPr/>
          </p:nvSpPr>
          <p:spPr>
            <a:xfrm>
              <a:off x="5631852" y="1187941"/>
              <a:ext cx="1391220" cy="1391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5388065" y="942972"/>
              <a:ext cx="1815802" cy="1041725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810537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23468" y="1971820"/>
              <a:ext cx="485428" cy="5268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5500020" y="692613"/>
              <a:ext cx="1561037" cy="1225506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961289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565010" y="1971820"/>
              <a:ext cx="135192" cy="92487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5609761" y="1190258"/>
              <a:ext cx="1435402" cy="1435402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381526" y="4216300"/>
            <a:ext cx="803275" cy="947738"/>
            <a:chOff x="1653" y="1023"/>
            <a:chExt cx="1012" cy="1194"/>
          </a:xfrm>
          <a:solidFill>
            <a:srgbClr val="2E2E2E"/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253" y="1923"/>
              <a:ext cx="412" cy="290"/>
            </a:xfrm>
            <a:custGeom>
              <a:avLst/>
              <a:gdLst>
                <a:gd name="T0" fmla="*/ 86 w 173"/>
                <a:gd name="T1" fmla="*/ 86 h 122"/>
                <a:gd name="T2" fmla="*/ 122 w 173"/>
                <a:gd name="T3" fmla="*/ 122 h 122"/>
                <a:gd name="T4" fmla="*/ 151 w 173"/>
                <a:gd name="T5" fmla="*/ 122 h 122"/>
                <a:gd name="T6" fmla="*/ 101 w 173"/>
                <a:gd name="T7" fmla="*/ 72 h 122"/>
                <a:gd name="T8" fmla="*/ 173 w 173"/>
                <a:gd name="T9" fmla="*/ 0 h 122"/>
                <a:gd name="T10" fmla="*/ 148 w 173"/>
                <a:gd name="T11" fmla="*/ 0 h 122"/>
                <a:gd name="T12" fmla="*/ 0 w 173"/>
                <a:gd name="T13" fmla="*/ 0 h 122"/>
                <a:gd name="T14" fmla="*/ 72 w 173"/>
                <a:gd name="T15" fmla="*/ 72 h 122"/>
                <a:gd name="T16" fmla="*/ 21 w 173"/>
                <a:gd name="T17" fmla="*/ 122 h 122"/>
                <a:gd name="T18" fmla="*/ 50 w 173"/>
                <a:gd name="T19" fmla="*/ 122 h 122"/>
                <a:gd name="T20" fmla="*/ 86 w 173"/>
                <a:gd name="T21" fmla="*/ 86 h 122"/>
                <a:gd name="T22" fmla="*/ 49 w 173"/>
                <a:gd name="T23" fmla="*/ 20 h 122"/>
                <a:gd name="T24" fmla="*/ 123 w 173"/>
                <a:gd name="T25" fmla="*/ 20 h 122"/>
                <a:gd name="T26" fmla="*/ 86 w 173"/>
                <a:gd name="T27" fmla="*/ 57 h 122"/>
                <a:gd name="T28" fmla="*/ 49 w 173"/>
                <a:gd name="T29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3" h="122">
                  <a:moveTo>
                    <a:pt x="86" y="86"/>
                  </a:moveTo>
                  <a:cubicBezTo>
                    <a:pt x="99" y="99"/>
                    <a:pt x="112" y="112"/>
                    <a:pt x="122" y="122"/>
                  </a:cubicBezTo>
                  <a:cubicBezTo>
                    <a:pt x="151" y="122"/>
                    <a:pt x="151" y="122"/>
                    <a:pt x="151" y="122"/>
                  </a:cubicBezTo>
                  <a:cubicBezTo>
                    <a:pt x="144" y="115"/>
                    <a:pt x="122" y="93"/>
                    <a:pt x="101" y="72"/>
                  </a:cubicBezTo>
                  <a:cubicBezTo>
                    <a:pt x="128" y="45"/>
                    <a:pt x="173" y="0"/>
                    <a:pt x="17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5" y="45"/>
                    <a:pt x="72" y="72"/>
                  </a:cubicBezTo>
                  <a:cubicBezTo>
                    <a:pt x="50" y="93"/>
                    <a:pt x="28" y="115"/>
                    <a:pt x="21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0" y="112"/>
                    <a:pt x="73" y="99"/>
                    <a:pt x="86" y="86"/>
                  </a:cubicBezTo>
                  <a:close/>
                  <a:moveTo>
                    <a:pt x="49" y="20"/>
                  </a:moveTo>
                  <a:cubicBezTo>
                    <a:pt x="73" y="20"/>
                    <a:pt x="100" y="20"/>
                    <a:pt x="123" y="20"/>
                  </a:cubicBezTo>
                  <a:cubicBezTo>
                    <a:pt x="114" y="29"/>
                    <a:pt x="104" y="39"/>
                    <a:pt x="86" y="57"/>
                  </a:cubicBezTo>
                  <a:cubicBezTo>
                    <a:pt x="68" y="39"/>
                    <a:pt x="58" y="29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939" y="1148"/>
              <a:ext cx="719" cy="1069"/>
            </a:xfrm>
            <a:custGeom>
              <a:avLst/>
              <a:gdLst>
                <a:gd name="T0" fmla="*/ 281 w 302"/>
                <a:gd name="T1" fmla="*/ 130 h 450"/>
                <a:gd name="T2" fmla="*/ 234 w 302"/>
                <a:gd name="T3" fmla="*/ 60 h 450"/>
                <a:gd name="T4" fmla="*/ 171 w 302"/>
                <a:gd name="T5" fmla="*/ 77 h 450"/>
                <a:gd name="T6" fmla="*/ 131 w 302"/>
                <a:gd name="T7" fmla="*/ 98 h 450"/>
                <a:gd name="T8" fmla="*/ 136 w 302"/>
                <a:gd name="T9" fmla="*/ 5 h 450"/>
                <a:gd name="T10" fmla="*/ 108 w 302"/>
                <a:gd name="T11" fmla="*/ 0 h 450"/>
                <a:gd name="T12" fmla="*/ 90 w 302"/>
                <a:gd name="T13" fmla="*/ 85 h 450"/>
                <a:gd name="T14" fmla="*/ 105 w 302"/>
                <a:gd name="T15" fmla="*/ 148 h 450"/>
                <a:gd name="T16" fmla="*/ 178 w 302"/>
                <a:gd name="T17" fmla="*/ 132 h 450"/>
                <a:gd name="T18" fmla="*/ 177 w 302"/>
                <a:gd name="T19" fmla="*/ 198 h 450"/>
                <a:gd name="T20" fmla="*/ 48 w 302"/>
                <a:gd name="T21" fmla="*/ 175 h 450"/>
                <a:gd name="T22" fmla="*/ 41 w 302"/>
                <a:gd name="T23" fmla="*/ 285 h 450"/>
                <a:gd name="T24" fmla="*/ 51 w 302"/>
                <a:gd name="T25" fmla="*/ 285 h 450"/>
                <a:gd name="T26" fmla="*/ 63 w 302"/>
                <a:gd name="T27" fmla="*/ 285 h 450"/>
                <a:gd name="T28" fmla="*/ 74 w 302"/>
                <a:gd name="T29" fmla="*/ 285 h 450"/>
                <a:gd name="T30" fmla="*/ 74 w 302"/>
                <a:gd name="T31" fmla="*/ 284 h 450"/>
                <a:gd name="T32" fmla="*/ 80 w 302"/>
                <a:gd name="T33" fmla="*/ 221 h 450"/>
                <a:gd name="T34" fmla="*/ 119 w 302"/>
                <a:gd name="T35" fmla="*/ 236 h 450"/>
                <a:gd name="T36" fmla="*/ 87 w 302"/>
                <a:gd name="T37" fmla="*/ 250 h 450"/>
                <a:gd name="T38" fmla="*/ 83 w 302"/>
                <a:gd name="T39" fmla="*/ 295 h 450"/>
                <a:gd name="T40" fmla="*/ 48 w 302"/>
                <a:gd name="T41" fmla="*/ 295 h 450"/>
                <a:gd name="T42" fmla="*/ 0 w 302"/>
                <a:gd name="T43" fmla="*/ 437 h 450"/>
                <a:gd name="T44" fmla="*/ 33 w 302"/>
                <a:gd name="T45" fmla="*/ 450 h 450"/>
                <a:gd name="T46" fmla="*/ 109 w 302"/>
                <a:gd name="T47" fmla="*/ 306 h 450"/>
                <a:gd name="T48" fmla="*/ 225 w 302"/>
                <a:gd name="T49" fmla="*/ 287 h 450"/>
                <a:gd name="T50" fmla="*/ 281 w 302"/>
                <a:gd name="T51" fmla="*/ 13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2" h="450">
                  <a:moveTo>
                    <a:pt x="281" y="130"/>
                  </a:moveTo>
                  <a:cubicBezTo>
                    <a:pt x="275" y="56"/>
                    <a:pt x="234" y="60"/>
                    <a:pt x="234" y="60"/>
                  </a:cubicBezTo>
                  <a:cubicBezTo>
                    <a:pt x="234" y="60"/>
                    <a:pt x="213" y="55"/>
                    <a:pt x="171" y="77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96" y="47"/>
                    <a:pt x="90" y="85"/>
                  </a:cubicBezTo>
                  <a:cubicBezTo>
                    <a:pt x="85" y="113"/>
                    <a:pt x="86" y="139"/>
                    <a:pt x="105" y="148"/>
                  </a:cubicBezTo>
                  <a:cubicBezTo>
                    <a:pt x="131" y="162"/>
                    <a:pt x="178" y="132"/>
                    <a:pt x="178" y="132"/>
                  </a:cubicBezTo>
                  <a:cubicBezTo>
                    <a:pt x="177" y="198"/>
                    <a:pt x="177" y="198"/>
                    <a:pt x="177" y="198"/>
                  </a:cubicBezTo>
                  <a:cubicBezTo>
                    <a:pt x="177" y="198"/>
                    <a:pt x="83" y="155"/>
                    <a:pt x="48" y="175"/>
                  </a:cubicBezTo>
                  <a:cubicBezTo>
                    <a:pt x="12" y="196"/>
                    <a:pt x="41" y="285"/>
                    <a:pt x="41" y="285"/>
                  </a:cubicBezTo>
                  <a:cubicBezTo>
                    <a:pt x="44" y="285"/>
                    <a:pt x="47" y="285"/>
                    <a:pt x="51" y="285"/>
                  </a:cubicBezTo>
                  <a:cubicBezTo>
                    <a:pt x="55" y="285"/>
                    <a:pt x="59" y="285"/>
                    <a:pt x="63" y="285"/>
                  </a:cubicBezTo>
                  <a:cubicBezTo>
                    <a:pt x="68" y="285"/>
                    <a:pt x="72" y="285"/>
                    <a:pt x="74" y="285"/>
                  </a:cubicBezTo>
                  <a:cubicBezTo>
                    <a:pt x="74" y="285"/>
                    <a:pt x="74" y="284"/>
                    <a:pt x="74" y="284"/>
                  </a:cubicBezTo>
                  <a:cubicBezTo>
                    <a:pt x="75" y="278"/>
                    <a:pt x="80" y="221"/>
                    <a:pt x="80" y="221"/>
                  </a:cubicBezTo>
                  <a:cubicBezTo>
                    <a:pt x="119" y="236"/>
                    <a:pt x="119" y="236"/>
                    <a:pt x="119" y="236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83" y="295"/>
                    <a:pt x="83" y="295"/>
                    <a:pt x="83" y="295"/>
                  </a:cubicBezTo>
                  <a:cubicBezTo>
                    <a:pt x="48" y="295"/>
                    <a:pt x="48" y="295"/>
                    <a:pt x="48" y="295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3" y="450"/>
                    <a:pt x="33" y="450"/>
                    <a:pt x="33" y="450"/>
                  </a:cubicBezTo>
                  <a:cubicBezTo>
                    <a:pt x="109" y="306"/>
                    <a:pt x="109" y="306"/>
                    <a:pt x="109" y="306"/>
                  </a:cubicBezTo>
                  <a:cubicBezTo>
                    <a:pt x="225" y="287"/>
                    <a:pt x="225" y="287"/>
                    <a:pt x="225" y="287"/>
                  </a:cubicBezTo>
                  <a:cubicBezTo>
                    <a:pt x="302" y="277"/>
                    <a:pt x="281" y="130"/>
                    <a:pt x="281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903" y="1080"/>
              <a:ext cx="252" cy="228"/>
            </a:xfrm>
            <a:custGeom>
              <a:avLst/>
              <a:gdLst>
                <a:gd name="T0" fmla="*/ 0 w 252"/>
                <a:gd name="T1" fmla="*/ 0 h 228"/>
                <a:gd name="T2" fmla="*/ 0 w 252"/>
                <a:gd name="T3" fmla="*/ 114 h 228"/>
                <a:gd name="T4" fmla="*/ 0 w 252"/>
                <a:gd name="T5" fmla="*/ 228 h 228"/>
                <a:gd name="T6" fmla="*/ 240 w 252"/>
                <a:gd name="T7" fmla="*/ 142 h 228"/>
                <a:gd name="T8" fmla="*/ 252 w 252"/>
                <a:gd name="T9" fmla="*/ 90 h 228"/>
                <a:gd name="T10" fmla="*/ 0 w 252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228">
                  <a:moveTo>
                    <a:pt x="0" y="0"/>
                  </a:moveTo>
                  <a:lnTo>
                    <a:pt x="0" y="114"/>
                  </a:lnTo>
                  <a:lnTo>
                    <a:pt x="0" y="228"/>
                  </a:lnTo>
                  <a:lnTo>
                    <a:pt x="240" y="142"/>
                  </a:lnTo>
                  <a:lnTo>
                    <a:pt x="252" y="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670" y="1023"/>
              <a:ext cx="147" cy="90"/>
            </a:xfrm>
            <a:custGeom>
              <a:avLst/>
              <a:gdLst>
                <a:gd name="T0" fmla="*/ 0 w 147"/>
                <a:gd name="T1" fmla="*/ 21 h 90"/>
                <a:gd name="T2" fmla="*/ 138 w 147"/>
                <a:gd name="T3" fmla="*/ 90 h 90"/>
                <a:gd name="T4" fmla="*/ 147 w 147"/>
                <a:gd name="T5" fmla="*/ 68 h 90"/>
                <a:gd name="T6" fmla="*/ 11 w 147"/>
                <a:gd name="T7" fmla="*/ 0 h 90"/>
                <a:gd name="T8" fmla="*/ 0 w 147"/>
                <a:gd name="T9" fmla="*/ 2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90">
                  <a:moveTo>
                    <a:pt x="0" y="21"/>
                  </a:moveTo>
                  <a:lnTo>
                    <a:pt x="138" y="90"/>
                  </a:lnTo>
                  <a:lnTo>
                    <a:pt x="147" y="68"/>
                  </a:lnTo>
                  <a:lnTo>
                    <a:pt x="11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653" y="1182"/>
              <a:ext cx="138" cy="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670" y="1274"/>
              <a:ext cx="147" cy="88"/>
            </a:xfrm>
            <a:custGeom>
              <a:avLst/>
              <a:gdLst>
                <a:gd name="T0" fmla="*/ 0 w 147"/>
                <a:gd name="T1" fmla="*/ 67 h 88"/>
                <a:gd name="T2" fmla="*/ 11 w 147"/>
                <a:gd name="T3" fmla="*/ 88 h 88"/>
                <a:gd name="T4" fmla="*/ 147 w 147"/>
                <a:gd name="T5" fmla="*/ 22 h 88"/>
                <a:gd name="T6" fmla="*/ 138 w 147"/>
                <a:gd name="T7" fmla="*/ 0 h 88"/>
                <a:gd name="T8" fmla="*/ 0 w 147"/>
                <a:gd name="T9" fmla="*/ 6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88">
                  <a:moveTo>
                    <a:pt x="0" y="67"/>
                  </a:moveTo>
                  <a:lnTo>
                    <a:pt x="11" y="88"/>
                  </a:lnTo>
                  <a:lnTo>
                    <a:pt x="147" y="22"/>
                  </a:lnTo>
                  <a:lnTo>
                    <a:pt x="138" y="0"/>
                  </a:lnTo>
                  <a:lnTo>
                    <a:pt x="0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28"/>
            <a:ext cx="6858000" cy="178593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12608" y="1442214"/>
            <a:ext cx="1691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Afterword </a:t>
            </a:r>
            <a:endParaRPr lang="zh-CN" altLang="en-US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6504" y="123548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后记</a:t>
            </a:r>
            <a:endParaRPr lang="zh-CN" altLang="en-US" sz="20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0" y="1788366"/>
            <a:ext cx="685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76503" y="2157698"/>
            <a:ext cx="44531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en-US" altLang="zh-CN" b="1" smtClean="0">
                <a:solidFill>
                  <a:schemeClr val="tx1"/>
                </a:solidFill>
                <a:effectLst/>
              </a:rPr>
              <a:t>《</a:t>
            </a:r>
            <a:r>
              <a:rPr lang="zh-CN" altLang="en-US" b="1" smtClean="0">
                <a:solidFill>
                  <a:schemeClr val="tx1"/>
                </a:solidFill>
                <a:effectLst/>
              </a:rPr>
              <a:t>我懂个</a:t>
            </a:r>
            <a:r>
              <a:rPr lang="en-US" altLang="zh-CN" b="1" smtClean="0">
                <a:solidFill>
                  <a:schemeClr val="tx1"/>
                </a:solidFill>
                <a:effectLst/>
              </a:rPr>
              <a:t>Pian》</a:t>
            </a:r>
            <a:r>
              <a:rPr lang="zh-CN" altLang="en-US" smtClean="0">
                <a:solidFill>
                  <a:schemeClr val="tx1"/>
                </a:solidFill>
                <a:effectLst/>
              </a:rPr>
              <a:t>是</a:t>
            </a:r>
            <a:r>
              <a:rPr lang="en-US" altLang="zh-CN" smtClean="0">
                <a:solidFill>
                  <a:schemeClr val="tx1"/>
                </a:solidFill>
                <a:effectLst/>
              </a:rPr>
              <a:t>《</a:t>
            </a:r>
            <a:r>
              <a:rPr lang="zh-CN" altLang="en-US" smtClean="0">
                <a:solidFill>
                  <a:schemeClr val="tx1"/>
                </a:solidFill>
                <a:effectLst/>
              </a:rPr>
              <a:t>我懂个</a:t>
            </a:r>
            <a:r>
              <a:rPr lang="en-US" altLang="zh-CN" smtClean="0">
                <a:solidFill>
                  <a:schemeClr val="tx1"/>
                </a:solidFill>
                <a:effectLst/>
              </a:rPr>
              <a:t>P》</a:t>
            </a:r>
            <a:r>
              <a:rPr lang="zh-CN" altLang="en-US" smtClean="0">
                <a:solidFill>
                  <a:schemeClr val="tx1"/>
                </a:solidFill>
                <a:effectLst/>
              </a:rPr>
              <a:t>的娱乐栏目。</a:t>
            </a:r>
            <a:endParaRPr lang="en-US" altLang="zh-CN">
              <a:solidFill>
                <a:schemeClr val="tx1"/>
              </a:solidFill>
              <a:effectLst/>
            </a:endParaRPr>
          </a:p>
          <a:p>
            <a:pPr algn="just"/>
            <a:r>
              <a:rPr lang="zh-CN" altLang="en-US">
                <a:solidFill>
                  <a:schemeClr val="tx1"/>
                </a:solidFill>
                <a:effectLst/>
              </a:rPr>
              <a:t>早</a:t>
            </a:r>
            <a:r>
              <a:rPr lang="zh-CN" altLang="en-US" smtClean="0">
                <a:solidFill>
                  <a:schemeClr val="tx1"/>
                </a:solidFill>
                <a:effectLst/>
              </a:rPr>
              <a:t>在成为</a:t>
            </a:r>
            <a:r>
              <a:rPr lang="en-US" altLang="zh-CN" smtClean="0">
                <a:solidFill>
                  <a:schemeClr val="tx1"/>
                </a:solidFill>
                <a:effectLst/>
              </a:rPr>
              <a:t>PPTer</a:t>
            </a:r>
            <a:r>
              <a:rPr lang="zh-CN" altLang="en-US" smtClean="0">
                <a:solidFill>
                  <a:schemeClr val="tx1"/>
                </a:solidFill>
                <a:effectLst/>
              </a:rPr>
              <a:t>之前，我就是一个超级电影迷，经常用</a:t>
            </a:r>
            <a:r>
              <a:rPr lang="en-US" altLang="zh-CN" smtClean="0">
                <a:solidFill>
                  <a:schemeClr val="tx1"/>
                </a:solidFill>
                <a:effectLst/>
              </a:rPr>
              <a:t>PPT</a:t>
            </a:r>
            <a:r>
              <a:rPr lang="zh-CN" altLang="en-US" smtClean="0">
                <a:solidFill>
                  <a:schemeClr val="tx1"/>
                </a:solidFill>
                <a:effectLst/>
              </a:rPr>
              <a:t>写一些看起来很屌的影评或科普，教大家在电影散场的时候装装逼之余，顺便练练我的图文排版能力。以后将会不定期更新！不用期待！！</a:t>
            </a:r>
            <a:endParaRPr lang="en-US" altLang="zh-CN" smtClean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405145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972" y="1347614"/>
            <a:ext cx="2906055" cy="2906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86188" y="771550"/>
            <a:ext cx="3685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</a:rPr>
              <a:t>如果你也喜欢</a:t>
            </a:r>
            <a:r>
              <a:rPr lang="en-US" altLang="zh-CN" sz="2000" smtClean="0">
                <a:solidFill>
                  <a:schemeClr val="bg1"/>
                </a:solidFill>
              </a:rPr>
              <a:t>PPT</a:t>
            </a:r>
            <a:r>
              <a:rPr lang="zh-CN" altLang="en-US" sz="2000" smtClean="0">
                <a:solidFill>
                  <a:schemeClr val="bg1"/>
                </a:solidFill>
              </a:rPr>
              <a:t>，欢迎关注</a:t>
            </a:r>
            <a:r>
              <a:rPr lang="zh-CN" altLang="en-US" sz="2000">
                <a:solidFill>
                  <a:schemeClr val="bg1"/>
                </a:solidFill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24380468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489963" y="2207179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7638" y="2212398"/>
            <a:ext cx="4920362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36569"/>
            <a:ext cx="5175106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5175106" y="1635053"/>
            <a:ext cx="575699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6563" y="2940766"/>
            <a:ext cx="4854644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82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82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8304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772875"/>
            <a:ext cx="6858000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65" y="1050781"/>
            <a:ext cx="960107" cy="144016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7303" y="460075"/>
            <a:ext cx="4860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smtClean="0"/>
              <a:t>2009</a:t>
            </a:r>
            <a:endParaRPr lang="zh-CN" altLang="en-US" sz="1100"/>
          </a:p>
        </p:txBody>
      </p:sp>
      <p:sp>
        <p:nvSpPr>
          <p:cNvPr id="6" name="等腰三角形 5"/>
          <p:cNvSpPr/>
          <p:nvPr/>
        </p:nvSpPr>
        <p:spPr>
          <a:xfrm rot="10800000">
            <a:off x="808309" y="772875"/>
            <a:ext cx="144016" cy="1241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2100279" y="772875"/>
            <a:ext cx="144016" cy="1241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29272" y="460075"/>
            <a:ext cx="4860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/>
              <a:t>2013</a:t>
            </a:r>
            <a:endParaRPr lang="zh-CN" altLang="en-US" sz="11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8342" y="1059583"/>
            <a:ext cx="992803" cy="142963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4178" y="2613370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smtClean="0"/>
              <a:t>《</a:t>
            </a:r>
            <a:r>
              <a:rPr lang="zh-CN" altLang="en-US" sz="1100" b="1" smtClean="0"/>
              <a:t>金刚狼</a:t>
            </a:r>
            <a:r>
              <a:rPr lang="en-US" altLang="zh-CN" sz="1100" b="1" smtClean="0"/>
              <a:t>》</a:t>
            </a:r>
            <a:endParaRPr lang="zh-CN" altLang="en-US" sz="1100" b="1"/>
          </a:p>
        </p:txBody>
      </p:sp>
      <p:sp>
        <p:nvSpPr>
          <p:cNvPr id="11" name="文本框 10"/>
          <p:cNvSpPr txBox="1"/>
          <p:nvPr/>
        </p:nvSpPr>
        <p:spPr>
          <a:xfrm>
            <a:off x="494634" y="2820286"/>
            <a:ext cx="8114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/>
              <a:t>Wolverine</a:t>
            </a:r>
            <a:endParaRPr lang="zh-CN" altLang="en-US" sz="1100"/>
          </a:p>
        </p:txBody>
      </p:sp>
      <p:sp>
        <p:nvSpPr>
          <p:cNvPr id="12" name="文本框 11"/>
          <p:cNvSpPr txBox="1"/>
          <p:nvPr/>
        </p:nvSpPr>
        <p:spPr>
          <a:xfrm>
            <a:off x="1686417" y="2613370"/>
            <a:ext cx="9717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smtClean="0"/>
              <a:t>《</a:t>
            </a:r>
            <a:r>
              <a:rPr lang="zh-CN" altLang="en-US" sz="1100" b="1" smtClean="0"/>
              <a:t>金刚狼</a:t>
            </a:r>
            <a:r>
              <a:rPr lang="en-US" altLang="zh-CN" sz="1100" b="1" smtClean="0"/>
              <a:t>2》</a:t>
            </a:r>
            <a:endParaRPr lang="zh-CN" altLang="en-US" sz="1100" b="1"/>
          </a:p>
        </p:txBody>
      </p:sp>
      <p:sp>
        <p:nvSpPr>
          <p:cNvPr id="13" name="文本框 12"/>
          <p:cNvSpPr txBox="1"/>
          <p:nvPr/>
        </p:nvSpPr>
        <p:spPr>
          <a:xfrm>
            <a:off x="1633518" y="2820286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/>
              <a:t>The Wolverine</a:t>
            </a:r>
            <a:endParaRPr lang="zh-CN" altLang="en-US" sz="1100"/>
          </a:p>
        </p:txBody>
      </p:sp>
      <p:sp>
        <p:nvSpPr>
          <p:cNvPr id="14" name="矩形 13"/>
          <p:cNvSpPr/>
          <p:nvPr/>
        </p:nvSpPr>
        <p:spPr>
          <a:xfrm>
            <a:off x="0" y="3579862"/>
            <a:ext cx="6858000" cy="156363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76260" y="3907267"/>
            <a:ext cx="6294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/>
              <a:t>大概就是讲狼叔丰富多彩却又多灾多难的感情生活，算上正传，这已经是休</a:t>
            </a:r>
            <a:r>
              <a:rPr lang="en-US" altLang="zh-CN"/>
              <a:t>·</a:t>
            </a:r>
            <a:r>
              <a:rPr lang="zh-CN" altLang="en-US"/>
              <a:t>杰克曼第七次饰演金刚狼了，十四年了身材还是那么好！</a:t>
            </a:r>
          </a:p>
        </p:txBody>
      </p:sp>
      <p:sp>
        <p:nvSpPr>
          <p:cNvPr id="16" name="矩形 15"/>
          <p:cNvSpPr/>
          <p:nvPr/>
        </p:nvSpPr>
        <p:spPr>
          <a:xfrm rot="21265732" flipH="1">
            <a:off x="269494" y="3238362"/>
            <a:ext cx="1282922" cy="608067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E5B509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57734" y="3265500"/>
            <a:ext cx="937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外传</a:t>
            </a:r>
            <a:endParaRPr lang="zh-CN" altLang="en-US" sz="24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6260" y="3578790"/>
            <a:ext cx="1352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WOLVERINE</a:t>
            </a:r>
            <a:endParaRPr lang="en-US" altLang="zh-CN" sz="12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0800000">
            <a:off x="3392246" y="772875"/>
            <a:ext cx="144016" cy="1241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221239" y="460075"/>
            <a:ext cx="4860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smtClean="0"/>
              <a:t>2017</a:t>
            </a:r>
            <a:endParaRPr lang="zh-CN" altLang="en-US" sz="110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199" y="1059582"/>
            <a:ext cx="960107" cy="142255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8384" y="2613370"/>
            <a:ext cx="9717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smtClean="0"/>
              <a:t>《</a:t>
            </a:r>
            <a:r>
              <a:rPr lang="zh-CN" altLang="en-US" sz="1100" b="1" smtClean="0"/>
              <a:t>金刚狼</a:t>
            </a:r>
            <a:r>
              <a:rPr lang="en-US" altLang="zh-CN" sz="1100" b="1"/>
              <a:t>3</a:t>
            </a:r>
            <a:r>
              <a:rPr lang="en-US" altLang="zh-CN" sz="1100" b="1" smtClean="0"/>
              <a:t>》</a:t>
            </a:r>
            <a:endParaRPr lang="zh-CN" altLang="en-US" sz="1100" b="1"/>
          </a:p>
        </p:txBody>
      </p:sp>
      <p:sp>
        <p:nvSpPr>
          <p:cNvPr id="23" name="文本框 22"/>
          <p:cNvSpPr txBox="1"/>
          <p:nvPr/>
        </p:nvSpPr>
        <p:spPr>
          <a:xfrm>
            <a:off x="2925482" y="2820286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/>
              <a:t>The Wolverine</a:t>
            </a:r>
            <a:endParaRPr lang="zh-CN" altLang="en-US" sz="1100"/>
          </a:p>
        </p:txBody>
      </p:sp>
      <p:sp>
        <p:nvSpPr>
          <p:cNvPr id="24" name="矩形 23"/>
          <p:cNvSpPr/>
          <p:nvPr/>
        </p:nvSpPr>
        <p:spPr>
          <a:xfrm>
            <a:off x="2989115" y="1050781"/>
            <a:ext cx="955191" cy="1438438"/>
          </a:xfrm>
          <a:prstGeom prst="rect">
            <a:avLst/>
          </a:pr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smtClean="0"/>
              <a:t>？</a:t>
            </a:r>
            <a:endParaRPr lang="zh-CN" altLang="en-US" sz="4400"/>
          </a:p>
        </p:txBody>
      </p:sp>
      <p:sp>
        <p:nvSpPr>
          <p:cNvPr id="25" name="文本框 24"/>
          <p:cNvSpPr txBox="1"/>
          <p:nvPr/>
        </p:nvSpPr>
        <p:spPr>
          <a:xfrm>
            <a:off x="4653136" y="1209132"/>
            <a:ext cx="10855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/>
              <a:t>……</a:t>
            </a:r>
            <a:endParaRPr lang="zh-CN" altLang="en-US" sz="4800"/>
          </a:p>
        </p:txBody>
      </p:sp>
    </p:spTree>
    <p:extLst>
      <p:ext uri="{BB962C8B-B14F-4D97-AF65-F5344CB8AC3E}">
        <p14:creationId xmlns:p14="http://schemas.microsoft.com/office/powerpoint/2010/main" val="16366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82"/>
            <a:ext cx="68580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4283968"/>
            <a:ext cx="6858000" cy="85953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6260" y="4513679"/>
            <a:ext cx="6294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/>
              <a:t>嗯，挺喜欢</a:t>
            </a:r>
            <a:r>
              <a:rPr lang="en-US" altLang="zh-CN" smtClean="0"/>
              <a:t>《</a:t>
            </a:r>
            <a:r>
              <a:rPr lang="zh-CN" altLang="en-US" smtClean="0"/>
              <a:t>金刚狼</a:t>
            </a:r>
            <a:r>
              <a:rPr lang="en-US" altLang="zh-CN" smtClean="0"/>
              <a:t>2》</a:t>
            </a:r>
            <a:r>
              <a:rPr lang="zh-CN" altLang="en-US" smtClean="0"/>
              <a:t>这张海报的</a:t>
            </a:r>
            <a:r>
              <a:rPr lang="en-US" altLang="zh-CN" smtClean="0"/>
              <a:t>……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40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8375" y="0"/>
            <a:ext cx="4069626" cy="5143500"/>
          </a:xfrm>
          <a:prstGeom prst="rect">
            <a:avLst/>
          </a:prstGeom>
        </p:spPr>
      </p:pic>
      <p:sp>
        <p:nvSpPr>
          <p:cNvPr id="5" name="矩形 15"/>
          <p:cNvSpPr/>
          <p:nvPr/>
        </p:nvSpPr>
        <p:spPr>
          <a:xfrm rot="20962020" flipH="1">
            <a:off x="470502" y="1982859"/>
            <a:ext cx="2520280" cy="1255311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5"/>
          <p:cNvSpPr/>
          <p:nvPr/>
        </p:nvSpPr>
        <p:spPr>
          <a:xfrm>
            <a:off x="332656" y="1995686"/>
            <a:ext cx="2520280" cy="1255311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0342" y="2230681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影片中的“快银”</a:t>
            </a:r>
            <a:r>
              <a:rPr lang="zh-CN" altLang="en-US" sz="24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身世之</a:t>
            </a:r>
            <a:r>
              <a:rPr lang="zh-CN" altLang="en-US" sz="24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谜</a:t>
            </a:r>
            <a:endParaRPr lang="zh-CN" altLang="en-US" sz="24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244" y="1104349"/>
            <a:ext cx="648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</a:t>
            </a:r>
            <a:endParaRPr lang="zh-CN" altLang="en-US" sz="88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4742" y="1691147"/>
            <a:ext cx="849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PART</a:t>
            </a:r>
          </a:p>
          <a:p>
            <a:r>
              <a:rPr lang="en-US" altLang="zh-CN" sz="12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TWO</a:t>
            </a:r>
            <a:endParaRPr lang="zh-CN" altLang="en-US" sz="12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000040" y="1691147"/>
            <a:ext cx="119656" cy="5395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059869" y="2046958"/>
            <a:ext cx="123623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smtClean="0">
                <a:solidFill>
                  <a:schemeClr val="bg1"/>
                </a:solidFill>
              </a:rPr>
              <a:t>DAYS OF FUTURE PAST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5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15"/>
          <p:cNvSpPr/>
          <p:nvPr/>
        </p:nvSpPr>
        <p:spPr>
          <a:xfrm rot="21438084">
            <a:off x="3441202" y="1326296"/>
            <a:ext cx="1429967" cy="502770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15"/>
          <p:cNvSpPr/>
          <p:nvPr/>
        </p:nvSpPr>
        <p:spPr>
          <a:xfrm rot="21438084" flipH="1">
            <a:off x="3574132" y="1565417"/>
            <a:ext cx="2016506" cy="501255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1400" y="0"/>
            <a:ext cx="4472396" cy="51435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699500" y="1231329"/>
            <a:ext cx="1000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快银</a:t>
            </a:r>
            <a:endParaRPr lang="zh-CN" altLang="en-US" sz="32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06059" y="1762626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QUICKSILVER</a:t>
            </a:r>
            <a:endParaRPr lang="zh-CN" altLang="en-US" sz="1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693840" y="2236732"/>
            <a:ext cx="0" cy="12264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717032" y="2139702"/>
            <a:ext cx="28452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r>
              <a:rPr lang="zh-CN" altLang="en-US" sz="2000" smtClean="0">
                <a:latin typeface="+mn-ea"/>
                <a:ea typeface="+mn-ea"/>
              </a:rPr>
              <a:t>这个可以超音速移动的小伙虽然造型有点屌丝，但其实他真正的身份是高富帅，因为</a:t>
            </a:r>
            <a:r>
              <a:rPr lang="en-US" altLang="zh-CN" sz="2000" smtClean="0">
                <a:latin typeface="+mn-ea"/>
                <a:ea typeface="+mn-ea"/>
              </a:rPr>
              <a:t>……</a:t>
            </a:r>
            <a:endParaRPr lang="zh-CN" altLang="en-US" sz="20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580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8920" y="0"/>
            <a:ext cx="4384221" cy="5143500"/>
          </a:xfrm>
          <a:prstGeom prst="rect">
            <a:avLst/>
          </a:prstGeom>
        </p:spPr>
      </p:pic>
      <p:sp>
        <p:nvSpPr>
          <p:cNvPr id="6" name="矩形 15"/>
          <p:cNvSpPr/>
          <p:nvPr/>
        </p:nvSpPr>
        <p:spPr>
          <a:xfrm rot="356635">
            <a:off x="149717" y="1226453"/>
            <a:ext cx="3061012" cy="1722263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5"/>
          <p:cNvSpPr/>
          <p:nvPr/>
        </p:nvSpPr>
        <p:spPr>
          <a:xfrm rot="189193" flipH="1">
            <a:off x="590533" y="1163060"/>
            <a:ext cx="2976005" cy="1722263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CD171C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4697332">
            <a:off x="3244368" y="1574599"/>
            <a:ext cx="529586" cy="1025969"/>
          </a:xfrm>
          <a:prstGeom prst="triangle">
            <a:avLst/>
          </a:prstGeom>
          <a:solidFill>
            <a:srgbClr val="CD171C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0748" y="1457515"/>
            <a:ext cx="25288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他</a:t>
            </a:r>
            <a:r>
              <a:rPr lang="zh-CN" altLang="en-US" sz="32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是我</a:t>
            </a:r>
            <a:r>
              <a:rPr lang="zh-CN" altLang="en-US" sz="400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儿子</a:t>
            </a:r>
            <a:endParaRPr lang="zh-CN" altLang="en-US" sz="320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4704" y="2044999"/>
            <a:ext cx="16948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He is my boy.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0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73016" y="350591"/>
            <a:ext cx="299108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在漫画原著中，快银是万磁王的儿子，因此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X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战警中设置救父的这段情节可以说是埋下伏笔了。而且影片中快银也说了他妈也跟一个会控制金属的男人约会过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……</a:t>
            </a:r>
          </a:p>
          <a:p>
            <a:pPr algn="just"/>
            <a:endParaRPr lang="en-US" altLang="zh-CN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另外，快银还有一个双胞胎姐姐</a:t>
            </a:r>
            <a:r>
              <a:rPr lang="en-US" altLang="zh-CN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——</a:t>
            </a:r>
            <a:r>
              <a:rPr lang="zh-CN" altLang="en-US" b="1" smtClean="0">
                <a:solidFill>
                  <a:srgbClr val="C00000"/>
                </a:solidFill>
              </a:rPr>
              <a:t>绯红女巫</a:t>
            </a:r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。</a:t>
            </a:r>
            <a:endParaRPr lang="en-US" altLang="zh-CN" smtClean="0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  <a:p>
            <a:pPr algn="just"/>
            <a:endParaRPr lang="en-US" altLang="zh-CN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37000">
                    <a:srgbClr val="A2A8A5"/>
                  </a:gs>
                  <a:gs pos="100000">
                    <a:prstClr val="white"/>
                  </a:gs>
                  <a:gs pos="71000">
                    <a:prstClr val="white">
                      <a:lumMod val="85000"/>
                    </a:prstClr>
                  </a:gs>
                </a:gsLst>
                <a:lin ang="5400000" scaled="0"/>
              </a:gradFill>
            </a:endParaRPr>
          </a:p>
          <a:p>
            <a:pPr algn="just"/>
            <a:r>
              <a:rPr lang="zh-CN" altLang="en-US" smtClean="0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起初，姐弟俩加入</a:t>
            </a:r>
            <a:r>
              <a:rPr lang="zh-CN" altLang="en-US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37000">
                      <a:srgbClr val="A2A8A5"/>
                    </a:gs>
                    <a:gs pos="100000">
                      <a:prstClr val="white"/>
                    </a:gs>
                    <a:gs pos="71000">
                      <a:prstClr val="white">
                        <a:lumMod val="85000"/>
                      </a:prstClr>
                    </a:gs>
                  </a:gsLst>
                  <a:lin ang="5400000" scaled="0"/>
                </a:gradFill>
              </a:rPr>
              <a:t>了万磁王变种人兄弟会，后改邪归正，加入复仇者联盟。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79" y="0"/>
            <a:ext cx="3331683" cy="5143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rot="1719450">
            <a:off x="1998492" y="392281"/>
            <a:ext cx="1460499" cy="1329070"/>
            <a:chOff x="2093183" y="123478"/>
            <a:chExt cx="1885215" cy="1715566"/>
          </a:xfrm>
        </p:grpSpPr>
        <p:sp>
          <p:nvSpPr>
            <p:cNvPr id="15" name="椭圆 14"/>
            <p:cNvSpPr/>
            <p:nvPr/>
          </p:nvSpPr>
          <p:spPr>
            <a:xfrm>
              <a:off x="2262832" y="123478"/>
              <a:ext cx="1715566" cy="17155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5003876">
              <a:off x="2203588" y="1030488"/>
              <a:ext cx="355253" cy="57606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47831" y="786249"/>
            <a:ext cx="122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儿子，戴上这套！</a:t>
            </a:r>
            <a:endParaRPr lang="zh-CN" altLang="en-US" b="1" dirty="0"/>
          </a:p>
        </p:txBody>
      </p:sp>
      <p:grpSp>
        <p:nvGrpSpPr>
          <p:cNvPr id="19" name="组合 18"/>
          <p:cNvGrpSpPr/>
          <p:nvPr/>
        </p:nvGrpSpPr>
        <p:grpSpPr>
          <a:xfrm rot="8698934">
            <a:off x="247223" y="3444262"/>
            <a:ext cx="1449283" cy="1318863"/>
            <a:chOff x="2093183" y="123478"/>
            <a:chExt cx="1885215" cy="1715566"/>
          </a:xfrm>
        </p:grpSpPr>
        <p:sp>
          <p:nvSpPr>
            <p:cNvPr id="20" name="椭圆 19"/>
            <p:cNvSpPr/>
            <p:nvPr/>
          </p:nvSpPr>
          <p:spPr>
            <a:xfrm>
              <a:off x="2262832" y="123478"/>
              <a:ext cx="1715566" cy="17155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5003876">
              <a:off x="2203588" y="1030488"/>
              <a:ext cx="355253" cy="57606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03497" y="3812579"/>
            <a:ext cx="117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b="1" smtClean="0"/>
              <a:t>不！我不喜欢戴套！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19009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Segoe UI Light 8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3991</TotalTime>
  <Words>1947</Words>
  <Application>Microsoft Office PowerPoint</Application>
  <PresentationFormat>自定义</PresentationFormat>
  <Paragraphs>121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Meiryo</vt:lpstr>
      <vt:lpstr>Segoe UI Light 8</vt:lpstr>
      <vt:lpstr>汉仪菱心体简</vt:lpstr>
      <vt:lpstr>宋体</vt:lpstr>
      <vt:lpstr>微软雅黑</vt:lpstr>
      <vt:lpstr>arial</vt:lpstr>
      <vt:lpstr>arial</vt:lpstr>
      <vt:lpstr>Calibri</vt:lpstr>
      <vt:lpstr>Calibri Light</vt:lpstr>
      <vt:lpstr>Segoe UI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168</cp:revision>
  <dcterms:created xsi:type="dcterms:W3CDTF">2012-08-24T15:19:14Z</dcterms:created>
  <dcterms:modified xsi:type="dcterms:W3CDTF">2015-11-11T01:29:29Z</dcterms:modified>
</cp:coreProperties>
</file>