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7" r:id="rId2"/>
  </p:sldMasterIdLst>
  <p:notesMasterIdLst>
    <p:notesMasterId r:id="rId45"/>
  </p:notesMasterIdLst>
  <p:sldIdLst>
    <p:sldId id="256" r:id="rId3"/>
    <p:sldId id="258" r:id="rId4"/>
    <p:sldId id="263" r:id="rId5"/>
    <p:sldId id="259" r:id="rId6"/>
    <p:sldId id="264" r:id="rId7"/>
    <p:sldId id="260" r:id="rId8"/>
    <p:sldId id="265" r:id="rId9"/>
    <p:sldId id="266" r:id="rId10"/>
    <p:sldId id="268" r:id="rId11"/>
    <p:sldId id="261" r:id="rId12"/>
    <p:sldId id="271" r:id="rId13"/>
    <p:sldId id="272" r:id="rId14"/>
    <p:sldId id="270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0" r:id="rId24"/>
    <p:sldId id="285" r:id="rId25"/>
    <p:sldId id="284" r:id="rId26"/>
    <p:sldId id="283" r:id="rId27"/>
    <p:sldId id="286" r:id="rId28"/>
    <p:sldId id="287" r:id="rId29"/>
    <p:sldId id="289" r:id="rId30"/>
    <p:sldId id="288" r:id="rId31"/>
    <p:sldId id="290" r:id="rId32"/>
    <p:sldId id="291" r:id="rId33"/>
    <p:sldId id="292" r:id="rId34"/>
    <p:sldId id="293" r:id="rId35"/>
    <p:sldId id="295" r:id="rId36"/>
    <p:sldId id="297" r:id="rId37"/>
    <p:sldId id="294" r:id="rId38"/>
    <p:sldId id="298" r:id="rId39"/>
    <p:sldId id="300" r:id="rId40"/>
    <p:sldId id="301" r:id="rId41"/>
    <p:sldId id="299" r:id="rId42"/>
    <p:sldId id="305" r:id="rId43"/>
    <p:sldId id="306" r:id="rId44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46"/>
    </p:embeddedFont>
    <p:embeddedFont>
      <p:font typeface="微软雅黑" panose="020B0503020204020204" pitchFamily="34" charset="-122"/>
      <p:regular r:id="rId47"/>
      <p:bold r:id="rId48"/>
    </p:embeddedFont>
    <p:embeddedFont>
      <p:font typeface="Arial Black" panose="020B0A04020102020204" pitchFamily="34" charset="0"/>
      <p:bold r:id="rId49"/>
    </p:embeddedFont>
    <p:embeddedFont>
      <p:font typeface="方正硬笔楷书简体" panose="02010600030101010101" charset="-122"/>
      <p:regular r:id="rId50"/>
    </p:embeddedFont>
    <p:embeddedFont>
      <p:font typeface="Arial Unicode MS" panose="02010600030101010101" charset="-122"/>
      <p:regular r:id="rId51"/>
    </p:embeddedFont>
    <p:embeddedFont>
      <p:font typeface="方正瘦金书简体" panose="02010600030101010101" charset="-122"/>
      <p:regular r:id="rId52"/>
    </p:embeddedFont>
    <p:embeddedFont>
      <p:font typeface="Meiryo" panose="020B0604030504040204" pitchFamily="34" charset="-128"/>
      <p:regular r:id="rId53"/>
      <p:bold r:id="rId54"/>
      <p:italic r:id="rId55"/>
      <p:boldItalic r:id="rId56"/>
    </p:embeddedFont>
    <p:embeddedFont>
      <p:font typeface="方正行楷简体" panose="03000509000000000000" pitchFamily="65" charset="-122"/>
      <p:regular r:id="rId57"/>
    </p:embeddedFont>
    <p:embeddedFont>
      <p:font typeface="Calibri Light" panose="020F0302020204030204" pitchFamily="34" charset="0"/>
      <p:regular r:id="rId58"/>
      <p:italic r:id="rId59"/>
    </p:embeddedFont>
    <p:embeddedFont>
      <p:font typeface="Broadway BT" panose="02010600030101010101"/>
      <p:regular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F7F7F"/>
    <a:srgbClr val="558ED5"/>
    <a:srgbClr val="FF3300"/>
    <a:srgbClr val="CE2621"/>
    <a:srgbClr val="6496CB"/>
    <a:srgbClr val="597722"/>
    <a:srgbClr val="F0F4FA"/>
    <a:srgbClr val="E6EDF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63" autoAdjust="0"/>
    <p:restoredTop sz="95494" autoAdjust="0"/>
  </p:normalViewPr>
  <p:slideViewPr>
    <p:cSldViewPr>
      <p:cViewPr varScale="1">
        <p:scale>
          <a:sx n="116" d="100"/>
          <a:sy n="116" d="100"/>
        </p:scale>
        <p:origin x="468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openxmlformats.org/officeDocument/2006/relationships/font" Target="fonts/font18.fntdata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61" Type="http://schemas.openxmlformats.org/officeDocument/2006/relationships/font" Target="fonts/font1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font" Target="fonts/font19.fntdata"/><Relationship Id="rId8" Type="http://schemas.openxmlformats.org/officeDocument/2006/relationships/slide" Target="slides/slide6.xml"/><Relationship Id="rId51" Type="http://schemas.openxmlformats.org/officeDocument/2006/relationships/font" Target="fonts/font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9.fntdata"/><Relationship Id="rId62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40343-50BE-4638-A244-6FD93E26BCD4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C24FF-2D1C-4EE6-978C-2A7AB1D4F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170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9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00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、诊断：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个人、职业和情智能力确定他们现在的情智水平和他们希望达到的水平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、共识：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定下一套明确的目标（用POSIE)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确定具体的评估办法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3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、评估：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对现有的能力、渴望得到的能力、强项、弱项的一个评估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、分析：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凭借估测得来的信息，认识现有的能力和有待发展的地方，用诸如SWOT的框架（强项／弱项／机遇／威胁）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研讨适当的模式或能力框架（比如：发展情智的五个步骤）有待发展的地方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、选择：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考虑加强薄弱环节的各种方法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用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解决问题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的策略探索不同的选择和可能性（动力和阻力）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借助机构程序作出决定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——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找出什么是切合实际的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、行动计划：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制定详尽的计划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指出动力源／阻力源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在时间上达成一致意见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7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、反馈：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讨论行动的思想、感觉和结果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找出怎样做效果好，怎样做效果不好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摸索学习重点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13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557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你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的信念、价值、动力、规则就好比过滤器，把那些原本重要的信息给歪曲或删除了。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S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imo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n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和Garfunkel创作的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The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Boxer,，中的一句歌词一语中的，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我们只看见我们想看见的，然后把剩下的抛掉不管。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比如，回到你和你老板上演的那一幕，她真的挑出了一个小毛病吗？还是那只是你的感觉？你凭借什么信息作出了这个判断：是不是她当时的表情、动作或语言可能引起了你的误解？要不然，就是某个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D</a:t>
            </a:r>
            <a:r>
              <a:rPr lang="en-US" altLang="zh-CN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aniel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Goleman称之为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情绪劫持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的兴奋点被触动了？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情绪劫持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即：信息绕过大脑负责高级思维的区域，直接进入控制情绪的区域。控情区域相对低级，它的本能目的就是生存。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我们的过滤器经常阻碍我们的感官接收信息。你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自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我意识的层次越高，你认识和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区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别客观事实过滤前后的能力就越强。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2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不同的感觉会激发相应的独特反应。通过回顾肢体反应、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自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身理解和个人感觉的联系，你就能够在任何情况下识别出自身的情绪反应。锻炼这种能力的途径之一就是记一本情感日记，记录你清绪状态的变化。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2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79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00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1．互惠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意思是满足彼此的需要：你帮我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——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帮你。比如，如果你老是向同事寻求帮助、建议或信息，但不抽空对他们的求助作出回应，他们最终也会收回他们的诀窍和帮助：（想想在公司里发生这样的事情是多么糟糕。）往往只有在反复的交流中，我们才能知道一个人真正的需求。测试一下你的认知能力（还记得</a:t>
            </a: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Leeper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的《模棱两可的女人》吗？）。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2．技巧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主动聆听</a:t>
            </a:r>
            <a:r>
              <a:rPr lang="zh-CN" altLang="en-US" sz="1200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积极地倾听包括语言和非语言在内的一切信号，从而了解对方究竟说的是什么／不是什么。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建立移情：设身处地地为他们着想，用他们的人生地图来理解他们的言谈举止。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提出</a:t>
            </a:r>
            <a:r>
              <a:rPr lang="zh-CN" altLang="en-US" sz="1200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问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题：直接询问对方的需求。不要妄作猜测</a:t>
            </a:r>
            <a:r>
              <a:rPr lang="zh-CN" altLang="en-US" sz="1200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。记住，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瞎猜于人于己都没好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处！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3．长期交往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连续性：建立对别人的看法。在不同的场合不同的情况下观察他们，这样就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能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获得下面的信息：他们是谁，他们的信仰、价值观和兴奋点是什么。这样做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有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利于你和他人的交往。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建立信任：建立和谐的关系需要有信任和舒适之感，这两者都要滋养。从与人交往中吸取经验教训，再把它们运用到以后的交往中，确保后来的交往是积极有益的。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4．参与交换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要想建立有效的人际关系，彼此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间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就要交换实际信息、思想、感觉和想法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。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这是一个交互的过程，你显露出来的东西会影l响对方，而他的态度又会影响你的反应。记住，别人对待我们的方式反映了我们对待自己的方式。人际关系不是由外而生的，而是由内而生的。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62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1．知道交往的界限（什么是能说的，什么是不能说的；在工作之外可以接受的行为在工作中可能是不妥的）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2．了解大家的期望（各自的需要）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3．重温你对别人的看法（避免作出没有根据的臆测）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4．重温别人对你的看法（借助优虑减轻技巧，敢问你自己最坏的结果会是什么）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5．检验交流的结果（考虑什么样的交流效果好，什么样的效果差，以及为什么会这样）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6，确定理想的结果（制定有效力的远大目标）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734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79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FF00"/>
                </a:solidFill>
              </a:rPr>
              <a:t>3</a:t>
            </a:r>
            <a:r>
              <a:rPr lang="en-US" altLang="zh-CN" sz="1400" dirty="0" smtClean="0">
                <a:solidFill>
                  <a:srgbClr val="FFFF00"/>
                </a:solidFill>
              </a:rPr>
              <a:t> </a:t>
            </a:r>
            <a:r>
              <a:rPr lang="zh-CN" altLang="en-US" sz="1400" dirty="0" smtClean="0">
                <a:solidFill>
                  <a:srgbClr val="FFFF00"/>
                </a:solidFill>
              </a:rPr>
              <a:t>自我激励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人际的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6609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4 </a:t>
            </a:r>
            <a:r>
              <a:rPr lang="zh-CN" altLang="en-US" sz="1400" dirty="0" smtClean="0">
                <a:solidFill>
                  <a:srgbClr val="FFFF00"/>
                </a:solidFill>
              </a:rPr>
              <a:t>人际关系控制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人际的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81699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5 </a:t>
            </a:r>
            <a:r>
              <a:rPr lang="zh-CN" altLang="en-US" sz="1400" dirty="0" smtClean="0">
                <a:solidFill>
                  <a:srgbClr val="FFFF00"/>
                </a:solidFill>
              </a:rPr>
              <a:t>情智培训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人际的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6609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02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359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47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317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17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8448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394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343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7290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710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51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FFF00"/>
                </a:solidFill>
              </a:rPr>
              <a:t>1</a:t>
            </a:r>
            <a:r>
              <a:rPr lang="zh-CN" altLang="en-US" sz="1400" b="1" dirty="0">
                <a:solidFill>
                  <a:srgbClr val="FFFF00"/>
                </a:solidFill>
              </a:rPr>
              <a:t> </a:t>
            </a:r>
            <a:r>
              <a:rPr lang="zh-CN" altLang="en-US" sz="1400" b="1" dirty="0" smtClean="0">
                <a:solidFill>
                  <a:srgbClr val="FFFF00"/>
                </a:solidFill>
              </a:rPr>
              <a:t>自我意识</a:t>
            </a:r>
            <a:endParaRPr lang="zh-CN" altLang="en-US" sz="14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内心的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9777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2 </a:t>
            </a:r>
            <a:r>
              <a:rPr lang="zh-CN" altLang="en-US" sz="1400" dirty="0" smtClean="0">
                <a:solidFill>
                  <a:srgbClr val="FFFF00"/>
                </a:solidFill>
              </a:rPr>
              <a:t>情绪控制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内心的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6609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rgbClr val="F0F4F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74" r:id="rId9"/>
    <p:sldLayoutId id="2147483675" r:id="rId10"/>
    <p:sldLayoutId id="2147483676" r:id="rId11"/>
    <p:sldLayoutId id="2147483673" r:id="rId12"/>
    <p:sldLayoutId id="2147483668" r:id="rId13"/>
    <p:sldLayoutId id="2147483669" r:id="rId14"/>
    <p:sldLayoutId id="2147483670" r:id="rId15"/>
    <p:sldLayoutId id="2147483671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7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92000" y="843558"/>
            <a:ext cx="2952000" cy="3024336"/>
          </a:xfrm>
          <a:prstGeom prst="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843558"/>
            <a:ext cx="940008" cy="3024336"/>
          </a:xfrm>
          <a:prstGeom prst="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4254" y="843558"/>
            <a:ext cx="5143500" cy="30243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994254" y="3939902"/>
            <a:ext cx="5143500" cy="0"/>
          </a:xfrm>
          <a:prstGeom prst="line">
            <a:avLst/>
          </a:prstGeom>
          <a:ln w="28575">
            <a:solidFill>
              <a:srgbClr val="5977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97252" y="3939902"/>
            <a:ext cx="2952000" cy="0"/>
          </a:xfrm>
          <a:prstGeom prst="line">
            <a:avLst/>
          </a:prstGeom>
          <a:ln w="28575">
            <a:solidFill>
              <a:srgbClr val="6496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627786" y="2687890"/>
            <a:ext cx="35702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597722"/>
                </a:solidFill>
              </a:rPr>
              <a:t>情</a:t>
            </a:r>
            <a:r>
              <a:rPr lang="zh-CN" altLang="en-US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597722"/>
                </a:solidFill>
              </a:rPr>
              <a:t>感</a:t>
            </a:r>
            <a:r>
              <a:rPr lang="zh-CN" altLang="en-US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597722"/>
                </a:solidFill>
              </a:rPr>
              <a:t>智商</a:t>
            </a:r>
            <a:endParaRPr lang="zh-CN" altLang="en-US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59772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1241341"/>
            <a:ext cx="2736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一种罕见的能力，即向适当的人、以适当的程度、在适当的时机、为适当的目的、用适当的方式发怒的</a:t>
            </a:r>
            <a:r>
              <a:rPr lang="zh-CN" altLang="en-US" sz="16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能力。</a:t>
            </a:r>
            <a:endParaRPr lang="en-US" altLang="zh-CN" sz="1600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 algn="r"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—— </a:t>
            </a:r>
            <a:r>
              <a:rPr lang="zh-CN" altLang="en-US" sz="16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亚里士多德</a:t>
            </a:r>
            <a:endParaRPr lang="zh-CN" altLang="en-US" sz="16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4011910"/>
            <a:ext cx="2304256" cy="11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2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915566"/>
            <a:ext cx="7632688" cy="3600400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How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Why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What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12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6200000">
            <a:off x="-65472" y="346037"/>
            <a:ext cx="2003152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33" name="燕尾形 32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五边形 34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66812" y="3128526"/>
            <a:ext cx="6493620" cy="1819488"/>
            <a:chOff x="1390748" y="2269142"/>
            <a:chExt cx="6493620" cy="2311986"/>
          </a:xfrm>
        </p:grpSpPr>
        <p:sp>
          <p:nvSpPr>
            <p:cNvPr id="2" name="Oval 65"/>
            <p:cNvSpPr>
              <a:spLocks noChangeArrowheads="1"/>
            </p:cNvSpPr>
            <p:nvPr/>
          </p:nvSpPr>
          <p:spPr bwMode="auto">
            <a:xfrm>
              <a:off x="1547664" y="4389208"/>
              <a:ext cx="6192688" cy="19192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24128" y="2302350"/>
              <a:ext cx="2160240" cy="216024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90748" y="2302350"/>
              <a:ext cx="2160240" cy="216024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132763" y="2310817"/>
              <a:ext cx="3022489" cy="2160240"/>
              <a:chOff x="2988747" y="2268409"/>
              <a:chExt cx="3022489" cy="2160240"/>
            </a:xfrm>
          </p:grpSpPr>
          <p:sp>
            <p:nvSpPr>
              <p:cNvPr id="6" name="椭圆 7"/>
              <p:cNvSpPr/>
              <p:nvPr/>
            </p:nvSpPr>
            <p:spPr>
              <a:xfrm flipH="1">
                <a:off x="2988747" y="2268409"/>
                <a:ext cx="3022489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3022489" h="2160240">
                    <a:moveTo>
                      <a:pt x="2588898" y="0"/>
                    </a:moveTo>
                    <a:lnTo>
                      <a:pt x="428658" y="0"/>
                    </a:lnTo>
                    <a:lnTo>
                      <a:pt x="428658" y="933763"/>
                    </a:lnTo>
                    <a:lnTo>
                      <a:pt x="391053" y="987828"/>
                    </a:lnTo>
                    <a:cubicBezTo>
                      <a:pt x="358865" y="919054"/>
                      <a:pt x="288642" y="872561"/>
                      <a:pt x="207559" y="872561"/>
                    </a:cubicBezTo>
                    <a:cubicBezTo>
                      <a:pt x="92927" y="872561"/>
                      <a:pt x="0" y="965488"/>
                      <a:pt x="0" y="1080120"/>
                    </a:cubicBezTo>
                    <a:cubicBezTo>
                      <a:pt x="0" y="1194752"/>
                      <a:pt x="92927" y="1287679"/>
                      <a:pt x="207559" y="1287679"/>
                    </a:cubicBezTo>
                    <a:cubicBezTo>
                      <a:pt x="288642" y="1287679"/>
                      <a:pt x="358865" y="1241187"/>
                      <a:pt x="391053" y="1172412"/>
                    </a:cubicBezTo>
                    <a:cubicBezTo>
                      <a:pt x="399883" y="1193464"/>
                      <a:pt x="411935" y="1212436"/>
                      <a:pt x="428658" y="1226477"/>
                    </a:cubicBezTo>
                    <a:lnTo>
                      <a:pt x="428658" y="2160240"/>
                    </a:lnTo>
                    <a:lnTo>
                      <a:pt x="2588898" y="2160240"/>
                    </a:lnTo>
                    <a:lnTo>
                      <a:pt x="2588898" y="1233569"/>
                    </a:lnTo>
                    <a:cubicBezTo>
                      <a:pt x="2607358" y="1217346"/>
                      <a:pt x="2621455" y="1196207"/>
                      <a:pt x="2631436" y="1172412"/>
                    </a:cubicBezTo>
                    <a:cubicBezTo>
                      <a:pt x="2663624" y="1241187"/>
                      <a:pt x="2733847" y="1287679"/>
                      <a:pt x="2814930" y="1287679"/>
                    </a:cubicBezTo>
                    <a:cubicBezTo>
                      <a:pt x="2929562" y="1287679"/>
                      <a:pt x="3022489" y="1194752"/>
                      <a:pt x="3022489" y="1080120"/>
                    </a:cubicBezTo>
                    <a:cubicBezTo>
                      <a:pt x="3022489" y="965488"/>
                      <a:pt x="2929562" y="872561"/>
                      <a:pt x="2814930" y="872561"/>
                    </a:cubicBezTo>
                    <a:cubicBezTo>
                      <a:pt x="2733847" y="872561"/>
                      <a:pt x="2663624" y="919054"/>
                      <a:pt x="2631436" y="987828"/>
                    </a:cubicBezTo>
                    <a:cubicBezTo>
                      <a:pt x="2621455" y="964033"/>
                      <a:pt x="2607357" y="942894"/>
                      <a:pt x="2588898" y="926671"/>
                    </a:cubicBezTo>
                    <a:close/>
                  </a:path>
                </a:pathLst>
              </a:custGeom>
              <a:solidFill>
                <a:srgbClr val="558ED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右箭头 6"/>
              <p:cNvSpPr/>
              <p:nvPr/>
            </p:nvSpPr>
            <p:spPr>
              <a:xfrm>
                <a:off x="5712839" y="3220708"/>
                <a:ext cx="216023" cy="228722"/>
              </a:xfrm>
              <a:prstGeom prst="right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右箭头 7"/>
              <p:cNvSpPr/>
              <p:nvPr/>
            </p:nvSpPr>
            <p:spPr>
              <a:xfrm flipH="1">
                <a:off x="3062554" y="3220708"/>
                <a:ext cx="216023" cy="228722"/>
              </a:xfrm>
              <a:prstGeom prst="right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594830" y="2269142"/>
              <a:ext cx="1681026" cy="2229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01.</a:t>
              </a:r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自我意识</a:t>
              </a:r>
              <a:endPara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02.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情绪控制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Black" pitchFamily="34" charset="0"/>
                <a:ea typeface="微软雅黑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03.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自我激励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20172" y="2607098"/>
              <a:ext cx="1764196" cy="152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04.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人际关系控制</a:t>
              </a:r>
              <a:endParaRPr lang="en-US" altLang="zh-CN" sz="2400" b="1" dirty="0" smtClean="0">
                <a:solidFill>
                  <a:srgbClr val="558ED5"/>
                </a:solidFill>
                <a:latin typeface="Arial Black" pitchFamily="34" charset="0"/>
                <a:ea typeface="微软雅黑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05.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情智培训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806406"/>
              <a:ext cx="15481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核心能力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23136" y="3386895"/>
              <a:ext cx="1888102" cy="484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发展情智五步模型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20604" y="987574"/>
            <a:ext cx="2363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内心的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7068" y="987574"/>
            <a:ext cx="2363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人际的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20" name="加号 19"/>
          <p:cNvSpPr/>
          <p:nvPr/>
        </p:nvSpPr>
        <p:spPr>
          <a:xfrm>
            <a:off x="4842030" y="987574"/>
            <a:ext cx="864096" cy="853877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076286" y="1982912"/>
            <a:ext cx="2052000" cy="0"/>
          </a:xfrm>
          <a:prstGeom prst="line">
            <a:avLst/>
          </a:prstGeom>
          <a:ln w="571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252750" y="1982912"/>
            <a:ext cx="2052000" cy="0"/>
          </a:xfrm>
          <a:prstGeom prst="line">
            <a:avLst/>
          </a:prstGeom>
          <a:ln w="571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986162" y="227820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认识、理解和激励自身的内部智力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174009" y="2139702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解读、感觉、理解和控制自身与他人关系的外部智力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5496" y="116011"/>
            <a:ext cx="1793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情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智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4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7236296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504" y="1568198"/>
            <a:ext cx="2039662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Part1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自我</a:t>
            </a:r>
            <a:r>
              <a:rPr lang="zh-CN" altLang="en-US" sz="2000" b="1" dirty="0">
                <a:solidFill>
                  <a:srgbClr val="558ED5"/>
                </a:solidFill>
              </a:rPr>
              <a:t>意识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140573"/>
            <a:ext cx="7074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这世上只有一个角落是你肯定能改进的：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那就是你自己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92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1763688" y="931099"/>
            <a:ext cx="6638808" cy="3872899"/>
            <a:chOff x="2181664" y="1075115"/>
            <a:chExt cx="6638808" cy="3872899"/>
          </a:xfrm>
        </p:grpSpPr>
        <p:grpSp>
          <p:nvGrpSpPr>
            <p:cNvPr id="80" name="组合 79"/>
            <p:cNvGrpSpPr/>
            <p:nvPr/>
          </p:nvGrpSpPr>
          <p:grpSpPr>
            <a:xfrm>
              <a:off x="2181664" y="1075115"/>
              <a:ext cx="4944802" cy="3872899"/>
              <a:chOff x="1067358" y="705513"/>
              <a:chExt cx="5256584" cy="4117094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1067358" y="1454734"/>
                <a:ext cx="4608512" cy="3061232"/>
                <a:chOff x="1547664" y="2420888"/>
                <a:chExt cx="3657788" cy="3061232"/>
              </a:xfrm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1547664" y="3448184"/>
                  <a:ext cx="3657788" cy="2033936"/>
                  <a:chOff x="428024" y="2810655"/>
                  <a:chExt cx="3804678" cy="1871760"/>
                </a:xfrm>
                <a:effectLst/>
              </p:grpSpPr>
              <p:sp>
                <p:nvSpPr>
                  <p:cNvPr id="57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28024" y="3105768"/>
                    <a:ext cx="3804678" cy="1576647"/>
                  </a:xfrm>
                  <a:prstGeom prst="ellipse">
                    <a:avLst/>
                  </a:prstGeom>
                  <a:solidFill>
                    <a:sysClr val="window" lastClr="FFFFFF">
                      <a:lumMod val="85000"/>
                    </a:sysClr>
                  </a:solidFill>
                  <a:ln w="34925" cap="flat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perspectiveRelaxedModerately"/>
                    <a:lightRig rig="threePt" dir="t"/>
                  </a:scene3d>
                  <a:sp3d prstMaterial="metal">
                    <a:bevelT w="260350" h="50800" prst="softRound"/>
                    <a:bevelB w="88900" h="635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grpSp>
                <p:nvGrpSpPr>
                  <p:cNvPr id="58" name="组合 57"/>
                  <p:cNvGrpSpPr/>
                  <p:nvPr/>
                </p:nvGrpSpPr>
                <p:grpSpPr>
                  <a:xfrm>
                    <a:off x="642910" y="2810655"/>
                    <a:ext cx="3391093" cy="1480517"/>
                    <a:chOff x="714348" y="4309181"/>
                    <a:chExt cx="3552978" cy="1764902"/>
                  </a:xfrm>
                  <a:scene3d>
                    <a:camera prst="perspectiveRelaxedModerately"/>
                    <a:lightRig rig="balanced" dir="t"/>
                  </a:scene3d>
                </p:grpSpPr>
                <p:sp>
                  <p:nvSpPr>
                    <p:cNvPr id="59" name="Oval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14348" y="4309181"/>
                      <a:ext cx="3552978" cy="1764902"/>
                    </a:xfrm>
                    <a:prstGeom prst="ellipse">
                      <a:avLst/>
                    </a:prstGeom>
                    <a:gradFill flip="none" rotWithShape="1">
                      <a:gsLst>
                        <a:gs pos="99000">
                          <a:srgbClr val="0070C0"/>
                        </a:gs>
                        <a:gs pos="0">
                          <a:srgbClr val="00B0F0"/>
                        </a:gs>
                      </a:gsLst>
                      <a:lin ang="5400000" scaled="1"/>
                      <a:tileRect/>
                    </a:gradFill>
                    <a:ln w="41275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</a:ln>
                    <a:effectLst>
                      <a:outerShdw blurRad="317500" dir="2700000" algn="ctr">
                        <a:srgbClr val="000000">
                          <a:alpha val="4000"/>
                        </a:srgbClr>
                      </a:outerShdw>
                    </a:effectLst>
                    <a:sp3d extrusionH="38100" prstMaterial="plastic">
                      <a:bevelT w="260350" h="50800" prst="softRound"/>
                      <a:bevelB w="177800" h="508000" prst="softRound"/>
                    </a:sp3d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2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70000"/>
                        <a:buFont typeface="Wingdings" pitchFamily="2" charset="2"/>
                        <a:buChar char="u"/>
                        <a:tabLst>
                          <a:tab pos="136525" algn="l"/>
                        </a:tabLst>
                        <a:defRPr/>
                      </a:pPr>
                      <a:endParaRPr kumimoji="0" lang="zh-CN" altLang="zh-CN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/>
                        <a:cs typeface="+mn-cs"/>
                      </a:endParaRPr>
                    </a:p>
                  </p:txBody>
                </p:sp>
                <p:sp>
                  <p:nvSpPr>
                    <p:cNvPr id="60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3777" y="4495678"/>
                      <a:ext cx="2742523" cy="1285882"/>
                    </a:xfrm>
                    <a:prstGeom prst="ellipse">
                      <a:avLst/>
                    </a:prstGeom>
                    <a:solidFill>
                      <a:sysClr val="window" lastClr="FFFFFF">
                        <a:alpha val="89000"/>
                      </a:sys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宋体" pitchFamily="2" charset="-122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50" name="组合 49"/>
                <p:cNvGrpSpPr/>
                <p:nvPr/>
              </p:nvGrpSpPr>
              <p:grpSpPr>
                <a:xfrm>
                  <a:off x="1942873" y="3127575"/>
                  <a:ext cx="2893189" cy="1427699"/>
                  <a:chOff x="671160" y="4141330"/>
                  <a:chExt cx="3552978" cy="1764901"/>
                </a:xfrm>
                <a:scene3d>
                  <a:camera prst="perspectiveRelaxedModerately"/>
                  <a:lightRig rig="balanced" dir="t"/>
                </a:scene3d>
              </p:grpSpPr>
              <p:sp>
                <p:nvSpPr>
                  <p:cNvPr id="55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671160" y="4141330"/>
                    <a:ext cx="3552978" cy="1764901"/>
                  </a:xfrm>
                  <a:prstGeom prst="ellipse">
                    <a:avLst/>
                  </a:prstGeom>
                  <a:gradFill flip="none" rotWithShape="1">
                    <a:gsLst>
                      <a:gs pos="99000">
                        <a:srgbClr val="60A929"/>
                      </a:gs>
                      <a:gs pos="1000">
                        <a:srgbClr val="B8EB15"/>
                      </a:gs>
                    </a:gsLst>
                    <a:lin ang="5400000" scaled="1"/>
                    <a:tileRect/>
                  </a:gradFill>
                  <a:ln w="412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>
                    <a:outerShdw blurRad="317500" dir="2700000" algn="ctr">
                      <a:srgbClr val="000000">
                        <a:alpha val="4000"/>
                      </a:srgbClr>
                    </a:outerShdw>
                  </a:effectLst>
                  <a:sp3d extrusionH="38100" prstMaterial="plastic">
                    <a:bevelT w="260350" h="50800" prst="softRound"/>
                    <a:bevelB w="88900" h="508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3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56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1074519" y="4381452"/>
                    <a:ext cx="2742523" cy="1285882"/>
                  </a:xfrm>
                  <a:prstGeom prst="ellipse">
                    <a:avLst/>
                  </a:prstGeom>
                  <a:solidFill>
                    <a:sysClr val="window" lastClr="FFFFFF">
                      <a:alpha val="89000"/>
                    </a:sys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" name="组合 50"/>
                <p:cNvGrpSpPr/>
                <p:nvPr/>
              </p:nvGrpSpPr>
              <p:grpSpPr>
                <a:xfrm>
                  <a:off x="2106048" y="2782598"/>
                  <a:ext cx="2594066" cy="1280091"/>
                  <a:chOff x="714348" y="4424930"/>
                  <a:chExt cx="3552978" cy="1764902"/>
                </a:xfrm>
                <a:scene3d>
                  <a:camera prst="perspectiveRelaxedModerately"/>
                  <a:lightRig rig="balanced" dir="t"/>
                </a:scene3d>
              </p:grpSpPr>
              <p:sp>
                <p:nvSpPr>
                  <p:cNvPr id="53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714348" y="4424930"/>
                    <a:ext cx="3552978" cy="1764902"/>
                  </a:xfrm>
                  <a:prstGeom prst="ellipse">
                    <a:avLst/>
                  </a:prstGeom>
                  <a:gradFill flip="none" rotWithShape="1">
                    <a:gsLst>
                      <a:gs pos="99000">
                        <a:srgbClr val="FFC000"/>
                      </a:gs>
                      <a:gs pos="0">
                        <a:srgbClr val="F79646"/>
                      </a:gs>
                    </a:gsLst>
                    <a:lin ang="5400000" scaled="1"/>
                    <a:tileRect/>
                  </a:gradFill>
                  <a:ln w="412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>
                    <a:outerShdw blurRad="317500" dir="2700000" algn="ctr">
                      <a:srgbClr val="000000">
                        <a:alpha val="4000"/>
                      </a:srgbClr>
                    </a:outerShdw>
                  </a:effectLst>
                  <a:sp3d extrusionH="38100" prstMaterial="plastic">
                    <a:bevelT w="260350" h="50800" prst="softRound"/>
                    <a:bevelB w="88900" h="508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3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54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1132105" y="4625941"/>
                    <a:ext cx="2742522" cy="1285882"/>
                  </a:xfrm>
                  <a:prstGeom prst="ellipse">
                    <a:avLst/>
                  </a:prstGeom>
                  <a:solidFill>
                    <a:sysClr val="window" lastClr="FFFFFF">
                      <a:alpha val="89000"/>
                    </a:sys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52" name="Oval 32"/>
                <p:cNvSpPr>
                  <a:spLocks noChangeArrowheads="1"/>
                </p:cNvSpPr>
                <p:nvPr/>
              </p:nvSpPr>
              <p:spPr bwMode="auto">
                <a:xfrm>
                  <a:off x="2302913" y="2420888"/>
                  <a:ext cx="2200858" cy="1082452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1275" cap="flat" cmpd="sng" algn="ctr">
                  <a:noFill/>
                  <a:prstDash val="solid"/>
                </a:ln>
                <a:effectLst>
                  <a:outerShdw blurRad="317500" dir="2700000" algn="ctr">
                    <a:srgbClr val="000000">
                      <a:alpha val="4000"/>
                    </a:srgbClr>
                  </a:outerShdw>
                </a:effectLst>
                <a:scene3d>
                  <a:camera prst="perspectiveRelaxedModerately"/>
                  <a:lightRig rig="balanced" dir="t"/>
                </a:scene3d>
                <a:sp3d extrusionH="635000" prstMaterial="plastic">
                  <a:bevelT w="260350" h="50800" prst="softRound"/>
                  <a:bevelB w="88900" h="101600" prst="softRound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2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FF0000"/>
                    </a:buClr>
                    <a:buSzPct val="70000"/>
                    <a:buFont typeface="Wingdings" pitchFamily="2" charset="2"/>
                    <a:buChar char="u"/>
                    <a:tabLst>
                      <a:tab pos="136525" algn="l"/>
                    </a:tabLst>
                    <a:defRPr/>
                  </a:pPr>
                  <a:endParaRPr kumimoji="0" lang="zh-CN" altLang="zh-CN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61" name="Oval 65"/>
              <p:cNvSpPr>
                <a:spLocks noChangeArrowheads="1"/>
              </p:cNvSpPr>
              <p:nvPr/>
            </p:nvSpPr>
            <p:spPr bwMode="auto">
              <a:xfrm>
                <a:off x="2291494" y="1849203"/>
                <a:ext cx="2166421" cy="438687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宋体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2690670" y="705513"/>
                <a:ext cx="1393384" cy="1393384"/>
                <a:chOff x="937081" y="2250776"/>
                <a:chExt cx="1199014" cy="1199017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椭圆 62"/>
                <p:cNvSpPr/>
                <p:nvPr/>
              </p:nvSpPr>
              <p:spPr bwMode="auto">
                <a:xfrm rot="1267204">
                  <a:off x="937081" y="2250776"/>
                  <a:ext cx="1199014" cy="1199017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0070C0"/>
                    </a:gs>
                    <a:gs pos="100000">
                      <a:srgbClr val="00B0F0"/>
                    </a:gs>
                  </a:gsLst>
                  <a:lin ang="10800000" scaled="1"/>
                  <a:tileRect/>
                </a:gradFill>
                <a:ln w="25400" cap="flat" cmpd="sng" algn="ctr">
                  <a:solidFill>
                    <a:srgbClr val="0070C0"/>
                  </a:solidFill>
                  <a:prstDash val="solid"/>
                </a:ln>
                <a:effectLst/>
                <a:scene3d>
                  <a:camera prst="orthographicFront">
                    <a:rot lat="0" lon="0" rev="0"/>
                  </a:camera>
                  <a:lightRig rig="glow" dir="t">
                    <a:rot lat="0" lon="0" rev="14100000"/>
                  </a:lightRig>
                </a:scene3d>
                <a:sp3d prstMaterial="softEdge">
                  <a:bevelT w="127000"/>
                </a:sp3d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grpSp>
              <p:nvGrpSpPr>
                <p:cNvPr id="64" name="组合 63"/>
                <p:cNvGrpSpPr/>
                <p:nvPr/>
              </p:nvGrpSpPr>
              <p:grpSpPr>
                <a:xfrm>
                  <a:off x="1105641" y="2303027"/>
                  <a:ext cx="987812" cy="1120801"/>
                  <a:chOff x="1105641" y="2159011"/>
                  <a:chExt cx="987812" cy="1120801"/>
                </a:xfrm>
              </p:grpSpPr>
              <p:sp>
                <p:nvSpPr>
                  <p:cNvPr id="65" name="椭圆 64"/>
                  <p:cNvSpPr/>
                  <p:nvPr/>
                </p:nvSpPr>
                <p:spPr bwMode="auto">
                  <a:xfrm rot="2140418">
                    <a:off x="1105641" y="2159011"/>
                    <a:ext cx="987812" cy="905745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ysClr val="window" lastClr="FFFFFF">
                          <a:alpha val="0"/>
                        </a:sysClr>
                      </a:gs>
                      <a:gs pos="16000">
                        <a:sysClr val="window" lastClr="FFFFFF">
                          <a:alpha val="87000"/>
                        </a:sysClr>
                      </a:gs>
                      <a:gs pos="30000">
                        <a:sysClr val="window" lastClr="FFFFFF">
                          <a:alpha val="0"/>
                        </a:sysClr>
                      </a:gs>
                    </a:gsLst>
                    <a:lin ang="27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66" name="椭圆 65"/>
                  <p:cNvSpPr/>
                  <p:nvPr/>
                </p:nvSpPr>
                <p:spPr>
                  <a:xfrm rot="21437843">
                    <a:off x="1117706" y="2873834"/>
                    <a:ext cx="786382" cy="405978"/>
                  </a:xfrm>
                  <a:prstGeom prst="ellipse">
                    <a:avLst/>
                  </a:prstGeom>
                  <a:gradFill>
                    <a:gsLst>
                      <a:gs pos="28000">
                        <a:sysClr val="window" lastClr="FFFFFF">
                          <a:alpha val="0"/>
                        </a:sysClr>
                      </a:gs>
                      <a:gs pos="98000">
                        <a:sysClr val="window" lastClr="FFFFFF">
                          <a:alpha val="79000"/>
                        </a:sysClr>
                      </a:gs>
                      <a:gs pos="78000">
                        <a:sysClr val="window" lastClr="FFFFFF">
                          <a:alpha val="41000"/>
                        </a:sysClr>
                      </a:gs>
                    </a:gsLst>
                    <a:lin ang="54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3006547" y="2472155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b="1" kern="0" noProof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信念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006547" y="2997830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价值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3006547" y="3481301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动机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3006547" y="3952898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规则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634182" y="1234764"/>
                <a:ext cx="151836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1" i="0" u="none" strike="noStrike" kern="0" cap="none" spc="0" normalizeH="0" baseline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800" noProof="0" dirty="0" smtClean="0">
                    <a:effectLst/>
                  </a:rPr>
                  <a:t>目标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3" name="直接箭头连接符 72"/>
              <p:cNvCxnSpPr/>
              <p:nvPr/>
            </p:nvCxnSpPr>
            <p:spPr>
              <a:xfrm>
                <a:off x="4307718" y="4025888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74" name="直接箭头连接符 73"/>
              <p:cNvCxnSpPr/>
              <p:nvPr/>
            </p:nvCxnSpPr>
            <p:spPr>
              <a:xfrm>
                <a:off x="4307718" y="351692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75" name="直接箭头连接符 74"/>
              <p:cNvCxnSpPr/>
              <p:nvPr/>
            </p:nvCxnSpPr>
            <p:spPr>
              <a:xfrm>
                <a:off x="4307718" y="3033455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76" name="直接箭头连接符 75"/>
              <p:cNvCxnSpPr/>
              <p:nvPr/>
            </p:nvCxnSpPr>
            <p:spPr>
              <a:xfrm>
                <a:off x="4307718" y="253718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sp>
            <p:nvSpPr>
              <p:cNvPr id="81" name="TextBox 80"/>
              <p:cNvSpPr txBox="1"/>
              <p:nvPr/>
            </p:nvSpPr>
            <p:spPr>
              <a:xfrm>
                <a:off x="3006547" y="4391083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b="1" kern="0" dirty="0" smtClean="0">
                    <a:solidFill>
                      <a:schemeClr val="accent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自语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>
                <a:off x="4307718" y="4501369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86" name="直接箭头连接符 85"/>
              <p:cNvCxnSpPr/>
              <p:nvPr/>
            </p:nvCxnSpPr>
            <p:spPr>
              <a:xfrm>
                <a:off x="4307718" y="145763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</p:grpSp>
        <p:sp>
          <p:nvSpPr>
            <p:cNvPr id="78" name="TextBox 77"/>
            <p:cNvSpPr txBox="1"/>
            <p:nvPr/>
          </p:nvSpPr>
          <p:spPr>
            <a:xfrm flipH="1">
              <a:off x="7164288" y="3085082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我们珍视的东西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flipH="1">
              <a:off x="7164288" y="2560974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对自身和他人的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164288" y="3533571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noProof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它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影响我们前行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flipH="1">
              <a:off x="7164288" y="4003019"/>
              <a:ext cx="1512168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我们所遵循的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flipH="1">
              <a:off x="7164288" y="4459624"/>
              <a:ext cx="1512168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内心的独白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flipH="1">
              <a:off x="7164288" y="1608973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近期的和远期的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74370" y="432996"/>
            <a:ext cx="70740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用</a:t>
            </a:r>
            <a:r>
              <a:rPr lang="zh-CN" altLang="en-US" sz="1600" dirty="0"/>
              <a:t>我们自己的双眼观察我们自己的</a:t>
            </a:r>
            <a:r>
              <a:rPr lang="zh-CN" altLang="en-US" sz="1600" dirty="0" smtClean="0"/>
              <a:t>能力，即要清楚</a:t>
            </a:r>
            <a:r>
              <a:rPr lang="en-US" altLang="zh-CN" sz="1600" dirty="0" smtClean="0"/>
              <a:t>……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5" name="燕尾形 44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五边形 46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66307" y="555526"/>
            <a:ext cx="1210588" cy="9611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Part1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自我</a:t>
            </a:r>
            <a:r>
              <a:rPr lang="zh-CN" altLang="en-US" sz="2000" dirty="0">
                <a:solidFill>
                  <a:schemeClr val="bg1"/>
                </a:solidFill>
              </a:rPr>
              <a:t>意识</a:t>
            </a:r>
          </a:p>
        </p:txBody>
      </p:sp>
    </p:spTree>
    <p:extLst>
      <p:ext uri="{BB962C8B-B14F-4D97-AF65-F5344CB8AC3E}">
        <p14:creationId xmlns:p14="http://schemas.microsoft.com/office/powerpoint/2010/main" val="6992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 flipV="1">
            <a:off x="6588224" y="2772981"/>
            <a:ext cx="733196" cy="0"/>
          </a:xfrm>
          <a:prstGeom prst="line">
            <a:avLst/>
          </a:prstGeom>
          <a:noFill/>
          <a:ln w="12700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1206" y="411510"/>
            <a:ext cx="2089026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9363" y="411510"/>
            <a:ext cx="2054224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935" y="1044776"/>
            <a:ext cx="1194691" cy="294514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2702744" y="1553079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5" name="直接连接符 14"/>
          <p:cNvCxnSpPr>
            <a:endCxn id="14" idx="1"/>
          </p:cNvCxnSpPr>
          <p:nvPr/>
        </p:nvCxnSpPr>
        <p:spPr>
          <a:xfrm>
            <a:off x="2216113" y="1498460"/>
            <a:ext cx="501424" cy="69412"/>
          </a:xfrm>
          <a:prstGeom prst="line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16" name="矩形 15"/>
          <p:cNvSpPr/>
          <p:nvPr/>
        </p:nvSpPr>
        <p:spPr>
          <a:xfrm>
            <a:off x="539552" y="1329062"/>
            <a:ext cx="1676561" cy="346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非语言行为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18210" y="2671953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031578" y="2700960"/>
            <a:ext cx="484352" cy="0"/>
          </a:xfrm>
          <a:prstGeom prst="line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539551" y="2527816"/>
            <a:ext cx="1492027" cy="346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能量层次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58817" y="3680065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5" name="直接连接符 24"/>
          <p:cNvCxnSpPr>
            <a:stCxn id="26" idx="3"/>
          </p:cNvCxnSpPr>
          <p:nvPr/>
        </p:nvCxnSpPr>
        <p:spPr>
          <a:xfrm flipV="1">
            <a:off x="2483769" y="3738200"/>
            <a:ext cx="484351" cy="194644"/>
          </a:xfrm>
          <a:prstGeom prst="line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899593" y="3759700"/>
            <a:ext cx="1584176" cy="346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对他人的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387870" y="1624842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983153" y="3838887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52" name="直接连接符 51"/>
          <p:cNvCxnSpPr>
            <a:stCxn id="50" idx="7"/>
            <a:endCxn id="53" idx="1"/>
          </p:cNvCxnSpPr>
          <p:nvPr/>
        </p:nvCxnSpPr>
        <p:spPr>
          <a:xfrm flipV="1">
            <a:off x="6474092" y="1462502"/>
            <a:ext cx="719203" cy="177133"/>
          </a:xfrm>
          <a:prstGeom prst="line">
            <a:avLst/>
          </a:prstGeom>
          <a:noFill/>
          <a:ln w="12700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53" name="矩形 52"/>
          <p:cNvSpPr/>
          <p:nvPr/>
        </p:nvSpPr>
        <p:spPr>
          <a:xfrm>
            <a:off x="7193295" y="1289358"/>
            <a:ext cx="1440160" cy="34628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个人风格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54" name="直接连接符 53"/>
          <p:cNvCxnSpPr>
            <a:stCxn id="51" idx="6"/>
            <a:endCxn id="55" idx="1"/>
          </p:cNvCxnSpPr>
          <p:nvPr/>
        </p:nvCxnSpPr>
        <p:spPr>
          <a:xfrm>
            <a:off x="6084168" y="3889395"/>
            <a:ext cx="936104" cy="201041"/>
          </a:xfrm>
          <a:prstGeom prst="line">
            <a:avLst/>
          </a:prstGeom>
          <a:noFill/>
          <a:ln w="12700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7020272" y="3917292"/>
            <a:ext cx="1312997" cy="34628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身体状况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32438" y="2744286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308303" y="2599824"/>
            <a:ext cx="1325152" cy="34628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noProof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技巧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7504" y="195486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70C0"/>
                </a:solidFill>
              </a:rPr>
              <a:t>内在尺度</a:t>
            </a:r>
            <a:endParaRPr lang="zh-CN" altLang="en-US" sz="4400" b="1" dirty="0">
              <a:solidFill>
                <a:srgbClr val="0070C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84168" y="195486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C00000"/>
                </a:solidFill>
              </a:rPr>
              <a:t>外在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尺度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139952" y="580206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自语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304007" y="1110071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规则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154279" y="1110071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信念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139952" y="3989916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评价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99792" y="2274426"/>
            <a:ext cx="1279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动机行为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436096" y="1923678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情绪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204402" y="2562458"/>
            <a:ext cx="1167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兴奋点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716016" y="335454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恐惧和焦虑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860045" y="3354546"/>
            <a:ext cx="1279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自信</a:t>
            </a:r>
          </a:p>
        </p:txBody>
      </p:sp>
    </p:spTree>
    <p:extLst>
      <p:ext uri="{BB962C8B-B14F-4D97-AF65-F5344CB8AC3E}">
        <p14:creationId xmlns:p14="http://schemas.microsoft.com/office/powerpoint/2010/main" val="76908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23528" y="1069763"/>
            <a:ext cx="6798809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你被要求去做一个项目，这个项目很有难度，通常是交给更有经验的同事做的，所以你受宠若惊、兴奋不已。你还有一丝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紧张（你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在心里对自己说，你不够优秀）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。一头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扎进这个项目中后，你的心情渐渐从兴高采烈变成了害怕沮丧。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在预定的时间和预算内完成了任务。你如释重负，备感自豪。你告诉老板你完工了并拿给她看你做好的项月。你的老板不提感谢，也无赞扬，反而从中挑出一个小毛病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很生气，下定决心再也不这么卖命了。你感到被剥削利用了（心里又有一个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声音响起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来，更进一步使你认定自己不够优秀）。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考虑该辞职了（你的信念之一是，付出努力就该得到重视，而这种信念被动摇了）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于是觉得又失望又难受。你写了封新的求职信，开始留意各处的招聘栏。 </a:t>
            </a:r>
          </a:p>
        </p:txBody>
      </p:sp>
      <p:sp>
        <p:nvSpPr>
          <p:cNvPr id="17" name="矩形 16"/>
          <p:cNvSpPr/>
          <p:nvPr/>
        </p:nvSpPr>
        <p:spPr>
          <a:xfrm>
            <a:off x="7596336" y="129709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内心独白</a:t>
            </a:r>
            <a:r>
              <a:rPr lang="en-US" altLang="zh-CN" sz="1600" b="1" dirty="0">
                <a:solidFill>
                  <a:srgbClr val="C00000"/>
                </a:solidFill>
              </a:rPr>
              <a:t>】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596336" y="273725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内心独白</a:t>
            </a:r>
            <a:r>
              <a:rPr lang="en-US" altLang="zh-CN" sz="1600" b="1" dirty="0">
                <a:solidFill>
                  <a:srgbClr val="C00000"/>
                </a:solidFill>
              </a:rPr>
              <a:t>】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596336" y="410540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信念动摇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  <a:endParaRPr lang="zh-CN" altLang="en-US" dirty="0"/>
          </a:p>
        </p:txBody>
      </p:sp>
      <p:cxnSp>
        <p:nvCxnSpPr>
          <p:cNvPr id="25" name="肘形连接符 24"/>
          <p:cNvCxnSpPr>
            <a:endCxn id="17" idx="2"/>
          </p:cNvCxnSpPr>
          <p:nvPr/>
        </p:nvCxnSpPr>
        <p:spPr>
          <a:xfrm flipV="1">
            <a:off x="5963962" y="1635646"/>
            <a:ext cx="2340260" cy="216024"/>
          </a:xfrm>
          <a:prstGeom prst="bentConnector2">
            <a:avLst/>
          </a:prstGeom>
          <a:ln>
            <a:solidFill>
              <a:srgbClr val="7F7F7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/>
          <p:nvPr/>
        </p:nvCxnSpPr>
        <p:spPr>
          <a:xfrm flipV="1">
            <a:off x="6023381" y="3147814"/>
            <a:ext cx="2316450" cy="216024"/>
          </a:xfrm>
          <a:prstGeom prst="bentConnector2">
            <a:avLst/>
          </a:prstGeom>
          <a:ln>
            <a:solidFill>
              <a:srgbClr val="7F7F7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>
            <a:off x="7236296" y="3867894"/>
            <a:ext cx="1080000" cy="216024"/>
          </a:xfrm>
          <a:prstGeom prst="bentConnector2">
            <a:avLst/>
          </a:prstGeom>
          <a:ln>
            <a:solidFill>
              <a:srgbClr val="7F7F7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148909" y="4115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案例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991" y="392346"/>
            <a:ext cx="750633" cy="59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4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010" y="-5395"/>
            <a:ext cx="3938938" cy="473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139952" y="195486"/>
            <a:ext cx="2352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识别触发你的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rgbClr val="C00000"/>
                </a:solidFill>
              </a:rPr>
              <a:t>兴奋点</a:t>
            </a:r>
            <a:endParaRPr lang="zh-CN" altLang="en-US" sz="4800" b="1" dirty="0">
              <a:solidFill>
                <a:srgbClr val="C0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896408" y="2412170"/>
            <a:ext cx="3348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896408" y="3356055"/>
            <a:ext cx="3348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896408" y="4299942"/>
            <a:ext cx="3348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082058" y="1611868"/>
            <a:ext cx="305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调节你的</a:t>
            </a:r>
            <a:r>
              <a:rPr lang="zh-CN" altLang="en-US" sz="3200" b="1" dirty="0" smtClean="0">
                <a:solidFill>
                  <a:srgbClr val="558ED5"/>
                </a:solidFill>
              </a:rPr>
              <a:t>感官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2058" y="2468614"/>
            <a:ext cx="305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了解你的</a:t>
            </a:r>
            <a:r>
              <a:rPr lang="zh-CN" altLang="en-US" sz="3200" b="1" dirty="0" smtClean="0">
                <a:solidFill>
                  <a:srgbClr val="558ED5"/>
                </a:solidFill>
              </a:rPr>
              <a:t>感觉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2058" y="3412499"/>
            <a:ext cx="305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认识你的</a:t>
            </a:r>
            <a:r>
              <a:rPr lang="zh-CN" altLang="en-US" sz="3200" b="1" dirty="0" smtClean="0">
                <a:solidFill>
                  <a:srgbClr val="558ED5"/>
                </a:solidFill>
              </a:rPr>
              <a:t>目标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07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347614"/>
            <a:ext cx="7704856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D:\4-PPT类\素材\图片\商业图片\1 (66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487537"/>
            <a:ext cx="2268654" cy="2888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483518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A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调节感官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352276"/>
            <a:ext cx="4176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你要把注意力放在你实际的所见所闻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上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不是你头脑中的所见所闻上</a:t>
            </a:r>
          </a:p>
        </p:txBody>
      </p:sp>
      <p:sp>
        <p:nvSpPr>
          <p:cNvPr id="8" name="矩形 7"/>
          <p:cNvSpPr/>
          <p:nvPr/>
        </p:nvSpPr>
        <p:spPr>
          <a:xfrm>
            <a:off x="3491880" y="1487537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误区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】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情绪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劫持</a:t>
            </a:r>
          </a:p>
        </p:txBody>
      </p:sp>
      <p:sp>
        <p:nvSpPr>
          <p:cNvPr id="10" name="矩形 9"/>
          <p:cNvSpPr/>
          <p:nvPr/>
        </p:nvSpPr>
        <p:spPr>
          <a:xfrm>
            <a:off x="3635896" y="1986101"/>
            <a:ext cx="45628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含义：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信息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绕过大脑负责高级思维的区域，直接进入控制情绪的区域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问题：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此区域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相对低级，它的本能目的就是生存。</a:t>
            </a:r>
          </a:p>
        </p:txBody>
      </p:sp>
    </p:spTree>
    <p:extLst>
      <p:ext uri="{BB962C8B-B14F-4D97-AF65-F5344CB8AC3E}">
        <p14:creationId xmlns:p14="http://schemas.microsoft.com/office/powerpoint/2010/main" val="57809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561" y="1651630"/>
            <a:ext cx="3212311" cy="229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963129"/>
            <a:ext cx="1368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感官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练习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3932351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</a:rPr>
              <a:t>所见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70176" y="915566"/>
            <a:ext cx="4734272" cy="864096"/>
            <a:chOff x="3150096" y="483518"/>
            <a:chExt cx="4734272" cy="86409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222104" y="1347614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3150096" y="483518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注意</a:t>
              </a:r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观察人们在交谈或倾听时是怎样注视对方</a:t>
              </a:r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的？</a:t>
              </a:r>
              <a:endParaRPr lang="zh-CN" alt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50096" y="852850"/>
              <a:ext cx="46080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558ED5"/>
                  </a:solidFill>
                </a:rPr>
                <a:t>直视 </a:t>
              </a:r>
              <a:r>
                <a:rPr lang="en-US" altLang="zh-CN" sz="2400" b="1" dirty="0" smtClean="0">
                  <a:solidFill>
                    <a:srgbClr val="558ED5"/>
                  </a:solidFill>
                </a:rPr>
                <a:t>—— 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自信</a:t>
              </a:r>
              <a:endParaRPr lang="zh-CN" altLang="en-US" sz="24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0176" y="2098859"/>
            <a:ext cx="4734272" cy="864096"/>
            <a:chOff x="3150096" y="1493096"/>
            <a:chExt cx="4734272" cy="86409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222104" y="2357192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3150096" y="1493096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发言人是环顾大家还是只盯着一个人？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150096" y="1862428"/>
              <a:ext cx="46080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558ED5"/>
                  </a:solidFill>
                </a:rPr>
                <a:t>环顾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 </a:t>
              </a:r>
              <a:r>
                <a:rPr lang="en-US" altLang="zh-CN" sz="2400" b="1" dirty="0" smtClean="0">
                  <a:solidFill>
                    <a:srgbClr val="558ED5"/>
                  </a:solidFill>
                </a:rPr>
                <a:t>—— 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团队感</a:t>
              </a:r>
              <a:endParaRPr lang="zh-CN" altLang="en-US" sz="24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70176" y="3282152"/>
            <a:ext cx="4734272" cy="864096"/>
            <a:chOff x="3150096" y="1493096"/>
            <a:chExt cx="4734272" cy="86409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222104" y="2357192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150096" y="1493096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听众们是一直全神贯注还是左顾右盼呢？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150096" y="1862428"/>
              <a:ext cx="46080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558ED5"/>
                  </a:solidFill>
                </a:rPr>
                <a:t>全神贯注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 </a:t>
              </a:r>
              <a:r>
                <a:rPr lang="en-US" altLang="zh-CN" sz="2400" b="1" dirty="0" smtClean="0">
                  <a:solidFill>
                    <a:srgbClr val="558ED5"/>
                  </a:solidFill>
                </a:rPr>
                <a:t>—— 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感兴趣</a:t>
              </a:r>
              <a:endParaRPr lang="zh-CN" altLang="en-US" sz="24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70176" y="4465444"/>
            <a:ext cx="4734272" cy="401560"/>
            <a:chOff x="3150096" y="1955632"/>
            <a:chExt cx="4734272" cy="40156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222104" y="2357192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3150096" y="1955632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人们是在微笑、傻笑、皱眉还是瞪眼呢？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68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4029272"/>
            <a:ext cx="1368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感官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练习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6216" y="3967716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</a:rPr>
              <a:t>所闻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3528" y="555526"/>
            <a:ext cx="6084676" cy="1515803"/>
            <a:chOff x="3150096" y="-38966"/>
            <a:chExt cx="6408008" cy="151580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222104" y="1476837"/>
              <a:ext cx="63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3150096" y="-38966"/>
              <a:ext cx="633670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当一个人发言的时候，是静悄悄的只有他／她一个人的声音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（表明人们感兴趣）</a:t>
              </a:r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，还是能听到人们在椅子上动来动去的杂音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（表明他们感到烦）</a:t>
              </a:r>
              <a:r>
                <a:rPr lang="zh-CN" altLang="en-US" sz="1600" i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？ </a:t>
              </a:r>
              <a:endParaRPr lang="zh-CN" altLang="en-US" sz="2000" b="1" dirty="0">
                <a:solidFill>
                  <a:srgbClr val="558ED5"/>
                </a:solidFill>
              </a:endParaRPr>
            </a:p>
          </p:txBody>
        </p:sp>
      </p:grpSp>
      <p:pic>
        <p:nvPicPr>
          <p:cNvPr id="4098" name="Picture 2" descr="D:\4-PPT类\素材\图片\商务图片\商务风格图片 (354)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736" y="1452725"/>
            <a:ext cx="3746264" cy="249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323528" y="2357543"/>
            <a:ext cx="6084676" cy="1080120"/>
            <a:chOff x="3150096" y="16995"/>
            <a:chExt cx="6408008" cy="108012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222104" y="1097115"/>
              <a:ext cx="63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3150096" y="16995"/>
              <a:ext cx="633670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人们说话时是吵吵嚷嚷？ 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（反映了他们的愤怒或沮丧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）</a:t>
              </a:r>
              <a:r>
                <a:rPr lang="zh-CN" altLang="en-US" sz="1600" i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，还是犹犹豫豫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（反映了他们对谈论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的话题不太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了解）</a:t>
              </a:r>
              <a:r>
                <a:rPr lang="zh-CN" altLang="en-US" sz="1600" i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？ </a:t>
              </a:r>
              <a:endParaRPr lang="zh-CN" altLang="en-US" sz="20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3528" y="3723878"/>
            <a:ext cx="6084676" cy="1080120"/>
            <a:chOff x="3150096" y="16995"/>
            <a:chExt cx="6408008" cy="108012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222104" y="1097115"/>
              <a:ext cx="63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3150096" y="16995"/>
              <a:ext cx="6336704" cy="961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当一个人发言的时候，你是否听到了下面一片咕哝声？ 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（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表明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听众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对内容感兴趣或持有异议）</a:t>
              </a:r>
              <a:r>
                <a:rPr lang="zh-CN" altLang="en-US" sz="1600" i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？ </a:t>
              </a:r>
              <a:endParaRPr lang="zh-CN" altLang="en-US" sz="2000" b="1" dirty="0">
                <a:solidFill>
                  <a:srgbClr val="558ED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0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71554"/>
            <a:ext cx="3565578" cy="50719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3528" y="892914"/>
            <a:ext cx="5040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“毫无疑问</a:t>
            </a:r>
            <a:r>
              <a:rPr lang="zh-CN" altLang="en-US" sz="1600" dirty="0"/>
              <a:t>，我知道那种情商低下、缺乏感染力的管理</a:t>
            </a:r>
            <a:r>
              <a:rPr lang="zh-CN" altLang="en-US" sz="1600" dirty="0" smtClean="0"/>
              <a:t>者，他们</a:t>
            </a:r>
            <a:r>
              <a:rPr lang="zh-CN" altLang="en-US" sz="1600" dirty="0"/>
              <a:t>不善于管理</a:t>
            </a:r>
            <a:r>
              <a:rPr lang="zh-CN" altLang="en-US" sz="1600" dirty="0" smtClean="0"/>
              <a:t>员工，他们</a:t>
            </a:r>
            <a:r>
              <a:rPr lang="zh-CN" altLang="en-US" sz="1600" dirty="0"/>
              <a:t>的工作不是很</a:t>
            </a:r>
            <a:r>
              <a:rPr lang="zh-CN" altLang="en-US" sz="1600" dirty="0" smtClean="0"/>
              <a:t>出色，他们</a:t>
            </a:r>
            <a:r>
              <a:rPr lang="zh-CN" altLang="en-US" sz="1600" dirty="0"/>
              <a:t>当然不是那种我会视为榜样的优秀管理者，就我的经验而言，那些具有情感意识的人，是那些能充分发挥你潜力的</a:t>
            </a:r>
            <a:r>
              <a:rPr lang="zh-CN" altLang="en-US" sz="1600" dirty="0" smtClean="0"/>
              <a:t>人</a:t>
            </a:r>
            <a:r>
              <a:rPr lang="zh-CN" altLang="en-US" sz="1600" dirty="0"/>
              <a:t>，</a:t>
            </a:r>
            <a:r>
              <a:rPr lang="zh-CN" altLang="en-US" sz="1600" dirty="0" smtClean="0"/>
              <a:t>他们</a:t>
            </a:r>
            <a:r>
              <a:rPr lang="zh-CN" altLang="en-US" sz="1600" dirty="0"/>
              <a:t>会帮助你</a:t>
            </a:r>
            <a:r>
              <a:rPr lang="zh-CN" altLang="en-US" sz="1600" dirty="0" smtClean="0"/>
              <a:t>展</a:t>
            </a:r>
            <a:r>
              <a:rPr lang="zh-CN" altLang="en-US" sz="1600" dirty="0"/>
              <a:t>，</a:t>
            </a:r>
            <a:r>
              <a:rPr lang="zh-CN" altLang="en-US" sz="1600" dirty="0" smtClean="0"/>
              <a:t>最终</a:t>
            </a:r>
            <a:r>
              <a:rPr lang="zh-CN" altLang="en-US" sz="1600" dirty="0"/>
              <a:t>把你放在一个能帮助别人的位置上。 </a:t>
            </a:r>
            <a:r>
              <a:rPr lang="zh-CN" altLang="en-US" sz="1600" dirty="0" smtClean="0"/>
              <a:t>”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1273637" y="4362658"/>
            <a:ext cx="3265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青年才俊，某私营机构的高层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5536" y="4083918"/>
            <a:ext cx="4860000" cy="0"/>
          </a:xfrm>
          <a:prstGeom prst="line">
            <a:avLst/>
          </a:prstGeom>
          <a:ln w="28575">
            <a:solidFill>
              <a:srgbClr val="6496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79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635646"/>
            <a:ext cx="7704856" cy="2880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899592" y="1792988"/>
            <a:ext cx="2736303" cy="2722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627534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B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了解感觉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245196"/>
            <a:ext cx="4680520" cy="1289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感觉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是内在的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，却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常常伴随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着身体的表现上。识别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出自身的情绪反应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一本情感日记，记录你清绪状态的变化。 </a:t>
            </a:r>
          </a:p>
        </p:txBody>
      </p:sp>
      <p:sp>
        <p:nvSpPr>
          <p:cNvPr id="8" name="矩形 7"/>
          <p:cNvSpPr/>
          <p:nvPr/>
        </p:nvSpPr>
        <p:spPr>
          <a:xfrm>
            <a:off x="3491880" y="1779662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举例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】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身体反映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2517" y="2207642"/>
            <a:ext cx="36398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胃部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收缩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兴奋或恐惧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脸红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尴尬或害羞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陷到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椅子里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很自在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脚发抖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害怕或逃跑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3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91630"/>
            <a:ext cx="7704856" cy="3024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7584" y="1816749"/>
            <a:ext cx="2659611" cy="2411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542752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C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清楚目标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411510"/>
            <a:ext cx="4176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目标激励我们行动的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动力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包括长期和短期的目标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1779663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建议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】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认定目标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5896" y="2335109"/>
            <a:ext cx="456282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相信自己的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行为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对某事充满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热情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相信自己的感觉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我们感到快乐满足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ct val="150000"/>
              </a:lnSpc>
            </a:pPr>
            <a:endParaRPr lang="en-US" altLang="zh-CN" sz="1200" b="1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对自己诚实 </a:t>
            </a:r>
            <a:r>
              <a:rPr lang="en-US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我们怀有什么隐藏的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4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1680" y="0"/>
            <a:ext cx="4174556" cy="5143500"/>
            <a:chOff x="780617" y="2780928"/>
            <a:chExt cx="4253627" cy="4088796"/>
          </a:xfrm>
        </p:grpSpPr>
        <p:sp>
          <p:nvSpPr>
            <p:cNvPr id="3" name="矩形 1"/>
            <p:cNvSpPr/>
            <p:nvPr/>
          </p:nvSpPr>
          <p:spPr>
            <a:xfrm>
              <a:off x="780617" y="2780928"/>
              <a:ext cx="4253627" cy="4088795"/>
            </a:xfrm>
            <a:custGeom>
              <a:avLst/>
              <a:gdLst>
                <a:gd name="connsiteX0" fmla="*/ 0 w 2448272"/>
                <a:gd name="connsiteY0" fmla="*/ 0 h 4941168"/>
                <a:gd name="connsiteX1" fmla="*/ 2448272 w 2448272"/>
                <a:gd name="connsiteY1" fmla="*/ 0 h 4941168"/>
                <a:gd name="connsiteX2" fmla="*/ 2448272 w 2448272"/>
                <a:gd name="connsiteY2" fmla="*/ 4941168 h 4941168"/>
                <a:gd name="connsiteX3" fmla="*/ 0 w 2448272"/>
                <a:gd name="connsiteY3" fmla="*/ 4941168 h 4941168"/>
                <a:gd name="connsiteX4" fmla="*/ 0 w 2448272"/>
                <a:gd name="connsiteY4" fmla="*/ 0 h 4941168"/>
                <a:gd name="connsiteX0" fmla="*/ 644769 w 2448272"/>
                <a:gd name="connsiteY0" fmla="*/ 11723 h 4941168"/>
                <a:gd name="connsiteX1" fmla="*/ 2448272 w 2448272"/>
                <a:gd name="connsiteY1" fmla="*/ 0 h 4941168"/>
                <a:gd name="connsiteX2" fmla="*/ 2448272 w 2448272"/>
                <a:gd name="connsiteY2" fmla="*/ 4941168 h 4941168"/>
                <a:gd name="connsiteX3" fmla="*/ 0 w 2448272"/>
                <a:gd name="connsiteY3" fmla="*/ 4941168 h 4941168"/>
                <a:gd name="connsiteX4" fmla="*/ 644769 w 2448272"/>
                <a:gd name="connsiteY4" fmla="*/ 11723 h 4941168"/>
                <a:gd name="connsiteX0" fmla="*/ 644769 w 2448272"/>
                <a:gd name="connsiteY0" fmla="*/ 0 h 4929445"/>
                <a:gd name="connsiteX1" fmla="*/ 1897287 w 2448272"/>
                <a:gd name="connsiteY1" fmla="*/ 0 h 4929445"/>
                <a:gd name="connsiteX2" fmla="*/ 2448272 w 2448272"/>
                <a:gd name="connsiteY2" fmla="*/ 4929445 h 4929445"/>
                <a:gd name="connsiteX3" fmla="*/ 0 w 2448272"/>
                <a:gd name="connsiteY3" fmla="*/ 4929445 h 4929445"/>
                <a:gd name="connsiteX4" fmla="*/ 644769 w 2448272"/>
                <a:gd name="connsiteY4" fmla="*/ 0 h 4929445"/>
                <a:gd name="connsiteX0" fmla="*/ 844062 w 2448272"/>
                <a:gd name="connsiteY0" fmla="*/ 0 h 4929445"/>
                <a:gd name="connsiteX1" fmla="*/ 1897287 w 2448272"/>
                <a:gd name="connsiteY1" fmla="*/ 0 h 4929445"/>
                <a:gd name="connsiteX2" fmla="*/ 2448272 w 2448272"/>
                <a:gd name="connsiteY2" fmla="*/ 4929445 h 4929445"/>
                <a:gd name="connsiteX3" fmla="*/ 0 w 2448272"/>
                <a:gd name="connsiteY3" fmla="*/ 4929445 h 4929445"/>
                <a:gd name="connsiteX4" fmla="*/ 844062 w 2448272"/>
                <a:gd name="connsiteY4" fmla="*/ 0 h 4929445"/>
                <a:gd name="connsiteX0" fmla="*/ 844062 w 2448272"/>
                <a:gd name="connsiteY0" fmla="*/ 0 h 4929445"/>
                <a:gd name="connsiteX1" fmla="*/ 1662826 w 2448272"/>
                <a:gd name="connsiteY1" fmla="*/ 0 h 4929445"/>
                <a:gd name="connsiteX2" fmla="*/ 2448272 w 2448272"/>
                <a:gd name="connsiteY2" fmla="*/ 4929445 h 4929445"/>
                <a:gd name="connsiteX3" fmla="*/ 0 w 2448272"/>
                <a:gd name="connsiteY3" fmla="*/ 4929445 h 4929445"/>
                <a:gd name="connsiteX4" fmla="*/ 844062 w 2448272"/>
                <a:gd name="connsiteY4" fmla="*/ 0 h 4929445"/>
                <a:gd name="connsiteX0" fmla="*/ 844062 w 2940641"/>
                <a:gd name="connsiteY0" fmla="*/ 0 h 4929445"/>
                <a:gd name="connsiteX1" fmla="*/ 1662826 w 2940641"/>
                <a:gd name="connsiteY1" fmla="*/ 0 h 4929445"/>
                <a:gd name="connsiteX2" fmla="*/ 2940641 w 2940641"/>
                <a:gd name="connsiteY2" fmla="*/ 4929445 h 4929445"/>
                <a:gd name="connsiteX3" fmla="*/ 0 w 2940641"/>
                <a:gd name="connsiteY3" fmla="*/ 4929445 h 4929445"/>
                <a:gd name="connsiteX4" fmla="*/ 844062 w 2940641"/>
                <a:gd name="connsiteY4" fmla="*/ 0 h 4929445"/>
                <a:gd name="connsiteX0" fmla="*/ 1184031 w 3280610"/>
                <a:gd name="connsiteY0" fmla="*/ 0 h 4957793"/>
                <a:gd name="connsiteX1" fmla="*/ 2002795 w 3280610"/>
                <a:gd name="connsiteY1" fmla="*/ 0 h 4957793"/>
                <a:gd name="connsiteX2" fmla="*/ 3280610 w 3280610"/>
                <a:gd name="connsiteY2" fmla="*/ 4929445 h 4957793"/>
                <a:gd name="connsiteX3" fmla="*/ 0 w 3280610"/>
                <a:gd name="connsiteY3" fmla="*/ 4957793 h 4957793"/>
                <a:gd name="connsiteX4" fmla="*/ 1184031 w 3280610"/>
                <a:gd name="connsiteY4" fmla="*/ 0 h 4957793"/>
                <a:gd name="connsiteX0" fmla="*/ 1711570 w 3808149"/>
                <a:gd name="connsiteY0" fmla="*/ 0 h 4929445"/>
                <a:gd name="connsiteX1" fmla="*/ 2530334 w 3808149"/>
                <a:gd name="connsiteY1" fmla="*/ 0 h 4929445"/>
                <a:gd name="connsiteX2" fmla="*/ 3808149 w 3808149"/>
                <a:gd name="connsiteY2" fmla="*/ 4929445 h 4929445"/>
                <a:gd name="connsiteX3" fmla="*/ 0 w 3808149"/>
                <a:gd name="connsiteY3" fmla="*/ 4929445 h 4929445"/>
                <a:gd name="connsiteX4" fmla="*/ 1711570 w 3808149"/>
                <a:gd name="connsiteY4" fmla="*/ 0 h 4929445"/>
                <a:gd name="connsiteX0" fmla="*/ 1711570 w 4066057"/>
                <a:gd name="connsiteY0" fmla="*/ 0 h 4943619"/>
                <a:gd name="connsiteX1" fmla="*/ 2530334 w 4066057"/>
                <a:gd name="connsiteY1" fmla="*/ 0 h 4943619"/>
                <a:gd name="connsiteX2" fmla="*/ 4066057 w 4066057"/>
                <a:gd name="connsiteY2" fmla="*/ 4943619 h 4943619"/>
                <a:gd name="connsiteX3" fmla="*/ 0 w 4066057"/>
                <a:gd name="connsiteY3" fmla="*/ 4929445 h 4943619"/>
                <a:gd name="connsiteX4" fmla="*/ 1711570 w 4066057"/>
                <a:gd name="connsiteY4" fmla="*/ 0 h 4943619"/>
                <a:gd name="connsiteX0" fmla="*/ 1899140 w 4253627"/>
                <a:gd name="connsiteY0" fmla="*/ 0 h 4943619"/>
                <a:gd name="connsiteX1" fmla="*/ 2717904 w 4253627"/>
                <a:gd name="connsiteY1" fmla="*/ 0 h 4943619"/>
                <a:gd name="connsiteX2" fmla="*/ 4253627 w 4253627"/>
                <a:gd name="connsiteY2" fmla="*/ 4943619 h 4943619"/>
                <a:gd name="connsiteX3" fmla="*/ 0 w 4253627"/>
                <a:gd name="connsiteY3" fmla="*/ 4929445 h 4943619"/>
                <a:gd name="connsiteX4" fmla="*/ 1899140 w 4253627"/>
                <a:gd name="connsiteY4" fmla="*/ 0 h 494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3627" h="4943619">
                  <a:moveTo>
                    <a:pt x="1899140" y="0"/>
                  </a:moveTo>
                  <a:lnTo>
                    <a:pt x="2717904" y="0"/>
                  </a:lnTo>
                  <a:lnTo>
                    <a:pt x="4253627" y="4943619"/>
                  </a:lnTo>
                  <a:lnTo>
                    <a:pt x="0" y="4929445"/>
                  </a:lnTo>
                  <a:lnTo>
                    <a:pt x="1899140" y="0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103893" y="2780928"/>
              <a:ext cx="1656184" cy="4077072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>
            <a:xfrm flipH="1" flipV="1">
              <a:off x="3418202" y="2780929"/>
              <a:ext cx="1224136" cy="4077071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 flipV="1">
              <a:off x="2813646" y="2780928"/>
              <a:ext cx="224410" cy="4088796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 flipV="1">
              <a:off x="2925851" y="2780928"/>
              <a:ext cx="224410" cy="4088796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dashDot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3457045" y="4095517"/>
            <a:ext cx="780488" cy="780489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11" name="椭圆 10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518503" y="3025896"/>
            <a:ext cx="721579" cy="721579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椭圆 13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16" name="椭圆 15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599245" y="2081671"/>
            <a:ext cx="596185" cy="596185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21" name="椭圆 20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686284" y="1201195"/>
            <a:ext cx="532434" cy="532435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26" name="椭圆 25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526909" y="1275606"/>
            <a:ext cx="82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O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35227" y="2211710"/>
            <a:ext cx="920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kern="0" dirty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S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35227" y="3196165"/>
            <a:ext cx="920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I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53203" y="4306744"/>
            <a:ext cx="117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E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4248464" y="4650679"/>
            <a:ext cx="4500000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cxnSp>
        <p:nvCxnSpPr>
          <p:cNvPr id="33" name="直接箭头连接符 32"/>
          <p:cNvCxnSpPr/>
          <p:nvPr/>
        </p:nvCxnSpPr>
        <p:spPr>
          <a:xfrm>
            <a:off x="4244488" y="3461039"/>
            <a:ext cx="3750618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cxnSp>
        <p:nvCxnSpPr>
          <p:cNvPr id="34" name="直接箭头连接符 33"/>
          <p:cNvCxnSpPr/>
          <p:nvPr/>
        </p:nvCxnSpPr>
        <p:spPr>
          <a:xfrm>
            <a:off x="4220889" y="1556773"/>
            <a:ext cx="2871066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cxnSp>
        <p:nvCxnSpPr>
          <p:cNvPr id="35" name="直接箭头连接符 34"/>
          <p:cNvCxnSpPr/>
          <p:nvPr/>
        </p:nvCxnSpPr>
        <p:spPr>
          <a:xfrm>
            <a:off x="4217754" y="664706"/>
            <a:ext cx="2232981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6178904" y="4654535"/>
            <a:ext cx="2713576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sz="140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实现了</a:t>
            </a: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目标后，会影响谁和事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79538" y="4264024"/>
            <a:ext cx="2112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生态因素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82260" y="3466317"/>
            <a:ext cx="202348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确定资源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将得到</a:t>
            </a: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的？将失去的？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05684" y="3075806"/>
            <a:ext cx="2482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保留意图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77914" y="1194306"/>
            <a:ext cx="1989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所有权在自己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72961" y="658006"/>
            <a:ext cx="1915263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告诉自己想要什么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55296" y="267494"/>
            <a:ext cx="187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正面的表述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716518" y="370830"/>
            <a:ext cx="517236" cy="517237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 44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47" name="椭圆 46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>
            <a:off x="3635896" y="470206"/>
            <a:ext cx="7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P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4220888" y="2286145"/>
            <a:ext cx="3348000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5364088" y="2314190"/>
            <a:ext cx="2376264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达到目标后，</a:t>
            </a:r>
            <a:endParaRPr lang="en-US" altLang="zh-CN" sz="14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lvl="0" algn="ctr">
              <a:defRPr/>
            </a:pP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你感觉？听起来？看起来？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30952" y="1923678"/>
            <a:ext cx="2272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目标具体到感官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496" y="339502"/>
            <a:ext cx="29523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C</a:t>
            </a:r>
          </a:p>
          <a:p>
            <a:pPr algn="ctr"/>
            <a:r>
              <a:rPr lang="zh-CN" altLang="en-US" sz="4000" b="1" dirty="0" smtClean="0">
                <a:solidFill>
                  <a:srgbClr val="C00000"/>
                </a:solidFill>
              </a:rPr>
              <a:t>确定目标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3200" b="1" dirty="0" smtClean="0">
                <a:solidFill>
                  <a:srgbClr val="C00000"/>
                </a:solidFill>
              </a:rPr>
              <a:t>P.O.S.I.E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17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6444208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817" y="1568198"/>
            <a:ext cx="213103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Part2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情绪控制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140573"/>
            <a:ext cx="7074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转换情绪：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事物的看法和反应的联系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9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5" name="燕尾形 44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五边形 46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Part2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情绪控制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4605354" y="1841086"/>
            <a:ext cx="1252245" cy="68698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336473" y="2309972"/>
            <a:ext cx="2796480" cy="2664296"/>
            <a:chOff x="323528" y="2996952"/>
            <a:chExt cx="2796480" cy="266429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0" name="椭圆 9"/>
            <p:cNvSpPr/>
            <p:nvPr/>
          </p:nvSpPr>
          <p:spPr>
            <a:xfrm>
              <a:off x="323528" y="2996952"/>
              <a:ext cx="2796480" cy="2664296"/>
            </a:xfrm>
            <a:custGeom>
              <a:avLst/>
              <a:gdLst/>
              <a:ahLst/>
              <a:cxnLst/>
              <a:rect l="l" t="t" r="r" b="b"/>
              <a:pathLst>
                <a:path w="3042084" h="3042084">
                  <a:moveTo>
                    <a:pt x="1521042" y="654914"/>
                  </a:moveTo>
                  <a:cubicBezTo>
                    <a:pt x="944393" y="654914"/>
                    <a:pt x="476926" y="1122381"/>
                    <a:pt x="476926" y="1699030"/>
                  </a:cubicBezTo>
                  <a:cubicBezTo>
                    <a:pt x="476926" y="2275679"/>
                    <a:pt x="944393" y="2743146"/>
                    <a:pt x="1521042" y="2743146"/>
                  </a:cubicBezTo>
                  <a:cubicBezTo>
                    <a:pt x="2097691" y="2743146"/>
                    <a:pt x="2565158" y="2275679"/>
                    <a:pt x="2565158" y="1699030"/>
                  </a:cubicBezTo>
                  <a:cubicBezTo>
                    <a:pt x="2565158" y="1122381"/>
                    <a:pt x="2097691" y="654914"/>
                    <a:pt x="1521042" y="654914"/>
                  </a:cubicBezTo>
                  <a:close/>
                  <a:moveTo>
                    <a:pt x="1521042" y="0"/>
                  </a:moveTo>
                  <a:cubicBezTo>
                    <a:pt x="2361090" y="0"/>
                    <a:pt x="3042084" y="680994"/>
                    <a:pt x="3042084" y="1521042"/>
                  </a:cubicBezTo>
                  <a:cubicBezTo>
                    <a:pt x="3042084" y="2361090"/>
                    <a:pt x="2361090" y="3042084"/>
                    <a:pt x="1521042" y="3042084"/>
                  </a:cubicBezTo>
                  <a:cubicBezTo>
                    <a:pt x="680994" y="3042084"/>
                    <a:pt x="0" y="2361090"/>
                    <a:pt x="0" y="1521042"/>
                  </a:cubicBezTo>
                  <a:cubicBezTo>
                    <a:pt x="0" y="680994"/>
                    <a:pt x="680994" y="0"/>
                    <a:pt x="1521042" y="0"/>
                  </a:cubicBezTo>
                  <a:close/>
                </a:path>
              </a:pathLst>
            </a:custGeom>
            <a:solidFill>
              <a:srgbClr val="C75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1"/>
            <p:cNvSpPr/>
            <p:nvPr/>
          </p:nvSpPr>
          <p:spPr>
            <a:xfrm>
              <a:off x="323528" y="2996952"/>
              <a:ext cx="2664296" cy="2664296"/>
            </a:xfrm>
            <a:custGeom>
              <a:avLst/>
              <a:gdLst/>
              <a:ahLst/>
              <a:cxnLst/>
              <a:rect l="l" t="t" r="r" b="b"/>
              <a:pathLst>
                <a:path w="3168352" h="3168352">
                  <a:moveTo>
                    <a:pt x="1584176" y="511791"/>
                  </a:moveTo>
                  <a:cubicBezTo>
                    <a:pt x="991914" y="511791"/>
                    <a:pt x="511791" y="991914"/>
                    <a:pt x="511791" y="1584176"/>
                  </a:cubicBezTo>
                  <a:cubicBezTo>
                    <a:pt x="511791" y="2176438"/>
                    <a:pt x="991914" y="2656561"/>
                    <a:pt x="1584176" y="2656561"/>
                  </a:cubicBezTo>
                  <a:cubicBezTo>
                    <a:pt x="2176438" y="2656561"/>
                    <a:pt x="2656561" y="2176438"/>
                    <a:pt x="2656561" y="1584176"/>
                  </a:cubicBezTo>
                  <a:cubicBezTo>
                    <a:pt x="2656561" y="991914"/>
                    <a:pt x="2176438" y="511791"/>
                    <a:pt x="1584176" y="511791"/>
                  </a:cubicBezTo>
                  <a:close/>
                  <a:moveTo>
                    <a:pt x="1584176" y="0"/>
                  </a:moveTo>
                  <a:cubicBezTo>
                    <a:pt x="2459092" y="0"/>
                    <a:pt x="3168352" y="709260"/>
                    <a:pt x="3168352" y="1584176"/>
                  </a:cubicBezTo>
                  <a:cubicBezTo>
                    <a:pt x="3168352" y="2459092"/>
                    <a:pt x="2459092" y="3168352"/>
                    <a:pt x="1584176" y="3168352"/>
                  </a:cubicBezTo>
                  <a:cubicBezTo>
                    <a:pt x="709260" y="3168352"/>
                    <a:pt x="0" y="2459092"/>
                    <a:pt x="0" y="1584176"/>
                  </a:cubicBezTo>
                  <a:cubicBezTo>
                    <a:pt x="0" y="709260"/>
                    <a:pt x="709260" y="0"/>
                    <a:pt x="1584176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C63D18"/>
                </a:gs>
                <a:gs pos="100000">
                  <a:srgbClr val="FFC000"/>
                </a:gs>
              </a:gsLst>
              <a:lin ang="0" scaled="1"/>
              <a:tileRect/>
            </a:gradFill>
            <a:ln>
              <a:solidFill>
                <a:schemeClr val="accent6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2" name="直接连接符 91"/>
          <p:cNvCxnSpPr/>
          <p:nvPr/>
        </p:nvCxnSpPr>
        <p:spPr>
          <a:xfrm flipV="1">
            <a:off x="2844921" y="1949932"/>
            <a:ext cx="1512168" cy="868235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1"/>
          <p:cNvSpPr/>
          <p:nvPr/>
        </p:nvSpPr>
        <p:spPr>
          <a:xfrm>
            <a:off x="4330267" y="1697069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94" name="直接连接符 93"/>
          <p:cNvCxnSpPr/>
          <p:nvPr/>
        </p:nvCxnSpPr>
        <p:spPr>
          <a:xfrm flipV="1">
            <a:off x="6156176" y="1491630"/>
            <a:ext cx="1512168" cy="101018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1"/>
          <p:cNvSpPr/>
          <p:nvPr/>
        </p:nvSpPr>
        <p:spPr>
          <a:xfrm>
            <a:off x="5870544" y="2384049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6" name="直接连接符 95"/>
          <p:cNvCxnSpPr/>
          <p:nvPr/>
        </p:nvCxnSpPr>
        <p:spPr>
          <a:xfrm>
            <a:off x="7937036" y="1373868"/>
            <a:ext cx="900000" cy="14401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椭圆 1"/>
          <p:cNvSpPr/>
          <p:nvPr/>
        </p:nvSpPr>
        <p:spPr>
          <a:xfrm>
            <a:off x="7649004" y="122985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TextBox 97"/>
          <p:cNvSpPr txBox="1"/>
          <p:nvPr/>
        </p:nvSpPr>
        <p:spPr>
          <a:xfrm>
            <a:off x="3912948" y="2139702"/>
            <a:ext cx="123622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真实的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想象的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265258" y="2715766"/>
            <a:ext cx="153899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理性的反应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理性的反应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368219" y="1563638"/>
            <a:ext cx="123622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激发感觉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导致行为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84681" y="339009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C5104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情感动力图</a:t>
            </a:r>
            <a:endParaRPr lang="zh-CN" altLang="en-US" sz="2800" b="1" dirty="0">
              <a:solidFill>
                <a:srgbClr val="FC5104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720849" y="1266314"/>
            <a:ext cx="1569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活动的事件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33017" y="1877924"/>
            <a:ext cx="1569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信念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阐释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047946" y="834266"/>
            <a:ext cx="1569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结果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反应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20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91630"/>
            <a:ext cx="7704856" cy="2952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628923" y="1491630"/>
            <a:ext cx="267677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923928" y="2006426"/>
            <a:ext cx="3914754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左右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人们的不仅是事物本身，还有人们对事物的看法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——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希腊哲学家伊壁鸠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555526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信念、价值、动力</a:t>
            </a:r>
            <a:r>
              <a:rPr lang="zh-CN" altLang="en-US" dirty="0"/>
              <a:t>和</a:t>
            </a:r>
            <a:r>
              <a:rPr lang="zh-CN" altLang="en-US" sz="3200" b="1" dirty="0">
                <a:solidFill>
                  <a:srgbClr val="C00000"/>
                </a:solidFill>
              </a:rPr>
              <a:t>生活准则</a:t>
            </a:r>
            <a:r>
              <a:rPr lang="zh-CN" altLang="en-US" dirty="0"/>
              <a:t>构成了我们的现实地图</a:t>
            </a:r>
          </a:p>
        </p:txBody>
      </p:sp>
    </p:spTree>
    <p:extLst>
      <p:ext uri="{BB962C8B-B14F-4D97-AF65-F5344CB8AC3E}">
        <p14:creationId xmlns:p14="http://schemas.microsoft.com/office/powerpoint/2010/main" val="346537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4699" y="31883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</a:rPr>
              <a:t>减轻忧虑</a:t>
            </a:r>
            <a:r>
              <a:rPr lang="zh-CN" altLang="en-US" dirty="0">
                <a:solidFill>
                  <a:schemeClr val="bg1"/>
                </a:solidFill>
              </a:rPr>
              <a:t>之</a:t>
            </a:r>
          </a:p>
        </p:txBody>
      </p:sp>
      <p:sp>
        <p:nvSpPr>
          <p:cNvPr id="4" name="矩形 3"/>
          <p:cNvSpPr/>
          <p:nvPr/>
        </p:nvSpPr>
        <p:spPr>
          <a:xfrm>
            <a:off x="6518349" y="68817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4000" b="1" dirty="0" smtClean="0">
                <a:solidFill>
                  <a:schemeClr val="bg1"/>
                </a:solidFill>
              </a:rPr>
              <a:t>六秒规则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3545" y="1410330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</a:rPr>
              <a:t>触动了你的兴奋点后</a:t>
            </a:r>
            <a:r>
              <a:rPr lang="zh-CN" altLang="en-US" dirty="0" smtClean="0">
                <a:solidFill>
                  <a:schemeClr val="bg1"/>
                </a:solidFill>
              </a:rPr>
              <a:t>，默数六秒后再作出</a:t>
            </a:r>
            <a:r>
              <a:rPr lang="zh-CN" altLang="en-US" dirty="0">
                <a:solidFill>
                  <a:schemeClr val="bg1"/>
                </a:solidFill>
              </a:rPr>
              <a:t>反应</a:t>
            </a:r>
          </a:p>
        </p:txBody>
      </p:sp>
    </p:spTree>
    <p:extLst>
      <p:ext uri="{BB962C8B-B14F-4D97-AF65-F5344CB8AC3E}">
        <p14:creationId xmlns:p14="http://schemas.microsoft.com/office/powerpoint/2010/main" val="7446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35250" y="2489314"/>
            <a:ext cx="466275" cy="370631"/>
            <a:chOff x="1900089" y="3263708"/>
            <a:chExt cx="672380" cy="534459"/>
          </a:xfrm>
          <a:solidFill>
            <a:srgbClr val="7F7F7F"/>
          </a:solidFill>
        </p:grpSpPr>
        <p:cxnSp>
          <p:nvCxnSpPr>
            <p:cNvPr id="3" name="直接连接符 2"/>
            <p:cNvCxnSpPr/>
            <p:nvPr/>
          </p:nvCxnSpPr>
          <p:spPr>
            <a:xfrm flipV="1">
              <a:off x="1900089" y="3337806"/>
              <a:ext cx="596771" cy="460361"/>
            </a:xfrm>
            <a:prstGeom prst="line">
              <a:avLst/>
            </a:prstGeom>
            <a:grpFill/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2356445" y="3263708"/>
              <a:ext cx="216024" cy="2227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2003827" y="1262012"/>
            <a:ext cx="1597932" cy="159793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49094" y="1407279"/>
            <a:ext cx="1307399" cy="13073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488270" y="2235401"/>
            <a:ext cx="569486" cy="492766"/>
            <a:chOff x="4427984" y="2897560"/>
            <a:chExt cx="821212" cy="710580"/>
          </a:xfrm>
          <a:solidFill>
            <a:srgbClr val="7F7F7F"/>
          </a:solidFill>
        </p:grpSpPr>
        <p:cxnSp>
          <p:nvCxnSpPr>
            <p:cNvPr id="18" name="直接连接符 17"/>
            <p:cNvCxnSpPr/>
            <p:nvPr/>
          </p:nvCxnSpPr>
          <p:spPr>
            <a:xfrm>
              <a:off x="4471526" y="3008916"/>
              <a:ext cx="777670" cy="599224"/>
            </a:xfrm>
            <a:prstGeom prst="line">
              <a:avLst/>
            </a:prstGeom>
            <a:grpFill/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4427984" y="2897560"/>
              <a:ext cx="216024" cy="222712"/>
            </a:xfrm>
            <a:prstGeom prst="ellipse">
              <a:avLst/>
            </a:prstGeom>
            <a:grp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19"/>
          <p:cNvSpPr/>
          <p:nvPr/>
        </p:nvSpPr>
        <p:spPr>
          <a:xfrm>
            <a:off x="451806" y="2785890"/>
            <a:ext cx="1584176" cy="1584176"/>
          </a:xfrm>
          <a:custGeom>
            <a:avLst/>
            <a:gdLst/>
            <a:ahLst/>
            <a:cxnLst/>
            <a:rect l="l" t="t" r="r" b="b"/>
            <a:pathLst>
              <a:path w="1584176" h="1584176">
                <a:moveTo>
                  <a:pt x="792088" y="0"/>
                </a:moveTo>
                <a:cubicBezTo>
                  <a:pt x="916154" y="0"/>
                  <a:pt x="1033558" y="28524"/>
                  <a:pt x="1136816" y="82010"/>
                </a:cubicBezTo>
                <a:cubicBezTo>
                  <a:pt x="1154624" y="51757"/>
                  <a:pt x="1187217" y="32660"/>
                  <a:pt x="1224136" y="32660"/>
                </a:cubicBezTo>
                <a:cubicBezTo>
                  <a:pt x="1283789" y="32660"/>
                  <a:pt x="1332148" y="82516"/>
                  <a:pt x="1332148" y="144016"/>
                </a:cubicBezTo>
                <a:cubicBezTo>
                  <a:pt x="1332148" y="165278"/>
                  <a:pt x="1326368" y="185147"/>
                  <a:pt x="1314694" y="201070"/>
                </a:cubicBezTo>
                <a:cubicBezTo>
                  <a:pt x="1480785" y="343825"/>
                  <a:pt x="1584176" y="555882"/>
                  <a:pt x="1584176" y="792088"/>
                </a:cubicBezTo>
                <a:cubicBezTo>
                  <a:pt x="1584176" y="1229546"/>
                  <a:pt x="1229546" y="1584176"/>
                  <a:pt x="792088" y="1584176"/>
                </a:cubicBezTo>
                <a:cubicBezTo>
                  <a:pt x="354630" y="1584176"/>
                  <a:pt x="0" y="1229546"/>
                  <a:pt x="0" y="792088"/>
                </a:cubicBezTo>
                <a:cubicBezTo>
                  <a:pt x="0" y="354630"/>
                  <a:pt x="354630" y="0"/>
                  <a:pt x="792088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5822" y="2929906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56176" y="1312777"/>
            <a:ext cx="1475508" cy="1475508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290313" y="1446914"/>
            <a:ext cx="1207234" cy="12072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524328" y="1852181"/>
            <a:ext cx="745922" cy="1417574"/>
            <a:chOff x="8609133" y="3254245"/>
            <a:chExt cx="745922" cy="14175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779088" y="3400054"/>
              <a:ext cx="575967" cy="1271765"/>
            </a:xfrm>
            <a:prstGeom prst="line">
              <a:avLst/>
            </a:prstGeom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9133" y="3254245"/>
              <a:ext cx="216024" cy="22271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4053535"/>
            <a:ext cx="811846" cy="1089965"/>
            <a:chOff x="224147" y="4921796"/>
            <a:chExt cx="811846" cy="1306499"/>
          </a:xfrm>
          <a:solidFill>
            <a:srgbClr val="00B0F0"/>
          </a:solidFill>
        </p:grpSpPr>
        <p:sp>
          <p:nvSpPr>
            <p:cNvPr id="29" name="椭圆 28"/>
            <p:cNvSpPr/>
            <p:nvPr/>
          </p:nvSpPr>
          <p:spPr>
            <a:xfrm>
              <a:off x="819969" y="4921796"/>
              <a:ext cx="216024" cy="222712"/>
            </a:xfrm>
            <a:prstGeom prst="ellipse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224147" y="5013176"/>
              <a:ext cx="675446" cy="1215119"/>
            </a:xfrm>
            <a:prstGeom prst="line">
              <a:avLst/>
            </a:prstGeom>
            <a:grpFill/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994868" y="1891771"/>
            <a:ext cx="2233315" cy="1555068"/>
            <a:chOff x="4825046" y="2032000"/>
            <a:chExt cx="2648115" cy="1843895"/>
          </a:xfrm>
        </p:grpSpPr>
        <p:sp>
          <p:nvSpPr>
            <p:cNvPr id="11" name="椭圆 10"/>
            <p:cNvSpPr/>
            <p:nvPr/>
          </p:nvSpPr>
          <p:spPr>
            <a:xfrm>
              <a:off x="4969110" y="2032000"/>
              <a:ext cx="1843895" cy="184389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36737" y="2199627"/>
              <a:ext cx="1508641" cy="15086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704993" y="2282592"/>
              <a:ext cx="768168" cy="945231"/>
              <a:chOff x="6640039" y="3501008"/>
              <a:chExt cx="768168" cy="94523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640039" y="4223527"/>
                <a:ext cx="216024" cy="222712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flipV="1">
                <a:off x="6810532" y="3629779"/>
                <a:ext cx="463683" cy="643778"/>
              </a:xfrm>
              <a:prstGeom prst="line">
                <a:avLst/>
              </a:prstGeom>
              <a:ln w="57150">
                <a:solidFill>
                  <a:srgbClr val="7F7F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7192183" y="3501008"/>
                <a:ext cx="216024" cy="222712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4825046" y="2911935"/>
              <a:ext cx="213432" cy="21343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 rot="16359058" flipH="1">
            <a:off x="7391764" y="3324037"/>
            <a:ext cx="1555066" cy="1555068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6359058" flipH="1">
            <a:off x="7533133" y="3465407"/>
            <a:ext cx="1272326" cy="12723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 rot="16359058" flipH="1">
            <a:off x="8494561" y="4489560"/>
            <a:ext cx="329705" cy="973816"/>
            <a:chOff x="6640039" y="4223527"/>
            <a:chExt cx="390942" cy="1154685"/>
          </a:xfrm>
        </p:grpSpPr>
        <p:sp>
          <p:nvSpPr>
            <p:cNvPr id="43" name="椭圆 42"/>
            <p:cNvSpPr/>
            <p:nvPr/>
          </p:nvSpPr>
          <p:spPr>
            <a:xfrm>
              <a:off x="6640039" y="4223527"/>
              <a:ext cx="216024" cy="22271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rot="16359058" flipH="1">
              <a:off x="6373529" y="4720761"/>
              <a:ext cx="1040281" cy="274622"/>
            </a:xfrm>
            <a:prstGeom prst="line">
              <a:avLst/>
            </a:prstGeom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椭圆 41"/>
          <p:cNvSpPr/>
          <p:nvPr/>
        </p:nvSpPr>
        <p:spPr>
          <a:xfrm rot="16359058" flipH="1">
            <a:off x="8171226" y="3205930"/>
            <a:ext cx="180000" cy="1800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0826" y="1460591"/>
            <a:ext cx="1099486" cy="109948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1270" y="3245528"/>
            <a:ext cx="1801907" cy="180190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94" y="3040429"/>
            <a:ext cx="1044000" cy="10440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5201" y="1526508"/>
            <a:ext cx="1082663" cy="108266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2067694"/>
            <a:ext cx="1226872" cy="1226872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25639" y="213927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情绪控制之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25639" y="583259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chemeClr val="bg1"/>
                </a:solidFill>
              </a:rPr>
              <a:t>五步冰冻法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504" y="1923678"/>
            <a:ext cx="14736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1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冰冻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压抑的感觉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51720" y="2931790"/>
            <a:ext cx="1623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2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转移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紧张的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大脑心烦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的情绪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34393" y="915566"/>
            <a:ext cx="16236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3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回忆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快乐的心情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08304" y="771550"/>
            <a:ext cx="16236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4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对策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紧迫的局面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868144" y="3767430"/>
            <a:ext cx="16236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5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倾听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心灵的声音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73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5184000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1816" y="1568198"/>
            <a:ext cx="2131033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Part3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自我激励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064" y="2140573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 smtClean="0">
                <a:solidFill>
                  <a:srgbClr val="FFFF00"/>
                </a:solidFill>
              </a:rPr>
              <a:t>情绪</a:t>
            </a:r>
            <a:r>
              <a:rPr lang="zh-CN" altLang="en-US" dirty="0">
                <a:solidFill>
                  <a:schemeClr val="bg1"/>
                </a:solidFill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—— </a:t>
            </a:r>
            <a:r>
              <a:rPr lang="zh-CN" altLang="en-US" dirty="0" smtClean="0">
                <a:solidFill>
                  <a:schemeClr val="bg1"/>
                </a:solidFill>
              </a:rPr>
              <a:t>是激发我们前进的动力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88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" name="燕尾形 3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Part3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自我激励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16200000">
            <a:off x="2953047" y="-707850"/>
            <a:ext cx="4522367" cy="6666248"/>
            <a:chOff x="-1001033" y="-555885"/>
            <a:chExt cx="4719444" cy="695675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4020" y="4008816"/>
              <a:ext cx="3389324" cy="237072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3648" y="1560707"/>
              <a:ext cx="2262554" cy="363270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01033" y="1794632"/>
              <a:ext cx="3218055" cy="259607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445" y="-555885"/>
              <a:ext cx="2253539" cy="3641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9827" y="2263368"/>
              <a:ext cx="883387" cy="212734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185" y="3706077"/>
              <a:ext cx="1703676" cy="148733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9811" y="4390710"/>
              <a:ext cx="1018600" cy="2010157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/>
        </p:nvSpPr>
        <p:spPr>
          <a:xfrm>
            <a:off x="6444208" y="2067694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S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肯定自己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67944" y="843558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C00000"/>
                </a:solidFill>
              </a:rPr>
              <a:t>A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一流团队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3968" y="3363838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M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激励导师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12214" y="1995686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E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良好环境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8" y="3747685"/>
            <a:ext cx="2286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rgbClr val="C00000"/>
                </a:solidFill>
              </a:rPr>
              <a:t>基本行动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pPr lvl="0" algn="ctr"/>
            <a:r>
              <a:rPr lang="en-US" altLang="zh-CN" sz="3200" b="1" dirty="0" smtClean="0">
                <a:solidFill>
                  <a:srgbClr val="C00000"/>
                </a:solidFill>
              </a:rPr>
              <a:t>S.A.M.E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17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915566"/>
            <a:ext cx="7632848" cy="3604829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How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Why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What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476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7494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S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elf-talk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肯定自己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7443" y="1389524"/>
            <a:ext cx="4631411" cy="3753976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255411"/>
              </p:ext>
            </p:extLst>
          </p:nvPr>
        </p:nvGraphicFramePr>
        <p:xfrm>
          <a:off x="3851920" y="483518"/>
          <a:ext cx="5040560" cy="4105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2919"/>
                <a:gridCol w="4117641"/>
              </a:tblGrid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名字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自我激励语言（也可用第二第三人称）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美丽又可爱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才华横溢，富有创造力</a:t>
                      </a:r>
                      <a:endPara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一天比一天苗条</a:t>
                      </a:r>
                      <a:endPara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有可爱的幽默感，大家都喜欢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充满自信，在会上能清楚、自信地表达自己的意见</a:t>
                      </a:r>
                      <a:endParaRPr lang="en-US" altLang="zh-CN" sz="16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有很大的社会价值，而且别人也意识到了这一点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8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12347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our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A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Team  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人际关系（团队）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101143"/>
              </p:ext>
            </p:extLst>
          </p:nvPr>
        </p:nvGraphicFramePr>
        <p:xfrm>
          <a:off x="323528" y="875550"/>
          <a:ext cx="8640960" cy="3712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9"/>
                <a:gridCol w="1440160"/>
                <a:gridCol w="1224136"/>
                <a:gridCol w="2304255"/>
              </a:tblGrid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支持的类型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在工作中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（名字）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在生活中（名字）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我永远可以依靠的人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向我介绍新思想、新兴趣和新人的人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可以与之分担痛苦的人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让我感到自己价值的人</a:t>
                      </a:r>
                      <a:endPara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给我诚实反馈的人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总是向我提供重要信息的人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向我挑战、迫使我正视自己的人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在危难时刻可以依靠的人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0231" y="879966"/>
            <a:ext cx="2294910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0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79472" y="414835"/>
            <a:ext cx="3005024" cy="1866983"/>
            <a:chOff x="323528" y="964712"/>
            <a:chExt cx="2754605" cy="1823061"/>
          </a:xfrm>
        </p:grpSpPr>
        <p:sp>
          <p:nvSpPr>
            <p:cNvPr id="2" name="云形标注 1"/>
            <p:cNvSpPr/>
            <p:nvPr/>
          </p:nvSpPr>
          <p:spPr>
            <a:xfrm>
              <a:off x="323528" y="964712"/>
              <a:ext cx="2754605" cy="1823061"/>
            </a:xfrm>
            <a:prstGeom prst="cloudCallout">
              <a:avLst>
                <a:gd name="adj1" fmla="val -42436"/>
                <a:gd name="adj2" fmla="val 17758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26858" y="1166126"/>
              <a:ext cx="174794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rgbClr val="C00000"/>
                  </a:solidFill>
                </a:rPr>
                <a:t>M</a:t>
              </a:r>
              <a:r>
                <a:rPr lang="en-US" altLang="zh-CN" sz="2000" b="1" dirty="0" smtClean="0">
                  <a:solidFill>
                    <a:schemeClr val="bg1"/>
                  </a:solidFill>
                </a:rPr>
                <a:t>entor</a:t>
              </a: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激励导师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真实的</a:t>
              </a:r>
              <a:r>
                <a:rPr lang="en-US" altLang="zh-CN" sz="1600" b="1" dirty="0" smtClean="0">
                  <a:solidFill>
                    <a:schemeClr val="bg1"/>
                  </a:solidFill>
                </a:rPr>
                <a:t>or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虚构的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555776" y="2994099"/>
            <a:ext cx="172819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r">
              <a:defRPr/>
            </a:pPr>
            <a:r>
              <a:rPr lang="zh-CN" altLang="en-US" sz="1400" dirty="0"/>
              <a:t>一个激励你的</a:t>
            </a:r>
            <a:r>
              <a:rPr lang="zh-CN" altLang="en-US" sz="1400" dirty="0" smtClean="0"/>
              <a:t>人物</a:t>
            </a:r>
            <a:endParaRPr lang="en-US" altLang="zh-CN" sz="1400" dirty="0" smtClean="0"/>
          </a:p>
          <a:p>
            <a:pPr lvl="0" algn="r">
              <a:defRPr/>
            </a:pPr>
            <a:r>
              <a:rPr lang="zh-CN" altLang="en-US" sz="1400" dirty="0" smtClean="0"/>
              <a:t>或者偶像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1578584"/>
            <a:ext cx="1728192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人物成功的场景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414837"/>
            <a:ext cx="172819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noProof="0" dirty="0" smtClean="0"/>
              <a:t>感受自己处于巅峰</a:t>
            </a:r>
            <a:endParaRPr lang="en-US" altLang="zh-CN" sz="1400" noProof="0" dirty="0" smtClean="0"/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做引子唤醒感觉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886" y="1908808"/>
            <a:ext cx="3575462" cy="27957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椭圆 10"/>
          <p:cNvSpPr/>
          <p:nvPr/>
        </p:nvSpPr>
        <p:spPr>
          <a:xfrm>
            <a:off x="6725079" y="629781"/>
            <a:ext cx="2003162" cy="20031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5533" y="460874"/>
            <a:ext cx="3790852" cy="3489308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5797020" y="1834674"/>
            <a:ext cx="1203456" cy="12034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35489" y="339502"/>
            <a:ext cx="1649238" cy="164923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812659" y="1695926"/>
            <a:ext cx="995338" cy="99533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8435" y="1203598"/>
            <a:ext cx="1381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检视</a:t>
            </a:r>
            <a:endParaRPr lang="en-US" altLang="zh-CN" sz="24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行动</a:t>
            </a:r>
            <a:endParaRPr lang="en-US" altLang="zh-CN" sz="24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8104" y="771550"/>
            <a:ext cx="1355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角色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替换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2840" y="2211710"/>
            <a:ext cx="108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人物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8024" y="1995686"/>
            <a:ext cx="1008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场景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4547446" y="693937"/>
            <a:ext cx="1046553" cy="448813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067943" y="1752020"/>
            <a:ext cx="868448" cy="448813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 flipH="1" flipV="1">
            <a:off x="4339597" y="2775382"/>
            <a:ext cx="1847843" cy="539557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547446" y="460874"/>
            <a:ext cx="0" cy="566974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4067944" y="1389710"/>
            <a:ext cx="0" cy="68160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27" name="直接连接符 26"/>
          <p:cNvCxnSpPr/>
          <p:nvPr/>
        </p:nvCxnSpPr>
        <p:spPr>
          <a:xfrm>
            <a:off x="4339597" y="2952813"/>
            <a:ext cx="0" cy="707517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0876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23478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E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nvironment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有益的情智环境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53794" y="1275606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健康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空气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声音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3794" y="2047611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光线 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明亮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充足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3794" y="2819744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周围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图片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短语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3794" y="3678887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条理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整洁的书桌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2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6660232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1816" y="1568198"/>
            <a:ext cx="2131033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Part4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关系控制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08" y="2140573"/>
            <a:ext cx="6516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 smtClean="0">
                <a:solidFill>
                  <a:srgbClr val="FFFF00"/>
                </a:solidFill>
              </a:rPr>
              <a:t>关系</a:t>
            </a:r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—— </a:t>
            </a:r>
            <a:r>
              <a:rPr lang="zh-CN" altLang="en-US" dirty="0" smtClean="0">
                <a:solidFill>
                  <a:schemeClr val="bg1"/>
                </a:solidFill>
              </a:rPr>
              <a:t>别人</a:t>
            </a:r>
            <a:r>
              <a:rPr lang="zh-CN" altLang="en-US" dirty="0">
                <a:solidFill>
                  <a:schemeClr val="bg1"/>
                </a:solidFill>
              </a:rPr>
              <a:t>对待我们的方式反映了我们对待自己的方式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82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" name="燕尾形 3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Part4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关系控制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23528" y="4618547"/>
            <a:ext cx="8496944" cy="401475"/>
          </a:xfrm>
          <a:prstGeom prst="rect">
            <a:avLst/>
          </a:prstGeom>
          <a:gradFill flip="none" rotWithShape="1">
            <a:gsLst>
              <a:gs pos="42000">
                <a:schemeClr val="bg1">
                  <a:lumMod val="85000"/>
                </a:schemeClr>
              </a:gs>
              <a:gs pos="0">
                <a:schemeClr val="tx1">
                  <a:lumMod val="85000"/>
                  <a:lumOff val="15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899592" y="2739703"/>
            <a:ext cx="2027661" cy="2221872"/>
            <a:chOff x="929899" y="2415189"/>
            <a:chExt cx="2182071" cy="2391073"/>
          </a:xfrm>
        </p:grpSpPr>
        <p:sp>
          <p:nvSpPr>
            <p:cNvPr id="125" name="矩形 19"/>
            <p:cNvSpPr/>
            <p:nvPr/>
          </p:nvSpPr>
          <p:spPr>
            <a:xfrm flipV="1">
              <a:off x="929899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0"/>
                  </a:schemeClr>
                </a:gs>
                <a:gs pos="0">
                  <a:schemeClr val="accent6">
                    <a:alpha val="92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1328476" y="2415189"/>
              <a:ext cx="1359687" cy="1359690"/>
              <a:chOff x="2799689" y="1546405"/>
              <a:chExt cx="1559483" cy="1559485"/>
            </a:xfrm>
          </p:grpSpPr>
          <p:sp>
            <p:nvSpPr>
              <p:cNvPr id="133" name="椭圆 132"/>
              <p:cNvSpPr/>
              <p:nvPr/>
            </p:nvSpPr>
            <p:spPr bwMode="auto">
              <a:xfrm rot="1267204">
                <a:off x="2799689" y="1546405"/>
                <a:ext cx="1559483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 bwMode="auto">
              <a:xfrm rot="2140418">
                <a:off x="2967886" y="1674531"/>
                <a:ext cx="1284783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3010347" y="2227887"/>
                <a:ext cx="1109764" cy="814821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40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 rot="5107820">
                <a:off x="2667791" y="1927489"/>
                <a:ext cx="1109764" cy="814822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1863504" y="4500003"/>
              <a:ext cx="306258" cy="306259"/>
              <a:chOff x="3996489" y="2619974"/>
              <a:chExt cx="409162" cy="409165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3996489" y="2619974"/>
                <a:ext cx="409162" cy="40916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9" name="组合 128"/>
              <p:cNvGrpSpPr/>
              <p:nvPr/>
            </p:nvGrpSpPr>
            <p:grpSpPr>
              <a:xfrm rot="1267204">
                <a:off x="4059175" y="2671688"/>
                <a:ext cx="301040" cy="308317"/>
                <a:chOff x="2115829" y="2122196"/>
                <a:chExt cx="1276350" cy="1307196"/>
              </a:xfrm>
            </p:grpSpPr>
            <p:sp>
              <p:nvSpPr>
                <p:cNvPr id="130" name="椭圆 129"/>
                <p:cNvSpPr/>
                <p:nvPr/>
              </p:nvSpPr>
              <p:spPr bwMode="auto">
                <a:xfrm>
                  <a:off x="2115829" y="2122196"/>
                  <a:ext cx="1276350" cy="127634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7000">
                      <a:schemeClr val="accent6"/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1" name="椭圆 130"/>
                <p:cNvSpPr/>
                <p:nvPr/>
              </p:nvSpPr>
              <p:spPr bwMode="auto">
                <a:xfrm rot="20122633">
                  <a:off x="2438208" y="3162690"/>
                  <a:ext cx="774696" cy="2667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2" name="椭圆 131"/>
                <p:cNvSpPr/>
                <p:nvPr/>
              </p:nvSpPr>
              <p:spPr bwMode="auto">
                <a:xfrm rot="912585">
                  <a:off x="2292849" y="2172220"/>
                  <a:ext cx="838071" cy="8380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137" name="组合 136"/>
          <p:cNvGrpSpPr/>
          <p:nvPr/>
        </p:nvGrpSpPr>
        <p:grpSpPr>
          <a:xfrm>
            <a:off x="2951059" y="2739702"/>
            <a:ext cx="2027661" cy="2221878"/>
            <a:chOff x="3461427" y="2415188"/>
            <a:chExt cx="2182071" cy="2391079"/>
          </a:xfrm>
        </p:grpSpPr>
        <p:sp>
          <p:nvSpPr>
            <p:cNvPr id="138" name="矩形 19"/>
            <p:cNvSpPr/>
            <p:nvPr/>
          </p:nvSpPr>
          <p:spPr>
            <a:xfrm flipV="1">
              <a:off x="346142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52000"/>
                  </a:schemeClr>
                </a:gs>
                <a:gs pos="0">
                  <a:srgbClr val="C5F418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4368002" y="4500009"/>
              <a:ext cx="306258" cy="306258"/>
              <a:chOff x="6365007" y="1557256"/>
              <a:chExt cx="306258" cy="306258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A4DD47"/>
                  </a:gs>
                  <a:gs pos="47000">
                    <a:srgbClr val="729B15"/>
                  </a:gs>
                  <a:gs pos="82000">
                    <a:srgbClr val="4C680E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3860390" y="2415188"/>
              <a:ext cx="1317926" cy="1317929"/>
              <a:chOff x="3133055" y="1546405"/>
              <a:chExt cx="1559482" cy="1559485"/>
            </a:xfrm>
          </p:grpSpPr>
          <p:sp>
            <p:nvSpPr>
              <p:cNvPr id="141" name="椭圆 140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srgbClr val="59672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290903" y="1899770"/>
                <a:ext cx="1231161" cy="1133477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 rot="5736371">
                <a:off x="2934093" y="2108033"/>
                <a:ext cx="934219" cy="42297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5406290" y="2739702"/>
            <a:ext cx="2027661" cy="2221878"/>
            <a:chOff x="5702297" y="2415188"/>
            <a:chExt cx="2182071" cy="2391079"/>
          </a:xfrm>
        </p:grpSpPr>
        <p:sp>
          <p:nvSpPr>
            <p:cNvPr id="150" name="矩形 19"/>
            <p:cNvSpPr/>
            <p:nvPr/>
          </p:nvSpPr>
          <p:spPr>
            <a:xfrm flipV="1">
              <a:off x="570229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52000"/>
                  </a:schemeClr>
                </a:gs>
                <a:gs pos="0">
                  <a:srgbClr val="33CAF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6140646" y="2415188"/>
              <a:ext cx="1299442" cy="1299445"/>
              <a:chOff x="3133055" y="1546405"/>
              <a:chExt cx="1559482" cy="1559485"/>
            </a:xfrm>
          </p:grpSpPr>
          <p:sp>
            <p:nvSpPr>
              <p:cNvPr id="157" name="椭圆 156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rgbClr val="1E54CC"/>
                </a:solidFill>
              </a:ln>
              <a:effectLst>
                <a:outerShdw blurRad="50800" dist="38100" dir="5400000" algn="t" rotWithShape="0">
                  <a:schemeClr val="tx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3331618" y="2203387"/>
                <a:ext cx="1169475" cy="851384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 rot="5400000">
                <a:off x="2957004" y="2120464"/>
                <a:ext cx="798455" cy="345275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640204" y="4500009"/>
              <a:ext cx="306258" cy="306258"/>
              <a:chOff x="6365007" y="1557256"/>
              <a:chExt cx="306258" cy="306258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33CAFF"/>
                  </a:gs>
                  <a:gs pos="47000">
                    <a:srgbClr val="0081E2"/>
                  </a:gs>
                  <a:gs pos="82000">
                    <a:srgbClr val="0070C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61" name="TextBox 160"/>
          <p:cNvSpPr txBox="1"/>
          <p:nvPr/>
        </p:nvSpPr>
        <p:spPr>
          <a:xfrm>
            <a:off x="1403648" y="2931791"/>
            <a:ext cx="990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关系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</a:rPr>
              <a:t>种类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3478989" y="2931791"/>
            <a:ext cx="923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建立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r>
              <a:rPr lang="zh-CN" altLang="en-US" sz="2400" dirty="0">
                <a:solidFill>
                  <a:schemeClr val="bg1"/>
                </a:solidFill>
              </a:rPr>
              <a:t>原因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940152" y="2931791"/>
            <a:ext cx="923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破裂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r>
              <a:rPr lang="zh-CN" altLang="en-US" sz="2400" dirty="0">
                <a:solidFill>
                  <a:schemeClr val="bg1"/>
                </a:solidFill>
              </a:rPr>
              <a:t>原因</a:t>
            </a:r>
          </a:p>
        </p:txBody>
      </p:sp>
      <p:sp>
        <p:nvSpPr>
          <p:cNvPr id="164" name="任意多边形 163"/>
          <p:cNvSpPr/>
          <p:nvPr/>
        </p:nvSpPr>
        <p:spPr>
          <a:xfrm rot="5400000">
            <a:off x="2207574" y="2141793"/>
            <a:ext cx="192229" cy="1080000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accent6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任意多边形 164"/>
          <p:cNvSpPr/>
          <p:nvPr/>
        </p:nvSpPr>
        <p:spPr>
          <a:xfrm rot="5400000">
            <a:off x="4583798" y="1709793"/>
            <a:ext cx="192229" cy="1944000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rgbClr val="91A721"/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任意多边形 165"/>
          <p:cNvSpPr/>
          <p:nvPr/>
        </p:nvSpPr>
        <p:spPr>
          <a:xfrm rot="5400000">
            <a:off x="7248317" y="1565793"/>
            <a:ext cx="192229" cy="2232000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tx2">
                <a:lumMod val="60000"/>
                <a:lumOff val="4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TextBox 166"/>
          <p:cNvSpPr txBox="1"/>
          <p:nvPr/>
        </p:nvSpPr>
        <p:spPr>
          <a:xfrm>
            <a:off x="1871834" y="1491630"/>
            <a:ext cx="1649834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伴侣关系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朋友关系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同事关系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707904" y="555526"/>
            <a:ext cx="2176859" cy="2012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伴侣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归属感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发展团队意识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建立后盾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构造个性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个人发展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提升共同利益感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生产产品或提供服务 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6252289" y="555526"/>
            <a:ext cx="2352159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不切实际的期望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缺乏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理解他人的能力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他人的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依赖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不能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维护自己的需要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不善交流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个性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差别</a:t>
            </a: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解决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冲突的措施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不力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60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 flipH="1" flipV="1">
            <a:off x="961951" y="3719140"/>
            <a:ext cx="5586730" cy="381029"/>
          </a:xfrm>
          <a:prstGeom prst="parallelogram">
            <a:avLst>
              <a:gd name="adj" fmla="val 206237"/>
            </a:avLst>
          </a:prstGeom>
          <a:solidFill>
            <a:srgbClr val="DFDFD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 flipH="1" flipV="1">
            <a:off x="5622851" y="775693"/>
            <a:ext cx="3530600" cy="381029"/>
          </a:xfrm>
          <a:prstGeom prst="parallelogram">
            <a:avLst>
              <a:gd name="adj" fmla="val 158949"/>
            </a:avLst>
          </a:prstGeom>
          <a:solidFill>
            <a:srgbClr val="DFDFDF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 flipH="1" flipV="1">
            <a:off x="4380156" y="1756842"/>
            <a:ext cx="3836670" cy="381029"/>
          </a:xfrm>
          <a:prstGeom prst="parallelogram">
            <a:avLst>
              <a:gd name="adj" fmla="val 166202"/>
            </a:avLst>
          </a:prstGeom>
          <a:solidFill>
            <a:srgbClr val="DFDFD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 flipH="1" flipV="1">
            <a:off x="3209851" y="2737991"/>
            <a:ext cx="4238625" cy="381029"/>
          </a:xfrm>
          <a:prstGeom prst="parallelogram">
            <a:avLst>
              <a:gd name="adj" fmla="val 178309"/>
            </a:avLst>
          </a:prstGeom>
          <a:solidFill>
            <a:srgbClr val="DFDFD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 flipH="1" flipV="1">
            <a:off x="944806" y="3709615"/>
            <a:ext cx="2914650" cy="381029"/>
          </a:xfrm>
          <a:prstGeom prst="parallelogram">
            <a:avLst>
              <a:gd name="adj" fmla="val 229996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944806" y="4090643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互惠</a:t>
            </a:r>
            <a:endParaRPr lang="zh-CN" altLang="zh-CN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 flipH="1" flipV="1">
            <a:off x="1830631" y="2728465"/>
            <a:ext cx="2914650" cy="381029"/>
          </a:xfrm>
          <a:prstGeom prst="parallelogram">
            <a:avLst>
              <a:gd name="adj" fmla="val 229996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830631" y="3092650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技巧</a:t>
            </a:r>
            <a:endParaRPr lang="zh-CN" altLang="zh-CN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 flipH="1" flipV="1">
            <a:off x="2716456" y="1747316"/>
            <a:ext cx="2914650" cy="381029"/>
          </a:xfrm>
          <a:prstGeom prst="parallelogram">
            <a:avLst>
              <a:gd name="adj" fmla="val 229996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716456" y="2128345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长期交往</a:t>
            </a:r>
            <a:endParaRPr lang="zh-CN" altLang="zh-CN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 flipH="1" flipV="1">
            <a:off x="3594026" y="775693"/>
            <a:ext cx="2659380" cy="381029"/>
          </a:xfrm>
          <a:prstGeom prst="parallelogram">
            <a:avLst>
              <a:gd name="adj" fmla="val 168780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594026" y="1156722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04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参与交换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1476301" y="3709615"/>
            <a:ext cx="6457950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2384351" y="2728465"/>
            <a:ext cx="6042025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3209851" y="1756842"/>
            <a:ext cx="5650230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755576" y="4690764"/>
            <a:ext cx="6692900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673005" y="1250572"/>
            <a:ext cx="3470995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交换实际信息、思想、感觉和想法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91843" y="2237776"/>
            <a:ext cx="275337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连续性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：建立对别人的看法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72806" y="3186500"/>
            <a:ext cx="3176884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主动聆听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建立移情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提出问题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03470" y="4218156"/>
            <a:ext cx="275337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满足彼此的需要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形状 21"/>
          <p:cNvSpPr/>
          <p:nvPr/>
        </p:nvSpPr>
        <p:spPr>
          <a:xfrm rot="20411154">
            <a:off x="-13734" y="1403180"/>
            <a:ext cx="3508285" cy="2446591"/>
          </a:xfrm>
          <a:prstGeom prst="swooshArrow">
            <a:avLst>
              <a:gd name="adj1" fmla="val 16310"/>
              <a:gd name="adj2" fmla="val 31370"/>
            </a:avLst>
          </a:prstGeom>
          <a:gradFill flip="none" rotWithShape="1">
            <a:gsLst>
              <a:gs pos="0">
                <a:srgbClr val="ADADAD"/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矩形 23"/>
          <p:cNvSpPr/>
          <p:nvPr/>
        </p:nvSpPr>
        <p:spPr>
          <a:xfrm>
            <a:off x="251520" y="267494"/>
            <a:ext cx="3262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建立</a:t>
            </a:r>
            <a:r>
              <a:rPr lang="zh-CN" altLang="en-US" sz="3600" b="1" dirty="0">
                <a:solidFill>
                  <a:srgbClr val="C00000"/>
                </a:solidFill>
              </a:rPr>
              <a:t>良好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的人际关系</a:t>
            </a:r>
          </a:p>
        </p:txBody>
      </p:sp>
    </p:spTree>
    <p:extLst>
      <p:ext uri="{BB962C8B-B14F-4D97-AF65-F5344CB8AC3E}">
        <p14:creationId xmlns:p14="http://schemas.microsoft.com/office/powerpoint/2010/main" val="13285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>
            <a:stCxn id="15" idx="5"/>
          </p:cNvCxnSpPr>
          <p:nvPr/>
        </p:nvCxnSpPr>
        <p:spPr>
          <a:xfrm flipH="1">
            <a:off x="3434098" y="2011177"/>
            <a:ext cx="2314309" cy="73947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921156" y="1275606"/>
            <a:ext cx="5184576" cy="3123869"/>
          </a:xfrm>
          <a:prstGeom prst="rect">
            <a:avLst/>
          </a:prstGeom>
          <a:blipFill dpi="0" rotWithShape="1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46432" y="1591724"/>
            <a:ext cx="2887665" cy="576065"/>
            <a:chOff x="746112" y="2276872"/>
            <a:chExt cx="2887665" cy="576065"/>
          </a:xfrm>
        </p:grpSpPr>
        <p:sp>
          <p:nvSpPr>
            <p:cNvPr id="5" name="圆角矩形 4"/>
            <p:cNvSpPr/>
            <p:nvPr/>
          </p:nvSpPr>
          <p:spPr>
            <a:xfrm>
              <a:off x="746112" y="2276872"/>
              <a:ext cx="2887665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  知道交往的界限 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6432" y="2506156"/>
            <a:ext cx="2887665" cy="576065"/>
            <a:chOff x="746112" y="2276872"/>
            <a:chExt cx="2887665" cy="576065"/>
          </a:xfrm>
        </p:grpSpPr>
        <p:sp>
          <p:nvSpPr>
            <p:cNvPr id="8" name="圆角矩形 7"/>
            <p:cNvSpPr/>
            <p:nvPr/>
          </p:nvSpPr>
          <p:spPr>
            <a:xfrm>
              <a:off x="746112" y="2276872"/>
              <a:ext cx="2887665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重温你对别人的看法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552" y="3420588"/>
            <a:ext cx="2887200" cy="576065"/>
            <a:chOff x="739232" y="2276872"/>
            <a:chExt cx="2887200" cy="576065"/>
          </a:xfrm>
        </p:grpSpPr>
        <p:sp>
          <p:nvSpPr>
            <p:cNvPr id="11" name="圆角矩形 10"/>
            <p:cNvSpPr/>
            <p:nvPr/>
          </p:nvSpPr>
          <p:spPr>
            <a:xfrm>
              <a:off x="739232" y="2276872"/>
              <a:ext cx="28872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  检验交流的结果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592792" y="1549305"/>
            <a:ext cx="2880000" cy="576065"/>
            <a:chOff x="753777" y="2276872"/>
            <a:chExt cx="2880000" cy="576065"/>
          </a:xfrm>
        </p:grpSpPr>
        <p:sp>
          <p:nvSpPr>
            <p:cNvPr id="14" name="圆角矩形 13"/>
            <p:cNvSpPr/>
            <p:nvPr/>
          </p:nvSpPr>
          <p:spPr>
            <a:xfrm>
              <a:off x="753777" y="2276872"/>
              <a:ext cx="28800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  了解大家的期望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5592792" y="2463737"/>
            <a:ext cx="2880000" cy="576065"/>
            <a:chOff x="753777" y="2276872"/>
            <a:chExt cx="2880000" cy="576065"/>
          </a:xfrm>
        </p:grpSpPr>
        <p:sp>
          <p:nvSpPr>
            <p:cNvPr id="17" name="圆角矩形 16"/>
            <p:cNvSpPr/>
            <p:nvPr/>
          </p:nvSpPr>
          <p:spPr>
            <a:xfrm>
              <a:off x="753777" y="2276872"/>
              <a:ext cx="28800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重温别人对你的看法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5592792" y="3378169"/>
            <a:ext cx="2880000" cy="576065"/>
            <a:chOff x="753777" y="2276872"/>
            <a:chExt cx="2880000" cy="576065"/>
          </a:xfrm>
        </p:grpSpPr>
        <p:sp>
          <p:nvSpPr>
            <p:cNvPr id="20" name="圆角矩形 19"/>
            <p:cNvSpPr/>
            <p:nvPr/>
          </p:nvSpPr>
          <p:spPr>
            <a:xfrm>
              <a:off x="753777" y="2276872"/>
              <a:ext cx="28800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确定理想的结果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" name="直接箭头连接符 21"/>
          <p:cNvCxnSpPr>
            <a:stCxn id="5" idx="3"/>
          </p:cNvCxnSpPr>
          <p:nvPr/>
        </p:nvCxnSpPr>
        <p:spPr>
          <a:xfrm>
            <a:off x="3434097" y="1879757"/>
            <a:ext cx="2158695" cy="56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3434097" y="2751769"/>
            <a:ext cx="2158695" cy="17154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11" idx="3"/>
          </p:cNvCxnSpPr>
          <p:nvPr/>
        </p:nvCxnSpPr>
        <p:spPr>
          <a:xfrm flipH="1">
            <a:off x="3426752" y="2923311"/>
            <a:ext cx="2159162" cy="78531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3434097" y="3665640"/>
            <a:ext cx="2158695" cy="20263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979712" y="257897"/>
            <a:ext cx="50064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建立有效人际关系的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六个步骤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32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5508104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1815" y="1568198"/>
            <a:ext cx="2131033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Part5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情智培训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08" y="2140573"/>
            <a:ext cx="6516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 smtClean="0">
                <a:solidFill>
                  <a:schemeClr val="bg1"/>
                </a:solidFill>
              </a:rPr>
              <a:t>学会</a:t>
            </a:r>
            <a:r>
              <a:rPr lang="zh-CN" altLang="en-US" dirty="0">
                <a:solidFill>
                  <a:schemeClr val="bg1"/>
                </a:solidFill>
              </a:rPr>
              <a:t>成为</a:t>
            </a:r>
            <a:r>
              <a:rPr lang="zh-CN" altLang="en-US" sz="3600" b="1" dirty="0">
                <a:solidFill>
                  <a:srgbClr val="FFFF00"/>
                </a:solidFill>
              </a:rPr>
              <a:t>情智教练</a:t>
            </a:r>
            <a:r>
              <a:rPr lang="zh-CN" altLang="en-US" dirty="0">
                <a:solidFill>
                  <a:schemeClr val="bg1"/>
                </a:solidFill>
              </a:rPr>
              <a:t>，一种重要的情智能力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9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" name="燕尾形 3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Part5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情</a:t>
            </a:r>
            <a:r>
              <a:rPr lang="zh-CN" altLang="en-US" sz="2000" dirty="0" smtClean="0">
                <a:solidFill>
                  <a:schemeClr val="bg1"/>
                </a:solidFill>
              </a:rPr>
              <a:t>智教练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5" name="矩形 14"/>
          <p:cNvSpPr/>
          <p:nvPr/>
        </p:nvSpPr>
        <p:spPr>
          <a:xfrm>
            <a:off x="182833" y="2640119"/>
            <a:ext cx="8793853" cy="2307895"/>
          </a:xfrm>
          <a:custGeom>
            <a:avLst/>
            <a:gdLst>
              <a:gd name="connsiteX0" fmla="*/ 0 w 6912768"/>
              <a:gd name="connsiteY0" fmla="*/ 0 h 2871759"/>
              <a:gd name="connsiteX1" fmla="*/ 6912768 w 6912768"/>
              <a:gd name="connsiteY1" fmla="*/ 0 h 2871759"/>
              <a:gd name="connsiteX2" fmla="*/ 6912768 w 6912768"/>
              <a:gd name="connsiteY2" fmla="*/ 2871759 h 2871759"/>
              <a:gd name="connsiteX3" fmla="*/ 0 w 6912768"/>
              <a:gd name="connsiteY3" fmla="*/ 2871759 h 2871759"/>
              <a:gd name="connsiteX4" fmla="*/ 0 w 6912768"/>
              <a:gd name="connsiteY4" fmla="*/ 0 h 2871759"/>
              <a:gd name="connsiteX0" fmla="*/ 1359243 w 8272011"/>
              <a:gd name="connsiteY0" fmla="*/ 0 h 3291889"/>
              <a:gd name="connsiteX1" fmla="*/ 8272011 w 8272011"/>
              <a:gd name="connsiteY1" fmla="*/ 0 h 3291889"/>
              <a:gd name="connsiteX2" fmla="*/ 8272011 w 8272011"/>
              <a:gd name="connsiteY2" fmla="*/ 2871759 h 3291889"/>
              <a:gd name="connsiteX3" fmla="*/ 0 w 8272011"/>
              <a:gd name="connsiteY3" fmla="*/ 3291889 h 3291889"/>
              <a:gd name="connsiteX4" fmla="*/ 1359243 w 8272011"/>
              <a:gd name="connsiteY4" fmla="*/ 0 h 3291889"/>
              <a:gd name="connsiteX0" fmla="*/ 1359243 w 9025773"/>
              <a:gd name="connsiteY0" fmla="*/ 0 h 3291889"/>
              <a:gd name="connsiteX1" fmla="*/ 8272011 w 9025773"/>
              <a:gd name="connsiteY1" fmla="*/ 0 h 3291889"/>
              <a:gd name="connsiteX2" fmla="*/ 9025773 w 9025773"/>
              <a:gd name="connsiteY2" fmla="*/ 3279532 h 3291889"/>
              <a:gd name="connsiteX3" fmla="*/ 0 w 9025773"/>
              <a:gd name="connsiteY3" fmla="*/ 3291889 h 3291889"/>
              <a:gd name="connsiteX4" fmla="*/ 1359243 w 9025773"/>
              <a:gd name="connsiteY4" fmla="*/ 0 h 3291889"/>
              <a:gd name="connsiteX0" fmla="*/ 1470454 w 9136984"/>
              <a:gd name="connsiteY0" fmla="*/ 0 h 3279532"/>
              <a:gd name="connsiteX1" fmla="*/ 8383222 w 9136984"/>
              <a:gd name="connsiteY1" fmla="*/ 0 h 3279532"/>
              <a:gd name="connsiteX2" fmla="*/ 9136984 w 9136984"/>
              <a:gd name="connsiteY2" fmla="*/ 3279532 h 3279532"/>
              <a:gd name="connsiteX3" fmla="*/ 0 w 9136984"/>
              <a:gd name="connsiteY3" fmla="*/ 3267175 h 3279532"/>
              <a:gd name="connsiteX4" fmla="*/ 1470454 w 9136984"/>
              <a:gd name="connsiteY4" fmla="*/ 0 h 3279532"/>
              <a:gd name="connsiteX0" fmla="*/ 1470454 w 9136984"/>
              <a:gd name="connsiteY0" fmla="*/ 0 h 3279532"/>
              <a:gd name="connsiteX1" fmla="*/ 7777741 w 9136984"/>
              <a:gd name="connsiteY1" fmla="*/ 0 h 3279532"/>
              <a:gd name="connsiteX2" fmla="*/ 9136984 w 9136984"/>
              <a:gd name="connsiteY2" fmla="*/ 3279532 h 3279532"/>
              <a:gd name="connsiteX3" fmla="*/ 0 w 9136984"/>
              <a:gd name="connsiteY3" fmla="*/ 3267175 h 3279532"/>
              <a:gd name="connsiteX4" fmla="*/ 1470454 w 9136984"/>
              <a:gd name="connsiteY4" fmla="*/ 0 h 3279532"/>
              <a:gd name="connsiteX0" fmla="*/ 0 w 9136984"/>
              <a:gd name="connsiteY0" fmla="*/ 3267175 h 3397591"/>
              <a:gd name="connsiteX1" fmla="*/ 1470454 w 9136984"/>
              <a:gd name="connsiteY1" fmla="*/ 0 h 3397591"/>
              <a:gd name="connsiteX2" fmla="*/ 7777741 w 9136984"/>
              <a:gd name="connsiteY2" fmla="*/ 0 h 3397591"/>
              <a:gd name="connsiteX3" fmla="*/ 9136984 w 9136984"/>
              <a:gd name="connsiteY3" fmla="*/ 3279532 h 3397591"/>
              <a:gd name="connsiteX4" fmla="*/ 91440 w 9136984"/>
              <a:gd name="connsiteY4" fmla="*/ 3397591 h 3397591"/>
              <a:gd name="connsiteX0" fmla="*/ 0 w 9136984"/>
              <a:gd name="connsiteY0" fmla="*/ 3267175 h 3279532"/>
              <a:gd name="connsiteX1" fmla="*/ 1470454 w 9136984"/>
              <a:gd name="connsiteY1" fmla="*/ 0 h 3279532"/>
              <a:gd name="connsiteX2" fmla="*/ 7777741 w 9136984"/>
              <a:gd name="connsiteY2" fmla="*/ 0 h 3279532"/>
              <a:gd name="connsiteX3" fmla="*/ 9136984 w 9136984"/>
              <a:gd name="connsiteY3" fmla="*/ 3279532 h 327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36984" h="3279532">
                <a:moveTo>
                  <a:pt x="0" y="3267175"/>
                </a:moveTo>
                <a:lnTo>
                  <a:pt x="1470454" y="0"/>
                </a:lnTo>
                <a:lnTo>
                  <a:pt x="7777741" y="0"/>
                </a:lnTo>
                <a:lnTo>
                  <a:pt x="9136984" y="3279532"/>
                </a:lnTo>
              </a:path>
            </a:pathLst>
          </a:custGeom>
          <a:gradFill flip="none" rotWithShape="1">
            <a:gsLst>
              <a:gs pos="67000">
                <a:schemeClr val="bg1">
                  <a:lumMod val="85000"/>
                </a:schemeClr>
              </a:gs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effectLst>
            <a:innerShdw blurRad="1143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6908141" y="1099017"/>
            <a:ext cx="760203" cy="2919728"/>
            <a:chOff x="5211214" y="3117905"/>
            <a:chExt cx="735343" cy="28242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7" name="矩形 56"/>
            <p:cNvSpPr/>
            <p:nvPr/>
          </p:nvSpPr>
          <p:spPr>
            <a:xfrm>
              <a:off x="5211214" y="3117905"/>
              <a:ext cx="735343" cy="2824246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75000">
                  <a:srgbClr val="FFFF00"/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2995786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67" name="矩形 66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矩形 67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65" name="矩形 64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4097016" y="1951869"/>
            <a:ext cx="612165" cy="2066875"/>
            <a:chOff x="5211214" y="3297965"/>
            <a:chExt cx="735343" cy="264418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0" name="矩形 69"/>
            <p:cNvSpPr/>
            <p:nvPr/>
          </p:nvSpPr>
          <p:spPr>
            <a:xfrm>
              <a:off x="5211214" y="3297965"/>
              <a:ext cx="735343" cy="2644186"/>
            </a:xfrm>
            <a:prstGeom prst="rect">
              <a:avLst/>
            </a:prstGeom>
            <a:gradFill>
              <a:gsLst>
                <a:gs pos="0">
                  <a:srgbClr val="7030A0"/>
                </a:gs>
                <a:gs pos="75000">
                  <a:srgbClr val="F4AEEF"/>
                </a:gs>
                <a:gs pos="100000">
                  <a:srgbClr val="7030A0"/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72" name="矩形 71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2971902" y="2996953"/>
                <a:ext cx="216024" cy="2736303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80" name="矩形 79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矩形 80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78" name="矩形 77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椭圆 76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1547664" y="2573840"/>
            <a:ext cx="442146" cy="1444906"/>
            <a:chOff x="5211214" y="3201934"/>
            <a:chExt cx="735343" cy="274021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83" name="矩形 82"/>
            <p:cNvSpPr/>
            <p:nvPr/>
          </p:nvSpPr>
          <p:spPr>
            <a:xfrm>
              <a:off x="5211214" y="3201934"/>
              <a:ext cx="735343" cy="2740217"/>
            </a:xfrm>
            <a:prstGeom prst="rect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75000">
                  <a:srgbClr val="B0F0E8"/>
                </a:gs>
                <a:gs pos="100000">
                  <a:schemeClr val="accent5"/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85" name="矩形 84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2970173" y="2996951"/>
                <a:ext cx="216023" cy="2736305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93" name="矩形 92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91" name="矩形 90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0" name="椭圆 89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2768774" y="2296115"/>
            <a:ext cx="549278" cy="1722628"/>
            <a:chOff x="5211214" y="3296615"/>
            <a:chExt cx="735343" cy="264553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6" name="矩形 95"/>
            <p:cNvSpPr/>
            <p:nvPr/>
          </p:nvSpPr>
          <p:spPr>
            <a:xfrm>
              <a:off x="5211214" y="3296615"/>
              <a:ext cx="735343" cy="2645534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70000">
                  <a:srgbClr val="00B0F0"/>
                </a:gs>
                <a:gs pos="100000">
                  <a:srgbClr val="0070C0"/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98" name="矩形 97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2970198" y="2996953"/>
                <a:ext cx="216025" cy="2736303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99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06" name="矩形 105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04" name="矩形 103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3" name="椭圆 102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488145" y="1527997"/>
            <a:ext cx="641033" cy="2490748"/>
            <a:chOff x="5211214" y="3255484"/>
            <a:chExt cx="735343" cy="268666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09" name="矩形 108"/>
            <p:cNvSpPr/>
            <p:nvPr/>
          </p:nvSpPr>
          <p:spPr>
            <a:xfrm>
              <a:off x="5211214" y="3255484"/>
              <a:ext cx="735343" cy="2686668"/>
            </a:xfrm>
            <a:prstGeom prst="rect">
              <a:avLst/>
            </a:prstGeom>
            <a:gradFill>
              <a:gsLst>
                <a:gs pos="0">
                  <a:srgbClr val="67922E"/>
                </a:gs>
                <a:gs pos="70000">
                  <a:srgbClr val="BBD927"/>
                </a:gs>
                <a:gs pos="100000">
                  <a:schemeClr val="accent3">
                    <a:lumMod val="75000"/>
                  </a:schemeClr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111" name="矩形 110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2970198" y="2996953"/>
                <a:ext cx="216025" cy="2736303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4" name="组合 113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19" name="矩形 118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矩形 119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5" name="组合 114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17" name="矩形 116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6" name="椭圆 115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1854441" y="669158"/>
            <a:ext cx="3727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做情智教练就意味着帮助</a:t>
            </a:r>
            <a:r>
              <a:rPr lang="zh-CN" altLang="en-US" dirty="0" smtClean="0"/>
              <a:t>别人 </a:t>
            </a:r>
            <a:r>
              <a:rPr lang="en-US" altLang="zh-CN" dirty="0" smtClean="0"/>
              <a:t>——</a:t>
            </a:r>
            <a:endParaRPr lang="zh-CN" altLang="en-US" dirty="0"/>
          </a:p>
        </p:txBody>
      </p:sp>
      <p:sp>
        <p:nvSpPr>
          <p:cNvPr id="178" name="TextBox 177"/>
          <p:cNvSpPr txBox="1"/>
          <p:nvPr/>
        </p:nvSpPr>
        <p:spPr>
          <a:xfrm>
            <a:off x="755576" y="4117467"/>
            <a:ext cx="198003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发展他们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的情智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2504480" y="1543259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消除差别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779912" y="1171025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220072" y="4117467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有效交流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660232" y="4117467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获得动力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66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How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Why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What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432" y="915566"/>
            <a:ext cx="7632000" cy="3603298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3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3567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步骤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7584" y="788686"/>
            <a:ext cx="7671413" cy="3727280"/>
            <a:chOff x="1403647" y="1108689"/>
            <a:chExt cx="6965463" cy="3384283"/>
          </a:xfrm>
        </p:grpSpPr>
        <p:grpSp>
          <p:nvGrpSpPr>
            <p:cNvPr id="34" name="组合 33"/>
            <p:cNvGrpSpPr/>
            <p:nvPr/>
          </p:nvGrpSpPr>
          <p:grpSpPr>
            <a:xfrm>
              <a:off x="1403648" y="1108689"/>
              <a:ext cx="6965462" cy="3384283"/>
              <a:chOff x="1087438" y="886984"/>
              <a:chExt cx="7372350" cy="358197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30438" y="1810909"/>
                <a:ext cx="2000250" cy="1737113"/>
                <a:chOff x="2230438" y="2859088"/>
                <a:chExt cx="2000250" cy="1737113"/>
              </a:xfrm>
            </p:grpSpPr>
            <p:sp>
              <p:nvSpPr>
                <p:cNvPr id="14" name="Freeform 7"/>
                <p:cNvSpPr>
                  <a:spLocks/>
                </p:cNvSpPr>
                <p:nvPr/>
              </p:nvSpPr>
              <p:spPr bwMode="auto">
                <a:xfrm>
                  <a:off x="2230438" y="2859088"/>
                  <a:ext cx="2000250" cy="1676401"/>
                </a:xfrm>
                <a:custGeom>
                  <a:avLst/>
                  <a:gdLst>
                    <a:gd name="T0" fmla="*/ 888 w 1260"/>
                    <a:gd name="T1" fmla="*/ 1056 h 1056"/>
                    <a:gd name="T2" fmla="*/ 1260 w 1260"/>
                    <a:gd name="T3" fmla="*/ 528 h 1056"/>
                    <a:gd name="T4" fmla="*/ 888 w 1260"/>
                    <a:gd name="T5" fmla="*/ 0 h 1056"/>
                    <a:gd name="T6" fmla="*/ 0 w 1260"/>
                    <a:gd name="T7" fmla="*/ 0 h 1056"/>
                    <a:gd name="T8" fmla="*/ 366 w 1260"/>
                    <a:gd name="T9" fmla="*/ 528 h 1056"/>
                    <a:gd name="T10" fmla="*/ 0 w 1260"/>
                    <a:gd name="T11" fmla="*/ 1056 h 1056"/>
                    <a:gd name="T12" fmla="*/ 888 w 1260"/>
                    <a:gd name="T13" fmla="*/ 1056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60" h="1056">
                      <a:moveTo>
                        <a:pt x="888" y="1056"/>
                      </a:moveTo>
                      <a:lnTo>
                        <a:pt x="1260" y="528"/>
                      </a:lnTo>
                      <a:lnTo>
                        <a:pt x="888" y="0"/>
                      </a:lnTo>
                      <a:lnTo>
                        <a:pt x="0" y="0"/>
                      </a:lnTo>
                      <a:lnTo>
                        <a:pt x="366" y="528"/>
                      </a:lnTo>
                      <a:lnTo>
                        <a:pt x="0" y="1056"/>
                      </a:lnTo>
                      <a:lnTo>
                        <a:pt x="888" y="1056"/>
                      </a:lnTo>
                      <a:close/>
                    </a:path>
                  </a:pathLst>
                </a:custGeom>
                <a:gradFill>
                  <a:gsLst>
                    <a:gs pos="33000">
                      <a:srgbClr val="F9F9F9"/>
                    </a:gs>
                    <a:gs pos="100000">
                      <a:srgbClr val="D7D7D7"/>
                    </a:gs>
                  </a:gsLst>
                  <a:lin ang="5400000" scaled="0"/>
                </a:gradFill>
                <a:ln w="3175" cap="flat" cmpd="sng" algn="ctr">
                  <a:solidFill>
                    <a:srgbClr val="EAEAEA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rot="18255310">
                  <a:off x="2966562" y="3670283"/>
                  <a:ext cx="1232901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4D4D4D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评估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1592263" y="886984"/>
                <a:ext cx="5057775" cy="809625"/>
                <a:chOff x="1592263" y="1935163"/>
                <a:chExt cx="5057775" cy="809625"/>
              </a:xfrm>
            </p:grpSpPr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1592263" y="1935163"/>
                  <a:ext cx="5057775" cy="809625"/>
                </a:xfrm>
                <a:custGeom>
                  <a:avLst/>
                  <a:gdLst>
                    <a:gd name="T0" fmla="*/ 3186 w 3186"/>
                    <a:gd name="T1" fmla="*/ 510 h 510"/>
                    <a:gd name="T2" fmla="*/ 2832 w 3186"/>
                    <a:gd name="T3" fmla="*/ 0 h 510"/>
                    <a:gd name="T4" fmla="*/ 0 w 3186"/>
                    <a:gd name="T5" fmla="*/ 0 h 510"/>
                    <a:gd name="T6" fmla="*/ 354 w 3186"/>
                    <a:gd name="T7" fmla="*/ 510 h 510"/>
                    <a:gd name="T8" fmla="*/ 3186 w 3186"/>
                    <a:gd name="T9" fmla="*/ 510 h 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6" h="510">
                      <a:moveTo>
                        <a:pt x="3186" y="510"/>
                      </a:moveTo>
                      <a:lnTo>
                        <a:pt x="2832" y="0"/>
                      </a:lnTo>
                      <a:lnTo>
                        <a:pt x="0" y="0"/>
                      </a:lnTo>
                      <a:lnTo>
                        <a:pt x="354" y="510"/>
                      </a:lnTo>
                      <a:lnTo>
                        <a:pt x="3186" y="51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2676FF">
                        <a:lumMod val="20000"/>
                        <a:lumOff val="80000"/>
                      </a:srgbClr>
                    </a:gs>
                    <a:gs pos="0">
                      <a:srgbClr val="2676FF">
                        <a:lumMod val="60000"/>
                        <a:lumOff val="40000"/>
                      </a:srgbClr>
                    </a:gs>
                  </a:gsLst>
                  <a:lin ang="16200000" scaled="0"/>
                </a:gradFill>
                <a:ln w="317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eaVert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4215093" y="2026396"/>
                  <a:ext cx="1064135" cy="6189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4D4D4D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共识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592263" y="3601609"/>
                <a:ext cx="5057775" cy="815474"/>
                <a:chOff x="1592263" y="4649788"/>
                <a:chExt cx="5057775" cy="815474"/>
              </a:xfrm>
            </p:grpSpPr>
            <p:sp>
              <p:nvSpPr>
                <p:cNvPr id="20" name="Freeform 10"/>
                <p:cNvSpPr>
                  <a:spLocks/>
                </p:cNvSpPr>
                <p:nvPr/>
              </p:nvSpPr>
              <p:spPr bwMode="auto">
                <a:xfrm>
                  <a:off x="1592263" y="4649788"/>
                  <a:ext cx="5057775" cy="809625"/>
                </a:xfrm>
                <a:custGeom>
                  <a:avLst/>
                  <a:gdLst>
                    <a:gd name="T0" fmla="*/ 354 w 3186"/>
                    <a:gd name="T1" fmla="*/ 0 h 510"/>
                    <a:gd name="T2" fmla="*/ 0 w 3186"/>
                    <a:gd name="T3" fmla="*/ 510 h 510"/>
                    <a:gd name="T4" fmla="*/ 2832 w 3186"/>
                    <a:gd name="T5" fmla="*/ 510 h 510"/>
                    <a:gd name="T6" fmla="*/ 3186 w 3186"/>
                    <a:gd name="T7" fmla="*/ 0 h 510"/>
                    <a:gd name="T8" fmla="*/ 354 w 3186"/>
                    <a:gd name="T9" fmla="*/ 0 h 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6" h="510">
                      <a:moveTo>
                        <a:pt x="354" y="0"/>
                      </a:moveTo>
                      <a:lnTo>
                        <a:pt x="0" y="510"/>
                      </a:lnTo>
                      <a:lnTo>
                        <a:pt x="2832" y="510"/>
                      </a:lnTo>
                      <a:lnTo>
                        <a:pt x="3186" y="0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2676FF">
                        <a:lumMod val="20000"/>
                        <a:lumOff val="80000"/>
                      </a:srgbClr>
                    </a:gs>
                    <a:gs pos="0">
                      <a:srgbClr val="2676FF">
                        <a:lumMod val="60000"/>
                        <a:lumOff val="40000"/>
                      </a:srgbClr>
                    </a:gs>
                  </a:gsLst>
                  <a:lin ang="16200000" scaled="0"/>
                </a:gradFill>
                <a:ln w="317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eaVert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4138878" y="4846327"/>
                  <a:ext cx="1064135" cy="6189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3200" b="1" kern="0" dirty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rPr>
                    <a:t>行动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3783013" y="1810909"/>
                <a:ext cx="1981200" cy="1737113"/>
                <a:chOff x="3783013" y="2859088"/>
                <a:chExt cx="1981200" cy="1737113"/>
              </a:xfrm>
            </p:grpSpPr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3783013" y="2859088"/>
                  <a:ext cx="1981200" cy="1676400"/>
                </a:xfrm>
                <a:custGeom>
                  <a:avLst/>
                  <a:gdLst>
                    <a:gd name="T0" fmla="*/ 876 w 1248"/>
                    <a:gd name="T1" fmla="*/ 1056 h 1056"/>
                    <a:gd name="T2" fmla="*/ 1248 w 1248"/>
                    <a:gd name="T3" fmla="*/ 528 h 1056"/>
                    <a:gd name="T4" fmla="*/ 876 w 1248"/>
                    <a:gd name="T5" fmla="*/ 0 h 1056"/>
                    <a:gd name="T6" fmla="*/ 0 w 1248"/>
                    <a:gd name="T7" fmla="*/ 0 h 1056"/>
                    <a:gd name="T8" fmla="*/ 378 w 1248"/>
                    <a:gd name="T9" fmla="*/ 528 h 1056"/>
                    <a:gd name="T10" fmla="*/ 0 w 1248"/>
                    <a:gd name="T11" fmla="*/ 1056 h 1056"/>
                    <a:gd name="T12" fmla="*/ 876 w 1248"/>
                    <a:gd name="T13" fmla="*/ 1056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8" h="1056">
                      <a:moveTo>
                        <a:pt x="876" y="1056"/>
                      </a:moveTo>
                      <a:lnTo>
                        <a:pt x="1248" y="528"/>
                      </a:lnTo>
                      <a:lnTo>
                        <a:pt x="876" y="0"/>
                      </a:lnTo>
                      <a:lnTo>
                        <a:pt x="0" y="0"/>
                      </a:lnTo>
                      <a:lnTo>
                        <a:pt x="378" y="528"/>
                      </a:lnTo>
                      <a:lnTo>
                        <a:pt x="0" y="1056"/>
                      </a:lnTo>
                      <a:lnTo>
                        <a:pt x="876" y="105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C5C5C5"/>
                    </a:gs>
                    <a:gs pos="0">
                      <a:srgbClr val="EAEAEA"/>
                    </a:gs>
                  </a:gsLst>
                  <a:lin ang="5400000" scaled="0"/>
                </a:gradFill>
                <a:ln w="9525" cap="rnd">
                  <a:solidFill>
                    <a:srgbClr val="D7D7D7"/>
                  </a:solidFill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40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 rot="18255310">
                  <a:off x="4497637" y="3670283"/>
                  <a:ext cx="1232901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rPr>
                    <a:t>分析</a:t>
                  </a: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5316538" y="1810909"/>
                <a:ext cx="1990725" cy="1737114"/>
                <a:chOff x="5316538" y="2859088"/>
                <a:chExt cx="1990725" cy="1737114"/>
              </a:xfrm>
            </p:grpSpPr>
            <p:sp>
              <p:nvSpPr>
                <p:cNvPr id="26" name="Freeform 9"/>
                <p:cNvSpPr>
                  <a:spLocks/>
                </p:cNvSpPr>
                <p:nvPr/>
              </p:nvSpPr>
              <p:spPr bwMode="auto">
                <a:xfrm>
                  <a:off x="5316538" y="2859088"/>
                  <a:ext cx="1990725" cy="1676400"/>
                </a:xfrm>
                <a:custGeom>
                  <a:avLst/>
                  <a:gdLst>
                    <a:gd name="T0" fmla="*/ 888 w 1254"/>
                    <a:gd name="T1" fmla="*/ 1056 h 1056"/>
                    <a:gd name="T2" fmla="*/ 1254 w 1254"/>
                    <a:gd name="T3" fmla="*/ 528 h 1056"/>
                    <a:gd name="T4" fmla="*/ 888 w 1254"/>
                    <a:gd name="T5" fmla="*/ 0 h 1056"/>
                    <a:gd name="T6" fmla="*/ 0 w 1254"/>
                    <a:gd name="T7" fmla="*/ 0 h 1056"/>
                    <a:gd name="T8" fmla="*/ 372 w 1254"/>
                    <a:gd name="T9" fmla="*/ 528 h 1056"/>
                    <a:gd name="T10" fmla="*/ 0 w 1254"/>
                    <a:gd name="T11" fmla="*/ 1056 h 1056"/>
                    <a:gd name="T12" fmla="*/ 888 w 1254"/>
                    <a:gd name="T13" fmla="*/ 1056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4" h="1056">
                      <a:moveTo>
                        <a:pt x="888" y="1056"/>
                      </a:moveTo>
                      <a:lnTo>
                        <a:pt x="1254" y="528"/>
                      </a:lnTo>
                      <a:lnTo>
                        <a:pt x="888" y="0"/>
                      </a:lnTo>
                      <a:lnTo>
                        <a:pt x="0" y="0"/>
                      </a:lnTo>
                      <a:lnTo>
                        <a:pt x="372" y="528"/>
                      </a:lnTo>
                      <a:lnTo>
                        <a:pt x="0" y="1056"/>
                      </a:lnTo>
                      <a:lnTo>
                        <a:pt x="888" y="105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C5C5C5"/>
                    </a:gs>
                    <a:gs pos="0">
                      <a:srgbClr val="EAEAEA"/>
                    </a:gs>
                  </a:gsLst>
                  <a:lin ang="5400000" scaled="0"/>
                </a:gradFill>
                <a:ln w="9525" cap="rnd">
                  <a:solidFill>
                    <a:srgbClr val="D7D7D7"/>
                  </a:solidFill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40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18255310">
                  <a:off x="6081814" y="3670284"/>
                  <a:ext cx="1232901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 smtClea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rPr>
                    <a:t>选择</a:t>
                  </a:r>
                  <a:endParaRPr lang="zh-CN" altLang="en-US" sz="3200" b="1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087438" y="886984"/>
                <a:ext cx="1571625" cy="3541851"/>
                <a:chOff x="1087438" y="1935163"/>
                <a:chExt cx="1571625" cy="3541851"/>
              </a:xfrm>
            </p:grpSpPr>
            <p:sp>
              <p:nvSpPr>
                <p:cNvPr id="29" name="Freeform 11"/>
                <p:cNvSpPr>
                  <a:spLocks/>
                </p:cNvSpPr>
                <p:nvPr/>
              </p:nvSpPr>
              <p:spPr bwMode="auto">
                <a:xfrm>
                  <a:off x="1087438" y="1935163"/>
                  <a:ext cx="1571625" cy="3524250"/>
                </a:xfrm>
                <a:custGeom>
                  <a:avLst/>
                  <a:gdLst>
                    <a:gd name="T0" fmla="*/ 576 w 990"/>
                    <a:gd name="T1" fmla="*/ 1710 h 2220"/>
                    <a:gd name="T2" fmla="*/ 990 w 990"/>
                    <a:gd name="T3" fmla="*/ 1110 h 2220"/>
                    <a:gd name="T4" fmla="*/ 222 w 990"/>
                    <a:gd name="T5" fmla="*/ 0 h 2220"/>
                    <a:gd name="T6" fmla="*/ 0 w 990"/>
                    <a:gd name="T7" fmla="*/ 0 h 2220"/>
                    <a:gd name="T8" fmla="*/ 0 w 990"/>
                    <a:gd name="T9" fmla="*/ 2220 h 2220"/>
                    <a:gd name="T10" fmla="*/ 222 w 990"/>
                    <a:gd name="T11" fmla="*/ 2220 h 2220"/>
                    <a:gd name="T12" fmla="*/ 576 w 990"/>
                    <a:gd name="T13" fmla="*/ 1710 h 2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90" h="2220">
                      <a:moveTo>
                        <a:pt x="576" y="1710"/>
                      </a:moveTo>
                      <a:lnTo>
                        <a:pt x="990" y="1110"/>
                      </a:lnTo>
                      <a:lnTo>
                        <a:pt x="222" y="0"/>
                      </a:lnTo>
                      <a:lnTo>
                        <a:pt x="0" y="0"/>
                      </a:lnTo>
                      <a:lnTo>
                        <a:pt x="0" y="2220"/>
                      </a:lnTo>
                      <a:lnTo>
                        <a:pt x="222" y="2220"/>
                      </a:lnTo>
                      <a:lnTo>
                        <a:pt x="576" y="1710"/>
                      </a:lnTo>
                      <a:close/>
                    </a:path>
                  </a:pathLst>
                </a:custGeom>
                <a:gradFill>
                  <a:gsLst>
                    <a:gs pos="33000">
                      <a:srgbClr val="2676FF">
                        <a:lumMod val="60000"/>
                        <a:lumOff val="40000"/>
                      </a:srgbClr>
                    </a:gs>
                    <a:gs pos="100000">
                      <a:srgbClr val="2676FF"/>
                    </a:gs>
                  </a:gsLst>
                  <a:lin ang="5400000" scaled="0"/>
                </a:gra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rgbClr val="F9F9F9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rot="18255310">
                  <a:off x="799318" y="4122005"/>
                  <a:ext cx="2091082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诊断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6240463" y="886984"/>
                <a:ext cx="2219325" cy="3581976"/>
                <a:chOff x="6240463" y="1935163"/>
                <a:chExt cx="2219325" cy="3581976"/>
              </a:xfrm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6240463" y="1935163"/>
                  <a:ext cx="2219325" cy="3524250"/>
                </a:xfrm>
                <a:custGeom>
                  <a:avLst/>
                  <a:gdLst>
                    <a:gd name="T0" fmla="*/ 402 w 1398"/>
                    <a:gd name="T1" fmla="*/ 1638 h 2220"/>
                    <a:gd name="T2" fmla="*/ 0 w 1398"/>
                    <a:gd name="T3" fmla="*/ 2220 h 2220"/>
                    <a:gd name="T4" fmla="*/ 612 w 1398"/>
                    <a:gd name="T5" fmla="*/ 2220 h 2220"/>
                    <a:gd name="T6" fmla="*/ 1398 w 1398"/>
                    <a:gd name="T7" fmla="*/ 1110 h 2220"/>
                    <a:gd name="T8" fmla="*/ 612 w 1398"/>
                    <a:gd name="T9" fmla="*/ 0 h 2220"/>
                    <a:gd name="T10" fmla="*/ 0 w 1398"/>
                    <a:gd name="T11" fmla="*/ 0 h 2220"/>
                    <a:gd name="T12" fmla="*/ 768 w 1398"/>
                    <a:gd name="T13" fmla="*/ 1110 h 2220"/>
                    <a:gd name="T14" fmla="*/ 402 w 1398"/>
                    <a:gd name="T15" fmla="*/ 1638 h 2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8" h="2220">
                      <a:moveTo>
                        <a:pt x="402" y="1638"/>
                      </a:moveTo>
                      <a:lnTo>
                        <a:pt x="0" y="2220"/>
                      </a:lnTo>
                      <a:lnTo>
                        <a:pt x="612" y="2220"/>
                      </a:lnTo>
                      <a:lnTo>
                        <a:pt x="1398" y="1110"/>
                      </a:lnTo>
                      <a:lnTo>
                        <a:pt x="612" y="0"/>
                      </a:lnTo>
                      <a:lnTo>
                        <a:pt x="0" y="0"/>
                      </a:lnTo>
                      <a:lnTo>
                        <a:pt x="768" y="1110"/>
                      </a:lnTo>
                      <a:lnTo>
                        <a:pt x="402" y="1638"/>
                      </a:lnTo>
                      <a:close/>
                    </a:path>
                  </a:pathLst>
                </a:custGeom>
                <a:gradFill>
                  <a:gsLst>
                    <a:gs pos="33000">
                      <a:srgbClr val="2676FF">
                        <a:lumMod val="60000"/>
                        <a:lumOff val="40000"/>
                      </a:srgbClr>
                    </a:gs>
                    <a:gs pos="100000">
                      <a:srgbClr val="2676FF"/>
                    </a:gs>
                  </a:gsLst>
                  <a:lin ang="5400000" scaled="0"/>
                </a:gra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rgbClr val="F9F9F9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 rot="18211286">
                  <a:off x="6539524" y="4162130"/>
                  <a:ext cx="2091082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32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反馈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5422" y="1728788"/>
              <a:ext cx="914970" cy="91497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5976" y="1940882"/>
              <a:ext cx="918900" cy="91890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09171" y="1936713"/>
              <a:ext cx="995077" cy="99507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15816" y="2067694"/>
              <a:ext cx="773086" cy="77308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91983" y="3721105"/>
              <a:ext cx="719977" cy="71997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30034" y="1125728"/>
              <a:ext cx="725942" cy="72594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3647" y="2009555"/>
              <a:ext cx="1086563" cy="1086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855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61" y="1"/>
            <a:ext cx="9151200" cy="32223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520" y="2206706"/>
            <a:ext cx="1728000" cy="2669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7" y="2283718"/>
            <a:ext cx="1595033" cy="187220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195736" y="3435846"/>
            <a:ext cx="2088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应芳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萍的</a:t>
            </a:r>
            <a:r>
              <a:rPr lang="en-US" altLang="zh-CN" b="1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方正硬笔楷书简体" pitchFamily="65" charset="-122"/>
              </a:rPr>
              <a:t>P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生活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22912" y="3498562"/>
            <a:ext cx="4897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http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://blog.sina.com.cn/joyceppt</a:t>
            </a:r>
            <a:endParaRPr lang="zh-CN" altLang="en-US" sz="140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3869635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方正硬笔楷书简体" pitchFamily="65" charset="-122"/>
                <a:ea typeface="方正硬笔楷书简体" pitchFamily="65" charset="-122"/>
              </a:rPr>
              <a:t>女     浙江杭州</a:t>
            </a:r>
            <a:endParaRPr lang="zh-CN" altLang="en-US" sz="1400" dirty="0">
              <a:solidFill>
                <a:prstClr val="black"/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09"/>
          <a:stretch/>
        </p:blipFill>
        <p:spPr>
          <a:xfrm>
            <a:off x="6556664" y="34667"/>
            <a:ext cx="2487615" cy="13849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96244" y="4228805"/>
            <a:ext cx="4175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方正硬笔楷书简体" pitchFamily="65" charset="-122"/>
                <a:ea typeface="方正硬笔楷书简体" pitchFamily="65" charset="-122"/>
              </a:rPr>
              <a:t>标签：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职场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方正硬笔楷书简体" pitchFamily="65" charset="-122"/>
              </a:rPr>
              <a:t>PPT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  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视觉呈现  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方正硬笔楷书简体" pitchFamily="65" charset="-122"/>
              </a:rPr>
              <a:t>MBTI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  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爱好</a:t>
            </a:r>
            <a:r>
              <a:rPr lang="zh-CN" altLang="en-US" sz="1400" dirty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分享者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5736" y="4587974"/>
            <a:ext cx="6696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简介：一个为爱、为笑而生的人，心大以至体大。一个快乐做燕雀的女人。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4163184"/>
            <a:ext cx="1296144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Joyce</a:t>
            </a:r>
          </a:p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PPT 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系列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2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304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51720" y="771550"/>
            <a:ext cx="1944216" cy="1944216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flipH="1">
            <a:off x="755576" y="2643758"/>
            <a:ext cx="1944216" cy="194421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9126" y="1347614"/>
            <a:ext cx="1418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Pete</a:t>
            </a:r>
            <a:r>
              <a:rPr lang="en-US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r </a:t>
            </a:r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Salovey</a:t>
            </a:r>
            <a:endParaRPr lang="zh-CN" altLang="en-US" dirty="0">
              <a:latin typeface="方正瘦金书简体" pitchFamily="65" charset="-122"/>
              <a:ea typeface="方正瘦金书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760" y="4218642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Jo</a:t>
            </a:r>
            <a:r>
              <a:rPr lang="en-US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h</a:t>
            </a:r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n</a:t>
            </a:r>
            <a:r>
              <a:rPr lang="en-US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 </a:t>
            </a:r>
            <a:r>
              <a:rPr lang="zh-CN" altLang="zh-CN" dirty="0" smtClean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Mayer</a:t>
            </a:r>
            <a:endParaRPr lang="zh-CN" altLang="en-US" dirty="0">
              <a:latin typeface="方正瘦金书简体" pitchFamily="65" charset="-122"/>
              <a:ea typeface="方正瘦金书简体" pitchFamily="65" charset="-122"/>
            </a:endParaRPr>
          </a:p>
        </p:txBody>
      </p:sp>
      <p:cxnSp>
        <p:nvCxnSpPr>
          <p:cNvPr id="8" name="直接连接符 7"/>
          <p:cNvCxnSpPr>
            <a:stCxn id="2" idx="6"/>
          </p:cNvCxnSpPr>
          <p:nvPr/>
        </p:nvCxnSpPr>
        <p:spPr>
          <a:xfrm>
            <a:off x="3995936" y="1743658"/>
            <a:ext cx="450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59952" y="4587974"/>
            <a:ext cx="673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>
            <a:off x="7067985" y="3165974"/>
            <a:ext cx="284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211960" y="1950968"/>
            <a:ext cx="42839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+mn-ea"/>
                <a:cs typeface="宋体" pitchFamily="2" charset="-122"/>
              </a:rPr>
              <a:t>情绪智商指的是：</a:t>
            </a:r>
            <a:endParaRPr lang="en-US" altLang="zh-CN" dirty="0" smtClean="0">
              <a:latin typeface="+mn-ea"/>
              <a:cs typeface="宋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000" b="1" dirty="0" smtClean="0">
                <a:solidFill>
                  <a:srgbClr val="6496CB"/>
                </a:solidFill>
                <a:latin typeface="+mn-ea"/>
                <a:cs typeface="宋体" pitchFamily="2" charset="-122"/>
              </a:rPr>
              <a:t>准确</a:t>
            </a:r>
            <a:r>
              <a:rPr lang="zh-CN" altLang="zh-CN" sz="2000" b="1" dirty="0">
                <a:solidFill>
                  <a:srgbClr val="6496CB"/>
                </a:solidFill>
                <a:latin typeface="+mn-ea"/>
                <a:cs typeface="宋体" pitchFamily="2" charset="-122"/>
              </a:rPr>
              <a:t>地观察、理解、表达我们感觉的</a:t>
            </a:r>
            <a:r>
              <a:rPr lang="zh-CN" altLang="zh-CN" sz="2000" b="1" dirty="0" smtClean="0">
                <a:solidFill>
                  <a:srgbClr val="6496CB"/>
                </a:solidFill>
                <a:latin typeface="+mn-ea"/>
                <a:cs typeface="宋体" pitchFamily="2" charset="-122"/>
              </a:rPr>
              <a:t>能力</a:t>
            </a:r>
            <a:r>
              <a:rPr lang="zh-CN" altLang="en-US" dirty="0" smtClean="0">
                <a:latin typeface="+mn-ea"/>
                <a:cs typeface="宋体" pitchFamily="2" charset="-122"/>
              </a:rPr>
              <a:t>，</a:t>
            </a:r>
            <a:r>
              <a:rPr lang="zh-CN" altLang="zh-CN" dirty="0" smtClean="0">
                <a:latin typeface="+mn-ea"/>
                <a:cs typeface="宋体" pitchFamily="2" charset="-122"/>
              </a:rPr>
              <a:t>以及</a:t>
            </a:r>
            <a:r>
              <a:rPr lang="zh-CN" altLang="zh-CN" sz="2000" b="1" dirty="0">
                <a:solidFill>
                  <a:srgbClr val="6496CB"/>
                </a:solidFill>
                <a:latin typeface="+mn-ea"/>
                <a:cs typeface="宋体" pitchFamily="2" charset="-122"/>
              </a:rPr>
              <a:t>控制情绪</a:t>
            </a:r>
            <a:r>
              <a:rPr lang="zh-CN" altLang="zh-CN" dirty="0">
                <a:latin typeface="+mn-ea"/>
                <a:cs typeface="宋体" pitchFamily="2" charset="-122"/>
              </a:rPr>
              <a:t>使之</a:t>
            </a:r>
            <a:r>
              <a:rPr lang="zh-CN" altLang="zh-CN" sz="2000" b="1" dirty="0">
                <a:solidFill>
                  <a:srgbClr val="6496CB"/>
                </a:solidFill>
                <a:latin typeface="+mn-ea"/>
                <a:cs typeface="宋体" pitchFamily="2" charset="-122"/>
              </a:rPr>
              <a:t>为我们服务</a:t>
            </a:r>
            <a:r>
              <a:rPr lang="zh-CN" altLang="zh-CN" dirty="0">
                <a:latin typeface="+mn-ea"/>
                <a:cs typeface="宋体" pitchFamily="2" charset="-122"/>
              </a:rPr>
              <a:t>而非作对的</a:t>
            </a:r>
            <a:r>
              <a:rPr lang="zh-CN" altLang="zh-CN" dirty="0" smtClean="0">
                <a:latin typeface="+mn-ea"/>
                <a:cs typeface="宋体" pitchFamily="2" charset="-122"/>
              </a:rPr>
              <a:t>学问</a:t>
            </a:r>
            <a:r>
              <a:rPr lang="zh-CN" altLang="en-US" dirty="0" smtClean="0">
                <a:latin typeface="+mn-ea"/>
                <a:cs typeface="宋体" pitchFamily="2" charset="-122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952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"/>
          <a:stretch/>
        </p:blipFill>
        <p:spPr>
          <a:xfrm>
            <a:off x="828432" y="915566"/>
            <a:ext cx="7632000" cy="3600401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How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Why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What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12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6772" y="-1"/>
            <a:ext cx="680374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276002" y="339502"/>
            <a:ext cx="2567806" cy="2135758"/>
            <a:chOff x="276002" y="339502"/>
            <a:chExt cx="2567806" cy="2135758"/>
          </a:xfrm>
        </p:grpSpPr>
        <p:sp>
          <p:nvSpPr>
            <p:cNvPr id="2" name="等腰三角形 1"/>
            <p:cNvSpPr/>
            <p:nvPr/>
          </p:nvSpPr>
          <p:spPr>
            <a:xfrm>
              <a:off x="564034" y="555526"/>
              <a:ext cx="1921173" cy="165618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1032805" y="339502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个人</a:t>
              </a:r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1860178" y="1491630"/>
              <a:ext cx="983630" cy="983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1</a:t>
              </a:r>
            </a:p>
            <a:p>
              <a:pPr algn="ctr"/>
              <a:r>
                <a:rPr lang="zh-CN" altLang="en-US" b="1" dirty="0" smtClean="0"/>
                <a:t>企业</a:t>
              </a:r>
              <a:endParaRPr lang="zh-CN" altLang="en-US" b="1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276002" y="1491630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环境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27959" y="1482338"/>
              <a:ext cx="8370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</a:rPr>
                <a:t>WHY</a:t>
              </a:r>
              <a:endParaRPr lang="zh-CN" altLang="en-US" sz="2000" dirty="0">
                <a:solidFill>
                  <a:srgbClr val="FFFF00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3582160" y="1725401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582160" y="2700131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82160" y="3674861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582160" y="4649592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987824" y="85081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工作不断变化的性质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更</a:t>
            </a:r>
            <a:r>
              <a:rPr lang="zh-CN" altLang="en-US" sz="1400" dirty="0"/>
              <a:t>扁平化的机构，更少的管理层，更大的责任</a:t>
            </a:r>
          </a:p>
        </p:txBody>
      </p:sp>
      <p:sp>
        <p:nvSpPr>
          <p:cNvPr id="20" name="矩形 19"/>
          <p:cNvSpPr/>
          <p:nvPr/>
        </p:nvSpPr>
        <p:spPr>
          <a:xfrm>
            <a:off x="2987824" y="182554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工作不断增加的复杂性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更</a:t>
            </a:r>
            <a:r>
              <a:rPr lang="zh-CN" altLang="en-US" sz="1400" dirty="0"/>
              <a:t>科技的影响和职业的</a:t>
            </a:r>
            <a:r>
              <a:rPr lang="zh-CN" altLang="en-US" sz="1400" dirty="0" smtClean="0"/>
              <a:t>更新</a:t>
            </a:r>
            <a:endParaRPr lang="zh-CN" altLang="en-US" sz="1400" dirty="0"/>
          </a:p>
        </p:txBody>
      </p:sp>
      <p:sp>
        <p:nvSpPr>
          <p:cNvPr id="25" name="矩形 24"/>
          <p:cNvSpPr/>
          <p:nvPr/>
        </p:nvSpPr>
        <p:spPr>
          <a:xfrm>
            <a:off x="2987824" y="280027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竟争的加剧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缩短</a:t>
            </a:r>
            <a:r>
              <a:rPr lang="zh-CN" altLang="en-US" sz="1400" dirty="0"/>
              <a:t>的产品生命周期和要求更高的顾客</a:t>
            </a:r>
          </a:p>
        </p:txBody>
      </p:sp>
      <p:sp>
        <p:nvSpPr>
          <p:cNvPr id="26" name="矩形 25"/>
          <p:cNvSpPr/>
          <p:nvPr/>
        </p:nvSpPr>
        <p:spPr>
          <a:xfrm>
            <a:off x="2987824" y="377500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市场的全球化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现代</a:t>
            </a:r>
            <a:r>
              <a:rPr lang="zh-CN" altLang="en-US" sz="1400" dirty="0"/>
              <a:t>企业需要全球化的思维和本土化的管理</a:t>
            </a:r>
          </a:p>
        </p:txBody>
      </p:sp>
      <p:sp>
        <p:nvSpPr>
          <p:cNvPr id="19" name="矩形 18"/>
          <p:cNvSpPr/>
          <p:nvPr/>
        </p:nvSpPr>
        <p:spPr>
          <a:xfrm>
            <a:off x="524451" y="2669887"/>
            <a:ext cx="203132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</a:rPr>
              <a:t>变化</a:t>
            </a:r>
            <a:endParaRPr lang="en-US" altLang="zh-CN" sz="72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800" dirty="0" smtClean="0"/>
              <a:t>是</a:t>
            </a:r>
            <a:r>
              <a:rPr lang="zh-CN" altLang="en-US" sz="2800" dirty="0"/>
              <a:t>企业</a:t>
            </a:r>
            <a:r>
              <a:rPr lang="zh-CN" altLang="en-US" sz="2800" dirty="0" smtClean="0"/>
              <a:t>生命</a:t>
            </a:r>
            <a:endParaRPr lang="en-US" altLang="zh-CN" sz="2800" dirty="0" smtClean="0"/>
          </a:p>
          <a:p>
            <a:pPr algn="dist"/>
            <a:r>
              <a:rPr lang="zh-CN" altLang="en-US" sz="2800" dirty="0" smtClean="0"/>
              <a:t>的</a:t>
            </a:r>
            <a:r>
              <a:rPr lang="zh-CN" altLang="en-US" sz="2800" dirty="0"/>
              <a:t>不变特征</a:t>
            </a:r>
          </a:p>
        </p:txBody>
      </p:sp>
    </p:spTree>
    <p:extLst>
      <p:ext uri="{BB962C8B-B14F-4D97-AF65-F5344CB8AC3E}">
        <p14:creationId xmlns:p14="http://schemas.microsoft.com/office/powerpoint/2010/main" val="314051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6772" y="-1"/>
            <a:ext cx="680374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276002" y="339502"/>
            <a:ext cx="2567806" cy="2135758"/>
            <a:chOff x="276002" y="339502"/>
            <a:chExt cx="2567806" cy="2135758"/>
          </a:xfrm>
        </p:grpSpPr>
        <p:sp>
          <p:nvSpPr>
            <p:cNvPr id="2" name="等腰三角形 1"/>
            <p:cNvSpPr/>
            <p:nvPr/>
          </p:nvSpPr>
          <p:spPr>
            <a:xfrm>
              <a:off x="564034" y="555526"/>
              <a:ext cx="1921173" cy="165618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1032805" y="339502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环境</a:t>
              </a:r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1860178" y="1491630"/>
              <a:ext cx="983630" cy="983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/>
                <a:t>2</a:t>
              </a:r>
              <a:endParaRPr lang="en-US" altLang="zh-CN" b="1" dirty="0" smtClean="0"/>
            </a:p>
            <a:p>
              <a:pPr algn="ctr"/>
              <a:r>
                <a:rPr lang="zh-CN" altLang="en-US" b="1" dirty="0"/>
                <a:t>个人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276002" y="1491630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企业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27959" y="1482338"/>
              <a:ext cx="8370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</a:rPr>
                <a:t>WHY</a:t>
              </a:r>
              <a:endParaRPr lang="zh-CN" altLang="en-US" sz="20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87824" y="994832"/>
            <a:ext cx="6048672" cy="810302"/>
            <a:chOff x="2987824" y="994832"/>
            <a:chExt cx="6048672" cy="810302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3582160" y="1805134"/>
              <a:ext cx="4860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987824" y="994832"/>
              <a:ext cx="604867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sz="1600" b="1" dirty="0" smtClean="0">
                  <a:solidFill>
                    <a:srgbClr val="C00000"/>
                  </a:solidFill>
                </a:rPr>
                <a:t>压力的增大</a:t>
              </a:r>
              <a:r>
                <a:rPr lang="en-US" altLang="zh-CN" sz="1600" b="1" dirty="0" smtClean="0">
                  <a:solidFill>
                    <a:srgbClr val="C00000"/>
                  </a:solidFill>
                </a:rPr>
                <a:t>】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/>
                <a:t>更大的责任，更高的标准，更严的要求</a:t>
              </a:r>
              <a:endParaRPr lang="zh-CN" altLang="en-US" sz="14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37020" y="2075316"/>
            <a:ext cx="4950280" cy="1169614"/>
            <a:chOff x="3537020" y="1967810"/>
            <a:chExt cx="4950280" cy="1169614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3582160" y="3137424"/>
              <a:ext cx="4860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3537020" y="1967810"/>
              <a:ext cx="495028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sz="1600" b="1" dirty="0" smtClean="0">
                  <a:solidFill>
                    <a:srgbClr val="C00000"/>
                  </a:solidFill>
                </a:rPr>
                <a:t>职业发展的需要</a:t>
              </a:r>
              <a:r>
                <a:rPr lang="en-US" altLang="zh-CN" sz="1600" b="1" dirty="0" smtClean="0">
                  <a:solidFill>
                    <a:srgbClr val="C00000"/>
                  </a:solidFill>
                </a:rPr>
                <a:t>】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/>
                <a:t>不再</a:t>
              </a:r>
              <a:r>
                <a:rPr lang="zh-CN" altLang="en-US" sz="1400" dirty="0"/>
                <a:t>有终身</a:t>
              </a:r>
              <a:r>
                <a:rPr lang="zh-CN" altLang="en-US" sz="1400" dirty="0" smtClean="0"/>
                <a:t>职业，同时情</a:t>
              </a:r>
              <a:r>
                <a:rPr lang="zh-CN" altLang="en-US" sz="1400" dirty="0"/>
                <a:t>智能力</a:t>
              </a:r>
              <a:r>
                <a:rPr lang="zh-CN" altLang="en-US" sz="1400" dirty="0" smtClean="0"/>
                <a:t>（沟通力，影响力</a:t>
              </a:r>
              <a:r>
                <a:rPr lang="zh-CN" altLang="en-US" sz="1400" dirty="0"/>
                <a:t>，团队领导力，企业意识，自信心）</a:t>
              </a:r>
              <a:r>
                <a:rPr lang="zh-CN" altLang="en-US" sz="1400" dirty="0" smtClean="0"/>
                <a:t>使得管理人员</a:t>
              </a:r>
              <a:r>
                <a:rPr lang="en-US" altLang="zh-CN" sz="1400" dirty="0" smtClean="0"/>
                <a:t>/</a:t>
              </a:r>
              <a:r>
                <a:rPr lang="zh-CN" altLang="en-US" sz="1400" dirty="0" smtClean="0"/>
                <a:t>职场人员脱颖而出</a:t>
              </a:r>
              <a:endParaRPr lang="zh-CN" altLang="en-US" sz="14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7824" y="3515112"/>
            <a:ext cx="6048672" cy="784830"/>
            <a:chOff x="2987824" y="3299088"/>
            <a:chExt cx="6048672" cy="784830"/>
          </a:xfrm>
        </p:grpSpPr>
        <p:sp>
          <p:nvSpPr>
            <p:cNvPr id="25" name="矩形 24"/>
            <p:cNvSpPr/>
            <p:nvPr/>
          </p:nvSpPr>
          <p:spPr>
            <a:xfrm>
              <a:off x="2987824" y="3299088"/>
              <a:ext cx="604867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sz="1600" b="1" dirty="0" smtClean="0">
                  <a:solidFill>
                    <a:srgbClr val="C00000"/>
                  </a:solidFill>
                </a:rPr>
                <a:t>家庭和谐的需要</a:t>
              </a:r>
              <a:r>
                <a:rPr lang="en-US" altLang="zh-CN" sz="1600" b="1" dirty="0" smtClean="0">
                  <a:solidFill>
                    <a:srgbClr val="C00000"/>
                  </a:solidFill>
                </a:rPr>
                <a:t>】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 smtClean="0"/>
                <a:t>6+1</a:t>
              </a:r>
              <a:r>
                <a:rPr lang="zh-CN" altLang="en-US" sz="1400" dirty="0" smtClean="0"/>
                <a:t>家庭模式对个人的情智提出了更高的要求</a:t>
              </a:r>
              <a:endParaRPr lang="zh-CN" altLang="en-US" sz="1400" dirty="0"/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3582160" y="4073528"/>
              <a:ext cx="4860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524451" y="2715766"/>
            <a:ext cx="203132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</a:rPr>
              <a:t>压力</a:t>
            </a:r>
            <a:endParaRPr lang="en-US" altLang="zh-CN" sz="72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800" dirty="0" smtClean="0"/>
              <a:t>是个人发展</a:t>
            </a:r>
            <a:endParaRPr lang="en-US" altLang="zh-CN" sz="2800" dirty="0" smtClean="0"/>
          </a:p>
          <a:p>
            <a:pPr algn="dist"/>
            <a:r>
              <a:rPr lang="zh-CN" altLang="en-US" sz="2800" dirty="0" smtClean="0"/>
              <a:t>的时代主题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2004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6772" y="-1"/>
            <a:ext cx="680374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323528" y="363984"/>
            <a:ext cx="2567806" cy="2135758"/>
            <a:chOff x="276002" y="339502"/>
            <a:chExt cx="2567806" cy="2135758"/>
          </a:xfrm>
        </p:grpSpPr>
        <p:sp>
          <p:nvSpPr>
            <p:cNvPr id="22" name="等腰三角形 21"/>
            <p:cNvSpPr/>
            <p:nvPr/>
          </p:nvSpPr>
          <p:spPr>
            <a:xfrm>
              <a:off x="564034" y="555526"/>
              <a:ext cx="1921173" cy="165618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32805" y="339502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企业</a:t>
              </a:r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860178" y="1491630"/>
              <a:ext cx="983630" cy="983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3</a:t>
              </a:r>
            </a:p>
            <a:p>
              <a:pPr algn="ctr"/>
              <a:r>
                <a:rPr lang="zh-CN" altLang="en-US" b="1" dirty="0" smtClean="0"/>
                <a:t>环境</a:t>
              </a:r>
              <a:endParaRPr lang="zh-CN" altLang="en-US" b="1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276002" y="1491630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个人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27959" y="1482338"/>
              <a:ext cx="8370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</a:rPr>
                <a:t>WHY</a:t>
              </a:r>
              <a:endParaRPr lang="zh-CN" altLang="en-US" sz="2000" dirty="0">
                <a:solidFill>
                  <a:srgbClr val="FFFF00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00305" y="2811083"/>
            <a:ext cx="2031325" cy="206210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</a:rPr>
              <a:t>时代</a:t>
            </a:r>
            <a:endParaRPr lang="en-US" altLang="zh-CN" sz="72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800" dirty="0" smtClean="0"/>
              <a:t>发展新要求</a:t>
            </a:r>
            <a:endParaRPr lang="en-US" altLang="zh-CN" sz="2800" dirty="0" smtClean="0"/>
          </a:p>
          <a:p>
            <a:pPr algn="dist"/>
            <a:r>
              <a:rPr lang="zh-CN" altLang="en-US" sz="2800" dirty="0" smtClean="0"/>
              <a:t>成功新</a:t>
            </a:r>
            <a:r>
              <a:rPr lang="zh-CN" altLang="en-US" sz="2800" dirty="0"/>
              <a:t>标志</a:t>
            </a:r>
          </a:p>
        </p:txBody>
      </p:sp>
      <p:sp>
        <p:nvSpPr>
          <p:cNvPr id="30" name="矩形 29"/>
          <p:cNvSpPr/>
          <p:nvPr/>
        </p:nvSpPr>
        <p:spPr>
          <a:xfrm>
            <a:off x="3582160" y="2035219"/>
            <a:ext cx="48050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研究迹象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表明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【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智商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+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情商 ＝ 成功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】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3582160" y="3353448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3582160" y="1906930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24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oy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微软雅黑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joyce</Template>
  <TotalTime>2782</TotalTime>
  <Words>3326</Words>
  <Application>Microsoft Office PowerPoint</Application>
  <PresentationFormat>全屏显示(16:9)</PresentationFormat>
  <Paragraphs>387</Paragraphs>
  <Slides>42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8" baseType="lpstr">
      <vt:lpstr>Impact</vt:lpstr>
      <vt:lpstr>微软雅黑</vt:lpstr>
      <vt:lpstr>Arial Black</vt:lpstr>
      <vt:lpstr>Arial</vt:lpstr>
      <vt:lpstr>方正硬笔楷书简体</vt:lpstr>
      <vt:lpstr>Arial Unicode MS</vt:lpstr>
      <vt:lpstr>Wingdings</vt:lpstr>
      <vt:lpstr>方正瘦金书简体</vt:lpstr>
      <vt:lpstr>Meiryo</vt:lpstr>
      <vt:lpstr>宋体</vt:lpstr>
      <vt:lpstr>方正行楷简体</vt:lpstr>
      <vt:lpstr>Calibri Light</vt:lpstr>
      <vt:lpstr>Broadway BT</vt:lpstr>
      <vt:lpstr>Calibri</vt:lpstr>
      <vt:lpstr>joyce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157</cp:revision>
  <dcterms:created xsi:type="dcterms:W3CDTF">2012-10-16T13:09:31Z</dcterms:created>
  <dcterms:modified xsi:type="dcterms:W3CDTF">2015-10-29T11:20:51Z</dcterms:modified>
</cp:coreProperties>
</file>