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65"/>
  </p:notesMasterIdLst>
  <p:sldIdLst>
    <p:sldId id="369" r:id="rId3"/>
    <p:sldId id="368" r:id="rId4"/>
    <p:sldId id="267" r:id="rId5"/>
    <p:sldId id="257" r:id="rId6"/>
    <p:sldId id="268" r:id="rId7"/>
    <p:sldId id="269" r:id="rId8"/>
    <p:sldId id="258" r:id="rId9"/>
    <p:sldId id="266" r:id="rId10"/>
    <p:sldId id="271" r:id="rId11"/>
    <p:sldId id="272" r:id="rId12"/>
    <p:sldId id="262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88" r:id="rId28"/>
    <p:sldId id="289" r:id="rId29"/>
    <p:sldId id="291" r:id="rId30"/>
    <p:sldId id="290" r:id="rId31"/>
    <p:sldId id="292" r:id="rId32"/>
    <p:sldId id="294" r:id="rId33"/>
    <p:sldId id="293" r:id="rId34"/>
    <p:sldId id="295" r:id="rId35"/>
    <p:sldId id="296" r:id="rId36"/>
    <p:sldId id="298" r:id="rId37"/>
    <p:sldId id="297" r:id="rId38"/>
    <p:sldId id="299" r:id="rId39"/>
    <p:sldId id="300" r:id="rId40"/>
    <p:sldId id="301" r:id="rId41"/>
    <p:sldId id="302" r:id="rId42"/>
    <p:sldId id="303" r:id="rId43"/>
    <p:sldId id="304" r:id="rId44"/>
    <p:sldId id="305" r:id="rId45"/>
    <p:sldId id="307" r:id="rId46"/>
    <p:sldId id="308" r:id="rId47"/>
    <p:sldId id="309" r:id="rId48"/>
    <p:sldId id="338" r:id="rId49"/>
    <p:sldId id="310" r:id="rId50"/>
    <p:sldId id="311" r:id="rId51"/>
    <p:sldId id="312" r:id="rId52"/>
    <p:sldId id="313" r:id="rId53"/>
    <p:sldId id="336" r:id="rId54"/>
    <p:sldId id="367" r:id="rId55"/>
    <p:sldId id="326" r:id="rId56"/>
    <p:sldId id="327" r:id="rId57"/>
    <p:sldId id="328" r:id="rId58"/>
    <p:sldId id="329" r:id="rId59"/>
    <p:sldId id="330" r:id="rId60"/>
    <p:sldId id="331" r:id="rId61"/>
    <p:sldId id="337" r:id="rId62"/>
    <p:sldId id="265" r:id="rId63"/>
    <p:sldId id="370" r:id="rId6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4F0"/>
    <a:srgbClr val="64ECF0"/>
    <a:srgbClr val="00ECF0"/>
    <a:srgbClr val="00D8F0"/>
    <a:srgbClr val="FF6600"/>
    <a:srgbClr val="FFA000"/>
    <a:srgbClr val="FF8C00"/>
    <a:srgbClr val="FF7800"/>
    <a:srgbClr val="FF6E00"/>
    <a:srgbClr val="FF8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F416F2-DAE8-4C5B-8DC5-955BC91BC6EE}" type="datetimeFigureOut">
              <a:rPr lang="zh-CN" altLang="en-US" smtClean="0"/>
              <a:t>2015/10/29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59AF6D-AAA3-4745-B333-0CA02A4110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7357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194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2666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5006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0688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635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741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3091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152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3941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2636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2097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9816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2305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63654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69775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7335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73379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5848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73562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13484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3718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36268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01439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90664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78381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04025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81842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72805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50679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82644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07924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88942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4692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50950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62816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79906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95380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800713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75458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44608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533067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37731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83265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605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22262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80089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46065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91169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32021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54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78422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55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09464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41851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57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209873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58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28536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59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9477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777487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60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658799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61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022337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74674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8281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693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9AF6D-AAA3-4745-B333-0CA02A41101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1472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6309A-615D-450C-8EEB-97E41DD1A784}" type="datetimeFigureOut">
              <a:rPr lang="zh-CN" altLang="en-US" smtClean="0"/>
              <a:pPr/>
              <a:t>2015/10/29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30C6D-5BB4-4F63-9D16-9EBF769D35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05284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6309A-615D-450C-8EEB-97E41DD1A784}" type="datetimeFigureOut">
              <a:rPr lang="zh-CN" altLang="en-US" smtClean="0"/>
              <a:pPr/>
              <a:t>2015/10/29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30C6D-5BB4-4F63-9D16-9EBF769D35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683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3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3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6309A-615D-450C-8EEB-97E41DD1A784}" type="datetimeFigureOut">
              <a:rPr lang="zh-CN" altLang="en-US" smtClean="0"/>
              <a:pPr/>
              <a:t>2015/10/29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30C6D-5BB4-4F63-9D16-9EBF769D35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3267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5165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8887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89459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43585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4362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2862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3261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214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6309A-615D-450C-8EEB-97E41DD1A784}" type="datetimeFigureOut">
              <a:rPr lang="zh-CN" altLang="en-US" smtClean="0"/>
              <a:pPr/>
              <a:t>2015/10/29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30C6D-5BB4-4F63-9D16-9EBF769D35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3637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26126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5401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189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6309A-615D-450C-8EEB-97E41DD1A784}" type="datetimeFigureOut">
              <a:rPr lang="zh-CN" altLang="en-US" smtClean="0"/>
              <a:pPr/>
              <a:t>2015/10/29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30C6D-5BB4-4F63-9D16-9EBF769D35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308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6309A-615D-450C-8EEB-97E41DD1A784}" type="datetimeFigureOut">
              <a:rPr lang="zh-CN" altLang="en-US" smtClean="0"/>
              <a:pPr/>
              <a:t>2015/10/29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30C6D-5BB4-4F63-9D16-9EBF769D35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82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6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6309A-615D-450C-8EEB-97E41DD1A784}" type="datetimeFigureOut">
              <a:rPr lang="zh-CN" altLang="en-US" smtClean="0"/>
              <a:pPr/>
              <a:t>2015/10/29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30C6D-5BB4-4F63-9D16-9EBF769D35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46454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6309A-615D-450C-8EEB-97E41DD1A784}" type="datetimeFigureOut">
              <a:rPr lang="zh-CN" altLang="en-US" smtClean="0"/>
              <a:pPr/>
              <a:t>2015/10/29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30C6D-5BB4-4F63-9D16-9EBF769D35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5626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6309A-615D-450C-8EEB-97E41DD1A784}" type="datetimeFigureOut">
              <a:rPr lang="zh-CN" altLang="en-US" smtClean="0"/>
              <a:pPr/>
              <a:t>2015/10/29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30C6D-5BB4-4F63-9D16-9EBF769D35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1161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6309A-615D-450C-8EEB-97E41DD1A784}" type="datetimeFigureOut">
              <a:rPr lang="zh-CN" altLang="en-US" smtClean="0"/>
              <a:pPr/>
              <a:t>2015/10/29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30C6D-5BB4-4F63-9D16-9EBF769D35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610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6309A-615D-450C-8EEB-97E41DD1A784}" type="datetimeFigureOut">
              <a:rPr lang="zh-CN" altLang="en-US" smtClean="0"/>
              <a:pPr/>
              <a:t>2015/10/29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30C6D-5BB4-4F63-9D16-9EBF769D35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1974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5805264"/>
            <a:ext cx="9144000" cy="86409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6309A-615D-450C-8EEB-97E41DD1A784}" type="datetimeFigureOut">
              <a:rPr lang="zh-CN" altLang="en-US" smtClean="0"/>
              <a:pPr/>
              <a:t>2015/10/29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 smtClean="0"/>
              <a:t>(#)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730C6D-5BB4-4F63-9D16-9EBF769D35D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27198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9857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3573016"/>
            <a:ext cx="9144000" cy="309634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01764" y="1052736"/>
            <a:ext cx="734047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b="1" spc="2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情商管理</a:t>
            </a:r>
            <a:r>
              <a:rPr lang="zh-CN" altLang="en-US" sz="6000" b="1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zh-CN" altLang="en-US" sz="6000" b="1" spc="2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沟通技巧</a:t>
            </a:r>
            <a:endParaRPr lang="zh-CN" altLang="en-US" sz="6000" b="1" spc="2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670666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ic8.nipic.com/20100713/2476235_092354848820_2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3266"/>
          <a:stretch/>
        </p:blipFill>
        <p:spPr bwMode="auto">
          <a:xfrm>
            <a:off x="1063617" y="1152728"/>
            <a:ext cx="2886887" cy="37234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4067947" y="1772816"/>
            <a:ext cx="3241675" cy="147797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2075" tIns="46038" rIns="92075" bIns="46038" anchor="ctr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000" b="1" dirty="0" smtClean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失败</a:t>
            </a:r>
            <a:r>
              <a:rPr lang="zh-CN" altLang="en-US" sz="3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是成功之母</a:t>
            </a:r>
            <a:endParaRPr lang="en-US" altLang="zh-CN" sz="3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l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000" b="1" dirty="0" smtClean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思考</a:t>
            </a:r>
            <a:r>
              <a:rPr lang="zh-CN" altLang="en-US" sz="3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是成功之父</a:t>
            </a:r>
            <a:endParaRPr lang="en-US" altLang="zh-CN" sz="3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4205288" y="3784118"/>
            <a:ext cx="2634796" cy="55464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2075" tIns="46038" rIns="92075" bIns="46038" anchor="ctr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000" b="1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成功始于阴谋</a:t>
            </a:r>
            <a:endParaRPr lang="en-US" altLang="zh-CN" sz="3000" b="1" dirty="0">
              <a:solidFill>
                <a:srgbClr val="00C4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6146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40522" y="1052736"/>
            <a:ext cx="2465388" cy="38163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3028" y="786691"/>
            <a:ext cx="1019390" cy="101939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219032" y="1256957"/>
            <a:ext cx="406349" cy="406349"/>
          </a:xfrm>
          <a:prstGeom prst="rect">
            <a:avLst/>
          </a:prstGeom>
        </p:spPr>
      </p:pic>
      <p:sp>
        <p:nvSpPr>
          <p:cNvPr id="25" name="Text Box 30"/>
          <p:cNvSpPr txBox="1">
            <a:spLocks noChangeArrowheads="1"/>
          </p:cNvSpPr>
          <p:nvPr/>
        </p:nvSpPr>
        <p:spPr bwMode="auto">
          <a:xfrm>
            <a:off x="2596042" y="1252084"/>
            <a:ext cx="3701147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fontAlgn="auto" latinLnBrk="1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在决策中提升情商</a:t>
            </a:r>
            <a:endParaRPr lang="en-US" altLang="zh-CN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深入了解民情</a:t>
            </a:r>
            <a:r>
              <a:rPr lang="en-US" altLang="zh-CN" sz="16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充分反映民意</a:t>
            </a:r>
            <a:endParaRPr lang="en-US" altLang="zh-CN" sz="1600" dirty="0">
              <a:solidFill>
                <a:srgbClr val="5F5F5F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广泛集中民智</a:t>
            </a:r>
            <a:r>
              <a:rPr lang="en-US" altLang="zh-CN" sz="16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切实珍惜民力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945" y="2296181"/>
            <a:ext cx="1106476" cy="1106476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211777" y="2773698"/>
            <a:ext cx="406349" cy="406349"/>
          </a:xfrm>
          <a:prstGeom prst="rect">
            <a:avLst/>
          </a:prstGeom>
        </p:spPr>
      </p:pic>
      <p:sp>
        <p:nvSpPr>
          <p:cNvPr id="33" name="Text Box 30"/>
          <p:cNvSpPr txBox="1">
            <a:spLocks noChangeArrowheads="1"/>
          </p:cNvSpPr>
          <p:nvPr/>
        </p:nvSpPr>
        <p:spPr bwMode="auto">
          <a:xfrm>
            <a:off x="2596405" y="2796420"/>
            <a:ext cx="255167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 latinLnBrk="1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用智商提升情商</a:t>
            </a:r>
            <a:r>
              <a:rPr lang="en-US" altLang="zh-CN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 -</a:t>
            </a:r>
            <a:r>
              <a:rPr lang="zh-CN" altLang="en-US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理论</a:t>
            </a: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0458" y="3898542"/>
            <a:ext cx="1042627" cy="104262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277089" y="4413814"/>
            <a:ext cx="406349" cy="406349"/>
          </a:xfrm>
          <a:prstGeom prst="rect">
            <a:avLst/>
          </a:prstGeom>
        </p:spPr>
      </p:pic>
      <p:sp>
        <p:nvSpPr>
          <p:cNvPr id="36" name="Text Box 30"/>
          <p:cNvSpPr txBox="1">
            <a:spLocks noChangeArrowheads="1"/>
          </p:cNvSpPr>
          <p:nvPr/>
        </p:nvSpPr>
        <p:spPr bwMode="auto">
          <a:xfrm>
            <a:off x="2608064" y="4395120"/>
            <a:ext cx="2540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 latinLnBrk="1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用情商完善智商</a:t>
            </a:r>
            <a:r>
              <a:rPr lang="en-US" altLang="zh-CN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实践</a:t>
            </a: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47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0"/>
          <p:cNvSpPr txBox="1">
            <a:spLocks noChangeArrowheads="1"/>
          </p:cNvSpPr>
          <p:nvPr/>
        </p:nvSpPr>
        <p:spPr bwMode="auto">
          <a:xfrm>
            <a:off x="453124" y="345455"/>
            <a:ext cx="610493" cy="1569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9600" dirty="0">
                <a:solidFill>
                  <a:srgbClr val="00C4F0"/>
                </a:solidFill>
                <a:latin typeface="Franklin Gothic Heavy" pitchFamily="34" charset="0"/>
              </a:rPr>
              <a:t>+</a:t>
            </a:r>
            <a:endParaRPr lang="zh-CN" altLang="en-US" sz="9600" dirty="0">
              <a:solidFill>
                <a:srgbClr val="00C4F0"/>
              </a:solidFill>
              <a:latin typeface="Franklin Gothic Heavy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259632" y="980729"/>
            <a:ext cx="2808312" cy="453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pPr eaLnBrk="0" hangingPunct="0">
              <a:buFont typeface="Wingdings" pitchFamily="2" charset="2"/>
              <a:buNone/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变重过程为重效果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625400" y="1505843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628575" y="1505848"/>
            <a:ext cx="7543825" cy="1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8028508" y="5589810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6" name="Line 8"/>
          <p:cNvSpPr>
            <a:spLocks noChangeShapeType="1"/>
          </p:cNvSpPr>
          <p:nvPr/>
        </p:nvSpPr>
        <p:spPr bwMode="auto">
          <a:xfrm>
            <a:off x="542729" y="5589260"/>
            <a:ext cx="770168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758368" y="4762877"/>
            <a:ext cx="8567476" cy="6008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2075" tIns="46038" rIns="92075" bIns="46038" anchor="ctr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炒股的行话</a:t>
            </a:r>
            <a:r>
              <a: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200" b="1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该赚钱而末赚钱</a:t>
            </a:r>
            <a:r>
              <a:rPr lang="en-US" altLang="zh-CN" sz="2200" b="1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200" b="1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便是赔钱</a:t>
            </a:r>
            <a:r>
              <a:rPr lang="en-US" altLang="zh-CN" sz="2200" b="1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2200" b="1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该赔钱而末赔钱</a:t>
            </a:r>
            <a:r>
              <a:rPr lang="en-US" altLang="zh-CN" sz="2200" b="1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200" b="1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便是赚钱。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0" name="Picture 2" descr="http://i1.ku6img.com/cms/live/201012/27/llgsdd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96965" y="1851449"/>
            <a:ext cx="6632076" cy="2984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6618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13 Grupo"/>
          <p:cNvGrpSpPr>
            <a:grpSpLocks/>
          </p:cNvGrpSpPr>
          <p:nvPr/>
        </p:nvGrpSpPr>
        <p:grpSpPr bwMode="auto">
          <a:xfrm>
            <a:off x="3132138" y="1585303"/>
            <a:ext cx="6350" cy="3017837"/>
            <a:chOff x="4276603" y="1491264"/>
            <a:chExt cx="319" cy="3377896"/>
          </a:xfrm>
        </p:grpSpPr>
        <p:cxnSp>
          <p:nvCxnSpPr>
            <p:cNvPr id="5" name="9 Conector recto"/>
            <p:cNvCxnSpPr/>
            <p:nvPr/>
          </p:nvCxnSpPr>
          <p:spPr>
            <a:xfrm>
              <a:off x="4276603" y="1491264"/>
              <a:ext cx="0" cy="337789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" name="10 Conector recto"/>
            <p:cNvCxnSpPr/>
            <p:nvPr/>
          </p:nvCxnSpPr>
          <p:spPr>
            <a:xfrm>
              <a:off x="4276922" y="1491264"/>
              <a:ext cx="0" cy="33778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8" name="2 Marcador de contenido"/>
          <p:cNvSpPr txBox="1">
            <a:spLocks/>
          </p:cNvSpPr>
          <p:nvPr/>
        </p:nvSpPr>
        <p:spPr>
          <a:xfrm>
            <a:off x="417754" y="3477424"/>
            <a:ext cx="2427288" cy="1524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es-ES" sz="1200" dirty="0">
              <a:solidFill>
                <a:srgbClr val="5F5F5F"/>
              </a:solidFill>
            </a:endParaRPr>
          </a:p>
        </p:txBody>
      </p:sp>
      <p:sp>
        <p:nvSpPr>
          <p:cNvPr id="9" name="2 Marcador de contenido"/>
          <p:cNvSpPr txBox="1">
            <a:spLocks/>
          </p:cNvSpPr>
          <p:nvPr/>
        </p:nvSpPr>
        <p:spPr bwMode="auto">
          <a:xfrm>
            <a:off x="1054329" y="2924947"/>
            <a:ext cx="1325323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文凭≠水平</a:t>
            </a:r>
          </a:p>
        </p:txBody>
      </p:sp>
      <p:grpSp>
        <p:nvGrpSpPr>
          <p:cNvPr id="13" name="48 Grupo"/>
          <p:cNvGrpSpPr>
            <a:grpSpLocks/>
          </p:cNvGrpSpPr>
          <p:nvPr/>
        </p:nvGrpSpPr>
        <p:grpSpPr bwMode="auto">
          <a:xfrm>
            <a:off x="6091238" y="1585303"/>
            <a:ext cx="6350" cy="3017837"/>
            <a:chOff x="4276603" y="1491264"/>
            <a:chExt cx="319" cy="3377896"/>
          </a:xfrm>
        </p:grpSpPr>
        <p:cxnSp>
          <p:nvCxnSpPr>
            <p:cNvPr id="14" name="49 Conector recto"/>
            <p:cNvCxnSpPr/>
            <p:nvPr/>
          </p:nvCxnSpPr>
          <p:spPr>
            <a:xfrm>
              <a:off x="4276603" y="1491264"/>
              <a:ext cx="0" cy="337789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50 Conector recto"/>
            <p:cNvCxnSpPr/>
            <p:nvPr/>
          </p:nvCxnSpPr>
          <p:spPr>
            <a:xfrm>
              <a:off x="4276922" y="1491264"/>
              <a:ext cx="0" cy="33778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1" name="2 Marcador de contenido"/>
          <p:cNvSpPr txBox="1">
            <a:spLocks/>
          </p:cNvSpPr>
          <p:nvPr/>
        </p:nvSpPr>
        <p:spPr>
          <a:xfrm>
            <a:off x="971600" y="3861048"/>
            <a:ext cx="7461498" cy="1524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4625" indent="-174625" algn="just"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要把</a:t>
            </a:r>
            <a:r>
              <a:rPr lang="zh-CN" altLang="en-US" sz="2800" b="1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干事</a:t>
            </a:r>
            <a:r>
              <a:rPr lang="zh-CN" altLang="en-US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的水平转化为</a:t>
            </a:r>
            <a:r>
              <a:rPr lang="zh-CN" altLang="en-US" sz="2800" b="1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成事</a:t>
            </a:r>
            <a:r>
              <a:rPr lang="zh-CN" altLang="en-US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的能力</a:t>
            </a:r>
            <a:r>
              <a:rPr lang="en-US" altLang="zh-CN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把有</a:t>
            </a:r>
            <a:r>
              <a:rPr lang="zh-CN" altLang="en-US" sz="2800" b="1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质量</a:t>
            </a:r>
            <a:r>
              <a:rPr lang="zh-CN" altLang="en-US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的过程转化为有</a:t>
            </a:r>
            <a:r>
              <a:rPr lang="zh-CN" altLang="en-US" sz="2800" b="1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认同</a:t>
            </a:r>
            <a:r>
              <a:rPr lang="zh-CN" altLang="en-US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的效果</a:t>
            </a:r>
            <a:r>
              <a:rPr lang="zh-CN" altLang="en-US" sz="1200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 dirty="0">
              <a:solidFill>
                <a:srgbClr val="5F5F5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2 Marcador de contenido"/>
          <p:cNvSpPr txBox="1">
            <a:spLocks/>
          </p:cNvSpPr>
          <p:nvPr/>
        </p:nvSpPr>
        <p:spPr bwMode="auto">
          <a:xfrm>
            <a:off x="2869821" y="2924947"/>
            <a:ext cx="1464416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学历≠能力</a:t>
            </a:r>
          </a:p>
        </p:txBody>
      </p:sp>
      <p:sp>
        <p:nvSpPr>
          <p:cNvPr id="25" name="2 Marcador de contenido"/>
          <p:cNvSpPr txBox="1">
            <a:spLocks/>
          </p:cNvSpPr>
          <p:nvPr/>
        </p:nvSpPr>
        <p:spPr>
          <a:xfrm>
            <a:off x="6345981" y="3038879"/>
            <a:ext cx="2427288" cy="1524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es-ES" sz="1200" dirty="0">
              <a:solidFill>
                <a:srgbClr val="5F5F5F"/>
              </a:solidFill>
            </a:endParaRPr>
          </a:p>
        </p:txBody>
      </p:sp>
      <p:sp>
        <p:nvSpPr>
          <p:cNvPr id="26" name="2 Marcador de contenido"/>
          <p:cNvSpPr txBox="1">
            <a:spLocks/>
          </p:cNvSpPr>
          <p:nvPr/>
        </p:nvSpPr>
        <p:spPr bwMode="auto">
          <a:xfrm>
            <a:off x="6876256" y="2924947"/>
            <a:ext cx="1561676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过程≠结果</a:t>
            </a:r>
          </a:p>
        </p:txBody>
      </p:sp>
      <p:cxnSp>
        <p:nvCxnSpPr>
          <p:cNvPr id="19" name="直接连接符​​ 4"/>
          <p:cNvCxnSpPr/>
          <p:nvPr/>
        </p:nvCxnSpPr>
        <p:spPr bwMode="auto">
          <a:xfrm>
            <a:off x="306669" y="2594633"/>
            <a:ext cx="839651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38" name="图片 37"/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4316104" y="1085657"/>
            <a:ext cx="1532566" cy="108000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4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3598592" y="363895"/>
            <a:ext cx="1574525" cy="1080000"/>
          </a:xfrm>
          <a:prstGeom prst="rect">
            <a:avLst/>
          </a:prstGeom>
        </p:spPr>
      </p:pic>
      <p:sp>
        <p:nvSpPr>
          <p:cNvPr id="43" name="2 Marcador de contenido"/>
          <p:cNvSpPr txBox="1">
            <a:spLocks/>
          </p:cNvSpPr>
          <p:nvPr/>
        </p:nvSpPr>
        <p:spPr bwMode="auto">
          <a:xfrm>
            <a:off x="4824408" y="2924947"/>
            <a:ext cx="1561676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水平≠能力</a:t>
            </a:r>
          </a:p>
        </p:txBody>
      </p:sp>
      <p:sp>
        <p:nvSpPr>
          <p:cNvPr id="44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1556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2 Marcador de contenido"/>
          <p:cNvSpPr txBox="1">
            <a:spLocks/>
          </p:cNvSpPr>
          <p:nvPr/>
        </p:nvSpPr>
        <p:spPr>
          <a:xfrm>
            <a:off x="417754" y="3477424"/>
            <a:ext cx="2427288" cy="1524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es-ES" sz="1200" dirty="0">
              <a:solidFill>
                <a:srgbClr val="5F5F5F"/>
              </a:solidFill>
            </a:endParaRPr>
          </a:p>
        </p:txBody>
      </p:sp>
      <p:sp>
        <p:nvSpPr>
          <p:cNvPr id="21" name="2 Marcador de contenido"/>
          <p:cNvSpPr txBox="1">
            <a:spLocks/>
          </p:cNvSpPr>
          <p:nvPr/>
        </p:nvSpPr>
        <p:spPr>
          <a:xfrm>
            <a:off x="1001523" y="3212976"/>
            <a:ext cx="7731585" cy="1524000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4625" indent="-174625" algn="just"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 中国是一个重结果的国家。</a:t>
            </a:r>
            <a:r>
              <a:rPr lang="zh-CN" altLang="en-US" sz="3100" b="1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认</a:t>
            </a:r>
            <a:r>
              <a:rPr lang="zh-CN" altLang="en-US" sz="2800" b="1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识要深化、职责要强化、方法要变化。</a:t>
            </a:r>
          </a:p>
          <a:p>
            <a:pPr marL="174625" indent="-174625" algn="just" fontAlgn="auto">
              <a:lnSpc>
                <a:spcPct val="120000"/>
              </a:lnSpc>
              <a:spcAft>
                <a:spcPts val="0"/>
              </a:spcAft>
              <a:defRPr/>
            </a:pPr>
            <a:endParaRPr lang="zh-CN" altLang="en-US" sz="1200" dirty="0">
              <a:solidFill>
                <a:srgbClr val="5F5F5F"/>
              </a:solidFill>
              <a:latin typeface="微软雅黑" pitchFamily="34" charset="-122"/>
              <a:ea typeface="微软雅黑" pitchFamily="34" charset="-122"/>
            </a:endParaRPr>
          </a:p>
          <a:p>
            <a:pPr marL="174625" indent="-174625" algn="just"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确保工作的目标不偏</a:t>
            </a:r>
            <a:r>
              <a:rPr lang="en-US" altLang="zh-CN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过程更顺</a:t>
            </a:r>
            <a:r>
              <a:rPr lang="en-US" altLang="zh-CN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成效更大</a:t>
            </a:r>
            <a:r>
              <a:rPr lang="zh-CN" altLang="en-US" sz="1200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 dirty="0">
              <a:solidFill>
                <a:srgbClr val="5F5F5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9" name="直接连接符​​ 4"/>
          <p:cNvCxnSpPr/>
          <p:nvPr/>
        </p:nvCxnSpPr>
        <p:spPr bwMode="auto">
          <a:xfrm>
            <a:off x="306669" y="2594633"/>
            <a:ext cx="839651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5736" y="908721"/>
            <a:ext cx="4781550" cy="1504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4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580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0"/>
          <p:cNvSpPr txBox="1">
            <a:spLocks noChangeArrowheads="1"/>
          </p:cNvSpPr>
          <p:nvPr/>
        </p:nvSpPr>
        <p:spPr bwMode="auto">
          <a:xfrm>
            <a:off x="453124" y="345455"/>
            <a:ext cx="610493" cy="1569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9600" dirty="0">
                <a:solidFill>
                  <a:srgbClr val="00C4F0"/>
                </a:solidFill>
                <a:latin typeface="Franklin Gothic Heavy" pitchFamily="34" charset="0"/>
              </a:rPr>
              <a:t>+</a:t>
            </a:r>
            <a:endParaRPr lang="zh-CN" altLang="en-US" sz="9600" dirty="0">
              <a:solidFill>
                <a:srgbClr val="00C4F0"/>
              </a:solidFill>
              <a:latin typeface="Franklin Gothic Heavy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259632" y="980729"/>
            <a:ext cx="2808312" cy="453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pPr eaLnBrk="0" hangingPunct="0">
              <a:buFont typeface="Wingdings" pitchFamily="2" charset="2"/>
              <a:buNone/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变唱功为做功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625400" y="1505843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628575" y="1505848"/>
            <a:ext cx="7543825" cy="1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8028508" y="5589810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6" name="Line 8"/>
          <p:cNvSpPr>
            <a:spLocks noChangeShapeType="1"/>
          </p:cNvSpPr>
          <p:nvPr/>
        </p:nvSpPr>
        <p:spPr bwMode="auto">
          <a:xfrm>
            <a:off x="542729" y="5589260"/>
            <a:ext cx="770168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pic>
        <p:nvPicPr>
          <p:cNvPr id="3074" name="Picture 2" descr="http://pic3.nipic.com/20090619/735390_172625002_2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29416" y="1605179"/>
            <a:ext cx="1725721" cy="24927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矩形 1"/>
          <p:cNvSpPr/>
          <p:nvPr/>
        </p:nvSpPr>
        <p:spPr>
          <a:xfrm>
            <a:off x="3629578" y="2607444"/>
            <a:ext cx="152798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官场</a:t>
            </a:r>
            <a:r>
              <a:rPr lang="en-US" altLang="zh-CN" sz="2200" b="1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职场</a:t>
            </a:r>
          </a:p>
        </p:txBody>
      </p:sp>
      <p:sp>
        <p:nvSpPr>
          <p:cNvPr id="3" name="矩形 2"/>
          <p:cNvSpPr/>
          <p:nvPr/>
        </p:nvSpPr>
        <p:spPr>
          <a:xfrm>
            <a:off x="2987827" y="4106369"/>
            <a:ext cx="370516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 </a:t>
            </a:r>
            <a:r>
              <a:rPr lang="zh-CN" altLang="en-US" sz="1600" dirty="0" smtClean="0"/>
              <a:t>  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既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</a:t>
            </a:r>
            <a:r>
              <a:rPr lang="zh-CN" altLang="en-US" sz="1600" b="1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动口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能力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更重</a:t>
            </a:r>
            <a:r>
              <a:rPr lang="zh-CN" altLang="en-US" sz="1600" b="1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动手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能力</a:t>
            </a:r>
          </a:p>
          <a:p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既重</a:t>
            </a:r>
            <a:r>
              <a:rPr lang="zh-CN" altLang="en-US" sz="1600" b="1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决心和表态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更重</a:t>
            </a:r>
            <a:r>
              <a:rPr lang="zh-CN" altLang="en-US" sz="1600" b="1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行动和落实</a:t>
            </a:r>
          </a:p>
          <a:p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既重</a:t>
            </a:r>
            <a:r>
              <a:rPr lang="zh-CN" altLang="en-US" sz="1600" b="1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造势之招</a:t>
            </a:r>
            <a:r>
              <a:rPr lang="en-US" altLang="zh-CN" sz="1600" b="1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更重</a:t>
            </a:r>
            <a:r>
              <a:rPr lang="zh-CN" altLang="en-US" sz="1600" b="1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干事之</a:t>
            </a:r>
            <a:r>
              <a:rPr lang="zh-CN" altLang="en-US" sz="1600" b="1" dirty="0" smtClean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举</a:t>
            </a:r>
            <a:endParaRPr lang="zh-CN" altLang="en-US" sz="1600" b="1" dirty="0">
              <a:solidFill>
                <a:srgbClr val="00C4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6" name="Picture 4" descr="http://www.art-edu.com/resourcefolder/uploadpictures/20066162135197269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8"/>
          <a:stretch/>
        </p:blipFill>
        <p:spPr bwMode="auto">
          <a:xfrm>
            <a:off x="6133672" y="1577281"/>
            <a:ext cx="1757202" cy="2491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7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1279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13 Grupo"/>
          <p:cNvGrpSpPr>
            <a:grpSpLocks/>
          </p:cNvGrpSpPr>
          <p:nvPr/>
        </p:nvGrpSpPr>
        <p:grpSpPr bwMode="auto">
          <a:xfrm>
            <a:off x="3132138" y="1585303"/>
            <a:ext cx="6350" cy="3017837"/>
            <a:chOff x="4276603" y="1491264"/>
            <a:chExt cx="319" cy="3377896"/>
          </a:xfrm>
        </p:grpSpPr>
        <p:cxnSp>
          <p:nvCxnSpPr>
            <p:cNvPr id="5" name="9 Conector recto"/>
            <p:cNvCxnSpPr/>
            <p:nvPr/>
          </p:nvCxnSpPr>
          <p:spPr>
            <a:xfrm>
              <a:off x="4276603" y="1491264"/>
              <a:ext cx="0" cy="337789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" name="10 Conector recto"/>
            <p:cNvCxnSpPr/>
            <p:nvPr/>
          </p:nvCxnSpPr>
          <p:spPr>
            <a:xfrm>
              <a:off x="4276922" y="1491264"/>
              <a:ext cx="0" cy="33778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8" name="2 Marcador de contenido"/>
          <p:cNvSpPr txBox="1">
            <a:spLocks/>
          </p:cNvSpPr>
          <p:nvPr/>
        </p:nvSpPr>
        <p:spPr>
          <a:xfrm>
            <a:off x="441325" y="2998175"/>
            <a:ext cx="2427288" cy="1524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es-ES" sz="1200" dirty="0">
              <a:solidFill>
                <a:srgbClr val="5F5F5F"/>
              </a:solidFill>
            </a:endParaRPr>
          </a:p>
        </p:txBody>
      </p:sp>
      <p:grpSp>
        <p:nvGrpSpPr>
          <p:cNvPr id="13" name="48 Grupo"/>
          <p:cNvGrpSpPr>
            <a:grpSpLocks/>
          </p:cNvGrpSpPr>
          <p:nvPr/>
        </p:nvGrpSpPr>
        <p:grpSpPr bwMode="auto">
          <a:xfrm>
            <a:off x="6091238" y="1585303"/>
            <a:ext cx="6350" cy="3017837"/>
            <a:chOff x="4276603" y="1491264"/>
            <a:chExt cx="319" cy="3377896"/>
          </a:xfrm>
        </p:grpSpPr>
        <p:cxnSp>
          <p:nvCxnSpPr>
            <p:cNvPr id="14" name="49 Conector recto"/>
            <p:cNvCxnSpPr/>
            <p:nvPr/>
          </p:nvCxnSpPr>
          <p:spPr>
            <a:xfrm>
              <a:off x="4276603" y="1491264"/>
              <a:ext cx="0" cy="337789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50 Conector recto"/>
            <p:cNvCxnSpPr/>
            <p:nvPr/>
          </p:nvCxnSpPr>
          <p:spPr>
            <a:xfrm>
              <a:off x="4276922" y="1491264"/>
              <a:ext cx="0" cy="33778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3" name="2 Marcador de contenido"/>
          <p:cNvSpPr txBox="1">
            <a:spLocks/>
          </p:cNvSpPr>
          <p:nvPr/>
        </p:nvSpPr>
        <p:spPr bwMode="auto">
          <a:xfrm>
            <a:off x="1620609" y="3094219"/>
            <a:ext cx="5976664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不同的文化背景，对“唱功”与“做功”有不同的看</a:t>
            </a:r>
            <a:r>
              <a:rPr lang="zh-CN" altLang="en-US" b="1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法</a:t>
            </a:r>
            <a:endParaRPr lang="zh-CN" altLang="en-US" b="1" dirty="0">
              <a:solidFill>
                <a:srgbClr val="5F5F5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2 Marcador de contenido"/>
          <p:cNvSpPr txBox="1">
            <a:spLocks/>
          </p:cNvSpPr>
          <p:nvPr/>
        </p:nvSpPr>
        <p:spPr>
          <a:xfrm>
            <a:off x="4435310" y="3573016"/>
            <a:ext cx="4382047" cy="15240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70000"/>
              </a:lnSpc>
              <a:spcBef>
                <a:spcPts val="0"/>
              </a:spcBef>
              <a:defRPr/>
            </a:pPr>
            <a:r>
              <a:rPr lang="zh-CN" altLang="en-US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外国老师喜欢学生提问</a:t>
            </a:r>
          </a:p>
          <a:p>
            <a:pPr lvl="0">
              <a:lnSpc>
                <a:spcPct val="170000"/>
              </a:lnSpc>
              <a:spcBef>
                <a:spcPts val="0"/>
              </a:spcBef>
              <a:defRPr/>
            </a:pPr>
            <a:r>
              <a:rPr lang="zh-CN" altLang="en-US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外国考试特别是文科、自然科学，从无标准答案，言之有理、言之有新意、有创意，就能得高分；</a:t>
            </a:r>
          </a:p>
          <a:p>
            <a:pPr lvl="0">
              <a:lnSpc>
                <a:spcPct val="170000"/>
              </a:lnSpc>
              <a:spcBef>
                <a:spcPts val="0"/>
              </a:spcBef>
              <a:defRPr/>
            </a:pPr>
            <a:r>
              <a:rPr lang="zh-CN" altLang="en-US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中学平   外国学生</a:t>
            </a:r>
            <a:r>
              <a:rPr lang="en-US" altLang="zh-CN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走进大学以后，创新多，成果多。</a:t>
            </a:r>
          </a:p>
        </p:txBody>
      </p:sp>
      <p:sp>
        <p:nvSpPr>
          <p:cNvPr id="25" name="2 Marcador de contenido"/>
          <p:cNvSpPr txBox="1">
            <a:spLocks/>
          </p:cNvSpPr>
          <p:nvPr/>
        </p:nvSpPr>
        <p:spPr>
          <a:xfrm>
            <a:off x="6345981" y="3038879"/>
            <a:ext cx="2427288" cy="1524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es-ES" sz="1200" dirty="0">
              <a:solidFill>
                <a:srgbClr val="5F5F5F"/>
              </a:solidFill>
            </a:endParaRPr>
          </a:p>
        </p:txBody>
      </p:sp>
      <p:sp>
        <p:nvSpPr>
          <p:cNvPr id="27" name="2 Marcador de contenido"/>
          <p:cNvSpPr txBox="1">
            <a:spLocks/>
          </p:cNvSpPr>
          <p:nvPr/>
        </p:nvSpPr>
        <p:spPr>
          <a:xfrm>
            <a:off x="323528" y="3645024"/>
            <a:ext cx="3672408" cy="1524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4625" indent="-174625" algn="just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中国老师喜欢学生安静；</a:t>
            </a:r>
          </a:p>
          <a:p>
            <a:pPr marL="174625" indent="-174625" algn="just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中国考试是有标准答案的，死板教条；</a:t>
            </a:r>
          </a:p>
          <a:p>
            <a:pPr marL="174625" indent="-174625" algn="just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中学优   中国学生</a:t>
            </a:r>
            <a:r>
              <a:rPr lang="en-US" altLang="zh-CN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走进大学以后，创新少，成果少</a:t>
            </a:r>
            <a:r>
              <a:rPr lang="zh-CN" altLang="en-US" sz="1200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en-US" sz="1200" dirty="0">
              <a:solidFill>
                <a:srgbClr val="5F5F5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098" name="Picture 2" descr="http://pic10.nipic.com/20101029/2531170_103637233523_2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92092" y="773438"/>
            <a:ext cx="3318947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0" name="Picture 4" descr="http://pic5.nipic.com/20100105/3129376_152045731232_2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5765" y="773438"/>
            <a:ext cx="3176155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cxnSp>
        <p:nvCxnSpPr>
          <p:cNvPr id="22" name="直接连接符​​ 4"/>
          <p:cNvCxnSpPr/>
          <p:nvPr/>
        </p:nvCxnSpPr>
        <p:spPr bwMode="auto">
          <a:xfrm>
            <a:off x="420838" y="3068960"/>
            <a:ext cx="839651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8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405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0"/>
          <p:cNvSpPr txBox="1">
            <a:spLocks noChangeArrowheads="1"/>
          </p:cNvSpPr>
          <p:nvPr/>
        </p:nvSpPr>
        <p:spPr bwMode="auto">
          <a:xfrm>
            <a:off x="453124" y="345455"/>
            <a:ext cx="610493" cy="1569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9600" dirty="0">
                <a:solidFill>
                  <a:srgbClr val="00C4F0"/>
                </a:solidFill>
                <a:latin typeface="Franklin Gothic Heavy" pitchFamily="34" charset="0"/>
              </a:rPr>
              <a:t>+</a:t>
            </a:r>
            <a:endParaRPr lang="zh-CN" altLang="en-US" sz="9600" dirty="0">
              <a:solidFill>
                <a:srgbClr val="00C4F0"/>
              </a:solidFill>
              <a:latin typeface="Franklin Gothic Heavy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259632" y="980729"/>
            <a:ext cx="2808312" cy="453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pPr eaLnBrk="0" hangingPunct="0">
              <a:buFont typeface="Wingdings" pitchFamily="2" charset="2"/>
              <a:buNone/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变失望为希望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625400" y="1505843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628575" y="1505848"/>
            <a:ext cx="7543825" cy="1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8028508" y="5589810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6" name="Line 8"/>
          <p:cNvSpPr>
            <a:spLocks noChangeShapeType="1"/>
          </p:cNvSpPr>
          <p:nvPr/>
        </p:nvSpPr>
        <p:spPr bwMode="auto">
          <a:xfrm>
            <a:off x="542729" y="5589260"/>
            <a:ext cx="770168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17080" y="1700808"/>
            <a:ext cx="671937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 ◆</a:t>
            </a: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我们要冷静面对社会评价，社会的功能很强大</a:t>
            </a:r>
            <a:r>
              <a:rPr lang="en-US" altLang="zh-CN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,</a:t>
            </a: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特别是放大“功能”、褒扬什么、欣赏什么、可以无限放大</a:t>
            </a:r>
            <a:r>
              <a:rPr lang="en-US" altLang="zh-CN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;</a:t>
            </a: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批评什么、不满意什么</a:t>
            </a:r>
            <a:r>
              <a:rPr lang="en-US" altLang="zh-CN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,</a:t>
            </a: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也可以无限放大</a:t>
            </a:r>
            <a:r>
              <a:rPr lang="en-US" altLang="zh-CN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,</a:t>
            </a: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尤其是在民主社会下</a:t>
            </a:r>
            <a:r>
              <a:rPr lang="en-US" altLang="zh-CN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,</a:t>
            </a: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在网络时代里。</a:t>
            </a:r>
          </a:p>
        </p:txBody>
      </p:sp>
      <p:sp>
        <p:nvSpPr>
          <p:cNvPr id="4" name="矩形 3"/>
          <p:cNvSpPr/>
          <p:nvPr/>
        </p:nvSpPr>
        <p:spPr>
          <a:xfrm>
            <a:off x="1417080" y="3236249"/>
            <a:ext cx="5310336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 ◆</a:t>
            </a: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在有些事情上要有白岩松的心境</a:t>
            </a:r>
            <a:r>
              <a:rPr lang="zh-CN" altLang="en-US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：</a:t>
            </a:r>
            <a:endParaRPr lang="en-US" altLang="zh-CN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  <a:p>
            <a:endParaRPr lang="zh-CN" altLang="en-US" sz="15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       不求大家理解   只求不要误解  偶尔给点谅解</a:t>
            </a:r>
          </a:p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</a:p>
        </p:txBody>
      </p:sp>
      <p:sp>
        <p:nvSpPr>
          <p:cNvPr id="5" name="矩形 4"/>
          <p:cNvSpPr/>
          <p:nvPr/>
        </p:nvSpPr>
        <p:spPr>
          <a:xfrm>
            <a:off x="1417080" y="4518159"/>
            <a:ext cx="61368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◆找准兴奋点，选准切入点，瞄准结合点，变失望为希望。</a:t>
            </a:r>
          </a:p>
        </p:txBody>
      </p:sp>
      <p:sp>
        <p:nvSpPr>
          <p:cNvPr id="17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2647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0"/>
          <p:cNvSpPr txBox="1">
            <a:spLocks noChangeArrowheads="1"/>
          </p:cNvSpPr>
          <p:nvPr/>
        </p:nvSpPr>
        <p:spPr bwMode="auto">
          <a:xfrm>
            <a:off x="453124" y="345455"/>
            <a:ext cx="610493" cy="1569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9600" dirty="0">
                <a:solidFill>
                  <a:srgbClr val="00C4F0"/>
                </a:solidFill>
                <a:latin typeface="Franklin Gothic Heavy" pitchFamily="34" charset="0"/>
              </a:rPr>
              <a:t>+</a:t>
            </a:r>
            <a:endParaRPr lang="zh-CN" altLang="en-US" sz="9600" dirty="0">
              <a:solidFill>
                <a:srgbClr val="00C4F0"/>
              </a:solidFill>
              <a:latin typeface="Franklin Gothic Heavy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259632" y="980729"/>
            <a:ext cx="2808312" cy="453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pPr eaLnBrk="0" hangingPunct="0">
              <a:buFont typeface="Wingdings" pitchFamily="2" charset="2"/>
              <a:buNone/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变埋怨为感恩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625400" y="1505843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628575" y="1505848"/>
            <a:ext cx="7543825" cy="1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8028508" y="5589810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6" name="Line 8"/>
          <p:cNvSpPr>
            <a:spLocks noChangeShapeType="1"/>
          </p:cNvSpPr>
          <p:nvPr/>
        </p:nvSpPr>
        <p:spPr bwMode="auto">
          <a:xfrm>
            <a:off x="542729" y="5589260"/>
            <a:ext cx="770168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45048" y="1583465"/>
            <a:ext cx="432048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满怀感恩之心；满怀感激之情；满怀感念之愿</a:t>
            </a:r>
            <a:r>
              <a:rPr lang="zh-CN" altLang="en-US" sz="1400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 smtClean="0">
              <a:solidFill>
                <a:srgbClr val="5F5F5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得</a:t>
            </a:r>
            <a:r>
              <a:rPr lang="zh-CN" altLang="en-US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人滴水之恩，自当涌泉相报，这是中华民族之美德</a:t>
            </a:r>
            <a:r>
              <a:rPr lang="zh-CN" altLang="en-US" sz="1400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。因</a:t>
            </a:r>
            <a:r>
              <a:rPr lang="zh-CN" altLang="en-US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此，我们要用一颗感恩之心去拼搏去工作。</a:t>
            </a:r>
          </a:p>
        </p:txBody>
      </p:sp>
      <p:sp>
        <p:nvSpPr>
          <p:cNvPr id="6" name="矩形 5"/>
          <p:cNvSpPr/>
          <p:nvPr/>
        </p:nvSpPr>
        <p:spPr>
          <a:xfrm>
            <a:off x="1437136" y="2628647"/>
            <a:ext cx="6165322" cy="2308324"/>
          </a:xfrm>
          <a:prstGeom prst="rect">
            <a:avLst/>
          </a:prstGeom>
          <a:ln w="25400">
            <a:solidFill>
              <a:srgbClr val="00C4F0"/>
            </a:solidFill>
            <a:prstDash val="dash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父母抚养了自己</a:t>
            </a:r>
          </a:p>
          <a:p>
            <a:pPr>
              <a:lnSpc>
                <a:spcPct val="150000"/>
              </a:lnSpc>
            </a:pPr>
            <a:r>
              <a:rPr lang="en-US" altLang="zh-CN" sz="1600" b="1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16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要感恩</a:t>
            </a:r>
            <a:r>
              <a:rPr lang="en-US" altLang="zh-CN" sz="16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单位给自己提供了工作岗位，不仅能让自己养家糊口，而且能使自己施展才华，</a:t>
            </a: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16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要感恩</a:t>
            </a:r>
            <a:r>
              <a:rPr lang="en-US" altLang="zh-CN" sz="16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组织委以职务，信任自己，要感恩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   国家给自己干事业的平台，提供了优厚待遇</a:t>
            </a: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16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要感恩</a:t>
            </a:r>
            <a:r>
              <a:rPr lang="en-US" altLang="zh-CN" sz="1600" b="1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en-US" altLang="zh-CN" sz="1600" b="1" dirty="0">
              <a:solidFill>
                <a:srgbClr val="5F5F5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69828" y="5209895"/>
            <a:ext cx="379623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◆</a:t>
            </a:r>
            <a:r>
              <a:rPr lang="zh-CN" altLang="en-US" sz="16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平心静气、多感激、多感恩、多感谢。</a:t>
            </a:r>
          </a:p>
        </p:txBody>
      </p:sp>
      <p:sp>
        <p:nvSpPr>
          <p:cNvPr id="31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187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3202756" y="2490681"/>
            <a:ext cx="4105548" cy="934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14000"/>
              </a:lnSpc>
            </a:pPr>
            <a:r>
              <a:rPr lang="zh-CN" altLang="en-US" sz="4800" b="1" dirty="0" smtClean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辨析</a:t>
            </a:r>
            <a:r>
              <a:rPr lang="en-US" altLang="zh-CN" sz="4800" b="1" dirty="0" smtClean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4800" b="1" dirty="0" smtClean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对概念</a:t>
            </a:r>
            <a:endParaRPr lang="zh-CN" altLang="en-US" sz="4800" b="1" dirty="0">
              <a:solidFill>
                <a:srgbClr val="00C4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单圆角矩形 4"/>
          <p:cNvSpPr/>
          <p:nvPr/>
        </p:nvSpPr>
        <p:spPr>
          <a:xfrm>
            <a:off x="2698700" y="2554854"/>
            <a:ext cx="144462" cy="806702"/>
          </a:xfrm>
          <a:prstGeom prst="round1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7522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805772" y="1279810"/>
            <a:ext cx="4104456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400" kern="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通</a:t>
            </a:r>
            <a:r>
              <a:rPr lang="zh-CN" altLang="en-US" sz="14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常简称为情商，</a:t>
            </a:r>
            <a:r>
              <a:rPr lang="en-US" altLang="zh-CN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EQ</a:t>
            </a:r>
            <a:r>
              <a:rPr lang="zh-CN" altLang="en-US" sz="14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，是一种自我情绪控制能力的指数，由美国心理学家</a:t>
            </a:r>
            <a:r>
              <a:rPr lang="zh-CN" altLang="en-US" sz="1400" b="1" kern="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彼德</a:t>
            </a:r>
            <a:r>
              <a:rPr lang="en-US" altLang="zh-CN" sz="1400" b="1" kern="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1400" b="1" kern="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萨洛维</a:t>
            </a:r>
            <a:r>
              <a:rPr lang="zh-CN" altLang="en-US" sz="14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于</a:t>
            </a:r>
            <a:r>
              <a:rPr lang="en-US" altLang="zh-CN" sz="14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1991</a:t>
            </a:r>
            <a:r>
              <a:rPr lang="zh-CN" altLang="en-US" sz="14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年创立，属于发展心理学范畴。它主要是指人在情绪、情感、意志、耐受挫折等方面的品质。</a:t>
            </a:r>
          </a:p>
          <a:p>
            <a:pPr indent="457200">
              <a:lnSpc>
                <a:spcPct val="200000"/>
              </a:lnSpc>
            </a:pPr>
            <a:r>
              <a:rPr lang="zh-CN" altLang="en-US" sz="14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400" kern="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丹</a:t>
            </a:r>
            <a:r>
              <a:rPr lang="zh-CN" altLang="en-US" sz="14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尼尔</a:t>
            </a:r>
            <a:r>
              <a:rPr lang="en-US" altLang="zh-CN" sz="14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14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高尔曼</a:t>
            </a:r>
            <a:r>
              <a:rPr lang="en-US" altLang="zh-CN" sz="14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(Daniel </a:t>
            </a:r>
            <a:r>
              <a:rPr lang="en-US" altLang="zh-CN" sz="1400" kern="0" dirty="0" err="1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Goleman</a:t>
            </a:r>
            <a:r>
              <a:rPr lang="en-US" altLang="zh-CN" sz="14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14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和其他几个研究者，揭露了情绪商数的概念并声称它至少像更传统的“智力”一样重要</a:t>
            </a:r>
            <a:r>
              <a:rPr lang="zh-CN" altLang="en-US" sz="1400" kern="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kern="0" dirty="0" smtClean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200000"/>
              </a:lnSpc>
            </a:pPr>
            <a:endParaRPr lang="zh-CN" altLang="en-US" sz="1400" kern="0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6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600" kern="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6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跟</a:t>
            </a:r>
            <a:r>
              <a:rPr lang="en-US" altLang="zh-CN" sz="16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IQ</a:t>
            </a:r>
            <a:r>
              <a:rPr lang="zh-CN" altLang="en-US" sz="16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不一样，情绪智商可经人指导而改善。</a:t>
            </a:r>
          </a:p>
        </p:txBody>
      </p:sp>
      <p:pic>
        <p:nvPicPr>
          <p:cNvPr id="1028" name="Picture 4" descr="http://www.taopic.com/uploads/allimg/110514/43-11051416135343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15"/>
            <a:ext cx="4644008" cy="580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2051720" y="836712"/>
            <a:ext cx="9525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IQ</a:t>
            </a:r>
            <a:endParaRPr lang="zh-CN" alt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62752" y="4400530"/>
            <a:ext cx="11304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EQ</a:t>
            </a:r>
            <a:endParaRPr lang="zh-CN" alt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44008" y="3648"/>
            <a:ext cx="4572000" cy="12305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 algn="ctr">
              <a:lnSpc>
                <a:spcPct val="200000"/>
              </a:lnSpc>
            </a:pPr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情绪商数</a:t>
            </a:r>
            <a:endParaRPr lang="en-US" altLang="zh-CN" sz="2000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ctr">
              <a:lnSpc>
                <a:spcPct val="200000"/>
              </a:lnSpc>
            </a:pPr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Emotional Quotient</a:t>
            </a:r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en-US" altLang="zh-CN" sz="2000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1492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0"/>
          <p:cNvSpPr txBox="1">
            <a:spLocks noChangeArrowheads="1"/>
          </p:cNvSpPr>
          <p:nvPr/>
        </p:nvSpPr>
        <p:spPr bwMode="auto">
          <a:xfrm>
            <a:off x="453124" y="345455"/>
            <a:ext cx="610493" cy="1569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9600" dirty="0">
                <a:solidFill>
                  <a:srgbClr val="00C4F0"/>
                </a:solidFill>
                <a:latin typeface="Franklin Gothic Heavy" pitchFamily="34" charset="0"/>
              </a:rPr>
              <a:t>+</a:t>
            </a:r>
            <a:endParaRPr lang="zh-CN" altLang="en-US" sz="9600" dirty="0">
              <a:solidFill>
                <a:srgbClr val="00C4F0"/>
              </a:solidFill>
              <a:latin typeface="Franklin Gothic Heavy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259632" y="980729"/>
            <a:ext cx="2808312" cy="453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pPr eaLnBrk="0" hangingPunct="0">
              <a:buFont typeface="Wingdings" pitchFamily="2" charset="2"/>
              <a:buNone/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管理≠领导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625400" y="1505843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628575" y="1505848"/>
            <a:ext cx="7543825" cy="1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8028508" y="5589810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6" name="Line 8"/>
          <p:cNvSpPr>
            <a:spLocks noChangeShapeType="1"/>
          </p:cNvSpPr>
          <p:nvPr/>
        </p:nvSpPr>
        <p:spPr bwMode="auto">
          <a:xfrm>
            <a:off x="542729" y="5589260"/>
            <a:ext cx="770168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94947" y="1900747"/>
            <a:ext cx="559724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◆管理是</a:t>
            </a:r>
            <a:r>
              <a:rPr lang="zh-CN" altLang="en-US" sz="25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科学</a:t>
            </a:r>
            <a:r>
              <a:rPr lang="en-US" altLang="zh-CN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管理讲</a:t>
            </a:r>
            <a:r>
              <a:rPr lang="zh-CN" altLang="en-US" sz="25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规则</a:t>
            </a:r>
            <a:r>
              <a:rPr lang="en-US" altLang="zh-CN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科学讲</a:t>
            </a:r>
            <a:r>
              <a:rPr lang="zh-CN" altLang="en-US" sz="25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真理</a:t>
            </a:r>
            <a:r>
              <a:rPr lang="en-US" altLang="zh-CN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要讲</a:t>
            </a:r>
            <a:r>
              <a:rPr lang="zh-CN" altLang="en-US" sz="25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真话</a:t>
            </a:r>
            <a:r>
              <a:rPr lang="zh-CN" altLang="en-US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rgbClr val="5F5F5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真</a:t>
            </a:r>
            <a:r>
              <a:rPr lang="zh-CN" altLang="en-US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理往往在</a:t>
            </a:r>
            <a:r>
              <a:rPr lang="zh-CN" altLang="en-US" sz="25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少数人</a:t>
            </a:r>
            <a:r>
              <a:rPr lang="zh-CN" altLang="en-US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手中</a:t>
            </a:r>
            <a:r>
              <a:rPr lang="en-US" altLang="zh-CN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真理往往服从</a:t>
            </a:r>
            <a:r>
              <a:rPr lang="zh-CN" altLang="en-US" sz="25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少数人</a:t>
            </a:r>
            <a:r>
              <a:rPr lang="zh-CN" altLang="en-US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542729" y="3548262"/>
            <a:ext cx="777368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◆领导讲</a:t>
            </a:r>
            <a:r>
              <a:rPr lang="zh-CN" altLang="en-US" sz="25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政治</a:t>
            </a:r>
            <a:r>
              <a:rPr lang="en-US" altLang="zh-CN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领导讲</a:t>
            </a:r>
            <a:r>
              <a:rPr lang="zh-CN" altLang="en-US" sz="25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艺术</a:t>
            </a:r>
            <a:r>
              <a:rPr lang="en-US" altLang="zh-CN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政治讲</a:t>
            </a:r>
            <a:r>
              <a:rPr lang="zh-CN" altLang="en-US" sz="25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谋略</a:t>
            </a:r>
            <a:r>
              <a:rPr lang="en-US" altLang="zh-CN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最好不讲</a:t>
            </a:r>
            <a:r>
              <a:rPr lang="zh-CN" altLang="en-US" sz="25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假话</a:t>
            </a:r>
            <a:r>
              <a:rPr lang="en-US" altLang="zh-CN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不能全讲</a:t>
            </a:r>
            <a:r>
              <a:rPr lang="zh-CN" altLang="en-US" sz="25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真话</a:t>
            </a:r>
            <a:r>
              <a:rPr lang="zh-CN" altLang="en-US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>
              <a:solidFill>
                <a:srgbClr val="5F5F5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政治在维护</a:t>
            </a:r>
            <a:r>
              <a:rPr lang="zh-CN" altLang="en-US" sz="25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大多数</a:t>
            </a:r>
            <a:r>
              <a:rPr lang="zh-CN" altLang="en-US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人的利益</a:t>
            </a:r>
            <a:r>
              <a:rPr lang="en-US" altLang="zh-CN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少数必须服从</a:t>
            </a:r>
            <a:r>
              <a:rPr lang="zh-CN" altLang="en-US" sz="25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多数</a:t>
            </a:r>
            <a:r>
              <a:rPr lang="zh-CN" altLang="en-US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21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Line 4"/>
          <p:cNvSpPr>
            <a:spLocks noChangeShapeType="1"/>
          </p:cNvSpPr>
          <p:nvPr/>
        </p:nvSpPr>
        <p:spPr bwMode="auto">
          <a:xfrm>
            <a:off x="592633" y="3548262"/>
            <a:ext cx="7543825" cy="1"/>
          </a:xfrm>
          <a:prstGeom prst="line">
            <a:avLst/>
          </a:prstGeom>
          <a:noFill/>
          <a:ln w="25400" cmpd="tri">
            <a:solidFill>
              <a:srgbClr val="808080"/>
            </a:solidFill>
            <a:prstDash val="sys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131701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0"/>
          <p:cNvSpPr txBox="1">
            <a:spLocks noChangeArrowheads="1"/>
          </p:cNvSpPr>
          <p:nvPr/>
        </p:nvSpPr>
        <p:spPr bwMode="auto">
          <a:xfrm>
            <a:off x="453124" y="345455"/>
            <a:ext cx="610493" cy="1569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9600" dirty="0">
                <a:solidFill>
                  <a:srgbClr val="00C4F0"/>
                </a:solidFill>
                <a:latin typeface="Franklin Gothic Heavy" pitchFamily="34" charset="0"/>
              </a:rPr>
              <a:t>+</a:t>
            </a:r>
            <a:endParaRPr lang="zh-CN" altLang="en-US" sz="9600" dirty="0">
              <a:solidFill>
                <a:srgbClr val="00C4F0"/>
              </a:solidFill>
              <a:latin typeface="Franklin Gothic Heavy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259632" y="980729"/>
            <a:ext cx="2808312" cy="453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pPr eaLnBrk="0" hangingPunct="0">
              <a:buFont typeface="Wingdings" pitchFamily="2" charset="2"/>
              <a:buNone/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重视≠重要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625400" y="1505843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628575" y="1505848"/>
            <a:ext cx="7543825" cy="1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8028508" y="5589810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6" name="Line 8"/>
          <p:cNvSpPr>
            <a:spLocks noChangeShapeType="1"/>
          </p:cNvSpPr>
          <p:nvPr/>
        </p:nvSpPr>
        <p:spPr bwMode="auto">
          <a:xfrm>
            <a:off x="542729" y="5589260"/>
            <a:ext cx="770168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389672" y="1687254"/>
            <a:ext cx="2558067" cy="19200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882518" y="4336457"/>
            <a:ext cx="7572375" cy="113941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16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越重视的东西</a:t>
            </a:r>
            <a:r>
              <a:rPr lang="en-US" altLang="zh-CN" sz="16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差距越大</a:t>
            </a:r>
            <a:r>
              <a:rPr lang="en-US" altLang="zh-CN" sz="16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越不容易办好</a:t>
            </a:r>
            <a:r>
              <a:rPr lang="en-US" altLang="zh-CN" sz="16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人们越在常态下认为不重要</a:t>
            </a:r>
            <a:r>
              <a:rPr lang="zh-CN" altLang="en-US" sz="1600" b="1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b="1" dirty="0" smtClean="0">
              <a:solidFill>
                <a:srgbClr val="5F5F5F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l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b="1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1600" b="1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说</a:t>
            </a:r>
            <a:r>
              <a:rPr lang="zh-CN" altLang="en-US" sz="16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得越多的事</a:t>
            </a:r>
            <a:r>
              <a:rPr lang="en-US" altLang="zh-CN" sz="16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重视越不够</a:t>
            </a:r>
            <a:r>
              <a:rPr lang="en-US" altLang="zh-CN" sz="16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问题越多</a:t>
            </a:r>
            <a:r>
              <a:rPr lang="en-US" altLang="zh-CN" sz="16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说明人们未把它作为重要之事。</a:t>
            </a:r>
          </a:p>
        </p:txBody>
      </p:sp>
      <p:sp>
        <p:nvSpPr>
          <p:cNvPr id="19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8488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0"/>
          <p:cNvSpPr txBox="1">
            <a:spLocks noChangeArrowheads="1"/>
          </p:cNvSpPr>
          <p:nvPr/>
        </p:nvSpPr>
        <p:spPr bwMode="auto">
          <a:xfrm>
            <a:off x="453124" y="345455"/>
            <a:ext cx="610493" cy="1569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9600" dirty="0">
                <a:solidFill>
                  <a:srgbClr val="00C4F0"/>
                </a:solidFill>
                <a:latin typeface="Franklin Gothic Heavy" pitchFamily="34" charset="0"/>
              </a:rPr>
              <a:t>+</a:t>
            </a:r>
            <a:endParaRPr lang="zh-CN" altLang="en-US" sz="9600" dirty="0">
              <a:solidFill>
                <a:srgbClr val="00C4F0"/>
              </a:solidFill>
              <a:latin typeface="Franklin Gothic Heavy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259632" y="980729"/>
            <a:ext cx="2808312" cy="453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pPr eaLnBrk="0" hangingPunct="0">
              <a:buFont typeface="Wingdings" pitchFamily="2" charset="2"/>
              <a:buNone/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差异≠差距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625400" y="1505843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628575" y="1505848"/>
            <a:ext cx="7543825" cy="1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8028508" y="5589810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6" name="Line 8"/>
          <p:cNvSpPr>
            <a:spLocks noChangeShapeType="1"/>
          </p:cNvSpPr>
          <p:nvPr/>
        </p:nvSpPr>
        <p:spPr bwMode="auto">
          <a:xfrm>
            <a:off x="542729" y="5589260"/>
            <a:ext cx="770168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758368" y="4581128"/>
            <a:ext cx="4121531" cy="7700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没有距离就没有崇拜</a:t>
            </a:r>
            <a:r>
              <a:rPr lang="en-US" altLang="zh-CN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—</a:t>
            </a:r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郑渊洁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882520" y="2047529"/>
            <a:ext cx="3679285" cy="2367268"/>
            <a:chOff x="1852386" y="1045029"/>
            <a:chExt cx="5303158" cy="3535439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52386" y="1045029"/>
              <a:ext cx="5303158" cy="3535439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21" name="矩形​​ 10"/>
            <p:cNvSpPr/>
            <p:nvPr/>
          </p:nvSpPr>
          <p:spPr>
            <a:xfrm>
              <a:off x="5302039" y="1172464"/>
              <a:ext cx="931593" cy="5515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gradFill>
                    <a:gsLst>
                      <a:gs pos="0">
                        <a:srgbClr val="F46B68"/>
                      </a:gs>
                      <a:gs pos="90000">
                        <a:srgbClr val="C01B00"/>
                      </a:gs>
                    </a:gsLst>
                    <a:lin ang="2700000" scaled="1"/>
                  </a:gradFill>
                  <a:latin typeface="微软雅黑" pitchFamily="34" charset="-122"/>
                  <a:ea typeface="微软雅黑" pitchFamily="34" charset="-122"/>
                </a:rPr>
                <a:t>差异</a:t>
              </a:r>
              <a:endParaRPr lang="zh-CN" altLang="en-US" dirty="0"/>
            </a:p>
          </p:txBody>
        </p:sp>
        <p:sp>
          <p:nvSpPr>
            <p:cNvPr id="22" name="矩形​​ 11"/>
            <p:cNvSpPr/>
            <p:nvPr/>
          </p:nvSpPr>
          <p:spPr>
            <a:xfrm>
              <a:off x="5302039" y="1663465"/>
              <a:ext cx="931593" cy="5515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b="1" dirty="0">
                  <a:gradFill>
                    <a:gsLst>
                      <a:gs pos="0">
                        <a:srgbClr val="F46B68"/>
                      </a:gs>
                      <a:gs pos="90000">
                        <a:srgbClr val="C01B00"/>
                      </a:gs>
                    </a:gsLst>
                    <a:lin ang="2700000" scaled="1"/>
                  </a:gradFill>
                  <a:latin typeface="微软雅黑" pitchFamily="34" charset="-122"/>
                  <a:ea typeface="微软雅黑" pitchFamily="34" charset="-122"/>
                </a:rPr>
                <a:t>差距</a:t>
              </a:r>
            </a:p>
          </p:txBody>
        </p:sp>
      </p:grp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5475496" y="4051237"/>
            <a:ext cx="3323773" cy="1385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2075" tIns="46038" rIns="92075" bIns="46038" anchor="ctr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差异性</a:t>
            </a:r>
            <a:r>
              <a:rPr lang="en-US" altLang="zh-CN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--</a:t>
            </a:r>
            <a:r>
              <a:rPr lang="zh-CN" altLang="en-US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构建和谐团队的重要因素。</a:t>
            </a:r>
          </a:p>
          <a:p>
            <a:pPr marL="0" marR="0" lvl="0" indent="0" algn="l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１</a:t>
            </a:r>
            <a:r>
              <a:rPr lang="en-US" altLang="zh-CN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忽视差异性</a:t>
            </a:r>
            <a:r>
              <a:rPr lang="en-US" altLang="zh-CN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--</a:t>
            </a:r>
            <a:r>
              <a:rPr lang="zh-CN" altLang="en-US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缺乏动力</a:t>
            </a:r>
            <a:r>
              <a:rPr lang="en-US" altLang="zh-CN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;</a:t>
            </a:r>
          </a:p>
          <a:p>
            <a:pPr marL="0" marR="0" lvl="0" indent="0" algn="l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  (</a:t>
            </a:r>
            <a:r>
              <a:rPr lang="zh-CN" altLang="en-US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２</a:t>
            </a:r>
            <a:r>
              <a:rPr lang="en-US" altLang="zh-CN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重视差异性</a:t>
            </a:r>
            <a:r>
              <a:rPr lang="en-US" altLang="zh-CN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--</a:t>
            </a:r>
            <a:r>
              <a:rPr lang="zh-CN" altLang="en-US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产生活力</a:t>
            </a:r>
            <a:r>
              <a:rPr lang="en-US" altLang="zh-CN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;</a:t>
            </a:r>
          </a:p>
          <a:p>
            <a:pPr marL="0" marR="0" lvl="0" indent="0" algn="l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  (</a:t>
            </a:r>
            <a:r>
              <a:rPr lang="zh-CN" altLang="en-US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３</a:t>
            </a:r>
            <a:r>
              <a:rPr lang="en-US" altLang="zh-CN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制造差异性</a:t>
            </a:r>
            <a:r>
              <a:rPr lang="en-US" altLang="zh-CN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--</a:t>
            </a:r>
            <a:r>
              <a:rPr lang="zh-CN" altLang="en-US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提升合力。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781923" y="1772823"/>
            <a:ext cx="3462486" cy="24202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在生活中</a:t>
            </a:r>
            <a:endParaRPr lang="en-US" altLang="zh-CN" sz="1400" dirty="0">
              <a:solidFill>
                <a:srgbClr val="5F5F5F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在工作中</a:t>
            </a:r>
            <a:endParaRPr lang="en-US" altLang="zh-CN" sz="1400" dirty="0">
              <a:solidFill>
                <a:srgbClr val="5F5F5F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要敢于承认</a:t>
            </a:r>
            <a:r>
              <a:rPr lang="en-US" altLang="zh-CN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【</a:t>
            </a:r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差距</a:t>
            </a:r>
            <a:r>
              <a:rPr lang="en-US" altLang="zh-CN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】</a:t>
            </a:r>
          </a:p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要勇于承认</a:t>
            </a:r>
            <a:r>
              <a:rPr lang="en-US" altLang="zh-CN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【</a:t>
            </a:r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不足</a:t>
            </a:r>
            <a:r>
              <a:rPr lang="en-US" altLang="zh-CN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】</a:t>
            </a:r>
          </a:p>
          <a:p>
            <a:pPr algn="l">
              <a:lnSpc>
                <a:spcPct val="150000"/>
              </a:lnSpc>
            </a:pPr>
            <a:endParaRPr lang="en-US" altLang="zh-CN" sz="1400" dirty="0">
              <a:solidFill>
                <a:srgbClr val="5F5F5F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看到了差距</a:t>
            </a:r>
            <a:endParaRPr lang="en-US" altLang="zh-CN" sz="1400" dirty="0">
              <a:solidFill>
                <a:srgbClr val="5F5F5F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才会努力</a:t>
            </a:r>
            <a:endParaRPr lang="en-US" altLang="zh-CN" sz="1400" dirty="0">
              <a:solidFill>
                <a:srgbClr val="5F5F5F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看到了不足</a:t>
            </a:r>
            <a:endParaRPr lang="en-US" altLang="zh-CN" sz="1400" dirty="0">
              <a:solidFill>
                <a:srgbClr val="5F5F5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才会奋发</a:t>
            </a:r>
          </a:p>
        </p:txBody>
      </p:sp>
      <p:sp>
        <p:nvSpPr>
          <p:cNvPr id="25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7468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0"/>
          <p:cNvSpPr txBox="1">
            <a:spLocks noChangeArrowheads="1"/>
          </p:cNvSpPr>
          <p:nvPr/>
        </p:nvSpPr>
        <p:spPr bwMode="auto">
          <a:xfrm>
            <a:off x="453124" y="345455"/>
            <a:ext cx="610493" cy="1569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9600" dirty="0">
                <a:solidFill>
                  <a:srgbClr val="00C4F0"/>
                </a:solidFill>
                <a:latin typeface="Franklin Gothic Heavy" pitchFamily="34" charset="0"/>
              </a:rPr>
              <a:t>+</a:t>
            </a:r>
            <a:endParaRPr lang="zh-CN" altLang="en-US" sz="9600" dirty="0">
              <a:solidFill>
                <a:srgbClr val="00C4F0"/>
              </a:solidFill>
              <a:latin typeface="Franklin Gothic Heavy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259632" y="980729"/>
            <a:ext cx="2808312" cy="453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pPr eaLnBrk="0" hangingPunct="0">
              <a:buFont typeface="Wingdings" pitchFamily="2" charset="2"/>
              <a:buNone/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知识≠知道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625400" y="1505843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628575" y="1505848"/>
            <a:ext cx="7543825" cy="1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8028508" y="5589810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6" name="Line 8"/>
          <p:cNvSpPr>
            <a:spLocks noChangeShapeType="1"/>
          </p:cNvSpPr>
          <p:nvPr/>
        </p:nvSpPr>
        <p:spPr bwMode="auto">
          <a:xfrm>
            <a:off x="542729" y="5589260"/>
            <a:ext cx="770168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1619673" y="4725144"/>
            <a:ext cx="4121531" cy="7700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没有距离就没有崇拜</a:t>
            </a:r>
            <a:r>
              <a:rPr lang="en-US" altLang="zh-CN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—</a:t>
            </a:r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郑渊洁</a:t>
            </a:r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1619674" y="1756100"/>
            <a:ext cx="6117503" cy="310918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2075" tIns="46038" rIns="92075" bIns="46038" anchor="ctr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 知识就是力量        知道就是力量</a:t>
            </a:r>
          </a:p>
          <a:p>
            <a:pPr lvl="0">
              <a:lnSpc>
                <a:spcPct val="200000"/>
              </a:lnSpc>
              <a:defRPr/>
            </a:pPr>
            <a:r>
              <a:rPr lang="en-US" altLang="zh-CN" sz="1400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累积知识只能掩盖无知   拥有智慧才能创造未来</a:t>
            </a:r>
            <a:r>
              <a:rPr lang="en-US" altLang="zh-CN" sz="1400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1400" dirty="0">
              <a:solidFill>
                <a:srgbClr val="5F5F5F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200000"/>
              </a:lnSpc>
              <a:defRPr/>
            </a:pPr>
            <a:r>
              <a:rPr lang="zh-CN" altLang="en-US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      世事洞明皆学问</a:t>
            </a:r>
            <a:r>
              <a:rPr lang="en-US" altLang="zh-CN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人情达练即文章。</a:t>
            </a:r>
          </a:p>
          <a:p>
            <a:pPr lvl="0">
              <a:lnSpc>
                <a:spcPct val="200000"/>
              </a:lnSpc>
              <a:defRPr/>
            </a:pPr>
            <a:r>
              <a:rPr lang="zh-CN" altLang="en-US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      一个出色的人才</a:t>
            </a:r>
            <a:r>
              <a:rPr lang="en-US" altLang="zh-CN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须有知识、有见识、有胆识。</a:t>
            </a:r>
          </a:p>
          <a:p>
            <a:pPr lvl="0">
              <a:lnSpc>
                <a:spcPct val="200000"/>
              </a:lnSpc>
              <a:defRPr/>
            </a:pPr>
            <a:r>
              <a:rPr lang="zh-CN" altLang="en-US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      知识</a:t>
            </a:r>
            <a:r>
              <a:rPr lang="en-US" altLang="zh-CN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资讯之积累</a:t>
            </a:r>
          </a:p>
          <a:p>
            <a:pPr lvl="0">
              <a:lnSpc>
                <a:spcPct val="200000"/>
              </a:lnSpc>
              <a:defRPr/>
            </a:pPr>
            <a:r>
              <a:rPr lang="zh-CN" altLang="en-US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      见识</a:t>
            </a:r>
            <a:r>
              <a:rPr lang="en-US" altLang="zh-CN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经验所启迪的视野与远见</a:t>
            </a:r>
          </a:p>
          <a:p>
            <a:pPr lvl="0">
              <a:lnSpc>
                <a:spcPct val="200000"/>
              </a:lnSpc>
              <a:defRPr/>
            </a:pPr>
            <a:r>
              <a:rPr lang="zh-CN" altLang="en-US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      胆识</a:t>
            </a:r>
            <a:r>
              <a:rPr lang="en-US" altLang="zh-CN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14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见识所激发的使命感</a:t>
            </a:r>
          </a:p>
        </p:txBody>
      </p:sp>
      <p:sp>
        <p:nvSpPr>
          <p:cNvPr id="17" name="圆角矩形 44"/>
          <p:cNvSpPr/>
          <p:nvPr/>
        </p:nvSpPr>
        <p:spPr>
          <a:xfrm>
            <a:off x="2843808" y="1915101"/>
            <a:ext cx="364062" cy="420914"/>
          </a:xfrm>
          <a:prstGeom prst="roundRect">
            <a:avLst/>
          </a:prstGeom>
          <a:gradFill flip="none" rotWithShape="1">
            <a:gsLst>
              <a:gs pos="11000">
                <a:srgbClr val="00C4F0"/>
              </a:gs>
              <a:gs pos="100000">
                <a:srgbClr val="00C4F0"/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X</a:t>
            </a:r>
            <a:endParaRPr kumimoji="0" lang="en-US" sz="2400" b="0" i="0" u="none" strike="noStrike" kern="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圆角矩形 44"/>
          <p:cNvSpPr/>
          <p:nvPr/>
        </p:nvSpPr>
        <p:spPr>
          <a:xfrm>
            <a:off x="4337767" y="1927966"/>
            <a:ext cx="364062" cy="420914"/>
          </a:xfrm>
          <a:prstGeom prst="roundRect">
            <a:avLst/>
          </a:prstGeom>
          <a:gradFill flip="none" rotWithShape="1">
            <a:gsLst>
              <a:gs pos="11000">
                <a:srgbClr val="00C4F0"/>
              </a:gs>
              <a:gs pos="100000">
                <a:srgbClr val="00C4F0"/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√</a:t>
            </a:r>
            <a:endParaRPr kumimoji="0" lang="en-US" sz="2400" b="0" i="0" u="none" strike="noStrike" kern="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416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0"/>
          <p:cNvSpPr txBox="1">
            <a:spLocks noChangeArrowheads="1"/>
          </p:cNvSpPr>
          <p:nvPr/>
        </p:nvSpPr>
        <p:spPr bwMode="auto">
          <a:xfrm>
            <a:off x="453124" y="345455"/>
            <a:ext cx="610493" cy="1569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9600" dirty="0">
                <a:solidFill>
                  <a:srgbClr val="00C4F0"/>
                </a:solidFill>
                <a:latin typeface="Franklin Gothic Heavy" pitchFamily="34" charset="0"/>
              </a:rPr>
              <a:t>+</a:t>
            </a:r>
            <a:endParaRPr lang="zh-CN" altLang="en-US" sz="9600" dirty="0">
              <a:solidFill>
                <a:srgbClr val="00C4F0"/>
              </a:solidFill>
              <a:latin typeface="Franklin Gothic Heavy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259632" y="980729"/>
            <a:ext cx="2808312" cy="453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pPr eaLnBrk="0" hangingPunct="0">
              <a:buFont typeface="Wingdings" pitchFamily="2" charset="2"/>
              <a:buNone/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不想≠不能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625400" y="1505843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628575" y="1505848"/>
            <a:ext cx="7543825" cy="1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8028508" y="5589810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6" name="Line 8"/>
          <p:cNvSpPr>
            <a:spLocks noChangeShapeType="1"/>
          </p:cNvSpPr>
          <p:nvPr/>
        </p:nvSpPr>
        <p:spPr bwMode="auto">
          <a:xfrm>
            <a:off x="542729" y="5589260"/>
            <a:ext cx="770168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pic>
        <p:nvPicPr>
          <p:cNvPr id="19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899592" y="1728551"/>
            <a:ext cx="3016981" cy="26472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矩形 1"/>
          <p:cNvSpPr/>
          <p:nvPr/>
        </p:nvSpPr>
        <p:spPr>
          <a:xfrm>
            <a:off x="4434065" y="172854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我不能跟同事</a:t>
            </a:r>
          </a:p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【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和睦相处</a:t>
            </a:r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不能和丈夫</a:t>
            </a:r>
          </a:p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【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沟   通</a:t>
            </a:r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总是不能戒掉</a:t>
            </a:r>
          </a:p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【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麻将瘾</a:t>
            </a:r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】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8960" y="4437118"/>
            <a:ext cx="770167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 </a:t>
            </a:r>
            <a:r>
              <a:rPr lang="zh-CN" altLang="en-US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“应该用“不想”的地方都错用了“不能”</a:t>
            </a:r>
            <a:r>
              <a:rPr lang="en-US" altLang="zh-CN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如果你有能力选择一种方式、有能力改变一种状态</a:t>
            </a:r>
            <a:r>
              <a:rPr lang="en-US" altLang="zh-CN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却没有行动</a:t>
            </a:r>
            <a:r>
              <a:rPr lang="en-US" altLang="zh-CN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那么你并非“不能”而是“不想”。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   “不想”和“不能”用的时候需要格外小心</a:t>
            </a:r>
            <a:r>
              <a:rPr lang="en-US" altLang="zh-CN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喜欢用“不能”的人往往是现实上的奴隶</a:t>
            </a:r>
            <a:r>
              <a:rPr lang="en-US" altLang="zh-CN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喜欢用“不想”的人多是命运的主人。</a:t>
            </a:r>
          </a:p>
        </p:txBody>
      </p:sp>
      <p:sp>
        <p:nvSpPr>
          <p:cNvPr id="20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771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0"/>
          <p:cNvSpPr txBox="1">
            <a:spLocks noChangeArrowheads="1"/>
          </p:cNvSpPr>
          <p:nvPr/>
        </p:nvSpPr>
        <p:spPr bwMode="auto">
          <a:xfrm>
            <a:off x="453124" y="345455"/>
            <a:ext cx="610493" cy="1569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9600" dirty="0">
                <a:solidFill>
                  <a:srgbClr val="00C4F0"/>
                </a:solidFill>
                <a:latin typeface="Franklin Gothic Heavy" pitchFamily="34" charset="0"/>
              </a:rPr>
              <a:t>+</a:t>
            </a:r>
            <a:endParaRPr lang="zh-CN" altLang="en-US" sz="9600" dirty="0">
              <a:solidFill>
                <a:srgbClr val="00C4F0"/>
              </a:solidFill>
              <a:latin typeface="Franklin Gothic Heavy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259632" y="980729"/>
            <a:ext cx="2808312" cy="453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pPr eaLnBrk="0" hangingPunct="0">
              <a:buFont typeface="Wingdings" pitchFamily="2" charset="2"/>
              <a:buNone/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规矩≠方圆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625400" y="1505843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628575" y="1505848"/>
            <a:ext cx="7543825" cy="1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8028508" y="5589810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6" name="Line 8"/>
          <p:cNvSpPr>
            <a:spLocks noChangeShapeType="1"/>
          </p:cNvSpPr>
          <p:nvPr/>
        </p:nvSpPr>
        <p:spPr bwMode="auto">
          <a:xfrm>
            <a:off x="542729" y="5589260"/>
            <a:ext cx="770168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95936" y="2321264"/>
            <a:ext cx="475252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俗话说“没有规矩不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成方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圆”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那么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有了“规矩”</a:t>
            </a:r>
          </a:p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就能自然“方圆”了？</a:t>
            </a:r>
          </a:p>
          <a:p>
            <a:pPr>
              <a:lnSpc>
                <a:spcPct val="200000"/>
              </a:lnSpc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尽然。有了“规矩”缘何未成“方圆”呢？原因是多方面的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但就健全完善“规矩”本身而言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有值得深思的地方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5726" y="2060848"/>
            <a:ext cx="2802178" cy="27676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29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13 Grupo"/>
          <p:cNvGrpSpPr>
            <a:grpSpLocks/>
          </p:cNvGrpSpPr>
          <p:nvPr/>
        </p:nvGrpSpPr>
        <p:grpSpPr bwMode="auto">
          <a:xfrm>
            <a:off x="3132138" y="1585303"/>
            <a:ext cx="6350" cy="3017837"/>
            <a:chOff x="4276603" y="1491264"/>
            <a:chExt cx="319" cy="3377896"/>
          </a:xfrm>
        </p:grpSpPr>
        <p:cxnSp>
          <p:nvCxnSpPr>
            <p:cNvPr id="5" name="9 Conector recto"/>
            <p:cNvCxnSpPr/>
            <p:nvPr/>
          </p:nvCxnSpPr>
          <p:spPr>
            <a:xfrm>
              <a:off x="4276603" y="1491264"/>
              <a:ext cx="0" cy="337789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" name="10 Conector recto"/>
            <p:cNvCxnSpPr/>
            <p:nvPr/>
          </p:nvCxnSpPr>
          <p:spPr>
            <a:xfrm>
              <a:off x="4276922" y="1491264"/>
              <a:ext cx="0" cy="33778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8" name="2 Marcador de contenido"/>
          <p:cNvSpPr txBox="1">
            <a:spLocks/>
          </p:cNvSpPr>
          <p:nvPr/>
        </p:nvSpPr>
        <p:spPr>
          <a:xfrm>
            <a:off x="441325" y="2998175"/>
            <a:ext cx="2427288" cy="1524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Font typeface="Arial" pitchFamily="34" charset="0"/>
              <a:buNone/>
              <a:defRPr/>
            </a:pPr>
            <a:endParaRPr lang="es-ES" sz="1200" dirty="0">
              <a:solidFill>
                <a:srgbClr val="5F5F5F"/>
              </a:solidFill>
            </a:endParaRPr>
          </a:p>
        </p:txBody>
      </p:sp>
      <p:sp>
        <p:nvSpPr>
          <p:cNvPr id="9" name="2 Marcador de contenido"/>
          <p:cNvSpPr txBox="1">
            <a:spLocks/>
          </p:cNvSpPr>
          <p:nvPr/>
        </p:nvSpPr>
        <p:spPr bwMode="auto">
          <a:xfrm>
            <a:off x="533223" y="3046201"/>
            <a:ext cx="2148181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“规矩”弹性太大 </a:t>
            </a:r>
          </a:p>
        </p:txBody>
      </p:sp>
      <p:grpSp>
        <p:nvGrpSpPr>
          <p:cNvPr id="13" name="48 Grupo"/>
          <p:cNvGrpSpPr>
            <a:grpSpLocks/>
          </p:cNvGrpSpPr>
          <p:nvPr/>
        </p:nvGrpSpPr>
        <p:grpSpPr bwMode="auto">
          <a:xfrm>
            <a:off x="6091238" y="1585303"/>
            <a:ext cx="6350" cy="3017837"/>
            <a:chOff x="4276603" y="1491264"/>
            <a:chExt cx="319" cy="3377896"/>
          </a:xfrm>
        </p:grpSpPr>
        <p:cxnSp>
          <p:nvCxnSpPr>
            <p:cNvPr id="14" name="49 Conector recto"/>
            <p:cNvCxnSpPr/>
            <p:nvPr/>
          </p:nvCxnSpPr>
          <p:spPr>
            <a:xfrm>
              <a:off x="4276603" y="1491264"/>
              <a:ext cx="0" cy="337789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50 Conector recto"/>
            <p:cNvCxnSpPr/>
            <p:nvPr/>
          </p:nvCxnSpPr>
          <p:spPr>
            <a:xfrm>
              <a:off x="4276922" y="1491264"/>
              <a:ext cx="0" cy="33778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1" name="2 Marcador de contenido"/>
          <p:cNvSpPr txBox="1">
            <a:spLocks/>
          </p:cNvSpPr>
          <p:nvPr/>
        </p:nvSpPr>
        <p:spPr>
          <a:xfrm>
            <a:off x="291095" y="3841138"/>
            <a:ext cx="3077795" cy="1524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4625" indent="-174625" algn="just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留有空间</a:t>
            </a:r>
            <a:r>
              <a:rPr lang="en-US" altLang="zh-CN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不该拖的照拖</a:t>
            </a:r>
            <a:r>
              <a:rPr lang="en-US" altLang="zh-CN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不该办的照办。</a:t>
            </a:r>
          </a:p>
        </p:txBody>
      </p:sp>
      <p:sp>
        <p:nvSpPr>
          <p:cNvPr id="23" name="2 Marcador de contenido"/>
          <p:cNvSpPr txBox="1">
            <a:spLocks/>
          </p:cNvSpPr>
          <p:nvPr/>
        </p:nvSpPr>
        <p:spPr bwMode="auto">
          <a:xfrm>
            <a:off x="3519121" y="3046201"/>
            <a:ext cx="2231383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“规矩”不便操作 </a:t>
            </a:r>
          </a:p>
        </p:txBody>
      </p:sp>
      <p:sp>
        <p:nvSpPr>
          <p:cNvPr id="24" name="2 Marcador de contenido"/>
          <p:cNvSpPr txBox="1">
            <a:spLocks/>
          </p:cNvSpPr>
          <p:nvPr/>
        </p:nvSpPr>
        <p:spPr>
          <a:xfrm>
            <a:off x="3574335" y="3664896"/>
            <a:ext cx="2427287" cy="1524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70000"/>
              </a:lnSpc>
              <a:spcBef>
                <a:spcPts val="0"/>
              </a:spcBef>
              <a:defRPr/>
            </a:pPr>
            <a:r>
              <a:rPr lang="zh-CN" altLang="en-US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理论的要求多于行为的约束</a:t>
            </a:r>
            <a:r>
              <a:rPr lang="en-US" altLang="zh-CN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很多的“严禁”</a:t>
            </a:r>
            <a:r>
              <a:rPr lang="en-US" altLang="zh-CN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实行起来只是“言禁”很多“一定”</a:t>
            </a:r>
            <a:r>
              <a:rPr lang="en-US" altLang="zh-CN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实行起来只是“议定”。</a:t>
            </a:r>
          </a:p>
        </p:txBody>
      </p:sp>
      <p:sp>
        <p:nvSpPr>
          <p:cNvPr id="25" name="2 Marcador de contenido"/>
          <p:cNvSpPr txBox="1">
            <a:spLocks/>
          </p:cNvSpPr>
          <p:nvPr/>
        </p:nvSpPr>
        <p:spPr>
          <a:xfrm>
            <a:off x="6345981" y="3038879"/>
            <a:ext cx="2427288" cy="1524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Font typeface="Arial" pitchFamily="34" charset="0"/>
              <a:buNone/>
              <a:defRPr/>
            </a:pPr>
            <a:endParaRPr lang="es-ES" sz="1200" dirty="0">
              <a:solidFill>
                <a:srgbClr val="5F5F5F"/>
              </a:solidFill>
            </a:endParaRPr>
          </a:p>
        </p:txBody>
      </p:sp>
      <p:sp>
        <p:nvSpPr>
          <p:cNvPr id="26" name="2 Marcador de contenido"/>
          <p:cNvSpPr txBox="1">
            <a:spLocks/>
          </p:cNvSpPr>
          <p:nvPr/>
        </p:nvSpPr>
        <p:spPr bwMode="auto">
          <a:xfrm>
            <a:off x="6588235" y="3046201"/>
            <a:ext cx="2071183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“规矩”执行不力 </a:t>
            </a:r>
          </a:p>
        </p:txBody>
      </p:sp>
      <p:sp>
        <p:nvSpPr>
          <p:cNvPr id="27" name="2 Marcador de contenido"/>
          <p:cNvSpPr txBox="1">
            <a:spLocks/>
          </p:cNvSpPr>
          <p:nvPr/>
        </p:nvSpPr>
        <p:spPr>
          <a:xfrm>
            <a:off x="6390079" y="3664896"/>
            <a:ext cx="2427287" cy="1524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4625" indent="-174625" algn="just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执规必严</a:t>
            </a:r>
            <a:r>
              <a:rPr lang="en-US" altLang="zh-CN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违规必究</a:t>
            </a:r>
            <a:r>
              <a:rPr lang="en-US" altLang="zh-CN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,“</a:t>
            </a:r>
            <a:r>
              <a:rPr lang="zh-CN" altLang="en-US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规矩”才能成为“方圆”。</a:t>
            </a:r>
          </a:p>
        </p:txBody>
      </p:sp>
      <p:cxnSp>
        <p:nvCxnSpPr>
          <p:cNvPr id="28" name="直接连接符​​ 5"/>
          <p:cNvCxnSpPr/>
          <p:nvPr/>
        </p:nvCxnSpPr>
        <p:spPr bwMode="auto">
          <a:xfrm>
            <a:off x="291094" y="2708920"/>
            <a:ext cx="839651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7" name="矩形​​ 24"/>
          <p:cNvSpPr/>
          <p:nvPr/>
        </p:nvSpPr>
        <p:spPr>
          <a:xfrm>
            <a:off x="3274176" y="5344784"/>
            <a:ext cx="27382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“规矩”脱离实际 </a:t>
            </a:r>
          </a:p>
        </p:txBody>
      </p:sp>
      <p:pic>
        <p:nvPicPr>
          <p:cNvPr id="5122" name="Picture 2" descr="http://thub.sssccc.net/%E5%90%88%E6%88%90%E7%B4%A0%E6%9D%90%E4%BA%8C/high/%E7%BB%8F%E5%85%B8%E5%90%88%E6%88%90PS%E7%B4%A0%E6%9D%90/%E7%8E%B0%E4%BB%A3%E7%A7%91%E6%8A%80_%E8%A7%84%E7%9F%A9%E6%96%B9%E5%9C%86/%E8%A7%84%E7%9F%A9%E6%96%B9%E5%9C%86_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68613" y="260648"/>
            <a:ext cx="3270710" cy="23091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8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1341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0"/>
          <p:cNvSpPr txBox="1">
            <a:spLocks noChangeArrowheads="1"/>
          </p:cNvSpPr>
          <p:nvPr/>
        </p:nvSpPr>
        <p:spPr bwMode="auto">
          <a:xfrm>
            <a:off x="453124" y="345455"/>
            <a:ext cx="610493" cy="1569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9600" dirty="0">
                <a:solidFill>
                  <a:srgbClr val="00C4F0"/>
                </a:solidFill>
                <a:latin typeface="Franklin Gothic Heavy" pitchFamily="34" charset="0"/>
              </a:rPr>
              <a:t>+</a:t>
            </a:r>
            <a:endParaRPr lang="zh-CN" altLang="en-US" sz="9600" dirty="0">
              <a:solidFill>
                <a:srgbClr val="00C4F0"/>
              </a:solidFill>
              <a:latin typeface="Franklin Gothic Heavy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259632" y="980729"/>
            <a:ext cx="2808312" cy="453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pPr eaLnBrk="0" hangingPunct="0">
              <a:buFont typeface="Wingdings" pitchFamily="2" charset="2"/>
              <a:buNone/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努力≠成功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625400" y="1505843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628575" y="1505848"/>
            <a:ext cx="7543825" cy="1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8028508" y="5589810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6" name="Line 8"/>
          <p:cNvSpPr>
            <a:spLocks noChangeShapeType="1"/>
          </p:cNvSpPr>
          <p:nvPr/>
        </p:nvSpPr>
        <p:spPr bwMode="auto">
          <a:xfrm>
            <a:off x="542729" y="5589260"/>
            <a:ext cx="770168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73070" y="1970751"/>
            <a:ext cx="525483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努力了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不一定能成功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当然有时不努力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也可能成功</a:t>
            </a:r>
          </a:p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但要想成功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必须要努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力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因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为：努力了不后悔；奋斗了不遗憾。</a:t>
            </a:r>
          </a:p>
        </p:txBody>
      </p:sp>
      <p:sp>
        <p:nvSpPr>
          <p:cNvPr id="3" name="矩形 2"/>
          <p:cNvSpPr/>
          <p:nvPr/>
        </p:nvSpPr>
        <p:spPr>
          <a:xfrm>
            <a:off x="377788" y="3752166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人一生都买不到的药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就是</a:t>
            </a:r>
            <a:r>
              <a:rPr lang="zh-CN" altLang="en-US" sz="24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后悔药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人一生最难受的就是</a:t>
            </a:r>
            <a:r>
              <a:rPr lang="zh-CN" altLang="en-US" sz="24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后悔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pic>
        <p:nvPicPr>
          <p:cNvPr id="18" name="Picture 6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546"/>
          <a:stretch/>
        </p:blipFill>
        <p:spPr bwMode="auto">
          <a:xfrm>
            <a:off x="3851920" y="3573024"/>
            <a:ext cx="4628146" cy="198798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9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3653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13 Grupo"/>
          <p:cNvGrpSpPr>
            <a:grpSpLocks/>
          </p:cNvGrpSpPr>
          <p:nvPr/>
        </p:nvGrpSpPr>
        <p:grpSpPr bwMode="auto">
          <a:xfrm>
            <a:off x="3132138" y="1585303"/>
            <a:ext cx="6350" cy="3017837"/>
            <a:chOff x="4276603" y="1491264"/>
            <a:chExt cx="319" cy="3377896"/>
          </a:xfrm>
        </p:grpSpPr>
        <p:cxnSp>
          <p:nvCxnSpPr>
            <p:cNvPr id="5" name="9 Conector recto"/>
            <p:cNvCxnSpPr/>
            <p:nvPr/>
          </p:nvCxnSpPr>
          <p:spPr>
            <a:xfrm>
              <a:off x="4276603" y="1491264"/>
              <a:ext cx="0" cy="337789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" name="10 Conector recto"/>
            <p:cNvCxnSpPr/>
            <p:nvPr/>
          </p:nvCxnSpPr>
          <p:spPr>
            <a:xfrm>
              <a:off x="4276922" y="1491264"/>
              <a:ext cx="0" cy="33778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8" name="2 Marcador de contenido"/>
          <p:cNvSpPr txBox="1">
            <a:spLocks/>
          </p:cNvSpPr>
          <p:nvPr/>
        </p:nvSpPr>
        <p:spPr>
          <a:xfrm>
            <a:off x="441325" y="2998175"/>
            <a:ext cx="2427288" cy="1524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Font typeface="Arial" pitchFamily="34" charset="0"/>
              <a:buNone/>
              <a:defRPr/>
            </a:pPr>
            <a:endParaRPr lang="es-ES" sz="1200" dirty="0">
              <a:solidFill>
                <a:srgbClr val="5F5F5F"/>
              </a:solidFill>
            </a:endParaRPr>
          </a:p>
        </p:txBody>
      </p:sp>
      <p:grpSp>
        <p:nvGrpSpPr>
          <p:cNvPr id="13" name="48 Grupo"/>
          <p:cNvGrpSpPr>
            <a:grpSpLocks/>
          </p:cNvGrpSpPr>
          <p:nvPr/>
        </p:nvGrpSpPr>
        <p:grpSpPr bwMode="auto">
          <a:xfrm>
            <a:off x="6091238" y="1585303"/>
            <a:ext cx="6350" cy="3017837"/>
            <a:chOff x="4276603" y="1491264"/>
            <a:chExt cx="319" cy="3377896"/>
          </a:xfrm>
        </p:grpSpPr>
        <p:cxnSp>
          <p:nvCxnSpPr>
            <p:cNvPr id="14" name="49 Conector recto"/>
            <p:cNvCxnSpPr/>
            <p:nvPr/>
          </p:nvCxnSpPr>
          <p:spPr>
            <a:xfrm>
              <a:off x="4276603" y="1491264"/>
              <a:ext cx="0" cy="337789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50 Conector recto"/>
            <p:cNvCxnSpPr/>
            <p:nvPr/>
          </p:nvCxnSpPr>
          <p:spPr>
            <a:xfrm>
              <a:off x="4276922" y="1491264"/>
              <a:ext cx="0" cy="33778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2 Marcador de contenido"/>
          <p:cNvSpPr txBox="1">
            <a:spLocks/>
          </p:cNvSpPr>
          <p:nvPr/>
        </p:nvSpPr>
        <p:spPr>
          <a:xfrm>
            <a:off x="6345981" y="3038879"/>
            <a:ext cx="2427288" cy="1524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Font typeface="Arial" pitchFamily="34" charset="0"/>
              <a:buNone/>
              <a:defRPr/>
            </a:pPr>
            <a:endParaRPr lang="es-ES" sz="1200" dirty="0">
              <a:solidFill>
                <a:srgbClr val="5F5F5F"/>
              </a:solidFill>
            </a:endParaRPr>
          </a:p>
        </p:txBody>
      </p:sp>
      <p:cxnSp>
        <p:nvCxnSpPr>
          <p:cNvPr id="28" name="直接连接符​​ 5"/>
          <p:cNvCxnSpPr/>
          <p:nvPr/>
        </p:nvCxnSpPr>
        <p:spPr bwMode="auto">
          <a:xfrm>
            <a:off x="291094" y="2708920"/>
            <a:ext cx="839651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2" name="矩形​​ 9"/>
          <p:cNvSpPr/>
          <p:nvPr/>
        </p:nvSpPr>
        <p:spPr>
          <a:xfrm>
            <a:off x="3052338" y="2813509"/>
            <a:ext cx="30318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太极拳</a:t>
            </a:r>
            <a:r>
              <a:rPr lang="en-US" altLang="zh-CN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情随意动</a:t>
            </a:r>
            <a:r>
              <a:rPr lang="en-US" altLang="zh-CN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意随心生。</a:t>
            </a: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9390" y="-43499"/>
            <a:ext cx="2039491" cy="252000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1921" y="213619"/>
            <a:ext cx="2080465" cy="2520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499647" y="3762662"/>
            <a:ext cx="2584521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有的时代老才吃香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有的时代通才吃香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有的时代奴才吃香</a:t>
            </a:r>
          </a:p>
        </p:txBody>
      </p:sp>
      <p:sp>
        <p:nvSpPr>
          <p:cNvPr id="35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6731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0"/>
          <p:cNvSpPr txBox="1">
            <a:spLocks noChangeArrowheads="1"/>
          </p:cNvSpPr>
          <p:nvPr/>
        </p:nvSpPr>
        <p:spPr bwMode="auto">
          <a:xfrm>
            <a:off x="453124" y="345455"/>
            <a:ext cx="610493" cy="1569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9600" dirty="0">
                <a:solidFill>
                  <a:srgbClr val="00C4F0"/>
                </a:solidFill>
                <a:latin typeface="Franklin Gothic Heavy" pitchFamily="34" charset="0"/>
              </a:rPr>
              <a:t>+</a:t>
            </a:r>
            <a:endParaRPr lang="zh-CN" altLang="en-US" sz="9600" dirty="0">
              <a:solidFill>
                <a:srgbClr val="00C4F0"/>
              </a:solidFill>
              <a:latin typeface="Franklin Gothic Heavy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259632" y="980729"/>
            <a:ext cx="2808312" cy="453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pPr eaLnBrk="0" hangingPunct="0">
              <a:buFont typeface="Wingdings" pitchFamily="2" charset="2"/>
              <a:buNone/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信用≠信誉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625400" y="1505843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628575" y="1505848"/>
            <a:ext cx="7543825" cy="1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8028508" y="5589810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6" name="Line 8"/>
          <p:cNvSpPr>
            <a:spLocks noChangeShapeType="1"/>
          </p:cNvSpPr>
          <p:nvPr/>
        </p:nvSpPr>
        <p:spPr bwMode="auto">
          <a:xfrm>
            <a:off x="542729" y="5589260"/>
            <a:ext cx="770168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43808" y="2204864"/>
            <a:ext cx="36724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信用</a:t>
            </a:r>
            <a:r>
              <a:rPr lang="en-US" altLang="zh-CN" sz="3600" b="1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: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经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济学概念</a:t>
            </a:r>
          </a:p>
          <a:p>
            <a:pPr>
              <a:lnSpc>
                <a:spcPct val="200000"/>
              </a:lnSpc>
            </a:pPr>
            <a:r>
              <a:rPr lang="zh-CN" altLang="en-US" sz="36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信誉</a:t>
            </a:r>
            <a:r>
              <a:rPr lang="en-US" altLang="zh-CN" sz="3600" b="1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: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社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会学概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念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0562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3202756" y="2490681"/>
            <a:ext cx="4105548" cy="934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14000"/>
              </a:lnSpc>
            </a:pPr>
            <a:r>
              <a:rPr lang="zh-CN" altLang="en-US" sz="4800" b="1" dirty="0" smtClean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转变</a:t>
            </a:r>
            <a:r>
              <a:rPr lang="en-US" altLang="zh-CN" sz="4800" b="1" dirty="0" smtClean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4800" b="1" dirty="0" smtClean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种状态</a:t>
            </a:r>
            <a:endParaRPr lang="zh-CN" altLang="en-US" sz="4800" b="1" dirty="0">
              <a:solidFill>
                <a:srgbClr val="00C4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单圆角矩形 4"/>
          <p:cNvSpPr/>
          <p:nvPr/>
        </p:nvSpPr>
        <p:spPr>
          <a:xfrm>
            <a:off x="2698700" y="2554854"/>
            <a:ext cx="144462" cy="806702"/>
          </a:xfrm>
          <a:prstGeom prst="round1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783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8028508" y="5589810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6" name="Line 8"/>
          <p:cNvSpPr>
            <a:spLocks noChangeShapeType="1"/>
          </p:cNvSpPr>
          <p:nvPr/>
        </p:nvSpPr>
        <p:spPr bwMode="auto">
          <a:xfrm>
            <a:off x="542729" y="5589260"/>
            <a:ext cx="770168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950617" y="1704893"/>
            <a:ext cx="2739211" cy="1965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企业信用</a:t>
            </a:r>
            <a:r>
              <a:rPr lang="en-US" altLang="zh-CN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】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1" dirty="0" smtClean="0">
                <a:gradFill>
                  <a:gsLst>
                    <a:gs pos="0">
                      <a:srgbClr val="F46B68"/>
                    </a:gs>
                    <a:gs pos="90000">
                      <a:srgbClr val="C01B00"/>
                    </a:gs>
                  </a:gsLst>
                  <a:lin ang="2700000" scaled="1"/>
                </a:gradFill>
                <a:latin typeface="黑体" pitchFamily="2" charset="-122"/>
                <a:ea typeface="黑体" pitchFamily="2" charset="-122"/>
              </a:rPr>
              <a:t>.</a:t>
            </a:r>
            <a:endParaRPr lang="zh-CN" altLang="en-US" b="1" dirty="0">
              <a:gradFill>
                <a:gsLst>
                  <a:gs pos="0">
                    <a:srgbClr val="F46B68"/>
                  </a:gs>
                  <a:gs pos="90000">
                    <a:srgbClr val="C01B00"/>
                  </a:gs>
                </a:gsLst>
                <a:lin ang="2700000" scaled="1"/>
              </a:gradFill>
              <a:latin typeface="黑体" pitchFamily="2" charset="-122"/>
              <a:ea typeface="黑体" pitchFamily="2" charset="-122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官员信用</a:t>
            </a:r>
            <a:r>
              <a:rPr lang="en-US" altLang="zh-CN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】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1" dirty="0" smtClean="0">
                <a:gradFill>
                  <a:gsLst>
                    <a:gs pos="0">
                      <a:srgbClr val="F46B68"/>
                    </a:gs>
                    <a:gs pos="90000">
                      <a:srgbClr val="C01B00"/>
                    </a:gs>
                  </a:gsLst>
                  <a:lin ang="2700000" scaled="1"/>
                </a:gradFill>
                <a:latin typeface="黑体" pitchFamily="2" charset="-122"/>
                <a:ea typeface="黑体" pitchFamily="2" charset="-122"/>
              </a:rPr>
              <a:t>.</a:t>
            </a:r>
            <a:endParaRPr lang="zh-CN" altLang="en-US" b="1" dirty="0">
              <a:gradFill>
                <a:gsLst>
                  <a:gs pos="0">
                    <a:srgbClr val="F46B68"/>
                  </a:gs>
                  <a:gs pos="90000">
                    <a:srgbClr val="C01B00"/>
                  </a:gs>
                </a:gsLst>
                <a:lin ang="2700000" scaled="1"/>
              </a:gradFill>
              <a:latin typeface="黑体" pitchFamily="2" charset="-122"/>
              <a:ea typeface="黑体" pitchFamily="2" charset="-122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公民信用</a:t>
            </a:r>
            <a:r>
              <a:rPr lang="en-US" altLang="zh-CN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】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b="1" dirty="0">
              <a:gradFill>
                <a:gsLst>
                  <a:gs pos="0">
                    <a:srgbClr val="F46B68"/>
                  </a:gs>
                  <a:gs pos="90000">
                    <a:srgbClr val="C01B00"/>
                  </a:gs>
                </a:gsLst>
                <a:lin ang="2700000" scaled="1"/>
              </a:gradFill>
              <a:latin typeface="黑体" pitchFamily="2" charset="-122"/>
              <a:ea typeface="黑体" pitchFamily="2" charset="-122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有恒产者有恒心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kern="0" dirty="0" smtClean="0">
              <a:solidFill>
                <a:srgbClr val="000000"/>
              </a:solidFill>
              <a:latin typeface="黑体" pitchFamily="2" charset="-122"/>
              <a:ea typeface="黑体" pitchFamily="2" charset="-122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有恒心者有信用</a:t>
            </a:r>
          </a:p>
        </p:txBody>
      </p:sp>
      <p:sp>
        <p:nvSpPr>
          <p:cNvPr id="20" name="矩形​​ 4"/>
          <p:cNvSpPr/>
          <p:nvPr/>
        </p:nvSpPr>
        <p:spPr>
          <a:xfrm>
            <a:off x="3665971" y="4452869"/>
            <a:ext cx="52977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b="1" dirty="0">
                <a:gradFill>
                  <a:gsLst>
                    <a:gs pos="0">
                      <a:srgbClr val="F46B68"/>
                    </a:gs>
                    <a:gs pos="90000">
                      <a:srgbClr val="C01B00"/>
                    </a:gs>
                  </a:gsLst>
                  <a:lin ang="2700000" scaled="1"/>
                </a:gra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一个国家经济强大</a:t>
            </a:r>
            <a:r>
              <a:rPr lang="en-US" altLang="zh-CN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并不代表是个强国</a:t>
            </a:r>
            <a:r>
              <a:rPr lang="en-US" altLang="zh-CN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要文化与经济都强盛</a:t>
            </a:r>
            <a:r>
              <a:rPr lang="en-US" altLang="zh-CN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才是一个真正的强国</a:t>
            </a:r>
            <a:r>
              <a:rPr lang="en-US" altLang="zh-CN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特别是诚信文化。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852619" y="1962104"/>
            <a:ext cx="1569660" cy="14514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稀缺资源</a:t>
            </a:r>
            <a:r>
              <a:rPr lang="en-US" altLang="zh-CN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】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kern="0" dirty="0">
              <a:solidFill>
                <a:srgbClr val="000000"/>
              </a:solidFill>
              <a:latin typeface="黑体" pitchFamily="2" charset="-122"/>
              <a:ea typeface="黑体" pitchFamily="2" charset="-122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国家信用</a:t>
            </a:r>
            <a:r>
              <a:rPr lang="en-US" altLang="zh-CN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】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b="1" dirty="0">
              <a:gradFill>
                <a:gsLst>
                  <a:gs pos="0">
                    <a:srgbClr val="F46B68"/>
                  </a:gs>
                  <a:gs pos="90000">
                    <a:srgbClr val="C01B00"/>
                  </a:gs>
                </a:gsLst>
                <a:lin ang="2700000" scaled="1"/>
              </a:gradFill>
              <a:latin typeface="黑体" pitchFamily="2" charset="-122"/>
              <a:ea typeface="黑体" pitchFamily="2" charset="-122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政府信用</a:t>
            </a:r>
            <a:r>
              <a:rPr lang="en-US" altLang="zh-CN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】</a:t>
            </a:r>
          </a:p>
        </p:txBody>
      </p:sp>
      <p:cxnSp>
        <p:nvCxnSpPr>
          <p:cNvPr id="23" name="直接连接符​​ 8"/>
          <p:cNvCxnSpPr/>
          <p:nvPr/>
        </p:nvCxnSpPr>
        <p:spPr bwMode="auto">
          <a:xfrm>
            <a:off x="5724128" y="1615566"/>
            <a:ext cx="0" cy="196585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6386" name="Picture 2" descr="信用卡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2729" y="1113340"/>
            <a:ext cx="3002174" cy="36098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4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0878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23"/>
          <p:cNvCxnSpPr/>
          <p:nvPr/>
        </p:nvCxnSpPr>
        <p:spPr>
          <a:xfrm>
            <a:off x="3491882" y="1268735"/>
            <a:ext cx="2928937" cy="1588"/>
          </a:xfrm>
          <a:prstGeom prst="line">
            <a:avLst/>
          </a:prstGeom>
          <a:noFill/>
          <a:ln w="9525" cap="rnd" cmpd="sng" algn="ctr">
            <a:solidFill>
              <a:sysClr val="windowText" lastClr="000000"/>
            </a:solidFill>
            <a:prstDash val="sysDash"/>
          </a:ln>
          <a:effectLst/>
        </p:spPr>
      </p:cxnSp>
      <p:sp>
        <p:nvSpPr>
          <p:cNvPr id="5" name="圆角矩形 44"/>
          <p:cNvSpPr/>
          <p:nvPr/>
        </p:nvSpPr>
        <p:spPr>
          <a:xfrm>
            <a:off x="3491882" y="533931"/>
            <a:ext cx="2728199" cy="714380"/>
          </a:xfrm>
          <a:prstGeom prst="roundRect">
            <a:avLst/>
          </a:prstGeom>
          <a:gradFill flip="none" rotWithShape="1">
            <a:gsLst>
              <a:gs pos="11000">
                <a:srgbClr val="00C4F0"/>
              </a:gs>
              <a:gs pos="100000">
                <a:srgbClr val="00C4F0"/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用技术保证信用</a:t>
            </a:r>
            <a:endParaRPr kumimoji="0" lang="en-US" sz="2400" b="0" i="0" u="none" strike="noStrike" kern="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" name="直接连接符 23"/>
          <p:cNvCxnSpPr/>
          <p:nvPr/>
        </p:nvCxnSpPr>
        <p:spPr>
          <a:xfrm>
            <a:off x="577459" y="2836127"/>
            <a:ext cx="2928937" cy="1588"/>
          </a:xfrm>
          <a:prstGeom prst="line">
            <a:avLst/>
          </a:prstGeom>
          <a:noFill/>
          <a:ln w="9525" cap="rnd" cmpd="sng" algn="ctr">
            <a:solidFill>
              <a:sysClr val="windowText" lastClr="000000"/>
            </a:solidFill>
            <a:prstDash val="sysDash"/>
          </a:ln>
          <a:effectLst/>
        </p:spPr>
      </p:cxnSp>
      <p:sp>
        <p:nvSpPr>
          <p:cNvPr id="7" name="圆角矩形 44"/>
          <p:cNvSpPr/>
          <p:nvPr/>
        </p:nvSpPr>
        <p:spPr>
          <a:xfrm>
            <a:off x="577457" y="2101317"/>
            <a:ext cx="2793512" cy="714380"/>
          </a:xfrm>
          <a:prstGeom prst="roundRect">
            <a:avLst/>
          </a:prstGeom>
          <a:gradFill flip="none" rotWithShape="1">
            <a:gsLst>
              <a:gs pos="11000">
                <a:srgbClr val="00C4F0"/>
              </a:gs>
              <a:gs pos="100000">
                <a:srgbClr val="00C4F0"/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用制度保证信用</a:t>
            </a:r>
            <a:endParaRPr lang="en-US" sz="2400" kern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23"/>
          <p:cNvCxnSpPr/>
          <p:nvPr/>
        </p:nvCxnSpPr>
        <p:spPr>
          <a:xfrm>
            <a:off x="5483417" y="4185118"/>
            <a:ext cx="2928937" cy="1588"/>
          </a:xfrm>
          <a:prstGeom prst="line">
            <a:avLst/>
          </a:prstGeom>
          <a:noFill/>
          <a:ln w="9525" cap="rnd" cmpd="sng" algn="ctr">
            <a:solidFill>
              <a:sysClr val="windowText" lastClr="000000"/>
            </a:solidFill>
            <a:prstDash val="sysDash"/>
          </a:ln>
          <a:effectLst/>
        </p:spPr>
      </p:cxnSp>
      <p:sp>
        <p:nvSpPr>
          <p:cNvPr id="9" name="圆角矩形 44"/>
          <p:cNvSpPr/>
          <p:nvPr/>
        </p:nvSpPr>
        <p:spPr>
          <a:xfrm>
            <a:off x="5535509" y="3424281"/>
            <a:ext cx="2824753" cy="714380"/>
          </a:xfrm>
          <a:prstGeom prst="roundRect">
            <a:avLst/>
          </a:prstGeom>
          <a:gradFill flip="none" rotWithShape="1">
            <a:gsLst>
              <a:gs pos="11000">
                <a:srgbClr val="00C4F0"/>
              </a:gs>
              <a:gs pos="100000">
                <a:srgbClr val="00C4F0"/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用经历证明信用</a:t>
            </a:r>
            <a:endParaRPr lang="en-US" sz="2400" kern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​​ 1"/>
          <p:cNvSpPr/>
          <p:nvPr/>
        </p:nvSpPr>
        <p:spPr>
          <a:xfrm>
            <a:off x="3211477" y="1253831"/>
            <a:ext cx="43128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①门童插手入裤袋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缝合裤袋；</a:t>
            </a:r>
          </a:p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②铁路路枕防行人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一步不够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两步不及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;</a:t>
            </a:r>
          </a:p>
          <a:p>
            <a:pPr algn="l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③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普京解决会议低效率高成本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改变椅子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改变灯光。</a:t>
            </a:r>
          </a:p>
        </p:txBody>
      </p:sp>
      <p:sp>
        <p:nvSpPr>
          <p:cNvPr id="11" name="矩形​​ 8"/>
          <p:cNvSpPr/>
          <p:nvPr/>
        </p:nvSpPr>
        <p:spPr>
          <a:xfrm>
            <a:off x="107504" y="2881339"/>
            <a:ext cx="381642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制度的信用比信用的制度更重要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制度的“虚头”给自由裁量以空间。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诚信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文化重在熏陶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教育重在氛围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大学不是因为有大楼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而是因为有大师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净空大师→陈小旭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: 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医死明智人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药治有缘人→大黄治好病无功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人参医死人无过。</a:t>
            </a:r>
          </a:p>
        </p:txBody>
      </p:sp>
      <p:sp>
        <p:nvSpPr>
          <p:cNvPr id="12" name="矩形​​ 9"/>
          <p:cNvSpPr/>
          <p:nvPr/>
        </p:nvSpPr>
        <p:spPr>
          <a:xfrm>
            <a:off x="4355976" y="4209865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从来不借钱的人，无法证明其信用程度（银行）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河南人惹谁了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在社会上引起了很大反响，也引起了河南省委的高度重视，要求各级干部认真读该书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道德是高线，法律是底线，连底线都不保，还谈什么道德？</a:t>
            </a:r>
          </a:p>
        </p:txBody>
      </p:sp>
      <p:sp>
        <p:nvSpPr>
          <p:cNvPr id="13" name="矩形​​ 10"/>
          <p:cNvSpPr/>
          <p:nvPr/>
        </p:nvSpPr>
        <p:spPr>
          <a:xfrm>
            <a:off x="872374" y="5008218"/>
            <a:ext cx="24929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万物相生，必有一克</a:t>
            </a:r>
            <a:endParaRPr lang="en-US" altLang="zh-CN" sz="2000" b="1" dirty="0">
              <a:solidFill>
                <a:srgbClr val="5F5F5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866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3202756" y="2490681"/>
            <a:ext cx="4105548" cy="934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14000"/>
              </a:lnSpc>
            </a:pPr>
            <a:r>
              <a:rPr lang="zh-CN" altLang="en-US" sz="4800" b="1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强化</a:t>
            </a:r>
            <a:r>
              <a:rPr lang="en-US" altLang="zh-CN" sz="4800" b="1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4800" b="1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个理念</a:t>
            </a:r>
            <a:endParaRPr lang="zh-CN" altLang="en-US" sz="4800" b="1" dirty="0" smtClean="0">
              <a:solidFill>
                <a:srgbClr val="00C4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单圆角矩形 4"/>
          <p:cNvSpPr/>
          <p:nvPr/>
        </p:nvSpPr>
        <p:spPr>
          <a:xfrm>
            <a:off x="2698700" y="2554854"/>
            <a:ext cx="144462" cy="806702"/>
          </a:xfrm>
          <a:prstGeom prst="round1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prstClr val="black"/>
              </a:solidFill>
            </a:endParaRPr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4945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0"/>
          <p:cNvSpPr txBox="1">
            <a:spLocks noChangeArrowheads="1"/>
          </p:cNvSpPr>
          <p:nvPr/>
        </p:nvSpPr>
        <p:spPr bwMode="auto">
          <a:xfrm>
            <a:off x="453124" y="345455"/>
            <a:ext cx="610493" cy="1569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9600" dirty="0">
                <a:solidFill>
                  <a:srgbClr val="00C4F0"/>
                </a:solidFill>
                <a:latin typeface="Franklin Gothic Heavy" pitchFamily="34" charset="0"/>
              </a:rPr>
              <a:t>+</a:t>
            </a:r>
            <a:endParaRPr lang="zh-CN" altLang="en-US" sz="9600" dirty="0">
              <a:solidFill>
                <a:srgbClr val="00C4F0"/>
              </a:solidFill>
              <a:latin typeface="Franklin Gothic Heavy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259632" y="980729"/>
            <a:ext cx="2808312" cy="453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pPr eaLnBrk="0" hangingPunct="0">
              <a:buFont typeface="Wingdings" pitchFamily="2" charset="2"/>
              <a:buNone/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有奔头就会有劲头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625400" y="1505843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628575" y="1505848"/>
            <a:ext cx="7543825" cy="1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8028508" y="5589810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6" name="Line 8"/>
          <p:cNvSpPr>
            <a:spLocks noChangeShapeType="1"/>
          </p:cNvSpPr>
          <p:nvPr/>
        </p:nvSpPr>
        <p:spPr bwMode="auto">
          <a:xfrm>
            <a:off x="542729" y="5589260"/>
            <a:ext cx="770168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00498" y="2447897"/>
            <a:ext cx="420396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5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让人看到预期</a:t>
            </a:r>
            <a:r>
              <a:rPr lang="en-US" altLang="zh-CN" sz="25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5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让人充满希望。</a:t>
            </a:r>
          </a:p>
          <a:p>
            <a:pPr>
              <a:lnSpc>
                <a:spcPct val="200000"/>
              </a:lnSpc>
            </a:pPr>
            <a:r>
              <a:rPr lang="zh-CN" altLang="en-US" sz="25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             设计好未</a:t>
            </a:r>
            <a:r>
              <a:rPr lang="zh-CN" altLang="en-US" sz="2500" b="1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来</a:t>
            </a:r>
            <a:endParaRPr lang="zh-CN" altLang="en-US" sz="2500" b="1" dirty="0">
              <a:solidFill>
                <a:srgbClr val="5F5F5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623" y="1747585"/>
            <a:ext cx="2438531" cy="36549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8155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0"/>
          <p:cNvSpPr txBox="1">
            <a:spLocks noChangeArrowheads="1"/>
          </p:cNvSpPr>
          <p:nvPr/>
        </p:nvSpPr>
        <p:spPr bwMode="auto">
          <a:xfrm>
            <a:off x="453124" y="345455"/>
            <a:ext cx="610493" cy="1569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9600" dirty="0">
                <a:solidFill>
                  <a:srgbClr val="00C4F0"/>
                </a:solidFill>
                <a:latin typeface="Franklin Gothic Heavy" pitchFamily="34" charset="0"/>
              </a:rPr>
              <a:t>+</a:t>
            </a:r>
            <a:endParaRPr lang="zh-CN" altLang="en-US" sz="9600" dirty="0">
              <a:solidFill>
                <a:srgbClr val="00C4F0"/>
              </a:solidFill>
              <a:latin typeface="Franklin Gothic Heavy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259632" y="980729"/>
            <a:ext cx="2808312" cy="453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pPr eaLnBrk="0" hangingPunct="0">
              <a:buFont typeface="Wingdings" pitchFamily="2" charset="2"/>
              <a:buNone/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宽容是一种美德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625400" y="1505843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628575" y="1505848"/>
            <a:ext cx="7543825" cy="1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8028508" y="5589810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6" name="Line 8"/>
          <p:cNvSpPr>
            <a:spLocks noChangeShapeType="1"/>
          </p:cNvSpPr>
          <p:nvPr/>
        </p:nvSpPr>
        <p:spPr bwMode="auto">
          <a:xfrm>
            <a:off x="542729" y="5589260"/>
            <a:ext cx="770168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32977" y="2185575"/>
            <a:ext cx="4203961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5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宽容</a:t>
            </a:r>
            <a:r>
              <a:rPr lang="zh-CN" altLang="en-US" sz="16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能解开胸中的心结</a:t>
            </a:r>
            <a:r>
              <a:rPr lang="en-US" altLang="zh-CN" sz="16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;</a:t>
            </a:r>
          </a:p>
          <a:p>
            <a:pPr>
              <a:lnSpc>
                <a:spcPct val="200000"/>
              </a:lnSpc>
            </a:pPr>
            <a:r>
              <a:rPr lang="zh-CN" altLang="en-US" sz="25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宽容</a:t>
            </a:r>
            <a:r>
              <a:rPr lang="zh-CN" altLang="en-US" sz="16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能融化眉宇的忧伤</a:t>
            </a:r>
            <a:r>
              <a:rPr lang="en-US" altLang="zh-CN" sz="16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;</a:t>
            </a:r>
          </a:p>
          <a:p>
            <a:pPr>
              <a:lnSpc>
                <a:spcPct val="200000"/>
              </a:lnSpc>
            </a:pPr>
            <a:r>
              <a:rPr lang="zh-CN" altLang="en-US" sz="25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宽容</a:t>
            </a:r>
            <a:r>
              <a:rPr lang="zh-CN" altLang="en-US" sz="16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能集纳人言的荆棘。</a:t>
            </a:r>
          </a:p>
        </p:txBody>
      </p:sp>
      <p:pic>
        <p:nvPicPr>
          <p:cNvPr id="14338" name="Picture 2" descr="http://www.jydoc.com/uploads/jydoc/p40001/2009125165808437780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3614" y="2033309"/>
            <a:ext cx="3407426" cy="25891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矩形 1"/>
          <p:cNvSpPr/>
          <p:nvPr/>
        </p:nvSpPr>
        <p:spPr>
          <a:xfrm>
            <a:off x="625401" y="5060430"/>
            <a:ext cx="7619007" cy="3154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5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宽容不是庇护和放纵，更不是软弱和迁就；它蕴藉以柔克刚的坚韧，它包含人际关系的温馨。</a:t>
            </a:r>
          </a:p>
        </p:txBody>
      </p:sp>
      <p:sp>
        <p:nvSpPr>
          <p:cNvPr id="19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2724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36246" y="1484791"/>
            <a:ext cx="7880170" cy="329385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   </a:t>
            </a: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容人之短相对是容易的</a:t>
            </a:r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。</a:t>
            </a:r>
            <a:endParaRPr lang="en-US" altLang="zh-CN" sz="36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600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这</a:t>
            </a:r>
            <a:r>
              <a:rPr lang="zh-CN" altLang="en-US" sz="16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就犹如站在高山之巅俯瞰</a:t>
            </a:r>
            <a:r>
              <a:rPr lang="en-US" altLang="zh-CN" sz="16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16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群峰低回</a:t>
            </a:r>
            <a:r>
              <a:rPr lang="en-US" altLang="zh-CN" sz="16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峡谷深陷。别人的缺陷令他油然而感自负。</a:t>
            </a:r>
          </a:p>
          <a:p>
            <a:pPr algn="ctr">
              <a:lnSpc>
                <a:spcPct val="200000"/>
              </a:lnSpc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  容人之长相对是困难的</a:t>
            </a:r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。</a:t>
            </a:r>
            <a:endParaRPr lang="en-US" altLang="zh-CN" sz="36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600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这</a:t>
            </a:r>
            <a:r>
              <a:rPr lang="zh-CN" altLang="en-US" sz="16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就宛若坐在山脚之下仰视</a:t>
            </a:r>
            <a:r>
              <a:rPr lang="en-US" altLang="zh-CN" sz="16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16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群山巍峨</a:t>
            </a:r>
            <a:r>
              <a:rPr lang="en-US" altLang="zh-CN" sz="16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峰峦高耸。别人的雄伟使他莫名而有自卑。</a:t>
            </a: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2948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0"/>
          <p:cNvSpPr txBox="1">
            <a:spLocks noChangeArrowheads="1"/>
          </p:cNvSpPr>
          <p:nvPr/>
        </p:nvSpPr>
        <p:spPr bwMode="auto">
          <a:xfrm>
            <a:off x="453124" y="345455"/>
            <a:ext cx="610493" cy="1569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9600" dirty="0">
                <a:solidFill>
                  <a:srgbClr val="00C4F0"/>
                </a:solidFill>
                <a:latin typeface="Franklin Gothic Heavy" pitchFamily="34" charset="0"/>
              </a:rPr>
              <a:t>+</a:t>
            </a:r>
            <a:endParaRPr lang="zh-CN" altLang="en-US" sz="9600" dirty="0">
              <a:solidFill>
                <a:srgbClr val="00C4F0"/>
              </a:solidFill>
              <a:latin typeface="Franklin Gothic Heavy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259632" y="980729"/>
            <a:ext cx="2808312" cy="453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pPr eaLnBrk="0" hangingPunct="0">
              <a:buFont typeface="Wingdings" pitchFamily="2" charset="2"/>
              <a:buNone/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有位一定要有为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625400" y="1505843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628575" y="1505848"/>
            <a:ext cx="7543825" cy="1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8028508" y="5589810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6" name="Line 8"/>
          <p:cNvSpPr>
            <a:spLocks noChangeShapeType="1"/>
          </p:cNvSpPr>
          <p:nvPr/>
        </p:nvSpPr>
        <p:spPr bwMode="auto">
          <a:xfrm>
            <a:off x="542729" y="5589260"/>
            <a:ext cx="770168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1335238" y="2564903"/>
            <a:ext cx="5740099" cy="15158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500" b="1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花</a:t>
            </a:r>
            <a:r>
              <a:rPr lang="zh-CN" altLang="en-US" sz="25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无百日红</a:t>
            </a:r>
            <a:r>
              <a:rPr lang="en-US" altLang="zh-CN" sz="25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5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月无四季</a:t>
            </a:r>
            <a:r>
              <a:rPr lang="zh-CN" altLang="en-US" sz="2500" b="1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圆</a:t>
            </a:r>
            <a:endParaRPr lang="en-US" altLang="zh-CN" sz="2500" b="1" dirty="0">
              <a:solidFill>
                <a:srgbClr val="5F5F5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5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人应该在有位的时刻打下有为的印记。</a:t>
            </a:r>
          </a:p>
        </p:txBody>
      </p:sp>
      <p:sp>
        <p:nvSpPr>
          <p:cNvPr id="18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36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6817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0"/>
          <p:cNvSpPr txBox="1">
            <a:spLocks noChangeArrowheads="1"/>
          </p:cNvSpPr>
          <p:nvPr/>
        </p:nvSpPr>
        <p:spPr bwMode="auto">
          <a:xfrm>
            <a:off x="453124" y="345455"/>
            <a:ext cx="610493" cy="1569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9600" dirty="0">
                <a:solidFill>
                  <a:srgbClr val="00C4F0"/>
                </a:solidFill>
                <a:latin typeface="Franklin Gothic Heavy" pitchFamily="34" charset="0"/>
              </a:rPr>
              <a:t>+</a:t>
            </a:r>
            <a:endParaRPr lang="zh-CN" altLang="en-US" sz="9600" dirty="0">
              <a:solidFill>
                <a:srgbClr val="00C4F0"/>
              </a:solidFill>
              <a:latin typeface="Franklin Gothic Heavy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259632" y="980729"/>
            <a:ext cx="2808312" cy="453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pPr eaLnBrk="0" hangingPunct="0">
              <a:buFont typeface="Wingdings" pitchFamily="2" charset="2"/>
              <a:buNone/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求知必须重成本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625400" y="1505843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628575" y="1505848"/>
            <a:ext cx="7543825" cy="1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8028508" y="5589810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6" name="Line 8"/>
          <p:cNvSpPr>
            <a:spLocks noChangeShapeType="1"/>
          </p:cNvSpPr>
          <p:nvPr/>
        </p:nvSpPr>
        <p:spPr bwMode="auto">
          <a:xfrm>
            <a:off x="542729" y="5589260"/>
            <a:ext cx="770168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541338" y="4797153"/>
            <a:ext cx="7918450" cy="92397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dirty="0">
                <a:solidFill>
                  <a:srgbClr val="000000"/>
                </a:solidFill>
              </a:rPr>
              <a:t>     </a:t>
            </a:r>
            <a:r>
              <a:rPr lang="en-US" altLang="zh-CN" dirty="0"/>
              <a:t> 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◆</a:t>
            </a:r>
            <a:r>
              <a:rPr lang="zh-CN" altLang="en-US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假如你认为教育是昂贵的话</a:t>
            </a:r>
            <a:r>
              <a:rPr lang="en-US" altLang="zh-CN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不妨评估无知的代价有多大</a:t>
            </a:r>
            <a:r>
              <a:rPr lang="zh-CN" altLang="en-US" b="1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b="1" dirty="0" smtClean="0">
              <a:solidFill>
                <a:srgbClr val="5F5F5F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b="1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哈佛大学校长</a:t>
            </a:r>
            <a:r>
              <a:rPr lang="en-US" altLang="zh-CN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en-US" altLang="zh-CN" b="1" dirty="0" err="1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Devek.Bok</a:t>
            </a:r>
            <a:endParaRPr lang="en-US" altLang="zh-CN" b="1" dirty="0">
              <a:solidFill>
                <a:srgbClr val="5F5F5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1547912" y="4478339"/>
            <a:ext cx="5832400" cy="3391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 algn="l"/>
            <a:r>
              <a:rPr lang="en-US" altLang="zh-CN" sz="1600" dirty="0">
                <a:solidFill>
                  <a:srgbClr val="000000"/>
                </a:solidFill>
              </a:rPr>
              <a:t>     </a:t>
            </a:r>
            <a:r>
              <a:rPr lang="en-US" altLang="zh-CN" sz="1600" dirty="0"/>
              <a:t> </a:t>
            </a:r>
            <a:r>
              <a:rPr lang="en-US" altLang="zh-CN" sz="16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◆</a:t>
            </a:r>
            <a:r>
              <a:rPr lang="zh-CN" altLang="en-US" sz="16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非志无以成学，非学无以广才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25799" y="1633422"/>
            <a:ext cx="3746351" cy="20948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1559256" y="3988133"/>
            <a:ext cx="5668626" cy="3391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 algn="l"/>
            <a:r>
              <a:rPr lang="en-US" altLang="zh-CN" sz="1600" dirty="0">
                <a:solidFill>
                  <a:srgbClr val="000000"/>
                </a:solidFill>
              </a:rPr>
              <a:t>     </a:t>
            </a:r>
            <a:r>
              <a:rPr lang="en-US" altLang="zh-CN" sz="1600" dirty="0"/>
              <a:t> </a:t>
            </a:r>
            <a:r>
              <a:rPr lang="en-US" altLang="zh-CN" sz="16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◆</a:t>
            </a:r>
            <a:r>
              <a:rPr lang="zh-CN" altLang="en-US" sz="1600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不支付成本的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求知，是缺乏压力的，也是没有动力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37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8358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0"/>
          <p:cNvSpPr txBox="1">
            <a:spLocks noChangeArrowheads="1"/>
          </p:cNvSpPr>
          <p:nvPr/>
        </p:nvSpPr>
        <p:spPr bwMode="auto">
          <a:xfrm>
            <a:off x="453124" y="345455"/>
            <a:ext cx="610493" cy="1569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9600" dirty="0">
                <a:solidFill>
                  <a:srgbClr val="00C4F0"/>
                </a:solidFill>
                <a:latin typeface="Franklin Gothic Heavy" pitchFamily="34" charset="0"/>
              </a:rPr>
              <a:t>+</a:t>
            </a:r>
            <a:endParaRPr lang="zh-CN" altLang="en-US" sz="9600" dirty="0">
              <a:solidFill>
                <a:srgbClr val="00C4F0"/>
              </a:solidFill>
              <a:latin typeface="Franklin Gothic Heavy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259632" y="980729"/>
            <a:ext cx="2808312" cy="453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pPr eaLnBrk="0" hangingPunct="0">
              <a:buFont typeface="Wingdings" pitchFamily="2" charset="2"/>
              <a:buNone/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有讲究的学习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625400" y="1505843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628575" y="1505848"/>
            <a:ext cx="7543825" cy="1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8028508" y="5589810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6" name="Line 8"/>
          <p:cNvSpPr>
            <a:spLocks noChangeShapeType="1"/>
          </p:cNvSpPr>
          <p:nvPr/>
        </p:nvSpPr>
        <p:spPr bwMode="auto">
          <a:xfrm>
            <a:off x="542729" y="5589260"/>
            <a:ext cx="770168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3634238" y="3789047"/>
            <a:ext cx="1801858" cy="175496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学习贵在</a:t>
            </a:r>
            <a:r>
              <a:rPr lang="zh-CN" altLang="en-US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用心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学习贵在</a:t>
            </a:r>
            <a:r>
              <a:rPr lang="zh-CN" altLang="en-US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得法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学习贵在</a:t>
            </a:r>
            <a:r>
              <a:rPr lang="zh-CN" altLang="en-US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应用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学习贵在</a:t>
            </a:r>
            <a:r>
              <a:rPr lang="zh-CN" altLang="en-US" b="1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创新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2622" y="1772816"/>
            <a:ext cx="2743003" cy="18771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2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38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56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0"/>
          <p:cNvSpPr txBox="1">
            <a:spLocks noChangeArrowheads="1"/>
          </p:cNvSpPr>
          <p:nvPr/>
        </p:nvSpPr>
        <p:spPr bwMode="auto">
          <a:xfrm>
            <a:off x="453124" y="345455"/>
            <a:ext cx="610493" cy="1569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9600" dirty="0">
                <a:solidFill>
                  <a:srgbClr val="00C4F0"/>
                </a:solidFill>
                <a:latin typeface="Franklin Gothic Heavy" pitchFamily="34" charset="0"/>
              </a:rPr>
              <a:t>+</a:t>
            </a:r>
            <a:endParaRPr lang="zh-CN" altLang="en-US" sz="9600" dirty="0">
              <a:solidFill>
                <a:srgbClr val="00C4F0"/>
              </a:solidFill>
              <a:latin typeface="Franklin Gothic Heavy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259632" y="980729"/>
            <a:ext cx="2808312" cy="453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pPr eaLnBrk="0" hangingPunct="0">
              <a:buFont typeface="Wingdings" pitchFamily="2" charset="2"/>
              <a:buNone/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勿求人之全善，勿求人之全美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625400" y="1505843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628575" y="1505848"/>
            <a:ext cx="7543825" cy="1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8028508" y="5589810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6" name="Line 8"/>
          <p:cNvSpPr>
            <a:spLocks noChangeShapeType="1"/>
          </p:cNvSpPr>
          <p:nvPr/>
        </p:nvSpPr>
        <p:spPr bwMode="auto">
          <a:xfrm>
            <a:off x="542729" y="5589260"/>
            <a:ext cx="770168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1475656" y="2564904"/>
            <a:ext cx="6264696" cy="206274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◆完美不是生活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更不可能是生活的全部。</a:t>
            </a:r>
          </a:p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◆世界上根本没有完人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尊重人的长处时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必须尊重这个人的短处。</a:t>
            </a:r>
          </a:p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◆勇者必狠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武者必杀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智者必诈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谋者必忍。</a:t>
            </a:r>
          </a:p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◆很美的花往往不香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很香的花往往不美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又香又美的花往往长刺。</a:t>
            </a:r>
          </a:p>
        </p:txBody>
      </p:sp>
      <p:sp>
        <p:nvSpPr>
          <p:cNvPr id="18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39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936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0"/>
          <p:cNvSpPr txBox="1">
            <a:spLocks noChangeArrowheads="1"/>
          </p:cNvSpPr>
          <p:nvPr/>
        </p:nvSpPr>
        <p:spPr bwMode="auto">
          <a:xfrm>
            <a:off x="453124" y="345455"/>
            <a:ext cx="610493" cy="1569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9600" dirty="0">
                <a:solidFill>
                  <a:srgbClr val="00C4F0"/>
                </a:solidFill>
                <a:latin typeface="Franklin Gothic Heavy" pitchFamily="34" charset="0"/>
              </a:rPr>
              <a:t>+</a:t>
            </a:r>
            <a:endParaRPr lang="zh-CN" altLang="en-US" sz="9600" dirty="0">
              <a:solidFill>
                <a:srgbClr val="00C4F0"/>
              </a:solidFill>
              <a:latin typeface="Franklin Gothic Heavy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259632" y="1074047"/>
            <a:ext cx="2590800" cy="360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pPr eaLnBrk="0" hangingPunct="0">
              <a:buFont typeface="Wingdings" pitchFamily="2" charset="2"/>
              <a:buNone/>
            </a:pPr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变小我为大我</a:t>
            </a:r>
            <a:endParaRPr lang="en-US" altLang="zh-CN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625400" y="1505843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628575" y="1505848"/>
            <a:ext cx="7543825" cy="1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8028508" y="5589810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6" name="Line 8"/>
          <p:cNvSpPr>
            <a:spLocks noChangeShapeType="1"/>
          </p:cNvSpPr>
          <p:nvPr/>
        </p:nvSpPr>
        <p:spPr bwMode="auto">
          <a:xfrm>
            <a:off x="542729" y="5589260"/>
            <a:ext cx="770168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0701" y="1577281"/>
            <a:ext cx="362573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大家、大器、大度、大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为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indent="457200">
              <a:lnSpc>
                <a:spcPct val="200000"/>
              </a:lnSpc>
            </a:pP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不一定当得了大官，但可以做大事</a:t>
            </a:r>
            <a:r>
              <a:rPr lang="zh-CN" altLang="en-US" sz="14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情</a:t>
            </a:r>
            <a:endParaRPr lang="en-US" altLang="zh-CN" sz="1400" kern="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indent="457200">
              <a:lnSpc>
                <a:spcPct val="200000"/>
              </a:lnSpc>
            </a:pP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不一定谋得了高位，但可以有高品</a:t>
            </a:r>
            <a:r>
              <a:rPr lang="zh-CN" altLang="en-US" sz="14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位</a:t>
            </a:r>
            <a:endParaRPr lang="en-US" altLang="zh-CN" sz="1400" kern="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indent="457200">
              <a:lnSpc>
                <a:spcPct val="200000"/>
              </a:lnSpc>
            </a:pP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不一定拥有多财富，但可拥有多智</a:t>
            </a:r>
            <a:r>
              <a:rPr lang="zh-CN" altLang="en-US" sz="14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慧</a:t>
            </a:r>
          </a:p>
          <a:p>
            <a:pPr marL="0" lvl="2" indent="457200">
              <a:lnSpc>
                <a:spcPct val="200000"/>
              </a:lnSpc>
            </a:pPr>
            <a:r>
              <a:rPr lang="zh-CN" altLang="en-US" sz="14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让人看得起你的能力</a:t>
            </a:r>
            <a:endParaRPr lang="en-US" altLang="zh-CN" sz="1400" kern="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indent="457200">
              <a:lnSpc>
                <a:spcPct val="200000"/>
              </a:lnSpc>
            </a:pPr>
            <a:r>
              <a:rPr lang="zh-CN" altLang="en-US" sz="14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让人想得起你的好处</a:t>
            </a:r>
            <a:endParaRPr lang="en-US" altLang="zh-CN" sz="1400" kern="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indent="457200">
              <a:lnSpc>
                <a:spcPct val="200000"/>
              </a:lnSpc>
            </a:pPr>
            <a:r>
              <a:rPr lang="zh-CN" altLang="en-US" sz="14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让人记得起你的作为</a:t>
            </a:r>
            <a:endParaRPr lang="en-US" altLang="zh-CN" sz="1400" kern="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indent="457200">
              <a:lnSpc>
                <a:spcPct val="200000"/>
              </a:lnSpc>
            </a:pPr>
            <a:r>
              <a:rPr lang="zh-CN" altLang="en-US" sz="14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让人瞧得起你的人品</a:t>
            </a:r>
            <a:endParaRPr lang="zh-CN" altLang="en-US" sz="14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0660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0"/>
          <p:cNvSpPr txBox="1">
            <a:spLocks noChangeArrowheads="1"/>
          </p:cNvSpPr>
          <p:nvPr/>
        </p:nvSpPr>
        <p:spPr bwMode="auto">
          <a:xfrm>
            <a:off x="453124" y="345455"/>
            <a:ext cx="610493" cy="1569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9600" dirty="0">
                <a:solidFill>
                  <a:srgbClr val="00C4F0"/>
                </a:solidFill>
                <a:latin typeface="Franklin Gothic Heavy" pitchFamily="34" charset="0"/>
              </a:rPr>
              <a:t>+</a:t>
            </a:r>
            <a:endParaRPr lang="zh-CN" altLang="en-US" sz="9600" dirty="0">
              <a:solidFill>
                <a:srgbClr val="00C4F0"/>
              </a:solidFill>
              <a:latin typeface="Franklin Gothic Heavy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259632" y="980729"/>
            <a:ext cx="2808312" cy="453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pPr eaLnBrk="0" hangingPunct="0">
              <a:buFont typeface="Wingdings" pitchFamily="2" charset="2"/>
              <a:buNone/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努力做一个快乐的人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625400" y="1505843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628575" y="1505848"/>
            <a:ext cx="7543825" cy="1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8028508" y="5589810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6" name="Line 8"/>
          <p:cNvSpPr>
            <a:spLocks noChangeShapeType="1"/>
          </p:cNvSpPr>
          <p:nvPr/>
        </p:nvSpPr>
        <p:spPr bwMode="auto">
          <a:xfrm>
            <a:off x="542729" y="5589260"/>
            <a:ext cx="770168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2800287" y="4056942"/>
            <a:ext cx="3816424" cy="157030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◆有信仰的人比无信仰的人幸福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◆现代人丢掉了灵魂的家园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◆没有底线的人是一个流氓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◆教育的最终目的是培养幸福的人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0287" y="1603315"/>
            <a:ext cx="3200423" cy="24017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40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5544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3059832" y="2490681"/>
            <a:ext cx="4609604" cy="934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14000"/>
              </a:lnSpc>
            </a:pPr>
            <a:r>
              <a:rPr lang="zh-CN" altLang="en-US" sz="4800" b="1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掌握</a:t>
            </a:r>
            <a:r>
              <a:rPr lang="en-US" altLang="zh-CN" sz="4800" b="1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4800" b="1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个关键词</a:t>
            </a:r>
          </a:p>
        </p:txBody>
      </p:sp>
      <p:sp>
        <p:nvSpPr>
          <p:cNvPr id="5" name="单圆角矩形 4"/>
          <p:cNvSpPr/>
          <p:nvPr/>
        </p:nvSpPr>
        <p:spPr>
          <a:xfrm>
            <a:off x="2555776" y="2554854"/>
            <a:ext cx="144462" cy="806702"/>
          </a:xfrm>
          <a:prstGeom prst="round1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prstClr val="black"/>
              </a:solidFill>
            </a:endParaRPr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41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8825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0"/>
          <p:cNvSpPr txBox="1">
            <a:spLocks noChangeArrowheads="1"/>
          </p:cNvSpPr>
          <p:nvPr/>
        </p:nvSpPr>
        <p:spPr bwMode="auto">
          <a:xfrm>
            <a:off x="453124" y="345455"/>
            <a:ext cx="610493" cy="1569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9600" dirty="0">
                <a:solidFill>
                  <a:srgbClr val="00C4F0"/>
                </a:solidFill>
                <a:latin typeface="Franklin Gothic Heavy" pitchFamily="34" charset="0"/>
              </a:rPr>
              <a:t>+</a:t>
            </a:r>
            <a:endParaRPr lang="zh-CN" altLang="en-US" sz="9600" dirty="0">
              <a:solidFill>
                <a:srgbClr val="00C4F0"/>
              </a:solidFill>
              <a:latin typeface="Franklin Gothic Heavy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259632" y="980729"/>
            <a:ext cx="2808312" cy="453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pPr eaLnBrk="0" hangingPunct="0">
              <a:buFont typeface="Wingdings" pitchFamily="2" charset="2"/>
              <a:buNone/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缘分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625400" y="1505843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628575" y="1505848"/>
            <a:ext cx="7543825" cy="1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8028508" y="5589810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6" name="Line 8"/>
          <p:cNvSpPr>
            <a:spLocks noChangeShapeType="1"/>
          </p:cNvSpPr>
          <p:nvPr/>
        </p:nvSpPr>
        <p:spPr bwMode="auto">
          <a:xfrm>
            <a:off x="542729" y="5589260"/>
            <a:ext cx="770168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2339752" y="2924944"/>
            <a:ext cx="5379441" cy="134504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师生缘、同事缘、夫妻缘、朋友缘。</a:t>
            </a:r>
          </a:p>
          <a:p>
            <a:pPr>
              <a:lnSpc>
                <a:spcPct val="200000"/>
              </a:lnSpc>
            </a:pPr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企业界：视员工为家人，视顾客为恩人。</a:t>
            </a:r>
          </a:p>
        </p:txBody>
      </p:sp>
      <p:sp>
        <p:nvSpPr>
          <p:cNvPr id="18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42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1068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23"/>
          <p:cNvCxnSpPr/>
          <p:nvPr/>
        </p:nvCxnSpPr>
        <p:spPr>
          <a:xfrm>
            <a:off x="3948373" y="1512666"/>
            <a:ext cx="2928937" cy="1588"/>
          </a:xfrm>
          <a:prstGeom prst="line">
            <a:avLst/>
          </a:prstGeom>
          <a:noFill/>
          <a:ln w="9525" cap="rnd" cmpd="sng" algn="ctr">
            <a:solidFill>
              <a:sysClr val="windowText" lastClr="000000"/>
            </a:solidFill>
            <a:prstDash val="sysDash"/>
          </a:ln>
          <a:effectLst/>
        </p:spPr>
      </p:cxnSp>
      <p:cxnSp>
        <p:nvCxnSpPr>
          <p:cNvPr id="5" name="直接连接符 24"/>
          <p:cNvCxnSpPr/>
          <p:nvPr/>
        </p:nvCxnSpPr>
        <p:spPr>
          <a:xfrm>
            <a:off x="5962689" y="3157961"/>
            <a:ext cx="2928937" cy="1588"/>
          </a:xfrm>
          <a:prstGeom prst="line">
            <a:avLst/>
          </a:prstGeom>
          <a:noFill/>
          <a:ln w="9525" cap="rnd" cmpd="sng" algn="ctr">
            <a:solidFill>
              <a:sysClr val="windowText" lastClr="000000"/>
            </a:solidFill>
            <a:prstDash val="sysDash"/>
          </a:ln>
          <a:effectLst/>
        </p:spPr>
      </p:cxnSp>
      <p:sp>
        <p:nvSpPr>
          <p:cNvPr id="6" name="TextBox 5"/>
          <p:cNvSpPr txBox="1"/>
          <p:nvPr/>
        </p:nvSpPr>
        <p:spPr>
          <a:xfrm>
            <a:off x="5848946" y="2500667"/>
            <a:ext cx="142876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礼遇</a:t>
            </a:r>
            <a:endParaRPr 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47872" y="867129"/>
            <a:ext cx="120685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责任</a:t>
            </a:r>
            <a:endParaRPr 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069247" y="1643185"/>
            <a:ext cx="150018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对上司谦虚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070321" y="3304003"/>
            <a:ext cx="150313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对同僚谦虚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4" name="直接连接符 24"/>
          <p:cNvCxnSpPr/>
          <p:nvPr/>
        </p:nvCxnSpPr>
        <p:spPr>
          <a:xfrm>
            <a:off x="3659447" y="4616646"/>
            <a:ext cx="2928937" cy="1588"/>
          </a:xfrm>
          <a:prstGeom prst="line">
            <a:avLst/>
          </a:prstGeom>
          <a:noFill/>
          <a:ln w="9525" cap="rnd" cmpd="sng" algn="ctr">
            <a:solidFill>
              <a:sysClr val="windowText" lastClr="000000"/>
            </a:solidFill>
            <a:prstDash val="sysDash"/>
          </a:ln>
          <a:effectLst/>
        </p:spPr>
      </p:cxnSp>
      <p:sp>
        <p:nvSpPr>
          <p:cNvPr id="15" name="TextBox 14"/>
          <p:cNvSpPr txBox="1"/>
          <p:nvPr/>
        </p:nvSpPr>
        <p:spPr>
          <a:xfrm>
            <a:off x="3736921" y="3971903"/>
            <a:ext cx="142876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尊重</a:t>
            </a:r>
            <a:endParaRPr 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805001" y="4762818"/>
            <a:ext cx="14976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对下属谦虚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圆角矩形 44"/>
          <p:cNvSpPr/>
          <p:nvPr/>
        </p:nvSpPr>
        <p:spPr>
          <a:xfrm>
            <a:off x="571339" y="2924944"/>
            <a:ext cx="3359570" cy="936434"/>
          </a:xfrm>
          <a:prstGeom prst="roundRect">
            <a:avLst/>
          </a:prstGeom>
          <a:gradFill flip="none" rotWithShape="1">
            <a:gsLst>
              <a:gs pos="11000">
                <a:srgbClr val="00C4F0"/>
              </a:gs>
              <a:gs pos="100000">
                <a:srgbClr val="00C4F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人在上人时</a:t>
            </a:r>
            <a:r>
              <a:rPr lang="en-US" altLang="zh-CN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视人为</a:t>
            </a:r>
            <a:r>
              <a:rPr lang="zh-CN" alt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人</a:t>
            </a:r>
            <a:endParaRPr lang="en-US" altLang="zh-CN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人</a:t>
            </a:r>
            <a:r>
              <a: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在下人时</a:t>
            </a:r>
            <a:r>
              <a:rPr lang="en-US" altLang="zh-CN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视己为人</a:t>
            </a:r>
            <a:endParaRPr lang="en-US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43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3227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0"/>
          <p:cNvSpPr txBox="1">
            <a:spLocks noChangeArrowheads="1"/>
          </p:cNvSpPr>
          <p:nvPr/>
        </p:nvSpPr>
        <p:spPr bwMode="auto">
          <a:xfrm>
            <a:off x="453124" y="345455"/>
            <a:ext cx="610493" cy="1569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9600" dirty="0">
                <a:solidFill>
                  <a:srgbClr val="00C4F0"/>
                </a:solidFill>
                <a:latin typeface="Franklin Gothic Heavy" pitchFamily="34" charset="0"/>
              </a:rPr>
              <a:t>+</a:t>
            </a:r>
            <a:endParaRPr lang="zh-CN" altLang="en-US" sz="9600" dirty="0">
              <a:solidFill>
                <a:srgbClr val="00C4F0"/>
              </a:solidFill>
              <a:latin typeface="Franklin Gothic Heavy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259632" y="980729"/>
            <a:ext cx="2808312" cy="453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pPr eaLnBrk="0" hangingPunct="0">
              <a:buFont typeface="Wingdings" pitchFamily="2" charset="2"/>
              <a:buNone/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和谐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625400" y="1505843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628575" y="1505848"/>
            <a:ext cx="7543825" cy="1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8028508" y="5589810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6" name="Line 8"/>
          <p:cNvSpPr>
            <a:spLocks noChangeShapeType="1"/>
          </p:cNvSpPr>
          <p:nvPr/>
        </p:nvSpPr>
        <p:spPr bwMode="auto">
          <a:xfrm>
            <a:off x="542729" y="5589260"/>
            <a:ext cx="770168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2081052" y="2060848"/>
            <a:ext cx="4248472" cy="304416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相应地。谐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配合得当。</a:t>
            </a:r>
          </a:p>
          <a:p>
            <a:pPr>
              <a:lnSpc>
                <a:spcPct val="20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色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一无彩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只有一种颜色就没有色彩；</a:t>
            </a:r>
          </a:p>
          <a:p>
            <a:pPr>
              <a:lnSpc>
                <a:spcPct val="20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味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一无果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只有一种味道就不成其为美味；</a:t>
            </a:r>
          </a:p>
          <a:p>
            <a:pPr>
              <a:lnSpc>
                <a:spcPct val="20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物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一不较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只有一种事物就无法进行衡量比较。</a:t>
            </a:r>
          </a:p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关系的协调  “和五味”才能“调口”；</a:t>
            </a:r>
          </a:p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    “刚四肢”才能“卫体”；</a:t>
            </a:r>
          </a:p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    “和六律”才能“悦耳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44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18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0"/>
          <p:cNvSpPr txBox="1">
            <a:spLocks noChangeArrowheads="1"/>
          </p:cNvSpPr>
          <p:nvPr/>
        </p:nvSpPr>
        <p:spPr bwMode="auto">
          <a:xfrm>
            <a:off x="453124" y="345455"/>
            <a:ext cx="610493" cy="1569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9600" dirty="0">
                <a:solidFill>
                  <a:srgbClr val="00C4F0"/>
                </a:solidFill>
                <a:latin typeface="Franklin Gothic Heavy" pitchFamily="34" charset="0"/>
              </a:rPr>
              <a:t>+</a:t>
            </a:r>
            <a:endParaRPr lang="zh-CN" altLang="en-US" sz="9600" dirty="0">
              <a:solidFill>
                <a:srgbClr val="00C4F0"/>
              </a:solidFill>
              <a:latin typeface="Franklin Gothic Heavy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259632" y="980729"/>
            <a:ext cx="2808312" cy="453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pPr eaLnBrk="0" hangingPunct="0">
              <a:buFont typeface="Wingdings" pitchFamily="2" charset="2"/>
              <a:buNone/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诚信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625400" y="1505843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628575" y="1505848"/>
            <a:ext cx="7543825" cy="1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8028508" y="5589810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6" name="Line 8"/>
          <p:cNvSpPr>
            <a:spLocks noChangeShapeType="1"/>
          </p:cNvSpPr>
          <p:nvPr/>
        </p:nvSpPr>
        <p:spPr bwMode="auto">
          <a:xfrm>
            <a:off x="542729" y="5589260"/>
            <a:ext cx="770168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1258476" y="1584460"/>
            <a:ext cx="7632848" cy="364779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①市场诚信：现在老百姓→吃肉食怕激素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吃素食怕毒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素  喝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饮料怕色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素  能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吃啥心里没数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②爱情诚信：现在的年轻人→我喜欢你，但不一定爱你。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我爱你，但不一定跟你结婚。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我跟结婚，但不一定愿意生小孩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我愿意生小孩，但不一定是你的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③承诺诚信：说谎的人必须要有良好的记性。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④待人诚信：做人讲真实；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待人讲真诚；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做事讲真情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◆涉及对人的评价，你不可以说假话，但你可以局部或全部保留真话。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45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882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0"/>
          <p:cNvSpPr txBox="1">
            <a:spLocks noChangeArrowheads="1"/>
          </p:cNvSpPr>
          <p:nvPr/>
        </p:nvSpPr>
        <p:spPr bwMode="auto">
          <a:xfrm>
            <a:off x="453124" y="345455"/>
            <a:ext cx="610493" cy="1569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9600" dirty="0">
                <a:solidFill>
                  <a:srgbClr val="00C4F0"/>
                </a:solidFill>
                <a:latin typeface="Franklin Gothic Heavy" pitchFamily="34" charset="0"/>
              </a:rPr>
              <a:t>+</a:t>
            </a:r>
            <a:endParaRPr lang="zh-CN" altLang="en-US" sz="9600" dirty="0">
              <a:solidFill>
                <a:srgbClr val="00C4F0"/>
              </a:solidFill>
              <a:latin typeface="Franklin Gothic Heavy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259632" y="980729"/>
            <a:ext cx="2808312" cy="453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pPr eaLnBrk="0" hangingPunct="0">
              <a:buFont typeface="Wingdings" pitchFamily="2" charset="2"/>
              <a:buNone/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问题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625400" y="1505843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628575" y="1505848"/>
            <a:ext cx="7543825" cy="1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8028508" y="5589810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6" name="Line 8"/>
          <p:cNvSpPr>
            <a:spLocks noChangeShapeType="1"/>
          </p:cNvSpPr>
          <p:nvPr/>
        </p:nvSpPr>
        <p:spPr bwMode="auto">
          <a:xfrm>
            <a:off x="542729" y="5589260"/>
            <a:ext cx="770168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1227209" y="1700808"/>
            <a:ext cx="7632848" cy="364779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问题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现状－理想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问题即是现状与理想之差距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解决问题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恢复常态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解决问题要把握三度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：对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待事业要有深度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；破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解难题要有力度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理得失要有大度。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预防问题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维持常态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处理问题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改变常态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方法要恩威并济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恩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关怀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有恩而不威→只能服人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无法治人；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有威而无恩→只能治人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无法服人。 </a:t>
            </a:r>
          </a:p>
        </p:txBody>
      </p:sp>
      <p:sp>
        <p:nvSpPr>
          <p:cNvPr id="17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46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2294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0"/>
          <p:cNvSpPr txBox="1">
            <a:spLocks noChangeArrowheads="1"/>
          </p:cNvSpPr>
          <p:nvPr/>
        </p:nvSpPr>
        <p:spPr bwMode="auto">
          <a:xfrm>
            <a:off x="453124" y="345455"/>
            <a:ext cx="610493" cy="1569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9600" dirty="0">
                <a:solidFill>
                  <a:srgbClr val="00C4F0"/>
                </a:solidFill>
                <a:latin typeface="Franklin Gothic Heavy" pitchFamily="34" charset="0"/>
              </a:rPr>
              <a:t>+</a:t>
            </a:r>
            <a:endParaRPr lang="zh-CN" altLang="en-US" sz="9600" dirty="0">
              <a:solidFill>
                <a:srgbClr val="00C4F0"/>
              </a:solidFill>
              <a:latin typeface="Franklin Gothic Heavy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259632" y="980729"/>
            <a:ext cx="2808312" cy="453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pPr eaLnBrk="0" hangingPunct="0">
              <a:buFont typeface="Wingdings" pitchFamily="2" charset="2"/>
              <a:buNone/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自信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625400" y="1505843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628575" y="1505848"/>
            <a:ext cx="7543825" cy="1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8028508" y="5589810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6" name="Line 8"/>
          <p:cNvSpPr>
            <a:spLocks noChangeShapeType="1"/>
          </p:cNvSpPr>
          <p:nvPr/>
        </p:nvSpPr>
        <p:spPr bwMode="auto">
          <a:xfrm>
            <a:off x="542729" y="5589260"/>
            <a:ext cx="770168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1763688" y="2492896"/>
            <a:ext cx="3344791" cy="218239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自主意识是基础</a:t>
            </a:r>
          </a:p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自治精神是动力</a:t>
            </a:r>
          </a:p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自信态度是关键</a:t>
            </a:r>
          </a:p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男人自信潇洒→抬头做人，埋头做事。</a:t>
            </a:r>
          </a:p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女人自信美丽→神清气爽，美丽一生。</a:t>
            </a:r>
          </a:p>
        </p:txBody>
      </p:sp>
      <p:sp>
        <p:nvSpPr>
          <p:cNvPr id="17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47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85106" y="1915101"/>
            <a:ext cx="2824492" cy="32986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732132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0"/>
          <p:cNvSpPr txBox="1">
            <a:spLocks noChangeArrowheads="1"/>
          </p:cNvSpPr>
          <p:nvPr/>
        </p:nvSpPr>
        <p:spPr bwMode="auto">
          <a:xfrm>
            <a:off x="453124" y="345455"/>
            <a:ext cx="610493" cy="1569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9600" dirty="0">
                <a:solidFill>
                  <a:srgbClr val="00C4F0"/>
                </a:solidFill>
                <a:latin typeface="Franklin Gothic Heavy" pitchFamily="34" charset="0"/>
              </a:rPr>
              <a:t>+</a:t>
            </a:r>
            <a:endParaRPr lang="zh-CN" altLang="en-US" sz="9600" dirty="0">
              <a:solidFill>
                <a:srgbClr val="00C4F0"/>
              </a:solidFill>
              <a:latin typeface="Franklin Gothic Heavy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259632" y="980729"/>
            <a:ext cx="2808312" cy="453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pPr eaLnBrk="0" hangingPunct="0">
              <a:buFont typeface="Wingdings" pitchFamily="2" charset="2"/>
              <a:buNone/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跟随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625400" y="1505843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628575" y="1505848"/>
            <a:ext cx="7543825" cy="1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8028508" y="5589810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6" name="Line 8"/>
          <p:cNvSpPr>
            <a:spLocks noChangeShapeType="1"/>
          </p:cNvSpPr>
          <p:nvPr/>
        </p:nvSpPr>
        <p:spPr bwMode="auto">
          <a:xfrm>
            <a:off x="542729" y="5589260"/>
            <a:ext cx="770168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781700" y="3440834"/>
            <a:ext cx="7632848" cy="2078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2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在我们的文化中，人们往往把视线及注意力都放在“领导者”身上，而忽视了占人口</a:t>
            </a:r>
            <a:r>
              <a:rPr lang="en-US" altLang="zh-CN" sz="12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98%</a:t>
            </a:r>
            <a:r>
              <a:rPr lang="zh-CN" altLang="en-US" sz="12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以上的“跟随者”，“跟随者”几乎成了轻蔑的字眼，其实“领导者”和“跟随者”是相对的概念，在管理链条中，在领导层级中，在职业生涯中，人人都是跟随者，领导者就是跟随者，领导的本质就是跟随。优秀的领导者同时也是有效的跟随者，善于跟随的跟随者才有希望成为领导者，领导者身后必须有许多跟随者，没有跟随者的领导者便不成其为领导者。在一个组织、一个企业、一个单位，更多的人在更多的时候充当的是跟随者角色。如何当好跟随者，如何做好跟随者，不仅是自我发展的需要，也是事业成败的关键，更是职场的永恒话题。</a:t>
            </a:r>
          </a:p>
        </p:txBody>
      </p:sp>
      <p:pic>
        <p:nvPicPr>
          <p:cNvPr id="33794" name="Picture 2" descr="http://www.68psd.com/psd/upload/psd4/201057281257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4949" y="1607891"/>
            <a:ext cx="2251075" cy="18176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7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48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479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26"/>
          <p:cNvCxnSpPr/>
          <p:nvPr/>
        </p:nvCxnSpPr>
        <p:spPr>
          <a:xfrm>
            <a:off x="787629" y="2149475"/>
            <a:ext cx="2928937" cy="1588"/>
          </a:xfrm>
          <a:prstGeom prst="line">
            <a:avLst/>
          </a:prstGeom>
          <a:noFill/>
          <a:ln w="9525" cap="rnd" cmpd="sng" algn="ctr">
            <a:solidFill>
              <a:sysClr val="windowText" lastClr="000000"/>
            </a:solidFill>
            <a:prstDash val="sysDash"/>
          </a:ln>
          <a:effectLst/>
        </p:spPr>
      </p:cxnSp>
      <p:sp>
        <p:nvSpPr>
          <p:cNvPr id="18" name="TextBox 17"/>
          <p:cNvSpPr txBox="1"/>
          <p:nvPr/>
        </p:nvSpPr>
        <p:spPr>
          <a:xfrm>
            <a:off x="675562" y="1689473"/>
            <a:ext cx="294787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理性于选择，智慧跟随</a:t>
            </a:r>
          </a:p>
        </p:txBody>
      </p:sp>
      <p:sp>
        <p:nvSpPr>
          <p:cNvPr id="22" name="矩形​​ 2"/>
          <p:cNvSpPr/>
          <p:nvPr/>
        </p:nvSpPr>
        <p:spPr>
          <a:xfrm>
            <a:off x="1060482" y="2227230"/>
            <a:ext cx="4572000" cy="9925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男怕入错行</a:t>
            </a:r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女怕嫁错郎。故云</a:t>
            </a:r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:“</a:t>
            </a:r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良禽择木而栖”</a:t>
            </a:r>
            <a:endParaRPr lang="en-US" altLang="zh-CN" sz="13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狮率羊群</a:t>
            </a:r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羊亦狮</a:t>
            </a:r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羊率狮群</a:t>
            </a:r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狮亦羊</a:t>
            </a:r>
          </a:p>
          <a:p>
            <a:pPr algn="l">
              <a:lnSpc>
                <a:spcPct val="150000"/>
              </a:lnSpc>
            </a:pPr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近朱者赤</a:t>
            </a:r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近墨者</a:t>
            </a:r>
            <a:r>
              <a:rPr lang="zh-CN" altLang="en-US" sz="1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黑</a:t>
            </a:r>
            <a:endParaRPr lang="zh-CN" altLang="en-US" sz="13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3" name="直接连接符 26"/>
          <p:cNvCxnSpPr/>
          <p:nvPr/>
        </p:nvCxnSpPr>
        <p:spPr>
          <a:xfrm>
            <a:off x="787629" y="3683952"/>
            <a:ext cx="2928937" cy="1588"/>
          </a:xfrm>
          <a:prstGeom prst="line">
            <a:avLst/>
          </a:prstGeom>
          <a:noFill/>
          <a:ln w="9525" cap="rnd" cmpd="sng" algn="ctr">
            <a:solidFill>
              <a:sysClr val="windowText" lastClr="000000"/>
            </a:solidFill>
            <a:prstDash val="sysDash"/>
          </a:ln>
          <a:effectLst/>
        </p:spPr>
      </p:cxnSp>
      <p:sp>
        <p:nvSpPr>
          <p:cNvPr id="24" name="TextBox 23"/>
          <p:cNvSpPr txBox="1"/>
          <p:nvPr/>
        </p:nvSpPr>
        <p:spPr>
          <a:xfrm>
            <a:off x="675562" y="3223949"/>
            <a:ext cx="294787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忠诚于选择</a:t>
            </a: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,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信义跟随</a:t>
            </a:r>
          </a:p>
        </p:txBody>
      </p:sp>
      <p:sp>
        <p:nvSpPr>
          <p:cNvPr id="27" name="矩形​​ 33"/>
          <p:cNvSpPr/>
          <p:nvPr/>
        </p:nvSpPr>
        <p:spPr>
          <a:xfrm>
            <a:off x="937520" y="3860895"/>
            <a:ext cx="26859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>
                <a:solidFill>
                  <a:srgbClr val="000000"/>
                </a:solidFill>
                <a:latin typeface="+mn-ea"/>
                <a:ea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忠诚并非顺从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也绝非奴性 </a:t>
            </a:r>
          </a:p>
        </p:txBody>
      </p:sp>
      <p:cxnSp>
        <p:nvCxnSpPr>
          <p:cNvPr id="28" name="直接连接符 26"/>
          <p:cNvCxnSpPr/>
          <p:nvPr/>
        </p:nvCxnSpPr>
        <p:spPr>
          <a:xfrm>
            <a:off x="5366892" y="1524179"/>
            <a:ext cx="2928937" cy="1588"/>
          </a:xfrm>
          <a:prstGeom prst="line">
            <a:avLst/>
          </a:prstGeom>
          <a:noFill/>
          <a:ln w="9525" cap="rnd" cmpd="sng" algn="ctr">
            <a:solidFill>
              <a:sysClr val="windowText" lastClr="000000"/>
            </a:solidFill>
            <a:prstDash val="sysDash"/>
          </a:ln>
          <a:effectLst/>
        </p:spPr>
      </p:cxnSp>
      <p:sp>
        <p:nvSpPr>
          <p:cNvPr id="29" name="TextBox 28"/>
          <p:cNvSpPr txBox="1"/>
          <p:nvPr/>
        </p:nvSpPr>
        <p:spPr>
          <a:xfrm>
            <a:off x="5254831" y="1064174"/>
            <a:ext cx="294787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投入于选择</a:t>
            </a: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,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敬业跟随</a:t>
            </a:r>
          </a:p>
        </p:txBody>
      </p:sp>
      <p:sp>
        <p:nvSpPr>
          <p:cNvPr id="32" name="矩形​​ 37"/>
          <p:cNvSpPr/>
          <p:nvPr/>
        </p:nvSpPr>
        <p:spPr>
          <a:xfrm>
            <a:off x="5565449" y="1670342"/>
            <a:ext cx="2685916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为选择投入精力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;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为选择投入精神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为选择投入精诚 </a:t>
            </a:r>
          </a:p>
        </p:txBody>
      </p:sp>
      <p:cxnSp>
        <p:nvCxnSpPr>
          <p:cNvPr id="33" name="直接连接符 26"/>
          <p:cNvCxnSpPr/>
          <p:nvPr/>
        </p:nvCxnSpPr>
        <p:spPr>
          <a:xfrm>
            <a:off x="4524670" y="3271691"/>
            <a:ext cx="2928937" cy="1588"/>
          </a:xfrm>
          <a:prstGeom prst="line">
            <a:avLst/>
          </a:prstGeom>
          <a:noFill/>
          <a:ln w="9525" cap="rnd" cmpd="sng" algn="ctr">
            <a:solidFill>
              <a:sysClr val="windowText" lastClr="000000"/>
            </a:solidFill>
            <a:prstDash val="sysDash"/>
          </a:ln>
          <a:effectLst/>
        </p:spPr>
      </p:cxnSp>
      <p:sp>
        <p:nvSpPr>
          <p:cNvPr id="34" name="TextBox 33"/>
          <p:cNvSpPr txBox="1"/>
          <p:nvPr/>
        </p:nvSpPr>
        <p:spPr>
          <a:xfrm>
            <a:off x="4412603" y="2811685"/>
            <a:ext cx="294787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负责于选择</a:t>
            </a: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,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有为跟随</a:t>
            </a:r>
          </a:p>
        </p:txBody>
      </p:sp>
      <p:sp>
        <p:nvSpPr>
          <p:cNvPr id="37" name="矩形​​ 41"/>
          <p:cNvSpPr/>
          <p:nvPr/>
        </p:nvSpPr>
        <p:spPr>
          <a:xfrm>
            <a:off x="4767681" y="3491317"/>
            <a:ext cx="26859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>
                <a:solidFill>
                  <a:srgbClr val="000000"/>
                </a:solidFill>
                <a:latin typeface="+mn-ea"/>
                <a:ea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知责、思责、履责、尽责</a:t>
            </a:r>
          </a:p>
        </p:txBody>
      </p:sp>
      <p:cxnSp>
        <p:nvCxnSpPr>
          <p:cNvPr id="38" name="直接连接符 26"/>
          <p:cNvCxnSpPr/>
          <p:nvPr/>
        </p:nvCxnSpPr>
        <p:spPr>
          <a:xfrm>
            <a:off x="3209697" y="5267405"/>
            <a:ext cx="2928937" cy="1588"/>
          </a:xfrm>
          <a:prstGeom prst="line">
            <a:avLst/>
          </a:prstGeom>
          <a:noFill/>
          <a:ln w="9525" cap="rnd" cmpd="sng" algn="ctr">
            <a:solidFill>
              <a:sysClr val="windowText" lastClr="000000"/>
            </a:solidFill>
            <a:prstDash val="sysDash"/>
          </a:ln>
          <a:effectLst/>
        </p:spPr>
      </p:cxnSp>
      <p:sp>
        <p:nvSpPr>
          <p:cNvPr id="39" name="TextBox 38"/>
          <p:cNvSpPr txBox="1"/>
          <p:nvPr/>
        </p:nvSpPr>
        <p:spPr>
          <a:xfrm>
            <a:off x="3097647" y="4807399"/>
            <a:ext cx="294787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贡献于选择</a:t>
            </a: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,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成功跟随</a:t>
            </a:r>
          </a:p>
        </p:txBody>
      </p:sp>
      <p:sp>
        <p:nvSpPr>
          <p:cNvPr id="42" name="矩形​​ 45"/>
          <p:cNvSpPr/>
          <p:nvPr/>
        </p:nvSpPr>
        <p:spPr>
          <a:xfrm>
            <a:off x="3452717" y="5487039"/>
            <a:ext cx="26859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>
                <a:solidFill>
                  <a:srgbClr val="000000"/>
                </a:solidFill>
                <a:latin typeface="+mn-ea"/>
                <a:ea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谋事、干事、成事</a:t>
            </a:r>
          </a:p>
        </p:txBody>
      </p:sp>
      <p:sp>
        <p:nvSpPr>
          <p:cNvPr id="43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49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535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0"/>
          <p:cNvSpPr txBox="1">
            <a:spLocks noChangeArrowheads="1"/>
          </p:cNvSpPr>
          <p:nvPr/>
        </p:nvSpPr>
        <p:spPr bwMode="auto">
          <a:xfrm>
            <a:off x="453124" y="345455"/>
            <a:ext cx="610493" cy="1569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9600" dirty="0">
                <a:solidFill>
                  <a:srgbClr val="00C4F0"/>
                </a:solidFill>
                <a:latin typeface="Franklin Gothic Heavy" pitchFamily="34" charset="0"/>
              </a:rPr>
              <a:t>+</a:t>
            </a:r>
            <a:endParaRPr lang="zh-CN" altLang="en-US" sz="9600" dirty="0">
              <a:solidFill>
                <a:srgbClr val="00C4F0"/>
              </a:solidFill>
              <a:latin typeface="Franklin Gothic Heavy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259632" y="980729"/>
            <a:ext cx="2808312" cy="453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pPr eaLnBrk="0" hangingPunct="0">
              <a:buFont typeface="Wingdings" pitchFamily="2" charset="2"/>
              <a:buNone/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变被动为主动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625400" y="1505843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628575" y="1505848"/>
            <a:ext cx="7543825" cy="1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8028508" y="5589810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6" name="Line 8"/>
          <p:cNvSpPr>
            <a:spLocks noChangeShapeType="1"/>
          </p:cNvSpPr>
          <p:nvPr/>
        </p:nvSpPr>
        <p:spPr bwMode="auto">
          <a:xfrm>
            <a:off x="542729" y="5589260"/>
            <a:ext cx="770168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1915102"/>
            <a:ext cx="5312030" cy="170297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6148" y="2571898"/>
            <a:ext cx="2653387" cy="869522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2851993" y="4281634"/>
            <a:ext cx="1720009" cy="400110"/>
            <a:chOff x="3287420" y="3890704"/>
            <a:chExt cx="1720009" cy="400110"/>
          </a:xfrm>
        </p:grpSpPr>
        <p:sp>
          <p:nvSpPr>
            <p:cNvPr id="20" name="矩形​​ 2"/>
            <p:cNvSpPr/>
            <p:nvPr/>
          </p:nvSpPr>
          <p:spPr>
            <a:xfrm>
              <a:off x="3643085" y="3910514"/>
              <a:ext cx="136434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主动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做事</a:t>
              </a:r>
              <a:endPara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矩形 61"/>
            <p:cNvSpPr/>
            <p:nvPr/>
          </p:nvSpPr>
          <p:spPr>
            <a:xfrm>
              <a:off x="3287420" y="3890704"/>
              <a:ext cx="38985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dirty="0">
                  <a:ln w="18000">
                    <a:noFill/>
                    <a:prstDash val="solid"/>
                    <a:miter lim="800000"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⊕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851993" y="4685074"/>
            <a:ext cx="1720009" cy="400110"/>
            <a:chOff x="3287420" y="3890704"/>
            <a:chExt cx="1720009" cy="400110"/>
          </a:xfrm>
        </p:grpSpPr>
        <p:sp>
          <p:nvSpPr>
            <p:cNvPr id="23" name="矩形​​ 11"/>
            <p:cNvSpPr/>
            <p:nvPr/>
          </p:nvSpPr>
          <p:spPr>
            <a:xfrm>
              <a:off x="3643085" y="3910514"/>
              <a:ext cx="136434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能动思考</a:t>
              </a:r>
              <a:endPara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矩形 61"/>
            <p:cNvSpPr/>
            <p:nvPr/>
          </p:nvSpPr>
          <p:spPr>
            <a:xfrm>
              <a:off x="3287420" y="3890704"/>
              <a:ext cx="38985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dirty="0">
                  <a:ln w="18000">
                    <a:noFill/>
                    <a:prstDash val="solid"/>
                    <a:miter lim="800000"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⊕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724211" y="4281634"/>
            <a:ext cx="1720009" cy="400110"/>
            <a:chOff x="3287420" y="3890704"/>
            <a:chExt cx="1720009" cy="400110"/>
          </a:xfrm>
        </p:grpSpPr>
        <p:sp>
          <p:nvSpPr>
            <p:cNvPr id="26" name="矩形​​ 14"/>
            <p:cNvSpPr/>
            <p:nvPr/>
          </p:nvSpPr>
          <p:spPr>
            <a:xfrm>
              <a:off x="3643085" y="3910514"/>
              <a:ext cx="136434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防止被动</a:t>
              </a:r>
              <a:endPara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矩形 61"/>
            <p:cNvSpPr/>
            <p:nvPr/>
          </p:nvSpPr>
          <p:spPr>
            <a:xfrm>
              <a:off x="3287420" y="3890704"/>
              <a:ext cx="38985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dirty="0">
                  <a:ln w="18000">
                    <a:noFill/>
                    <a:prstDash val="solid"/>
                    <a:miter lim="800000"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⊕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724211" y="4685074"/>
            <a:ext cx="1720009" cy="400110"/>
            <a:chOff x="3287420" y="3890704"/>
            <a:chExt cx="1720009" cy="400110"/>
          </a:xfrm>
        </p:grpSpPr>
        <p:sp>
          <p:nvSpPr>
            <p:cNvPr id="29" name="矩形​​ 17"/>
            <p:cNvSpPr/>
            <p:nvPr/>
          </p:nvSpPr>
          <p:spPr>
            <a:xfrm>
              <a:off x="3643085" y="3910514"/>
              <a:ext cx="136434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减少被动</a:t>
              </a:r>
              <a:endPara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矩形 61"/>
            <p:cNvSpPr/>
            <p:nvPr/>
          </p:nvSpPr>
          <p:spPr>
            <a:xfrm>
              <a:off x="3287420" y="3890704"/>
              <a:ext cx="38985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dirty="0">
                  <a:ln w="18000">
                    <a:noFill/>
                    <a:prstDash val="solid"/>
                    <a:miter lim="800000"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⊕</a:t>
              </a:r>
            </a:p>
          </p:txBody>
        </p:sp>
      </p:grpSp>
      <p:sp>
        <p:nvSpPr>
          <p:cNvPr id="31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7655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0"/>
          <p:cNvSpPr txBox="1">
            <a:spLocks noChangeArrowheads="1"/>
          </p:cNvSpPr>
          <p:nvPr/>
        </p:nvSpPr>
        <p:spPr bwMode="auto">
          <a:xfrm>
            <a:off x="453124" y="345455"/>
            <a:ext cx="610493" cy="1569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9600" dirty="0">
                <a:solidFill>
                  <a:srgbClr val="00C4F0"/>
                </a:solidFill>
                <a:latin typeface="Franklin Gothic Heavy" pitchFamily="34" charset="0"/>
              </a:rPr>
              <a:t>+</a:t>
            </a:r>
            <a:endParaRPr lang="zh-CN" altLang="en-US" sz="9600" dirty="0">
              <a:solidFill>
                <a:srgbClr val="00C4F0"/>
              </a:solidFill>
              <a:latin typeface="Franklin Gothic Heavy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259632" y="980729"/>
            <a:ext cx="2808312" cy="453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pPr eaLnBrk="0" hangingPunct="0">
              <a:buFont typeface="Wingdings" pitchFamily="2" charset="2"/>
              <a:buNone/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态度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625400" y="1505843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628575" y="1505848"/>
            <a:ext cx="7543825" cy="1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8028508" y="5589810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6" name="Line 8"/>
          <p:cNvSpPr>
            <a:spLocks noChangeShapeType="1"/>
          </p:cNvSpPr>
          <p:nvPr/>
        </p:nvSpPr>
        <p:spPr bwMode="auto">
          <a:xfrm>
            <a:off x="542729" y="5589260"/>
            <a:ext cx="770168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1259632" y="2060848"/>
            <a:ext cx="7632848" cy="328654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人生中什么才是最重要的呢？有人说是勤奋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有人说是知识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有人说是金钱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有人说是爱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还有人说是运气等等。如果英文的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26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个字依序分别代表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到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26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个数字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那么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Hardwork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勤奋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)=8+1+18+4+23+15+18+11=98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分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    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Knowledge(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知识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)=11+14+15+23+12+5+4+7+5=96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分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    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Love(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爱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)=12+15+22+5=54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分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    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Luck(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运气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)=12+21+3+11=47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分  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究竟是什么才能让人生得满分呢？是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money(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金钱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？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money(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金钱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)=13+15+14+5+25=72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分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也不是。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人生的每一个问题总能找到答案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只要你改变你的态度也就是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Attitude,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不信你看：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Attitude(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态度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)=1+20+20+9+20+21+4+5=100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分</a:t>
            </a:r>
          </a:p>
        </p:txBody>
      </p:sp>
      <p:sp>
        <p:nvSpPr>
          <p:cNvPr id="17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50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294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122371" y="1397444"/>
            <a:ext cx="407352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400" dirty="0"/>
              <a:t> </a:t>
            </a:r>
            <a:r>
              <a:rPr lang="zh-CN" altLang="en-US" sz="1400" dirty="0">
                <a:solidFill>
                  <a:srgbClr val="666666"/>
                </a:solidFill>
                <a:latin typeface="微软雅黑"/>
                <a:ea typeface="微软雅黑"/>
              </a:rPr>
              <a:t>不一样的态度成就不一样的人生。很多时候人们都期望生活能获得更好的变化</a:t>
            </a:r>
            <a:r>
              <a:rPr lang="en-US" altLang="zh-CN" sz="1400" dirty="0">
                <a:solidFill>
                  <a:srgbClr val="666666"/>
                </a:solidFill>
                <a:latin typeface="微软雅黑"/>
                <a:ea typeface="微软雅黑"/>
              </a:rPr>
              <a:t>,</a:t>
            </a:r>
            <a:r>
              <a:rPr lang="zh-CN" altLang="en-US" sz="1400" dirty="0">
                <a:solidFill>
                  <a:srgbClr val="666666"/>
                </a:solidFill>
                <a:latin typeface="微软雅黑"/>
                <a:ea typeface="微软雅黑"/>
              </a:rPr>
              <a:t>当我们开始改变自己的态度</a:t>
            </a:r>
            <a:r>
              <a:rPr lang="en-US" altLang="zh-CN" sz="1400" dirty="0">
                <a:solidFill>
                  <a:srgbClr val="666666"/>
                </a:solidFill>
                <a:latin typeface="微软雅黑"/>
                <a:ea typeface="微软雅黑"/>
              </a:rPr>
              <a:t>,</a:t>
            </a:r>
            <a:r>
              <a:rPr lang="zh-CN" altLang="en-US" sz="1400" dirty="0">
                <a:solidFill>
                  <a:srgbClr val="666666"/>
                </a:solidFill>
                <a:latin typeface="微软雅黑"/>
                <a:ea typeface="微软雅黑"/>
              </a:rPr>
              <a:t>这种变化就会发生。当你对他人更友善的态度</a:t>
            </a:r>
            <a:r>
              <a:rPr lang="en-US" altLang="zh-CN" sz="1400" dirty="0">
                <a:solidFill>
                  <a:srgbClr val="666666"/>
                </a:solidFill>
                <a:latin typeface="微软雅黑"/>
                <a:ea typeface="微软雅黑"/>
              </a:rPr>
              <a:t>,</a:t>
            </a:r>
            <a:r>
              <a:rPr lang="zh-CN" altLang="en-US" sz="1400" dirty="0">
                <a:solidFill>
                  <a:srgbClr val="666666"/>
                </a:solidFill>
                <a:latin typeface="微软雅黑"/>
                <a:ea typeface="微软雅黑"/>
              </a:rPr>
              <a:t>就会觉得人们变得更加亲切</a:t>
            </a:r>
            <a:r>
              <a:rPr lang="en-US" altLang="zh-CN" sz="1400" dirty="0">
                <a:solidFill>
                  <a:srgbClr val="666666"/>
                </a:solidFill>
                <a:latin typeface="微软雅黑"/>
                <a:ea typeface="微软雅黑"/>
              </a:rPr>
              <a:t>;</a:t>
            </a:r>
            <a:r>
              <a:rPr lang="zh-CN" altLang="en-US" sz="1400" dirty="0">
                <a:solidFill>
                  <a:srgbClr val="666666"/>
                </a:solidFill>
                <a:latin typeface="微软雅黑"/>
                <a:ea typeface="微软雅黑"/>
              </a:rPr>
              <a:t>对挫折采取更积极的态度</a:t>
            </a:r>
            <a:r>
              <a:rPr lang="en-US" altLang="zh-CN" sz="1400" dirty="0">
                <a:solidFill>
                  <a:srgbClr val="666666"/>
                </a:solidFill>
                <a:latin typeface="微软雅黑"/>
                <a:ea typeface="微软雅黑"/>
              </a:rPr>
              <a:t>,</a:t>
            </a:r>
            <a:r>
              <a:rPr lang="zh-CN" altLang="en-US" sz="1400" dirty="0">
                <a:solidFill>
                  <a:srgbClr val="666666"/>
                </a:solidFill>
                <a:latin typeface="微软雅黑"/>
                <a:ea typeface="微软雅黑"/>
              </a:rPr>
              <a:t>你会发现原来在损失之外还有很大收获</a:t>
            </a:r>
            <a:r>
              <a:rPr lang="zh-CN" altLang="en-US" sz="1400" dirty="0" smtClean="0">
                <a:solidFill>
                  <a:srgbClr val="666666"/>
                </a:solidFill>
                <a:latin typeface="微软雅黑"/>
                <a:ea typeface="微软雅黑"/>
              </a:rPr>
              <a:t>。</a:t>
            </a:r>
            <a:endParaRPr lang="en-US" altLang="zh-CN" sz="1400" dirty="0" smtClean="0">
              <a:solidFill>
                <a:srgbClr val="666666"/>
              </a:solidFill>
              <a:latin typeface="微软雅黑"/>
              <a:ea typeface="微软雅黑"/>
            </a:endParaRPr>
          </a:p>
        </p:txBody>
      </p:sp>
      <p:pic>
        <p:nvPicPr>
          <p:cNvPr id="45058" name="Picture 2" descr="性格动作火柴人矢量图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7390" y="908720"/>
            <a:ext cx="2887460" cy="40928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矩形 4"/>
          <p:cNvSpPr/>
          <p:nvPr/>
        </p:nvSpPr>
        <p:spPr>
          <a:xfrm>
            <a:off x="3569805" y="4540299"/>
            <a:ext cx="5178659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>
              <a:lnSpc>
                <a:spcPct val="200000"/>
              </a:lnSpc>
            </a:pPr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这就是性格决定态度</a:t>
            </a:r>
            <a:r>
              <a:rPr lang="en-US" altLang="zh-CN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态度决定命运。</a:t>
            </a: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51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4039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0"/>
          <p:cNvSpPr txBox="1">
            <a:spLocks noChangeArrowheads="1"/>
          </p:cNvSpPr>
          <p:nvPr/>
        </p:nvSpPr>
        <p:spPr bwMode="auto">
          <a:xfrm>
            <a:off x="453124" y="345455"/>
            <a:ext cx="610493" cy="1569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9600" dirty="0">
                <a:solidFill>
                  <a:srgbClr val="00C4F0"/>
                </a:solidFill>
                <a:latin typeface="Franklin Gothic Heavy" pitchFamily="34" charset="0"/>
              </a:rPr>
              <a:t>+</a:t>
            </a:r>
            <a:endParaRPr lang="zh-CN" altLang="en-US" sz="9600" dirty="0">
              <a:solidFill>
                <a:srgbClr val="00C4F0"/>
              </a:solidFill>
              <a:latin typeface="Franklin Gothic Heavy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259632" y="980729"/>
            <a:ext cx="2808312" cy="453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pPr eaLnBrk="0" hangingPunct="0">
              <a:buFont typeface="Wingdings" pitchFamily="2" charset="2"/>
              <a:buNone/>
            </a:pPr>
            <a:r>
              <a:rPr lang="zh-CN" altLang="en-US" sz="36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沟通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625400" y="1505843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628575" y="1505848"/>
            <a:ext cx="7543825" cy="1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8028508" y="5589810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6" name="Line 8"/>
          <p:cNvSpPr>
            <a:spLocks noChangeShapeType="1"/>
          </p:cNvSpPr>
          <p:nvPr/>
        </p:nvSpPr>
        <p:spPr bwMode="auto">
          <a:xfrm>
            <a:off x="542729" y="5589260"/>
            <a:ext cx="770168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1475656" y="2708920"/>
            <a:ext cx="6912768" cy="157030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 ◆与女性相比，男性天生不善沟通，女性天生就会沟通，天然有这种能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力。</a:t>
            </a:r>
            <a:endParaRPr lang="en-US" altLang="zh-CN" sz="160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 ◆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男</a:t>
            </a: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人认为倾听就是不说话，女人认为爱就是要表达。</a:t>
            </a:r>
          </a:p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 ◆人与人之间的沟通十分重要，是增加互信、赢得先机的基础。 </a:t>
            </a:r>
          </a:p>
        </p:txBody>
      </p:sp>
      <p:sp>
        <p:nvSpPr>
          <p:cNvPr id="17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52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8172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3059832" y="2522677"/>
            <a:ext cx="4609604" cy="870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14000"/>
              </a:lnSpc>
            </a:pPr>
            <a:r>
              <a:rPr lang="zh-CN" altLang="en-US" sz="4800" b="1" dirty="0" smtClean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沟通的魅力</a:t>
            </a:r>
            <a:endParaRPr lang="zh-CN" altLang="en-US" sz="4800" b="1" dirty="0">
              <a:solidFill>
                <a:srgbClr val="00C4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单圆角矩形 4"/>
          <p:cNvSpPr/>
          <p:nvPr/>
        </p:nvSpPr>
        <p:spPr>
          <a:xfrm>
            <a:off x="2555776" y="2554854"/>
            <a:ext cx="144462" cy="806702"/>
          </a:xfrm>
          <a:prstGeom prst="round1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prstClr val="black"/>
              </a:solidFill>
            </a:endParaRPr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53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900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0"/>
          <p:cNvSpPr txBox="1">
            <a:spLocks noChangeArrowheads="1"/>
          </p:cNvSpPr>
          <p:nvPr/>
        </p:nvSpPr>
        <p:spPr bwMode="auto">
          <a:xfrm>
            <a:off x="453124" y="345455"/>
            <a:ext cx="610493" cy="1569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9600" dirty="0">
                <a:solidFill>
                  <a:srgbClr val="00C4F0"/>
                </a:solidFill>
                <a:latin typeface="Franklin Gothic Heavy" pitchFamily="34" charset="0"/>
              </a:rPr>
              <a:t>+</a:t>
            </a:r>
            <a:endParaRPr lang="zh-CN" altLang="en-US" sz="9600" dirty="0">
              <a:solidFill>
                <a:srgbClr val="00C4F0"/>
              </a:solidFill>
              <a:latin typeface="Franklin Gothic Heavy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259632" y="980729"/>
            <a:ext cx="2808312" cy="453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pPr eaLnBrk="0" hangingPunct="0">
              <a:buFont typeface="Wingdings" pitchFamily="2" charset="2"/>
              <a:buNone/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沟通的概念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625400" y="1505843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628575" y="1505848"/>
            <a:ext cx="7543825" cy="1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8028508" y="5589810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6" name="Line 8"/>
          <p:cNvSpPr>
            <a:spLocks noChangeShapeType="1"/>
          </p:cNvSpPr>
          <p:nvPr/>
        </p:nvSpPr>
        <p:spPr bwMode="auto">
          <a:xfrm>
            <a:off x="542729" y="5589260"/>
            <a:ext cx="770168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8313" y="2204864"/>
            <a:ext cx="7560071" cy="1002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 smtClean="0">
                <a:solidFill>
                  <a:srgbClr val="666666"/>
                </a:solidFill>
                <a:latin typeface="微软雅黑"/>
                <a:ea typeface="微软雅黑"/>
              </a:rPr>
              <a:t>沟</a:t>
            </a:r>
            <a:r>
              <a:rPr lang="zh-CN" altLang="en-US" sz="1600" dirty="0">
                <a:solidFill>
                  <a:srgbClr val="666666"/>
                </a:solidFill>
                <a:latin typeface="微软雅黑"/>
                <a:ea typeface="微软雅黑"/>
              </a:rPr>
              <a:t>通是</a:t>
            </a:r>
            <a:r>
              <a:rPr lang="zh-CN" altLang="en-US" sz="1600" dirty="0" smtClean="0">
                <a:solidFill>
                  <a:srgbClr val="666666"/>
                </a:solidFill>
                <a:latin typeface="微软雅黑"/>
                <a:ea typeface="微软雅黑"/>
              </a:rPr>
              <a:t>为</a:t>
            </a:r>
            <a:r>
              <a:rPr lang="zh-CN" altLang="en-US" sz="1600" dirty="0">
                <a:solidFill>
                  <a:srgbClr val="666666"/>
                </a:solidFill>
                <a:latin typeface="微软雅黑"/>
                <a:ea typeface="微软雅黑"/>
              </a:rPr>
              <a:t>了设定的目标，把信息、思想和情感在个人或群体间传递，并达成共同协议的过程</a:t>
            </a:r>
            <a:r>
              <a:rPr lang="zh-CN" altLang="en-US" sz="1600" dirty="0" smtClean="0">
                <a:solidFill>
                  <a:srgbClr val="666666"/>
                </a:solidFill>
                <a:latin typeface="微软雅黑"/>
                <a:ea typeface="微软雅黑"/>
              </a:rPr>
              <a:t>。沟</a:t>
            </a:r>
            <a:r>
              <a:rPr lang="zh-CN" altLang="en-US" sz="1600" dirty="0">
                <a:solidFill>
                  <a:srgbClr val="666666"/>
                </a:solidFill>
                <a:latin typeface="微软雅黑"/>
                <a:ea typeface="微软雅黑"/>
              </a:rPr>
              <a:t>通是信息的传</a:t>
            </a:r>
            <a:r>
              <a:rPr lang="zh-CN" altLang="en-US" sz="1600" dirty="0" smtClean="0">
                <a:solidFill>
                  <a:srgbClr val="666666"/>
                </a:solidFill>
                <a:latin typeface="微软雅黑"/>
                <a:ea typeface="微软雅黑"/>
              </a:rPr>
              <a:t>递、沟</a:t>
            </a:r>
            <a:r>
              <a:rPr lang="zh-CN" altLang="en-US" sz="1600" dirty="0">
                <a:solidFill>
                  <a:srgbClr val="666666"/>
                </a:solidFill>
                <a:latin typeface="微软雅黑"/>
                <a:ea typeface="微软雅黑"/>
              </a:rPr>
              <a:t>通是情绪的转</a:t>
            </a:r>
            <a:r>
              <a:rPr lang="zh-CN" altLang="en-US" sz="1600" dirty="0" smtClean="0">
                <a:solidFill>
                  <a:srgbClr val="666666"/>
                </a:solidFill>
                <a:latin typeface="微软雅黑"/>
                <a:ea typeface="微软雅黑"/>
              </a:rPr>
              <a:t>移、沟</a:t>
            </a:r>
            <a:r>
              <a:rPr lang="zh-CN" altLang="en-US" sz="1600" dirty="0">
                <a:solidFill>
                  <a:srgbClr val="666666"/>
                </a:solidFill>
                <a:latin typeface="微软雅黑"/>
                <a:ea typeface="微软雅黑"/>
              </a:rPr>
              <a:t>通是感觉的互</a:t>
            </a:r>
            <a:r>
              <a:rPr lang="zh-CN" altLang="en-US" sz="1600" dirty="0" smtClean="0">
                <a:solidFill>
                  <a:srgbClr val="666666"/>
                </a:solidFill>
                <a:latin typeface="微软雅黑"/>
                <a:ea typeface="微软雅黑"/>
              </a:rPr>
              <a:t>动</a:t>
            </a:r>
            <a:endParaRPr lang="en-US" altLang="zh-CN" sz="1600" dirty="0">
              <a:solidFill>
                <a:srgbClr val="666666"/>
              </a:solidFill>
              <a:latin typeface="微软雅黑"/>
              <a:ea typeface="微软雅黑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15481" y="3717032"/>
            <a:ext cx="77038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600" dirty="0">
                <a:solidFill>
                  <a:srgbClr val="666666"/>
                </a:solidFill>
                <a:latin typeface="微软雅黑"/>
                <a:ea typeface="微软雅黑"/>
              </a:rPr>
              <a:t>管理上有一个著名的</a:t>
            </a:r>
            <a:r>
              <a:rPr lang="zh-CN" altLang="en-US" sz="3200" b="1" dirty="0">
                <a:solidFill>
                  <a:srgbClr val="666666"/>
                </a:solidFill>
                <a:latin typeface="微软雅黑"/>
                <a:ea typeface="微软雅黑"/>
              </a:rPr>
              <a:t>双</a:t>
            </a:r>
            <a:r>
              <a:rPr lang="en-US" altLang="zh-CN" sz="3200" b="1" dirty="0">
                <a:solidFill>
                  <a:srgbClr val="666666"/>
                </a:solidFill>
                <a:latin typeface="微软雅黑"/>
                <a:ea typeface="微软雅黑"/>
              </a:rPr>
              <a:t>50%</a:t>
            </a:r>
            <a:r>
              <a:rPr lang="zh-CN" altLang="en-US" sz="1600" dirty="0">
                <a:solidFill>
                  <a:srgbClr val="666666"/>
                </a:solidFill>
                <a:latin typeface="微软雅黑"/>
                <a:ea typeface="微软雅黑"/>
              </a:rPr>
              <a:t>理论，即经理 人</a:t>
            </a:r>
            <a:r>
              <a:rPr lang="en-US" altLang="zh-CN" sz="1600" dirty="0">
                <a:solidFill>
                  <a:srgbClr val="666666"/>
                </a:solidFill>
                <a:latin typeface="微软雅黑"/>
                <a:ea typeface="微软雅黑"/>
              </a:rPr>
              <a:t>50%</a:t>
            </a:r>
            <a:r>
              <a:rPr lang="zh-CN" altLang="en-US" sz="1600" dirty="0">
                <a:solidFill>
                  <a:srgbClr val="666666"/>
                </a:solidFill>
                <a:latin typeface="微软雅黑"/>
                <a:ea typeface="微软雅黑"/>
              </a:rPr>
              <a:t>以上的时间用在了沟通上，如开会、谈判、指示、评估。可是，工作中的</a:t>
            </a:r>
            <a:r>
              <a:rPr lang="en-US" altLang="zh-CN" sz="1600" dirty="0">
                <a:solidFill>
                  <a:srgbClr val="666666"/>
                </a:solidFill>
                <a:latin typeface="微软雅黑"/>
                <a:ea typeface="微软雅黑"/>
              </a:rPr>
              <a:t>50%</a:t>
            </a:r>
            <a:r>
              <a:rPr lang="zh-CN" altLang="en-US" sz="1600" dirty="0">
                <a:solidFill>
                  <a:srgbClr val="666666"/>
                </a:solidFill>
                <a:latin typeface="微软雅黑"/>
                <a:ea typeface="微软雅黑"/>
              </a:rPr>
              <a:t>以上的障碍都是在沟通中产生的。</a:t>
            </a:r>
          </a:p>
        </p:txBody>
      </p:sp>
      <p:sp>
        <p:nvSpPr>
          <p:cNvPr id="20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54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948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0"/>
          <p:cNvSpPr txBox="1">
            <a:spLocks noChangeArrowheads="1"/>
          </p:cNvSpPr>
          <p:nvPr/>
        </p:nvSpPr>
        <p:spPr bwMode="auto">
          <a:xfrm>
            <a:off x="453124" y="345455"/>
            <a:ext cx="610493" cy="1569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9600" dirty="0">
                <a:solidFill>
                  <a:srgbClr val="00C4F0"/>
                </a:solidFill>
                <a:latin typeface="Franklin Gothic Heavy" pitchFamily="34" charset="0"/>
              </a:rPr>
              <a:t>+</a:t>
            </a:r>
            <a:endParaRPr lang="zh-CN" altLang="en-US" sz="9600" dirty="0">
              <a:solidFill>
                <a:srgbClr val="00C4F0"/>
              </a:solidFill>
              <a:latin typeface="Franklin Gothic Heavy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259632" y="980729"/>
            <a:ext cx="2808312" cy="453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pPr eaLnBrk="0" hangingPunct="0">
              <a:buFont typeface="Wingdings" pitchFamily="2" charset="2"/>
              <a:buNone/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沟通的层次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625400" y="1505843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628575" y="1505848"/>
            <a:ext cx="7543825" cy="1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8028508" y="5589810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6" name="Line 8"/>
          <p:cNvSpPr>
            <a:spLocks noChangeShapeType="1"/>
          </p:cNvSpPr>
          <p:nvPr/>
        </p:nvSpPr>
        <p:spPr bwMode="auto">
          <a:xfrm>
            <a:off x="542729" y="5589260"/>
            <a:ext cx="770168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03648" y="1855643"/>
            <a:ext cx="194421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 smtClean="0">
                <a:solidFill>
                  <a:srgbClr val="666666"/>
                </a:solidFill>
                <a:latin typeface="微软雅黑"/>
                <a:ea typeface="微软雅黑"/>
              </a:rPr>
              <a:t>沟而不通</a:t>
            </a:r>
          </a:p>
          <a:p>
            <a:pPr>
              <a:lnSpc>
                <a:spcPct val="200000"/>
              </a:lnSpc>
            </a:pPr>
            <a:r>
              <a:rPr lang="zh-CN" altLang="en-US" sz="2800" dirty="0" smtClean="0">
                <a:solidFill>
                  <a:srgbClr val="666666"/>
                </a:solidFill>
                <a:latin typeface="微软雅黑"/>
                <a:ea typeface="微软雅黑"/>
              </a:rPr>
              <a:t>沟而能通</a:t>
            </a:r>
          </a:p>
          <a:p>
            <a:pPr>
              <a:lnSpc>
                <a:spcPct val="200000"/>
              </a:lnSpc>
            </a:pPr>
            <a:r>
              <a:rPr lang="zh-CN" altLang="en-US" sz="2800" dirty="0" smtClean="0">
                <a:solidFill>
                  <a:srgbClr val="666666"/>
                </a:solidFill>
                <a:latin typeface="微软雅黑"/>
                <a:ea typeface="微软雅黑"/>
              </a:rPr>
              <a:t>不沟而通</a:t>
            </a:r>
            <a:endParaRPr lang="zh-CN" altLang="en-US" sz="2800" dirty="0">
              <a:solidFill>
                <a:srgbClr val="666666"/>
              </a:solidFill>
              <a:latin typeface="微软雅黑"/>
              <a:ea typeface="微软雅黑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95331" y="4761584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666666"/>
                </a:solidFill>
                <a:latin typeface="微软雅黑"/>
                <a:ea typeface="微软雅黑"/>
              </a:rPr>
              <a:t>为什么沟通不</a:t>
            </a:r>
            <a:r>
              <a:rPr lang="zh-CN" altLang="en-US" sz="3200" b="1" dirty="0" smtClean="0">
                <a:solidFill>
                  <a:srgbClr val="666666"/>
                </a:solidFill>
                <a:latin typeface="微软雅黑"/>
                <a:ea typeface="微软雅黑"/>
              </a:rPr>
              <a:t>善？</a:t>
            </a:r>
            <a:endParaRPr lang="zh-CN" altLang="en-US" sz="3200" b="1" dirty="0">
              <a:solidFill>
                <a:srgbClr val="666666"/>
              </a:solidFill>
              <a:latin typeface="微软雅黑"/>
              <a:ea typeface="微软雅黑"/>
            </a:endParaRPr>
          </a:p>
        </p:txBody>
      </p:sp>
      <p:pic>
        <p:nvPicPr>
          <p:cNvPr id="29698" name="Picture 2" descr="鼠标 地球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19798" y="2276872"/>
            <a:ext cx="4010355" cy="26010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1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55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4061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0"/>
          <p:cNvSpPr txBox="1">
            <a:spLocks noChangeArrowheads="1"/>
          </p:cNvSpPr>
          <p:nvPr/>
        </p:nvSpPr>
        <p:spPr bwMode="auto">
          <a:xfrm>
            <a:off x="453124" y="345455"/>
            <a:ext cx="610493" cy="1569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9600" dirty="0">
                <a:solidFill>
                  <a:srgbClr val="00C4F0"/>
                </a:solidFill>
                <a:latin typeface="Franklin Gothic Heavy" pitchFamily="34" charset="0"/>
              </a:rPr>
              <a:t>+</a:t>
            </a:r>
            <a:endParaRPr lang="zh-CN" altLang="en-US" sz="9600" dirty="0">
              <a:solidFill>
                <a:srgbClr val="00C4F0"/>
              </a:solidFill>
              <a:latin typeface="Franklin Gothic Heavy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259632" y="980729"/>
            <a:ext cx="2808312" cy="453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pPr eaLnBrk="0" hangingPunct="0">
              <a:buFont typeface="Wingdings" pitchFamily="2" charset="2"/>
              <a:buNone/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沟通的障碍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625400" y="1505843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628575" y="1505848"/>
            <a:ext cx="7543825" cy="1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8028508" y="5589810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6" name="Line 8"/>
          <p:cNvSpPr>
            <a:spLocks noChangeShapeType="1"/>
          </p:cNvSpPr>
          <p:nvPr/>
        </p:nvSpPr>
        <p:spPr bwMode="auto">
          <a:xfrm>
            <a:off x="542729" y="5589260"/>
            <a:ext cx="770168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04048" y="1915101"/>
            <a:ext cx="2799165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200" dirty="0" smtClean="0">
                <a:solidFill>
                  <a:srgbClr val="666666"/>
                </a:solidFill>
                <a:latin typeface="微软雅黑"/>
                <a:ea typeface="微软雅黑"/>
              </a:rPr>
              <a:t>认知误解</a:t>
            </a:r>
          </a:p>
          <a:p>
            <a:pPr>
              <a:lnSpc>
                <a:spcPct val="200000"/>
              </a:lnSpc>
            </a:pPr>
            <a:r>
              <a:rPr lang="zh-CN" altLang="en-US" sz="2200" dirty="0" smtClean="0">
                <a:solidFill>
                  <a:srgbClr val="666666"/>
                </a:solidFill>
                <a:latin typeface="微软雅黑"/>
                <a:ea typeface="微软雅黑"/>
              </a:rPr>
              <a:t>角色差异   </a:t>
            </a:r>
          </a:p>
          <a:p>
            <a:pPr>
              <a:lnSpc>
                <a:spcPct val="200000"/>
              </a:lnSpc>
            </a:pPr>
            <a:r>
              <a:rPr lang="zh-CN" altLang="en-US" sz="2200" dirty="0" smtClean="0">
                <a:solidFill>
                  <a:srgbClr val="666666"/>
                </a:solidFill>
                <a:latin typeface="微软雅黑"/>
                <a:ea typeface="微软雅黑"/>
              </a:rPr>
              <a:t>利益分歧   </a:t>
            </a:r>
          </a:p>
          <a:p>
            <a:pPr>
              <a:lnSpc>
                <a:spcPct val="200000"/>
              </a:lnSpc>
            </a:pPr>
            <a:r>
              <a:rPr lang="zh-CN" altLang="en-US" sz="2200" dirty="0" smtClean="0">
                <a:solidFill>
                  <a:srgbClr val="666666"/>
                </a:solidFill>
                <a:latin typeface="微软雅黑"/>
                <a:ea typeface="微软雅黑"/>
              </a:rPr>
              <a:t>性格差别</a:t>
            </a:r>
          </a:p>
          <a:p>
            <a:pPr>
              <a:lnSpc>
                <a:spcPct val="200000"/>
              </a:lnSpc>
            </a:pPr>
            <a:r>
              <a:rPr lang="zh-CN" altLang="en-US" sz="2200" dirty="0" smtClean="0">
                <a:solidFill>
                  <a:srgbClr val="666666"/>
                </a:solidFill>
                <a:latin typeface="微软雅黑"/>
                <a:ea typeface="微软雅黑"/>
              </a:rPr>
              <a:t>沟通能力缺乏</a:t>
            </a:r>
          </a:p>
        </p:txBody>
      </p:sp>
      <p:pic>
        <p:nvPicPr>
          <p:cNvPr id="28674" name="Picture 2" descr="飞跃障碍物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376317" y="1828855"/>
            <a:ext cx="2691627" cy="36503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8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56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72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0"/>
          <p:cNvSpPr txBox="1">
            <a:spLocks noChangeArrowheads="1"/>
          </p:cNvSpPr>
          <p:nvPr/>
        </p:nvSpPr>
        <p:spPr bwMode="auto">
          <a:xfrm>
            <a:off x="453124" y="345455"/>
            <a:ext cx="610493" cy="1569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9600" dirty="0">
                <a:solidFill>
                  <a:srgbClr val="00C4F0"/>
                </a:solidFill>
                <a:latin typeface="Franklin Gothic Heavy" pitchFamily="34" charset="0"/>
              </a:rPr>
              <a:t>+</a:t>
            </a:r>
            <a:endParaRPr lang="zh-CN" altLang="en-US" sz="9600" dirty="0">
              <a:solidFill>
                <a:srgbClr val="00C4F0"/>
              </a:solidFill>
              <a:latin typeface="Franklin Gothic Heavy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259632" y="980729"/>
            <a:ext cx="2808312" cy="453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pPr eaLnBrk="0" hangingPunct="0">
              <a:buFont typeface="Wingdings" pitchFamily="2" charset="2"/>
              <a:buNone/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沟通的关键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625400" y="1505843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628575" y="1505848"/>
            <a:ext cx="7543825" cy="1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8028508" y="5589810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6" name="Line 8"/>
          <p:cNvSpPr>
            <a:spLocks noChangeShapeType="1"/>
          </p:cNvSpPr>
          <p:nvPr/>
        </p:nvSpPr>
        <p:spPr bwMode="auto">
          <a:xfrm>
            <a:off x="542729" y="5589260"/>
            <a:ext cx="770168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267747" y="3106101"/>
            <a:ext cx="489654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改变心态</a:t>
            </a:r>
            <a:endParaRPr lang="en-US" altLang="zh-CN" sz="8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9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57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91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0"/>
          <p:cNvSpPr txBox="1">
            <a:spLocks noChangeArrowheads="1"/>
          </p:cNvSpPr>
          <p:nvPr/>
        </p:nvSpPr>
        <p:spPr bwMode="auto">
          <a:xfrm>
            <a:off x="453124" y="345455"/>
            <a:ext cx="610493" cy="1569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9600" dirty="0">
                <a:solidFill>
                  <a:srgbClr val="00C4F0"/>
                </a:solidFill>
                <a:latin typeface="Franklin Gothic Heavy" pitchFamily="34" charset="0"/>
              </a:rPr>
              <a:t>+</a:t>
            </a:r>
            <a:endParaRPr lang="zh-CN" altLang="en-US" sz="9600" dirty="0">
              <a:solidFill>
                <a:srgbClr val="00C4F0"/>
              </a:solidFill>
              <a:latin typeface="Franklin Gothic Heavy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259632" y="980729"/>
            <a:ext cx="2808312" cy="453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pPr eaLnBrk="0" hangingPunct="0">
              <a:buFont typeface="Wingdings" pitchFamily="2" charset="2"/>
              <a:buNone/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沟通策略之一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625400" y="1505843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628575" y="1505848"/>
            <a:ext cx="7543825" cy="1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8028508" y="5589810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6" name="Line 8"/>
          <p:cNvSpPr>
            <a:spLocks noChangeShapeType="1"/>
          </p:cNvSpPr>
          <p:nvPr/>
        </p:nvSpPr>
        <p:spPr bwMode="auto">
          <a:xfrm>
            <a:off x="542729" y="5589260"/>
            <a:ext cx="770168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259632" y="2204864"/>
            <a:ext cx="661102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666666"/>
                </a:solidFill>
                <a:latin typeface="微软雅黑"/>
                <a:ea typeface="微软雅黑"/>
              </a:rPr>
              <a:t>沟通行为的主动性</a:t>
            </a:r>
          </a:p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666666"/>
                </a:solidFill>
                <a:latin typeface="微软雅黑"/>
                <a:ea typeface="微软雅黑"/>
              </a:rPr>
              <a:t>随时随地的和人沟通</a:t>
            </a:r>
          </a:p>
          <a:p>
            <a:pPr indent="457200">
              <a:lnSpc>
                <a:spcPct val="200000"/>
              </a:lnSpc>
            </a:pPr>
            <a:r>
              <a:rPr lang="zh-CN" altLang="en-US" sz="1600" dirty="0" smtClean="0">
                <a:solidFill>
                  <a:srgbClr val="666666"/>
                </a:solidFill>
                <a:latin typeface="微软雅黑"/>
                <a:ea typeface="微软雅黑"/>
              </a:rPr>
              <a:t>升</a:t>
            </a:r>
            <a:r>
              <a:rPr lang="zh-CN" altLang="en-US" sz="1600" dirty="0">
                <a:solidFill>
                  <a:srgbClr val="666666"/>
                </a:solidFill>
                <a:latin typeface="微软雅黑"/>
                <a:ea typeface="微软雅黑"/>
              </a:rPr>
              <a:t>职时，有没有和别的部门打个招呼，说你看我需要怎么和你配合，问管理部门我需要再在哪方面努力？</a:t>
            </a:r>
          </a:p>
          <a:p>
            <a:pPr indent="457200">
              <a:lnSpc>
                <a:spcPct val="200000"/>
              </a:lnSpc>
            </a:pPr>
            <a:r>
              <a:rPr lang="zh-CN" altLang="en-US" sz="2400" b="1" dirty="0">
                <a:solidFill>
                  <a:srgbClr val="00C4F0"/>
                </a:solidFill>
                <a:latin typeface="微软雅黑"/>
                <a:ea typeface="微软雅黑"/>
              </a:rPr>
              <a:t>所谓主动，不是主动支援，就是主动反馈。</a:t>
            </a:r>
          </a:p>
        </p:txBody>
      </p:sp>
      <p:sp>
        <p:nvSpPr>
          <p:cNvPr id="19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58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910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0"/>
          <p:cNvSpPr txBox="1">
            <a:spLocks noChangeArrowheads="1"/>
          </p:cNvSpPr>
          <p:nvPr/>
        </p:nvSpPr>
        <p:spPr bwMode="auto">
          <a:xfrm>
            <a:off x="453124" y="345455"/>
            <a:ext cx="610493" cy="1569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9600" dirty="0">
                <a:solidFill>
                  <a:srgbClr val="00C4F0"/>
                </a:solidFill>
                <a:latin typeface="Franklin Gothic Heavy" pitchFamily="34" charset="0"/>
              </a:rPr>
              <a:t>+</a:t>
            </a:r>
            <a:endParaRPr lang="zh-CN" altLang="en-US" sz="9600" dirty="0">
              <a:solidFill>
                <a:srgbClr val="00C4F0"/>
              </a:solidFill>
              <a:latin typeface="Franklin Gothic Heavy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259632" y="980729"/>
            <a:ext cx="2808312" cy="453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pPr eaLnBrk="0" hangingPunct="0">
              <a:buFont typeface="Wingdings" pitchFamily="2" charset="2"/>
              <a:buNone/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沟通策略</a:t>
            </a:r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之二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625400" y="1505843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628575" y="1505848"/>
            <a:ext cx="7543825" cy="1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8028508" y="5589810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6" name="Line 8"/>
          <p:cNvSpPr>
            <a:spLocks noChangeShapeType="1"/>
          </p:cNvSpPr>
          <p:nvPr/>
        </p:nvSpPr>
        <p:spPr bwMode="auto">
          <a:xfrm>
            <a:off x="542729" y="5589260"/>
            <a:ext cx="770168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63614" y="2180933"/>
            <a:ext cx="710878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666666"/>
                </a:solidFill>
                <a:latin typeface="微软雅黑"/>
                <a:ea typeface="微软雅黑"/>
              </a:rPr>
              <a:t>沟通对象的多样性</a:t>
            </a:r>
          </a:p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666666"/>
                </a:solidFill>
                <a:latin typeface="微软雅黑"/>
                <a:ea typeface="微软雅黑"/>
              </a:rPr>
              <a:t>人脉，人脉等于钱脉；关系，关系就是实力</a:t>
            </a:r>
            <a:r>
              <a:rPr lang="zh-CN" altLang="en-US" sz="1600" dirty="0" smtClean="0">
                <a:solidFill>
                  <a:srgbClr val="666666"/>
                </a:solidFill>
                <a:latin typeface="微软雅黑"/>
                <a:ea typeface="微软雅黑"/>
              </a:rPr>
              <a:t>；</a:t>
            </a:r>
            <a:endParaRPr lang="en-US" altLang="zh-CN" sz="1600" dirty="0" smtClean="0">
              <a:solidFill>
                <a:srgbClr val="666666"/>
              </a:solidFill>
              <a:latin typeface="微软雅黑"/>
              <a:ea typeface="微软雅黑"/>
            </a:endParaRPr>
          </a:p>
          <a:p>
            <a:pPr indent="457200">
              <a:lnSpc>
                <a:spcPct val="200000"/>
              </a:lnSpc>
            </a:pPr>
            <a:r>
              <a:rPr lang="zh-CN" altLang="en-US" sz="2800" b="1" dirty="0" smtClean="0">
                <a:solidFill>
                  <a:srgbClr val="00C4F0"/>
                </a:solidFill>
                <a:latin typeface="微软雅黑"/>
                <a:ea typeface="微软雅黑"/>
              </a:rPr>
              <a:t>朋</a:t>
            </a:r>
            <a:r>
              <a:rPr lang="zh-CN" altLang="en-US" sz="2800" b="1" dirty="0">
                <a:solidFill>
                  <a:srgbClr val="00C4F0"/>
                </a:solidFill>
                <a:latin typeface="微软雅黑"/>
                <a:ea typeface="微软雅黑"/>
              </a:rPr>
              <a:t>友，是最大的生产力</a:t>
            </a:r>
          </a:p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666666"/>
                </a:solidFill>
                <a:latin typeface="微软雅黑"/>
                <a:ea typeface="微软雅黑"/>
              </a:rPr>
              <a:t>你每天都和谁在一起</a:t>
            </a:r>
            <a:r>
              <a:rPr lang="en-US" altLang="zh-CN" sz="1600" dirty="0">
                <a:solidFill>
                  <a:srgbClr val="666666"/>
                </a:solidFill>
                <a:latin typeface="微软雅黑"/>
                <a:ea typeface="微软雅黑"/>
              </a:rPr>
              <a:t>......</a:t>
            </a:r>
            <a:r>
              <a:rPr lang="zh-CN" altLang="en-US" sz="1600" dirty="0">
                <a:solidFill>
                  <a:srgbClr val="666666"/>
                </a:solidFill>
                <a:latin typeface="微软雅黑"/>
                <a:ea typeface="微软雅黑"/>
              </a:rPr>
              <a:t>你周围的人会影响你的格局</a:t>
            </a:r>
          </a:p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rgbClr val="666666"/>
                </a:solidFill>
                <a:latin typeface="微软雅黑"/>
                <a:ea typeface="微软雅黑"/>
              </a:rPr>
              <a:t>升级你的电话本</a:t>
            </a:r>
          </a:p>
          <a:p>
            <a:pPr indent="457200">
              <a:lnSpc>
                <a:spcPct val="200000"/>
              </a:lnSpc>
            </a:pPr>
            <a:endParaRPr lang="zh-CN" altLang="en-US" sz="1600" dirty="0">
              <a:solidFill>
                <a:srgbClr val="666666"/>
              </a:solidFill>
              <a:latin typeface="微软雅黑"/>
              <a:ea typeface="微软雅黑"/>
            </a:endParaRPr>
          </a:p>
        </p:txBody>
      </p:sp>
      <p:sp>
        <p:nvSpPr>
          <p:cNvPr id="19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59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1534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0"/>
          <p:cNvSpPr txBox="1">
            <a:spLocks noChangeArrowheads="1"/>
          </p:cNvSpPr>
          <p:nvPr/>
        </p:nvSpPr>
        <p:spPr bwMode="auto">
          <a:xfrm>
            <a:off x="453124" y="345455"/>
            <a:ext cx="610493" cy="1569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9600" dirty="0">
                <a:solidFill>
                  <a:srgbClr val="00C4F0"/>
                </a:solidFill>
                <a:latin typeface="Franklin Gothic Heavy" pitchFamily="34" charset="0"/>
              </a:rPr>
              <a:t>+</a:t>
            </a:r>
            <a:endParaRPr lang="zh-CN" altLang="en-US" sz="9600" dirty="0">
              <a:solidFill>
                <a:srgbClr val="00C4F0"/>
              </a:solidFill>
              <a:latin typeface="Franklin Gothic Heavy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259632" y="980729"/>
            <a:ext cx="2808312" cy="453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pPr eaLnBrk="0" hangingPunct="0">
              <a:buFont typeface="Wingdings" pitchFamily="2" charset="2"/>
              <a:buNone/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变痛苦为快乐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625400" y="1505843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628575" y="1505848"/>
            <a:ext cx="7543825" cy="1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8028508" y="5589810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6" name="Line 8"/>
          <p:cNvSpPr>
            <a:spLocks noChangeShapeType="1"/>
          </p:cNvSpPr>
          <p:nvPr/>
        </p:nvSpPr>
        <p:spPr bwMode="auto">
          <a:xfrm>
            <a:off x="542729" y="5589260"/>
            <a:ext cx="770168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cxnSp>
        <p:nvCxnSpPr>
          <p:cNvPr id="31" name="直接连接符​​ 6"/>
          <p:cNvCxnSpPr/>
          <p:nvPr/>
        </p:nvCxnSpPr>
        <p:spPr bwMode="auto">
          <a:xfrm>
            <a:off x="544284" y="4453206"/>
            <a:ext cx="8396516" cy="0"/>
          </a:xfrm>
          <a:prstGeom prst="line">
            <a:avLst/>
          </a:prstGeom>
          <a:solidFill>
            <a:srgbClr val="6076B4"/>
          </a:solidFill>
          <a:ln w="9525" cap="flat" cmpd="sng" algn="ctr">
            <a:solidFill>
              <a:sysClr val="windowText" lastClr="000000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3" name="矩形​​ 9"/>
          <p:cNvSpPr/>
          <p:nvPr/>
        </p:nvSpPr>
        <p:spPr>
          <a:xfrm>
            <a:off x="1607086" y="4804448"/>
            <a:ext cx="628868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有钱办事的</a:t>
            </a:r>
            <a:r>
              <a:rPr lang="zh-CN" altLang="en-US" sz="3000" b="1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快乐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无钱办事的</a:t>
            </a:r>
            <a:r>
              <a:rPr lang="zh-CN" altLang="en-US" sz="3000" b="1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痛苦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→工作上怎样找钱</a:t>
            </a:r>
            <a:r>
              <a:rPr lang="zh-CN" altLang="en-US" sz="3000" b="1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？ </a:t>
            </a:r>
          </a:p>
        </p:txBody>
      </p:sp>
      <p:pic>
        <p:nvPicPr>
          <p:cNvPr id="47106" name="Picture 2" descr="痛苦烦躁的男士表情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75656" y="1624694"/>
            <a:ext cx="1893112" cy="27377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7108" name="Picture 4" descr="跳起的女孩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80112" y="1681722"/>
            <a:ext cx="2135514" cy="26236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982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2561424" y="3104978"/>
            <a:ext cx="4175729" cy="163185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人生没有彩排，天天都是现场直播</a:t>
            </a:r>
            <a:endParaRPr lang="en-US" altLang="zh-CN" sz="2000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2000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奋斗没有句号，时时都在续写逗号</a:t>
            </a:r>
            <a:endParaRPr lang="en-US" altLang="zh-CN" sz="2000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2000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职场不分大小，场场都有掌声鲜花</a:t>
            </a:r>
          </a:p>
        </p:txBody>
      </p:sp>
      <p:sp>
        <p:nvSpPr>
          <p:cNvPr id="5" name="圆角矩形 23"/>
          <p:cNvSpPr/>
          <p:nvPr/>
        </p:nvSpPr>
        <p:spPr>
          <a:xfrm>
            <a:off x="539552" y="2060848"/>
            <a:ext cx="8316686" cy="714380"/>
          </a:xfrm>
          <a:prstGeom prst="roundRect">
            <a:avLst/>
          </a:prstGeom>
          <a:gradFill flip="none" rotWithShape="1">
            <a:gsLst>
              <a:gs pos="11000">
                <a:srgbClr val="00C4F0"/>
              </a:gs>
              <a:gs pos="100000">
                <a:srgbClr val="00C4F0"/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CN" altLang="en-US" sz="3200" b="1" kern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生命的长度很难掌握，生命的宽度可以</a:t>
            </a:r>
            <a:r>
              <a:rPr lang="zh-CN" altLang="en-US" sz="3200" b="1" kern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把握</a:t>
            </a:r>
            <a:endParaRPr lang="zh-CN" altLang="en-US" sz="3200" b="1" kern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" name="直接连接符 24"/>
          <p:cNvCxnSpPr/>
          <p:nvPr/>
        </p:nvCxnSpPr>
        <p:spPr>
          <a:xfrm>
            <a:off x="539552" y="2825660"/>
            <a:ext cx="8142516" cy="0"/>
          </a:xfrm>
          <a:prstGeom prst="line">
            <a:avLst/>
          </a:prstGeom>
          <a:noFill/>
          <a:ln w="9525" cap="rnd" cmpd="sng" algn="ctr">
            <a:solidFill>
              <a:sysClr val="windowText" lastClr="000000"/>
            </a:solidFill>
            <a:prstDash val="sysDash"/>
          </a:ln>
          <a:effectLst/>
        </p:spPr>
      </p:cxn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60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8695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573016"/>
            <a:ext cx="9144000" cy="309634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00C4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15616" y="1772816"/>
            <a:ext cx="3874779" cy="8361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5763"/>
              </a:lnSpc>
            </a:pPr>
            <a:r>
              <a:rPr lang="zh-CN" altLang="en-US" sz="8000" b="1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谢  </a:t>
            </a:r>
            <a:r>
              <a:rPr lang="zh-CN" altLang="en-US" sz="8000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谢</a:t>
            </a:r>
            <a:r>
              <a:rPr lang="zh-CN" altLang="en-US" sz="80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es-HN" altLang="zh-CN" sz="8000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994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1115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13 Grupo"/>
          <p:cNvGrpSpPr>
            <a:grpSpLocks/>
          </p:cNvGrpSpPr>
          <p:nvPr/>
        </p:nvGrpSpPr>
        <p:grpSpPr bwMode="auto">
          <a:xfrm>
            <a:off x="3132138" y="1585303"/>
            <a:ext cx="6350" cy="3017837"/>
            <a:chOff x="4276603" y="1491264"/>
            <a:chExt cx="319" cy="3377896"/>
          </a:xfrm>
        </p:grpSpPr>
        <p:cxnSp>
          <p:nvCxnSpPr>
            <p:cNvPr id="5" name="9 Conector recto"/>
            <p:cNvCxnSpPr/>
            <p:nvPr/>
          </p:nvCxnSpPr>
          <p:spPr>
            <a:xfrm>
              <a:off x="4276603" y="1491264"/>
              <a:ext cx="0" cy="337789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" name="10 Conector recto"/>
            <p:cNvCxnSpPr/>
            <p:nvPr/>
          </p:nvCxnSpPr>
          <p:spPr>
            <a:xfrm>
              <a:off x="4276922" y="1491264"/>
              <a:ext cx="0" cy="33778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8" name="2 Marcador de contenido"/>
          <p:cNvSpPr txBox="1">
            <a:spLocks/>
          </p:cNvSpPr>
          <p:nvPr/>
        </p:nvSpPr>
        <p:spPr>
          <a:xfrm>
            <a:off x="441325" y="2998175"/>
            <a:ext cx="2427288" cy="1524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es-ES" sz="1200" dirty="0">
              <a:solidFill>
                <a:srgbClr val="5F5F5F"/>
              </a:solidFill>
            </a:endParaRPr>
          </a:p>
        </p:txBody>
      </p:sp>
      <p:sp>
        <p:nvSpPr>
          <p:cNvPr id="9" name="2 Marcador de contenido"/>
          <p:cNvSpPr txBox="1">
            <a:spLocks/>
          </p:cNvSpPr>
          <p:nvPr/>
        </p:nvSpPr>
        <p:spPr bwMode="auto">
          <a:xfrm>
            <a:off x="1048147" y="2832505"/>
            <a:ext cx="1213644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克服困难</a:t>
            </a:r>
            <a:endParaRPr lang="es-ES" b="1" dirty="0">
              <a:solidFill>
                <a:srgbClr val="5F5F5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48 Grupo"/>
          <p:cNvGrpSpPr>
            <a:grpSpLocks/>
          </p:cNvGrpSpPr>
          <p:nvPr/>
        </p:nvGrpSpPr>
        <p:grpSpPr bwMode="auto">
          <a:xfrm>
            <a:off x="6091238" y="1585303"/>
            <a:ext cx="6350" cy="3017837"/>
            <a:chOff x="4276603" y="1491264"/>
            <a:chExt cx="319" cy="3377896"/>
          </a:xfrm>
        </p:grpSpPr>
        <p:cxnSp>
          <p:nvCxnSpPr>
            <p:cNvPr id="14" name="49 Conector recto"/>
            <p:cNvCxnSpPr/>
            <p:nvPr/>
          </p:nvCxnSpPr>
          <p:spPr>
            <a:xfrm>
              <a:off x="4276603" y="1491264"/>
              <a:ext cx="0" cy="337789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50 Conector recto"/>
            <p:cNvCxnSpPr/>
            <p:nvPr/>
          </p:nvCxnSpPr>
          <p:spPr>
            <a:xfrm>
              <a:off x="4276922" y="1491264"/>
              <a:ext cx="0" cy="33778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1" name="2 Marcador de contenido"/>
          <p:cNvSpPr txBox="1">
            <a:spLocks/>
          </p:cNvSpPr>
          <p:nvPr/>
        </p:nvSpPr>
        <p:spPr>
          <a:xfrm>
            <a:off x="560536" y="3324728"/>
            <a:ext cx="2571602" cy="1524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4625" indent="-174625" algn="just"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资源配置</a:t>
            </a:r>
            <a:r>
              <a:rPr lang="en-US" altLang="zh-CN" sz="1200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marL="174625" indent="-174625" algn="just"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变</a:t>
            </a:r>
            <a:r>
              <a:rPr lang="zh-CN" altLang="en-US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资源优势为经济优势</a:t>
            </a:r>
            <a:r>
              <a:rPr lang="en-US" altLang="zh-CN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;</a:t>
            </a:r>
          </a:p>
          <a:p>
            <a:pPr marL="174625" indent="-174625" algn="just"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解放思想</a:t>
            </a:r>
            <a:r>
              <a:rPr lang="en-US" altLang="zh-CN" sz="1200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marL="174625" indent="-174625" algn="just"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思</a:t>
            </a:r>
            <a:r>
              <a:rPr lang="zh-CN" altLang="en-US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想统领思路</a:t>
            </a:r>
            <a:r>
              <a:rPr lang="en-US" altLang="zh-CN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思路决定出路</a:t>
            </a:r>
          </a:p>
        </p:txBody>
      </p:sp>
      <p:sp>
        <p:nvSpPr>
          <p:cNvPr id="23" name="2 Marcador de contenido"/>
          <p:cNvSpPr txBox="1">
            <a:spLocks/>
          </p:cNvSpPr>
          <p:nvPr/>
        </p:nvSpPr>
        <p:spPr bwMode="auto">
          <a:xfrm>
            <a:off x="3851920" y="2822756"/>
            <a:ext cx="1213644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忘记痛苦</a:t>
            </a:r>
            <a:endParaRPr lang="es-ES" b="1" dirty="0">
              <a:solidFill>
                <a:srgbClr val="5F5F5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2 Marcador de contenido"/>
          <p:cNvSpPr txBox="1">
            <a:spLocks/>
          </p:cNvSpPr>
          <p:nvPr/>
        </p:nvSpPr>
        <p:spPr>
          <a:xfrm>
            <a:off x="3584876" y="3324728"/>
            <a:ext cx="2427287" cy="1524000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70000"/>
              </a:lnSpc>
              <a:spcBef>
                <a:spcPts val="0"/>
              </a:spcBef>
              <a:defRPr/>
            </a:pPr>
            <a:r>
              <a:rPr lang="zh-CN" altLang="en-US" sz="15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一般在</a:t>
            </a:r>
            <a:r>
              <a:rPr lang="zh-CN" altLang="en-US" sz="16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听完话后。</a:t>
            </a:r>
            <a:endParaRPr lang="en-US" altLang="zh-CN" sz="1600" dirty="0">
              <a:solidFill>
                <a:srgbClr val="5F5F5F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70000"/>
              </a:lnSpc>
              <a:spcBef>
                <a:spcPts val="0"/>
              </a:spcBef>
              <a:defRPr/>
            </a:pPr>
            <a:r>
              <a:rPr lang="zh-CN" altLang="en-US" sz="16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１天</a:t>
            </a:r>
            <a:r>
              <a:rPr lang="en-US" altLang="zh-CN" sz="16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(24</a:t>
            </a:r>
            <a:r>
              <a:rPr lang="zh-CN" altLang="en-US" sz="16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小时</a:t>
            </a:r>
            <a:r>
              <a:rPr lang="en-US" altLang="zh-CN" sz="16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16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内忘掉</a:t>
            </a:r>
            <a:r>
              <a:rPr lang="en-US" altLang="zh-CN" sz="16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r>
              <a:rPr lang="zh-CN" altLang="en-US" sz="16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；              </a:t>
            </a:r>
          </a:p>
          <a:p>
            <a:pPr lvl="0">
              <a:lnSpc>
                <a:spcPct val="170000"/>
              </a:lnSpc>
              <a:spcBef>
                <a:spcPts val="0"/>
              </a:spcBef>
              <a:defRPr/>
            </a:pPr>
            <a:r>
              <a:rPr lang="en-US" altLang="zh-CN" sz="16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6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天</a:t>
            </a:r>
            <a:r>
              <a:rPr lang="en-US" altLang="zh-CN" sz="16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(48</a:t>
            </a:r>
            <a:r>
              <a:rPr lang="zh-CN" altLang="en-US" sz="16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小时</a:t>
            </a:r>
            <a:r>
              <a:rPr lang="en-US" altLang="zh-CN" sz="16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16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内忘掉</a:t>
            </a:r>
            <a:r>
              <a:rPr lang="en-US" altLang="zh-CN" sz="16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50%;</a:t>
            </a:r>
          </a:p>
          <a:p>
            <a:pPr lvl="0">
              <a:lnSpc>
                <a:spcPct val="170000"/>
              </a:lnSpc>
              <a:spcBef>
                <a:spcPts val="0"/>
              </a:spcBef>
              <a:defRPr/>
            </a:pPr>
            <a:r>
              <a:rPr lang="en-US" altLang="zh-CN" sz="16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6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天</a:t>
            </a:r>
            <a:r>
              <a:rPr lang="en-US" altLang="zh-CN" sz="16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(96</a:t>
            </a:r>
            <a:r>
              <a:rPr lang="zh-CN" altLang="en-US" sz="16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小时</a:t>
            </a:r>
            <a:r>
              <a:rPr lang="en-US" altLang="zh-CN" sz="16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16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内忘掉</a:t>
            </a:r>
            <a:r>
              <a:rPr lang="en-US" altLang="zh-CN" sz="16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80%</a:t>
            </a:r>
            <a:r>
              <a:rPr lang="zh-CN" altLang="en-US" sz="16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25" name="2 Marcador de contenido"/>
          <p:cNvSpPr txBox="1">
            <a:spLocks/>
          </p:cNvSpPr>
          <p:nvPr/>
        </p:nvSpPr>
        <p:spPr>
          <a:xfrm>
            <a:off x="6345981" y="3038879"/>
            <a:ext cx="2427288" cy="1524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es-ES" sz="1200" dirty="0">
              <a:solidFill>
                <a:srgbClr val="5F5F5F"/>
              </a:solidFill>
            </a:endParaRPr>
          </a:p>
        </p:txBody>
      </p:sp>
      <p:sp>
        <p:nvSpPr>
          <p:cNvPr id="26" name="2 Marcador de contenido"/>
          <p:cNvSpPr txBox="1">
            <a:spLocks/>
          </p:cNvSpPr>
          <p:nvPr/>
        </p:nvSpPr>
        <p:spPr bwMode="auto">
          <a:xfrm>
            <a:off x="6639467" y="2831888"/>
            <a:ext cx="1213644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直面挑战</a:t>
            </a:r>
            <a:endParaRPr lang="es-ES" b="1" dirty="0">
              <a:solidFill>
                <a:srgbClr val="5F5F5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2 Marcador de contenido"/>
          <p:cNvSpPr txBox="1">
            <a:spLocks/>
          </p:cNvSpPr>
          <p:nvPr/>
        </p:nvSpPr>
        <p:spPr>
          <a:xfrm>
            <a:off x="6390079" y="3324728"/>
            <a:ext cx="2427287" cy="1524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4625" indent="-174625" algn="just"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困难和挑战袭来时</a:t>
            </a:r>
            <a:r>
              <a:rPr lang="en-US" altLang="zh-CN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鼓足勇气</a:t>
            </a:r>
            <a:r>
              <a:rPr lang="en-US" altLang="zh-CN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抬起头</a:t>
            </a:r>
            <a:r>
              <a:rPr lang="en-US" altLang="zh-CN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勇敢面对它们。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351" y="1268768"/>
            <a:ext cx="1357235" cy="13572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20930" y="1268777"/>
            <a:ext cx="1353449" cy="1357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61710" y="1268777"/>
            <a:ext cx="1357200" cy="1357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0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8290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15616" y="1412782"/>
            <a:ext cx="7488832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◆例：</a:t>
            </a:r>
            <a:r>
              <a:rPr lang="zh-CN" altLang="en-US" sz="2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牧场主</a:t>
            </a:r>
            <a:r>
              <a:rPr lang="en-US" altLang="zh-CN" sz="2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--</a:t>
            </a:r>
            <a:r>
              <a:rPr lang="zh-CN" altLang="en-US" sz="2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美国西部蒙大拿山区</a:t>
            </a:r>
            <a:r>
              <a:rPr lang="en-US" altLang="zh-CN" sz="2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--</a:t>
            </a:r>
            <a:r>
              <a:rPr lang="zh-CN" altLang="en-US" sz="2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莱克西</a:t>
            </a:r>
            <a:r>
              <a:rPr lang="en-US" altLang="zh-CN" sz="2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--</a:t>
            </a:r>
            <a:r>
              <a:rPr lang="zh-CN" altLang="en-US" sz="2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多次狼吃羊</a:t>
            </a:r>
            <a:r>
              <a:rPr lang="en-US" altLang="zh-CN" sz="2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--</a:t>
            </a:r>
            <a:r>
              <a:rPr lang="zh-CN" altLang="en-US" sz="2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美州驼羊抬起头</a:t>
            </a:r>
            <a:r>
              <a:rPr lang="en-US" altLang="zh-CN" sz="2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--</a:t>
            </a:r>
            <a:r>
              <a:rPr lang="zh-CN" altLang="en-US" sz="2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笔直向土狼走过去，土狼反而逃跑了。</a:t>
            </a:r>
          </a:p>
        </p:txBody>
      </p:sp>
      <p:sp>
        <p:nvSpPr>
          <p:cNvPr id="13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165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0"/>
          <p:cNvSpPr txBox="1">
            <a:spLocks noChangeArrowheads="1"/>
          </p:cNvSpPr>
          <p:nvPr/>
        </p:nvSpPr>
        <p:spPr bwMode="auto">
          <a:xfrm>
            <a:off x="453124" y="345455"/>
            <a:ext cx="610493" cy="1569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9600" dirty="0">
                <a:solidFill>
                  <a:srgbClr val="00C4F0"/>
                </a:solidFill>
                <a:latin typeface="Franklin Gothic Heavy" pitchFamily="34" charset="0"/>
              </a:rPr>
              <a:t>+</a:t>
            </a:r>
            <a:endParaRPr lang="zh-CN" altLang="en-US" sz="9600" dirty="0">
              <a:solidFill>
                <a:srgbClr val="00C4F0"/>
              </a:solidFill>
              <a:latin typeface="Franklin Gothic Heavy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259632" y="980729"/>
            <a:ext cx="2808312" cy="453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pPr eaLnBrk="0" hangingPunct="0">
              <a:buFont typeface="Wingdings" pitchFamily="2" charset="2"/>
              <a:buNone/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变重智商为重情商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625400" y="1505843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628575" y="1505848"/>
            <a:ext cx="7543825" cy="1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8028508" y="5589810"/>
            <a:ext cx="215900" cy="714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6" tIns="45713" rIns="91426" bIns="45713" anchor="ctr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6" name="Line 8"/>
          <p:cNvSpPr>
            <a:spLocks noChangeShapeType="1"/>
          </p:cNvSpPr>
          <p:nvPr/>
        </p:nvSpPr>
        <p:spPr bwMode="auto">
          <a:xfrm>
            <a:off x="542729" y="5589260"/>
            <a:ext cx="770168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34" name="矩形 61"/>
          <p:cNvSpPr/>
          <p:nvPr/>
        </p:nvSpPr>
        <p:spPr>
          <a:xfrm>
            <a:off x="1222793" y="4907080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ln w="18000">
                  <a:noFill/>
                  <a:prstDash val="solid"/>
                  <a:miter lim="800000"/>
                </a:ln>
                <a:solidFill>
                  <a:srgbClr val="00C4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ea typeface="文鼎中隶简" pitchFamily="49" charset="-122"/>
              </a:rPr>
              <a:t>⊕</a:t>
            </a: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4067946" y="3785414"/>
            <a:ext cx="2420937" cy="36997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2075" tIns="46038" rIns="92075" bIns="46038" anchor="ctr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EQ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(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情商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)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在成功中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占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0680" y="1653565"/>
            <a:ext cx="2575216" cy="38369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0" name="矩形​​ 4"/>
          <p:cNvSpPr/>
          <p:nvPr/>
        </p:nvSpPr>
        <p:spPr>
          <a:xfrm>
            <a:off x="6517909" y="3110378"/>
            <a:ext cx="1085554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solidFill>
                  <a:srgbClr val="00C4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20%</a:t>
            </a:r>
            <a:r>
              <a:rPr kumimoji="0" lang="en-US" altLang="zh-CN" b="1" kern="0" dirty="0">
                <a:solidFill>
                  <a:srgbClr val="00C4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</a:t>
            </a:r>
          </a:p>
        </p:txBody>
      </p:sp>
      <p:sp>
        <p:nvSpPr>
          <p:cNvPr id="21" name="矩形​​ 8"/>
          <p:cNvSpPr/>
          <p:nvPr/>
        </p:nvSpPr>
        <p:spPr>
          <a:xfrm>
            <a:off x="6488882" y="3693404"/>
            <a:ext cx="101662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solidFill>
                  <a:srgbClr val="00C4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80%</a:t>
            </a:r>
            <a:endParaRPr kumimoji="0" lang="zh-CN" altLang="en-US" kern="0" dirty="0">
              <a:solidFill>
                <a:srgbClr val="00C4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​​ 9"/>
          <p:cNvSpPr/>
          <p:nvPr/>
        </p:nvSpPr>
        <p:spPr>
          <a:xfrm>
            <a:off x="4067944" y="3202711"/>
            <a:ext cx="24400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IQ(</a:t>
            </a:r>
            <a:r>
              <a:rPr kumimoji="0" lang="zh-CN" altLang="en-US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智商</a:t>
            </a:r>
            <a:r>
              <a:rPr kumimoji="0" lang="en-US" altLang="zh-CN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kumimoji="0" lang="zh-CN" altLang="en-US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在成功中仅占</a:t>
            </a:r>
            <a:endParaRPr kumimoji="0" lang="en-US" altLang="zh-CN" kern="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6648226" y="6082463"/>
            <a:ext cx="2133600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827628-CD3B-4F14-9684-A42D93F2AF0C}" type="slidenum">
              <a:rPr lang="zh-CN" altLang="en-US" sz="3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4821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自定义 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FF6699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617</TotalTime>
  <Words>5247</Words>
  <Application>Microsoft Office PowerPoint</Application>
  <PresentationFormat>全屏显示(4:3)</PresentationFormat>
  <Paragraphs>511</Paragraphs>
  <Slides>62</Slides>
  <Notes>62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62</vt:i4>
      </vt:variant>
    </vt:vector>
  </HeadingPairs>
  <TitlesOfParts>
    <vt:vector size="70" baseType="lpstr">
      <vt:lpstr>微软雅黑</vt:lpstr>
      <vt:lpstr>Calibri Light</vt:lpstr>
      <vt:lpstr>Meiryo</vt:lpstr>
      <vt:lpstr>黑体</vt:lpstr>
      <vt:lpstr>Calibri</vt:lpstr>
      <vt:lpstr>Franklin Gothic Heavy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</cp:revision>
  <dcterms:created xsi:type="dcterms:W3CDTF">2011-04-09T11:35:20Z</dcterms:created>
  <dcterms:modified xsi:type="dcterms:W3CDTF">2015-10-29T11:55:53Z</dcterms:modified>
</cp:coreProperties>
</file>