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Override1.xml" ContentType="application/vnd.openxmlformats-officedocument.themeOverrid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58" r:id="rId2"/>
  </p:sldMasterIdLst>
  <p:notesMasterIdLst>
    <p:notesMasterId r:id="rId55"/>
  </p:notesMasterIdLst>
  <p:sldIdLst>
    <p:sldId id="256" r:id="rId3"/>
    <p:sldId id="266" r:id="rId4"/>
    <p:sldId id="268" r:id="rId5"/>
    <p:sldId id="267" r:id="rId6"/>
    <p:sldId id="274" r:id="rId7"/>
    <p:sldId id="273" r:id="rId8"/>
    <p:sldId id="271" r:id="rId9"/>
    <p:sldId id="275" r:id="rId10"/>
    <p:sldId id="276" r:id="rId11"/>
    <p:sldId id="277" r:id="rId12"/>
    <p:sldId id="272" r:id="rId13"/>
    <p:sldId id="278" r:id="rId14"/>
    <p:sldId id="279" r:id="rId15"/>
    <p:sldId id="280" r:id="rId16"/>
    <p:sldId id="269" r:id="rId17"/>
    <p:sldId id="270" r:id="rId18"/>
    <p:sldId id="281" r:id="rId19"/>
    <p:sldId id="282" r:id="rId20"/>
    <p:sldId id="283" r:id="rId21"/>
    <p:sldId id="284" r:id="rId22"/>
    <p:sldId id="285" r:id="rId23"/>
    <p:sldId id="286" r:id="rId24"/>
    <p:sldId id="287" r:id="rId25"/>
    <p:sldId id="288" r:id="rId26"/>
    <p:sldId id="289" r:id="rId27"/>
    <p:sldId id="290" r:id="rId28"/>
    <p:sldId id="291" r:id="rId29"/>
    <p:sldId id="292" r:id="rId30"/>
    <p:sldId id="293" r:id="rId31"/>
    <p:sldId id="294" r:id="rId32"/>
    <p:sldId id="295" r:id="rId33"/>
    <p:sldId id="296" r:id="rId34"/>
    <p:sldId id="297" r:id="rId35"/>
    <p:sldId id="299" r:id="rId36"/>
    <p:sldId id="298" r:id="rId37"/>
    <p:sldId id="300" r:id="rId38"/>
    <p:sldId id="301" r:id="rId39"/>
    <p:sldId id="302" r:id="rId40"/>
    <p:sldId id="303" r:id="rId41"/>
    <p:sldId id="304" r:id="rId42"/>
    <p:sldId id="305" r:id="rId43"/>
    <p:sldId id="306" r:id="rId44"/>
    <p:sldId id="307" r:id="rId45"/>
    <p:sldId id="308" r:id="rId46"/>
    <p:sldId id="309" r:id="rId47"/>
    <p:sldId id="310" r:id="rId48"/>
    <p:sldId id="311" r:id="rId49"/>
    <p:sldId id="312" r:id="rId50"/>
    <p:sldId id="313" r:id="rId51"/>
    <p:sldId id="259" r:id="rId52"/>
    <p:sldId id="260" r:id="rId53"/>
    <p:sldId id="314" r:id="rId5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userDrawn="1">
          <p15:clr>
            <a:srgbClr val="A4A3A4"/>
          </p15:clr>
        </p15:guide>
        <p15:guide id="2" pos="3841"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88" d="100"/>
          <a:sy n="88" d="100"/>
        </p:scale>
        <p:origin x="222" y="66"/>
      </p:cViewPr>
      <p:guideLst>
        <p:guide orient="horz" pos="2160"/>
        <p:guide pos="3841"/>
      </p:guideLst>
    </p:cSldViewPr>
  </p:slideViewPr>
  <p:notesTextViewPr>
    <p:cViewPr>
      <p:scale>
        <a:sx n="100" d="100"/>
        <a:sy n="100" d="100"/>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slide" Target="slides/slide37.xml"/><Relationship Id="rId21" Type="http://schemas.openxmlformats.org/officeDocument/2006/relationships/slide" Target="slides/slide19.xml"/><Relationship Id="rId34" Type="http://schemas.openxmlformats.org/officeDocument/2006/relationships/slide" Target="slides/slide32.xml"/><Relationship Id="rId42" Type="http://schemas.openxmlformats.org/officeDocument/2006/relationships/slide" Target="slides/slide40.xml"/><Relationship Id="rId47" Type="http://schemas.openxmlformats.org/officeDocument/2006/relationships/slide" Target="slides/slide45.xml"/><Relationship Id="rId50" Type="http://schemas.openxmlformats.org/officeDocument/2006/relationships/slide" Target="slides/slide48.xml"/><Relationship Id="rId55" Type="http://schemas.openxmlformats.org/officeDocument/2006/relationships/notesMaster" Target="notesMasters/notesMaster1.xml"/><Relationship Id="rId7" Type="http://schemas.openxmlformats.org/officeDocument/2006/relationships/slide" Target="slides/slide5.xml"/><Relationship Id="rId2" Type="http://schemas.openxmlformats.org/officeDocument/2006/relationships/slideMaster" Target="slideMasters/slideMaster2.xml"/><Relationship Id="rId16" Type="http://schemas.openxmlformats.org/officeDocument/2006/relationships/slide" Target="slides/slide14.xml"/><Relationship Id="rId29" Type="http://schemas.openxmlformats.org/officeDocument/2006/relationships/slide" Target="slides/slide27.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slide" Target="slides/slide35.xml"/><Relationship Id="rId40" Type="http://schemas.openxmlformats.org/officeDocument/2006/relationships/slide" Target="slides/slide38.xml"/><Relationship Id="rId45" Type="http://schemas.openxmlformats.org/officeDocument/2006/relationships/slide" Target="slides/slide43.xml"/><Relationship Id="rId53" Type="http://schemas.openxmlformats.org/officeDocument/2006/relationships/slide" Target="slides/slide51.xml"/><Relationship Id="rId58" Type="http://schemas.openxmlformats.org/officeDocument/2006/relationships/theme" Target="theme/theme1.xml"/><Relationship Id="rId5" Type="http://schemas.openxmlformats.org/officeDocument/2006/relationships/slide" Target="slides/slide3.xml"/><Relationship Id="rId19" Type="http://schemas.openxmlformats.org/officeDocument/2006/relationships/slide" Target="slides/slide17.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 Id="rId43" Type="http://schemas.openxmlformats.org/officeDocument/2006/relationships/slide" Target="slides/slide41.xml"/><Relationship Id="rId48" Type="http://schemas.openxmlformats.org/officeDocument/2006/relationships/slide" Target="slides/slide46.xml"/><Relationship Id="rId56" Type="http://schemas.openxmlformats.org/officeDocument/2006/relationships/presProps" Target="presProps.xml"/><Relationship Id="rId8" Type="http://schemas.openxmlformats.org/officeDocument/2006/relationships/slide" Target="slides/slide6.xml"/><Relationship Id="rId51" Type="http://schemas.openxmlformats.org/officeDocument/2006/relationships/slide" Target="slides/slide49.xml"/><Relationship Id="rId3" Type="http://schemas.openxmlformats.org/officeDocument/2006/relationships/slide" Target="slides/slide1.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slide" Target="slides/slide36.xml"/><Relationship Id="rId46" Type="http://schemas.openxmlformats.org/officeDocument/2006/relationships/slide" Target="slides/slide44.xml"/><Relationship Id="rId59" Type="http://schemas.openxmlformats.org/officeDocument/2006/relationships/tableStyles" Target="tableStyles.xml"/><Relationship Id="rId20" Type="http://schemas.openxmlformats.org/officeDocument/2006/relationships/slide" Target="slides/slide18.xml"/><Relationship Id="rId41" Type="http://schemas.openxmlformats.org/officeDocument/2006/relationships/slide" Target="slides/slide39.xml"/><Relationship Id="rId54" Type="http://schemas.openxmlformats.org/officeDocument/2006/relationships/slide" Target="slides/slide52.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49" Type="http://schemas.openxmlformats.org/officeDocument/2006/relationships/slide" Target="slides/slide47.xml"/><Relationship Id="rId57" Type="http://schemas.openxmlformats.org/officeDocument/2006/relationships/viewProps" Target="viewProps.xml"/><Relationship Id="rId10" Type="http://schemas.openxmlformats.org/officeDocument/2006/relationships/slide" Target="slides/slide8.xml"/><Relationship Id="rId31" Type="http://schemas.openxmlformats.org/officeDocument/2006/relationships/slide" Target="slides/slide29.xml"/><Relationship Id="rId44" Type="http://schemas.openxmlformats.org/officeDocument/2006/relationships/slide" Target="slides/slide42.xml"/><Relationship Id="rId52" Type="http://schemas.openxmlformats.org/officeDocument/2006/relationships/slide" Target="slides/slide5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66FC44DC-17B1-4BD0-9959-2723B1C0D4AF}" type="datetimeFigureOut">
              <a:rPr lang="zh-CN" altLang="en-US" smtClean="0"/>
              <a:t>2018/5/29</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90E55252-4D7C-4974-8F53-485A71EFFCE1}" type="slidenum">
              <a:rPr lang="zh-CN" altLang="en-US" smtClean="0"/>
              <a:t>‹#›</a:t>
            </a:fld>
            <a:endParaRPr lang="zh-CN" altLang="en-US"/>
          </a:p>
        </p:txBody>
      </p:sp>
    </p:spTree>
    <p:extLst>
      <p:ext uri="{BB962C8B-B14F-4D97-AF65-F5344CB8AC3E}">
        <p14:creationId xmlns:p14="http://schemas.microsoft.com/office/powerpoint/2010/main" val="1648147265"/>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fld id="{90E55252-4D7C-4974-8F53-485A71EFFCE1}" type="slidenum">
              <a:rPr lang="zh-CN" altLang="en-US" smtClean="0"/>
              <a:t>50</a:t>
            </a:fld>
            <a:endParaRPr lang="zh-CN" altLang="en-US"/>
          </a:p>
        </p:txBody>
      </p:sp>
    </p:spTree>
    <p:extLst>
      <p:ext uri="{BB962C8B-B14F-4D97-AF65-F5344CB8AC3E}">
        <p14:creationId xmlns:p14="http://schemas.microsoft.com/office/powerpoint/2010/main" val="306904320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46" name="幻灯片图像占位符 1"/>
          <p:cNvSpPr>
            <a:spLocks noGrp="1" noRot="1" noChangeAspect="1" noTextEdit="1"/>
          </p:cNvSpPr>
          <p:nvPr>
            <p:ph type="sldImg"/>
          </p:nvPr>
        </p:nvSpPr>
        <p:spPr bwMode="auto">
          <a:xfrm>
            <a:off x="685800" y="1143000"/>
            <a:ext cx="5486400" cy="3086100"/>
          </a:xfrm>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6147" name="备注占位符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bodyPr>
          <a:lstStyle/>
          <a:p>
            <a:pPr eaLnBrk="1" hangingPunct="1">
              <a:spcBef>
                <a:spcPct val="0"/>
              </a:spcBef>
            </a:pPr>
            <a:r>
              <a:rPr lang="zh-CN" altLang="en-US" dirty="0" smtClean="0"/>
              <a:t>模板来自于 </a:t>
            </a:r>
            <a:r>
              <a:rPr lang="en-US" altLang="zh-CN" smtClean="0"/>
              <a:t>http://www.ypppt.com</a:t>
            </a:r>
            <a:endParaRPr lang="zh-CN" altLang="en-US" dirty="0" smtClean="0"/>
          </a:p>
        </p:txBody>
      </p:sp>
      <p:sp>
        <p:nvSpPr>
          <p:cNvPr id="6148" name="灯片编号占位符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a:defRPr>
                <a:solidFill>
                  <a:schemeClr val="tx1"/>
                </a:solidFill>
                <a:latin typeface="Arial Narrow" panose="020B0606020202030204" pitchFamily="34" charset="0"/>
                <a:ea typeface="微软雅黑" panose="020B0503020204020204" pitchFamily="34" charset="-122"/>
              </a:defRPr>
            </a:lvl1pPr>
            <a:lvl2pPr marL="742950" indent="-285750">
              <a:defRPr>
                <a:solidFill>
                  <a:schemeClr val="tx1"/>
                </a:solidFill>
                <a:latin typeface="Arial Narrow" panose="020B0606020202030204" pitchFamily="34" charset="0"/>
                <a:ea typeface="微软雅黑" panose="020B0503020204020204" pitchFamily="34" charset="-122"/>
              </a:defRPr>
            </a:lvl2pPr>
            <a:lvl3pPr marL="1143000" indent="-228600">
              <a:defRPr>
                <a:solidFill>
                  <a:schemeClr val="tx1"/>
                </a:solidFill>
                <a:latin typeface="Arial Narrow" panose="020B0606020202030204" pitchFamily="34" charset="0"/>
                <a:ea typeface="微软雅黑" panose="020B0503020204020204" pitchFamily="34" charset="-122"/>
              </a:defRPr>
            </a:lvl3pPr>
            <a:lvl4pPr marL="1600200" indent="-228600">
              <a:defRPr>
                <a:solidFill>
                  <a:schemeClr val="tx1"/>
                </a:solidFill>
                <a:latin typeface="Arial Narrow" panose="020B0606020202030204" pitchFamily="34" charset="0"/>
                <a:ea typeface="微软雅黑" panose="020B0503020204020204" pitchFamily="34" charset="-122"/>
              </a:defRPr>
            </a:lvl4pPr>
            <a:lvl5pPr marL="2057400" indent="-228600">
              <a:defRPr>
                <a:solidFill>
                  <a:schemeClr val="tx1"/>
                </a:solidFill>
                <a:latin typeface="Arial Narrow" panose="020B0606020202030204" pitchFamily="34" charset="0"/>
                <a:ea typeface="微软雅黑" panose="020B0503020204020204" pitchFamily="34" charset="-122"/>
              </a:defRPr>
            </a:lvl5pPr>
            <a:lvl6pPr marL="25146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6pPr>
            <a:lvl7pPr marL="29718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7pPr>
            <a:lvl8pPr marL="34290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8pPr>
            <a:lvl9pPr marL="3886200" indent="-228600" eaLnBrk="0" fontAlgn="base" hangingPunct="0">
              <a:spcBef>
                <a:spcPct val="0"/>
              </a:spcBef>
              <a:spcAft>
                <a:spcPct val="0"/>
              </a:spcAft>
              <a:defRPr>
                <a:solidFill>
                  <a:schemeClr val="tx1"/>
                </a:solidFill>
                <a:latin typeface="Arial Narrow" panose="020B0606020202030204" pitchFamily="34" charset="0"/>
                <a:ea typeface="微软雅黑" panose="020B0503020204020204" pitchFamily="34" charset="-122"/>
              </a:defRPr>
            </a:lvl9pPr>
          </a:lstStyle>
          <a:p>
            <a:pPr fontAlgn="base">
              <a:spcBef>
                <a:spcPct val="0"/>
              </a:spcBef>
              <a:spcAft>
                <a:spcPct val="0"/>
              </a:spcAft>
            </a:pPr>
            <a:fld id="{E5ED1824-6DB2-4029-B0DF-1D3CDCF11CDA}" type="slidenum">
              <a:rPr lang="zh-CN" altLang="en-US" smtClean="0">
                <a:solidFill>
                  <a:prstClr val="black"/>
                </a:solidFill>
                <a:latin typeface="Calibri" panose="020F0502020204030204" pitchFamily="34" charset="0"/>
                <a:ea typeface="宋体" panose="02010600030101010101" pitchFamily="2" charset="-122"/>
              </a:rPr>
              <a:pPr fontAlgn="base">
                <a:spcBef>
                  <a:spcPct val="0"/>
                </a:spcBef>
                <a:spcAft>
                  <a:spcPct val="0"/>
                </a:spcAft>
              </a:pPr>
              <a:t>52</a:t>
            </a:fld>
            <a:endParaRPr lang="zh-CN" altLang="en-US" smtClean="0">
              <a:solidFill>
                <a:prstClr val="black"/>
              </a:solidFill>
              <a:latin typeface="Calibri" panose="020F0502020204030204" pitchFamily="34" charset="0"/>
              <a:ea typeface="宋体" panose="02010600030101010101" pitchFamily="2" charset="-122"/>
            </a:endParaRPr>
          </a:p>
        </p:txBody>
      </p:sp>
    </p:spTree>
    <p:extLst>
      <p:ext uri="{BB962C8B-B14F-4D97-AF65-F5344CB8AC3E}">
        <p14:creationId xmlns:p14="http://schemas.microsoft.com/office/powerpoint/2010/main" val="3875364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8" Type="http://schemas.openxmlformats.org/officeDocument/2006/relationships/image" Target="../media/image7.jpeg"/><Relationship Id="rId3" Type="http://schemas.openxmlformats.org/officeDocument/2006/relationships/image" Target="../media/image2.png"/><Relationship Id="rId7" Type="http://schemas.openxmlformats.org/officeDocument/2006/relationships/image" Target="../media/image6.jpeg"/><Relationship Id="rId2" Type="http://schemas.openxmlformats.org/officeDocument/2006/relationships/image" Target="../media/image1.png"/><Relationship Id="rId1" Type="http://schemas.openxmlformats.org/officeDocument/2006/relationships/slideMaster" Target="../slideMasters/slideMaster1.x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 Id="rId9" Type="http://schemas.openxmlformats.org/officeDocument/2006/relationships/image" Target="../media/image8.jpeg"/></Relationships>
</file>

<file path=ppt/slideLayouts/_rels/slideLayout6.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10.jpeg"/><Relationship Id="rId7" Type="http://schemas.openxmlformats.org/officeDocument/2006/relationships/image" Target="../media/image12.png"/><Relationship Id="rId2" Type="http://schemas.openxmlformats.org/officeDocument/2006/relationships/image" Target="../media/image9.jpeg"/><Relationship Id="rId1" Type="http://schemas.openxmlformats.org/officeDocument/2006/relationships/slideMaster" Target="../slideMasters/slideMaster1.xml"/><Relationship Id="rId6" Type="http://schemas.openxmlformats.org/officeDocument/2006/relationships/hyperlink" Target="http://www.eyefulpresentations.co.uk/" TargetMode="External"/><Relationship Id="rId11" Type="http://schemas.openxmlformats.org/officeDocument/2006/relationships/image" Target="../media/image16.png"/><Relationship Id="rId5" Type="http://schemas.openxmlformats.org/officeDocument/2006/relationships/hyperlink" Target="mailto:info@eyefulpresentations.co.uk" TargetMode="External"/><Relationship Id="rId10" Type="http://schemas.openxmlformats.org/officeDocument/2006/relationships/image" Target="../media/image15.png"/><Relationship Id="rId4" Type="http://schemas.openxmlformats.org/officeDocument/2006/relationships/image" Target="../media/image11.jpeg"/><Relationship Id="rId9" Type="http://schemas.openxmlformats.org/officeDocument/2006/relationships/image" Target="../media/image14.jpe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image" Target="../media/image17.jpeg"/><Relationship Id="rId1" Type="http://schemas.openxmlformats.org/officeDocument/2006/relationships/slideMaster" Target="../slideMasters/slideMaster1.xml"/><Relationship Id="rId6" Type="http://schemas.openxmlformats.org/officeDocument/2006/relationships/image" Target="../media/image20.jpeg"/><Relationship Id="rId5" Type="http://schemas.openxmlformats.org/officeDocument/2006/relationships/image" Target="../media/image19.png"/><Relationship Id="rId4" Type="http://schemas.openxmlformats.org/officeDocument/2006/relationships/hyperlink" Target="http://www.tianya.cn/publicforum/content/no20/1/317960.shtml" TargetMode="Externa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标题幻灯片">
    <p:spTree>
      <p:nvGrpSpPr>
        <p:cNvPr id="1" name=""/>
        <p:cNvGrpSpPr/>
        <p:nvPr/>
      </p:nvGrpSpPr>
      <p:grpSpPr>
        <a:xfrm>
          <a:off x="0" y="0"/>
          <a:ext cx="0" cy="0"/>
          <a:chOff x="0" y="0"/>
          <a:chExt cx="0" cy="0"/>
        </a:xfrm>
      </p:grpSpPr>
      <p:cxnSp>
        <p:nvCxnSpPr>
          <p:cNvPr id="7" name="直接连接符 6"/>
          <p:cNvCxnSpPr/>
          <p:nvPr userDrawn="1"/>
        </p:nvCxnSpPr>
        <p:spPr>
          <a:xfrm flipH="1">
            <a:off x="1717230" y="908722"/>
            <a:ext cx="7020" cy="5544000"/>
          </a:xfrm>
          <a:prstGeom prst="line">
            <a:avLst/>
          </a:prstGeom>
          <a:ln>
            <a:solidFill>
              <a:srgbClr val="00B0F0"/>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8" name="TextBox 7"/>
          <p:cNvSpPr txBox="1"/>
          <p:nvPr userDrawn="1"/>
        </p:nvSpPr>
        <p:spPr>
          <a:xfrm>
            <a:off x="695400" y="323364"/>
            <a:ext cx="1028849" cy="369332"/>
          </a:xfrm>
          <a:prstGeom prst="rect">
            <a:avLst/>
          </a:prstGeom>
          <a:noFill/>
          <a:effectLst>
            <a:reflection blurRad="6350" stA="50000" endA="300" endPos="38500" dist="50800" dir="5400000" sy="-100000" algn="bl" rotWithShape="0"/>
          </a:effectLst>
        </p:spPr>
        <p:txBody>
          <a:bodyPr wrap="square" rtlCol="0">
            <a:spAutoFit/>
          </a:bodyPr>
          <a:lstStyle/>
          <a:p>
            <a:pPr marL="0" algn="l" defTabSz="914491" rtl="0" eaLnBrk="1" latinLnBrk="0" hangingPunct="1"/>
            <a:r>
              <a:rPr lang="en-US" altLang="zh-CN" sz="1800" kern="1200" dirty="0" smtClean="0">
                <a:solidFill>
                  <a:srgbClr val="00B0F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00B0F0"/>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cxnSp>
        <p:nvCxnSpPr>
          <p:cNvPr id="10" name="直接连接符 9"/>
          <p:cNvCxnSpPr/>
          <p:nvPr userDrawn="1"/>
        </p:nvCxnSpPr>
        <p:spPr>
          <a:xfrm>
            <a:off x="1724249" y="41241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7" name="直接连接符 16"/>
          <p:cNvCxnSpPr/>
          <p:nvPr userDrawn="1"/>
        </p:nvCxnSpPr>
        <p:spPr>
          <a:xfrm flipH="1">
            <a:off x="827691" y="908722"/>
            <a:ext cx="889539" cy="0"/>
          </a:xfrm>
          <a:prstGeom prst="line">
            <a:avLst/>
          </a:prstGeom>
          <a:ln>
            <a:solidFill>
              <a:srgbClr val="00B0F0"/>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18" name="椭圆 17"/>
          <p:cNvSpPr/>
          <p:nvPr userDrawn="1"/>
        </p:nvSpPr>
        <p:spPr bwMode="auto">
          <a:xfrm>
            <a:off x="1414870" y="5517232"/>
            <a:ext cx="612080" cy="612000"/>
          </a:xfrm>
          <a:prstGeom prst="ellips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lIns="10801" tIns="3600" rIns="10801" bIns="3600" anchor="ctr" anchorCtr="0"/>
          <a:lstStyle/>
          <a:p>
            <a:pPr algn="ctr">
              <a:defRPr/>
            </a:pPr>
            <a:fld id="{2EEF1883-7A0E-4F66-9932-E581691AD397}" type="slidenum">
              <a:rPr kumimoji="0" lang="zh-CN" altLang="en-US" sz="1800" b="0" i="0" u="none" strike="noStrike" kern="1200" cap="none" spc="0" normalizeH="0" baseline="0" noProof="0" smtClean="0">
                <a:ln>
                  <a:noFill/>
                </a:ln>
                <a:solidFill>
                  <a:prstClr val="white"/>
                </a:solidFill>
                <a:effectLst/>
                <a:uLnTx/>
                <a:uFillTx/>
                <a:latin typeface="Tahoma" pitchFamily="34" charset="0"/>
                <a:ea typeface="Arial Unicode MS" pitchFamily="34" charset="-122"/>
                <a:cs typeface="Tahoma" pitchFamily="34" charset="0"/>
              </a:rPr>
              <a:pPr algn="ctr">
                <a:defRPr/>
              </a:pPr>
              <a:t>‹#›</a:t>
            </a:fld>
            <a:endParaRPr lang="zh-CN" altLang="en-US" sz="1800" dirty="0">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sp>
        <p:nvSpPr>
          <p:cNvPr id="19" name="标题 1"/>
          <p:cNvSpPr>
            <a:spLocks noGrp="1"/>
          </p:cNvSpPr>
          <p:nvPr>
            <p:ph type="title"/>
          </p:nvPr>
        </p:nvSpPr>
        <p:spPr>
          <a:xfrm>
            <a:off x="1753572" y="399936"/>
            <a:ext cx="6635944" cy="288032"/>
          </a:xfrm>
          <a:prstGeom prst="rect">
            <a:avLst/>
          </a:prstGeom>
        </p:spPr>
        <p:txBody>
          <a:bodyPr>
            <a:normAutofit/>
          </a:bodyPr>
          <a:lstStyle>
            <a:lvl1pPr algn="l">
              <a:defRPr sz="16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12835305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Content Placeholder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2020132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Content Placeholder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Content Placeholder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7" name="Date Placeholder 6"/>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8" name="Footer Placeholder 7"/>
          <p:cNvSpPr>
            <a:spLocks noGrp="1"/>
          </p:cNvSpPr>
          <p:nvPr>
            <p:ph type="ftr" sz="quarter" idx="11"/>
          </p:nvPr>
        </p:nvSpPr>
        <p:spPr/>
        <p:txBody>
          <a:bodyPr/>
          <a:lstStyle/>
          <a:p>
            <a:endParaRPr lang="zh-CN" altLang="en-US">
              <a:solidFill>
                <a:prstClr val="black">
                  <a:tint val="75000"/>
                </a:prstClr>
              </a:solidFill>
            </a:endParaRPr>
          </a:p>
        </p:txBody>
      </p:sp>
      <p:sp>
        <p:nvSpPr>
          <p:cNvPr id="9" name="Slide Number Placeholder 8"/>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70717808"/>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Date Placeholder 2"/>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4" name="Footer Placeholder 3"/>
          <p:cNvSpPr>
            <a:spLocks noGrp="1"/>
          </p:cNvSpPr>
          <p:nvPr>
            <p:ph type="ftr" sz="quarter" idx="11"/>
          </p:nvPr>
        </p:nvSpPr>
        <p:spPr/>
        <p:txBody>
          <a:bodyPr/>
          <a:lstStyle/>
          <a:p>
            <a:endParaRPr lang="zh-CN" altLang="en-US">
              <a:solidFill>
                <a:prstClr val="black">
                  <a:tint val="75000"/>
                </a:prstClr>
              </a:solidFill>
            </a:endParaRPr>
          </a:p>
        </p:txBody>
      </p:sp>
      <p:sp>
        <p:nvSpPr>
          <p:cNvPr id="5" name="Slide Number Placeholder 4"/>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34299971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3" name="Footer Placeholder 2"/>
          <p:cNvSpPr>
            <a:spLocks noGrp="1"/>
          </p:cNvSpPr>
          <p:nvPr>
            <p:ph type="ftr" sz="quarter" idx="11"/>
          </p:nvPr>
        </p:nvSpPr>
        <p:spPr/>
        <p:txBody>
          <a:bodyPr/>
          <a:lstStyle/>
          <a:p>
            <a:endParaRPr lang="zh-CN" altLang="en-US">
              <a:solidFill>
                <a:prstClr val="black">
                  <a:tint val="75000"/>
                </a:prstClr>
              </a:solidFill>
            </a:endParaRPr>
          </a:p>
        </p:txBody>
      </p:sp>
      <p:sp>
        <p:nvSpPr>
          <p:cNvPr id="4" name="Slide Number Placeholder 3"/>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754000519"/>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289059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en-US" dirty="0"/>
          </a:p>
        </p:txBody>
      </p:sp>
      <p:sp>
        <p:nvSpPr>
          <p:cNvPr id="3" name="Picture Placeholder 2"/>
          <p:cNvSpPr>
            <a:spLocks noGrp="1" noChangeAspect="1"/>
          </p:cNvSpPr>
          <p:nvPr>
            <p:ph type="pic" idx="1"/>
          </p:nvPr>
        </p:nvSpPr>
        <p:spPr>
          <a:xfrm>
            <a:off x="5183188" y="987425"/>
            <a:ext cx="6172200" cy="4873625"/>
          </a:xfrm>
        </p:spPr>
        <p:txBody>
          <a:bodyPr anchor="t"/>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zh-CN" altLang="en-US" smtClean="0"/>
              <a:t>单击图标添加图片</a:t>
            </a:r>
            <a:endParaRPr lang="en-US" dirty="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Date Placeholder 4"/>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6" name="Footer Placeholder 5"/>
          <p:cNvSpPr>
            <a:spLocks noGrp="1"/>
          </p:cNvSpPr>
          <p:nvPr>
            <p:ph type="ftr" sz="quarter" idx="11"/>
          </p:nvPr>
        </p:nvSpPr>
        <p:spPr/>
        <p:txBody>
          <a:bodyPr/>
          <a:lstStyle/>
          <a:p>
            <a:endParaRPr lang="zh-CN" altLang="en-US">
              <a:solidFill>
                <a:prstClr val="black">
                  <a:tint val="75000"/>
                </a:prstClr>
              </a:solidFill>
            </a:endParaRPr>
          </a:p>
        </p:txBody>
      </p:sp>
      <p:sp>
        <p:nvSpPr>
          <p:cNvPr id="7" name="Slide Number Placeholder 6"/>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91749080"/>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57766157"/>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en-US" dirty="0"/>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8566048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节标题">
    <p:spTree>
      <p:nvGrpSpPr>
        <p:cNvPr id="1" name=""/>
        <p:cNvGrpSpPr/>
        <p:nvPr/>
      </p:nvGrpSpPr>
      <p:grpSpPr>
        <a:xfrm>
          <a:off x="0" y="0"/>
          <a:ext cx="0" cy="0"/>
          <a:chOff x="0" y="0"/>
          <a:chExt cx="0" cy="0"/>
        </a:xfrm>
      </p:grpSpPr>
      <p:cxnSp>
        <p:nvCxnSpPr>
          <p:cNvPr id="7" name="直接连接符 6"/>
          <p:cNvCxnSpPr/>
          <p:nvPr userDrawn="1"/>
        </p:nvCxnSpPr>
        <p:spPr>
          <a:xfrm flipH="1">
            <a:off x="1717230" y="908722"/>
            <a:ext cx="7020" cy="5544000"/>
          </a:xfrm>
          <a:prstGeom prst="line">
            <a:avLst/>
          </a:prstGeom>
          <a:ln>
            <a:solidFill>
              <a:srgbClr val="00B0F0"/>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8" name="TextBox 7"/>
          <p:cNvSpPr txBox="1"/>
          <p:nvPr userDrawn="1"/>
        </p:nvSpPr>
        <p:spPr>
          <a:xfrm>
            <a:off x="695400" y="323364"/>
            <a:ext cx="1028849" cy="369332"/>
          </a:xfrm>
          <a:prstGeom prst="rect">
            <a:avLst/>
          </a:prstGeom>
          <a:noFill/>
          <a:effectLst>
            <a:reflection blurRad="6350" stA="50000" endA="300" endPos="38500" dist="50800" dir="5400000" sy="-100000" algn="bl" rotWithShape="0"/>
          </a:effectLst>
        </p:spPr>
        <p:txBody>
          <a:bodyPr wrap="square" rtlCol="0">
            <a:spAutoFit/>
          </a:bodyPr>
          <a:lstStyle/>
          <a:p>
            <a:pPr marL="0" algn="l" defTabSz="914491" rtl="0" eaLnBrk="1" latinLnBrk="0" hangingPunct="1"/>
            <a:r>
              <a:rPr lang="en-US" altLang="zh-CN" sz="1800" kern="1200" dirty="0" smtClean="0">
                <a:solidFill>
                  <a:srgbClr val="00B0F0"/>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rgbClr val="00B0F0"/>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9" name="椭圆 8"/>
          <p:cNvSpPr/>
          <p:nvPr userDrawn="1"/>
        </p:nvSpPr>
        <p:spPr bwMode="auto">
          <a:xfrm>
            <a:off x="1414870" y="5517232"/>
            <a:ext cx="612080" cy="612000"/>
          </a:xfrm>
          <a:prstGeom prst="ellipse">
            <a:avLst/>
          </a:prstGeom>
          <a:ln>
            <a:headEnd type="none" w="med" len="med"/>
            <a:tailEnd type="none" w="med" len="med"/>
          </a:ln>
        </p:spPr>
        <p:style>
          <a:lnRef idx="1">
            <a:schemeClr val="accent5"/>
          </a:lnRef>
          <a:fillRef idx="3">
            <a:schemeClr val="accent5"/>
          </a:fillRef>
          <a:effectRef idx="2">
            <a:schemeClr val="accent5"/>
          </a:effectRef>
          <a:fontRef idx="minor">
            <a:schemeClr val="lt1"/>
          </a:fontRef>
        </p:style>
        <p:txBody>
          <a:bodyPr lIns="10801" tIns="3600" rIns="10801" bIns="3600" anchor="ctr" anchorCtr="0"/>
          <a:lstStyle/>
          <a:p>
            <a:pPr algn="ctr">
              <a:defRPr/>
            </a:pPr>
            <a:fld id="{2EEF1883-7A0E-4F66-9932-E581691AD397}" type="slidenum">
              <a:rPr kumimoji="0" lang="zh-CN" altLang="en-US" sz="1800" b="0" i="0" u="none" strike="noStrike" kern="1200" cap="none" spc="0" normalizeH="0" baseline="0" noProof="0" smtClean="0">
                <a:ln>
                  <a:noFill/>
                </a:ln>
                <a:solidFill>
                  <a:prstClr val="white"/>
                </a:solidFill>
                <a:effectLst/>
                <a:uLnTx/>
                <a:uFillTx/>
                <a:latin typeface="Tahoma" pitchFamily="34" charset="0"/>
                <a:ea typeface="Arial Unicode MS" pitchFamily="34" charset="-122"/>
                <a:cs typeface="Tahoma" pitchFamily="34" charset="0"/>
              </a:rPr>
              <a:pPr algn="ctr">
                <a:defRPr/>
              </a:pPr>
              <a:t>‹#›</a:t>
            </a:fld>
            <a:endParaRPr lang="zh-CN" altLang="en-US" sz="1800" dirty="0">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cxnSp>
        <p:nvCxnSpPr>
          <p:cNvPr id="10" name="直接连接符 9"/>
          <p:cNvCxnSpPr/>
          <p:nvPr userDrawn="1"/>
        </p:nvCxnSpPr>
        <p:spPr>
          <a:xfrm>
            <a:off x="1724249" y="41241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标题 1"/>
          <p:cNvSpPr txBox="1">
            <a:spLocks/>
          </p:cNvSpPr>
          <p:nvPr userDrawn="1"/>
        </p:nvSpPr>
        <p:spPr>
          <a:xfrm>
            <a:off x="1753572" y="399936"/>
            <a:ext cx="6635944" cy="288032"/>
          </a:xfrm>
          <a:prstGeom prst="rect">
            <a:avLst/>
          </a:prstGeom>
          <a:ln>
            <a:noFill/>
          </a:ln>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l" defTabSz="914491" rtl="0" eaLnBrk="1" latinLnBrk="0" hangingPunct="1"/>
            <a:r>
              <a:rPr lang="zh-CN" altLang="en-US" sz="1600" kern="1200" dirty="0" smtClean="0">
                <a:solidFill>
                  <a:srgbClr val="00B0F0"/>
                </a:solidFill>
                <a:latin typeface="微软雅黑" pitchFamily="34" charset="-122"/>
                <a:ea typeface="微软雅黑" pitchFamily="34" charset="-122"/>
                <a:cs typeface="+mj-cs"/>
              </a:rPr>
              <a:t>正文 </a:t>
            </a:r>
            <a:r>
              <a:rPr lang="en-US" altLang="zh-CN" sz="1600" kern="1200" dirty="0" smtClean="0">
                <a:solidFill>
                  <a:srgbClr val="00B0F0"/>
                </a:solidFill>
                <a:latin typeface="微软雅黑" pitchFamily="34" charset="-122"/>
                <a:ea typeface="微软雅黑" pitchFamily="34" charset="-122"/>
                <a:cs typeface="+mj-cs"/>
              </a:rPr>
              <a:t>. </a:t>
            </a:r>
            <a:r>
              <a:rPr lang="zh-CN" altLang="en-US" sz="1600" kern="1200" dirty="0" smtClean="0">
                <a:solidFill>
                  <a:srgbClr val="00B0F0"/>
                </a:solidFill>
                <a:latin typeface="微软雅黑" pitchFamily="34" charset="-122"/>
                <a:ea typeface="微软雅黑" pitchFamily="34" charset="-122"/>
                <a:cs typeface="+mj-cs"/>
              </a:rPr>
              <a:t>第一章</a:t>
            </a:r>
            <a:endParaRPr lang="zh-CN" altLang="en-US" sz="1600" kern="1200" dirty="0">
              <a:solidFill>
                <a:srgbClr val="00B0F0"/>
              </a:solidFill>
              <a:latin typeface="微软雅黑" pitchFamily="34" charset="-122"/>
              <a:ea typeface="微软雅黑" pitchFamily="34" charset="-122"/>
              <a:cs typeface="+mj-cs"/>
            </a:endParaRPr>
          </a:p>
        </p:txBody>
      </p:sp>
      <p:grpSp>
        <p:nvGrpSpPr>
          <p:cNvPr id="12" name="组合 11"/>
          <p:cNvGrpSpPr/>
          <p:nvPr userDrawn="1"/>
        </p:nvGrpSpPr>
        <p:grpSpPr>
          <a:xfrm>
            <a:off x="10416328" y="187200"/>
            <a:ext cx="1563406" cy="1053130"/>
            <a:chOff x="10414972" y="187200"/>
            <a:chExt cx="1563202" cy="1053130"/>
          </a:xfrm>
        </p:grpSpPr>
        <p:sp>
          <p:nvSpPr>
            <p:cNvPr id="13" name="矩形 12"/>
            <p:cNvSpPr/>
            <p:nvPr/>
          </p:nvSpPr>
          <p:spPr>
            <a:xfrm>
              <a:off x="10414972" y="187200"/>
              <a:ext cx="770400" cy="648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ln>
                  <a:solidFill>
                    <a:srgbClr val="00B0F0"/>
                  </a:solidFill>
                </a:ln>
                <a:solidFill>
                  <a:srgbClr val="00B0F0"/>
                </a:solidFill>
              </a:endParaRPr>
            </a:p>
          </p:txBody>
        </p:sp>
        <p:sp>
          <p:nvSpPr>
            <p:cNvPr id="14" name="矩形 13"/>
            <p:cNvSpPr/>
            <p:nvPr/>
          </p:nvSpPr>
          <p:spPr>
            <a:xfrm>
              <a:off x="10414972" y="901776"/>
              <a:ext cx="1563202" cy="338554"/>
            </a:xfrm>
            <a:prstGeom prst="rect">
              <a:avLst/>
            </a:prstGeom>
            <a:solidFill>
              <a:srgbClr val="00B0F0"/>
            </a:solidFill>
            <a:ln w="28575">
              <a:solidFill>
                <a:srgbClr val="00B0F0"/>
              </a:solidFill>
            </a:ln>
          </p:spPr>
          <p:txBody>
            <a:bodyPr vert="horz" wrap="square">
              <a:spAutoFit/>
            </a:bodyPr>
            <a:lstStyle/>
            <a:p>
              <a:pPr indent="0" algn="r"/>
              <a:r>
                <a:rPr lang="zh-CN" altLang="en-US" sz="1600" dirty="0" smtClean="0">
                  <a:solidFill>
                    <a:schemeClr val="bg1"/>
                  </a:solidFill>
                  <a:latin typeface="微软雅黑" pitchFamily="34" charset="-122"/>
                  <a:ea typeface="微软雅黑" pitchFamily="34" charset="-122"/>
                </a:rPr>
                <a:t>意志概述</a:t>
              </a:r>
            </a:p>
          </p:txBody>
        </p:sp>
        <p:sp>
          <p:nvSpPr>
            <p:cNvPr id="15" name="矩形 14"/>
            <p:cNvSpPr/>
            <p:nvPr/>
          </p:nvSpPr>
          <p:spPr>
            <a:xfrm>
              <a:off x="10437374" y="188640"/>
              <a:ext cx="770400" cy="646331"/>
            </a:xfrm>
            <a:prstGeom prst="rect">
              <a:avLst/>
            </a:prstGeom>
          </p:spPr>
          <p:txBody>
            <a:bodyPr wrap="square">
              <a:spAutoFit/>
            </a:bodyPr>
            <a:lstStyle/>
            <a:p>
              <a:pPr algn="ctr"/>
              <a:r>
                <a:rPr lang="zh-CN" altLang="en-US" sz="3600" b="1" dirty="0" smtClean="0">
                  <a:solidFill>
                    <a:schemeClr val="bg1"/>
                  </a:solidFill>
                  <a:latin typeface="微软雅黑" pitchFamily="34" charset="-122"/>
                  <a:ea typeface="微软雅黑" pitchFamily="34" charset="-122"/>
                </a:rPr>
                <a:t>意</a:t>
              </a:r>
            </a:p>
          </p:txBody>
        </p:sp>
        <p:sp>
          <p:nvSpPr>
            <p:cNvPr id="16" name="矩形 15"/>
            <p:cNvSpPr/>
            <p:nvPr/>
          </p:nvSpPr>
          <p:spPr>
            <a:xfrm>
              <a:off x="11207774" y="189546"/>
              <a:ext cx="770400" cy="646331"/>
            </a:xfrm>
            <a:prstGeom prst="rect">
              <a:avLst/>
            </a:prstGeom>
            <a:ln w="28575">
              <a:solidFill>
                <a:srgbClr val="00B0F0"/>
              </a:solidFill>
            </a:ln>
          </p:spPr>
          <p:txBody>
            <a:bodyPr wrap="square" anchor="ctr">
              <a:spAutoFit/>
            </a:bodyPr>
            <a:lstStyle/>
            <a:p>
              <a:pPr algn="ctr"/>
              <a:r>
                <a:rPr lang="zh-CN" altLang="en-US" sz="3600" b="1" dirty="0" smtClean="0">
                  <a:solidFill>
                    <a:srgbClr val="00B0F0"/>
                  </a:solidFill>
                  <a:latin typeface="微软雅黑" pitchFamily="34" charset="-122"/>
                  <a:ea typeface="微软雅黑" pitchFamily="34" charset="-122"/>
                </a:rPr>
                <a:t>志</a:t>
              </a:r>
              <a:endParaRPr lang="zh-CN" altLang="en-US" sz="3600" b="1" dirty="0">
                <a:solidFill>
                  <a:srgbClr val="00B0F0"/>
                </a:solidFill>
                <a:latin typeface="微软雅黑" pitchFamily="34" charset="-122"/>
                <a:ea typeface="微软雅黑" pitchFamily="34" charset="-122"/>
              </a:endParaRPr>
            </a:p>
          </p:txBody>
        </p:sp>
      </p:grpSp>
      <p:cxnSp>
        <p:nvCxnSpPr>
          <p:cNvPr id="17" name="直接连接符 16"/>
          <p:cNvCxnSpPr/>
          <p:nvPr userDrawn="1"/>
        </p:nvCxnSpPr>
        <p:spPr>
          <a:xfrm flipH="1">
            <a:off x="827691" y="908722"/>
            <a:ext cx="889539" cy="0"/>
          </a:xfrm>
          <a:prstGeom prst="line">
            <a:avLst/>
          </a:prstGeom>
          <a:ln>
            <a:solidFill>
              <a:srgbClr val="00B0F0"/>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两栏内容">
    <p:spTree>
      <p:nvGrpSpPr>
        <p:cNvPr id="1" name=""/>
        <p:cNvGrpSpPr/>
        <p:nvPr/>
      </p:nvGrpSpPr>
      <p:grpSpPr>
        <a:xfrm>
          <a:off x="0" y="0"/>
          <a:ext cx="0" cy="0"/>
          <a:chOff x="0" y="0"/>
          <a:chExt cx="0" cy="0"/>
        </a:xfrm>
      </p:grpSpPr>
      <p:cxnSp>
        <p:nvCxnSpPr>
          <p:cNvPr id="8" name="直接连接符 7"/>
          <p:cNvCxnSpPr/>
          <p:nvPr userDrawn="1"/>
        </p:nvCxnSpPr>
        <p:spPr>
          <a:xfrm flipH="1">
            <a:off x="1717230" y="908722"/>
            <a:ext cx="7020" cy="5544000"/>
          </a:xfrm>
          <a:prstGeom prst="line">
            <a:avLst/>
          </a:prstGeom>
          <a:ln>
            <a:solidFill>
              <a:schemeClr val="accent6"/>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9" name="TextBox 8"/>
          <p:cNvSpPr txBox="1"/>
          <p:nvPr userDrawn="1"/>
        </p:nvSpPr>
        <p:spPr>
          <a:xfrm>
            <a:off x="695400" y="323364"/>
            <a:ext cx="1028849" cy="369332"/>
          </a:xfrm>
          <a:prstGeom prst="rect">
            <a:avLst/>
          </a:prstGeom>
          <a:noFill/>
          <a:effectLst>
            <a:reflection blurRad="6350" stA="50000" endA="300" endPos="38500" dist="50800" dir="5400000" sy="-100000" algn="bl" rotWithShape="0"/>
          </a:effectLst>
        </p:spPr>
        <p:txBody>
          <a:bodyPr wrap="square" rtlCol="0">
            <a:spAutoFit/>
          </a:bodyPr>
          <a:lstStyle/>
          <a:p>
            <a:pPr marL="0" algn="l" defTabSz="914491" rtl="0" eaLnBrk="1" latinLnBrk="0" hangingPunct="1"/>
            <a:r>
              <a:rPr lang="en-US" altLang="zh-CN" sz="1800" kern="1200" dirty="0" smtClean="0">
                <a:solidFill>
                  <a:schemeClr val="accent6"/>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chemeClr val="accent6"/>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10" name="椭圆 9"/>
          <p:cNvSpPr/>
          <p:nvPr userDrawn="1"/>
        </p:nvSpPr>
        <p:spPr bwMode="auto">
          <a:xfrm>
            <a:off x="1414870" y="5517232"/>
            <a:ext cx="612080" cy="612000"/>
          </a:xfrm>
          <a:prstGeom prst="ellipse">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10801" tIns="3600" rIns="10801" bIns="3600" anchor="ctr" anchorCtr="0"/>
          <a:lstStyle/>
          <a:p>
            <a:pPr algn="ctr">
              <a:defRPr/>
            </a:pPr>
            <a:fld id="{2EEF1883-7A0E-4F66-9932-E581691AD397}" type="slidenum">
              <a:rPr kumimoji="0" lang="zh-CN" altLang="en-US" sz="1800" b="0" i="0" u="none" strike="noStrike" kern="1200" cap="none" spc="0" normalizeH="0" baseline="0" noProof="0" smtClean="0">
                <a:ln>
                  <a:noFill/>
                </a:ln>
                <a:solidFill>
                  <a:prstClr val="white"/>
                </a:solidFill>
                <a:effectLst/>
                <a:uLnTx/>
                <a:uFillTx/>
                <a:latin typeface="Tahoma" pitchFamily="34" charset="0"/>
                <a:ea typeface="Arial Unicode MS" pitchFamily="34" charset="-122"/>
                <a:cs typeface="Tahoma" pitchFamily="34" charset="0"/>
              </a:rPr>
              <a:pPr algn="ctr">
                <a:defRPr/>
              </a:pPr>
              <a:t>‹#›</a:t>
            </a:fld>
            <a:endParaRPr lang="zh-CN" altLang="en-US" sz="1800" dirty="0">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cxnSp>
        <p:nvCxnSpPr>
          <p:cNvPr id="11" name="直接连接符 10"/>
          <p:cNvCxnSpPr/>
          <p:nvPr userDrawn="1"/>
        </p:nvCxnSpPr>
        <p:spPr>
          <a:xfrm>
            <a:off x="1724249" y="41241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cxnSp>
        <p:nvCxnSpPr>
          <p:cNvPr id="18" name="直接连接符 17"/>
          <p:cNvCxnSpPr/>
          <p:nvPr userDrawn="1"/>
        </p:nvCxnSpPr>
        <p:spPr>
          <a:xfrm flipH="1">
            <a:off x="827691" y="908722"/>
            <a:ext cx="889539" cy="0"/>
          </a:xfrm>
          <a:prstGeom prst="line">
            <a:avLst/>
          </a:prstGeom>
          <a:ln>
            <a:solidFill>
              <a:schemeClr val="accent6"/>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19" name="标题 1"/>
          <p:cNvSpPr>
            <a:spLocks noGrp="1"/>
          </p:cNvSpPr>
          <p:nvPr>
            <p:ph type="title"/>
          </p:nvPr>
        </p:nvSpPr>
        <p:spPr>
          <a:xfrm>
            <a:off x="1753572" y="399936"/>
            <a:ext cx="6635944" cy="288032"/>
          </a:xfrm>
          <a:prstGeom prst="rect">
            <a:avLst/>
          </a:prstGeom>
        </p:spPr>
        <p:txBody>
          <a:bodyPr>
            <a:normAutofit/>
          </a:bodyPr>
          <a:lstStyle>
            <a:lvl1pPr algn="l">
              <a:defRPr sz="1600">
                <a:latin typeface="微软雅黑" pitchFamily="34" charset="-122"/>
                <a:ea typeface="微软雅黑" pitchFamily="34" charset="-122"/>
              </a:defRPr>
            </a:lvl1pPr>
          </a:lstStyle>
          <a:p>
            <a:r>
              <a:rPr lang="zh-CN" altLang="en-US" dirty="0" smtClean="0"/>
              <a:t>单击此处编辑母版标题样式</a:t>
            </a:r>
            <a:endParaRPr lang="zh-CN" alt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标题和内容">
    <p:spTree>
      <p:nvGrpSpPr>
        <p:cNvPr id="1" name=""/>
        <p:cNvGrpSpPr/>
        <p:nvPr/>
      </p:nvGrpSpPr>
      <p:grpSpPr>
        <a:xfrm>
          <a:off x="0" y="0"/>
          <a:ext cx="0" cy="0"/>
          <a:chOff x="0" y="0"/>
          <a:chExt cx="0" cy="0"/>
        </a:xfrm>
      </p:grpSpPr>
      <p:cxnSp>
        <p:nvCxnSpPr>
          <p:cNvPr id="7" name="直接连接符 6"/>
          <p:cNvCxnSpPr/>
          <p:nvPr userDrawn="1"/>
        </p:nvCxnSpPr>
        <p:spPr>
          <a:xfrm flipH="1">
            <a:off x="1717230" y="908722"/>
            <a:ext cx="7020" cy="5544000"/>
          </a:xfrm>
          <a:prstGeom prst="line">
            <a:avLst/>
          </a:prstGeom>
          <a:ln>
            <a:solidFill>
              <a:schemeClr val="accent6"/>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
        <p:nvSpPr>
          <p:cNvPr id="8" name="TextBox 7"/>
          <p:cNvSpPr txBox="1"/>
          <p:nvPr userDrawn="1"/>
        </p:nvSpPr>
        <p:spPr>
          <a:xfrm>
            <a:off x="695400" y="323364"/>
            <a:ext cx="1028849" cy="369332"/>
          </a:xfrm>
          <a:prstGeom prst="rect">
            <a:avLst/>
          </a:prstGeom>
          <a:noFill/>
          <a:effectLst>
            <a:reflection blurRad="6350" stA="50000" endA="300" endPos="38500" dist="50800" dir="5400000" sy="-100000" algn="bl" rotWithShape="0"/>
          </a:effectLst>
        </p:spPr>
        <p:txBody>
          <a:bodyPr wrap="square" rtlCol="0">
            <a:spAutoFit/>
          </a:bodyPr>
          <a:lstStyle/>
          <a:p>
            <a:pPr marL="0" algn="l" defTabSz="914491" rtl="0" eaLnBrk="1" latinLnBrk="0" hangingPunct="1"/>
            <a:r>
              <a:rPr lang="en-US" altLang="zh-CN" sz="1800" kern="1200" dirty="0" smtClean="0">
                <a:solidFill>
                  <a:schemeClr val="accent6"/>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sz="1800" kern="1200" dirty="0">
              <a:solidFill>
                <a:schemeClr val="accent6"/>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
        <p:nvSpPr>
          <p:cNvPr id="9" name="椭圆 8"/>
          <p:cNvSpPr/>
          <p:nvPr userDrawn="1"/>
        </p:nvSpPr>
        <p:spPr bwMode="auto">
          <a:xfrm>
            <a:off x="1414870" y="5517232"/>
            <a:ext cx="612080" cy="612000"/>
          </a:xfrm>
          <a:prstGeom prst="ellipse">
            <a:avLst/>
          </a:prstGeom>
          <a:ln>
            <a:headEnd type="none" w="med" len="med"/>
            <a:tailEnd type="none" w="med" len="med"/>
          </a:ln>
        </p:spPr>
        <p:style>
          <a:lnRef idx="1">
            <a:schemeClr val="accent6"/>
          </a:lnRef>
          <a:fillRef idx="3">
            <a:schemeClr val="accent6"/>
          </a:fillRef>
          <a:effectRef idx="2">
            <a:schemeClr val="accent6"/>
          </a:effectRef>
          <a:fontRef idx="minor">
            <a:schemeClr val="lt1"/>
          </a:fontRef>
        </p:style>
        <p:txBody>
          <a:bodyPr lIns="10801" tIns="3600" rIns="10801" bIns="3600" anchor="ctr" anchorCtr="0"/>
          <a:lstStyle/>
          <a:p>
            <a:pPr algn="ctr">
              <a:defRPr/>
            </a:pPr>
            <a:fld id="{2EEF1883-7A0E-4F66-9932-E581691AD397}" type="slidenum">
              <a:rPr kumimoji="0" lang="zh-CN" altLang="en-US" sz="1800" b="0" i="0" u="none" strike="noStrike" kern="1200" cap="none" spc="0" normalizeH="0" baseline="0" noProof="0" smtClean="0">
                <a:ln>
                  <a:noFill/>
                </a:ln>
                <a:solidFill>
                  <a:prstClr val="white"/>
                </a:solidFill>
                <a:effectLst/>
                <a:uLnTx/>
                <a:uFillTx/>
                <a:latin typeface="Tahoma" pitchFamily="34" charset="0"/>
                <a:ea typeface="Arial Unicode MS" pitchFamily="34" charset="-122"/>
                <a:cs typeface="Tahoma" pitchFamily="34" charset="0"/>
              </a:rPr>
              <a:pPr algn="ctr">
                <a:defRPr/>
              </a:pPr>
              <a:t>‹#›</a:t>
            </a:fld>
            <a:endParaRPr lang="zh-CN" altLang="en-US" sz="1800" dirty="0">
              <a:effectLst>
                <a:outerShdw blurRad="38100" dist="38100" dir="2700000" algn="tl">
                  <a:srgbClr val="000000">
                    <a:alpha val="43137"/>
                  </a:srgbClr>
                </a:outerShdw>
              </a:effectLst>
              <a:latin typeface="Tahoma" pitchFamily="34" charset="0"/>
              <a:ea typeface="Arial Unicode MS" pitchFamily="34" charset="-122"/>
              <a:cs typeface="Tahoma" pitchFamily="34" charset="0"/>
            </a:endParaRPr>
          </a:p>
        </p:txBody>
      </p:sp>
      <p:cxnSp>
        <p:nvCxnSpPr>
          <p:cNvPr id="10" name="直接连接符 9"/>
          <p:cNvCxnSpPr/>
          <p:nvPr userDrawn="1"/>
        </p:nvCxnSpPr>
        <p:spPr>
          <a:xfrm>
            <a:off x="1724249" y="412414"/>
            <a:ext cx="0" cy="261937"/>
          </a:xfrm>
          <a:prstGeom prst="line">
            <a:avLst/>
          </a:prstGeom>
          <a:ln>
            <a:solidFill>
              <a:schemeClr val="bg1">
                <a:lumMod val="75000"/>
              </a:schemeClr>
            </a:solidFill>
          </a:ln>
        </p:spPr>
        <p:style>
          <a:lnRef idx="1">
            <a:schemeClr val="accent1"/>
          </a:lnRef>
          <a:fillRef idx="0">
            <a:schemeClr val="accent1"/>
          </a:fillRef>
          <a:effectRef idx="0">
            <a:schemeClr val="accent1"/>
          </a:effectRef>
          <a:fontRef idx="minor">
            <a:schemeClr val="tx1"/>
          </a:fontRef>
        </p:style>
      </p:cxnSp>
      <p:sp>
        <p:nvSpPr>
          <p:cNvPr id="11" name="标题 1"/>
          <p:cNvSpPr txBox="1">
            <a:spLocks/>
          </p:cNvSpPr>
          <p:nvPr userDrawn="1"/>
        </p:nvSpPr>
        <p:spPr>
          <a:xfrm>
            <a:off x="1753572" y="399936"/>
            <a:ext cx="6635944" cy="288032"/>
          </a:xfrm>
          <a:prstGeom prst="rect">
            <a:avLst/>
          </a:prstGeom>
        </p:spPr>
        <p:txBody>
          <a:bodyPr>
            <a:normAutofit fontScale="92500" lnSpcReduction="20000"/>
          </a:bodyPr>
          <a:lstStyle>
            <a:lvl1pPr algn="l" defTabSz="914400" rtl="0" eaLnBrk="1" latinLnBrk="0" hangingPunct="1">
              <a:spcBef>
                <a:spcPct val="0"/>
              </a:spcBef>
              <a:buNone/>
              <a:defRPr sz="1600" kern="1200">
                <a:solidFill>
                  <a:schemeClr val="tx1"/>
                </a:solidFill>
                <a:latin typeface="微软雅黑" pitchFamily="34" charset="-122"/>
                <a:ea typeface="微软雅黑" pitchFamily="34" charset="-122"/>
                <a:cs typeface="+mj-cs"/>
              </a:defRPr>
            </a:lvl1pPr>
          </a:lstStyle>
          <a:p>
            <a:pPr marL="0" algn="l" defTabSz="914491" rtl="0" eaLnBrk="1" latinLnBrk="0" hangingPunct="1"/>
            <a:r>
              <a:rPr lang="zh-CN" altLang="en-US" sz="1600" kern="1200" dirty="0" smtClean="0">
                <a:solidFill>
                  <a:schemeClr val="accent6"/>
                </a:solidFill>
                <a:latin typeface="微软雅黑" pitchFamily="34" charset="-122"/>
                <a:ea typeface="微软雅黑" pitchFamily="34" charset="-122"/>
                <a:cs typeface="+mj-cs"/>
              </a:rPr>
              <a:t>正文 </a:t>
            </a:r>
            <a:r>
              <a:rPr lang="en-US" altLang="zh-CN" sz="1600" kern="1200" dirty="0" smtClean="0">
                <a:solidFill>
                  <a:schemeClr val="accent6"/>
                </a:solidFill>
                <a:latin typeface="微软雅黑" pitchFamily="34" charset="-122"/>
                <a:ea typeface="微软雅黑" pitchFamily="34" charset="-122"/>
                <a:cs typeface="+mj-cs"/>
              </a:rPr>
              <a:t>. </a:t>
            </a:r>
            <a:r>
              <a:rPr lang="zh-CN" altLang="en-US" sz="1600" kern="1200" dirty="0" smtClean="0">
                <a:solidFill>
                  <a:schemeClr val="accent6"/>
                </a:solidFill>
                <a:latin typeface="微软雅黑" pitchFamily="34" charset="-122"/>
                <a:ea typeface="微软雅黑" pitchFamily="34" charset="-122"/>
                <a:cs typeface="+mj-cs"/>
              </a:rPr>
              <a:t>第二章</a:t>
            </a:r>
            <a:endParaRPr lang="zh-CN" altLang="en-US" sz="1600" kern="1200" dirty="0">
              <a:solidFill>
                <a:schemeClr val="accent6"/>
              </a:solidFill>
              <a:latin typeface="微软雅黑" pitchFamily="34" charset="-122"/>
              <a:ea typeface="微软雅黑" pitchFamily="34" charset="-122"/>
              <a:cs typeface="+mj-cs"/>
            </a:endParaRPr>
          </a:p>
        </p:txBody>
      </p:sp>
      <p:grpSp>
        <p:nvGrpSpPr>
          <p:cNvPr id="12" name="组合 11"/>
          <p:cNvGrpSpPr/>
          <p:nvPr userDrawn="1"/>
        </p:nvGrpSpPr>
        <p:grpSpPr>
          <a:xfrm>
            <a:off x="10416328" y="187200"/>
            <a:ext cx="1563406" cy="1053130"/>
            <a:chOff x="10414972" y="187200"/>
            <a:chExt cx="1563202" cy="1053130"/>
          </a:xfrm>
        </p:grpSpPr>
        <p:sp>
          <p:nvSpPr>
            <p:cNvPr id="13" name="矩形 12"/>
            <p:cNvSpPr/>
            <p:nvPr/>
          </p:nvSpPr>
          <p:spPr>
            <a:xfrm>
              <a:off x="10414972" y="187200"/>
              <a:ext cx="770400" cy="648000"/>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1800"/>
            </a:p>
          </p:txBody>
        </p:sp>
        <p:sp>
          <p:nvSpPr>
            <p:cNvPr id="14" name="矩形 13"/>
            <p:cNvSpPr/>
            <p:nvPr/>
          </p:nvSpPr>
          <p:spPr>
            <a:xfrm>
              <a:off x="10414972" y="901776"/>
              <a:ext cx="1563202" cy="338554"/>
            </a:xfrm>
            <a:prstGeom prst="rect">
              <a:avLst/>
            </a:prstGeom>
            <a:solidFill>
              <a:srgbClr val="FFC000"/>
            </a:solidFill>
            <a:ln w="28575">
              <a:solidFill>
                <a:srgbClr val="FFC000"/>
              </a:solidFill>
            </a:ln>
          </p:spPr>
          <p:txBody>
            <a:bodyPr vert="horz" wrap="square">
              <a:spAutoFit/>
            </a:bodyPr>
            <a:lstStyle/>
            <a:p>
              <a:pPr algn="r"/>
              <a:r>
                <a:rPr lang="zh-CN" altLang="en-US" sz="1600" dirty="0" smtClean="0">
                  <a:solidFill>
                    <a:schemeClr val="bg1"/>
                  </a:solidFill>
                  <a:latin typeface="微软雅黑" pitchFamily="34" charset="-122"/>
                  <a:ea typeface="微软雅黑" pitchFamily="34" charset="-122"/>
                </a:rPr>
                <a:t>对坚持的分析</a:t>
              </a:r>
            </a:p>
          </p:txBody>
        </p:sp>
        <p:sp>
          <p:nvSpPr>
            <p:cNvPr id="15" name="矩形 14"/>
            <p:cNvSpPr/>
            <p:nvPr/>
          </p:nvSpPr>
          <p:spPr>
            <a:xfrm>
              <a:off x="10437374" y="187200"/>
              <a:ext cx="770400" cy="646331"/>
            </a:xfrm>
            <a:prstGeom prst="rect">
              <a:avLst/>
            </a:prstGeom>
          </p:spPr>
          <p:txBody>
            <a:bodyPr wrap="square">
              <a:spAutoFit/>
            </a:bodyPr>
            <a:lstStyle/>
            <a:p>
              <a:pPr algn="ctr"/>
              <a:r>
                <a:rPr lang="zh-CN" altLang="en-US" sz="3600" b="1" dirty="0" smtClean="0">
                  <a:solidFill>
                    <a:schemeClr val="bg1"/>
                  </a:solidFill>
                  <a:latin typeface="微软雅黑" pitchFamily="34" charset="-122"/>
                  <a:ea typeface="微软雅黑" pitchFamily="34" charset="-122"/>
                </a:rPr>
                <a:t>坚</a:t>
              </a:r>
            </a:p>
          </p:txBody>
        </p:sp>
        <p:sp>
          <p:nvSpPr>
            <p:cNvPr id="16" name="矩形 15"/>
            <p:cNvSpPr/>
            <p:nvPr/>
          </p:nvSpPr>
          <p:spPr>
            <a:xfrm>
              <a:off x="11207774" y="189547"/>
              <a:ext cx="770400" cy="646331"/>
            </a:xfrm>
            <a:prstGeom prst="rect">
              <a:avLst/>
            </a:prstGeom>
            <a:ln w="28575">
              <a:solidFill>
                <a:srgbClr val="FFC000"/>
              </a:solidFill>
            </a:ln>
          </p:spPr>
          <p:txBody>
            <a:bodyPr wrap="square" anchor="ctr">
              <a:spAutoFit/>
            </a:bodyPr>
            <a:lstStyle/>
            <a:p>
              <a:pPr algn="ctr"/>
              <a:r>
                <a:rPr lang="zh-CN" altLang="en-US" sz="3600" b="1" dirty="0" smtClean="0">
                  <a:solidFill>
                    <a:srgbClr val="FFC000"/>
                  </a:solidFill>
                  <a:latin typeface="微软雅黑" pitchFamily="34" charset="-122"/>
                  <a:ea typeface="微软雅黑" pitchFamily="34" charset="-122"/>
                </a:rPr>
                <a:t>持</a:t>
              </a:r>
              <a:endParaRPr lang="zh-CN" altLang="en-US" sz="3600" b="1" dirty="0">
                <a:solidFill>
                  <a:srgbClr val="FFC000"/>
                </a:solidFill>
                <a:latin typeface="微软雅黑" pitchFamily="34" charset="-122"/>
                <a:ea typeface="微软雅黑" pitchFamily="34" charset="-122"/>
              </a:endParaRPr>
            </a:p>
          </p:txBody>
        </p:sp>
      </p:grpSp>
      <p:cxnSp>
        <p:nvCxnSpPr>
          <p:cNvPr id="17" name="直接连接符 16"/>
          <p:cNvCxnSpPr/>
          <p:nvPr userDrawn="1"/>
        </p:nvCxnSpPr>
        <p:spPr>
          <a:xfrm flipH="1">
            <a:off x="827691" y="908722"/>
            <a:ext cx="889539" cy="0"/>
          </a:xfrm>
          <a:prstGeom prst="line">
            <a:avLst/>
          </a:prstGeom>
          <a:ln>
            <a:solidFill>
              <a:schemeClr val="accent6"/>
            </a:solidFill>
            <a:prstDash val="dash"/>
            <a:headEnd type="none" w="med" len="med"/>
            <a:tailEnd type="oval"/>
          </a:ln>
        </p:spPr>
        <p:style>
          <a:lnRef idx="1">
            <a:schemeClr val="accent2"/>
          </a:lnRef>
          <a:fillRef idx="0">
            <a:schemeClr val="accent2"/>
          </a:fillRef>
          <a:effectRef idx="0">
            <a:schemeClr val="accent2"/>
          </a:effectRef>
          <a:fontRef idx="minor">
            <a:schemeClr val="tx1"/>
          </a:fontRef>
        </p:style>
      </p:cxn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pic>
        <p:nvPicPr>
          <p:cNvPr id="22" name="Picture 2"/>
          <p:cNvPicPr>
            <a:picLocks noChangeAspect="1" noChangeArrowheads="1"/>
          </p:cNvPicPr>
          <p:nvPr userDrawn="1"/>
        </p:nvPicPr>
        <p:blipFill>
          <a:blip r:embed="rId2">
            <a:extLst>
              <a:ext uri="{28A0092B-C50C-407E-A947-70E740481C1C}">
                <a14:useLocalDpi xmlns:a14="http://schemas.microsoft.com/office/drawing/2010/main"/>
              </a:ext>
            </a:extLst>
          </a:blip>
          <a:srcRect/>
          <a:stretch>
            <a:fillRect/>
          </a:stretch>
        </p:blipFill>
        <p:spPr bwMode="auto">
          <a:xfrm>
            <a:off x="1890114" y="2226715"/>
            <a:ext cx="2016000" cy="91435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3" name="Picture 2"/>
          <p:cNvPicPr>
            <a:picLocks noChangeAspect="1" noChangeArrowheads="1"/>
          </p:cNvPicPr>
          <p:nvPr userDrawn="1"/>
        </p:nvPicPr>
        <p:blipFill>
          <a:blip r:embed="rId3">
            <a:extLst>
              <a:ext uri="{28A0092B-C50C-407E-A947-70E740481C1C}">
                <a14:useLocalDpi xmlns:a14="http://schemas.microsoft.com/office/drawing/2010/main"/>
              </a:ext>
            </a:extLst>
          </a:blip>
          <a:srcRect/>
          <a:stretch>
            <a:fillRect/>
          </a:stretch>
        </p:blipFill>
        <p:spPr bwMode="auto">
          <a:xfrm>
            <a:off x="3145330" y="1052736"/>
            <a:ext cx="7199313" cy="3262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4" name="TextBox 11"/>
          <p:cNvSpPr txBox="1"/>
          <p:nvPr userDrawn="1"/>
        </p:nvSpPr>
        <p:spPr>
          <a:xfrm>
            <a:off x="4430795" y="2122792"/>
            <a:ext cx="5262979" cy="1107996"/>
          </a:xfrm>
          <a:prstGeom prst="rect">
            <a:avLst/>
          </a:prstGeom>
          <a:noFill/>
        </p:spPr>
        <p:txBody>
          <a:bodyPr wrap="none">
            <a:spAutoFit/>
          </a:bodyPr>
          <a:lstStyle/>
          <a:p>
            <a:pPr fontAlgn="auto">
              <a:spcBef>
                <a:spcPts val="0"/>
              </a:spcBef>
              <a:spcAft>
                <a:spcPts val="0"/>
              </a:spcAft>
              <a:defRPr/>
            </a:pPr>
            <a:r>
              <a:rPr lang="zh-CN" altLang="en-US" sz="6600" b="1" dirty="0">
                <a:solidFill>
                  <a:srgbClr val="FC6204"/>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磨练</a:t>
            </a:r>
            <a:r>
              <a:rPr lang="zh-CN" altLang="en-US" sz="6600" b="1" dirty="0" smtClean="0">
                <a:solidFill>
                  <a:srgbClr val="00B0F0"/>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rPr>
              <a:t>坚强意志</a:t>
            </a:r>
            <a:endParaRPr lang="zh-CN" altLang="en-US" sz="6600" b="1" dirty="0">
              <a:solidFill>
                <a:srgbClr val="FC6204"/>
              </a:solidFill>
              <a:effectLst>
                <a:outerShdw blurRad="38100" dist="38100" dir="2700000" algn="tl">
                  <a:srgbClr val="000000">
                    <a:alpha val="43137"/>
                  </a:srgbClr>
                </a:outerShdw>
                <a:reflection blurRad="25400" stA="30000" endPos="30000" dist="50800" dir="5400000" sy="-100000" algn="bl" rotWithShape="0"/>
              </a:effectLst>
              <a:latin typeface="微软雅黑" pitchFamily="34" charset="-122"/>
              <a:ea typeface="微软雅黑" pitchFamily="34" charset="-122"/>
            </a:endParaRPr>
          </a:p>
        </p:txBody>
      </p:sp>
      <p:sp>
        <p:nvSpPr>
          <p:cNvPr id="25" name="矩形 24"/>
          <p:cNvSpPr>
            <a:spLocks noChangeArrowheads="1"/>
          </p:cNvSpPr>
          <p:nvPr userDrawn="1"/>
        </p:nvSpPr>
        <p:spPr bwMode="auto">
          <a:xfrm>
            <a:off x="4439022" y="1772816"/>
            <a:ext cx="3959225"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r>
              <a:rPr lang="zh-CN" altLang="en-US" sz="1600" i="1" dirty="0" smtClean="0">
                <a:solidFill>
                  <a:schemeClr val="tx1">
                    <a:lumMod val="65000"/>
                    <a:lumOff val="35000"/>
                  </a:schemeClr>
                </a:solidFill>
                <a:latin typeface="微软雅黑" pitchFamily="34" charset="-122"/>
                <a:ea typeface="微软雅黑" pitchFamily="34" charset="-122"/>
              </a:rPr>
              <a:t>员工在职培训之</a:t>
            </a:r>
            <a:r>
              <a:rPr lang="en-US" altLang="zh-CN" sz="1600" i="1" dirty="0" smtClean="0">
                <a:solidFill>
                  <a:schemeClr val="tx1">
                    <a:lumMod val="65000"/>
                    <a:lumOff val="35000"/>
                  </a:schemeClr>
                </a:solidFill>
                <a:latin typeface="微软雅黑" pitchFamily="34" charset="-122"/>
                <a:ea typeface="微软雅黑" pitchFamily="34" charset="-122"/>
              </a:rPr>
              <a:t>——</a:t>
            </a:r>
            <a:endParaRPr lang="zh-CN" altLang="en-US" sz="1600" i="1" dirty="0">
              <a:solidFill>
                <a:schemeClr val="tx1">
                  <a:lumMod val="65000"/>
                  <a:lumOff val="35000"/>
                </a:schemeClr>
              </a:solidFill>
            </a:endParaRPr>
          </a:p>
        </p:txBody>
      </p:sp>
      <p:sp>
        <p:nvSpPr>
          <p:cNvPr id="26" name="TextBox 13"/>
          <p:cNvSpPr txBox="1">
            <a:spLocks noChangeArrowheads="1"/>
          </p:cNvSpPr>
          <p:nvPr userDrawn="1"/>
        </p:nvSpPr>
        <p:spPr bwMode="auto">
          <a:xfrm>
            <a:off x="4439022" y="3503444"/>
            <a:ext cx="4241354" cy="33855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600" dirty="0" smtClean="0">
                <a:solidFill>
                  <a:schemeClr val="accent6"/>
                </a:solidFill>
                <a:latin typeface="微软雅黑" pitchFamily="34" charset="-122"/>
                <a:ea typeface="微软雅黑" pitchFamily="34" charset="-122"/>
                <a:cs typeface="Tahoma" pitchFamily="34" charset="0"/>
              </a:rPr>
              <a:t>点击此处，写上您公司的名称</a:t>
            </a:r>
            <a:endParaRPr lang="en-US" altLang="zh-CN" sz="1600" dirty="0">
              <a:solidFill>
                <a:schemeClr val="accent6"/>
              </a:solidFill>
              <a:latin typeface="微软雅黑" pitchFamily="34" charset="-122"/>
              <a:ea typeface="微软雅黑" pitchFamily="34" charset="-122"/>
              <a:cs typeface="Tahoma" pitchFamily="34" charset="0"/>
            </a:endParaRPr>
          </a:p>
        </p:txBody>
      </p:sp>
      <p:cxnSp>
        <p:nvCxnSpPr>
          <p:cNvPr id="27" name="直接连接符 26"/>
          <p:cNvCxnSpPr/>
          <p:nvPr userDrawn="1"/>
        </p:nvCxnSpPr>
        <p:spPr>
          <a:xfrm>
            <a:off x="4470755" y="3426487"/>
            <a:ext cx="5113091" cy="0"/>
          </a:xfrm>
          <a:prstGeom prst="line">
            <a:avLst/>
          </a:prstGeom>
          <a:ln>
            <a:solidFill>
              <a:schemeClr val="bg1">
                <a:lumMod val="75000"/>
              </a:schemeClr>
            </a:solidFill>
            <a:prstDash val="dash"/>
          </a:ln>
        </p:spPr>
        <p:style>
          <a:lnRef idx="1">
            <a:schemeClr val="accent1"/>
          </a:lnRef>
          <a:fillRef idx="0">
            <a:schemeClr val="accent1"/>
          </a:fillRef>
          <a:effectRef idx="0">
            <a:schemeClr val="accent1"/>
          </a:effectRef>
          <a:fontRef idx="minor">
            <a:schemeClr val="tx1"/>
          </a:fontRef>
        </p:style>
      </p:cxnSp>
      <p:grpSp>
        <p:nvGrpSpPr>
          <p:cNvPr id="28" name="组合 27"/>
          <p:cNvGrpSpPr/>
          <p:nvPr userDrawn="1"/>
        </p:nvGrpSpPr>
        <p:grpSpPr>
          <a:xfrm>
            <a:off x="9328070" y="2060848"/>
            <a:ext cx="511552" cy="355744"/>
            <a:chOff x="6410291" y="4700483"/>
            <a:chExt cx="511552" cy="355744"/>
          </a:xfrm>
        </p:grpSpPr>
        <p:sp>
          <p:nvSpPr>
            <p:cNvPr id="29" name="二十四角星 28"/>
            <p:cNvSpPr/>
            <p:nvPr/>
          </p:nvSpPr>
          <p:spPr>
            <a:xfrm>
              <a:off x="6411097" y="4700483"/>
              <a:ext cx="355744" cy="355744"/>
            </a:xfrm>
            <a:prstGeom prst="star24">
              <a:avLst/>
            </a:prstGeom>
            <a:solidFill>
              <a:srgbClr val="0070C0"/>
            </a:solidFill>
            <a:ln w="12700">
              <a:noFill/>
            </a:ln>
            <a:effectLst/>
          </p:spPr>
          <p:txBody>
            <a:bodyPr wrap="square" rtlCol="0" anchor="ctr">
              <a:spAutoFit/>
            </a:bodyPr>
            <a:lstStyle/>
            <a:p>
              <a:pPr algn="ctr"/>
              <a:endParaRPr lang="zh-CN" altLang="en-US" sz="1600" b="1">
                <a:solidFill>
                  <a:prstClr val="white"/>
                </a:solidFill>
                <a:cs typeface="Lao UI" pitchFamily="34" charset="0"/>
              </a:endParaRPr>
            </a:p>
          </p:txBody>
        </p:sp>
        <p:sp>
          <p:nvSpPr>
            <p:cNvPr id="30" name="TextBox 17"/>
            <p:cNvSpPr txBox="1"/>
            <p:nvPr/>
          </p:nvSpPr>
          <p:spPr>
            <a:xfrm rot="20430396">
              <a:off x="6410291" y="4731432"/>
              <a:ext cx="511552" cy="246221"/>
            </a:xfrm>
            <a:prstGeom prst="rect">
              <a:avLst/>
            </a:prstGeom>
            <a:noFill/>
          </p:spPr>
          <p:txBody>
            <a:bodyPr wrap="square" rtlCol="0">
              <a:spAutoFit/>
            </a:bodyPr>
            <a:lstStyle/>
            <a:p>
              <a:r>
                <a:rPr lang="en-US" altLang="zh-CN" sz="1000" dirty="0">
                  <a:solidFill>
                    <a:prstClr val="white"/>
                  </a:solidFill>
                </a:rPr>
                <a:t>V1</a:t>
              </a:r>
              <a:endParaRPr lang="zh-CN" altLang="en-US" sz="1000" dirty="0">
                <a:solidFill>
                  <a:prstClr val="white"/>
                </a:solidFill>
              </a:endParaRPr>
            </a:p>
          </p:txBody>
        </p:sp>
      </p:grpSp>
      <p:grpSp>
        <p:nvGrpSpPr>
          <p:cNvPr id="31" name="组合 30"/>
          <p:cNvGrpSpPr/>
          <p:nvPr userDrawn="1"/>
        </p:nvGrpSpPr>
        <p:grpSpPr>
          <a:xfrm>
            <a:off x="7679382" y="6245854"/>
            <a:ext cx="1936145" cy="495514"/>
            <a:chOff x="403607" y="6173846"/>
            <a:chExt cx="1936145" cy="495514"/>
          </a:xfrm>
        </p:grpSpPr>
        <p:sp>
          <p:nvSpPr>
            <p:cNvPr id="32" name="Text Box 62"/>
            <p:cNvSpPr txBox="1">
              <a:spLocks noChangeArrowheads="1"/>
            </p:cNvSpPr>
            <p:nvPr/>
          </p:nvSpPr>
          <p:spPr bwMode="auto">
            <a:xfrm>
              <a:off x="828349" y="6252326"/>
              <a:ext cx="1511403" cy="338554"/>
            </a:xfrm>
            <a:prstGeom prst="rect">
              <a:avLst/>
            </a:prstGeom>
            <a:noFill/>
            <a:effectLst>
              <a:reflection blurRad="6350" stA="50000" endA="300" endPos="38500" dist="50800" dir="5400000" sy="-100000" algn="bl" rotWithShape="0"/>
            </a:effectLst>
          </p:spPr>
          <p:txBody>
            <a:bodyPr wrap="square" rtlCol="0">
              <a:spAutoFit/>
            </a:bodyPr>
            <a:lstStyle>
              <a:defPPr>
                <a:defRPr lang="zh-CN"/>
              </a:defPPr>
              <a:lvl1pPr marL="0" defTabSz="914400" eaLnBrk="1" latinLnBrk="0" hangingPunct="1">
                <a:defRPr sz="1800">
                  <a:solidFill>
                    <a:schemeClr val="bg2">
                      <a:lumMod val="2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defRPr>
              </a:lvl1pPr>
              <a:lvl2pPr defTabSz="914400" eaLnBrk="1" latinLnBrk="0" hangingPunct="1">
                <a:defRPr sz="1800">
                  <a:latin typeface="+mn-lt"/>
                  <a:ea typeface="+mn-ea"/>
                </a:defRPr>
              </a:lvl2pPr>
              <a:lvl3pPr defTabSz="914400" eaLnBrk="1" latinLnBrk="0" hangingPunct="1">
                <a:defRPr sz="1800">
                  <a:latin typeface="+mn-lt"/>
                  <a:ea typeface="+mn-ea"/>
                </a:defRPr>
              </a:lvl3pPr>
              <a:lvl4pPr defTabSz="914400" eaLnBrk="1" latinLnBrk="0" hangingPunct="1">
                <a:defRPr sz="1800">
                  <a:latin typeface="+mn-lt"/>
                  <a:ea typeface="+mn-ea"/>
                </a:defRPr>
              </a:lvl4pPr>
              <a:lvl5pPr defTabSz="914400" eaLnBrk="1" latinLnBrk="0" hangingPunct="1">
                <a:defRPr sz="1800">
                  <a:latin typeface="+mn-lt"/>
                  <a:ea typeface="+mn-ea"/>
                </a:defRPr>
              </a:lvl5pPr>
              <a:lvl6pPr>
                <a:defRPr sz="1800">
                  <a:latin typeface="+mn-lt"/>
                  <a:ea typeface="+mn-ea"/>
                </a:defRPr>
              </a:lvl6pPr>
              <a:lvl7pPr>
                <a:defRPr sz="1800">
                  <a:latin typeface="+mn-lt"/>
                  <a:ea typeface="+mn-ea"/>
                </a:defRPr>
              </a:lvl7pPr>
              <a:lvl8pPr>
                <a:defRPr sz="1800">
                  <a:latin typeface="+mn-lt"/>
                  <a:ea typeface="+mn-ea"/>
                </a:defRPr>
              </a:lvl8pPr>
              <a:lvl9pPr>
                <a:defRPr sz="1800">
                  <a:latin typeface="+mn-lt"/>
                  <a:ea typeface="+mn-ea"/>
                </a:defRPr>
              </a:lvl9pPr>
            </a:lstStyle>
            <a:p>
              <a:r>
                <a:rPr lang="zh-CN" altLang="en-US" sz="1600" dirty="0">
                  <a:solidFill>
                    <a:srgbClr val="00B0F0"/>
                  </a:solidFill>
                  <a:latin typeface="微软雅黑" pitchFamily="34" charset="-122"/>
                  <a:ea typeface="微软雅黑" pitchFamily="34" charset="-122"/>
                </a:rPr>
                <a:t>布衣公子</a:t>
              </a:r>
              <a:r>
                <a:rPr lang="zh-CN" altLang="en-US" sz="1600" dirty="0">
                  <a:solidFill>
                    <a:schemeClr val="tx1">
                      <a:lumMod val="65000"/>
                      <a:lumOff val="35000"/>
                    </a:schemeClr>
                  </a:solidFill>
                  <a:latin typeface="微软雅黑" pitchFamily="34" charset="-122"/>
                  <a:ea typeface="微软雅黑" pitchFamily="34" charset="-122"/>
                </a:rPr>
                <a:t>作品</a:t>
              </a:r>
              <a:endParaRPr lang="en-GB" altLang="zh-CN" sz="1600" dirty="0">
                <a:solidFill>
                  <a:schemeClr val="tx1">
                    <a:lumMod val="65000"/>
                    <a:lumOff val="35000"/>
                  </a:schemeClr>
                </a:solidFill>
                <a:latin typeface="微软雅黑" pitchFamily="34" charset="-122"/>
                <a:ea typeface="微软雅黑" pitchFamily="34" charset="-122"/>
              </a:endParaRPr>
            </a:p>
          </p:txBody>
        </p:sp>
        <p:pic>
          <p:nvPicPr>
            <p:cNvPr id="33" name="Picture 9" descr="E:\仝德志文件，勿删！\03-参考文档\！PPT图片及版面资源\06-PPT精选插图\05-头像\嘿嘿.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403607" y="6173846"/>
              <a:ext cx="495514" cy="495514"/>
            </a:xfrm>
            <a:prstGeom prst="rect">
              <a:avLst/>
            </a:prstGeom>
            <a:noFill/>
            <a:extLst>
              <a:ext uri="{909E8E84-426E-40DD-AFC4-6F175D3DCCD1}">
                <a14:hiddenFill xmlns:a14="http://schemas.microsoft.com/office/drawing/2010/main">
                  <a:solidFill>
                    <a:srgbClr val="FFFFFF"/>
                  </a:solidFill>
                </a14:hiddenFill>
              </a:ext>
            </a:extLst>
          </p:spPr>
        </p:pic>
      </p:grpSp>
      <p:pic>
        <p:nvPicPr>
          <p:cNvPr id="34" name="Picture 7" descr="C:\Documents and Settings\huxiya\桌面\240D852713494258AD45B1C0E3FA071D.jpg"/>
          <p:cNvPicPr>
            <a:picLocks noChangeAspect="1" noChangeArrowheads="1"/>
          </p:cNvPicPr>
          <p:nvPr userDrawn="1"/>
        </p:nvPicPr>
        <p:blipFill rotWithShape="1">
          <a:blip r:embed="rId5" cstate="email">
            <a:extLst>
              <a:ext uri="{28A0092B-C50C-407E-A947-70E740481C1C}">
                <a14:useLocalDpi xmlns:a14="http://schemas.microsoft.com/office/drawing/2010/main"/>
              </a:ext>
            </a:extLst>
          </a:blip>
          <a:srcRect/>
          <a:stretch/>
        </p:blipFill>
        <p:spPr bwMode="auto">
          <a:xfrm>
            <a:off x="6182943" y="4228815"/>
            <a:ext cx="2916000" cy="1911600"/>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w="12700" cap="flat" cmpd="sng">
            <a:solidFill>
              <a:schemeClr val="accent6"/>
            </a:solidFill>
            <a:miter lim="800000"/>
            <a:headEnd/>
            <a:tailEnd/>
          </a:ln>
          <a:extLst/>
        </p:spPr>
      </p:pic>
      <p:pic>
        <p:nvPicPr>
          <p:cNvPr id="35" name="Picture 6" descr="C:\Documents and Settings\huxiya\桌面\F4D779C4635D68E92434990D569DE614.jpg"/>
          <p:cNvPicPr>
            <a:picLocks noChangeAspect="1" noChangeArrowheads="1"/>
          </p:cNvPicPr>
          <p:nvPr userDrawn="1"/>
        </p:nvPicPr>
        <p:blipFill rotWithShape="1">
          <a:blip r:embed="rId7" cstate="email">
            <a:extLst>
              <a:ext uri="{28A0092B-C50C-407E-A947-70E740481C1C}">
                <a14:useLocalDpi xmlns:a14="http://schemas.microsoft.com/office/drawing/2010/main"/>
              </a:ext>
            </a:extLst>
          </a:blip>
          <a:srcRect/>
          <a:stretch/>
        </p:blipFill>
        <p:spPr bwMode="auto">
          <a:xfrm>
            <a:off x="0" y="4228815"/>
            <a:ext cx="2916000" cy="1911600"/>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w="12700" cap="flat" cmpd="sng">
            <a:solidFill>
              <a:schemeClr val="accent6"/>
            </a:solidFill>
            <a:miter lim="800000"/>
            <a:headEnd/>
            <a:tailEnd/>
          </a:ln>
          <a:extLst/>
        </p:spPr>
      </p:pic>
      <p:pic>
        <p:nvPicPr>
          <p:cNvPr id="36" name="Picture 8" descr="C:\Documents and Settings\huxiya\桌面\A0FC935221531CA6D4AEF29798B2CD58.jpg"/>
          <p:cNvPicPr>
            <a:picLocks noChangeAspect="1" noChangeArrowheads="1"/>
          </p:cNvPicPr>
          <p:nvPr userDrawn="1"/>
        </p:nvPicPr>
        <p:blipFill rotWithShape="1">
          <a:blip r:embed="rId8" cstate="email">
            <a:extLst>
              <a:ext uri="{28A0092B-C50C-407E-A947-70E740481C1C}">
                <a14:useLocalDpi xmlns:a14="http://schemas.microsoft.com/office/drawing/2010/main"/>
              </a:ext>
            </a:extLst>
          </a:blip>
          <a:srcRect/>
          <a:stretch/>
        </p:blipFill>
        <p:spPr bwMode="auto">
          <a:xfrm>
            <a:off x="3091471" y="4228815"/>
            <a:ext cx="2916001" cy="1911600"/>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w="12700" cap="flat" cmpd="sng">
            <a:solidFill>
              <a:schemeClr val="accent6"/>
            </a:solidFill>
            <a:miter lim="800000"/>
            <a:headEnd/>
            <a:tailEnd/>
          </a:ln>
          <a:extLst/>
        </p:spPr>
      </p:pic>
      <p:pic>
        <p:nvPicPr>
          <p:cNvPr id="37" name="Picture 9" descr="C:\Documents and Settings\huxiya\桌面\AF0E3C28DBE8F2C1B0D1BD9A2A6A1D86.jpg"/>
          <p:cNvPicPr>
            <a:picLocks noChangeAspect="1" noChangeArrowheads="1"/>
          </p:cNvPicPr>
          <p:nvPr userDrawn="1"/>
        </p:nvPicPr>
        <p:blipFill rotWithShape="1">
          <a:blip r:embed="rId9" cstate="email">
            <a:extLst>
              <a:ext uri="{28A0092B-C50C-407E-A947-70E740481C1C}">
                <a14:useLocalDpi xmlns:a14="http://schemas.microsoft.com/office/drawing/2010/main"/>
              </a:ext>
            </a:extLst>
          </a:blip>
          <a:srcRect/>
          <a:stretch/>
        </p:blipFill>
        <p:spPr bwMode="auto">
          <a:xfrm>
            <a:off x="9273600" y="4228815"/>
            <a:ext cx="2916000" cy="1911600"/>
          </a:xfrm>
          <a:prstGeom prst="rect">
            <a:avLst/>
          </a:prstGeom>
          <a:blipFill dpi="0" rotWithShape="1">
            <a:blip r:embed="rId6" cstate="email">
              <a:extLst>
                <a:ext uri="{28A0092B-C50C-407E-A947-70E740481C1C}">
                  <a14:useLocalDpi xmlns:a14="http://schemas.microsoft.com/office/drawing/2010/main"/>
                </a:ext>
              </a:extLst>
            </a:blip>
            <a:srcRect/>
            <a:stretch>
              <a:fillRect/>
            </a:stretch>
          </a:blipFill>
          <a:ln w="12700" cap="flat" cmpd="sng">
            <a:solidFill>
              <a:schemeClr val="accent6"/>
            </a:solidFill>
            <a:miter lim="800000"/>
            <a:headEnd/>
            <a:tailEnd/>
          </a:ln>
          <a:extLst/>
        </p:spPr>
      </p:pic>
      <p:sp>
        <p:nvSpPr>
          <p:cNvPr id="38" name="TextBox 25"/>
          <p:cNvSpPr txBox="1"/>
          <p:nvPr userDrawn="1"/>
        </p:nvSpPr>
        <p:spPr>
          <a:xfrm>
            <a:off x="10848528" y="393692"/>
            <a:ext cx="1039663" cy="369332"/>
          </a:xfrm>
          <a:prstGeom prst="rect">
            <a:avLst/>
          </a:prstGeom>
          <a:noFill/>
          <a:effectLst>
            <a:reflection blurRad="6350" stA="50000" endA="300" endPos="38500" dist="50800" dir="5400000" sy="-100000" algn="bl" rotWithShape="0"/>
          </a:effectLst>
        </p:spPr>
        <p:txBody>
          <a:bodyPr wrap="square" rtlCol="0">
            <a:spAutoFit/>
          </a:bodyPr>
          <a:lstStyle/>
          <a:p>
            <a:r>
              <a:rPr lang="en-US" altLang="zh-CN" dirty="0" smtClean="0">
                <a:solidFill>
                  <a:schemeClr val="tx1">
                    <a:lumMod val="65000"/>
                    <a:lumOff val="3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rPr>
              <a:t>LOGO</a:t>
            </a:r>
            <a:endParaRPr lang="zh-CN" altLang="en-US" dirty="0">
              <a:solidFill>
                <a:schemeClr val="tx1">
                  <a:lumMod val="65000"/>
                  <a:lumOff val="35000"/>
                </a:schemeClr>
              </a:solidFill>
              <a:effectLst>
                <a:reflection blurRad="6350" stA="55000" endA="300" endPos="45500" dir="5400000" sy="-100000" algn="bl" rotWithShape="0"/>
              </a:effectLst>
              <a:latin typeface="Broadway" pitchFamily="82" charset="0"/>
              <a:ea typeface="楷体" pitchFamily="49" charset="-122"/>
              <a:cs typeface="经典繁仿黑" pitchFamily="49" charset="-122"/>
            </a:endParaRP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 calcmode="lin" valueType="num">
                                      <p:cBhvr>
                                        <p:cTn id="7" dur="200" fill="hold"/>
                                        <p:tgtEl>
                                          <p:spTgt spid="23"/>
                                        </p:tgtEl>
                                        <p:attrNameLst>
                                          <p:attrName>ppt_w</p:attrName>
                                        </p:attrNameLst>
                                      </p:cBhvr>
                                      <p:tavLst>
                                        <p:tav tm="0">
                                          <p:val>
                                            <p:fltVal val="0"/>
                                          </p:val>
                                        </p:tav>
                                        <p:tav tm="100000">
                                          <p:val>
                                            <p:strVal val="#ppt_w"/>
                                          </p:val>
                                        </p:tav>
                                      </p:tavLst>
                                    </p:anim>
                                    <p:anim calcmode="lin" valueType="num">
                                      <p:cBhvr>
                                        <p:cTn id="8" dur="200" fill="hold"/>
                                        <p:tgtEl>
                                          <p:spTgt spid="23"/>
                                        </p:tgtEl>
                                        <p:attrNameLst>
                                          <p:attrName>ppt_h</p:attrName>
                                        </p:attrNameLst>
                                      </p:cBhvr>
                                      <p:tavLst>
                                        <p:tav tm="0">
                                          <p:val>
                                            <p:fltVal val="0"/>
                                          </p:val>
                                        </p:tav>
                                        <p:tav tm="100000">
                                          <p:val>
                                            <p:strVal val="#ppt_h"/>
                                          </p:val>
                                        </p:tav>
                                      </p:tavLst>
                                    </p:anim>
                                    <p:animEffect transition="in" filter="fade">
                                      <p:cBhvr>
                                        <p:cTn id="9" dur="200"/>
                                        <p:tgtEl>
                                          <p:spTgt spid="23"/>
                                        </p:tgtEl>
                                      </p:cBhvr>
                                    </p:animEffect>
                                  </p:childTnLst>
                                </p:cTn>
                              </p:par>
                              <p:par>
                                <p:cTn id="10" presetID="6" presetClass="emph" presetSubtype="0" fill="hold" nodeType="withEffect">
                                  <p:stCondLst>
                                    <p:cond delay="100"/>
                                  </p:stCondLst>
                                  <p:childTnLst>
                                    <p:animScale>
                                      <p:cBhvr>
                                        <p:cTn id="11" dur="200" fill="hold"/>
                                        <p:tgtEl>
                                          <p:spTgt spid="23"/>
                                        </p:tgtEl>
                                      </p:cBhvr>
                                      <p:by x="120000" y="120000"/>
                                    </p:animScale>
                                  </p:childTnLst>
                                </p:cTn>
                              </p:par>
                              <p:par>
                                <p:cTn id="12" presetID="6" presetClass="emph" presetSubtype="0" fill="hold" nodeType="withEffect">
                                  <p:stCondLst>
                                    <p:cond delay="200"/>
                                  </p:stCondLst>
                                  <p:childTnLst>
                                    <p:animScale>
                                      <p:cBhvr>
                                        <p:cTn id="13" dur="1300" fill="hold"/>
                                        <p:tgtEl>
                                          <p:spTgt spid="23"/>
                                        </p:tgtEl>
                                      </p:cBhvr>
                                      <p:by x="90000" y="90000"/>
                                    </p:animScale>
                                  </p:childTnLst>
                                </p:cTn>
                              </p:par>
                            </p:childTnLst>
                          </p:cTn>
                        </p:par>
                        <p:par>
                          <p:cTn id="14" fill="hold">
                            <p:stCondLst>
                              <p:cond delay="1500"/>
                            </p:stCondLst>
                            <p:childTnLst>
                              <p:par>
                                <p:cTn id="15" presetID="35" presetClass="path" presetSubtype="0" accel="50000" decel="50000" fill="hold" nodeType="afterEffect">
                                  <p:stCondLst>
                                    <p:cond delay="0"/>
                                  </p:stCondLst>
                                  <p:childTnLst>
                                    <p:animMotion origin="layout" path="M -1.14889E-6 -3.7037E-6 L -0.33685 -3.7037E-6 " pathEditMode="relative" rAng="0" ptsTypes="AA">
                                      <p:cBhvr>
                                        <p:cTn id="16" dur="500" fill="hold"/>
                                        <p:tgtEl>
                                          <p:spTgt spid="23"/>
                                        </p:tgtEl>
                                        <p:attrNameLst>
                                          <p:attrName>ppt_x</p:attrName>
                                          <p:attrName>ppt_y</p:attrName>
                                        </p:attrNameLst>
                                      </p:cBhvr>
                                      <p:rCtr x="-16843" y="0"/>
                                    </p:animMotion>
                                  </p:childTnLst>
                                </p:cTn>
                              </p:par>
                              <p:par>
                                <p:cTn id="17" presetID="53" presetClass="exit" presetSubtype="32" fill="hold" nodeType="withEffect">
                                  <p:stCondLst>
                                    <p:cond delay="0"/>
                                  </p:stCondLst>
                                  <p:childTnLst>
                                    <p:anim calcmode="lin" valueType="num">
                                      <p:cBhvr>
                                        <p:cTn id="18" dur="500"/>
                                        <p:tgtEl>
                                          <p:spTgt spid="23"/>
                                        </p:tgtEl>
                                        <p:attrNameLst>
                                          <p:attrName>ppt_w</p:attrName>
                                        </p:attrNameLst>
                                      </p:cBhvr>
                                      <p:tavLst>
                                        <p:tav tm="0">
                                          <p:val>
                                            <p:strVal val="ppt_w"/>
                                          </p:val>
                                        </p:tav>
                                        <p:tav tm="100000">
                                          <p:val>
                                            <p:fltVal val="0"/>
                                          </p:val>
                                        </p:tav>
                                      </p:tavLst>
                                    </p:anim>
                                    <p:anim calcmode="lin" valueType="num">
                                      <p:cBhvr>
                                        <p:cTn id="19" dur="500"/>
                                        <p:tgtEl>
                                          <p:spTgt spid="23"/>
                                        </p:tgtEl>
                                        <p:attrNameLst>
                                          <p:attrName>ppt_h</p:attrName>
                                        </p:attrNameLst>
                                      </p:cBhvr>
                                      <p:tavLst>
                                        <p:tav tm="0">
                                          <p:val>
                                            <p:strVal val="ppt_h"/>
                                          </p:val>
                                        </p:tav>
                                        <p:tav tm="100000">
                                          <p:val>
                                            <p:fltVal val="0"/>
                                          </p:val>
                                        </p:tav>
                                      </p:tavLst>
                                    </p:anim>
                                    <p:animEffect transition="out" filter="fade">
                                      <p:cBhvr>
                                        <p:cTn id="20" dur="500"/>
                                        <p:tgtEl>
                                          <p:spTgt spid="23"/>
                                        </p:tgtEl>
                                      </p:cBhvr>
                                    </p:animEffect>
                                    <p:set>
                                      <p:cBhvr>
                                        <p:cTn id="21" dur="1" fill="hold">
                                          <p:stCondLst>
                                            <p:cond delay="499"/>
                                          </p:stCondLst>
                                        </p:cTn>
                                        <p:tgtEl>
                                          <p:spTgt spid="23"/>
                                        </p:tgtEl>
                                        <p:attrNameLst>
                                          <p:attrName>style.visibility</p:attrName>
                                        </p:attrNameLst>
                                      </p:cBhvr>
                                      <p:to>
                                        <p:strVal val="hidden"/>
                                      </p:to>
                                    </p:set>
                                  </p:childTnLst>
                                </p:cTn>
                              </p:par>
                              <p:par>
                                <p:cTn id="22" presetID="53" presetClass="entr" presetSubtype="0" fill="hold" nodeType="withEffect">
                                  <p:stCondLst>
                                    <p:cond delay="200"/>
                                  </p:stCondLst>
                                  <p:childTnLst>
                                    <p:set>
                                      <p:cBhvr>
                                        <p:cTn id="23" dur="1" fill="hold">
                                          <p:stCondLst>
                                            <p:cond delay="0"/>
                                          </p:stCondLst>
                                        </p:cTn>
                                        <p:tgtEl>
                                          <p:spTgt spid="22"/>
                                        </p:tgtEl>
                                        <p:attrNameLst>
                                          <p:attrName>style.visibility</p:attrName>
                                        </p:attrNameLst>
                                      </p:cBhvr>
                                      <p:to>
                                        <p:strVal val="visible"/>
                                      </p:to>
                                    </p:set>
                                    <p:anim calcmode="lin" valueType="num">
                                      <p:cBhvr>
                                        <p:cTn id="24" dur="500" fill="hold"/>
                                        <p:tgtEl>
                                          <p:spTgt spid="22"/>
                                        </p:tgtEl>
                                        <p:attrNameLst>
                                          <p:attrName>ppt_w</p:attrName>
                                        </p:attrNameLst>
                                      </p:cBhvr>
                                      <p:tavLst>
                                        <p:tav tm="0">
                                          <p:val>
                                            <p:fltVal val="0"/>
                                          </p:val>
                                        </p:tav>
                                        <p:tav tm="100000">
                                          <p:val>
                                            <p:strVal val="#ppt_w"/>
                                          </p:val>
                                        </p:tav>
                                      </p:tavLst>
                                    </p:anim>
                                    <p:anim calcmode="lin" valueType="num">
                                      <p:cBhvr>
                                        <p:cTn id="25" dur="500" fill="hold"/>
                                        <p:tgtEl>
                                          <p:spTgt spid="22"/>
                                        </p:tgtEl>
                                        <p:attrNameLst>
                                          <p:attrName>ppt_h</p:attrName>
                                        </p:attrNameLst>
                                      </p:cBhvr>
                                      <p:tavLst>
                                        <p:tav tm="0">
                                          <p:val>
                                            <p:fltVal val="0"/>
                                          </p:val>
                                        </p:tav>
                                        <p:tav tm="100000">
                                          <p:val>
                                            <p:strVal val="#ppt_h"/>
                                          </p:val>
                                        </p:tav>
                                      </p:tavLst>
                                    </p:anim>
                                    <p:animEffect transition="in" filter="fade">
                                      <p:cBhvr>
                                        <p:cTn id="26" dur="500"/>
                                        <p:tgtEl>
                                          <p:spTgt spid="22"/>
                                        </p:tgtEl>
                                      </p:cBhvr>
                                    </p:animEffect>
                                  </p:childTnLst>
                                </p:cTn>
                              </p:par>
                            </p:childTnLst>
                          </p:cTn>
                        </p:par>
                        <p:par>
                          <p:cTn id="27" fill="hold">
                            <p:stCondLst>
                              <p:cond delay="2200"/>
                            </p:stCondLst>
                            <p:childTnLst>
                              <p:par>
                                <p:cTn id="28" presetID="2" presetClass="entr" presetSubtype="2" fill="hold" grpId="0" nodeType="afterEffect">
                                  <p:stCondLst>
                                    <p:cond delay="0"/>
                                  </p:stCondLst>
                                  <p:childTnLst>
                                    <p:set>
                                      <p:cBhvr>
                                        <p:cTn id="29" dur="1" fill="hold">
                                          <p:stCondLst>
                                            <p:cond delay="0"/>
                                          </p:stCondLst>
                                        </p:cTn>
                                        <p:tgtEl>
                                          <p:spTgt spid="25"/>
                                        </p:tgtEl>
                                        <p:attrNameLst>
                                          <p:attrName>style.visibility</p:attrName>
                                        </p:attrNameLst>
                                      </p:cBhvr>
                                      <p:to>
                                        <p:strVal val="visible"/>
                                      </p:to>
                                    </p:set>
                                    <p:anim calcmode="lin" valueType="num">
                                      <p:cBhvr additive="base">
                                        <p:cTn id="30" dur="200" fill="hold"/>
                                        <p:tgtEl>
                                          <p:spTgt spid="25"/>
                                        </p:tgtEl>
                                        <p:attrNameLst>
                                          <p:attrName>ppt_x</p:attrName>
                                        </p:attrNameLst>
                                      </p:cBhvr>
                                      <p:tavLst>
                                        <p:tav tm="0">
                                          <p:val>
                                            <p:strVal val="1+#ppt_w/2"/>
                                          </p:val>
                                        </p:tav>
                                        <p:tav tm="100000">
                                          <p:val>
                                            <p:strVal val="#ppt_x"/>
                                          </p:val>
                                        </p:tav>
                                      </p:tavLst>
                                    </p:anim>
                                    <p:anim calcmode="lin" valueType="num">
                                      <p:cBhvr additive="base">
                                        <p:cTn id="31" dur="200" fill="hold"/>
                                        <p:tgtEl>
                                          <p:spTgt spid="25"/>
                                        </p:tgtEl>
                                        <p:attrNameLst>
                                          <p:attrName>ppt_y</p:attrName>
                                        </p:attrNameLst>
                                      </p:cBhvr>
                                      <p:tavLst>
                                        <p:tav tm="0">
                                          <p:val>
                                            <p:strVal val="#ppt_y"/>
                                          </p:val>
                                        </p:tav>
                                        <p:tav tm="100000">
                                          <p:val>
                                            <p:strVal val="#ppt_y"/>
                                          </p:val>
                                        </p:tav>
                                      </p:tavLst>
                                    </p:anim>
                                  </p:childTnLst>
                                </p:cTn>
                              </p:par>
                            </p:childTnLst>
                          </p:cTn>
                        </p:par>
                        <p:par>
                          <p:cTn id="32" fill="hold">
                            <p:stCondLst>
                              <p:cond delay="2400"/>
                            </p:stCondLst>
                            <p:childTnLst>
                              <p:par>
                                <p:cTn id="33" presetID="14" presetClass="entr" presetSubtype="10" fill="hold" grpId="0" nodeType="afterEffect">
                                  <p:stCondLst>
                                    <p:cond delay="0"/>
                                  </p:stCondLst>
                                  <p:childTnLst>
                                    <p:set>
                                      <p:cBhvr>
                                        <p:cTn id="34" dur="1" fill="hold">
                                          <p:stCondLst>
                                            <p:cond delay="0"/>
                                          </p:stCondLst>
                                        </p:cTn>
                                        <p:tgtEl>
                                          <p:spTgt spid="24"/>
                                        </p:tgtEl>
                                        <p:attrNameLst>
                                          <p:attrName>style.visibility</p:attrName>
                                        </p:attrNameLst>
                                      </p:cBhvr>
                                      <p:to>
                                        <p:strVal val="visible"/>
                                      </p:to>
                                    </p:set>
                                    <p:animEffect transition="in" filter="randombar(horizontal)">
                                      <p:cBhvr>
                                        <p:cTn id="35" dur="500"/>
                                        <p:tgtEl>
                                          <p:spTgt spid="24"/>
                                        </p:tgtEl>
                                      </p:cBhvr>
                                    </p:animEffect>
                                  </p:childTnLst>
                                </p:cTn>
                              </p:par>
                            </p:childTnLst>
                          </p:cTn>
                        </p:par>
                        <p:par>
                          <p:cTn id="36" fill="hold">
                            <p:stCondLst>
                              <p:cond delay="2900"/>
                            </p:stCondLst>
                            <p:childTnLst>
                              <p:par>
                                <p:cTn id="37" presetID="22" presetClass="entr" presetSubtype="8" fill="hold" nodeType="afterEffect">
                                  <p:stCondLst>
                                    <p:cond delay="0"/>
                                  </p:stCondLst>
                                  <p:childTnLst>
                                    <p:set>
                                      <p:cBhvr>
                                        <p:cTn id="38" dur="1" fill="hold">
                                          <p:stCondLst>
                                            <p:cond delay="0"/>
                                          </p:stCondLst>
                                        </p:cTn>
                                        <p:tgtEl>
                                          <p:spTgt spid="27"/>
                                        </p:tgtEl>
                                        <p:attrNameLst>
                                          <p:attrName>style.visibility</p:attrName>
                                        </p:attrNameLst>
                                      </p:cBhvr>
                                      <p:to>
                                        <p:strVal val="visible"/>
                                      </p:to>
                                    </p:set>
                                    <p:animEffect transition="in" filter="wipe(left)">
                                      <p:cBhvr>
                                        <p:cTn id="39" dur="300"/>
                                        <p:tgtEl>
                                          <p:spTgt spid="27"/>
                                        </p:tgtEl>
                                      </p:cBhvr>
                                    </p:animEffect>
                                  </p:childTnLst>
                                </p:cTn>
                              </p:par>
                            </p:childTnLst>
                          </p:cTn>
                        </p:par>
                        <p:par>
                          <p:cTn id="40" fill="hold">
                            <p:stCondLst>
                              <p:cond delay="3200"/>
                            </p:stCondLst>
                            <p:childTnLst>
                              <p:par>
                                <p:cTn id="41" presetID="12" presetClass="entr" presetSubtype="4" fill="hold" grpId="0" nodeType="afterEffect">
                                  <p:stCondLst>
                                    <p:cond delay="0"/>
                                  </p:stCondLst>
                                  <p:childTnLst>
                                    <p:set>
                                      <p:cBhvr>
                                        <p:cTn id="42" dur="1" fill="hold">
                                          <p:stCondLst>
                                            <p:cond delay="0"/>
                                          </p:stCondLst>
                                        </p:cTn>
                                        <p:tgtEl>
                                          <p:spTgt spid="26"/>
                                        </p:tgtEl>
                                        <p:attrNameLst>
                                          <p:attrName>style.visibility</p:attrName>
                                        </p:attrNameLst>
                                      </p:cBhvr>
                                      <p:to>
                                        <p:strVal val="visible"/>
                                      </p:to>
                                    </p:set>
                                    <p:animEffect transition="in" filter="slide(fromBottom)">
                                      <p:cBhvr>
                                        <p:cTn id="43" dur="500"/>
                                        <p:tgtEl>
                                          <p:spTgt spid="26"/>
                                        </p:tgtEl>
                                      </p:cBhvr>
                                    </p:animEffect>
                                  </p:childTnLst>
                                </p:cTn>
                              </p:par>
                              <p:par>
                                <p:cTn id="44" presetID="23" presetClass="entr" presetSubtype="32" fill="hold" nodeType="withEffect">
                                  <p:stCondLst>
                                    <p:cond delay="0"/>
                                  </p:stCondLst>
                                  <p:childTnLst>
                                    <p:set>
                                      <p:cBhvr>
                                        <p:cTn id="45" dur="1" fill="hold">
                                          <p:stCondLst>
                                            <p:cond delay="0"/>
                                          </p:stCondLst>
                                        </p:cTn>
                                        <p:tgtEl>
                                          <p:spTgt spid="31"/>
                                        </p:tgtEl>
                                        <p:attrNameLst>
                                          <p:attrName>style.visibility</p:attrName>
                                        </p:attrNameLst>
                                      </p:cBhvr>
                                      <p:to>
                                        <p:strVal val="visible"/>
                                      </p:to>
                                    </p:set>
                                    <p:anim calcmode="lin" valueType="num">
                                      <p:cBhvr>
                                        <p:cTn id="46" dur="500" fill="hold"/>
                                        <p:tgtEl>
                                          <p:spTgt spid="31"/>
                                        </p:tgtEl>
                                        <p:attrNameLst>
                                          <p:attrName>ppt_w</p:attrName>
                                        </p:attrNameLst>
                                      </p:cBhvr>
                                      <p:tavLst>
                                        <p:tav tm="0">
                                          <p:val>
                                            <p:strVal val="4*#ppt_w"/>
                                          </p:val>
                                        </p:tav>
                                        <p:tav tm="100000">
                                          <p:val>
                                            <p:strVal val="#ppt_w"/>
                                          </p:val>
                                        </p:tav>
                                      </p:tavLst>
                                    </p:anim>
                                    <p:anim calcmode="lin" valueType="num">
                                      <p:cBhvr>
                                        <p:cTn id="47" dur="500" fill="hold"/>
                                        <p:tgtEl>
                                          <p:spTgt spid="31"/>
                                        </p:tgtEl>
                                        <p:attrNameLst>
                                          <p:attrName>ppt_h</p:attrName>
                                        </p:attrNameLst>
                                      </p:cBhvr>
                                      <p:tavLst>
                                        <p:tav tm="0">
                                          <p:val>
                                            <p:strVal val="4*#ppt_h"/>
                                          </p:val>
                                        </p:tav>
                                        <p:tav tm="100000">
                                          <p:val>
                                            <p:strVal val="#ppt_h"/>
                                          </p:val>
                                        </p:tav>
                                      </p:tavLst>
                                    </p:anim>
                                  </p:childTnLst>
                                </p:cTn>
                              </p:par>
                            </p:childTnLst>
                          </p:cTn>
                        </p:par>
                        <p:par>
                          <p:cTn id="48" fill="hold">
                            <p:stCondLst>
                              <p:cond delay="3700"/>
                            </p:stCondLst>
                            <p:childTnLst>
                              <p:par>
                                <p:cTn id="49" presetID="25" presetClass="entr" presetSubtype="0" fill="hold" nodeType="afterEffect">
                                  <p:stCondLst>
                                    <p:cond delay="0"/>
                                  </p:stCondLst>
                                  <p:childTnLst>
                                    <p:set>
                                      <p:cBhvr>
                                        <p:cTn id="50" dur="1" fill="hold">
                                          <p:stCondLst>
                                            <p:cond delay="0"/>
                                          </p:stCondLst>
                                        </p:cTn>
                                        <p:tgtEl>
                                          <p:spTgt spid="28"/>
                                        </p:tgtEl>
                                        <p:attrNameLst>
                                          <p:attrName>style.visibility</p:attrName>
                                        </p:attrNameLst>
                                      </p:cBhvr>
                                      <p:to>
                                        <p:strVal val="visible"/>
                                      </p:to>
                                    </p:set>
                                    <p:anim calcmode="lin" valueType="num">
                                      <p:cBhvr>
                                        <p:cTn id="51" dur="250" decel="50000" fill="hold">
                                          <p:stCondLst>
                                            <p:cond delay="0"/>
                                          </p:stCondLst>
                                        </p:cTn>
                                        <p:tgtEl>
                                          <p:spTgt spid="28"/>
                                        </p:tgtEl>
                                        <p:attrNameLst>
                                          <p:attrName>style.rotation</p:attrName>
                                        </p:attrNameLst>
                                      </p:cBhvr>
                                      <p:tavLst>
                                        <p:tav tm="0">
                                          <p:val>
                                            <p:fltVal val="-90"/>
                                          </p:val>
                                        </p:tav>
                                        <p:tav tm="100000">
                                          <p:val>
                                            <p:fltVal val="0"/>
                                          </p:val>
                                        </p:tav>
                                      </p:tavLst>
                                    </p:anim>
                                    <p:anim calcmode="lin" valueType="num">
                                      <p:cBhvr>
                                        <p:cTn id="52" dur="250" decel="50000" fill="hold">
                                          <p:stCondLst>
                                            <p:cond delay="0"/>
                                          </p:stCondLst>
                                        </p:cTn>
                                        <p:tgtEl>
                                          <p:spTgt spid="28"/>
                                        </p:tgtEl>
                                        <p:attrNameLst>
                                          <p:attrName>ppt_w</p:attrName>
                                        </p:attrNameLst>
                                      </p:cBhvr>
                                      <p:tavLst>
                                        <p:tav tm="0">
                                          <p:val>
                                            <p:strVal val="#ppt_w"/>
                                          </p:val>
                                        </p:tav>
                                        <p:tav tm="100000">
                                          <p:val>
                                            <p:strVal val="#ppt_w*.05"/>
                                          </p:val>
                                        </p:tav>
                                      </p:tavLst>
                                    </p:anim>
                                    <p:anim calcmode="lin" valueType="num">
                                      <p:cBhvr>
                                        <p:cTn id="53" dur="250" accel="50000" fill="hold">
                                          <p:stCondLst>
                                            <p:cond delay="250"/>
                                          </p:stCondLst>
                                        </p:cTn>
                                        <p:tgtEl>
                                          <p:spTgt spid="28"/>
                                        </p:tgtEl>
                                        <p:attrNameLst>
                                          <p:attrName>ppt_w</p:attrName>
                                        </p:attrNameLst>
                                      </p:cBhvr>
                                      <p:tavLst>
                                        <p:tav tm="0">
                                          <p:val>
                                            <p:strVal val="#ppt_w*.05"/>
                                          </p:val>
                                        </p:tav>
                                        <p:tav tm="100000">
                                          <p:val>
                                            <p:strVal val="#ppt_w"/>
                                          </p:val>
                                        </p:tav>
                                      </p:tavLst>
                                    </p:anim>
                                    <p:anim calcmode="lin" valueType="num">
                                      <p:cBhvr>
                                        <p:cTn id="54" dur="500" fill="hold"/>
                                        <p:tgtEl>
                                          <p:spTgt spid="28"/>
                                        </p:tgtEl>
                                        <p:attrNameLst>
                                          <p:attrName>ppt_h</p:attrName>
                                        </p:attrNameLst>
                                      </p:cBhvr>
                                      <p:tavLst>
                                        <p:tav tm="0">
                                          <p:val>
                                            <p:strVal val="#ppt_h"/>
                                          </p:val>
                                        </p:tav>
                                        <p:tav tm="100000">
                                          <p:val>
                                            <p:strVal val="#ppt_h"/>
                                          </p:val>
                                        </p:tav>
                                      </p:tavLst>
                                    </p:anim>
                                    <p:anim calcmode="lin" valueType="num">
                                      <p:cBhvr>
                                        <p:cTn id="55" dur="250" decel="50000" fill="hold">
                                          <p:stCondLst>
                                            <p:cond delay="0"/>
                                          </p:stCondLst>
                                        </p:cTn>
                                        <p:tgtEl>
                                          <p:spTgt spid="28"/>
                                        </p:tgtEl>
                                        <p:attrNameLst>
                                          <p:attrName>ppt_x</p:attrName>
                                        </p:attrNameLst>
                                      </p:cBhvr>
                                      <p:tavLst>
                                        <p:tav tm="0">
                                          <p:val>
                                            <p:strVal val="#ppt_x+.4"/>
                                          </p:val>
                                        </p:tav>
                                        <p:tav tm="100000">
                                          <p:val>
                                            <p:strVal val="#ppt_x"/>
                                          </p:val>
                                        </p:tav>
                                      </p:tavLst>
                                    </p:anim>
                                    <p:anim calcmode="lin" valueType="num">
                                      <p:cBhvr>
                                        <p:cTn id="56" dur="250" decel="50000" fill="hold">
                                          <p:stCondLst>
                                            <p:cond delay="0"/>
                                          </p:stCondLst>
                                        </p:cTn>
                                        <p:tgtEl>
                                          <p:spTgt spid="28"/>
                                        </p:tgtEl>
                                        <p:attrNameLst>
                                          <p:attrName>ppt_y</p:attrName>
                                        </p:attrNameLst>
                                      </p:cBhvr>
                                      <p:tavLst>
                                        <p:tav tm="0">
                                          <p:val>
                                            <p:strVal val="#ppt_y-.2"/>
                                          </p:val>
                                        </p:tav>
                                        <p:tav tm="100000">
                                          <p:val>
                                            <p:strVal val="#ppt_y+.1"/>
                                          </p:val>
                                        </p:tav>
                                      </p:tavLst>
                                    </p:anim>
                                    <p:anim calcmode="lin" valueType="num">
                                      <p:cBhvr>
                                        <p:cTn id="57" dur="250" accel="50000" fill="hold">
                                          <p:stCondLst>
                                            <p:cond delay="250"/>
                                          </p:stCondLst>
                                        </p:cTn>
                                        <p:tgtEl>
                                          <p:spTgt spid="28"/>
                                        </p:tgtEl>
                                        <p:attrNameLst>
                                          <p:attrName>ppt_y</p:attrName>
                                        </p:attrNameLst>
                                      </p:cBhvr>
                                      <p:tavLst>
                                        <p:tav tm="0">
                                          <p:val>
                                            <p:strVal val="#ppt_y+.1"/>
                                          </p:val>
                                        </p:tav>
                                        <p:tav tm="100000">
                                          <p:val>
                                            <p:strVal val="#ppt_y"/>
                                          </p:val>
                                        </p:tav>
                                      </p:tavLst>
                                    </p:anim>
                                    <p:animEffect transition="in" filter="fade">
                                      <p:cBhvr>
                                        <p:cTn id="58" dur="500" decel="50000">
                                          <p:stCondLst>
                                            <p:cond delay="0"/>
                                          </p:stCondLst>
                                        </p:cTn>
                                        <p:tgtEl>
                                          <p:spTgt spid="28"/>
                                        </p:tgtEl>
                                      </p:cBhvr>
                                    </p:animEffect>
                                  </p:childTnLst>
                                </p:cTn>
                              </p:par>
                              <p:par>
                                <p:cTn id="59" presetID="53" presetClass="entr" presetSubtype="16" fill="hold" nodeType="withEffect">
                                  <p:stCondLst>
                                    <p:cond delay="500"/>
                                  </p:stCondLst>
                                  <p:childTnLst>
                                    <p:set>
                                      <p:cBhvr>
                                        <p:cTn id="60" dur="1" fill="hold">
                                          <p:stCondLst>
                                            <p:cond delay="0"/>
                                          </p:stCondLst>
                                        </p:cTn>
                                        <p:tgtEl>
                                          <p:spTgt spid="37"/>
                                        </p:tgtEl>
                                        <p:attrNameLst>
                                          <p:attrName>style.visibility</p:attrName>
                                        </p:attrNameLst>
                                      </p:cBhvr>
                                      <p:to>
                                        <p:strVal val="visible"/>
                                      </p:to>
                                    </p:set>
                                    <p:anim calcmode="lin" valueType="num">
                                      <p:cBhvr>
                                        <p:cTn id="61" dur="100" fill="hold"/>
                                        <p:tgtEl>
                                          <p:spTgt spid="37"/>
                                        </p:tgtEl>
                                        <p:attrNameLst>
                                          <p:attrName>ppt_w</p:attrName>
                                        </p:attrNameLst>
                                      </p:cBhvr>
                                      <p:tavLst>
                                        <p:tav tm="0">
                                          <p:val>
                                            <p:fltVal val="0"/>
                                          </p:val>
                                        </p:tav>
                                        <p:tav tm="100000">
                                          <p:val>
                                            <p:strVal val="#ppt_w"/>
                                          </p:val>
                                        </p:tav>
                                      </p:tavLst>
                                    </p:anim>
                                    <p:anim calcmode="lin" valueType="num">
                                      <p:cBhvr>
                                        <p:cTn id="62" dur="100" fill="hold"/>
                                        <p:tgtEl>
                                          <p:spTgt spid="37"/>
                                        </p:tgtEl>
                                        <p:attrNameLst>
                                          <p:attrName>ppt_h</p:attrName>
                                        </p:attrNameLst>
                                      </p:cBhvr>
                                      <p:tavLst>
                                        <p:tav tm="0">
                                          <p:val>
                                            <p:fltVal val="0"/>
                                          </p:val>
                                        </p:tav>
                                        <p:tav tm="100000">
                                          <p:val>
                                            <p:strVal val="#ppt_h"/>
                                          </p:val>
                                        </p:tav>
                                      </p:tavLst>
                                    </p:anim>
                                    <p:animEffect transition="in" filter="fade">
                                      <p:cBhvr>
                                        <p:cTn id="63" dur="100"/>
                                        <p:tgtEl>
                                          <p:spTgt spid="37"/>
                                        </p:tgtEl>
                                      </p:cBhvr>
                                    </p:animEffect>
                                  </p:childTnLst>
                                </p:cTn>
                              </p:par>
                              <p:par>
                                <p:cTn id="64" presetID="6" presetClass="emph" presetSubtype="0" fill="hold" nodeType="withEffect">
                                  <p:stCondLst>
                                    <p:cond delay="600"/>
                                  </p:stCondLst>
                                  <p:childTnLst>
                                    <p:animScale>
                                      <p:cBhvr>
                                        <p:cTn id="65" dur="100" fill="hold"/>
                                        <p:tgtEl>
                                          <p:spTgt spid="37"/>
                                        </p:tgtEl>
                                      </p:cBhvr>
                                      <p:by x="110000" y="110000"/>
                                    </p:animScale>
                                  </p:childTnLst>
                                </p:cTn>
                              </p:par>
                              <p:par>
                                <p:cTn id="66" presetID="6" presetClass="emph" presetSubtype="0" fill="hold" nodeType="withEffect">
                                  <p:stCondLst>
                                    <p:cond delay="700"/>
                                  </p:stCondLst>
                                  <p:childTnLst>
                                    <p:animScale>
                                      <p:cBhvr>
                                        <p:cTn id="67" dur="200" fill="hold"/>
                                        <p:tgtEl>
                                          <p:spTgt spid="37"/>
                                        </p:tgtEl>
                                      </p:cBhvr>
                                      <p:by x="90000" y="90000"/>
                                    </p:animScale>
                                  </p:childTnLst>
                                </p:cTn>
                              </p:par>
                              <p:par>
                                <p:cTn id="68" presetID="6" presetClass="emph" presetSubtype="0" fill="hold" nodeType="withEffect">
                                  <p:stCondLst>
                                    <p:cond delay="900"/>
                                  </p:stCondLst>
                                  <p:childTnLst>
                                    <p:animScale>
                                      <p:cBhvr>
                                        <p:cTn id="69" dur="100" fill="hold"/>
                                        <p:tgtEl>
                                          <p:spTgt spid="37"/>
                                        </p:tgtEl>
                                      </p:cBhvr>
                                      <p:by x="105000" y="105000"/>
                                    </p:animScale>
                                  </p:childTnLst>
                                </p:cTn>
                              </p:par>
                              <p:par>
                                <p:cTn id="70" presetID="6" presetClass="emph" presetSubtype="0" fill="hold" nodeType="withEffect">
                                  <p:stCondLst>
                                    <p:cond delay="1000"/>
                                  </p:stCondLst>
                                  <p:childTnLst>
                                    <p:animScale>
                                      <p:cBhvr>
                                        <p:cTn id="71" dur="200" fill="hold"/>
                                        <p:tgtEl>
                                          <p:spTgt spid="37"/>
                                        </p:tgtEl>
                                      </p:cBhvr>
                                      <p:by x="95000" y="95000"/>
                                    </p:animScale>
                                  </p:childTnLst>
                                </p:cTn>
                              </p:par>
                              <p:par>
                                <p:cTn id="72" presetID="53" presetClass="entr" presetSubtype="16" fill="hold" nodeType="withEffect">
                                  <p:stCondLst>
                                    <p:cond delay="500"/>
                                  </p:stCondLst>
                                  <p:childTnLst>
                                    <p:set>
                                      <p:cBhvr>
                                        <p:cTn id="73" dur="1" fill="hold">
                                          <p:stCondLst>
                                            <p:cond delay="0"/>
                                          </p:stCondLst>
                                        </p:cTn>
                                        <p:tgtEl>
                                          <p:spTgt spid="36"/>
                                        </p:tgtEl>
                                        <p:attrNameLst>
                                          <p:attrName>style.visibility</p:attrName>
                                        </p:attrNameLst>
                                      </p:cBhvr>
                                      <p:to>
                                        <p:strVal val="visible"/>
                                      </p:to>
                                    </p:set>
                                    <p:anim calcmode="lin" valueType="num">
                                      <p:cBhvr>
                                        <p:cTn id="74" dur="100" fill="hold"/>
                                        <p:tgtEl>
                                          <p:spTgt spid="36"/>
                                        </p:tgtEl>
                                        <p:attrNameLst>
                                          <p:attrName>ppt_w</p:attrName>
                                        </p:attrNameLst>
                                      </p:cBhvr>
                                      <p:tavLst>
                                        <p:tav tm="0">
                                          <p:val>
                                            <p:fltVal val="0"/>
                                          </p:val>
                                        </p:tav>
                                        <p:tav tm="100000">
                                          <p:val>
                                            <p:strVal val="#ppt_w"/>
                                          </p:val>
                                        </p:tav>
                                      </p:tavLst>
                                    </p:anim>
                                    <p:anim calcmode="lin" valueType="num">
                                      <p:cBhvr>
                                        <p:cTn id="75" dur="100" fill="hold"/>
                                        <p:tgtEl>
                                          <p:spTgt spid="36"/>
                                        </p:tgtEl>
                                        <p:attrNameLst>
                                          <p:attrName>ppt_h</p:attrName>
                                        </p:attrNameLst>
                                      </p:cBhvr>
                                      <p:tavLst>
                                        <p:tav tm="0">
                                          <p:val>
                                            <p:fltVal val="0"/>
                                          </p:val>
                                        </p:tav>
                                        <p:tav tm="100000">
                                          <p:val>
                                            <p:strVal val="#ppt_h"/>
                                          </p:val>
                                        </p:tav>
                                      </p:tavLst>
                                    </p:anim>
                                    <p:animEffect transition="in" filter="fade">
                                      <p:cBhvr>
                                        <p:cTn id="76" dur="100"/>
                                        <p:tgtEl>
                                          <p:spTgt spid="36"/>
                                        </p:tgtEl>
                                      </p:cBhvr>
                                    </p:animEffect>
                                  </p:childTnLst>
                                </p:cTn>
                              </p:par>
                              <p:par>
                                <p:cTn id="77" presetID="6" presetClass="emph" presetSubtype="0" fill="hold" nodeType="withEffect">
                                  <p:stCondLst>
                                    <p:cond delay="600"/>
                                  </p:stCondLst>
                                  <p:childTnLst>
                                    <p:animScale>
                                      <p:cBhvr>
                                        <p:cTn id="78" dur="100" fill="hold"/>
                                        <p:tgtEl>
                                          <p:spTgt spid="36"/>
                                        </p:tgtEl>
                                      </p:cBhvr>
                                      <p:by x="110000" y="110000"/>
                                    </p:animScale>
                                  </p:childTnLst>
                                </p:cTn>
                              </p:par>
                              <p:par>
                                <p:cTn id="79" presetID="6" presetClass="emph" presetSubtype="0" fill="hold" nodeType="withEffect">
                                  <p:stCondLst>
                                    <p:cond delay="700"/>
                                  </p:stCondLst>
                                  <p:childTnLst>
                                    <p:animScale>
                                      <p:cBhvr>
                                        <p:cTn id="80" dur="200" fill="hold"/>
                                        <p:tgtEl>
                                          <p:spTgt spid="36"/>
                                        </p:tgtEl>
                                      </p:cBhvr>
                                      <p:by x="90000" y="90000"/>
                                    </p:animScale>
                                  </p:childTnLst>
                                </p:cTn>
                              </p:par>
                              <p:par>
                                <p:cTn id="81" presetID="6" presetClass="emph" presetSubtype="0" fill="hold" nodeType="withEffect">
                                  <p:stCondLst>
                                    <p:cond delay="900"/>
                                  </p:stCondLst>
                                  <p:childTnLst>
                                    <p:animScale>
                                      <p:cBhvr>
                                        <p:cTn id="82" dur="100" fill="hold"/>
                                        <p:tgtEl>
                                          <p:spTgt spid="36"/>
                                        </p:tgtEl>
                                      </p:cBhvr>
                                      <p:by x="105000" y="105000"/>
                                    </p:animScale>
                                  </p:childTnLst>
                                </p:cTn>
                              </p:par>
                              <p:par>
                                <p:cTn id="83" presetID="6" presetClass="emph" presetSubtype="0" fill="hold" nodeType="withEffect">
                                  <p:stCondLst>
                                    <p:cond delay="1000"/>
                                  </p:stCondLst>
                                  <p:childTnLst>
                                    <p:animScale>
                                      <p:cBhvr>
                                        <p:cTn id="84" dur="200" fill="hold"/>
                                        <p:tgtEl>
                                          <p:spTgt spid="36"/>
                                        </p:tgtEl>
                                      </p:cBhvr>
                                      <p:by x="95000" y="95000"/>
                                    </p:animScale>
                                  </p:childTnLst>
                                </p:cTn>
                              </p:par>
                              <p:par>
                                <p:cTn id="85" presetID="53" presetClass="entr" presetSubtype="16" fill="hold" nodeType="withEffect">
                                  <p:stCondLst>
                                    <p:cond delay="500"/>
                                  </p:stCondLst>
                                  <p:childTnLst>
                                    <p:set>
                                      <p:cBhvr>
                                        <p:cTn id="86" dur="1" fill="hold">
                                          <p:stCondLst>
                                            <p:cond delay="0"/>
                                          </p:stCondLst>
                                        </p:cTn>
                                        <p:tgtEl>
                                          <p:spTgt spid="34"/>
                                        </p:tgtEl>
                                        <p:attrNameLst>
                                          <p:attrName>style.visibility</p:attrName>
                                        </p:attrNameLst>
                                      </p:cBhvr>
                                      <p:to>
                                        <p:strVal val="visible"/>
                                      </p:to>
                                    </p:set>
                                    <p:anim calcmode="lin" valueType="num">
                                      <p:cBhvr>
                                        <p:cTn id="87" dur="100" fill="hold"/>
                                        <p:tgtEl>
                                          <p:spTgt spid="34"/>
                                        </p:tgtEl>
                                        <p:attrNameLst>
                                          <p:attrName>ppt_w</p:attrName>
                                        </p:attrNameLst>
                                      </p:cBhvr>
                                      <p:tavLst>
                                        <p:tav tm="0">
                                          <p:val>
                                            <p:fltVal val="0"/>
                                          </p:val>
                                        </p:tav>
                                        <p:tav tm="100000">
                                          <p:val>
                                            <p:strVal val="#ppt_w"/>
                                          </p:val>
                                        </p:tav>
                                      </p:tavLst>
                                    </p:anim>
                                    <p:anim calcmode="lin" valueType="num">
                                      <p:cBhvr>
                                        <p:cTn id="88" dur="100" fill="hold"/>
                                        <p:tgtEl>
                                          <p:spTgt spid="34"/>
                                        </p:tgtEl>
                                        <p:attrNameLst>
                                          <p:attrName>ppt_h</p:attrName>
                                        </p:attrNameLst>
                                      </p:cBhvr>
                                      <p:tavLst>
                                        <p:tav tm="0">
                                          <p:val>
                                            <p:fltVal val="0"/>
                                          </p:val>
                                        </p:tav>
                                        <p:tav tm="100000">
                                          <p:val>
                                            <p:strVal val="#ppt_h"/>
                                          </p:val>
                                        </p:tav>
                                      </p:tavLst>
                                    </p:anim>
                                    <p:animEffect transition="in" filter="fade">
                                      <p:cBhvr>
                                        <p:cTn id="89" dur="100"/>
                                        <p:tgtEl>
                                          <p:spTgt spid="34"/>
                                        </p:tgtEl>
                                      </p:cBhvr>
                                    </p:animEffect>
                                  </p:childTnLst>
                                </p:cTn>
                              </p:par>
                              <p:par>
                                <p:cTn id="90" presetID="6" presetClass="emph" presetSubtype="0" fill="hold" nodeType="withEffect">
                                  <p:stCondLst>
                                    <p:cond delay="600"/>
                                  </p:stCondLst>
                                  <p:childTnLst>
                                    <p:animScale>
                                      <p:cBhvr>
                                        <p:cTn id="91" dur="100" fill="hold"/>
                                        <p:tgtEl>
                                          <p:spTgt spid="34"/>
                                        </p:tgtEl>
                                      </p:cBhvr>
                                      <p:by x="110000" y="110000"/>
                                    </p:animScale>
                                  </p:childTnLst>
                                </p:cTn>
                              </p:par>
                              <p:par>
                                <p:cTn id="92" presetID="6" presetClass="emph" presetSubtype="0" fill="hold" nodeType="withEffect">
                                  <p:stCondLst>
                                    <p:cond delay="700"/>
                                  </p:stCondLst>
                                  <p:childTnLst>
                                    <p:animScale>
                                      <p:cBhvr>
                                        <p:cTn id="93" dur="200" fill="hold"/>
                                        <p:tgtEl>
                                          <p:spTgt spid="34"/>
                                        </p:tgtEl>
                                      </p:cBhvr>
                                      <p:by x="90000" y="90000"/>
                                    </p:animScale>
                                  </p:childTnLst>
                                </p:cTn>
                              </p:par>
                              <p:par>
                                <p:cTn id="94" presetID="6" presetClass="emph" presetSubtype="0" fill="hold" nodeType="withEffect">
                                  <p:stCondLst>
                                    <p:cond delay="900"/>
                                  </p:stCondLst>
                                  <p:childTnLst>
                                    <p:animScale>
                                      <p:cBhvr>
                                        <p:cTn id="95" dur="100" fill="hold"/>
                                        <p:tgtEl>
                                          <p:spTgt spid="34"/>
                                        </p:tgtEl>
                                      </p:cBhvr>
                                      <p:by x="105000" y="105000"/>
                                    </p:animScale>
                                  </p:childTnLst>
                                </p:cTn>
                              </p:par>
                              <p:par>
                                <p:cTn id="96" presetID="6" presetClass="emph" presetSubtype="0" fill="hold" nodeType="withEffect">
                                  <p:stCondLst>
                                    <p:cond delay="1000"/>
                                  </p:stCondLst>
                                  <p:childTnLst>
                                    <p:animScale>
                                      <p:cBhvr>
                                        <p:cTn id="97" dur="200" fill="hold"/>
                                        <p:tgtEl>
                                          <p:spTgt spid="34"/>
                                        </p:tgtEl>
                                      </p:cBhvr>
                                      <p:by x="95000" y="95000"/>
                                    </p:animScale>
                                  </p:childTnLst>
                                </p:cTn>
                              </p:par>
                              <p:par>
                                <p:cTn id="98" presetID="53" presetClass="entr" presetSubtype="16" fill="hold" nodeType="withEffect">
                                  <p:stCondLst>
                                    <p:cond delay="500"/>
                                  </p:stCondLst>
                                  <p:childTnLst>
                                    <p:set>
                                      <p:cBhvr>
                                        <p:cTn id="99" dur="1" fill="hold">
                                          <p:stCondLst>
                                            <p:cond delay="0"/>
                                          </p:stCondLst>
                                        </p:cTn>
                                        <p:tgtEl>
                                          <p:spTgt spid="35"/>
                                        </p:tgtEl>
                                        <p:attrNameLst>
                                          <p:attrName>style.visibility</p:attrName>
                                        </p:attrNameLst>
                                      </p:cBhvr>
                                      <p:to>
                                        <p:strVal val="visible"/>
                                      </p:to>
                                    </p:set>
                                    <p:anim calcmode="lin" valueType="num">
                                      <p:cBhvr>
                                        <p:cTn id="100" dur="100" fill="hold"/>
                                        <p:tgtEl>
                                          <p:spTgt spid="35"/>
                                        </p:tgtEl>
                                        <p:attrNameLst>
                                          <p:attrName>ppt_w</p:attrName>
                                        </p:attrNameLst>
                                      </p:cBhvr>
                                      <p:tavLst>
                                        <p:tav tm="0">
                                          <p:val>
                                            <p:fltVal val="0"/>
                                          </p:val>
                                        </p:tav>
                                        <p:tav tm="100000">
                                          <p:val>
                                            <p:strVal val="#ppt_w"/>
                                          </p:val>
                                        </p:tav>
                                      </p:tavLst>
                                    </p:anim>
                                    <p:anim calcmode="lin" valueType="num">
                                      <p:cBhvr>
                                        <p:cTn id="101" dur="100" fill="hold"/>
                                        <p:tgtEl>
                                          <p:spTgt spid="35"/>
                                        </p:tgtEl>
                                        <p:attrNameLst>
                                          <p:attrName>ppt_h</p:attrName>
                                        </p:attrNameLst>
                                      </p:cBhvr>
                                      <p:tavLst>
                                        <p:tav tm="0">
                                          <p:val>
                                            <p:fltVal val="0"/>
                                          </p:val>
                                        </p:tav>
                                        <p:tav tm="100000">
                                          <p:val>
                                            <p:strVal val="#ppt_h"/>
                                          </p:val>
                                        </p:tav>
                                      </p:tavLst>
                                    </p:anim>
                                    <p:animEffect transition="in" filter="fade">
                                      <p:cBhvr>
                                        <p:cTn id="102" dur="100"/>
                                        <p:tgtEl>
                                          <p:spTgt spid="35"/>
                                        </p:tgtEl>
                                      </p:cBhvr>
                                    </p:animEffect>
                                  </p:childTnLst>
                                </p:cTn>
                              </p:par>
                              <p:par>
                                <p:cTn id="103" presetID="6" presetClass="emph" presetSubtype="0" fill="hold" nodeType="withEffect">
                                  <p:stCondLst>
                                    <p:cond delay="600"/>
                                  </p:stCondLst>
                                  <p:childTnLst>
                                    <p:animScale>
                                      <p:cBhvr>
                                        <p:cTn id="104" dur="100" fill="hold"/>
                                        <p:tgtEl>
                                          <p:spTgt spid="35"/>
                                        </p:tgtEl>
                                      </p:cBhvr>
                                      <p:by x="110000" y="110000"/>
                                    </p:animScale>
                                  </p:childTnLst>
                                </p:cTn>
                              </p:par>
                              <p:par>
                                <p:cTn id="105" presetID="6" presetClass="emph" presetSubtype="0" fill="hold" nodeType="withEffect">
                                  <p:stCondLst>
                                    <p:cond delay="700"/>
                                  </p:stCondLst>
                                  <p:childTnLst>
                                    <p:animScale>
                                      <p:cBhvr>
                                        <p:cTn id="106" dur="200" fill="hold"/>
                                        <p:tgtEl>
                                          <p:spTgt spid="35"/>
                                        </p:tgtEl>
                                      </p:cBhvr>
                                      <p:by x="90000" y="90000"/>
                                    </p:animScale>
                                  </p:childTnLst>
                                </p:cTn>
                              </p:par>
                              <p:par>
                                <p:cTn id="107" presetID="6" presetClass="emph" presetSubtype="0" fill="hold" nodeType="withEffect">
                                  <p:stCondLst>
                                    <p:cond delay="900"/>
                                  </p:stCondLst>
                                  <p:childTnLst>
                                    <p:animScale>
                                      <p:cBhvr>
                                        <p:cTn id="108" dur="100" fill="hold"/>
                                        <p:tgtEl>
                                          <p:spTgt spid="35"/>
                                        </p:tgtEl>
                                      </p:cBhvr>
                                      <p:by x="105000" y="105000"/>
                                    </p:animScale>
                                  </p:childTnLst>
                                </p:cTn>
                              </p:par>
                              <p:par>
                                <p:cTn id="109" presetID="6" presetClass="emph" presetSubtype="0" fill="hold" nodeType="withEffect">
                                  <p:stCondLst>
                                    <p:cond delay="1000"/>
                                  </p:stCondLst>
                                  <p:childTnLst>
                                    <p:animScale>
                                      <p:cBhvr>
                                        <p:cTn id="110" dur="200" fill="hold"/>
                                        <p:tgtEl>
                                          <p:spTgt spid="35"/>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5" grpId="0"/>
      <p:bldP spid="26" grpId="0"/>
    </p:bld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1_空白">
    <p:spTree>
      <p:nvGrpSpPr>
        <p:cNvPr id="1" name=""/>
        <p:cNvGrpSpPr/>
        <p:nvPr/>
      </p:nvGrpSpPr>
      <p:grpSpPr>
        <a:xfrm>
          <a:off x="0" y="0"/>
          <a:ext cx="0" cy="0"/>
          <a:chOff x="0" y="0"/>
          <a:chExt cx="0" cy="0"/>
        </a:xfrm>
      </p:grpSpPr>
      <p:pic>
        <p:nvPicPr>
          <p:cNvPr id="2" name="Picture 2" descr="C:\Documents and Settings\tdz\桌面\新建文件夹\为高手鼓掌.jpg"/>
          <p:cNvPicPr>
            <a:picLocks noChangeAspect="1" noChangeArrowheads="1"/>
          </p:cNvPicPr>
          <p:nvPr userDrawn="1"/>
        </p:nvPicPr>
        <p:blipFill>
          <a:blip r:embed="rId2" cstate="email">
            <a:extLst>
              <a:ext uri="{28A0092B-C50C-407E-A947-70E740481C1C}">
                <a14:useLocalDpi xmlns:a14="http://schemas.microsoft.com/office/drawing/2010/main"/>
              </a:ext>
            </a:extLst>
          </a:blip>
          <a:srcRect/>
          <a:stretch>
            <a:fillRect/>
          </a:stretch>
        </p:blipFill>
        <p:spPr bwMode="auto">
          <a:xfrm>
            <a:off x="79034" y="4635336"/>
            <a:ext cx="2909179" cy="1818000"/>
          </a:xfrm>
          <a:prstGeom prst="rect">
            <a:avLst/>
          </a:prstGeom>
          <a:noFill/>
          <a:ln w="28575">
            <a:solidFill>
              <a:schemeClr val="accent6"/>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 name="Picture 3" descr="C:\Documents and Settings\tdz\桌面\新建文件夹\20121281732304920306.jp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3126614" y="4635336"/>
            <a:ext cx="2909179" cy="1818000"/>
          </a:xfrm>
          <a:prstGeom prst="rect">
            <a:avLst/>
          </a:prstGeom>
          <a:noFill/>
          <a:ln w="28575">
            <a:solidFill>
              <a:schemeClr val="accent6"/>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4" name="Picture 4" descr="C:\Documents and Settings\tdz\桌面\新建文件夹\2012511855371554.jpg"/>
          <p:cNvPicPr>
            <a:picLocks noChangeAspect="1" noChangeArrowheads="1"/>
          </p:cNvPicPr>
          <p:nvPr userDrawn="1"/>
        </p:nvPicPr>
        <p:blipFill>
          <a:blip r:embed="rId4" cstate="email">
            <a:extLst>
              <a:ext uri="{28A0092B-C50C-407E-A947-70E740481C1C}">
                <a14:useLocalDpi xmlns:a14="http://schemas.microsoft.com/office/drawing/2010/main"/>
              </a:ext>
            </a:extLst>
          </a:blip>
          <a:srcRect/>
          <a:stretch>
            <a:fillRect/>
          </a:stretch>
        </p:blipFill>
        <p:spPr bwMode="auto">
          <a:xfrm>
            <a:off x="6156978" y="4635336"/>
            <a:ext cx="2909179" cy="1818000"/>
          </a:xfrm>
          <a:prstGeom prst="rect">
            <a:avLst/>
          </a:prstGeom>
          <a:noFill/>
          <a:ln w="28575">
            <a:solidFill>
              <a:schemeClr val="accent6"/>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5" name="Oval 60">
            <a:hlinkClick r:id="rId5"/>
          </p:cNvPr>
          <p:cNvSpPr>
            <a:spLocks noChangeArrowheads="1"/>
          </p:cNvSpPr>
          <p:nvPr userDrawn="1"/>
        </p:nvSpPr>
        <p:spPr bwMode="auto">
          <a:xfrm>
            <a:off x="5968254" y="2757244"/>
            <a:ext cx="444068" cy="523875"/>
          </a:xfrm>
          <a:prstGeom prst="ellipse">
            <a:avLst/>
          </a:prstGeom>
          <a:solidFill>
            <a:srgbClr val="0079C5">
              <a:alpha val="0"/>
            </a:srgbClr>
          </a:solidFill>
          <a:ln w="33338">
            <a:noFill/>
            <a:miter lim="800000"/>
            <a:headEnd/>
            <a:tailEnd/>
          </a:ln>
        </p:spPr>
        <p:txBody>
          <a:bodyPr lIns="91429" tIns="45714" rIns="91429" bIns="45714"/>
          <a:lstStyle/>
          <a:p>
            <a:pPr fontAlgn="base">
              <a:spcBef>
                <a:spcPct val="0"/>
              </a:spcBef>
              <a:spcAft>
                <a:spcPct val="0"/>
              </a:spcAft>
            </a:pPr>
            <a:endParaRPr lang="zh-CN" altLang="en-US" sz="1800" smtClean="0">
              <a:solidFill>
                <a:srgbClr val="000000"/>
              </a:solidFill>
              <a:latin typeface="Arial" pitchFamily="34" charset="0"/>
            </a:endParaRPr>
          </a:p>
        </p:txBody>
      </p:sp>
      <p:sp>
        <p:nvSpPr>
          <p:cNvPr id="6" name="Oval 61">
            <a:hlinkClick r:id="rId6"/>
          </p:cNvPr>
          <p:cNvSpPr>
            <a:spLocks noChangeArrowheads="1"/>
          </p:cNvSpPr>
          <p:nvPr userDrawn="1"/>
        </p:nvSpPr>
        <p:spPr bwMode="auto">
          <a:xfrm>
            <a:off x="5980217" y="3565675"/>
            <a:ext cx="420141" cy="521494"/>
          </a:xfrm>
          <a:prstGeom prst="ellipse">
            <a:avLst/>
          </a:prstGeom>
          <a:solidFill>
            <a:srgbClr val="0079C5">
              <a:alpha val="0"/>
            </a:srgbClr>
          </a:solidFill>
          <a:ln w="33338">
            <a:noFill/>
            <a:miter lim="800000"/>
            <a:headEnd/>
            <a:tailEnd/>
          </a:ln>
        </p:spPr>
        <p:txBody>
          <a:bodyPr lIns="91429" tIns="45714" rIns="91429" bIns="45714"/>
          <a:lstStyle/>
          <a:p>
            <a:pPr fontAlgn="base">
              <a:spcBef>
                <a:spcPct val="0"/>
              </a:spcBef>
              <a:spcAft>
                <a:spcPct val="0"/>
              </a:spcAft>
            </a:pPr>
            <a:endParaRPr lang="zh-CN" altLang="en-US" sz="1800" smtClean="0">
              <a:solidFill>
                <a:srgbClr val="000000"/>
              </a:solidFill>
              <a:latin typeface="Arial" pitchFamily="34" charset="0"/>
            </a:endParaRPr>
          </a:p>
        </p:txBody>
      </p:sp>
      <p:sp>
        <p:nvSpPr>
          <p:cNvPr id="7" name="矩形​​ 5"/>
          <p:cNvSpPr>
            <a:spLocks noChangeArrowheads="1"/>
          </p:cNvSpPr>
          <p:nvPr userDrawn="1"/>
        </p:nvSpPr>
        <p:spPr bwMode="auto">
          <a:xfrm>
            <a:off x="1" y="405461"/>
            <a:ext cx="12191999" cy="4079229"/>
          </a:xfrm>
          <a:prstGeom prst="rect">
            <a:avLst/>
          </a:prstGeom>
          <a:solidFill>
            <a:schemeClr val="accent6"/>
          </a:solidFill>
          <a:ln w="9525" cmpd="sng">
            <a:noFill/>
            <a:miter lim="800000"/>
            <a:headEnd/>
            <a:tailEnd/>
          </a:ln>
        </p:spPr>
        <p:txBody>
          <a:bodyPr lIns="287963" tIns="45714" rIns="91429" bIns="45714" anchor="b"/>
          <a:lstStyle/>
          <a:p>
            <a:pPr fontAlgn="base">
              <a:spcBef>
                <a:spcPct val="0"/>
              </a:spcBef>
              <a:spcAft>
                <a:spcPct val="0"/>
              </a:spcAft>
            </a:pPr>
            <a:endParaRPr lang="zh-CN" altLang="zh-CN" sz="2800" dirty="0">
              <a:solidFill>
                <a:prstClr val="white"/>
              </a:solidFill>
              <a:latin typeface="微软雅黑" pitchFamily="34" charset="-122"/>
              <a:ea typeface="微软雅黑" pitchFamily="34" charset="-122"/>
              <a:sym typeface="Arial" pitchFamily="34" charset="0"/>
            </a:endParaRPr>
          </a:p>
        </p:txBody>
      </p:sp>
      <p:sp>
        <p:nvSpPr>
          <p:cNvPr id="8" name="Line 33"/>
          <p:cNvSpPr>
            <a:spLocks noChangeShapeType="1"/>
          </p:cNvSpPr>
          <p:nvPr userDrawn="1"/>
        </p:nvSpPr>
        <p:spPr bwMode="auto">
          <a:xfrm flipV="1">
            <a:off x="6188699" y="1671390"/>
            <a:ext cx="1587" cy="2700338"/>
          </a:xfrm>
          <a:prstGeom prst="line">
            <a:avLst/>
          </a:prstGeom>
          <a:noFill/>
          <a:ln w="33338">
            <a:solidFill>
              <a:srgbClr val="FFFFFF"/>
            </a:solidFill>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9" name="Line 5"/>
          <p:cNvSpPr>
            <a:spLocks noChangeShapeType="1"/>
          </p:cNvSpPr>
          <p:nvPr userDrawn="1"/>
        </p:nvSpPr>
        <p:spPr bwMode="auto">
          <a:xfrm>
            <a:off x="0" y="3913341"/>
            <a:ext cx="1923230" cy="15477"/>
          </a:xfrm>
          <a:prstGeom prst="line">
            <a:avLst/>
          </a:prstGeom>
          <a:noFill/>
          <a:ln w="33338">
            <a:solidFill>
              <a:srgbClr val="FFFFFF"/>
            </a:solidFill>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10" name="Line 19"/>
          <p:cNvSpPr>
            <a:spLocks noChangeShapeType="1"/>
          </p:cNvSpPr>
          <p:nvPr userDrawn="1"/>
        </p:nvSpPr>
        <p:spPr bwMode="auto">
          <a:xfrm flipH="1">
            <a:off x="1923230" y="2740573"/>
            <a:ext cx="200051" cy="1188244"/>
          </a:xfrm>
          <a:prstGeom prst="line">
            <a:avLst/>
          </a:prstGeom>
          <a:noFill/>
          <a:ln w="33338">
            <a:solidFill>
              <a:schemeClr val="bg1"/>
            </a:solidFill>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11" name="Line 21"/>
          <p:cNvSpPr>
            <a:spLocks noChangeShapeType="1"/>
          </p:cNvSpPr>
          <p:nvPr userDrawn="1"/>
        </p:nvSpPr>
        <p:spPr bwMode="auto">
          <a:xfrm>
            <a:off x="3136235" y="2561978"/>
            <a:ext cx="7939" cy="1806178"/>
          </a:xfrm>
          <a:prstGeom prst="line">
            <a:avLst/>
          </a:prstGeom>
          <a:noFill/>
          <a:ln w="33338">
            <a:solidFill>
              <a:schemeClr val="bg1"/>
            </a:solidFill>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12" name="Oval 22"/>
          <p:cNvSpPr>
            <a:spLocks noChangeArrowheads="1"/>
          </p:cNvSpPr>
          <p:nvPr userDrawn="1"/>
        </p:nvSpPr>
        <p:spPr bwMode="auto">
          <a:xfrm>
            <a:off x="5680185" y="692696"/>
            <a:ext cx="1008240" cy="978694"/>
          </a:xfrm>
          <a:prstGeom prst="ellipse">
            <a:avLst/>
          </a:prstGeom>
          <a:noFill/>
          <a:ln w="33338">
            <a:solidFill>
              <a:srgbClr val="FFFFFF"/>
            </a:solidFill>
            <a:miter lim="800000"/>
            <a:headEnd/>
            <a:tailEnd/>
          </a:ln>
        </p:spPr>
        <p:txBody>
          <a:bodyPr lIns="91429" tIns="45714" rIns="91429" bIns="45714"/>
          <a:lstStyle/>
          <a:p>
            <a:pPr fontAlgn="base">
              <a:spcBef>
                <a:spcPct val="0"/>
              </a:spcBef>
              <a:spcAft>
                <a:spcPct val="0"/>
              </a:spcAft>
            </a:pPr>
            <a:r>
              <a:rPr lang="zh-CN" altLang="en-US" sz="2000" b="1" dirty="0">
                <a:solidFill>
                  <a:prstClr val="white"/>
                </a:solidFill>
                <a:latin typeface="微软雅黑" pitchFamily="34" charset="-122"/>
                <a:ea typeface="微软雅黑" pitchFamily="34" charset="-122"/>
              </a:rPr>
              <a:t>课件制作</a:t>
            </a:r>
          </a:p>
        </p:txBody>
      </p:sp>
      <p:grpSp>
        <p:nvGrpSpPr>
          <p:cNvPr id="13" name="Group 63"/>
          <p:cNvGrpSpPr>
            <a:grpSpLocks/>
          </p:cNvGrpSpPr>
          <p:nvPr userDrawn="1"/>
        </p:nvGrpSpPr>
        <p:grpSpPr bwMode="auto">
          <a:xfrm>
            <a:off x="5908199" y="2757244"/>
            <a:ext cx="564173" cy="523875"/>
            <a:chOff x="3073" y="2610"/>
            <a:chExt cx="438" cy="440"/>
          </a:xfrm>
        </p:grpSpPr>
        <p:sp>
          <p:nvSpPr>
            <p:cNvPr id="14" name="Rectangle 28"/>
            <p:cNvSpPr>
              <a:spLocks noChangeArrowheads="1"/>
            </p:cNvSpPr>
            <p:nvPr/>
          </p:nvSpPr>
          <p:spPr bwMode="auto">
            <a:xfrm>
              <a:off x="3181" y="2748"/>
              <a:ext cx="222" cy="164"/>
            </a:xfrm>
            <a:prstGeom prst="rect">
              <a:avLst/>
            </a:prstGeom>
            <a:solidFill>
              <a:srgbClr val="FFFFFF"/>
            </a:solidFill>
            <a:ln w="11113">
              <a:noFill/>
              <a:miter lim="800000"/>
              <a:headEnd/>
              <a:tailEnd/>
            </a:ln>
          </p:spPr>
          <p:txBody>
            <a:bodyPr/>
            <a:lstStyle/>
            <a:p>
              <a:pPr fontAlgn="base">
                <a:spcBef>
                  <a:spcPct val="0"/>
                </a:spcBef>
                <a:spcAft>
                  <a:spcPct val="0"/>
                </a:spcAft>
              </a:pPr>
              <a:endParaRPr lang="zh-CN" altLang="en-US" sz="1800" smtClean="0">
                <a:solidFill>
                  <a:srgbClr val="000000"/>
                </a:solidFill>
                <a:latin typeface="Arial" pitchFamily="34" charset="0"/>
              </a:endParaRPr>
            </a:p>
          </p:txBody>
        </p:sp>
        <p:sp>
          <p:nvSpPr>
            <p:cNvPr id="15" name="Freeform 29"/>
            <p:cNvSpPr>
              <a:spLocks/>
            </p:cNvSpPr>
            <p:nvPr/>
          </p:nvSpPr>
          <p:spPr bwMode="auto">
            <a:xfrm>
              <a:off x="3182" y="2748"/>
              <a:ext cx="220" cy="110"/>
            </a:xfrm>
            <a:custGeom>
              <a:avLst/>
              <a:gdLst>
                <a:gd name="T0" fmla="*/ 0 w 278"/>
                <a:gd name="T1" fmla="*/ 0 h 140"/>
                <a:gd name="T2" fmla="*/ 138 w 278"/>
                <a:gd name="T3" fmla="*/ 140 h 140"/>
                <a:gd name="T4" fmla="*/ 278 w 278"/>
                <a:gd name="T5" fmla="*/ 0 h 140"/>
                <a:gd name="T6" fmla="*/ 0 w 278"/>
                <a:gd name="T7" fmla="*/ 0 h 140"/>
                <a:gd name="T8" fmla="*/ 0 60000 65536"/>
                <a:gd name="T9" fmla="*/ 0 60000 65536"/>
                <a:gd name="T10" fmla="*/ 0 60000 65536"/>
                <a:gd name="T11" fmla="*/ 0 60000 65536"/>
                <a:gd name="T12" fmla="*/ 0 w 278"/>
                <a:gd name="T13" fmla="*/ 0 h 140"/>
                <a:gd name="T14" fmla="*/ 278 w 278"/>
                <a:gd name="T15" fmla="*/ 140 h 140"/>
              </a:gdLst>
              <a:ahLst/>
              <a:cxnLst>
                <a:cxn ang="T8">
                  <a:pos x="T0" y="T1"/>
                </a:cxn>
                <a:cxn ang="T9">
                  <a:pos x="T2" y="T3"/>
                </a:cxn>
                <a:cxn ang="T10">
                  <a:pos x="T4" y="T5"/>
                </a:cxn>
                <a:cxn ang="T11">
                  <a:pos x="T6" y="T7"/>
                </a:cxn>
              </a:cxnLst>
              <a:rect l="T12" t="T13" r="T14" b="T15"/>
              <a:pathLst>
                <a:path w="278" h="140">
                  <a:moveTo>
                    <a:pt x="0" y="0"/>
                  </a:moveTo>
                  <a:lnTo>
                    <a:pt x="138" y="140"/>
                  </a:lnTo>
                  <a:lnTo>
                    <a:pt x="278" y="0"/>
                  </a:lnTo>
                  <a:lnTo>
                    <a:pt x="0" y="0"/>
                  </a:lnTo>
                  <a:close/>
                </a:path>
              </a:pathLst>
            </a:custGeom>
            <a:solidFill>
              <a:srgbClr val="FFFFFF"/>
            </a:solidFill>
            <a:ln w="19050" cap="flat" cmpd="sng">
              <a:solidFill>
                <a:schemeClr val="accent1"/>
              </a:solidFill>
              <a:prstDash val="solid"/>
              <a:miter lim="800000"/>
              <a:headEnd/>
              <a:tailEnd/>
            </a:ln>
          </p:spPr>
          <p:txBody>
            <a:bodyPr/>
            <a:lstStyle/>
            <a:p>
              <a:pPr fontAlgn="base">
                <a:spcBef>
                  <a:spcPct val="0"/>
                </a:spcBef>
                <a:spcAft>
                  <a:spcPct val="0"/>
                </a:spcAft>
              </a:pPr>
              <a:endParaRPr lang="zh-CN" altLang="en-US" sz="1800" smtClean="0">
                <a:solidFill>
                  <a:srgbClr val="FFFFFF"/>
                </a:solidFill>
                <a:latin typeface="Arial" charset="0"/>
              </a:endParaRPr>
            </a:p>
          </p:txBody>
        </p:sp>
        <p:sp>
          <p:nvSpPr>
            <p:cNvPr id="16" name="Oval 27"/>
            <p:cNvSpPr>
              <a:spLocks noChangeArrowheads="1"/>
            </p:cNvSpPr>
            <p:nvPr/>
          </p:nvSpPr>
          <p:spPr bwMode="auto">
            <a:xfrm>
              <a:off x="3073" y="2610"/>
              <a:ext cx="438" cy="440"/>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z="1800" smtClean="0">
                <a:solidFill>
                  <a:srgbClr val="000000"/>
                </a:solidFill>
                <a:latin typeface="Arial" pitchFamily="34" charset="0"/>
              </a:endParaRPr>
            </a:p>
          </p:txBody>
        </p:sp>
      </p:grpSp>
      <p:grpSp>
        <p:nvGrpSpPr>
          <p:cNvPr id="17" name="Group 64"/>
          <p:cNvGrpSpPr>
            <a:grpSpLocks/>
          </p:cNvGrpSpPr>
          <p:nvPr userDrawn="1"/>
        </p:nvGrpSpPr>
        <p:grpSpPr bwMode="auto">
          <a:xfrm>
            <a:off x="5908199" y="3565675"/>
            <a:ext cx="564173" cy="521494"/>
            <a:chOff x="3073" y="3289"/>
            <a:chExt cx="438" cy="438"/>
          </a:xfrm>
        </p:grpSpPr>
        <p:sp>
          <p:nvSpPr>
            <p:cNvPr id="18" name="Freeform 32"/>
            <p:cNvSpPr>
              <a:spLocks/>
            </p:cNvSpPr>
            <p:nvPr/>
          </p:nvSpPr>
          <p:spPr bwMode="auto">
            <a:xfrm>
              <a:off x="3173" y="3389"/>
              <a:ext cx="240" cy="241"/>
            </a:xfrm>
            <a:custGeom>
              <a:avLst/>
              <a:gdLst>
                <a:gd name="T0" fmla="*/ 303 w 303"/>
                <a:gd name="T1" fmla="*/ 263 h 305"/>
                <a:gd name="T2" fmla="*/ 171 w 303"/>
                <a:gd name="T3" fmla="*/ 131 h 305"/>
                <a:gd name="T4" fmla="*/ 223 w 303"/>
                <a:gd name="T5" fmla="*/ 77 h 305"/>
                <a:gd name="T6" fmla="*/ 0 w 303"/>
                <a:gd name="T7" fmla="*/ 0 h 305"/>
                <a:gd name="T8" fmla="*/ 76 w 303"/>
                <a:gd name="T9" fmla="*/ 224 h 305"/>
                <a:gd name="T10" fmla="*/ 129 w 303"/>
                <a:gd name="T11" fmla="*/ 170 h 305"/>
                <a:gd name="T12" fmla="*/ 262 w 303"/>
                <a:gd name="T13" fmla="*/ 305 h 305"/>
                <a:gd name="T14" fmla="*/ 303 w 303"/>
                <a:gd name="T15" fmla="*/ 263 h 305"/>
                <a:gd name="T16" fmla="*/ 0 60000 65536"/>
                <a:gd name="T17" fmla="*/ 0 60000 65536"/>
                <a:gd name="T18" fmla="*/ 0 60000 65536"/>
                <a:gd name="T19" fmla="*/ 0 60000 65536"/>
                <a:gd name="T20" fmla="*/ 0 60000 65536"/>
                <a:gd name="T21" fmla="*/ 0 60000 65536"/>
                <a:gd name="T22" fmla="*/ 0 60000 65536"/>
                <a:gd name="T23" fmla="*/ 0 60000 65536"/>
                <a:gd name="T24" fmla="*/ 0 w 303"/>
                <a:gd name="T25" fmla="*/ 0 h 305"/>
                <a:gd name="T26" fmla="*/ 303 w 303"/>
                <a:gd name="T27" fmla="*/ 305 h 305"/>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303" h="305">
                  <a:moveTo>
                    <a:pt x="303" y="263"/>
                  </a:moveTo>
                  <a:lnTo>
                    <a:pt x="171" y="131"/>
                  </a:lnTo>
                  <a:lnTo>
                    <a:pt x="223" y="77"/>
                  </a:lnTo>
                  <a:lnTo>
                    <a:pt x="0" y="0"/>
                  </a:lnTo>
                  <a:lnTo>
                    <a:pt x="76" y="224"/>
                  </a:lnTo>
                  <a:lnTo>
                    <a:pt x="129" y="170"/>
                  </a:lnTo>
                  <a:lnTo>
                    <a:pt x="262" y="305"/>
                  </a:lnTo>
                  <a:lnTo>
                    <a:pt x="303" y="263"/>
                  </a:lnTo>
                  <a:close/>
                </a:path>
              </a:pathLst>
            </a:custGeom>
            <a:solidFill>
              <a:schemeClr val="bg1"/>
            </a:solidFill>
            <a:ln w="11113" cap="flat">
              <a:noFill/>
              <a:prstDash val="solid"/>
              <a:miter lim="800000"/>
              <a:headEnd/>
              <a:tailEnd/>
            </a:ln>
          </p:spPr>
          <p:txBody>
            <a:bodyPr/>
            <a:lstStyle/>
            <a:p>
              <a:pPr fontAlgn="base">
                <a:spcBef>
                  <a:spcPct val="0"/>
                </a:spcBef>
                <a:spcAft>
                  <a:spcPct val="0"/>
                </a:spcAft>
              </a:pPr>
              <a:endParaRPr lang="zh-CN" altLang="en-US" sz="1800" smtClean="0">
                <a:solidFill>
                  <a:srgbClr val="FFFFFF"/>
                </a:solidFill>
                <a:latin typeface="Arial" charset="0"/>
              </a:endParaRPr>
            </a:p>
          </p:txBody>
        </p:sp>
        <p:sp>
          <p:nvSpPr>
            <p:cNvPr id="19" name="Oval 30"/>
            <p:cNvSpPr>
              <a:spLocks noChangeArrowheads="1"/>
            </p:cNvSpPr>
            <p:nvPr/>
          </p:nvSpPr>
          <p:spPr bwMode="auto">
            <a:xfrm>
              <a:off x="3073" y="3289"/>
              <a:ext cx="438" cy="438"/>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z="1800" smtClean="0">
                <a:solidFill>
                  <a:srgbClr val="000000"/>
                </a:solidFill>
                <a:latin typeface="Arial" pitchFamily="34" charset="0"/>
              </a:endParaRPr>
            </a:p>
          </p:txBody>
        </p:sp>
      </p:grpSp>
      <p:sp>
        <p:nvSpPr>
          <p:cNvPr id="20" name="Freeform 11"/>
          <p:cNvSpPr>
            <a:spLocks/>
          </p:cNvSpPr>
          <p:nvPr userDrawn="1"/>
        </p:nvSpPr>
        <p:spPr bwMode="auto">
          <a:xfrm>
            <a:off x="1154783" y="2738190"/>
            <a:ext cx="981203" cy="198834"/>
          </a:xfrm>
          <a:custGeom>
            <a:avLst/>
            <a:gdLst>
              <a:gd name="T0" fmla="*/ 0 w 618"/>
              <a:gd name="T1" fmla="*/ 167 h 167"/>
              <a:gd name="T2" fmla="*/ 616 w 618"/>
              <a:gd name="T3" fmla="*/ 20 h 167"/>
              <a:gd name="T4" fmla="*/ 618 w 618"/>
              <a:gd name="T5" fmla="*/ 0 h 167"/>
              <a:gd name="T6" fmla="*/ 2 w 618"/>
              <a:gd name="T7" fmla="*/ 153 h 167"/>
              <a:gd name="T8" fmla="*/ 0 60000 65536"/>
              <a:gd name="T9" fmla="*/ 0 60000 65536"/>
              <a:gd name="T10" fmla="*/ 0 60000 65536"/>
              <a:gd name="T11" fmla="*/ 0 60000 65536"/>
              <a:gd name="T12" fmla="*/ 0 w 618"/>
              <a:gd name="T13" fmla="*/ 0 h 167"/>
              <a:gd name="T14" fmla="*/ 618 w 618"/>
              <a:gd name="T15" fmla="*/ 167 h 167"/>
            </a:gdLst>
            <a:ahLst/>
            <a:cxnLst>
              <a:cxn ang="T8">
                <a:pos x="T0" y="T1"/>
              </a:cxn>
              <a:cxn ang="T9">
                <a:pos x="T2" y="T3"/>
              </a:cxn>
              <a:cxn ang="T10">
                <a:pos x="T4" y="T5"/>
              </a:cxn>
              <a:cxn ang="T11">
                <a:pos x="T6" y="T7"/>
              </a:cxn>
            </a:cxnLst>
            <a:rect l="T12" t="T13" r="T14" b="T15"/>
            <a:pathLst>
              <a:path w="618" h="167">
                <a:moveTo>
                  <a:pt x="0" y="167"/>
                </a:moveTo>
                <a:lnTo>
                  <a:pt x="616" y="20"/>
                </a:lnTo>
                <a:lnTo>
                  <a:pt x="618" y="0"/>
                </a:lnTo>
                <a:lnTo>
                  <a:pt x="2" y="153"/>
                </a:lnTo>
              </a:path>
            </a:pathLst>
          </a:custGeom>
          <a:solidFill>
            <a:schemeClr val="bg1"/>
          </a:solidFill>
          <a:ln w="11113" cap="flat">
            <a:solidFill>
              <a:schemeClr val="bg1"/>
            </a:solidFill>
            <a:prstDash val="solid"/>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21" name="Freeform 13"/>
          <p:cNvSpPr>
            <a:spLocks/>
          </p:cNvSpPr>
          <p:nvPr userDrawn="1"/>
        </p:nvSpPr>
        <p:spPr bwMode="auto">
          <a:xfrm>
            <a:off x="2104226" y="2459587"/>
            <a:ext cx="1567067" cy="309563"/>
          </a:xfrm>
          <a:custGeom>
            <a:avLst/>
            <a:gdLst>
              <a:gd name="T0" fmla="*/ 0 w 987"/>
              <a:gd name="T1" fmla="*/ 260 h 260"/>
              <a:gd name="T2" fmla="*/ 985 w 987"/>
              <a:gd name="T3" fmla="*/ 19 h 260"/>
              <a:gd name="T4" fmla="*/ 987 w 987"/>
              <a:gd name="T5" fmla="*/ 0 h 260"/>
              <a:gd name="T6" fmla="*/ 8 w 987"/>
              <a:gd name="T7" fmla="*/ 238 h 260"/>
              <a:gd name="T8" fmla="*/ 0 60000 65536"/>
              <a:gd name="T9" fmla="*/ 0 60000 65536"/>
              <a:gd name="T10" fmla="*/ 0 60000 65536"/>
              <a:gd name="T11" fmla="*/ 0 60000 65536"/>
              <a:gd name="T12" fmla="*/ 0 w 987"/>
              <a:gd name="T13" fmla="*/ 0 h 260"/>
              <a:gd name="T14" fmla="*/ 987 w 987"/>
              <a:gd name="T15" fmla="*/ 260 h 260"/>
            </a:gdLst>
            <a:ahLst/>
            <a:cxnLst>
              <a:cxn ang="T8">
                <a:pos x="T0" y="T1"/>
              </a:cxn>
              <a:cxn ang="T9">
                <a:pos x="T2" y="T3"/>
              </a:cxn>
              <a:cxn ang="T10">
                <a:pos x="T4" y="T5"/>
              </a:cxn>
              <a:cxn ang="T11">
                <a:pos x="T6" y="T7"/>
              </a:cxn>
            </a:cxnLst>
            <a:rect l="T12" t="T13" r="T14" b="T15"/>
            <a:pathLst>
              <a:path w="987" h="260">
                <a:moveTo>
                  <a:pt x="0" y="260"/>
                </a:moveTo>
                <a:lnTo>
                  <a:pt x="985" y="19"/>
                </a:lnTo>
                <a:lnTo>
                  <a:pt x="987" y="0"/>
                </a:lnTo>
                <a:lnTo>
                  <a:pt x="8" y="238"/>
                </a:lnTo>
              </a:path>
            </a:pathLst>
          </a:custGeom>
          <a:solidFill>
            <a:schemeClr val="bg1"/>
          </a:solidFill>
          <a:ln w="11113" cap="flat" cmpd="sng">
            <a:solidFill>
              <a:schemeClr val="bg1"/>
            </a:solidFill>
            <a:prstDash val="solid"/>
            <a:miter lim="800000"/>
            <a:headEnd type="none" w="med" len="med"/>
            <a:tailEnd type="none" w="med" len="me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22" name="Freeform 15"/>
          <p:cNvSpPr>
            <a:spLocks/>
          </p:cNvSpPr>
          <p:nvPr userDrawn="1"/>
        </p:nvSpPr>
        <p:spPr bwMode="auto">
          <a:xfrm>
            <a:off x="1261160" y="946300"/>
            <a:ext cx="2541918" cy="845344"/>
          </a:xfrm>
          <a:custGeom>
            <a:avLst/>
            <a:gdLst>
              <a:gd name="T0" fmla="*/ 1002 w 1002"/>
              <a:gd name="T1" fmla="*/ 3 h 396"/>
              <a:gd name="T2" fmla="*/ 997 w 1002"/>
              <a:gd name="T3" fmla="*/ 12 h 396"/>
              <a:gd name="T4" fmla="*/ 993 w 1002"/>
              <a:gd name="T5" fmla="*/ 11 h 396"/>
              <a:gd name="T6" fmla="*/ 982 w 1002"/>
              <a:gd name="T7" fmla="*/ 9 h 396"/>
              <a:gd name="T8" fmla="*/ 967 w 1002"/>
              <a:gd name="T9" fmla="*/ 9 h 396"/>
              <a:gd name="T10" fmla="*/ 953 w 1002"/>
              <a:gd name="T11" fmla="*/ 11 h 396"/>
              <a:gd name="T12" fmla="*/ 939 w 1002"/>
              <a:gd name="T13" fmla="*/ 16 h 396"/>
              <a:gd name="T14" fmla="*/ 424 w 1002"/>
              <a:gd name="T15" fmla="*/ 224 h 396"/>
              <a:gd name="T16" fmla="*/ 376 w 1002"/>
              <a:gd name="T17" fmla="*/ 244 h 396"/>
              <a:gd name="T18" fmla="*/ 1 w 1002"/>
              <a:gd name="T19" fmla="*/ 396 h 396"/>
              <a:gd name="T20" fmla="*/ 0 w 1002"/>
              <a:gd name="T21" fmla="*/ 390 h 396"/>
              <a:gd name="T22" fmla="*/ 377 w 1002"/>
              <a:gd name="T23" fmla="*/ 237 h 396"/>
              <a:gd name="T24" fmla="*/ 424 w 1002"/>
              <a:gd name="T25" fmla="*/ 218 h 396"/>
              <a:gd name="T26" fmla="*/ 938 w 1002"/>
              <a:gd name="T27" fmla="*/ 8 h 396"/>
              <a:gd name="T28" fmla="*/ 954 w 1002"/>
              <a:gd name="T29" fmla="*/ 3 h 396"/>
              <a:gd name="T30" fmla="*/ 971 w 1002"/>
              <a:gd name="T31" fmla="*/ 1 h 396"/>
              <a:gd name="T32" fmla="*/ 987 w 1002"/>
              <a:gd name="T33" fmla="*/ 0 h 396"/>
              <a:gd name="T34" fmla="*/ 1000 w 1002"/>
              <a:gd name="T35" fmla="*/ 3 h 396"/>
              <a:gd name="T36" fmla="*/ 1002 w 1002"/>
              <a:gd name="T37" fmla="*/ 3 h 396"/>
              <a:gd name="T38" fmla="*/ 0 60000 65536"/>
              <a:gd name="T39" fmla="*/ 0 60000 65536"/>
              <a:gd name="T40" fmla="*/ 0 60000 65536"/>
              <a:gd name="T41" fmla="*/ 0 60000 65536"/>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w 1002"/>
              <a:gd name="T58" fmla="*/ 0 h 396"/>
              <a:gd name="T59" fmla="*/ 1002 w 1002"/>
              <a:gd name="T60" fmla="*/ 396 h 396"/>
            </a:gdLst>
            <a:ahLst/>
            <a:cxnLst>
              <a:cxn ang="T38">
                <a:pos x="T0" y="T1"/>
              </a:cxn>
              <a:cxn ang="T39">
                <a:pos x="T2" y="T3"/>
              </a:cxn>
              <a:cxn ang="T40">
                <a:pos x="T4" y="T5"/>
              </a:cxn>
              <a:cxn ang="T41">
                <a:pos x="T6" y="T7"/>
              </a:cxn>
              <a:cxn ang="T42">
                <a:pos x="T8" y="T9"/>
              </a:cxn>
              <a:cxn ang="T43">
                <a:pos x="T10" y="T11"/>
              </a:cxn>
              <a:cxn ang="T44">
                <a:pos x="T12" y="T13"/>
              </a:cxn>
              <a:cxn ang="T45">
                <a:pos x="T14" y="T15"/>
              </a:cxn>
              <a:cxn ang="T46">
                <a:pos x="T16" y="T17"/>
              </a:cxn>
              <a:cxn ang="T47">
                <a:pos x="T18" y="T19"/>
              </a:cxn>
              <a:cxn ang="T48">
                <a:pos x="T20" y="T21"/>
              </a:cxn>
              <a:cxn ang="T49">
                <a:pos x="T22" y="T23"/>
              </a:cxn>
              <a:cxn ang="T50">
                <a:pos x="T24" y="T25"/>
              </a:cxn>
              <a:cxn ang="T51">
                <a:pos x="T26" y="T27"/>
              </a:cxn>
              <a:cxn ang="T52">
                <a:pos x="T28" y="T29"/>
              </a:cxn>
              <a:cxn ang="T53">
                <a:pos x="T30" y="T31"/>
              </a:cxn>
              <a:cxn ang="T54">
                <a:pos x="T32" y="T33"/>
              </a:cxn>
              <a:cxn ang="T55">
                <a:pos x="T34" y="T35"/>
              </a:cxn>
              <a:cxn ang="T56">
                <a:pos x="T36" y="T37"/>
              </a:cxn>
            </a:cxnLst>
            <a:rect l="T57" t="T58" r="T59" b="T60"/>
            <a:pathLst>
              <a:path w="1002" h="396">
                <a:moveTo>
                  <a:pt x="1002" y="3"/>
                </a:moveTo>
                <a:cubicBezTo>
                  <a:pt x="997" y="12"/>
                  <a:pt x="997" y="12"/>
                  <a:pt x="997" y="12"/>
                </a:cubicBezTo>
                <a:cubicBezTo>
                  <a:pt x="993" y="11"/>
                  <a:pt x="993" y="11"/>
                  <a:pt x="993" y="11"/>
                </a:cubicBezTo>
                <a:cubicBezTo>
                  <a:pt x="990" y="10"/>
                  <a:pt x="986" y="9"/>
                  <a:pt x="982" y="9"/>
                </a:cubicBezTo>
                <a:cubicBezTo>
                  <a:pt x="977" y="9"/>
                  <a:pt x="972" y="9"/>
                  <a:pt x="967" y="9"/>
                </a:cubicBezTo>
                <a:cubicBezTo>
                  <a:pt x="962" y="10"/>
                  <a:pt x="957" y="10"/>
                  <a:pt x="953" y="11"/>
                </a:cubicBezTo>
                <a:cubicBezTo>
                  <a:pt x="948" y="13"/>
                  <a:pt x="943" y="14"/>
                  <a:pt x="939" y="16"/>
                </a:cubicBezTo>
                <a:cubicBezTo>
                  <a:pt x="424" y="224"/>
                  <a:pt x="424" y="224"/>
                  <a:pt x="424" y="224"/>
                </a:cubicBezTo>
                <a:cubicBezTo>
                  <a:pt x="376" y="244"/>
                  <a:pt x="376" y="244"/>
                  <a:pt x="376" y="244"/>
                </a:cubicBezTo>
                <a:cubicBezTo>
                  <a:pt x="1" y="396"/>
                  <a:pt x="1" y="396"/>
                  <a:pt x="1" y="396"/>
                </a:cubicBezTo>
                <a:cubicBezTo>
                  <a:pt x="0" y="390"/>
                  <a:pt x="0" y="390"/>
                  <a:pt x="0" y="390"/>
                </a:cubicBezTo>
                <a:cubicBezTo>
                  <a:pt x="377" y="237"/>
                  <a:pt x="377" y="237"/>
                  <a:pt x="377" y="237"/>
                </a:cubicBezTo>
                <a:cubicBezTo>
                  <a:pt x="424" y="218"/>
                  <a:pt x="424" y="218"/>
                  <a:pt x="424" y="218"/>
                </a:cubicBezTo>
                <a:cubicBezTo>
                  <a:pt x="938" y="8"/>
                  <a:pt x="938" y="8"/>
                  <a:pt x="938" y="8"/>
                </a:cubicBezTo>
                <a:cubicBezTo>
                  <a:pt x="943" y="6"/>
                  <a:pt x="948" y="5"/>
                  <a:pt x="954" y="3"/>
                </a:cubicBezTo>
                <a:cubicBezTo>
                  <a:pt x="959" y="2"/>
                  <a:pt x="965" y="1"/>
                  <a:pt x="971" y="1"/>
                </a:cubicBezTo>
                <a:cubicBezTo>
                  <a:pt x="976" y="0"/>
                  <a:pt x="982" y="0"/>
                  <a:pt x="987" y="0"/>
                </a:cubicBezTo>
                <a:cubicBezTo>
                  <a:pt x="992" y="1"/>
                  <a:pt x="996" y="1"/>
                  <a:pt x="1000" y="3"/>
                </a:cubicBezTo>
                <a:cubicBezTo>
                  <a:pt x="1002" y="3"/>
                  <a:pt x="1002" y="3"/>
                  <a:pt x="1002" y="3"/>
                </a:cubicBezTo>
              </a:path>
            </a:pathLst>
          </a:custGeom>
          <a:solidFill>
            <a:schemeClr val="bg1"/>
          </a:solidFill>
          <a:ln w="11113" cap="flat" cmpd="sng">
            <a:solidFill>
              <a:schemeClr val="bg1"/>
            </a:solidFill>
            <a:prstDash val="solid"/>
            <a:miter lim="800000"/>
            <a:headEnd type="none" w="med" len="med"/>
            <a:tailEnd type="none" w="med" len="me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23" name="Freeform 16"/>
          <p:cNvSpPr>
            <a:spLocks/>
          </p:cNvSpPr>
          <p:nvPr userDrawn="1"/>
        </p:nvSpPr>
        <p:spPr bwMode="auto">
          <a:xfrm>
            <a:off x="938849" y="1778550"/>
            <a:ext cx="325480" cy="1190625"/>
          </a:xfrm>
          <a:custGeom>
            <a:avLst/>
            <a:gdLst>
              <a:gd name="T0" fmla="*/ 128 w 128"/>
              <a:gd name="T1" fmla="*/ 6 h 558"/>
              <a:gd name="T2" fmla="*/ 124 w 128"/>
              <a:gd name="T3" fmla="*/ 7 h 558"/>
              <a:gd name="T4" fmla="*/ 118 w 128"/>
              <a:gd name="T5" fmla="*/ 11 h 558"/>
              <a:gd name="T6" fmla="*/ 112 w 128"/>
              <a:gd name="T7" fmla="*/ 17 h 558"/>
              <a:gd name="T8" fmla="*/ 108 w 128"/>
              <a:gd name="T9" fmla="*/ 24 h 558"/>
              <a:gd name="T10" fmla="*/ 106 w 128"/>
              <a:gd name="T11" fmla="*/ 31 h 558"/>
              <a:gd name="T12" fmla="*/ 64 w 128"/>
              <a:gd name="T13" fmla="*/ 240 h 558"/>
              <a:gd name="T14" fmla="*/ 55 w 128"/>
              <a:gd name="T15" fmla="*/ 287 h 558"/>
              <a:gd name="T16" fmla="*/ 7 w 128"/>
              <a:gd name="T17" fmla="*/ 530 h 558"/>
              <a:gd name="T18" fmla="*/ 6 w 128"/>
              <a:gd name="T19" fmla="*/ 539 h 558"/>
              <a:gd name="T20" fmla="*/ 8 w 128"/>
              <a:gd name="T21" fmla="*/ 545 h 558"/>
              <a:gd name="T22" fmla="*/ 13 w 128"/>
              <a:gd name="T23" fmla="*/ 549 h 558"/>
              <a:gd name="T24" fmla="*/ 19 w 128"/>
              <a:gd name="T25" fmla="*/ 550 h 558"/>
              <a:gd name="T26" fmla="*/ 86 w 128"/>
              <a:gd name="T27" fmla="*/ 535 h 558"/>
              <a:gd name="T28" fmla="*/ 85 w 128"/>
              <a:gd name="T29" fmla="*/ 543 h 558"/>
              <a:gd name="T30" fmla="*/ 17 w 128"/>
              <a:gd name="T31" fmla="*/ 558 h 558"/>
              <a:gd name="T32" fmla="*/ 9 w 128"/>
              <a:gd name="T33" fmla="*/ 557 h 558"/>
              <a:gd name="T34" fmla="*/ 3 w 128"/>
              <a:gd name="T35" fmla="*/ 552 h 558"/>
              <a:gd name="T36" fmla="*/ 0 w 128"/>
              <a:gd name="T37" fmla="*/ 543 h 558"/>
              <a:gd name="T38" fmla="*/ 1 w 128"/>
              <a:gd name="T39" fmla="*/ 531 h 558"/>
              <a:gd name="T40" fmla="*/ 49 w 128"/>
              <a:gd name="T41" fmla="*/ 289 h 558"/>
              <a:gd name="T42" fmla="*/ 58 w 128"/>
              <a:gd name="T43" fmla="*/ 242 h 558"/>
              <a:gd name="T44" fmla="*/ 100 w 128"/>
              <a:gd name="T45" fmla="*/ 33 h 558"/>
              <a:gd name="T46" fmla="*/ 104 w 128"/>
              <a:gd name="T47" fmla="*/ 23 h 558"/>
              <a:gd name="T48" fmla="*/ 110 w 128"/>
              <a:gd name="T49" fmla="*/ 14 h 558"/>
              <a:gd name="T50" fmla="*/ 117 w 128"/>
              <a:gd name="T51" fmla="*/ 6 h 558"/>
              <a:gd name="T52" fmla="*/ 126 w 128"/>
              <a:gd name="T53" fmla="*/ 1 h 558"/>
              <a:gd name="T54" fmla="*/ 127 w 128"/>
              <a:gd name="T55" fmla="*/ 0 h 558"/>
              <a:gd name="T56" fmla="*/ 128 w 128"/>
              <a:gd name="T57" fmla="*/ 6 h 558"/>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w 128"/>
              <a:gd name="T88" fmla="*/ 0 h 558"/>
              <a:gd name="T89" fmla="*/ 128 w 128"/>
              <a:gd name="T90" fmla="*/ 558 h 558"/>
            </a:gdLst>
            <a:ahLst/>
            <a:cxnLst>
              <a:cxn ang="T58">
                <a:pos x="T0" y="T1"/>
              </a:cxn>
              <a:cxn ang="T59">
                <a:pos x="T2" y="T3"/>
              </a:cxn>
              <a:cxn ang="T60">
                <a:pos x="T4" y="T5"/>
              </a:cxn>
              <a:cxn ang="T61">
                <a:pos x="T6" y="T7"/>
              </a:cxn>
              <a:cxn ang="T62">
                <a:pos x="T8" y="T9"/>
              </a:cxn>
              <a:cxn ang="T63">
                <a:pos x="T10" y="T11"/>
              </a:cxn>
              <a:cxn ang="T64">
                <a:pos x="T12" y="T13"/>
              </a:cxn>
              <a:cxn ang="T65">
                <a:pos x="T14" y="T15"/>
              </a:cxn>
              <a:cxn ang="T66">
                <a:pos x="T16" y="T17"/>
              </a:cxn>
              <a:cxn ang="T67">
                <a:pos x="T18" y="T19"/>
              </a:cxn>
              <a:cxn ang="T68">
                <a:pos x="T20" y="T21"/>
              </a:cxn>
              <a:cxn ang="T69">
                <a:pos x="T22" y="T23"/>
              </a:cxn>
              <a:cxn ang="T70">
                <a:pos x="T24" y="T25"/>
              </a:cxn>
              <a:cxn ang="T71">
                <a:pos x="T26" y="T27"/>
              </a:cxn>
              <a:cxn ang="T72">
                <a:pos x="T28" y="T29"/>
              </a:cxn>
              <a:cxn ang="T73">
                <a:pos x="T30" y="T31"/>
              </a:cxn>
              <a:cxn ang="T74">
                <a:pos x="T32" y="T33"/>
              </a:cxn>
              <a:cxn ang="T75">
                <a:pos x="T34" y="T35"/>
              </a:cxn>
              <a:cxn ang="T76">
                <a:pos x="T36" y="T37"/>
              </a:cxn>
              <a:cxn ang="T77">
                <a:pos x="T38" y="T39"/>
              </a:cxn>
              <a:cxn ang="T78">
                <a:pos x="T40" y="T41"/>
              </a:cxn>
              <a:cxn ang="T79">
                <a:pos x="T42" y="T43"/>
              </a:cxn>
              <a:cxn ang="T80">
                <a:pos x="T44" y="T45"/>
              </a:cxn>
              <a:cxn ang="T81">
                <a:pos x="T46" y="T47"/>
              </a:cxn>
              <a:cxn ang="T82">
                <a:pos x="T48" y="T49"/>
              </a:cxn>
              <a:cxn ang="T83">
                <a:pos x="T50" y="T51"/>
              </a:cxn>
              <a:cxn ang="T84">
                <a:pos x="T52" y="T53"/>
              </a:cxn>
              <a:cxn ang="T85">
                <a:pos x="T54" y="T55"/>
              </a:cxn>
              <a:cxn ang="T86">
                <a:pos x="T56" y="T57"/>
              </a:cxn>
            </a:cxnLst>
            <a:rect l="T87" t="T88" r="T89" b="T90"/>
            <a:pathLst>
              <a:path w="128" h="558">
                <a:moveTo>
                  <a:pt x="128" y="6"/>
                </a:moveTo>
                <a:cubicBezTo>
                  <a:pt x="124" y="7"/>
                  <a:pt x="124" y="7"/>
                  <a:pt x="124" y="7"/>
                </a:cubicBezTo>
                <a:cubicBezTo>
                  <a:pt x="122" y="8"/>
                  <a:pt x="120" y="9"/>
                  <a:pt x="118" y="11"/>
                </a:cubicBezTo>
                <a:cubicBezTo>
                  <a:pt x="116" y="13"/>
                  <a:pt x="114" y="15"/>
                  <a:pt x="112" y="17"/>
                </a:cubicBezTo>
                <a:cubicBezTo>
                  <a:pt x="111" y="19"/>
                  <a:pt x="109" y="21"/>
                  <a:pt x="108" y="24"/>
                </a:cubicBezTo>
                <a:cubicBezTo>
                  <a:pt x="107" y="26"/>
                  <a:pt x="106" y="28"/>
                  <a:pt x="106" y="31"/>
                </a:cubicBezTo>
                <a:cubicBezTo>
                  <a:pt x="64" y="240"/>
                  <a:pt x="64" y="240"/>
                  <a:pt x="64" y="240"/>
                </a:cubicBezTo>
                <a:cubicBezTo>
                  <a:pt x="55" y="287"/>
                  <a:pt x="55" y="287"/>
                  <a:pt x="55" y="287"/>
                </a:cubicBezTo>
                <a:cubicBezTo>
                  <a:pt x="7" y="530"/>
                  <a:pt x="7" y="530"/>
                  <a:pt x="7" y="530"/>
                </a:cubicBezTo>
                <a:cubicBezTo>
                  <a:pt x="6" y="533"/>
                  <a:pt x="6" y="536"/>
                  <a:pt x="6" y="539"/>
                </a:cubicBezTo>
                <a:cubicBezTo>
                  <a:pt x="6" y="541"/>
                  <a:pt x="7" y="544"/>
                  <a:pt x="8" y="545"/>
                </a:cubicBezTo>
                <a:cubicBezTo>
                  <a:pt x="9" y="547"/>
                  <a:pt x="11" y="548"/>
                  <a:pt x="13" y="549"/>
                </a:cubicBezTo>
                <a:cubicBezTo>
                  <a:pt x="14" y="550"/>
                  <a:pt x="17" y="550"/>
                  <a:pt x="19" y="550"/>
                </a:cubicBezTo>
                <a:cubicBezTo>
                  <a:pt x="86" y="535"/>
                  <a:pt x="86" y="535"/>
                  <a:pt x="86" y="535"/>
                </a:cubicBezTo>
                <a:cubicBezTo>
                  <a:pt x="85" y="543"/>
                  <a:pt x="85" y="543"/>
                  <a:pt x="85" y="543"/>
                </a:cubicBezTo>
                <a:cubicBezTo>
                  <a:pt x="17" y="558"/>
                  <a:pt x="17" y="558"/>
                  <a:pt x="17" y="558"/>
                </a:cubicBezTo>
                <a:cubicBezTo>
                  <a:pt x="14" y="558"/>
                  <a:pt x="11" y="558"/>
                  <a:pt x="9" y="557"/>
                </a:cubicBezTo>
                <a:cubicBezTo>
                  <a:pt x="6" y="556"/>
                  <a:pt x="4" y="554"/>
                  <a:pt x="3" y="552"/>
                </a:cubicBezTo>
                <a:cubicBezTo>
                  <a:pt x="1" y="550"/>
                  <a:pt x="0" y="547"/>
                  <a:pt x="0" y="543"/>
                </a:cubicBezTo>
                <a:cubicBezTo>
                  <a:pt x="0" y="540"/>
                  <a:pt x="0" y="536"/>
                  <a:pt x="1" y="531"/>
                </a:cubicBezTo>
                <a:cubicBezTo>
                  <a:pt x="49" y="289"/>
                  <a:pt x="49" y="289"/>
                  <a:pt x="49" y="289"/>
                </a:cubicBezTo>
                <a:cubicBezTo>
                  <a:pt x="58" y="242"/>
                  <a:pt x="58" y="242"/>
                  <a:pt x="58" y="242"/>
                </a:cubicBezTo>
                <a:cubicBezTo>
                  <a:pt x="100" y="33"/>
                  <a:pt x="100" y="33"/>
                  <a:pt x="100" y="33"/>
                </a:cubicBezTo>
                <a:cubicBezTo>
                  <a:pt x="101" y="30"/>
                  <a:pt x="102" y="26"/>
                  <a:pt x="104" y="23"/>
                </a:cubicBezTo>
                <a:cubicBezTo>
                  <a:pt x="105" y="20"/>
                  <a:pt x="107" y="17"/>
                  <a:pt x="110" y="14"/>
                </a:cubicBezTo>
                <a:cubicBezTo>
                  <a:pt x="112" y="11"/>
                  <a:pt x="114" y="8"/>
                  <a:pt x="117" y="6"/>
                </a:cubicBezTo>
                <a:cubicBezTo>
                  <a:pt x="120" y="4"/>
                  <a:pt x="123" y="2"/>
                  <a:pt x="126" y="1"/>
                </a:cubicBezTo>
                <a:cubicBezTo>
                  <a:pt x="127" y="0"/>
                  <a:pt x="127" y="0"/>
                  <a:pt x="127" y="0"/>
                </a:cubicBezTo>
                <a:lnTo>
                  <a:pt x="128" y="6"/>
                </a:lnTo>
                <a:close/>
              </a:path>
            </a:pathLst>
          </a:custGeom>
          <a:solidFill>
            <a:schemeClr val="bg1"/>
          </a:solidFill>
          <a:ln w="11113" cap="flat">
            <a:solidFill>
              <a:schemeClr val="bg1"/>
            </a:solidFill>
            <a:prstDash val="solid"/>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24" name="Freeform 17"/>
          <p:cNvSpPr>
            <a:spLocks/>
          </p:cNvSpPr>
          <p:nvPr userDrawn="1"/>
        </p:nvSpPr>
        <p:spPr bwMode="auto">
          <a:xfrm>
            <a:off x="3674468" y="952254"/>
            <a:ext cx="1308270" cy="1528763"/>
          </a:xfrm>
          <a:custGeom>
            <a:avLst/>
            <a:gdLst>
              <a:gd name="T0" fmla="*/ 46 w 516"/>
              <a:gd name="T1" fmla="*/ 9 h 716"/>
              <a:gd name="T2" fmla="*/ 485 w 516"/>
              <a:gd name="T3" fmla="*/ 148 h 716"/>
              <a:gd name="T4" fmla="*/ 496 w 516"/>
              <a:gd name="T5" fmla="*/ 154 h 716"/>
              <a:gd name="T6" fmla="*/ 501 w 516"/>
              <a:gd name="T7" fmla="*/ 164 h 716"/>
              <a:gd name="T8" fmla="*/ 501 w 516"/>
              <a:gd name="T9" fmla="*/ 175 h 716"/>
              <a:gd name="T10" fmla="*/ 494 w 516"/>
              <a:gd name="T11" fmla="*/ 187 h 716"/>
              <a:gd name="T12" fmla="*/ 113 w 516"/>
              <a:gd name="T13" fmla="*/ 656 h 716"/>
              <a:gd name="T14" fmla="*/ 100 w 516"/>
              <a:gd name="T15" fmla="*/ 668 h 716"/>
              <a:gd name="T16" fmla="*/ 84 w 516"/>
              <a:gd name="T17" fmla="*/ 679 h 716"/>
              <a:gd name="T18" fmla="*/ 66 w 516"/>
              <a:gd name="T19" fmla="*/ 689 h 716"/>
              <a:gd name="T20" fmla="*/ 49 w 516"/>
              <a:gd name="T21" fmla="*/ 694 h 716"/>
              <a:gd name="T22" fmla="*/ 0 w 516"/>
              <a:gd name="T23" fmla="*/ 705 h 716"/>
              <a:gd name="T24" fmla="*/ 0 w 516"/>
              <a:gd name="T25" fmla="*/ 716 h 716"/>
              <a:gd name="T26" fmla="*/ 50 w 516"/>
              <a:gd name="T27" fmla="*/ 705 h 716"/>
              <a:gd name="T28" fmla="*/ 69 w 516"/>
              <a:gd name="T29" fmla="*/ 699 h 716"/>
              <a:gd name="T30" fmla="*/ 89 w 516"/>
              <a:gd name="T31" fmla="*/ 689 h 716"/>
              <a:gd name="T32" fmla="*/ 108 w 516"/>
              <a:gd name="T33" fmla="*/ 676 h 716"/>
              <a:gd name="T34" fmla="*/ 122 w 516"/>
              <a:gd name="T35" fmla="*/ 661 h 716"/>
              <a:gd name="T36" fmla="*/ 506 w 516"/>
              <a:gd name="T37" fmla="*/ 190 h 716"/>
              <a:gd name="T38" fmla="*/ 515 w 516"/>
              <a:gd name="T39" fmla="*/ 174 h 716"/>
              <a:gd name="T40" fmla="*/ 515 w 516"/>
              <a:gd name="T41" fmla="*/ 159 h 716"/>
              <a:gd name="T42" fmla="*/ 508 w 516"/>
              <a:gd name="T43" fmla="*/ 147 h 716"/>
              <a:gd name="T44" fmla="*/ 493 w 516"/>
              <a:gd name="T45" fmla="*/ 138 h 716"/>
              <a:gd name="T46" fmla="*/ 51 w 516"/>
              <a:gd name="T47" fmla="*/ 0 h 716"/>
              <a:gd name="T48" fmla="*/ 46 w 516"/>
              <a:gd name="T49" fmla="*/ 9 h 71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w 516"/>
              <a:gd name="T76" fmla="*/ 0 h 716"/>
              <a:gd name="T77" fmla="*/ 516 w 516"/>
              <a:gd name="T78" fmla="*/ 716 h 716"/>
            </a:gdLst>
            <a:ahLst/>
            <a:cxnLst>
              <a:cxn ang="T50">
                <a:pos x="T0" y="T1"/>
              </a:cxn>
              <a:cxn ang="T51">
                <a:pos x="T2" y="T3"/>
              </a:cxn>
              <a:cxn ang="T52">
                <a:pos x="T4" y="T5"/>
              </a:cxn>
              <a:cxn ang="T53">
                <a:pos x="T6" y="T7"/>
              </a:cxn>
              <a:cxn ang="T54">
                <a:pos x="T8" y="T9"/>
              </a:cxn>
              <a:cxn ang="T55">
                <a:pos x="T10" y="T11"/>
              </a:cxn>
              <a:cxn ang="T56">
                <a:pos x="T12" y="T13"/>
              </a:cxn>
              <a:cxn ang="T57">
                <a:pos x="T14" y="T15"/>
              </a:cxn>
              <a:cxn ang="T58">
                <a:pos x="T16" y="T17"/>
              </a:cxn>
              <a:cxn ang="T59">
                <a:pos x="T18" y="T19"/>
              </a:cxn>
              <a:cxn ang="T60">
                <a:pos x="T20" y="T21"/>
              </a:cxn>
              <a:cxn ang="T61">
                <a:pos x="T22" y="T23"/>
              </a:cxn>
              <a:cxn ang="T62">
                <a:pos x="T24" y="T25"/>
              </a:cxn>
              <a:cxn ang="T63">
                <a:pos x="T26" y="T27"/>
              </a:cxn>
              <a:cxn ang="T64">
                <a:pos x="T28" y="T29"/>
              </a:cxn>
              <a:cxn ang="T65">
                <a:pos x="T30" y="T31"/>
              </a:cxn>
              <a:cxn ang="T66">
                <a:pos x="T32" y="T33"/>
              </a:cxn>
              <a:cxn ang="T67">
                <a:pos x="T34" y="T35"/>
              </a:cxn>
              <a:cxn ang="T68">
                <a:pos x="T36" y="T37"/>
              </a:cxn>
              <a:cxn ang="T69">
                <a:pos x="T38" y="T39"/>
              </a:cxn>
              <a:cxn ang="T70">
                <a:pos x="T40" y="T41"/>
              </a:cxn>
              <a:cxn ang="T71">
                <a:pos x="T42" y="T43"/>
              </a:cxn>
              <a:cxn ang="T72">
                <a:pos x="T44" y="T45"/>
              </a:cxn>
              <a:cxn ang="T73">
                <a:pos x="T46" y="T47"/>
              </a:cxn>
              <a:cxn ang="T74">
                <a:pos x="T48" y="T49"/>
              </a:cxn>
            </a:cxnLst>
            <a:rect l="T75" t="T76" r="T77" b="T78"/>
            <a:pathLst>
              <a:path w="516" h="716">
                <a:moveTo>
                  <a:pt x="46" y="9"/>
                </a:moveTo>
                <a:cubicBezTo>
                  <a:pt x="485" y="148"/>
                  <a:pt x="485" y="148"/>
                  <a:pt x="485" y="148"/>
                </a:cubicBezTo>
                <a:cubicBezTo>
                  <a:pt x="490" y="150"/>
                  <a:pt x="493" y="152"/>
                  <a:pt x="496" y="154"/>
                </a:cubicBezTo>
                <a:cubicBezTo>
                  <a:pt x="499" y="157"/>
                  <a:pt x="500" y="160"/>
                  <a:pt x="501" y="164"/>
                </a:cubicBezTo>
                <a:cubicBezTo>
                  <a:pt x="502" y="167"/>
                  <a:pt x="502" y="171"/>
                  <a:pt x="501" y="175"/>
                </a:cubicBezTo>
                <a:cubicBezTo>
                  <a:pt x="500" y="179"/>
                  <a:pt x="498" y="183"/>
                  <a:pt x="494" y="187"/>
                </a:cubicBezTo>
                <a:cubicBezTo>
                  <a:pt x="113" y="656"/>
                  <a:pt x="113" y="656"/>
                  <a:pt x="113" y="656"/>
                </a:cubicBezTo>
                <a:cubicBezTo>
                  <a:pt x="109" y="660"/>
                  <a:pt x="105" y="664"/>
                  <a:pt x="100" y="668"/>
                </a:cubicBezTo>
                <a:cubicBezTo>
                  <a:pt x="95" y="672"/>
                  <a:pt x="89" y="676"/>
                  <a:pt x="84" y="679"/>
                </a:cubicBezTo>
                <a:cubicBezTo>
                  <a:pt x="78" y="683"/>
                  <a:pt x="72" y="686"/>
                  <a:pt x="66" y="689"/>
                </a:cubicBezTo>
                <a:cubicBezTo>
                  <a:pt x="60" y="691"/>
                  <a:pt x="55" y="693"/>
                  <a:pt x="49" y="694"/>
                </a:cubicBezTo>
                <a:cubicBezTo>
                  <a:pt x="0" y="705"/>
                  <a:pt x="0" y="705"/>
                  <a:pt x="0" y="705"/>
                </a:cubicBezTo>
                <a:cubicBezTo>
                  <a:pt x="0" y="716"/>
                  <a:pt x="0" y="716"/>
                  <a:pt x="0" y="716"/>
                </a:cubicBezTo>
                <a:cubicBezTo>
                  <a:pt x="50" y="705"/>
                  <a:pt x="50" y="705"/>
                  <a:pt x="50" y="705"/>
                </a:cubicBezTo>
                <a:cubicBezTo>
                  <a:pt x="56" y="704"/>
                  <a:pt x="63" y="702"/>
                  <a:pt x="69" y="699"/>
                </a:cubicBezTo>
                <a:cubicBezTo>
                  <a:pt x="76" y="696"/>
                  <a:pt x="83" y="693"/>
                  <a:pt x="89" y="689"/>
                </a:cubicBezTo>
                <a:cubicBezTo>
                  <a:pt x="96" y="685"/>
                  <a:pt x="102" y="680"/>
                  <a:pt x="108" y="676"/>
                </a:cubicBezTo>
                <a:cubicBezTo>
                  <a:pt x="113" y="671"/>
                  <a:pt x="118" y="666"/>
                  <a:pt x="122" y="661"/>
                </a:cubicBezTo>
                <a:cubicBezTo>
                  <a:pt x="506" y="190"/>
                  <a:pt x="506" y="190"/>
                  <a:pt x="506" y="190"/>
                </a:cubicBezTo>
                <a:cubicBezTo>
                  <a:pt x="510" y="185"/>
                  <a:pt x="513" y="180"/>
                  <a:pt x="515" y="174"/>
                </a:cubicBezTo>
                <a:cubicBezTo>
                  <a:pt x="516" y="169"/>
                  <a:pt x="516" y="164"/>
                  <a:pt x="515" y="159"/>
                </a:cubicBezTo>
                <a:cubicBezTo>
                  <a:pt x="514" y="154"/>
                  <a:pt x="511" y="150"/>
                  <a:pt x="508" y="147"/>
                </a:cubicBezTo>
                <a:cubicBezTo>
                  <a:pt x="504" y="143"/>
                  <a:pt x="499" y="140"/>
                  <a:pt x="493" y="138"/>
                </a:cubicBezTo>
                <a:cubicBezTo>
                  <a:pt x="51" y="0"/>
                  <a:pt x="51" y="0"/>
                  <a:pt x="51" y="0"/>
                </a:cubicBezTo>
                <a:lnTo>
                  <a:pt x="46" y="9"/>
                </a:lnTo>
                <a:close/>
              </a:path>
            </a:pathLst>
          </a:custGeom>
          <a:solidFill>
            <a:schemeClr val="bg1"/>
          </a:solidFill>
          <a:ln w="11113" cap="flat" cmpd="sng">
            <a:solidFill>
              <a:schemeClr val="bg1"/>
            </a:solidFill>
            <a:prstDash val="solid"/>
            <a:miter lim="800000"/>
            <a:headEnd type="none" w="med" len="med"/>
            <a:tailEnd type="none" w="med" len="me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25" name="Line 51"/>
          <p:cNvSpPr>
            <a:spLocks noChangeShapeType="1"/>
          </p:cNvSpPr>
          <p:nvPr userDrawn="1"/>
        </p:nvSpPr>
        <p:spPr bwMode="auto">
          <a:xfrm>
            <a:off x="3129887" y="4365776"/>
            <a:ext cx="3071603" cy="2380"/>
          </a:xfrm>
          <a:prstGeom prst="line">
            <a:avLst/>
          </a:prstGeom>
          <a:noFill/>
          <a:ln w="33338">
            <a:solidFill>
              <a:srgbClr val="FFFFFF"/>
            </a:solidFill>
            <a:miter lim="800000"/>
            <a:headEnd/>
            <a:tailEnd/>
          </a:ln>
        </p:spPr>
        <p:txBody>
          <a:bodyPr lIns="91429" tIns="45714" rIns="91429" bIns="45714"/>
          <a:lstStyle/>
          <a:p>
            <a:pPr fontAlgn="base">
              <a:spcBef>
                <a:spcPct val="0"/>
              </a:spcBef>
              <a:spcAft>
                <a:spcPct val="0"/>
              </a:spcAft>
            </a:pPr>
            <a:endParaRPr lang="zh-CN" altLang="en-US" sz="1800" smtClean="0">
              <a:solidFill>
                <a:srgbClr val="FFFFFF"/>
              </a:solidFill>
              <a:latin typeface="Arial" charset="0"/>
            </a:endParaRPr>
          </a:p>
        </p:txBody>
      </p:sp>
      <p:sp>
        <p:nvSpPr>
          <p:cNvPr id="26" name="Text Box 52"/>
          <p:cNvSpPr txBox="1">
            <a:spLocks noChangeArrowheads="1"/>
          </p:cNvSpPr>
          <p:nvPr userDrawn="1"/>
        </p:nvSpPr>
        <p:spPr bwMode="auto">
          <a:xfrm>
            <a:off x="6788308" y="2060710"/>
            <a:ext cx="4620151" cy="351235"/>
          </a:xfrm>
          <a:prstGeom prst="rect">
            <a:avLst/>
          </a:prstGeom>
          <a:noFill/>
          <a:ln w="9525">
            <a:noFill/>
            <a:miter lim="800000"/>
            <a:headEnd/>
            <a:tailEnd/>
          </a:ln>
        </p:spPr>
        <p:txBody>
          <a:bodyPr lIns="91429" tIns="45714" rIns="91429" bIns="45714" anchor="ctr"/>
          <a:lstStyle/>
          <a:p>
            <a:pPr fontAlgn="base">
              <a:spcBef>
                <a:spcPct val="50000"/>
              </a:spcBef>
              <a:spcAft>
                <a:spcPct val="0"/>
              </a:spcAft>
            </a:pPr>
            <a:r>
              <a:rPr lang="en-US" altLang="zh-CN" sz="2200" dirty="0">
                <a:solidFill>
                  <a:srgbClr val="FFFFFF"/>
                </a:solidFill>
                <a:latin typeface="Arial" pitchFamily="34" charset="0"/>
              </a:rPr>
              <a:t>http://t.qq.com/teliss</a:t>
            </a:r>
            <a:endParaRPr lang="en-GB" altLang="zh-CN" sz="2200" dirty="0">
              <a:solidFill>
                <a:srgbClr val="FFFFFF"/>
              </a:solidFill>
              <a:latin typeface="Arial" pitchFamily="34" charset="0"/>
            </a:endParaRPr>
          </a:p>
        </p:txBody>
      </p:sp>
      <p:sp>
        <p:nvSpPr>
          <p:cNvPr id="27" name="Text Box 54"/>
          <p:cNvSpPr txBox="1">
            <a:spLocks noChangeArrowheads="1"/>
          </p:cNvSpPr>
          <p:nvPr userDrawn="1"/>
        </p:nvSpPr>
        <p:spPr bwMode="auto">
          <a:xfrm>
            <a:off x="6786883" y="2845942"/>
            <a:ext cx="4476117" cy="351234"/>
          </a:xfrm>
          <a:prstGeom prst="rect">
            <a:avLst/>
          </a:prstGeom>
          <a:noFill/>
          <a:ln w="9525">
            <a:noFill/>
            <a:miter lim="800000"/>
            <a:headEnd/>
            <a:tailEnd/>
          </a:ln>
        </p:spPr>
        <p:txBody>
          <a:bodyPr lIns="91429" tIns="45714" rIns="91429" bIns="45714" anchor="ctr"/>
          <a:lstStyle/>
          <a:p>
            <a:pPr fontAlgn="base">
              <a:spcBef>
                <a:spcPct val="50000"/>
              </a:spcBef>
              <a:spcAft>
                <a:spcPct val="0"/>
              </a:spcAft>
            </a:pPr>
            <a:r>
              <a:rPr lang="en-US" altLang="zh-CN" sz="2200" dirty="0">
                <a:solidFill>
                  <a:srgbClr val="FFFFFF"/>
                </a:solidFill>
                <a:latin typeface="Arial" pitchFamily="34" charset="0"/>
              </a:rPr>
              <a:t>http://teliss.blog.163.com</a:t>
            </a:r>
          </a:p>
        </p:txBody>
      </p:sp>
      <p:sp>
        <p:nvSpPr>
          <p:cNvPr id="28" name="Text Box 59"/>
          <p:cNvSpPr txBox="1">
            <a:spLocks noChangeArrowheads="1"/>
          </p:cNvSpPr>
          <p:nvPr userDrawn="1"/>
        </p:nvSpPr>
        <p:spPr bwMode="auto">
          <a:xfrm>
            <a:off x="6788308" y="3662449"/>
            <a:ext cx="4997064" cy="351235"/>
          </a:xfrm>
          <a:prstGeom prst="rect">
            <a:avLst/>
          </a:prstGeom>
          <a:noFill/>
          <a:ln w="9525">
            <a:noFill/>
            <a:miter lim="800000"/>
            <a:headEnd/>
            <a:tailEnd/>
          </a:ln>
        </p:spPr>
        <p:txBody>
          <a:bodyPr lIns="91429" tIns="45714" rIns="91429" bIns="45714" anchor="ctr"/>
          <a:lstStyle/>
          <a:p>
            <a:pPr fontAlgn="base">
              <a:spcBef>
                <a:spcPct val="50000"/>
              </a:spcBef>
              <a:spcAft>
                <a:spcPct val="0"/>
              </a:spcAft>
            </a:pPr>
            <a:r>
              <a:rPr lang="en-US" altLang="zh-CN" sz="2200" dirty="0">
                <a:solidFill>
                  <a:srgbClr val="FFFFFF"/>
                </a:solidFill>
                <a:latin typeface="Arial" pitchFamily="34" charset="0"/>
              </a:rPr>
              <a:t>http</a:t>
            </a:r>
            <a:r>
              <a:rPr lang="en-US" altLang="zh-CN" sz="2200" dirty="0" smtClean="0">
                <a:solidFill>
                  <a:srgbClr val="FFFFFF"/>
                </a:solidFill>
                <a:latin typeface="Arial" pitchFamily="34" charset="0"/>
              </a:rPr>
              <a:t>://weibo.com/teliss</a:t>
            </a:r>
            <a:endParaRPr lang="en-GB" altLang="zh-CN" sz="2200" dirty="0">
              <a:solidFill>
                <a:srgbClr val="FFFFFF"/>
              </a:solidFill>
              <a:latin typeface="Arial" pitchFamily="34" charset="0"/>
            </a:endParaRPr>
          </a:p>
        </p:txBody>
      </p:sp>
      <p:sp>
        <p:nvSpPr>
          <p:cNvPr id="29" name="Text Box 62"/>
          <p:cNvSpPr txBox="1">
            <a:spLocks noChangeArrowheads="1"/>
          </p:cNvSpPr>
          <p:nvPr userDrawn="1"/>
        </p:nvSpPr>
        <p:spPr bwMode="auto">
          <a:xfrm>
            <a:off x="6788308" y="882558"/>
            <a:ext cx="4764186" cy="598975"/>
          </a:xfrm>
          <a:prstGeom prst="rect">
            <a:avLst/>
          </a:prstGeom>
          <a:noFill/>
          <a:ln w="9525">
            <a:noFill/>
            <a:miter lim="800000"/>
            <a:headEnd/>
            <a:tailEnd/>
          </a:ln>
        </p:spPr>
        <p:txBody>
          <a:bodyPr lIns="91429" tIns="45714" rIns="91429" bIns="45714" anchor="ctr"/>
          <a:lstStyle/>
          <a:p>
            <a:pPr fontAlgn="base">
              <a:spcBef>
                <a:spcPct val="50000"/>
              </a:spcBef>
              <a:spcAft>
                <a:spcPct val="0"/>
              </a:spcAft>
            </a:pPr>
            <a:r>
              <a:rPr lang="zh-CN" altLang="en-US" sz="2200" dirty="0">
                <a:solidFill>
                  <a:srgbClr val="FFFFFF"/>
                </a:solidFill>
                <a:latin typeface="微软雅黑" pitchFamily="34" charset="-122"/>
                <a:ea typeface="微软雅黑" pitchFamily="34" charset="-122"/>
              </a:rPr>
              <a:t>课件制作：布衣公子</a:t>
            </a:r>
            <a:r>
              <a:rPr lang="en-US" altLang="zh-CN" sz="2200" dirty="0">
                <a:solidFill>
                  <a:srgbClr val="FFFFFF"/>
                </a:solidFill>
                <a:latin typeface="微软雅黑" pitchFamily="34" charset="-122"/>
                <a:ea typeface="微软雅黑" pitchFamily="34" charset="-122"/>
              </a:rPr>
              <a:t>/@</a:t>
            </a:r>
            <a:r>
              <a:rPr lang="en-US" altLang="zh-CN" sz="2200" dirty="0" err="1">
                <a:solidFill>
                  <a:srgbClr val="FFFFFF"/>
                </a:solidFill>
                <a:latin typeface="微软雅黑" pitchFamily="34" charset="-122"/>
                <a:ea typeface="微软雅黑" pitchFamily="34" charset="-122"/>
              </a:rPr>
              <a:t>teliss</a:t>
            </a:r>
            <a:endParaRPr lang="en-GB" altLang="zh-CN" sz="2200" dirty="0">
              <a:solidFill>
                <a:srgbClr val="FFFFFF"/>
              </a:solidFill>
              <a:latin typeface="微软雅黑" pitchFamily="34" charset="-122"/>
              <a:ea typeface="微软雅黑" pitchFamily="34" charset="-122"/>
            </a:endParaRPr>
          </a:p>
        </p:txBody>
      </p:sp>
      <p:sp>
        <p:nvSpPr>
          <p:cNvPr id="30" name="TextBox 29"/>
          <p:cNvSpPr txBox="1"/>
          <p:nvPr userDrawn="1"/>
        </p:nvSpPr>
        <p:spPr>
          <a:xfrm rot="20445248">
            <a:off x="1391213" y="1491919"/>
            <a:ext cx="2954994" cy="923305"/>
          </a:xfrm>
          <a:prstGeom prst="rect">
            <a:avLst/>
          </a:prstGeom>
          <a:noFill/>
        </p:spPr>
        <p:txBody>
          <a:bodyPr wrap="none" lIns="91429" tIns="45714" rIns="91429" bIns="45714">
            <a:spAutoFit/>
          </a:bodyPr>
          <a:lstStyle/>
          <a:p>
            <a:pPr fontAlgn="base">
              <a:spcBef>
                <a:spcPct val="0"/>
              </a:spcBef>
              <a:spcAft>
                <a:spcPct val="0"/>
              </a:spcAft>
              <a:defRPr/>
            </a:pPr>
            <a:r>
              <a:rPr lang="zh-CN" altLang="en-US" sz="5401" b="1" dirty="0">
                <a:solidFill>
                  <a:srgbClr val="FFFFFF"/>
                </a:solidFill>
                <a:latin typeface="微软雅黑" pitchFamily="34" charset="-122"/>
                <a:ea typeface="微软雅黑" pitchFamily="34" charset="-122"/>
              </a:rPr>
              <a:t>谢谢观看</a:t>
            </a:r>
          </a:p>
        </p:txBody>
      </p:sp>
      <p:pic>
        <p:nvPicPr>
          <p:cNvPr id="31" name="Picture 3" descr="C:\Documents and Settings\tdz\桌面\未标题-2.png"/>
          <p:cNvPicPr>
            <a:picLocks noChangeAspect="1" noChangeArrowheads="1"/>
          </p:cNvPicPr>
          <p:nvPr userDrawn="1"/>
        </p:nvPicPr>
        <p:blipFill>
          <a:blip r:embed="rId7" cstate="email">
            <a:extLst>
              <a:ext uri="{28A0092B-C50C-407E-A947-70E740481C1C}">
                <a14:useLocalDpi xmlns:a14="http://schemas.microsoft.com/office/drawing/2010/main"/>
              </a:ext>
            </a:extLst>
          </a:blip>
          <a:srcRect/>
          <a:stretch>
            <a:fillRect/>
          </a:stretch>
        </p:blipFill>
        <p:spPr bwMode="auto">
          <a:xfrm>
            <a:off x="5972888" y="3632352"/>
            <a:ext cx="457203" cy="411428"/>
          </a:xfrm>
          <a:prstGeom prst="rect">
            <a:avLst/>
          </a:prstGeom>
          <a:noFill/>
          <a:extLst>
            <a:ext uri="{909E8E84-426E-40DD-AFC4-6F175D3DCCD1}">
              <a14:hiddenFill xmlns:a14="http://schemas.microsoft.com/office/drawing/2010/main">
                <a:solidFill>
                  <a:srgbClr val="FFFFFF"/>
                </a:solidFill>
              </a14:hiddenFill>
            </a:ext>
          </a:extLst>
        </p:spPr>
      </p:pic>
      <p:pic>
        <p:nvPicPr>
          <p:cNvPr id="32" name="Picture 9" descr="E:\仝德志文件，勿删！\03-参考文档\！PPT图片及版面资源\06-PPT精选插图\05-头像\嘿嘿.png"/>
          <p:cNvPicPr>
            <a:picLocks noChangeAspect="1" noChangeArrowheads="1"/>
          </p:cNvPicPr>
          <p:nvPr userDrawn="1"/>
        </p:nvPicPr>
        <p:blipFill>
          <a:blip r:embed="rId8" cstate="email">
            <a:extLst>
              <a:ext uri="{28A0092B-C50C-407E-A947-70E740481C1C}">
                <a14:useLocalDpi xmlns:a14="http://schemas.microsoft.com/office/drawing/2010/main"/>
              </a:ext>
            </a:extLst>
          </a:blip>
          <a:srcRect/>
          <a:stretch>
            <a:fillRect/>
          </a:stretch>
        </p:blipFill>
        <p:spPr bwMode="auto">
          <a:xfrm>
            <a:off x="5754935" y="728321"/>
            <a:ext cx="853445" cy="853334"/>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4" descr="C:\Documents and Settings\tdz\桌面\新建文件夹\欢迎02.jpg"/>
          <p:cNvPicPr>
            <a:picLocks noChangeAspect="1" noChangeArrowheads="1"/>
          </p:cNvPicPr>
          <p:nvPr userDrawn="1"/>
        </p:nvPicPr>
        <p:blipFill>
          <a:blip r:embed="rId9" cstate="email">
            <a:extLst>
              <a:ext uri="{28A0092B-C50C-407E-A947-70E740481C1C}">
                <a14:useLocalDpi xmlns:a14="http://schemas.microsoft.com/office/drawing/2010/main"/>
              </a:ext>
            </a:extLst>
          </a:blip>
          <a:srcRect/>
          <a:stretch>
            <a:fillRect/>
          </a:stretch>
        </p:blipFill>
        <p:spPr bwMode="auto">
          <a:xfrm>
            <a:off x="9195332" y="4635336"/>
            <a:ext cx="2909179" cy="1818000"/>
          </a:xfrm>
          <a:prstGeom prst="rect">
            <a:avLst/>
          </a:prstGeom>
          <a:noFill/>
          <a:ln w="28575">
            <a:solidFill>
              <a:schemeClr val="accent6"/>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34" name="Picture 3" descr="C:\Users\user\Desktop\未标题-4 拷贝.png"/>
          <p:cNvPicPr>
            <a:picLocks noChangeAspect="1" noChangeArrowheads="1"/>
          </p:cNvPicPr>
          <p:nvPr userDrawn="1"/>
        </p:nvPicPr>
        <p:blipFill>
          <a:blip r:embed="rId10">
            <a:extLst>
              <a:ext uri="{28A0092B-C50C-407E-A947-70E740481C1C}">
                <a14:useLocalDpi xmlns:a14="http://schemas.microsoft.com/office/drawing/2010/main"/>
              </a:ext>
            </a:extLst>
          </a:blip>
          <a:srcRect/>
          <a:stretch>
            <a:fillRect/>
          </a:stretch>
        </p:blipFill>
        <p:spPr bwMode="auto">
          <a:xfrm>
            <a:off x="6013351" y="2794759"/>
            <a:ext cx="356446" cy="453600"/>
          </a:xfrm>
          <a:prstGeom prst="rect">
            <a:avLst/>
          </a:prstGeom>
          <a:noFill/>
          <a:extLst>
            <a:ext uri="{909E8E84-426E-40DD-AFC4-6F175D3DCCD1}">
              <a14:hiddenFill xmlns:a14="http://schemas.microsoft.com/office/drawing/2010/main">
                <a:solidFill>
                  <a:srgbClr val="FFFFFF"/>
                </a:solidFill>
              </a14:hiddenFill>
            </a:ext>
          </a:extLst>
        </p:spPr>
      </p:pic>
      <p:grpSp>
        <p:nvGrpSpPr>
          <p:cNvPr id="35" name="组合 34"/>
          <p:cNvGrpSpPr/>
          <p:nvPr userDrawn="1"/>
        </p:nvGrpSpPr>
        <p:grpSpPr>
          <a:xfrm>
            <a:off x="5908198" y="1965479"/>
            <a:ext cx="564175" cy="523876"/>
            <a:chOff x="5907429" y="1965479"/>
            <a:chExt cx="564102" cy="523876"/>
          </a:xfrm>
        </p:grpSpPr>
        <p:sp>
          <p:nvSpPr>
            <p:cNvPr id="36" name="Oval 25"/>
            <p:cNvSpPr>
              <a:spLocks noChangeArrowheads="1"/>
            </p:cNvSpPr>
            <p:nvPr/>
          </p:nvSpPr>
          <p:spPr bwMode="auto">
            <a:xfrm>
              <a:off x="5907429" y="1965479"/>
              <a:ext cx="564102" cy="523876"/>
            </a:xfrm>
            <a:prstGeom prst="ellipse">
              <a:avLst/>
            </a:prstGeom>
            <a:solidFill>
              <a:schemeClr val="accent1"/>
            </a:solidFill>
            <a:ln w="33338">
              <a:solidFill>
                <a:srgbClr val="FFFFFF"/>
              </a:solidFill>
              <a:miter lim="800000"/>
              <a:headEnd/>
              <a:tailEnd/>
            </a:ln>
          </p:spPr>
          <p:txBody>
            <a:bodyPr/>
            <a:lstStyle/>
            <a:p>
              <a:pPr fontAlgn="base">
                <a:spcBef>
                  <a:spcPct val="0"/>
                </a:spcBef>
                <a:spcAft>
                  <a:spcPct val="0"/>
                </a:spcAft>
              </a:pPr>
              <a:endParaRPr lang="zh-CN" altLang="en-US" sz="1800" smtClean="0">
                <a:solidFill>
                  <a:srgbClr val="000000"/>
                </a:solidFill>
                <a:latin typeface="Arial" pitchFamily="34" charset="0"/>
              </a:endParaRPr>
            </a:p>
          </p:txBody>
        </p:sp>
        <p:pic>
          <p:nvPicPr>
            <p:cNvPr id="37" name="Picture 4" descr="C:\Users\user\Desktop\未标题-5 拷贝.png"/>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6007082" y="2021384"/>
              <a:ext cx="448164" cy="401263"/>
            </a:xfrm>
            <a:prstGeom prst="rect">
              <a:avLst/>
            </a:prstGeom>
            <a:noFill/>
            <a:extLst>
              <a:ext uri="{909E8E84-426E-40DD-AFC4-6F175D3DCCD1}">
                <a14:hiddenFill xmlns:a14="http://schemas.microsoft.com/office/drawing/2010/main">
                  <a:solidFill>
                    <a:srgbClr val="FFFFFF"/>
                  </a:solidFill>
                </a14:hiddenFill>
              </a:ext>
            </a:extLst>
          </p:spPr>
        </p:pic>
      </p:grpSp>
    </p:spTree>
    <p:extLst>
      <p:ext uri="{BB962C8B-B14F-4D97-AF65-F5344CB8AC3E}">
        <p14:creationId xmlns:p14="http://schemas.microsoft.com/office/powerpoint/2010/main" val="94267146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300"/>
                                        <p:tgtEl>
                                          <p:spTgt spid="7"/>
                                        </p:tgtEl>
                                      </p:cBhvr>
                                    </p:animEffect>
                                  </p:childTnLst>
                                </p:cTn>
                              </p:par>
                              <p:par>
                                <p:cTn id="8" presetID="2" presetClass="entr" presetSubtype="9" fill="hold" grpId="1" nodeType="withEffect">
                                  <p:stCondLst>
                                    <p:cond delay="0"/>
                                  </p:stCondLst>
                                  <p:childTnLst>
                                    <p:set>
                                      <p:cBhvr>
                                        <p:cTn id="9" dur="1" fill="hold">
                                          <p:stCondLst>
                                            <p:cond delay="0"/>
                                          </p:stCondLst>
                                        </p:cTn>
                                        <p:tgtEl>
                                          <p:spTgt spid="7"/>
                                        </p:tgtEl>
                                        <p:attrNameLst>
                                          <p:attrName>style.visibility</p:attrName>
                                        </p:attrNameLst>
                                      </p:cBhvr>
                                      <p:to>
                                        <p:strVal val="visible"/>
                                      </p:to>
                                    </p:set>
                                    <p:anim calcmode="lin" valueType="num">
                                      <p:cBhvr additive="base">
                                        <p:cTn id="10" dur="1000" fill="hold"/>
                                        <p:tgtEl>
                                          <p:spTgt spid="7"/>
                                        </p:tgtEl>
                                        <p:attrNameLst>
                                          <p:attrName>ppt_x</p:attrName>
                                        </p:attrNameLst>
                                      </p:cBhvr>
                                      <p:tavLst>
                                        <p:tav tm="0">
                                          <p:val>
                                            <p:strVal val="0-#ppt_w/2"/>
                                          </p:val>
                                        </p:tav>
                                        <p:tav tm="100000">
                                          <p:val>
                                            <p:strVal val="#ppt_x"/>
                                          </p:val>
                                        </p:tav>
                                      </p:tavLst>
                                    </p:anim>
                                    <p:anim calcmode="lin" valueType="num">
                                      <p:cBhvr additive="base">
                                        <p:cTn id="11" dur="1000" fill="hold"/>
                                        <p:tgtEl>
                                          <p:spTgt spid="7"/>
                                        </p:tgtEl>
                                        <p:attrNameLst>
                                          <p:attrName>ppt_y</p:attrName>
                                        </p:attrNameLst>
                                      </p:cBhvr>
                                      <p:tavLst>
                                        <p:tav tm="0">
                                          <p:val>
                                            <p:strVal val="0-#ppt_h/2"/>
                                          </p:val>
                                        </p:tav>
                                        <p:tav tm="100000">
                                          <p:val>
                                            <p:strVal val="#ppt_y"/>
                                          </p:val>
                                        </p:tav>
                                      </p:tavLst>
                                    </p:anim>
                                  </p:childTnLst>
                                </p:cTn>
                              </p:par>
                              <p:par>
                                <p:cTn id="12" presetID="10" presetClass="entr" presetSubtype="0" fill="hold" nodeType="withEffect">
                                  <p:stCondLst>
                                    <p:cond delay="0"/>
                                  </p:stCondLst>
                                  <p:childTnLst>
                                    <p:set>
                                      <p:cBhvr>
                                        <p:cTn id="13" dur="1" fill="hold">
                                          <p:stCondLst>
                                            <p:cond delay="0"/>
                                          </p:stCondLst>
                                        </p:cTn>
                                        <p:tgtEl>
                                          <p:spTgt spid="2"/>
                                        </p:tgtEl>
                                        <p:attrNameLst>
                                          <p:attrName>style.visibility</p:attrName>
                                        </p:attrNameLst>
                                      </p:cBhvr>
                                      <p:to>
                                        <p:strVal val="visible"/>
                                      </p:to>
                                    </p:set>
                                    <p:animEffect transition="in" filter="fade">
                                      <p:cBhvr>
                                        <p:cTn id="14" dur="1250"/>
                                        <p:tgtEl>
                                          <p:spTgt spid="2"/>
                                        </p:tgtEl>
                                      </p:cBhvr>
                                    </p:animEffect>
                                  </p:childTnLst>
                                </p:cTn>
                              </p:par>
                              <p:par>
                                <p:cTn id="15" presetID="2" presetClass="entr" presetSubtype="2" fill="hold" nodeType="withEffect">
                                  <p:stCondLst>
                                    <p:cond delay="0"/>
                                  </p:stCondLst>
                                  <p:childTnLst>
                                    <p:set>
                                      <p:cBhvr>
                                        <p:cTn id="16" dur="1" fill="hold">
                                          <p:stCondLst>
                                            <p:cond delay="0"/>
                                          </p:stCondLst>
                                        </p:cTn>
                                        <p:tgtEl>
                                          <p:spTgt spid="2"/>
                                        </p:tgtEl>
                                        <p:attrNameLst>
                                          <p:attrName>style.visibility</p:attrName>
                                        </p:attrNameLst>
                                      </p:cBhvr>
                                      <p:to>
                                        <p:strVal val="visible"/>
                                      </p:to>
                                    </p:set>
                                    <p:anim calcmode="lin" valueType="num">
                                      <p:cBhvr additive="base">
                                        <p:cTn id="17" dur="1000" fill="hold"/>
                                        <p:tgtEl>
                                          <p:spTgt spid="2"/>
                                        </p:tgtEl>
                                        <p:attrNameLst>
                                          <p:attrName>ppt_x</p:attrName>
                                        </p:attrNameLst>
                                      </p:cBhvr>
                                      <p:tavLst>
                                        <p:tav tm="0">
                                          <p:val>
                                            <p:strVal val="1+#ppt_w/2"/>
                                          </p:val>
                                        </p:tav>
                                        <p:tav tm="100000">
                                          <p:val>
                                            <p:strVal val="#ppt_x"/>
                                          </p:val>
                                        </p:tav>
                                      </p:tavLst>
                                    </p:anim>
                                    <p:anim calcmode="lin" valueType="num">
                                      <p:cBhvr additive="base">
                                        <p:cTn id="18" dur="1000" fill="hold"/>
                                        <p:tgtEl>
                                          <p:spTgt spid="2"/>
                                        </p:tgtEl>
                                        <p:attrNameLst>
                                          <p:attrName>ppt_y</p:attrName>
                                        </p:attrNameLst>
                                      </p:cBhvr>
                                      <p:tavLst>
                                        <p:tav tm="0">
                                          <p:val>
                                            <p:strVal val="#ppt_y"/>
                                          </p:val>
                                        </p:tav>
                                        <p:tav tm="100000">
                                          <p:val>
                                            <p:strVal val="#ppt_y"/>
                                          </p:val>
                                        </p:tav>
                                      </p:tavLst>
                                    </p:anim>
                                  </p:childTnLst>
                                </p:cTn>
                              </p:par>
                              <p:par>
                                <p:cTn id="19" presetID="8" presetClass="emph" presetSubtype="0" fill="hold" nodeType="withEffect">
                                  <p:stCondLst>
                                    <p:cond delay="0"/>
                                  </p:stCondLst>
                                  <p:childTnLst>
                                    <p:animRot by="21600000">
                                      <p:cBhvr>
                                        <p:cTn id="20" dur="1000" fill="hold"/>
                                        <p:tgtEl>
                                          <p:spTgt spid="2"/>
                                        </p:tgtEl>
                                        <p:attrNameLst>
                                          <p:attrName>r</p:attrName>
                                        </p:attrNameLst>
                                      </p:cBhvr>
                                    </p:animRot>
                                  </p:childTnLst>
                                </p:cTn>
                              </p:par>
                              <p:par>
                                <p:cTn id="21" presetID="10" presetClass="entr" presetSubtype="0" fill="hold" nodeType="withEffect">
                                  <p:stCondLst>
                                    <p:cond delay="0"/>
                                  </p:stCondLst>
                                  <p:childTnLst>
                                    <p:set>
                                      <p:cBhvr>
                                        <p:cTn id="22" dur="1" fill="hold">
                                          <p:stCondLst>
                                            <p:cond delay="0"/>
                                          </p:stCondLst>
                                        </p:cTn>
                                        <p:tgtEl>
                                          <p:spTgt spid="3"/>
                                        </p:tgtEl>
                                        <p:attrNameLst>
                                          <p:attrName>style.visibility</p:attrName>
                                        </p:attrNameLst>
                                      </p:cBhvr>
                                      <p:to>
                                        <p:strVal val="visible"/>
                                      </p:to>
                                    </p:set>
                                    <p:animEffect transition="in" filter="fade">
                                      <p:cBhvr>
                                        <p:cTn id="23" dur="1300"/>
                                        <p:tgtEl>
                                          <p:spTgt spid="3"/>
                                        </p:tgtEl>
                                      </p:cBhvr>
                                    </p:animEffect>
                                  </p:childTnLst>
                                </p:cTn>
                              </p:par>
                              <p:par>
                                <p:cTn id="24" presetID="2" presetClass="entr" presetSubtype="3" fill="hold" nodeType="withEffect">
                                  <p:stCondLst>
                                    <p:cond delay="0"/>
                                  </p:stCondLst>
                                  <p:childTnLst>
                                    <p:set>
                                      <p:cBhvr>
                                        <p:cTn id="25" dur="1" fill="hold">
                                          <p:stCondLst>
                                            <p:cond delay="0"/>
                                          </p:stCondLst>
                                        </p:cTn>
                                        <p:tgtEl>
                                          <p:spTgt spid="3"/>
                                        </p:tgtEl>
                                        <p:attrNameLst>
                                          <p:attrName>style.visibility</p:attrName>
                                        </p:attrNameLst>
                                      </p:cBhvr>
                                      <p:to>
                                        <p:strVal val="visible"/>
                                      </p:to>
                                    </p:set>
                                    <p:anim calcmode="lin" valueType="num">
                                      <p:cBhvr additive="base">
                                        <p:cTn id="26" dur="1000" fill="hold"/>
                                        <p:tgtEl>
                                          <p:spTgt spid="3"/>
                                        </p:tgtEl>
                                        <p:attrNameLst>
                                          <p:attrName>ppt_x</p:attrName>
                                        </p:attrNameLst>
                                      </p:cBhvr>
                                      <p:tavLst>
                                        <p:tav tm="0">
                                          <p:val>
                                            <p:strVal val="1+#ppt_w/2"/>
                                          </p:val>
                                        </p:tav>
                                        <p:tav tm="100000">
                                          <p:val>
                                            <p:strVal val="#ppt_x"/>
                                          </p:val>
                                        </p:tav>
                                      </p:tavLst>
                                    </p:anim>
                                    <p:anim calcmode="lin" valueType="num">
                                      <p:cBhvr additive="base">
                                        <p:cTn id="27" dur="1000" fill="hold"/>
                                        <p:tgtEl>
                                          <p:spTgt spid="3"/>
                                        </p:tgtEl>
                                        <p:attrNameLst>
                                          <p:attrName>ppt_y</p:attrName>
                                        </p:attrNameLst>
                                      </p:cBhvr>
                                      <p:tavLst>
                                        <p:tav tm="0">
                                          <p:val>
                                            <p:strVal val="0-#ppt_h/2"/>
                                          </p:val>
                                        </p:tav>
                                        <p:tav tm="100000">
                                          <p:val>
                                            <p:strVal val="#ppt_y"/>
                                          </p:val>
                                        </p:tav>
                                      </p:tavLst>
                                    </p:anim>
                                  </p:childTnLst>
                                </p:cTn>
                              </p:par>
                              <p:par>
                                <p:cTn id="28" presetID="8" presetClass="emph" presetSubtype="0" fill="hold" nodeType="withEffect">
                                  <p:stCondLst>
                                    <p:cond delay="0"/>
                                  </p:stCondLst>
                                  <p:childTnLst>
                                    <p:animRot by="21600000">
                                      <p:cBhvr>
                                        <p:cTn id="29" dur="1000" fill="hold"/>
                                        <p:tgtEl>
                                          <p:spTgt spid="3"/>
                                        </p:tgtEl>
                                        <p:attrNameLst>
                                          <p:attrName>r</p:attrName>
                                        </p:attrNameLst>
                                      </p:cBhvr>
                                    </p:animRot>
                                  </p:childTnLst>
                                </p:cTn>
                              </p:par>
                              <p:par>
                                <p:cTn id="30" presetID="10" presetClass="entr" presetSubtype="0" fill="hold" nodeType="withEffect">
                                  <p:stCondLst>
                                    <p:cond delay="0"/>
                                  </p:stCondLst>
                                  <p:childTnLst>
                                    <p:set>
                                      <p:cBhvr>
                                        <p:cTn id="31" dur="1" fill="hold">
                                          <p:stCondLst>
                                            <p:cond delay="0"/>
                                          </p:stCondLst>
                                        </p:cTn>
                                        <p:tgtEl>
                                          <p:spTgt spid="4"/>
                                        </p:tgtEl>
                                        <p:attrNameLst>
                                          <p:attrName>style.visibility</p:attrName>
                                        </p:attrNameLst>
                                      </p:cBhvr>
                                      <p:to>
                                        <p:strVal val="visible"/>
                                      </p:to>
                                    </p:set>
                                    <p:animEffect transition="in" filter="fade">
                                      <p:cBhvr>
                                        <p:cTn id="32" dur="1250"/>
                                        <p:tgtEl>
                                          <p:spTgt spid="4"/>
                                        </p:tgtEl>
                                      </p:cBhvr>
                                    </p:animEffect>
                                  </p:childTnLst>
                                </p:cTn>
                              </p:par>
                              <p:par>
                                <p:cTn id="33" presetID="2" presetClass="entr" presetSubtype="9" fill="hold" nodeType="withEffect">
                                  <p:stCondLst>
                                    <p:cond delay="0"/>
                                  </p:stCondLst>
                                  <p:childTnLst>
                                    <p:set>
                                      <p:cBhvr>
                                        <p:cTn id="34" dur="1" fill="hold">
                                          <p:stCondLst>
                                            <p:cond delay="0"/>
                                          </p:stCondLst>
                                        </p:cTn>
                                        <p:tgtEl>
                                          <p:spTgt spid="4"/>
                                        </p:tgtEl>
                                        <p:attrNameLst>
                                          <p:attrName>style.visibility</p:attrName>
                                        </p:attrNameLst>
                                      </p:cBhvr>
                                      <p:to>
                                        <p:strVal val="visible"/>
                                      </p:to>
                                    </p:set>
                                    <p:anim calcmode="lin" valueType="num">
                                      <p:cBhvr additive="base">
                                        <p:cTn id="35" dur="1000" fill="hold"/>
                                        <p:tgtEl>
                                          <p:spTgt spid="4"/>
                                        </p:tgtEl>
                                        <p:attrNameLst>
                                          <p:attrName>ppt_x</p:attrName>
                                        </p:attrNameLst>
                                      </p:cBhvr>
                                      <p:tavLst>
                                        <p:tav tm="0">
                                          <p:val>
                                            <p:strVal val="0-#ppt_w/2"/>
                                          </p:val>
                                        </p:tav>
                                        <p:tav tm="100000">
                                          <p:val>
                                            <p:strVal val="#ppt_x"/>
                                          </p:val>
                                        </p:tav>
                                      </p:tavLst>
                                    </p:anim>
                                    <p:anim calcmode="lin" valueType="num">
                                      <p:cBhvr additive="base">
                                        <p:cTn id="36" dur="1000" fill="hold"/>
                                        <p:tgtEl>
                                          <p:spTgt spid="4"/>
                                        </p:tgtEl>
                                        <p:attrNameLst>
                                          <p:attrName>ppt_y</p:attrName>
                                        </p:attrNameLst>
                                      </p:cBhvr>
                                      <p:tavLst>
                                        <p:tav tm="0">
                                          <p:val>
                                            <p:strVal val="0-#ppt_h/2"/>
                                          </p:val>
                                        </p:tav>
                                        <p:tav tm="100000">
                                          <p:val>
                                            <p:strVal val="#ppt_y"/>
                                          </p:val>
                                        </p:tav>
                                      </p:tavLst>
                                    </p:anim>
                                  </p:childTnLst>
                                </p:cTn>
                              </p:par>
                              <p:par>
                                <p:cTn id="37" presetID="8" presetClass="emph" presetSubtype="0" fill="hold" nodeType="withEffect">
                                  <p:stCondLst>
                                    <p:cond delay="0"/>
                                  </p:stCondLst>
                                  <p:childTnLst>
                                    <p:animRot by="21600000">
                                      <p:cBhvr>
                                        <p:cTn id="38" dur="1000" fill="hold"/>
                                        <p:tgtEl>
                                          <p:spTgt spid="4"/>
                                        </p:tgtEl>
                                        <p:attrNameLst>
                                          <p:attrName>r</p:attrName>
                                        </p:attrNameLst>
                                      </p:cBhvr>
                                    </p:animRot>
                                  </p:childTnLst>
                                </p:cTn>
                              </p:par>
                              <p:par>
                                <p:cTn id="39" presetID="10" presetClass="entr" presetSubtype="0" fill="hold" nodeType="withEffect">
                                  <p:stCondLst>
                                    <p:cond delay="0"/>
                                  </p:stCondLst>
                                  <p:childTnLst>
                                    <p:set>
                                      <p:cBhvr>
                                        <p:cTn id="40" dur="1" fill="hold">
                                          <p:stCondLst>
                                            <p:cond delay="0"/>
                                          </p:stCondLst>
                                        </p:cTn>
                                        <p:tgtEl>
                                          <p:spTgt spid="33"/>
                                        </p:tgtEl>
                                        <p:attrNameLst>
                                          <p:attrName>style.visibility</p:attrName>
                                        </p:attrNameLst>
                                      </p:cBhvr>
                                      <p:to>
                                        <p:strVal val="visible"/>
                                      </p:to>
                                    </p:set>
                                    <p:animEffect transition="in" filter="fade">
                                      <p:cBhvr>
                                        <p:cTn id="41" dur="1250"/>
                                        <p:tgtEl>
                                          <p:spTgt spid="33"/>
                                        </p:tgtEl>
                                      </p:cBhvr>
                                    </p:animEffect>
                                  </p:childTnLst>
                                </p:cTn>
                              </p:par>
                              <p:par>
                                <p:cTn id="42" presetID="2" presetClass="entr" presetSubtype="8" fill="hold" nodeType="withEffect">
                                  <p:stCondLst>
                                    <p:cond delay="0"/>
                                  </p:stCondLst>
                                  <p:childTnLst>
                                    <p:set>
                                      <p:cBhvr>
                                        <p:cTn id="43" dur="1" fill="hold">
                                          <p:stCondLst>
                                            <p:cond delay="0"/>
                                          </p:stCondLst>
                                        </p:cTn>
                                        <p:tgtEl>
                                          <p:spTgt spid="33"/>
                                        </p:tgtEl>
                                        <p:attrNameLst>
                                          <p:attrName>style.visibility</p:attrName>
                                        </p:attrNameLst>
                                      </p:cBhvr>
                                      <p:to>
                                        <p:strVal val="visible"/>
                                      </p:to>
                                    </p:set>
                                    <p:anim calcmode="lin" valueType="num">
                                      <p:cBhvr additive="base">
                                        <p:cTn id="44" dur="1000" fill="hold"/>
                                        <p:tgtEl>
                                          <p:spTgt spid="33"/>
                                        </p:tgtEl>
                                        <p:attrNameLst>
                                          <p:attrName>ppt_x</p:attrName>
                                        </p:attrNameLst>
                                      </p:cBhvr>
                                      <p:tavLst>
                                        <p:tav tm="0">
                                          <p:val>
                                            <p:strVal val="0-#ppt_w/2"/>
                                          </p:val>
                                        </p:tav>
                                        <p:tav tm="100000">
                                          <p:val>
                                            <p:strVal val="#ppt_x"/>
                                          </p:val>
                                        </p:tav>
                                      </p:tavLst>
                                    </p:anim>
                                    <p:anim calcmode="lin" valueType="num">
                                      <p:cBhvr additive="base">
                                        <p:cTn id="45" dur="1000" fill="hold"/>
                                        <p:tgtEl>
                                          <p:spTgt spid="33"/>
                                        </p:tgtEl>
                                        <p:attrNameLst>
                                          <p:attrName>ppt_y</p:attrName>
                                        </p:attrNameLst>
                                      </p:cBhvr>
                                      <p:tavLst>
                                        <p:tav tm="0">
                                          <p:val>
                                            <p:strVal val="#ppt_y"/>
                                          </p:val>
                                        </p:tav>
                                        <p:tav tm="100000">
                                          <p:val>
                                            <p:strVal val="#ppt_y"/>
                                          </p:val>
                                        </p:tav>
                                      </p:tavLst>
                                    </p:anim>
                                  </p:childTnLst>
                                </p:cTn>
                              </p:par>
                              <p:par>
                                <p:cTn id="46" presetID="8" presetClass="emph" presetSubtype="0" fill="hold" nodeType="withEffect">
                                  <p:stCondLst>
                                    <p:cond delay="0"/>
                                  </p:stCondLst>
                                  <p:childTnLst>
                                    <p:animRot by="21600000">
                                      <p:cBhvr>
                                        <p:cTn id="47" dur="1000" fill="hold"/>
                                        <p:tgtEl>
                                          <p:spTgt spid="33"/>
                                        </p:tgtEl>
                                        <p:attrNameLst>
                                          <p:attrName>r</p:attrName>
                                        </p:attrNameLst>
                                      </p:cBhvr>
                                    </p:animRot>
                                  </p:childTnLst>
                                </p:cTn>
                              </p:par>
                            </p:childTnLst>
                          </p:cTn>
                        </p:par>
                        <p:par>
                          <p:cTn id="48" fill="hold">
                            <p:stCondLst>
                              <p:cond delay="1300"/>
                            </p:stCondLst>
                            <p:childTnLst>
                              <p:par>
                                <p:cTn id="49" presetID="22" presetClass="entr" presetSubtype="8" fill="hold" grpId="0" nodeType="afterEffect">
                                  <p:stCondLst>
                                    <p:cond delay="0"/>
                                  </p:stCondLst>
                                  <p:childTnLst>
                                    <p:set>
                                      <p:cBhvr>
                                        <p:cTn id="50" dur="1" fill="hold">
                                          <p:stCondLst>
                                            <p:cond delay="0"/>
                                          </p:stCondLst>
                                        </p:cTn>
                                        <p:tgtEl>
                                          <p:spTgt spid="9"/>
                                        </p:tgtEl>
                                        <p:attrNameLst>
                                          <p:attrName>style.visibility</p:attrName>
                                        </p:attrNameLst>
                                      </p:cBhvr>
                                      <p:to>
                                        <p:strVal val="visible"/>
                                      </p:to>
                                    </p:set>
                                    <p:animEffect transition="in" filter="wipe(left)">
                                      <p:cBhvr>
                                        <p:cTn id="51" dur="500"/>
                                        <p:tgtEl>
                                          <p:spTgt spid="9"/>
                                        </p:tgtEl>
                                      </p:cBhvr>
                                    </p:animEffect>
                                  </p:childTnLst>
                                </p:cTn>
                              </p:par>
                            </p:childTnLst>
                          </p:cTn>
                        </p:par>
                        <p:par>
                          <p:cTn id="52" fill="hold">
                            <p:stCondLst>
                              <p:cond delay="1800"/>
                            </p:stCondLst>
                            <p:childTnLst>
                              <p:par>
                                <p:cTn id="53" presetID="22" presetClass="entr" presetSubtype="4"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Effect transition="in" filter="wipe(down)">
                                      <p:cBhvr>
                                        <p:cTn id="55" dur="500"/>
                                        <p:tgtEl>
                                          <p:spTgt spid="10"/>
                                        </p:tgtEl>
                                      </p:cBhvr>
                                    </p:animEffect>
                                  </p:childTnLst>
                                </p:cTn>
                              </p:par>
                            </p:childTnLst>
                          </p:cTn>
                        </p:par>
                        <p:par>
                          <p:cTn id="56" fill="hold">
                            <p:stCondLst>
                              <p:cond delay="2300"/>
                            </p:stCondLst>
                            <p:childTnLst>
                              <p:par>
                                <p:cTn id="57" presetID="22" presetClass="entr" presetSubtype="2" fill="hold" grpId="0" nodeType="afterEffect">
                                  <p:stCondLst>
                                    <p:cond delay="0"/>
                                  </p:stCondLst>
                                  <p:childTnLst>
                                    <p:set>
                                      <p:cBhvr>
                                        <p:cTn id="58" dur="1" fill="hold">
                                          <p:stCondLst>
                                            <p:cond delay="0"/>
                                          </p:stCondLst>
                                        </p:cTn>
                                        <p:tgtEl>
                                          <p:spTgt spid="20"/>
                                        </p:tgtEl>
                                        <p:attrNameLst>
                                          <p:attrName>style.visibility</p:attrName>
                                        </p:attrNameLst>
                                      </p:cBhvr>
                                      <p:to>
                                        <p:strVal val="visible"/>
                                      </p:to>
                                    </p:set>
                                    <p:animEffect transition="in" filter="wipe(right)">
                                      <p:cBhvr>
                                        <p:cTn id="59" dur="500"/>
                                        <p:tgtEl>
                                          <p:spTgt spid="20"/>
                                        </p:tgtEl>
                                      </p:cBhvr>
                                    </p:animEffect>
                                  </p:childTnLst>
                                </p:cTn>
                              </p:par>
                            </p:childTnLst>
                          </p:cTn>
                        </p:par>
                        <p:par>
                          <p:cTn id="60" fill="hold">
                            <p:stCondLst>
                              <p:cond delay="2800"/>
                            </p:stCondLst>
                            <p:childTnLst>
                              <p:par>
                                <p:cTn id="61" presetID="22" presetClass="entr" presetSubtype="4" fill="hold" grpId="0" nodeType="afterEffect">
                                  <p:stCondLst>
                                    <p:cond delay="0"/>
                                  </p:stCondLst>
                                  <p:childTnLst>
                                    <p:set>
                                      <p:cBhvr>
                                        <p:cTn id="62" dur="1" fill="hold">
                                          <p:stCondLst>
                                            <p:cond delay="0"/>
                                          </p:stCondLst>
                                        </p:cTn>
                                        <p:tgtEl>
                                          <p:spTgt spid="23"/>
                                        </p:tgtEl>
                                        <p:attrNameLst>
                                          <p:attrName>style.visibility</p:attrName>
                                        </p:attrNameLst>
                                      </p:cBhvr>
                                      <p:to>
                                        <p:strVal val="visible"/>
                                      </p:to>
                                    </p:set>
                                    <p:animEffect transition="in" filter="wipe(down)">
                                      <p:cBhvr>
                                        <p:cTn id="63" dur="500"/>
                                        <p:tgtEl>
                                          <p:spTgt spid="23"/>
                                        </p:tgtEl>
                                      </p:cBhvr>
                                    </p:animEffect>
                                  </p:childTnLst>
                                </p:cTn>
                              </p:par>
                            </p:childTnLst>
                          </p:cTn>
                        </p:par>
                        <p:par>
                          <p:cTn id="64" fill="hold">
                            <p:stCondLst>
                              <p:cond delay="3300"/>
                            </p:stCondLst>
                            <p:childTnLst>
                              <p:par>
                                <p:cTn id="65" presetID="22" presetClass="entr" presetSubtype="4" fill="hold" grpId="0" nodeType="afterEffect">
                                  <p:stCondLst>
                                    <p:cond delay="0"/>
                                  </p:stCondLst>
                                  <p:childTnLst>
                                    <p:set>
                                      <p:cBhvr>
                                        <p:cTn id="66" dur="1" fill="hold">
                                          <p:stCondLst>
                                            <p:cond delay="0"/>
                                          </p:stCondLst>
                                        </p:cTn>
                                        <p:tgtEl>
                                          <p:spTgt spid="22"/>
                                        </p:tgtEl>
                                        <p:attrNameLst>
                                          <p:attrName>style.visibility</p:attrName>
                                        </p:attrNameLst>
                                      </p:cBhvr>
                                      <p:to>
                                        <p:strVal val="visible"/>
                                      </p:to>
                                    </p:set>
                                    <p:animEffect transition="in" filter="wipe(down)">
                                      <p:cBhvr>
                                        <p:cTn id="67" dur="500"/>
                                        <p:tgtEl>
                                          <p:spTgt spid="22"/>
                                        </p:tgtEl>
                                      </p:cBhvr>
                                    </p:animEffect>
                                  </p:childTnLst>
                                </p:cTn>
                              </p:par>
                            </p:childTnLst>
                          </p:cTn>
                        </p:par>
                        <p:par>
                          <p:cTn id="68" fill="hold">
                            <p:stCondLst>
                              <p:cond delay="3800"/>
                            </p:stCondLst>
                            <p:childTnLst>
                              <p:par>
                                <p:cTn id="69" presetID="22" presetClass="entr" presetSubtype="1" fill="hold" grpId="0" nodeType="afterEffect">
                                  <p:stCondLst>
                                    <p:cond delay="0"/>
                                  </p:stCondLst>
                                  <p:childTnLst>
                                    <p:set>
                                      <p:cBhvr>
                                        <p:cTn id="70" dur="1" fill="hold">
                                          <p:stCondLst>
                                            <p:cond delay="0"/>
                                          </p:stCondLst>
                                        </p:cTn>
                                        <p:tgtEl>
                                          <p:spTgt spid="24"/>
                                        </p:tgtEl>
                                        <p:attrNameLst>
                                          <p:attrName>style.visibility</p:attrName>
                                        </p:attrNameLst>
                                      </p:cBhvr>
                                      <p:to>
                                        <p:strVal val="visible"/>
                                      </p:to>
                                    </p:set>
                                    <p:animEffect transition="in" filter="wipe(up)">
                                      <p:cBhvr>
                                        <p:cTn id="71" dur="500"/>
                                        <p:tgtEl>
                                          <p:spTgt spid="24"/>
                                        </p:tgtEl>
                                      </p:cBhvr>
                                    </p:animEffect>
                                  </p:childTnLst>
                                </p:cTn>
                              </p:par>
                            </p:childTnLst>
                          </p:cTn>
                        </p:par>
                        <p:par>
                          <p:cTn id="72" fill="hold">
                            <p:stCondLst>
                              <p:cond delay="4300"/>
                            </p:stCondLst>
                            <p:childTnLst>
                              <p:par>
                                <p:cTn id="73" presetID="22" presetClass="entr" presetSubtype="1" fill="hold" grpId="0" nodeType="afterEffect">
                                  <p:stCondLst>
                                    <p:cond delay="0"/>
                                  </p:stCondLst>
                                  <p:childTnLst>
                                    <p:set>
                                      <p:cBhvr>
                                        <p:cTn id="74" dur="1" fill="hold">
                                          <p:stCondLst>
                                            <p:cond delay="0"/>
                                          </p:stCondLst>
                                        </p:cTn>
                                        <p:tgtEl>
                                          <p:spTgt spid="21"/>
                                        </p:tgtEl>
                                        <p:attrNameLst>
                                          <p:attrName>style.visibility</p:attrName>
                                        </p:attrNameLst>
                                      </p:cBhvr>
                                      <p:to>
                                        <p:strVal val="visible"/>
                                      </p:to>
                                    </p:set>
                                    <p:animEffect transition="in" filter="wipe(up)">
                                      <p:cBhvr>
                                        <p:cTn id="75" dur="500"/>
                                        <p:tgtEl>
                                          <p:spTgt spid="21"/>
                                        </p:tgtEl>
                                      </p:cBhvr>
                                    </p:animEffect>
                                  </p:childTnLst>
                                </p:cTn>
                              </p:par>
                            </p:childTnLst>
                          </p:cTn>
                        </p:par>
                        <p:par>
                          <p:cTn id="76" fill="hold">
                            <p:stCondLst>
                              <p:cond delay="4800"/>
                            </p:stCondLst>
                            <p:childTnLst>
                              <p:par>
                                <p:cTn id="77" presetID="22" presetClass="entr" presetSubtype="1" fill="hold" grpId="0" nodeType="afterEffect">
                                  <p:stCondLst>
                                    <p:cond delay="0"/>
                                  </p:stCondLst>
                                  <p:childTnLst>
                                    <p:set>
                                      <p:cBhvr>
                                        <p:cTn id="78" dur="1" fill="hold">
                                          <p:stCondLst>
                                            <p:cond delay="0"/>
                                          </p:stCondLst>
                                        </p:cTn>
                                        <p:tgtEl>
                                          <p:spTgt spid="11"/>
                                        </p:tgtEl>
                                        <p:attrNameLst>
                                          <p:attrName>style.visibility</p:attrName>
                                        </p:attrNameLst>
                                      </p:cBhvr>
                                      <p:to>
                                        <p:strVal val="visible"/>
                                      </p:to>
                                    </p:set>
                                    <p:animEffect transition="in" filter="wipe(up)">
                                      <p:cBhvr>
                                        <p:cTn id="79" dur="500"/>
                                        <p:tgtEl>
                                          <p:spTgt spid="11"/>
                                        </p:tgtEl>
                                      </p:cBhvr>
                                    </p:animEffect>
                                  </p:childTnLst>
                                </p:cTn>
                              </p:par>
                            </p:childTnLst>
                          </p:cTn>
                        </p:par>
                        <p:par>
                          <p:cTn id="80" fill="hold">
                            <p:stCondLst>
                              <p:cond delay="5300"/>
                            </p:stCondLst>
                            <p:childTnLst>
                              <p:par>
                                <p:cTn id="81" presetID="22" presetClass="entr" presetSubtype="8" fill="hold" nodeType="afterEffect">
                                  <p:stCondLst>
                                    <p:cond delay="0"/>
                                  </p:stCondLst>
                                  <p:childTnLst>
                                    <p:set>
                                      <p:cBhvr>
                                        <p:cTn id="82" dur="1" fill="hold">
                                          <p:stCondLst>
                                            <p:cond delay="0"/>
                                          </p:stCondLst>
                                        </p:cTn>
                                        <p:tgtEl>
                                          <p:spTgt spid="30">
                                            <p:txEl>
                                              <p:pRg st="0" end="0"/>
                                            </p:txEl>
                                          </p:spTgt>
                                        </p:tgtEl>
                                        <p:attrNameLst>
                                          <p:attrName>style.visibility</p:attrName>
                                        </p:attrNameLst>
                                      </p:cBhvr>
                                      <p:to>
                                        <p:strVal val="visible"/>
                                      </p:to>
                                    </p:set>
                                    <p:animEffect transition="in" filter="wipe(left)">
                                      <p:cBhvr>
                                        <p:cTn id="83" dur="500"/>
                                        <p:tgtEl>
                                          <p:spTgt spid="30">
                                            <p:txEl>
                                              <p:pRg st="0" end="0"/>
                                            </p:txEl>
                                          </p:spTgt>
                                        </p:tgtEl>
                                      </p:cBhvr>
                                    </p:animEffect>
                                  </p:childTnLst>
                                </p:cTn>
                              </p:par>
                            </p:childTnLst>
                          </p:cTn>
                        </p:par>
                        <p:par>
                          <p:cTn id="84" fill="hold">
                            <p:stCondLst>
                              <p:cond delay="5800"/>
                            </p:stCondLst>
                            <p:childTnLst>
                              <p:par>
                                <p:cTn id="85" presetID="22" presetClass="entr" presetSubtype="8" fill="hold" grpId="0" nodeType="afterEffect">
                                  <p:stCondLst>
                                    <p:cond delay="0"/>
                                  </p:stCondLst>
                                  <p:childTnLst>
                                    <p:set>
                                      <p:cBhvr>
                                        <p:cTn id="86" dur="1" fill="hold">
                                          <p:stCondLst>
                                            <p:cond delay="0"/>
                                          </p:stCondLst>
                                        </p:cTn>
                                        <p:tgtEl>
                                          <p:spTgt spid="25"/>
                                        </p:tgtEl>
                                        <p:attrNameLst>
                                          <p:attrName>style.visibility</p:attrName>
                                        </p:attrNameLst>
                                      </p:cBhvr>
                                      <p:to>
                                        <p:strVal val="visible"/>
                                      </p:to>
                                    </p:set>
                                    <p:animEffect transition="in" filter="wipe(left)">
                                      <p:cBhvr>
                                        <p:cTn id="87" dur="500"/>
                                        <p:tgtEl>
                                          <p:spTgt spid="25"/>
                                        </p:tgtEl>
                                      </p:cBhvr>
                                    </p:animEffect>
                                  </p:childTnLst>
                                </p:cTn>
                              </p:par>
                            </p:childTnLst>
                          </p:cTn>
                        </p:par>
                        <p:par>
                          <p:cTn id="88" fill="hold">
                            <p:stCondLst>
                              <p:cond delay="6300"/>
                            </p:stCondLst>
                            <p:childTnLst>
                              <p:par>
                                <p:cTn id="89" presetID="22" presetClass="entr" presetSubtype="4" fill="hold" grpId="0" nodeType="afterEffect">
                                  <p:stCondLst>
                                    <p:cond delay="0"/>
                                  </p:stCondLst>
                                  <p:childTnLst>
                                    <p:set>
                                      <p:cBhvr>
                                        <p:cTn id="90" dur="1" fill="hold">
                                          <p:stCondLst>
                                            <p:cond delay="0"/>
                                          </p:stCondLst>
                                        </p:cTn>
                                        <p:tgtEl>
                                          <p:spTgt spid="8"/>
                                        </p:tgtEl>
                                        <p:attrNameLst>
                                          <p:attrName>style.visibility</p:attrName>
                                        </p:attrNameLst>
                                      </p:cBhvr>
                                      <p:to>
                                        <p:strVal val="visible"/>
                                      </p:to>
                                    </p:set>
                                    <p:animEffect transition="in" filter="wipe(down)">
                                      <p:cBhvr>
                                        <p:cTn id="91" dur="500"/>
                                        <p:tgtEl>
                                          <p:spTgt spid="8"/>
                                        </p:tgtEl>
                                      </p:cBhvr>
                                    </p:animEffect>
                                  </p:childTnLst>
                                </p:cTn>
                              </p:par>
                            </p:childTnLst>
                          </p:cTn>
                        </p:par>
                        <p:par>
                          <p:cTn id="92" fill="hold">
                            <p:stCondLst>
                              <p:cond delay="6800"/>
                            </p:stCondLst>
                            <p:childTnLst>
                              <p:par>
                                <p:cTn id="93" presetID="17" presetClass="entr" presetSubtype="10" fill="hold" grpId="0" nodeType="afterEffect">
                                  <p:stCondLst>
                                    <p:cond delay="0"/>
                                  </p:stCondLst>
                                  <p:childTnLst>
                                    <p:set>
                                      <p:cBhvr>
                                        <p:cTn id="94" dur="1" fill="hold">
                                          <p:stCondLst>
                                            <p:cond delay="0"/>
                                          </p:stCondLst>
                                        </p:cTn>
                                        <p:tgtEl>
                                          <p:spTgt spid="12"/>
                                        </p:tgtEl>
                                        <p:attrNameLst>
                                          <p:attrName>style.visibility</p:attrName>
                                        </p:attrNameLst>
                                      </p:cBhvr>
                                      <p:to>
                                        <p:strVal val="visible"/>
                                      </p:to>
                                    </p:set>
                                    <p:anim calcmode="lin" valueType="num">
                                      <p:cBhvr>
                                        <p:cTn id="95" dur="500" fill="hold"/>
                                        <p:tgtEl>
                                          <p:spTgt spid="12"/>
                                        </p:tgtEl>
                                        <p:attrNameLst>
                                          <p:attrName>ppt_w</p:attrName>
                                        </p:attrNameLst>
                                      </p:cBhvr>
                                      <p:tavLst>
                                        <p:tav tm="0">
                                          <p:val>
                                            <p:fltVal val="0"/>
                                          </p:val>
                                        </p:tav>
                                        <p:tav tm="100000">
                                          <p:val>
                                            <p:strVal val="#ppt_w"/>
                                          </p:val>
                                        </p:tav>
                                      </p:tavLst>
                                    </p:anim>
                                    <p:anim calcmode="lin" valueType="num">
                                      <p:cBhvr>
                                        <p:cTn id="96" dur="500" fill="hold"/>
                                        <p:tgtEl>
                                          <p:spTgt spid="12"/>
                                        </p:tgtEl>
                                        <p:attrNameLst>
                                          <p:attrName>ppt_h</p:attrName>
                                        </p:attrNameLst>
                                      </p:cBhvr>
                                      <p:tavLst>
                                        <p:tav tm="0">
                                          <p:val>
                                            <p:strVal val="#ppt_h"/>
                                          </p:val>
                                        </p:tav>
                                        <p:tav tm="100000">
                                          <p:val>
                                            <p:strVal val="#ppt_h"/>
                                          </p:val>
                                        </p:tav>
                                      </p:tavLst>
                                    </p:anim>
                                  </p:childTnLst>
                                </p:cTn>
                              </p:par>
                              <p:par>
                                <p:cTn id="97" presetID="17" presetClass="entr" presetSubtype="10" fill="hold" nodeType="withEffect">
                                  <p:stCondLst>
                                    <p:cond delay="0"/>
                                  </p:stCondLst>
                                  <p:childTnLst>
                                    <p:set>
                                      <p:cBhvr>
                                        <p:cTn id="98" dur="1" fill="hold">
                                          <p:stCondLst>
                                            <p:cond delay="0"/>
                                          </p:stCondLst>
                                        </p:cTn>
                                        <p:tgtEl>
                                          <p:spTgt spid="32"/>
                                        </p:tgtEl>
                                        <p:attrNameLst>
                                          <p:attrName>style.visibility</p:attrName>
                                        </p:attrNameLst>
                                      </p:cBhvr>
                                      <p:to>
                                        <p:strVal val="visible"/>
                                      </p:to>
                                    </p:set>
                                    <p:anim calcmode="lin" valueType="num">
                                      <p:cBhvr>
                                        <p:cTn id="99" dur="500" fill="hold"/>
                                        <p:tgtEl>
                                          <p:spTgt spid="32"/>
                                        </p:tgtEl>
                                        <p:attrNameLst>
                                          <p:attrName>ppt_w</p:attrName>
                                        </p:attrNameLst>
                                      </p:cBhvr>
                                      <p:tavLst>
                                        <p:tav tm="0">
                                          <p:val>
                                            <p:fltVal val="0"/>
                                          </p:val>
                                        </p:tav>
                                        <p:tav tm="100000">
                                          <p:val>
                                            <p:strVal val="#ppt_w"/>
                                          </p:val>
                                        </p:tav>
                                      </p:tavLst>
                                    </p:anim>
                                    <p:anim calcmode="lin" valueType="num">
                                      <p:cBhvr>
                                        <p:cTn id="100" dur="500" fill="hold"/>
                                        <p:tgtEl>
                                          <p:spTgt spid="32"/>
                                        </p:tgtEl>
                                        <p:attrNameLst>
                                          <p:attrName>ppt_h</p:attrName>
                                        </p:attrNameLst>
                                      </p:cBhvr>
                                      <p:tavLst>
                                        <p:tav tm="0">
                                          <p:val>
                                            <p:strVal val="#ppt_h"/>
                                          </p:val>
                                        </p:tav>
                                        <p:tav tm="100000">
                                          <p:val>
                                            <p:strVal val="#ppt_h"/>
                                          </p:val>
                                        </p:tav>
                                      </p:tavLst>
                                    </p:anim>
                                  </p:childTnLst>
                                </p:cTn>
                              </p:par>
                            </p:childTnLst>
                          </p:cTn>
                        </p:par>
                        <p:par>
                          <p:cTn id="101" fill="hold">
                            <p:stCondLst>
                              <p:cond delay="7300"/>
                            </p:stCondLst>
                            <p:childTnLst>
                              <p:par>
                                <p:cTn id="102" presetID="22" presetClass="entr" presetSubtype="8" fill="hold" grpId="0" nodeType="afterEffect">
                                  <p:stCondLst>
                                    <p:cond delay="0"/>
                                  </p:stCondLst>
                                  <p:childTnLst>
                                    <p:set>
                                      <p:cBhvr>
                                        <p:cTn id="103" dur="1" fill="hold">
                                          <p:stCondLst>
                                            <p:cond delay="0"/>
                                          </p:stCondLst>
                                        </p:cTn>
                                        <p:tgtEl>
                                          <p:spTgt spid="29"/>
                                        </p:tgtEl>
                                        <p:attrNameLst>
                                          <p:attrName>style.visibility</p:attrName>
                                        </p:attrNameLst>
                                      </p:cBhvr>
                                      <p:to>
                                        <p:strVal val="visible"/>
                                      </p:to>
                                    </p:set>
                                    <p:animEffect transition="in" filter="wipe(left)">
                                      <p:cBhvr>
                                        <p:cTn id="104" dur="500"/>
                                        <p:tgtEl>
                                          <p:spTgt spid="29"/>
                                        </p:tgtEl>
                                      </p:cBhvr>
                                    </p:animEffect>
                                  </p:childTnLst>
                                </p:cTn>
                              </p:par>
                              <p:par>
                                <p:cTn id="105" presetID="17" presetClass="entr" presetSubtype="10" fill="hold" nodeType="withEffect">
                                  <p:stCondLst>
                                    <p:cond delay="0"/>
                                  </p:stCondLst>
                                  <p:childTnLst>
                                    <p:set>
                                      <p:cBhvr>
                                        <p:cTn id="106" dur="1" fill="hold">
                                          <p:stCondLst>
                                            <p:cond delay="0"/>
                                          </p:stCondLst>
                                        </p:cTn>
                                        <p:tgtEl>
                                          <p:spTgt spid="35"/>
                                        </p:tgtEl>
                                        <p:attrNameLst>
                                          <p:attrName>style.visibility</p:attrName>
                                        </p:attrNameLst>
                                      </p:cBhvr>
                                      <p:to>
                                        <p:strVal val="visible"/>
                                      </p:to>
                                    </p:set>
                                    <p:anim calcmode="lin" valueType="num">
                                      <p:cBhvr>
                                        <p:cTn id="107" dur="500" fill="hold"/>
                                        <p:tgtEl>
                                          <p:spTgt spid="35"/>
                                        </p:tgtEl>
                                        <p:attrNameLst>
                                          <p:attrName>ppt_w</p:attrName>
                                        </p:attrNameLst>
                                      </p:cBhvr>
                                      <p:tavLst>
                                        <p:tav tm="0">
                                          <p:val>
                                            <p:fltVal val="0"/>
                                          </p:val>
                                        </p:tav>
                                        <p:tav tm="100000">
                                          <p:val>
                                            <p:strVal val="#ppt_w"/>
                                          </p:val>
                                        </p:tav>
                                      </p:tavLst>
                                    </p:anim>
                                    <p:anim calcmode="lin" valueType="num">
                                      <p:cBhvr>
                                        <p:cTn id="108" dur="500" fill="hold"/>
                                        <p:tgtEl>
                                          <p:spTgt spid="35"/>
                                        </p:tgtEl>
                                        <p:attrNameLst>
                                          <p:attrName>ppt_h</p:attrName>
                                        </p:attrNameLst>
                                      </p:cBhvr>
                                      <p:tavLst>
                                        <p:tav tm="0">
                                          <p:val>
                                            <p:strVal val="#ppt_h"/>
                                          </p:val>
                                        </p:tav>
                                        <p:tav tm="100000">
                                          <p:val>
                                            <p:strVal val="#ppt_h"/>
                                          </p:val>
                                        </p:tav>
                                      </p:tavLst>
                                    </p:anim>
                                  </p:childTnLst>
                                </p:cTn>
                              </p:par>
                            </p:childTnLst>
                          </p:cTn>
                        </p:par>
                        <p:par>
                          <p:cTn id="109" fill="hold">
                            <p:stCondLst>
                              <p:cond delay="7800"/>
                            </p:stCondLst>
                            <p:childTnLst>
                              <p:par>
                                <p:cTn id="110" presetID="22" presetClass="entr" presetSubtype="8" fill="hold" grpId="0" nodeType="afterEffect">
                                  <p:stCondLst>
                                    <p:cond delay="0"/>
                                  </p:stCondLst>
                                  <p:childTnLst>
                                    <p:set>
                                      <p:cBhvr>
                                        <p:cTn id="111" dur="1" fill="hold">
                                          <p:stCondLst>
                                            <p:cond delay="0"/>
                                          </p:stCondLst>
                                        </p:cTn>
                                        <p:tgtEl>
                                          <p:spTgt spid="26"/>
                                        </p:tgtEl>
                                        <p:attrNameLst>
                                          <p:attrName>style.visibility</p:attrName>
                                        </p:attrNameLst>
                                      </p:cBhvr>
                                      <p:to>
                                        <p:strVal val="visible"/>
                                      </p:to>
                                    </p:set>
                                    <p:animEffect transition="in" filter="wipe(left)">
                                      <p:cBhvr>
                                        <p:cTn id="112" dur="500"/>
                                        <p:tgtEl>
                                          <p:spTgt spid="26"/>
                                        </p:tgtEl>
                                      </p:cBhvr>
                                    </p:animEffect>
                                  </p:childTnLst>
                                </p:cTn>
                              </p:par>
                            </p:childTnLst>
                          </p:cTn>
                        </p:par>
                        <p:par>
                          <p:cTn id="113" fill="hold">
                            <p:stCondLst>
                              <p:cond delay="8300"/>
                            </p:stCondLst>
                            <p:childTnLst>
                              <p:par>
                                <p:cTn id="114" presetID="17" presetClass="entr" presetSubtype="10" fill="hold" nodeType="afterEffect">
                                  <p:stCondLst>
                                    <p:cond delay="0"/>
                                  </p:stCondLst>
                                  <p:childTnLst>
                                    <p:set>
                                      <p:cBhvr>
                                        <p:cTn id="115" dur="1" fill="hold">
                                          <p:stCondLst>
                                            <p:cond delay="0"/>
                                          </p:stCondLst>
                                        </p:cTn>
                                        <p:tgtEl>
                                          <p:spTgt spid="13"/>
                                        </p:tgtEl>
                                        <p:attrNameLst>
                                          <p:attrName>style.visibility</p:attrName>
                                        </p:attrNameLst>
                                      </p:cBhvr>
                                      <p:to>
                                        <p:strVal val="visible"/>
                                      </p:to>
                                    </p:set>
                                    <p:anim calcmode="lin" valueType="num">
                                      <p:cBhvr>
                                        <p:cTn id="116" dur="500" fill="hold"/>
                                        <p:tgtEl>
                                          <p:spTgt spid="13"/>
                                        </p:tgtEl>
                                        <p:attrNameLst>
                                          <p:attrName>ppt_w</p:attrName>
                                        </p:attrNameLst>
                                      </p:cBhvr>
                                      <p:tavLst>
                                        <p:tav tm="0">
                                          <p:val>
                                            <p:fltVal val="0"/>
                                          </p:val>
                                        </p:tav>
                                        <p:tav tm="100000">
                                          <p:val>
                                            <p:strVal val="#ppt_w"/>
                                          </p:val>
                                        </p:tav>
                                      </p:tavLst>
                                    </p:anim>
                                    <p:anim calcmode="lin" valueType="num">
                                      <p:cBhvr>
                                        <p:cTn id="117" dur="500" fill="hold"/>
                                        <p:tgtEl>
                                          <p:spTgt spid="13"/>
                                        </p:tgtEl>
                                        <p:attrNameLst>
                                          <p:attrName>ppt_h</p:attrName>
                                        </p:attrNameLst>
                                      </p:cBhvr>
                                      <p:tavLst>
                                        <p:tav tm="0">
                                          <p:val>
                                            <p:strVal val="#ppt_h"/>
                                          </p:val>
                                        </p:tav>
                                        <p:tav tm="100000">
                                          <p:val>
                                            <p:strVal val="#ppt_h"/>
                                          </p:val>
                                        </p:tav>
                                      </p:tavLst>
                                    </p:anim>
                                  </p:childTnLst>
                                </p:cTn>
                              </p:par>
                              <p:par>
                                <p:cTn id="118" presetID="17" presetClass="entr" presetSubtype="10" fill="hold" nodeType="withEffect">
                                  <p:stCondLst>
                                    <p:cond delay="0"/>
                                  </p:stCondLst>
                                  <p:childTnLst>
                                    <p:set>
                                      <p:cBhvr>
                                        <p:cTn id="119" dur="1" fill="hold">
                                          <p:stCondLst>
                                            <p:cond delay="0"/>
                                          </p:stCondLst>
                                        </p:cTn>
                                        <p:tgtEl>
                                          <p:spTgt spid="34"/>
                                        </p:tgtEl>
                                        <p:attrNameLst>
                                          <p:attrName>style.visibility</p:attrName>
                                        </p:attrNameLst>
                                      </p:cBhvr>
                                      <p:to>
                                        <p:strVal val="visible"/>
                                      </p:to>
                                    </p:set>
                                    <p:anim calcmode="lin" valueType="num">
                                      <p:cBhvr>
                                        <p:cTn id="120" dur="500" fill="hold"/>
                                        <p:tgtEl>
                                          <p:spTgt spid="34"/>
                                        </p:tgtEl>
                                        <p:attrNameLst>
                                          <p:attrName>ppt_w</p:attrName>
                                        </p:attrNameLst>
                                      </p:cBhvr>
                                      <p:tavLst>
                                        <p:tav tm="0">
                                          <p:val>
                                            <p:fltVal val="0"/>
                                          </p:val>
                                        </p:tav>
                                        <p:tav tm="100000">
                                          <p:val>
                                            <p:strVal val="#ppt_w"/>
                                          </p:val>
                                        </p:tav>
                                      </p:tavLst>
                                    </p:anim>
                                    <p:anim calcmode="lin" valueType="num">
                                      <p:cBhvr>
                                        <p:cTn id="121" dur="500" fill="hold"/>
                                        <p:tgtEl>
                                          <p:spTgt spid="34"/>
                                        </p:tgtEl>
                                        <p:attrNameLst>
                                          <p:attrName>ppt_h</p:attrName>
                                        </p:attrNameLst>
                                      </p:cBhvr>
                                      <p:tavLst>
                                        <p:tav tm="0">
                                          <p:val>
                                            <p:strVal val="#ppt_h"/>
                                          </p:val>
                                        </p:tav>
                                        <p:tav tm="100000">
                                          <p:val>
                                            <p:strVal val="#ppt_h"/>
                                          </p:val>
                                        </p:tav>
                                      </p:tavLst>
                                    </p:anim>
                                  </p:childTnLst>
                                </p:cTn>
                              </p:par>
                            </p:childTnLst>
                          </p:cTn>
                        </p:par>
                        <p:par>
                          <p:cTn id="122" fill="hold">
                            <p:stCondLst>
                              <p:cond delay="8800"/>
                            </p:stCondLst>
                            <p:childTnLst>
                              <p:par>
                                <p:cTn id="123" presetID="22" presetClass="entr" presetSubtype="8" fill="hold" grpId="0" nodeType="afterEffect">
                                  <p:stCondLst>
                                    <p:cond delay="0"/>
                                  </p:stCondLst>
                                  <p:childTnLst>
                                    <p:set>
                                      <p:cBhvr>
                                        <p:cTn id="124" dur="1" fill="hold">
                                          <p:stCondLst>
                                            <p:cond delay="0"/>
                                          </p:stCondLst>
                                        </p:cTn>
                                        <p:tgtEl>
                                          <p:spTgt spid="27"/>
                                        </p:tgtEl>
                                        <p:attrNameLst>
                                          <p:attrName>style.visibility</p:attrName>
                                        </p:attrNameLst>
                                      </p:cBhvr>
                                      <p:to>
                                        <p:strVal val="visible"/>
                                      </p:to>
                                    </p:set>
                                    <p:animEffect transition="in" filter="wipe(left)">
                                      <p:cBhvr>
                                        <p:cTn id="125" dur="500"/>
                                        <p:tgtEl>
                                          <p:spTgt spid="27"/>
                                        </p:tgtEl>
                                      </p:cBhvr>
                                    </p:animEffect>
                                  </p:childTnLst>
                                </p:cTn>
                              </p:par>
                              <p:par>
                                <p:cTn id="126" presetID="17" presetClass="entr" presetSubtype="10" fill="hold" nodeType="withEffect">
                                  <p:stCondLst>
                                    <p:cond delay="0"/>
                                  </p:stCondLst>
                                  <p:childTnLst>
                                    <p:set>
                                      <p:cBhvr>
                                        <p:cTn id="127" dur="1" fill="hold">
                                          <p:stCondLst>
                                            <p:cond delay="0"/>
                                          </p:stCondLst>
                                        </p:cTn>
                                        <p:tgtEl>
                                          <p:spTgt spid="17"/>
                                        </p:tgtEl>
                                        <p:attrNameLst>
                                          <p:attrName>style.visibility</p:attrName>
                                        </p:attrNameLst>
                                      </p:cBhvr>
                                      <p:to>
                                        <p:strVal val="visible"/>
                                      </p:to>
                                    </p:set>
                                    <p:anim calcmode="lin" valueType="num">
                                      <p:cBhvr>
                                        <p:cTn id="128" dur="500" fill="hold"/>
                                        <p:tgtEl>
                                          <p:spTgt spid="17"/>
                                        </p:tgtEl>
                                        <p:attrNameLst>
                                          <p:attrName>ppt_w</p:attrName>
                                        </p:attrNameLst>
                                      </p:cBhvr>
                                      <p:tavLst>
                                        <p:tav tm="0">
                                          <p:val>
                                            <p:fltVal val="0"/>
                                          </p:val>
                                        </p:tav>
                                        <p:tav tm="100000">
                                          <p:val>
                                            <p:strVal val="#ppt_w"/>
                                          </p:val>
                                        </p:tav>
                                      </p:tavLst>
                                    </p:anim>
                                    <p:anim calcmode="lin" valueType="num">
                                      <p:cBhvr>
                                        <p:cTn id="129" dur="500" fill="hold"/>
                                        <p:tgtEl>
                                          <p:spTgt spid="17"/>
                                        </p:tgtEl>
                                        <p:attrNameLst>
                                          <p:attrName>ppt_h</p:attrName>
                                        </p:attrNameLst>
                                      </p:cBhvr>
                                      <p:tavLst>
                                        <p:tav tm="0">
                                          <p:val>
                                            <p:strVal val="#ppt_h"/>
                                          </p:val>
                                        </p:tav>
                                        <p:tav tm="100000">
                                          <p:val>
                                            <p:strVal val="#ppt_h"/>
                                          </p:val>
                                        </p:tav>
                                      </p:tavLst>
                                    </p:anim>
                                  </p:childTnLst>
                                </p:cTn>
                              </p:par>
                              <p:par>
                                <p:cTn id="130" presetID="17" presetClass="entr" presetSubtype="10" fill="hold" nodeType="withEffect">
                                  <p:stCondLst>
                                    <p:cond delay="0"/>
                                  </p:stCondLst>
                                  <p:childTnLst>
                                    <p:set>
                                      <p:cBhvr>
                                        <p:cTn id="131" dur="1" fill="hold">
                                          <p:stCondLst>
                                            <p:cond delay="0"/>
                                          </p:stCondLst>
                                        </p:cTn>
                                        <p:tgtEl>
                                          <p:spTgt spid="31"/>
                                        </p:tgtEl>
                                        <p:attrNameLst>
                                          <p:attrName>style.visibility</p:attrName>
                                        </p:attrNameLst>
                                      </p:cBhvr>
                                      <p:to>
                                        <p:strVal val="visible"/>
                                      </p:to>
                                    </p:set>
                                    <p:anim calcmode="lin" valueType="num">
                                      <p:cBhvr>
                                        <p:cTn id="132" dur="500" fill="hold"/>
                                        <p:tgtEl>
                                          <p:spTgt spid="31"/>
                                        </p:tgtEl>
                                        <p:attrNameLst>
                                          <p:attrName>ppt_w</p:attrName>
                                        </p:attrNameLst>
                                      </p:cBhvr>
                                      <p:tavLst>
                                        <p:tav tm="0">
                                          <p:val>
                                            <p:fltVal val="0"/>
                                          </p:val>
                                        </p:tav>
                                        <p:tav tm="100000">
                                          <p:val>
                                            <p:strVal val="#ppt_w"/>
                                          </p:val>
                                        </p:tav>
                                      </p:tavLst>
                                    </p:anim>
                                    <p:anim calcmode="lin" valueType="num">
                                      <p:cBhvr>
                                        <p:cTn id="133" dur="500" fill="hold"/>
                                        <p:tgtEl>
                                          <p:spTgt spid="31"/>
                                        </p:tgtEl>
                                        <p:attrNameLst>
                                          <p:attrName>ppt_h</p:attrName>
                                        </p:attrNameLst>
                                      </p:cBhvr>
                                      <p:tavLst>
                                        <p:tav tm="0">
                                          <p:val>
                                            <p:strVal val="#ppt_h"/>
                                          </p:val>
                                        </p:tav>
                                        <p:tav tm="100000">
                                          <p:val>
                                            <p:strVal val="#ppt_h"/>
                                          </p:val>
                                        </p:tav>
                                      </p:tavLst>
                                    </p:anim>
                                  </p:childTnLst>
                                </p:cTn>
                              </p:par>
                            </p:childTnLst>
                          </p:cTn>
                        </p:par>
                        <p:par>
                          <p:cTn id="134" fill="hold">
                            <p:stCondLst>
                              <p:cond delay="9300"/>
                            </p:stCondLst>
                            <p:childTnLst>
                              <p:par>
                                <p:cTn id="135" presetID="22" presetClass="entr" presetSubtype="8" fill="hold" grpId="0" nodeType="afterEffect">
                                  <p:stCondLst>
                                    <p:cond delay="0"/>
                                  </p:stCondLst>
                                  <p:childTnLst>
                                    <p:set>
                                      <p:cBhvr>
                                        <p:cTn id="136" dur="1" fill="hold">
                                          <p:stCondLst>
                                            <p:cond delay="0"/>
                                          </p:stCondLst>
                                        </p:cTn>
                                        <p:tgtEl>
                                          <p:spTgt spid="28"/>
                                        </p:tgtEl>
                                        <p:attrNameLst>
                                          <p:attrName>style.visibility</p:attrName>
                                        </p:attrNameLst>
                                      </p:cBhvr>
                                      <p:to>
                                        <p:strVal val="visible"/>
                                      </p:to>
                                    </p:set>
                                    <p:animEffect transition="in" filter="wipe(left)">
                                      <p:cBhvr>
                                        <p:cTn id="137" dur="500"/>
                                        <p:tgtEl>
                                          <p:spTgt spid="2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9" grpId="0" animBg="1"/>
      <p:bldP spid="10" grpId="0" animBg="1"/>
      <p:bldP spid="11" grpId="0" animBg="1"/>
      <p:bldP spid="12" grpId="0" animBg="1"/>
      <p:bldP spid="20" grpId="0" animBg="1"/>
      <p:bldP spid="21" grpId="0" animBg="1"/>
      <p:bldP spid="22" grpId="0" animBg="1"/>
      <p:bldP spid="23" grpId="0" animBg="1"/>
      <p:bldP spid="24" grpId="0" animBg="1"/>
      <p:bldP spid="25" grpId="0" animBg="1"/>
      <p:bldP spid="26" grpId="0"/>
      <p:bldP spid="27" grpId="0"/>
      <p:bldP spid="28" grpId="0"/>
      <p:bldP spid="29" grpId="0"/>
    </p:bld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自定义版式">
    <p:spTree>
      <p:nvGrpSpPr>
        <p:cNvPr id="1" name=""/>
        <p:cNvGrpSpPr/>
        <p:nvPr/>
      </p:nvGrpSpPr>
      <p:grpSpPr>
        <a:xfrm>
          <a:off x="0" y="0"/>
          <a:ext cx="0" cy="0"/>
          <a:chOff x="0" y="0"/>
          <a:chExt cx="0" cy="0"/>
        </a:xfrm>
      </p:grpSpPr>
      <p:pic>
        <p:nvPicPr>
          <p:cNvPr id="3" name="Picture 6" descr="D:\Teliss_Tong\Copy\定期备份\工作备份\！PPT图片及版面资源\06-PPT精选插图\10-综合\脚印.jpg"/>
          <p:cNvPicPr>
            <a:picLocks noChangeAspect="1" noChangeArrowheads="1"/>
          </p:cNvPicPr>
          <p:nvPr userDrawn="1"/>
        </p:nvPicPr>
        <p:blipFill rotWithShape="1">
          <a:blip r:embed="rId2" cstate="email">
            <a:extLst>
              <a:ext uri="{28A0092B-C50C-407E-A947-70E740481C1C}">
                <a14:useLocalDpi xmlns:a14="http://schemas.microsoft.com/office/drawing/2010/main"/>
              </a:ext>
            </a:extLst>
          </a:blip>
          <a:srcRect/>
          <a:stretch/>
        </p:blipFill>
        <p:spPr bwMode="auto">
          <a:xfrm>
            <a:off x="0" y="0"/>
            <a:ext cx="6286574" cy="6859588"/>
          </a:xfrm>
          <a:prstGeom prst="rect">
            <a:avLst/>
          </a:prstGeom>
          <a:noFill/>
          <a:extLst>
            <a:ext uri="{909E8E84-426E-40DD-AFC4-6F175D3DCCD1}">
              <a14:hiddenFill xmlns:a14="http://schemas.microsoft.com/office/drawing/2010/main">
                <a:solidFill>
                  <a:srgbClr val="FFFFFF"/>
                </a:solidFill>
              </a14:hiddenFill>
            </a:ext>
          </a:extLst>
        </p:spPr>
      </p:pic>
      <p:sp>
        <p:nvSpPr>
          <p:cNvPr id="4" name="矩形 3"/>
          <p:cNvSpPr/>
          <p:nvPr userDrawn="1"/>
        </p:nvSpPr>
        <p:spPr bwMode="auto">
          <a:xfrm>
            <a:off x="1490694" y="5188659"/>
            <a:ext cx="3265713" cy="576064"/>
          </a:xfrm>
          <a:prstGeom prst="rect">
            <a:avLst/>
          </a:prstGeom>
          <a:solidFill>
            <a:srgbClr val="FFFFFF">
              <a:alpha val="69804"/>
            </a:srgbClr>
          </a:solidFill>
          <a:ln w="9525" cap="flat" cmpd="sng">
            <a:noFill/>
            <a:round/>
            <a:headEnd type="oval" w="med" len="med"/>
            <a:tailEnd/>
          </a:ln>
          <a:extLst/>
        </p:spPr>
        <p:txBody>
          <a:bodyPr rtlCol="0" anchor="ctr"/>
          <a:lstStyle/>
          <a:p>
            <a:pPr marL="0" marR="0" lvl="0" indent="0" algn="ctr" defTabSz="914491" eaLnBrk="1" fontAlgn="auto" latinLnBrk="0" hangingPunct="1">
              <a:lnSpc>
                <a:spcPct val="100000"/>
              </a:lnSpc>
              <a:spcBef>
                <a:spcPts val="0"/>
              </a:spcBef>
              <a:spcAft>
                <a:spcPts val="0"/>
              </a:spcAft>
              <a:buClrTx/>
              <a:buSzTx/>
              <a:buFontTx/>
              <a:buNone/>
              <a:tabLst/>
              <a:defRPr/>
            </a:pPr>
            <a:endParaRPr kumimoji="0" lang="zh-CN" altLang="en-US" sz="1800" b="0" i="0" u="none" strike="noStrike" kern="0" cap="none" spc="0" normalizeH="0" baseline="0" noProof="0" smtClean="0">
              <a:ln>
                <a:noFill/>
              </a:ln>
              <a:solidFill>
                <a:sysClr val="windowText" lastClr="000000"/>
              </a:solidFill>
              <a:effectLst/>
              <a:uLnTx/>
              <a:uFillTx/>
            </a:endParaRPr>
          </a:p>
        </p:txBody>
      </p:sp>
      <p:sp>
        <p:nvSpPr>
          <p:cNvPr id="5" name="标题 1"/>
          <p:cNvSpPr txBox="1">
            <a:spLocks/>
          </p:cNvSpPr>
          <p:nvPr userDrawn="1"/>
        </p:nvSpPr>
        <p:spPr>
          <a:xfrm>
            <a:off x="6817266" y="457161"/>
            <a:ext cx="4896089" cy="1214995"/>
          </a:xfrm>
          <a:prstGeom prst="rect">
            <a:avLst/>
          </a:prstGeom>
        </p:spPr>
        <p:txBody>
          <a:bodyPr vert="horz" lIns="91429" tIns="45714" rIns="91429" bIns="45714" rtlCol="0" anchor="ctr">
            <a:normAutofit fontScale="85000" lnSpcReduction="10000"/>
          </a:bodyPr>
          <a:lstStyle>
            <a:lvl1pPr algn="ctr" defTabSz="914400" rtl="0" eaLnBrk="1" latinLnBrk="0" hangingPunct="1">
              <a:spcBef>
                <a:spcPct val="0"/>
              </a:spcBef>
              <a:buNone/>
              <a:defRPr sz="4400" kern="1200">
                <a:solidFill>
                  <a:schemeClr val="tx1"/>
                </a:solidFill>
                <a:latin typeface="+mj-lt"/>
                <a:ea typeface="+mj-ea"/>
                <a:cs typeface="+mj-cs"/>
              </a:defRPr>
            </a:lvl1pPr>
          </a:lstStyle>
          <a:p>
            <a:r>
              <a:rPr lang="zh-CN" altLang="en-US" sz="7201" b="1" dirty="0">
                <a:solidFill>
                  <a:srgbClr val="FC6F18"/>
                </a:solidFill>
                <a:effectLst>
                  <a:outerShdw blurRad="38100" dist="38100" dir="2700000" algn="tl">
                    <a:srgbClr val="000000">
                      <a:alpha val="43137"/>
                    </a:srgbClr>
                  </a:outerShdw>
                </a:effectLst>
                <a:latin typeface="微软雅黑" pitchFamily="34" charset="-122"/>
                <a:ea typeface="微软雅黑" pitchFamily="34" charset="-122"/>
              </a:rPr>
              <a:t>我的黄金十年</a:t>
            </a:r>
          </a:p>
        </p:txBody>
      </p:sp>
      <p:grpSp>
        <p:nvGrpSpPr>
          <p:cNvPr id="6" name="组合 5"/>
          <p:cNvGrpSpPr/>
          <p:nvPr userDrawn="1"/>
        </p:nvGrpSpPr>
        <p:grpSpPr>
          <a:xfrm>
            <a:off x="4337" y="272494"/>
            <a:ext cx="2034001" cy="461665"/>
            <a:chOff x="8525122" y="157879"/>
            <a:chExt cx="651124" cy="461664"/>
          </a:xfrm>
        </p:grpSpPr>
        <p:sp>
          <p:nvSpPr>
            <p:cNvPr id="7" name="矩形 6"/>
            <p:cNvSpPr/>
            <p:nvPr/>
          </p:nvSpPr>
          <p:spPr>
            <a:xfrm>
              <a:off x="8721689" y="167211"/>
              <a:ext cx="432048" cy="360000"/>
            </a:xfrm>
            <a:prstGeom prst="rect">
              <a:avLst/>
            </a:prstGeom>
            <a:solidFill>
              <a:srgbClr val="92D050"/>
            </a:solidFill>
            <a:ln w="25400" cap="flat" cmpd="sng" algn="ctr">
              <a:noFill/>
              <a:prstDash val="solid"/>
            </a:ln>
            <a:effectLst/>
          </p:spPr>
          <p:txBody>
            <a:bodyPr rtlCol="0" anchor="ctr"/>
            <a:lstStyle/>
            <a:p>
              <a:pPr marL="0" marR="0" lvl="0" indent="0" algn="ctr" defTabSz="1219014" eaLnBrk="1" fontAlgn="auto" latinLnBrk="0" hangingPunct="1">
                <a:lnSpc>
                  <a:spcPct val="100000"/>
                </a:lnSpc>
                <a:spcBef>
                  <a:spcPts val="0"/>
                </a:spcBef>
                <a:spcAft>
                  <a:spcPts val="0"/>
                </a:spcAft>
                <a:buClrTx/>
                <a:buSzTx/>
                <a:buFontTx/>
                <a:buNone/>
                <a:tabLst/>
                <a:defRPr/>
              </a:pPr>
              <a:endParaRPr kumimoji="0" lang="zh-CN" altLang="en-US" sz="2400" b="0" i="0" u="none" strike="noStrike" kern="0" cap="none" spc="0" normalizeH="0" baseline="0" noProof="0" smtClean="0">
                <a:ln>
                  <a:noFill/>
                </a:ln>
                <a:solidFill>
                  <a:prstClr val="white"/>
                </a:solidFill>
                <a:effectLst/>
                <a:uLnTx/>
                <a:uFillTx/>
              </a:endParaRPr>
            </a:p>
          </p:txBody>
        </p:sp>
        <p:sp>
          <p:nvSpPr>
            <p:cNvPr id="8" name="TextBox 16"/>
            <p:cNvSpPr txBox="1"/>
            <p:nvPr/>
          </p:nvSpPr>
          <p:spPr>
            <a:xfrm>
              <a:off x="8525122" y="157879"/>
              <a:ext cx="651124" cy="461664"/>
            </a:xfrm>
            <a:prstGeom prst="rect">
              <a:avLst/>
            </a:prstGeom>
            <a:solidFill>
              <a:srgbClr val="1094EE"/>
            </a:solidFill>
          </p:spPr>
          <p:txBody>
            <a:bodyPr wrap="square" rtlCol="0">
              <a:spAutoFit/>
            </a:bodyPr>
            <a:lstStyle/>
            <a:p>
              <a:pPr marL="0" marR="0" lvl="0" indent="0" algn="r" defTabSz="1219014" eaLnBrk="1" fontAlgn="auto" latinLnBrk="0" hangingPunct="1">
                <a:lnSpc>
                  <a:spcPct val="100000"/>
                </a:lnSpc>
                <a:spcBef>
                  <a:spcPts val="0"/>
                </a:spcBef>
                <a:spcAft>
                  <a:spcPts val="0"/>
                </a:spcAft>
                <a:buClrTx/>
                <a:buSzTx/>
                <a:buFontTx/>
                <a:buNone/>
                <a:tabLst/>
                <a:defRPr/>
              </a:pPr>
              <a:r>
                <a:rPr kumimoji="0" lang="en-US" altLang="zh-CN" sz="2400" b="0" i="0" u="none" strike="noStrike" kern="0" cap="none" spc="0" normalizeH="0" baseline="0" noProof="0" dirty="0" smtClean="0">
                  <a:ln>
                    <a:noFill/>
                  </a:ln>
                  <a:solidFill>
                    <a:prstClr val="white"/>
                  </a:solidFill>
                  <a:effectLst/>
                  <a:uLnTx/>
                  <a:uFillTx/>
                  <a:ea typeface="专业字体设计服务/WWW.ZTSGC.COM/" pitchFamily="2" charset="-122"/>
                </a:rPr>
                <a:t>  </a:t>
              </a:r>
              <a:r>
                <a:rPr kumimoji="0" lang="zh-CN" altLang="en-US" sz="2400" b="0" i="0" u="none" strike="noStrike" kern="0" cap="none" spc="0" normalizeH="0" baseline="0" noProof="0" dirty="0" smtClean="0">
                  <a:ln>
                    <a:noFill/>
                  </a:ln>
                  <a:solidFill>
                    <a:prstClr val="white"/>
                  </a:solidFill>
                  <a:effectLst/>
                  <a:uLnTx/>
                  <a:uFillTx/>
                  <a:ea typeface="微软雅黑" pitchFamily="34" charset="-122"/>
                </a:rPr>
                <a:t>片尾广告</a:t>
              </a:r>
            </a:p>
          </p:txBody>
        </p:sp>
      </p:grpSp>
      <p:sp>
        <p:nvSpPr>
          <p:cNvPr id="9" name="矩形 8"/>
          <p:cNvSpPr/>
          <p:nvPr userDrawn="1"/>
        </p:nvSpPr>
        <p:spPr>
          <a:xfrm>
            <a:off x="7343383" y="1647203"/>
            <a:ext cx="4164594" cy="430863"/>
          </a:xfrm>
          <a:prstGeom prst="rect">
            <a:avLst/>
          </a:prstGeom>
          <a:noFill/>
        </p:spPr>
        <p:txBody>
          <a:bodyPr wrap="square" lIns="91429" tIns="45714" rIns="91429" bIns="45714">
            <a:spAutoFit/>
          </a:bodyPr>
          <a:lstStyle/>
          <a:p>
            <a:pPr defTabSz="1219014"/>
            <a:r>
              <a:rPr lang="zh-CN" altLang="en-US" sz="2200" dirty="0">
                <a:solidFill>
                  <a:srgbClr val="00B0F0"/>
                </a:solidFill>
                <a:latin typeface="微软雅黑" pitchFamily="34" charset="-122"/>
                <a:ea typeface="微软雅黑" pitchFamily="34" charset="-122"/>
              </a:rPr>
              <a:t>一位平凡</a:t>
            </a:r>
            <a:r>
              <a:rPr lang="en-US" altLang="zh-CN" sz="2200" dirty="0">
                <a:solidFill>
                  <a:srgbClr val="00B0F0"/>
                </a:solidFill>
                <a:latin typeface="微软雅黑" pitchFamily="34" charset="-122"/>
                <a:ea typeface="微软雅黑" pitchFamily="34" charset="-122"/>
              </a:rPr>
              <a:t>80</a:t>
            </a:r>
            <a:r>
              <a:rPr lang="zh-CN" altLang="en-US" sz="2200" dirty="0">
                <a:solidFill>
                  <a:srgbClr val="00B0F0"/>
                </a:solidFill>
                <a:latin typeface="微软雅黑" pitchFamily="34" charset="-122"/>
                <a:ea typeface="微软雅黑" pitchFamily="34" charset="-122"/>
              </a:rPr>
              <a:t>后的职场与情感历程</a:t>
            </a:r>
          </a:p>
        </p:txBody>
      </p:sp>
      <p:pic>
        <p:nvPicPr>
          <p:cNvPr id="10" name="Picture 3" descr="D:\Teliss_Tong\Copy\定期备份\工作备份\！PPT图片及版面资源\06-PPT精选插图\05-头像\1000mb.ru (42).png"/>
          <p:cNvPicPr>
            <a:picLocks noChangeAspect="1" noChangeArrowheads="1"/>
          </p:cNvPicPr>
          <p:nvPr userDrawn="1"/>
        </p:nvPicPr>
        <p:blipFill>
          <a:blip r:embed="rId3" cstate="email">
            <a:extLst>
              <a:ext uri="{28A0092B-C50C-407E-A947-70E740481C1C}">
                <a14:useLocalDpi xmlns:a14="http://schemas.microsoft.com/office/drawing/2010/main"/>
              </a:ext>
            </a:extLst>
          </a:blip>
          <a:srcRect/>
          <a:stretch>
            <a:fillRect/>
          </a:stretch>
        </p:blipFill>
        <p:spPr bwMode="auto">
          <a:xfrm>
            <a:off x="107518" y="155104"/>
            <a:ext cx="609679" cy="6096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9"/>
          <p:cNvSpPr txBox="1"/>
          <p:nvPr userDrawn="1"/>
        </p:nvSpPr>
        <p:spPr>
          <a:xfrm>
            <a:off x="6817266" y="2492897"/>
            <a:ext cx="4896089" cy="2166723"/>
          </a:xfrm>
          <a:prstGeom prst="rect">
            <a:avLst/>
          </a:prstGeom>
          <a:noFill/>
        </p:spPr>
        <p:txBody>
          <a:bodyPr wrap="square" lIns="91429" tIns="45714" rIns="91429" bIns="45714" rtlCol="0">
            <a:spAutoFit/>
          </a:bodyPr>
          <a:lstStyle/>
          <a:p>
            <a:pPr indent="-457210" defTabSz="1219014">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我将毕业后的第一个十年称之为“黄金十年”，第二个十年称之为“白金十年”，第三个十年称之为“钻石十年”，以此来形容人生当中最青春蓬勃、年富力强和激情满怀的宝贵三十年。</a:t>
            </a:r>
            <a:endParaRPr lang="en-US" altLang="zh-CN" sz="1600" dirty="0">
              <a:solidFill>
                <a:prstClr val="black">
                  <a:lumMod val="65000"/>
                  <a:lumOff val="35000"/>
                </a:prstClr>
              </a:solidFill>
              <a:latin typeface="微软雅黑" pitchFamily="34" charset="-122"/>
              <a:ea typeface="微软雅黑" pitchFamily="34" charset="-122"/>
            </a:endParaRPr>
          </a:p>
          <a:p>
            <a:pPr indent="-457210" defTabSz="1219014">
              <a:lnSpc>
                <a:spcPct val="130000"/>
              </a:lnSpc>
              <a:spcBef>
                <a:spcPts val="600"/>
              </a:spcBef>
              <a:spcAft>
                <a:spcPts val="600"/>
              </a:spcAft>
            </a:pPr>
            <a:r>
              <a:rPr lang="zh-CN" altLang="en-US" sz="1600" dirty="0">
                <a:solidFill>
                  <a:prstClr val="black">
                    <a:lumMod val="65000"/>
                    <a:lumOff val="35000"/>
                  </a:prstClr>
                </a:solidFill>
                <a:latin typeface="微软雅黑" pitchFamily="34" charset="-122"/>
                <a:ea typeface="微软雅黑" pitchFamily="34" charset="-122"/>
              </a:rPr>
              <a:t>“我的黄金十年”写的就是毕业后，第一个十年所发生的职场与情感的那些事儿</a:t>
            </a:r>
            <a:r>
              <a:rPr lang="en-US" altLang="zh-CN" sz="1600" dirty="0">
                <a:solidFill>
                  <a:prstClr val="black">
                    <a:lumMod val="65000"/>
                    <a:lumOff val="35000"/>
                  </a:prstClr>
                </a:solidFill>
                <a:latin typeface="微软雅黑" pitchFamily="34" charset="-122"/>
                <a:ea typeface="微软雅黑" pitchFamily="34" charset="-122"/>
              </a:rPr>
              <a:t>……</a:t>
            </a:r>
            <a:endParaRPr lang="zh-CN" altLang="en-US" sz="1600" dirty="0">
              <a:solidFill>
                <a:prstClr val="black">
                  <a:lumMod val="65000"/>
                  <a:lumOff val="35000"/>
                </a:prstClr>
              </a:solidFill>
              <a:latin typeface="微软雅黑" pitchFamily="34" charset="-122"/>
              <a:ea typeface="微软雅黑" pitchFamily="34" charset="-122"/>
            </a:endParaRPr>
          </a:p>
        </p:txBody>
      </p:sp>
      <p:sp>
        <p:nvSpPr>
          <p:cNvPr id="12" name="矩形 11"/>
          <p:cNvSpPr/>
          <p:nvPr userDrawn="1"/>
        </p:nvSpPr>
        <p:spPr>
          <a:xfrm>
            <a:off x="7104243" y="5469419"/>
            <a:ext cx="4369974" cy="369308"/>
          </a:xfrm>
          <a:prstGeom prst="rect">
            <a:avLst/>
          </a:prstGeom>
        </p:spPr>
        <p:txBody>
          <a:bodyPr wrap="square" lIns="91429" tIns="45714" rIns="91429" bIns="45714">
            <a:spAutoFit/>
          </a:bodyPr>
          <a:lstStyle/>
          <a:p>
            <a:pPr defTabSz="1219014">
              <a:lnSpc>
                <a:spcPct val="150000"/>
              </a:lnSpc>
            </a:pPr>
            <a:r>
              <a:rPr lang="en-US" altLang="zh-CN" sz="1200" dirty="0">
                <a:solidFill>
                  <a:srgbClr val="1094EE"/>
                </a:solidFill>
                <a:latin typeface="Arial"/>
                <a:ea typeface="微软雅黑" pitchFamily="34" charset="-122"/>
                <a:cs typeface="Arial"/>
                <a:hlinkClick r:id="rId4"/>
              </a:rPr>
              <a:t>http://www.tianya.cn/publicforum/content/no20/1/317960.shtml</a:t>
            </a:r>
            <a:endParaRPr lang="en-US" altLang="zh-CN" sz="1200" dirty="0">
              <a:solidFill>
                <a:srgbClr val="1094EE"/>
              </a:solidFill>
              <a:latin typeface="Arial"/>
              <a:ea typeface="微软雅黑" pitchFamily="34" charset="-122"/>
              <a:cs typeface="Arial"/>
            </a:endParaRPr>
          </a:p>
        </p:txBody>
      </p:sp>
      <p:sp>
        <p:nvSpPr>
          <p:cNvPr id="13" name="矩形 12"/>
          <p:cNvSpPr/>
          <p:nvPr userDrawn="1"/>
        </p:nvSpPr>
        <p:spPr>
          <a:xfrm>
            <a:off x="7487416" y="5849452"/>
            <a:ext cx="3125105" cy="459871"/>
          </a:xfrm>
          <a:prstGeom prst="rect">
            <a:avLst/>
          </a:prstGeom>
          <a:noFill/>
          <a:ln w="25400" cap="flat" cmpd="sng" algn="ctr">
            <a:noFill/>
            <a:prstDash val="solid"/>
          </a:ln>
          <a:effectLst/>
        </p:spPr>
        <p:txBody>
          <a:bodyPr lIns="91429" tIns="45714" rIns="91429" bIns="45714" anchor="ctr"/>
          <a:lstStyle/>
          <a:p>
            <a:pPr algn="ctr" defTabSz="1219014">
              <a:defRPr/>
            </a:pP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rPr>
              <a:t>自传体小说，请您多多捧场</a:t>
            </a:r>
            <a:r>
              <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sym typeface="Wingdings" pitchFamily="2" charset="2"/>
              </a:rPr>
              <a:t>：）</a:t>
            </a:r>
            <a:endParaRPr lang="zh-CN" altLang="en-US" sz="1600" kern="0" dirty="0">
              <a:solidFill>
                <a:prstClr val="white"/>
              </a:solidFill>
              <a:effectLst>
                <a:glow rad="228600">
                  <a:srgbClr val="4F81BD">
                    <a:satMod val="175000"/>
                    <a:alpha val="40000"/>
                  </a:srgbClr>
                </a:glow>
              </a:effectLst>
              <a:latin typeface="微软雅黑" pitchFamily="34" charset="-122"/>
              <a:ea typeface="微软雅黑" pitchFamily="34" charset="-122"/>
            </a:endParaRPr>
          </a:p>
        </p:txBody>
      </p:sp>
      <p:pic>
        <p:nvPicPr>
          <p:cNvPr id="14" name="Picture 2" descr="D:\Teliss_Tong\Copy\定期备份\工作备份\！PPT图片及版面资源\06-PPT精选插图\04-图标\54D742BB28AE93477AE1424E5D991B5D.png"/>
          <p:cNvPicPr>
            <a:picLocks noChangeAspect="1" noChangeArrowheads="1"/>
          </p:cNvPicPr>
          <p:nvPr userDrawn="1"/>
        </p:nvPicPr>
        <p:blipFill>
          <a:blip r:embed="rId5" cstate="email">
            <a:extLst>
              <a:ext uri="{28A0092B-C50C-407E-A947-70E740481C1C}">
                <a14:useLocalDpi xmlns:a14="http://schemas.microsoft.com/office/drawing/2010/main"/>
              </a:ext>
            </a:extLst>
          </a:blip>
          <a:srcRect/>
          <a:stretch>
            <a:fillRect/>
          </a:stretch>
        </p:blipFill>
        <p:spPr bwMode="auto">
          <a:xfrm>
            <a:off x="10692190" y="5841270"/>
            <a:ext cx="396097" cy="396045"/>
          </a:xfrm>
          <a:prstGeom prst="rect">
            <a:avLst/>
          </a:prstGeom>
          <a:noFill/>
          <a:extLst>
            <a:ext uri="{909E8E84-426E-40DD-AFC4-6F175D3DCCD1}">
              <a14:hiddenFill xmlns:a14="http://schemas.microsoft.com/office/drawing/2010/main">
                <a:solidFill>
                  <a:srgbClr val="FFFFFF"/>
                </a:solidFill>
              </a14:hiddenFill>
            </a:ext>
          </a:extLst>
        </p:spPr>
      </p:pic>
      <p:pic>
        <p:nvPicPr>
          <p:cNvPr id="15" name="图片 14"/>
          <p:cNvPicPr>
            <a:picLocks noChangeAspect="1"/>
          </p:cNvPicPr>
          <p:nvPr userDrawn="1"/>
        </p:nvPicPr>
        <p:blipFill>
          <a:blip r:embed="rId6" cstate="email">
            <a:extLst>
              <a:ext uri="{28A0092B-C50C-407E-A947-70E740481C1C}">
                <a14:useLocalDpi xmlns:a14="http://schemas.microsoft.com/office/drawing/2010/main"/>
              </a:ext>
            </a:extLst>
          </a:blip>
          <a:stretch>
            <a:fillRect/>
          </a:stretch>
        </p:blipFill>
        <p:spPr>
          <a:xfrm>
            <a:off x="1490694" y="1673152"/>
            <a:ext cx="3265713" cy="3265288"/>
          </a:xfrm>
          <a:prstGeom prst="rect">
            <a:avLst/>
          </a:prstGeom>
          <a:effectLst>
            <a:outerShdw blurRad="63500" sx="102000" sy="102000" algn="ctr" rotWithShape="0">
              <a:prstClr val="black">
                <a:alpha val="40000"/>
              </a:prstClr>
            </a:outerShdw>
          </a:effectLst>
        </p:spPr>
      </p:pic>
      <p:sp>
        <p:nvSpPr>
          <p:cNvPr id="16" name="文本框 19"/>
          <p:cNvSpPr txBox="1"/>
          <p:nvPr userDrawn="1"/>
        </p:nvSpPr>
        <p:spPr>
          <a:xfrm>
            <a:off x="1490694" y="5219377"/>
            <a:ext cx="3265713" cy="523220"/>
          </a:xfrm>
          <a:prstGeom prst="rect">
            <a:avLst/>
          </a:prstGeom>
          <a:noFill/>
        </p:spPr>
        <p:txBody>
          <a:bodyPr wrap="square" rtlCol="0">
            <a:spAutoFit/>
          </a:bodyPr>
          <a:lstStyle/>
          <a:p>
            <a:pPr defTabSz="1219014"/>
            <a:r>
              <a:rPr lang="zh-CN" altLang="en-US" sz="2400" dirty="0" smtClean="0">
                <a:solidFill>
                  <a:srgbClr val="FF6600"/>
                </a:solidFill>
                <a:latin typeface="微软雅黑" panose="020B0503020204020204" pitchFamily="34" charset="-122"/>
                <a:ea typeface="微软雅黑" panose="020B0503020204020204" pitchFamily="34" charset="-122"/>
              </a:rPr>
              <a:t>布衣公众号：</a:t>
            </a:r>
            <a:r>
              <a:rPr lang="en-US" altLang="zh-CN" sz="2800" b="1" dirty="0" err="1" smtClean="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rPr>
              <a:t>hr-ppt</a:t>
            </a:r>
            <a:endParaRPr lang="zh-CN" altLang="en-US" sz="2800" b="1" dirty="0">
              <a:solidFill>
                <a:srgbClr val="FF6600"/>
              </a:solidFill>
              <a:latin typeface="Arial Unicode MS" panose="020B0604020202020204" pitchFamily="34" charset="-122"/>
              <a:ea typeface="Arial Unicode MS" panose="020B0604020202020204" pitchFamily="34" charset="-122"/>
              <a:cs typeface="Arial Unicode MS" panose="020B0604020202020204" pitchFamily="34" charset="-122"/>
            </a:endParaRPr>
          </a:p>
        </p:txBody>
      </p:sp>
    </p:spTree>
    <p:extLst>
      <p:ext uri="{BB962C8B-B14F-4D97-AF65-F5344CB8AC3E}">
        <p14:creationId xmlns:p14="http://schemas.microsoft.com/office/powerpoint/2010/main" val="2951067882"/>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wipe(left)">
                                      <p:cBhvr>
                                        <p:cTn id="7" dur="500"/>
                                        <p:tgtEl>
                                          <p:spTgt spid="10"/>
                                        </p:tgtEl>
                                      </p:cBhvr>
                                    </p:animEffect>
                                  </p:childTnLst>
                                </p:cTn>
                              </p:par>
                              <p:par>
                                <p:cTn id="8" presetID="2" presetClass="entr" presetSubtype="2"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 calcmode="lin" valueType="num">
                                      <p:cBhvr additive="base">
                                        <p:cTn id="10" dur="200" fill="hold"/>
                                        <p:tgtEl>
                                          <p:spTgt spid="6"/>
                                        </p:tgtEl>
                                        <p:attrNameLst>
                                          <p:attrName>ppt_x</p:attrName>
                                        </p:attrNameLst>
                                      </p:cBhvr>
                                      <p:tavLst>
                                        <p:tav tm="0">
                                          <p:val>
                                            <p:strVal val="1+#ppt_w/2"/>
                                          </p:val>
                                        </p:tav>
                                        <p:tav tm="100000">
                                          <p:val>
                                            <p:strVal val="#ppt_x"/>
                                          </p:val>
                                        </p:tav>
                                      </p:tavLst>
                                    </p:anim>
                                    <p:anim calcmode="lin" valueType="num">
                                      <p:cBhvr additive="base">
                                        <p:cTn id="11" dur="200" fill="hold"/>
                                        <p:tgtEl>
                                          <p:spTgt spid="6"/>
                                        </p:tgtEl>
                                        <p:attrNameLst>
                                          <p:attrName>ppt_y</p:attrName>
                                        </p:attrNameLst>
                                      </p:cBhvr>
                                      <p:tavLst>
                                        <p:tav tm="0">
                                          <p:val>
                                            <p:strVal val="#ppt_y"/>
                                          </p:val>
                                        </p:tav>
                                        <p:tav tm="100000">
                                          <p:val>
                                            <p:strVal val="#ppt_y"/>
                                          </p:val>
                                        </p:tav>
                                      </p:tavLst>
                                    </p:anim>
                                  </p:childTnLst>
                                </p:cTn>
                              </p:par>
                            </p:childTnLst>
                          </p:cTn>
                        </p:par>
                        <p:par>
                          <p:cTn id="12" fill="hold">
                            <p:stCondLst>
                              <p:cond delay="500"/>
                            </p:stCondLst>
                            <p:childTnLst>
                              <p:par>
                                <p:cTn id="13" presetID="41" presetClass="entr" presetSubtype="0" fill="hold" grpId="0" nodeType="afterEffect">
                                  <p:stCondLst>
                                    <p:cond delay="0"/>
                                  </p:stCondLst>
                                  <p:iterate type="lt">
                                    <p:tmPct val="10000"/>
                                  </p:iterate>
                                  <p:childTnLst>
                                    <p:set>
                                      <p:cBhvr>
                                        <p:cTn id="14" dur="1" fill="hold">
                                          <p:stCondLst>
                                            <p:cond delay="0"/>
                                          </p:stCondLst>
                                        </p:cTn>
                                        <p:tgtEl>
                                          <p:spTgt spid="5"/>
                                        </p:tgtEl>
                                        <p:attrNameLst>
                                          <p:attrName>style.visibility</p:attrName>
                                        </p:attrNameLst>
                                      </p:cBhvr>
                                      <p:to>
                                        <p:strVal val="visible"/>
                                      </p:to>
                                    </p:set>
                                    <p:anim calcmode="lin" valueType="num">
                                      <p:cBhvr>
                                        <p:cTn id="15" dur="5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6" dur="500" fill="hold"/>
                                        <p:tgtEl>
                                          <p:spTgt spid="5"/>
                                        </p:tgtEl>
                                        <p:attrNameLst>
                                          <p:attrName>ppt_y</p:attrName>
                                        </p:attrNameLst>
                                      </p:cBhvr>
                                      <p:tavLst>
                                        <p:tav tm="0">
                                          <p:val>
                                            <p:strVal val="#ppt_y"/>
                                          </p:val>
                                        </p:tav>
                                        <p:tav tm="100000">
                                          <p:val>
                                            <p:strVal val="#ppt_y"/>
                                          </p:val>
                                        </p:tav>
                                      </p:tavLst>
                                    </p:anim>
                                    <p:anim calcmode="lin" valueType="num">
                                      <p:cBhvr>
                                        <p:cTn id="17" dur="5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8" dur="5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9" dur="500" tmFilter="0,0; .5, 1; 1, 1"/>
                                        <p:tgtEl>
                                          <p:spTgt spid="5"/>
                                        </p:tgtEl>
                                      </p:cBhvr>
                                    </p:animEffect>
                                  </p:childTnLst>
                                </p:cTn>
                              </p:par>
                            </p:childTnLst>
                          </p:cTn>
                        </p:par>
                        <p:par>
                          <p:cTn id="20" fill="hold">
                            <p:stCondLst>
                              <p:cond delay="1250"/>
                            </p:stCondLst>
                            <p:childTnLst>
                              <p:par>
                                <p:cTn id="21" presetID="41" presetClass="entr" presetSubtype="0" fill="hold" grpId="0" nodeType="afterEffect">
                                  <p:stCondLst>
                                    <p:cond delay="0"/>
                                  </p:stCondLst>
                                  <p:iterate type="lt">
                                    <p:tmPct val="10000"/>
                                  </p:iterate>
                                  <p:childTnLst>
                                    <p:set>
                                      <p:cBhvr>
                                        <p:cTn id="22" dur="1" fill="hold">
                                          <p:stCondLst>
                                            <p:cond delay="0"/>
                                          </p:stCondLst>
                                        </p:cTn>
                                        <p:tgtEl>
                                          <p:spTgt spid="9"/>
                                        </p:tgtEl>
                                        <p:attrNameLst>
                                          <p:attrName>style.visibility</p:attrName>
                                        </p:attrNameLst>
                                      </p:cBhvr>
                                      <p:to>
                                        <p:strVal val="visible"/>
                                      </p:to>
                                    </p:set>
                                    <p:anim calcmode="lin" valueType="num">
                                      <p:cBhvr>
                                        <p:cTn id="23" dur="500" fill="hold"/>
                                        <p:tgtEl>
                                          <p:spTgt spid="9"/>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9"/>
                                        </p:tgtEl>
                                        <p:attrNameLst>
                                          <p:attrName>ppt_y</p:attrName>
                                        </p:attrNameLst>
                                      </p:cBhvr>
                                      <p:tavLst>
                                        <p:tav tm="0">
                                          <p:val>
                                            <p:strVal val="#ppt_y"/>
                                          </p:val>
                                        </p:tav>
                                        <p:tav tm="100000">
                                          <p:val>
                                            <p:strVal val="#ppt_y"/>
                                          </p:val>
                                        </p:tav>
                                      </p:tavLst>
                                    </p:anim>
                                    <p:anim calcmode="lin" valueType="num">
                                      <p:cBhvr>
                                        <p:cTn id="25" dur="500" fill="hold"/>
                                        <p:tgtEl>
                                          <p:spTgt spid="9"/>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9"/>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9"/>
                                        </p:tgtEl>
                                      </p:cBhvr>
                                    </p:animEffect>
                                  </p:childTnLst>
                                </p:cTn>
                              </p:par>
                            </p:childTnLst>
                          </p:cTn>
                        </p:par>
                        <p:par>
                          <p:cTn id="28" fill="hold">
                            <p:stCondLst>
                              <p:cond delay="2450"/>
                            </p:stCondLst>
                            <p:childTnLst>
                              <p:par>
                                <p:cTn id="29" presetID="27" presetClass="entr" presetSubtype="0" fill="hold" grpId="0" nodeType="afterEffect">
                                  <p:stCondLst>
                                    <p:cond delay="0"/>
                                  </p:stCondLst>
                                  <p:iterate type="lt">
                                    <p:tmPct val="50000"/>
                                  </p:iterate>
                                  <p:childTnLst>
                                    <p:set>
                                      <p:cBhvr>
                                        <p:cTn id="30" dur="1" fill="hold">
                                          <p:stCondLst>
                                            <p:cond delay="0"/>
                                          </p:stCondLst>
                                        </p:cTn>
                                        <p:tgtEl>
                                          <p:spTgt spid="11"/>
                                        </p:tgtEl>
                                        <p:attrNameLst>
                                          <p:attrName>style.visibility</p:attrName>
                                        </p:attrNameLst>
                                      </p:cBhvr>
                                      <p:to>
                                        <p:strVal val="visible"/>
                                      </p:to>
                                    </p:set>
                                    <p:anim calcmode="discrete" valueType="clr">
                                      <p:cBhvr override="childStyle">
                                        <p:cTn id="31" dur="170"/>
                                        <p:tgtEl>
                                          <p:spTgt spid="11"/>
                                        </p:tgtEl>
                                        <p:attrNameLst>
                                          <p:attrName>style.color</p:attrName>
                                        </p:attrNameLst>
                                      </p:cBhvr>
                                      <p:tavLst>
                                        <p:tav tm="0">
                                          <p:val>
                                            <p:clrVal>
                                              <a:schemeClr val="accent2"/>
                                            </p:clrVal>
                                          </p:val>
                                        </p:tav>
                                        <p:tav tm="50000">
                                          <p:val>
                                            <p:clrVal>
                                              <a:schemeClr val="hlink"/>
                                            </p:clrVal>
                                          </p:val>
                                        </p:tav>
                                      </p:tavLst>
                                    </p:anim>
                                    <p:anim calcmode="discrete" valueType="clr">
                                      <p:cBhvr>
                                        <p:cTn id="32" dur="170"/>
                                        <p:tgtEl>
                                          <p:spTgt spid="11"/>
                                        </p:tgtEl>
                                        <p:attrNameLst>
                                          <p:attrName>fillcolor</p:attrName>
                                        </p:attrNameLst>
                                      </p:cBhvr>
                                      <p:tavLst>
                                        <p:tav tm="0">
                                          <p:val>
                                            <p:clrVal>
                                              <a:schemeClr val="accent2"/>
                                            </p:clrVal>
                                          </p:val>
                                        </p:tav>
                                        <p:tav tm="50000">
                                          <p:val>
                                            <p:clrVal>
                                              <a:schemeClr val="hlink"/>
                                            </p:clrVal>
                                          </p:val>
                                        </p:tav>
                                      </p:tavLst>
                                    </p:anim>
                                    <p:set>
                                      <p:cBhvr>
                                        <p:cTn id="33" dur="170"/>
                                        <p:tgtEl>
                                          <p:spTgt spid="11"/>
                                        </p:tgtEl>
                                        <p:attrNameLst>
                                          <p:attrName>fill.type</p:attrName>
                                        </p:attrNameLst>
                                      </p:cBhvr>
                                      <p:to>
                                        <p:strVal val="solid"/>
                                      </p:to>
                                    </p:set>
                                  </p:childTnLst>
                                </p:cTn>
                              </p:par>
                            </p:childTnLst>
                          </p:cTn>
                        </p:par>
                        <p:par>
                          <p:cTn id="34" fill="hold">
                            <p:stCondLst>
                              <p:cond delay="12650"/>
                            </p:stCondLst>
                            <p:childTnLst>
                              <p:par>
                                <p:cTn id="35" presetID="42" presetClass="entr" presetSubtype="0" fill="hold" grpId="0" nodeType="afterEffect">
                                  <p:stCondLst>
                                    <p:cond delay="0"/>
                                  </p:stCondLst>
                                  <p:childTnLst>
                                    <p:set>
                                      <p:cBhvr>
                                        <p:cTn id="36" dur="1" fill="hold">
                                          <p:stCondLst>
                                            <p:cond delay="0"/>
                                          </p:stCondLst>
                                        </p:cTn>
                                        <p:tgtEl>
                                          <p:spTgt spid="12"/>
                                        </p:tgtEl>
                                        <p:attrNameLst>
                                          <p:attrName>style.visibility</p:attrName>
                                        </p:attrNameLst>
                                      </p:cBhvr>
                                      <p:to>
                                        <p:strVal val="visible"/>
                                      </p:to>
                                    </p:set>
                                    <p:animEffect transition="in" filter="fade">
                                      <p:cBhvr>
                                        <p:cTn id="37" dur="1000"/>
                                        <p:tgtEl>
                                          <p:spTgt spid="12"/>
                                        </p:tgtEl>
                                      </p:cBhvr>
                                    </p:animEffect>
                                    <p:anim calcmode="lin" valueType="num">
                                      <p:cBhvr>
                                        <p:cTn id="38" dur="1000" fill="hold"/>
                                        <p:tgtEl>
                                          <p:spTgt spid="12"/>
                                        </p:tgtEl>
                                        <p:attrNameLst>
                                          <p:attrName>ppt_x</p:attrName>
                                        </p:attrNameLst>
                                      </p:cBhvr>
                                      <p:tavLst>
                                        <p:tav tm="0">
                                          <p:val>
                                            <p:strVal val="#ppt_x"/>
                                          </p:val>
                                        </p:tav>
                                        <p:tav tm="100000">
                                          <p:val>
                                            <p:strVal val="#ppt_x"/>
                                          </p:val>
                                        </p:tav>
                                      </p:tavLst>
                                    </p:anim>
                                    <p:anim calcmode="lin" valueType="num">
                                      <p:cBhvr>
                                        <p:cTn id="39" dur="1000" fill="hold"/>
                                        <p:tgtEl>
                                          <p:spTgt spid="12"/>
                                        </p:tgtEl>
                                        <p:attrNameLst>
                                          <p:attrName>ppt_y</p:attrName>
                                        </p:attrNameLst>
                                      </p:cBhvr>
                                      <p:tavLst>
                                        <p:tav tm="0">
                                          <p:val>
                                            <p:strVal val="#ppt_y+.1"/>
                                          </p:val>
                                        </p:tav>
                                        <p:tav tm="100000">
                                          <p:val>
                                            <p:strVal val="#ppt_y"/>
                                          </p:val>
                                        </p:tav>
                                      </p:tavLst>
                                    </p:anim>
                                  </p:childTnLst>
                                </p:cTn>
                              </p:par>
                            </p:childTnLst>
                          </p:cTn>
                        </p:par>
                        <p:par>
                          <p:cTn id="40" fill="hold">
                            <p:stCondLst>
                              <p:cond delay="13650"/>
                            </p:stCondLst>
                            <p:childTnLst>
                              <p:par>
                                <p:cTn id="41" presetID="10" presetClass="entr" presetSubtype="0" fill="hold" nodeType="afterEffect">
                                  <p:stCondLst>
                                    <p:cond delay="0"/>
                                  </p:stCondLst>
                                  <p:childTnLst>
                                    <p:set>
                                      <p:cBhvr>
                                        <p:cTn id="42" dur="1" fill="hold">
                                          <p:stCondLst>
                                            <p:cond delay="0"/>
                                          </p:stCondLst>
                                        </p:cTn>
                                        <p:tgtEl>
                                          <p:spTgt spid="14"/>
                                        </p:tgtEl>
                                        <p:attrNameLst>
                                          <p:attrName>style.visibility</p:attrName>
                                        </p:attrNameLst>
                                      </p:cBhvr>
                                      <p:to>
                                        <p:strVal val="visible"/>
                                      </p:to>
                                    </p:set>
                                    <p:animEffect transition="in" filter="fade">
                                      <p:cBhvr>
                                        <p:cTn id="43" dur="2000"/>
                                        <p:tgtEl>
                                          <p:spTgt spid="14"/>
                                        </p:tgtEl>
                                      </p:cBhvr>
                                    </p:animEffect>
                                  </p:childTnLst>
                                </p:cTn>
                              </p:par>
                              <p:par>
                                <p:cTn id="44" presetID="26" presetClass="emph" presetSubtype="0" repeatCount="indefinite" fill="hold" nodeType="withEffect">
                                  <p:stCondLst>
                                    <p:cond delay="0"/>
                                  </p:stCondLst>
                                  <p:childTnLst>
                                    <p:animEffect transition="out" filter="fade">
                                      <p:cBhvr>
                                        <p:cTn id="45" dur="1000" tmFilter="0, 0; .2, .5; .8, .5; 1, 0"/>
                                        <p:tgtEl>
                                          <p:spTgt spid="14"/>
                                        </p:tgtEl>
                                      </p:cBhvr>
                                    </p:animEffect>
                                    <p:animScale>
                                      <p:cBhvr>
                                        <p:cTn id="46" dur="500" autoRev="1" fill="hold"/>
                                        <p:tgtEl>
                                          <p:spTgt spid="14"/>
                                        </p:tgtEl>
                                      </p:cBhvr>
                                      <p:by x="105000" y="105000"/>
                                    </p:animScale>
                                  </p:childTnLst>
                                </p:cTn>
                              </p:par>
                              <p:par>
                                <p:cTn id="47" presetID="42" presetClass="entr" presetSubtype="0" fill="hold" nodeType="withEffect">
                                  <p:stCondLst>
                                    <p:cond delay="0"/>
                                  </p:stCondLst>
                                  <p:childTnLst>
                                    <p:set>
                                      <p:cBhvr>
                                        <p:cTn id="48" dur="1" fill="hold">
                                          <p:stCondLst>
                                            <p:cond delay="0"/>
                                          </p:stCondLst>
                                        </p:cTn>
                                        <p:tgtEl>
                                          <p:spTgt spid="13"/>
                                        </p:tgtEl>
                                        <p:attrNameLst>
                                          <p:attrName>style.visibility</p:attrName>
                                        </p:attrNameLst>
                                      </p:cBhvr>
                                      <p:to>
                                        <p:strVal val="visible"/>
                                      </p:to>
                                    </p:set>
                                    <p:animEffect transition="in" filter="fade">
                                      <p:cBhvr>
                                        <p:cTn id="49" dur="1000"/>
                                        <p:tgtEl>
                                          <p:spTgt spid="13"/>
                                        </p:tgtEl>
                                      </p:cBhvr>
                                    </p:animEffect>
                                    <p:anim calcmode="lin" valueType="num">
                                      <p:cBhvr>
                                        <p:cTn id="50" dur="1000" fill="hold"/>
                                        <p:tgtEl>
                                          <p:spTgt spid="13"/>
                                        </p:tgtEl>
                                        <p:attrNameLst>
                                          <p:attrName>ppt_x</p:attrName>
                                        </p:attrNameLst>
                                      </p:cBhvr>
                                      <p:tavLst>
                                        <p:tav tm="0">
                                          <p:val>
                                            <p:strVal val="#ppt_x"/>
                                          </p:val>
                                        </p:tav>
                                        <p:tav tm="100000">
                                          <p:val>
                                            <p:strVal val="#ppt_x"/>
                                          </p:val>
                                        </p:tav>
                                      </p:tavLst>
                                    </p:anim>
                                    <p:anim calcmode="lin" valueType="num">
                                      <p:cBhvr>
                                        <p:cTn id="51" dur="1000" fill="hold"/>
                                        <p:tgtEl>
                                          <p:spTgt spid="1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p:bldP spid="11" grpId="0"/>
      <p:bldP spid="12" grpId="0"/>
    </p:bld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en-US" dirty="0"/>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67740297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zh-CN" altLang="en-US" smtClean="0"/>
              <a:t>单击此处编辑母版标题样式</a:t>
            </a:r>
            <a:endParaRPr lang="en-US" dirty="0"/>
          </a:p>
        </p:txBody>
      </p:sp>
      <p:sp>
        <p:nvSpPr>
          <p:cNvPr id="3" name="Content Placeholder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10"/>
          </p:nvPr>
        </p:nvSpPr>
        <p:spPr/>
        <p:txBody>
          <a:body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11"/>
          </p:nvPr>
        </p:nvSpPr>
        <p:spPr/>
        <p:txBody>
          <a:bodyPr/>
          <a:lstStyle/>
          <a:p>
            <a:endParaRPr lang="zh-CN" altLang="en-US">
              <a:solidFill>
                <a:prstClr val="black">
                  <a:tint val="75000"/>
                </a:prstClr>
              </a:solidFill>
            </a:endParaRPr>
          </a:p>
        </p:txBody>
      </p:sp>
      <p:sp>
        <p:nvSpPr>
          <p:cNvPr id="6" name="Slide Number Placeholder 5"/>
          <p:cNvSpPr>
            <a:spLocks noGrp="1"/>
          </p:cNvSpPr>
          <p:nvPr>
            <p:ph type="sldNum" sz="quarter" idx="12"/>
          </p:nvPr>
        </p:nvSpPr>
        <p:spPr/>
        <p:txBody>
          <a:body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48185545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5.xml"/><Relationship Id="rId3" Type="http://schemas.openxmlformats.org/officeDocument/2006/relationships/slideLayout" Target="../slideLayouts/slideLayout10.xml"/><Relationship Id="rId7" Type="http://schemas.openxmlformats.org/officeDocument/2006/relationships/slideLayout" Target="../slideLayouts/slideLayout14.xml"/><Relationship Id="rId12" Type="http://schemas.openxmlformats.org/officeDocument/2006/relationships/theme" Target="../theme/theme2.xml"/><Relationship Id="rId2" Type="http://schemas.openxmlformats.org/officeDocument/2006/relationships/slideLayout" Target="../slideLayouts/slideLayout9.xml"/><Relationship Id="rId1" Type="http://schemas.openxmlformats.org/officeDocument/2006/relationships/slideLayout" Target="../slideLayouts/slideLayout8.xml"/><Relationship Id="rId6" Type="http://schemas.openxmlformats.org/officeDocument/2006/relationships/slideLayout" Target="../slideLayouts/slideLayout13.xml"/><Relationship Id="rId11" Type="http://schemas.openxmlformats.org/officeDocument/2006/relationships/slideLayout" Target="../slideLayouts/slideLayout18.xml"/><Relationship Id="rId5" Type="http://schemas.openxmlformats.org/officeDocument/2006/relationships/slideLayout" Target="../slideLayouts/slideLayout12.xml"/><Relationship Id="rId10" Type="http://schemas.openxmlformats.org/officeDocument/2006/relationships/slideLayout" Target="../slideLayouts/slideLayout17.xml"/><Relationship Id="rId4" Type="http://schemas.openxmlformats.org/officeDocument/2006/relationships/slideLayout" Target="../slideLayouts/slideLayout11.xml"/><Relationship Id="rId9" Type="http://schemas.openxmlformats.org/officeDocument/2006/relationships/slideLayout" Target="../slideLayouts/slideLayout16.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sldLayoutIdLst>
    <p:sldLayoutId id="2147483649" r:id="rId1"/>
    <p:sldLayoutId id="2147483651" r:id="rId2"/>
    <p:sldLayoutId id="2147483652" r:id="rId3"/>
    <p:sldLayoutId id="2147483650" r:id="rId4"/>
    <p:sldLayoutId id="2147483655" r:id="rId5"/>
    <p:sldLayoutId id="2147483657" r:id="rId6"/>
    <p:sldLayoutId id="2147483656" r:id="rId7"/>
  </p:sldLayoutIdLst>
  <p:timing>
    <p:tnLst>
      <p:par>
        <p:cTn id="1" dur="indefinite" restart="never" nodeType="tmRoot"/>
      </p:par>
    </p:tnLst>
  </p:timing>
  <p:txStyles>
    <p:titleStyle>
      <a:lvl1pPr algn="ctr" defTabSz="914491" rtl="0" eaLnBrk="1" latinLnBrk="0" hangingPunct="1">
        <a:spcBef>
          <a:spcPct val="0"/>
        </a:spcBef>
        <a:buNone/>
        <a:defRPr sz="4400" kern="1200">
          <a:solidFill>
            <a:schemeClr val="tx1"/>
          </a:solidFill>
          <a:latin typeface="+mj-lt"/>
          <a:ea typeface="+mj-ea"/>
          <a:cs typeface="+mj-cs"/>
        </a:defRPr>
      </a:lvl1pPr>
    </p:titleStyle>
    <p:bodyStyle>
      <a:lvl1pPr marL="342934" indent="-342934" algn="l" defTabSz="914491"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3024" indent="-285779" algn="l" defTabSz="914491"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114" indent="-228623" algn="l" defTabSz="914491"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360"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606"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851"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2097"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343"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589" indent="-228623" algn="l" defTabSz="914491"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91" rtl="0" eaLnBrk="1" latinLnBrk="0" hangingPunct="1">
        <a:defRPr sz="1800" kern="1200">
          <a:solidFill>
            <a:schemeClr val="tx1"/>
          </a:solidFill>
          <a:latin typeface="+mn-lt"/>
          <a:ea typeface="+mn-ea"/>
          <a:cs typeface="+mn-cs"/>
        </a:defRPr>
      </a:lvl1pPr>
      <a:lvl2pPr marL="457246" algn="l" defTabSz="914491" rtl="0" eaLnBrk="1" latinLnBrk="0" hangingPunct="1">
        <a:defRPr sz="1800" kern="1200">
          <a:solidFill>
            <a:schemeClr val="tx1"/>
          </a:solidFill>
          <a:latin typeface="+mn-lt"/>
          <a:ea typeface="+mn-ea"/>
          <a:cs typeface="+mn-cs"/>
        </a:defRPr>
      </a:lvl2pPr>
      <a:lvl3pPr marL="914491" algn="l" defTabSz="914491" rtl="0" eaLnBrk="1" latinLnBrk="0" hangingPunct="1">
        <a:defRPr sz="1800" kern="1200">
          <a:solidFill>
            <a:schemeClr val="tx1"/>
          </a:solidFill>
          <a:latin typeface="+mn-lt"/>
          <a:ea typeface="+mn-ea"/>
          <a:cs typeface="+mn-cs"/>
        </a:defRPr>
      </a:lvl3pPr>
      <a:lvl4pPr marL="1371737" algn="l" defTabSz="914491" rtl="0" eaLnBrk="1" latinLnBrk="0" hangingPunct="1">
        <a:defRPr sz="1800" kern="1200">
          <a:solidFill>
            <a:schemeClr val="tx1"/>
          </a:solidFill>
          <a:latin typeface="+mn-lt"/>
          <a:ea typeface="+mn-ea"/>
          <a:cs typeface="+mn-cs"/>
        </a:defRPr>
      </a:lvl4pPr>
      <a:lvl5pPr marL="1828983" algn="l" defTabSz="914491" rtl="0" eaLnBrk="1" latinLnBrk="0" hangingPunct="1">
        <a:defRPr sz="1800" kern="1200">
          <a:solidFill>
            <a:schemeClr val="tx1"/>
          </a:solidFill>
          <a:latin typeface="+mn-lt"/>
          <a:ea typeface="+mn-ea"/>
          <a:cs typeface="+mn-cs"/>
        </a:defRPr>
      </a:lvl5pPr>
      <a:lvl6pPr marL="2286229" algn="l" defTabSz="914491" rtl="0" eaLnBrk="1" latinLnBrk="0" hangingPunct="1">
        <a:defRPr sz="1800" kern="1200">
          <a:solidFill>
            <a:schemeClr val="tx1"/>
          </a:solidFill>
          <a:latin typeface="+mn-lt"/>
          <a:ea typeface="+mn-ea"/>
          <a:cs typeface="+mn-cs"/>
        </a:defRPr>
      </a:lvl6pPr>
      <a:lvl7pPr marL="2743474" algn="l" defTabSz="914491" rtl="0" eaLnBrk="1" latinLnBrk="0" hangingPunct="1">
        <a:defRPr sz="1800" kern="1200">
          <a:solidFill>
            <a:schemeClr val="tx1"/>
          </a:solidFill>
          <a:latin typeface="+mn-lt"/>
          <a:ea typeface="+mn-ea"/>
          <a:cs typeface="+mn-cs"/>
        </a:defRPr>
      </a:lvl7pPr>
      <a:lvl8pPr marL="3200720" algn="l" defTabSz="914491" rtl="0" eaLnBrk="1" latinLnBrk="0" hangingPunct="1">
        <a:defRPr sz="1800" kern="1200">
          <a:solidFill>
            <a:schemeClr val="tx1"/>
          </a:solidFill>
          <a:latin typeface="+mn-lt"/>
          <a:ea typeface="+mn-ea"/>
          <a:cs typeface="+mn-cs"/>
        </a:defRPr>
      </a:lvl8pPr>
      <a:lvl9pPr marL="3657966" algn="l" defTabSz="914491"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en-US" dirty="0"/>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en-US" dirty="0"/>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16E5758D-A3C3-4E88-8AC0-22500507BD7E}" type="datetimeFigureOut">
              <a:rPr lang="zh-CN" altLang="en-US" smtClean="0">
                <a:solidFill>
                  <a:prstClr val="black">
                    <a:tint val="75000"/>
                  </a:prstClr>
                </a:solidFill>
              </a:rPr>
              <a:pPr/>
              <a:t>2018/5/29</a:t>
            </a:fld>
            <a:endParaRPr lang="zh-CN" altLang="en-US">
              <a:solidFill>
                <a:prstClr val="black">
                  <a:tint val="75000"/>
                </a:prstClr>
              </a:solidFill>
            </a:endParaRPr>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solidFill>
                <a:prstClr val="black">
                  <a:tint val="75000"/>
                </a:prstClr>
              </a:solidFill>
            </a:endParaRPr>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A4E786F-588D-4932-A7B2-AE3451FA4ACA}"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280023940"/>
      </p:ext>
    </p:extLst>
  </p:cSld>
  <p:clrMap bg1="lt1" tx1="dk1" bg2="lt2" tx2="dk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34.jpe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35.jpe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36.jpe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3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image" Target="../media/image38.jpeg"/><Relationship Id="rId1" Type="http://schemas.openxmlformats.org/officeDocument/2006/relationships/slideLayout" Target="../slideLayouts/slideLayout3.xml"/><Relationship Id="rId5" Type="http://schemas.openxmlformats.org/officeDocument/2006/relationships/image" Target="../media/image41.png"/><Relationship Id="rId4" Type="http://schemas.openxmlformats.org/officeDocument/2006/relationships/image" Target="../media/image40.jpeg"/></Relationships>
</file>

<file path=ppt/slides/_rels/slide16.xml.rels><?xml version="1.0" encoding="UTF-8" standalone="yes"?>
<Relationships xmlns="http://schemas.openxmlformats.org/package/2006/relationships"><Relationship Id="rId3" Type="http://schemas.openxmlformats.org/officeDocument/2006/relationships/image" Target="../media/image43.png"/><Relationship Id="rId2" Type="http://schemas.openxmlformats.org/officeDocument/2006/relationships/image" Target="../media/image42.png"/><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4.jpe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3" Type="http://schemas.openxmlformats.org/officeDocument/2006/relationships/image" Target="../media/image47.jpeg"/><Relationship Id="rId2" Type="http://schemas.openxmlformats.org/officeDocument/2006/relationships/image" Target="../media/image46.png"/><Relationship Id="rId1" Type="http://schemas.openxmlformats.org/officeDocument/2006/relationships/slideLayout" Target="../slideLayouts/slideLayout4.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21.jpeg"/><Relationship Id="rId1" Type="http://schemas.openxmlformats.org/officeDocument/2006/relationships/slideLayout" Target="../slideLayouts/slideLayout1.xml"/><Relationship Id="rId5" Type="http://schemas.openxmlformats.org/officeDocument/2006/relationships/image" Target="../media/image24.png"/><Relationship Id="rId4" Type="http://schemas.openxmlformats.org/officeDocument/2006/relationships/image" Target="../media/image23.png"/></Relationships>
</file>

<file path=ppt/slides/_rels/slide20.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48.png"/><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23.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53.jpeg"/><Relationship Id="rId1" Type="http://schemas.openxmlformats.org/officeDocument/2006/relationships/slideLayout" Target="../slideLayouts/slideLayout4.xml"/></Relationships>
</file>

<file path=ppt/slides/_rels/slide25.xml.rels><?xml version="1.0" encoding="UTF-8" standalone="yes"?>
<Relationships xmlns="http://schemas.openxmlformats.org/package/2006/relationships"><Relationship Id="rId2" Type="http://schemas.openxmlformats.org/officeDocument/2006/relationships/image" Target="../media/image54.png"/><Relationship Id="rId1" Type="http://schemas.openxmlformats.org/officeDocument/2006/relationships/slideLayout" Target="../slideLayouts/slideLayout4.xml"/></Relationships>
</file>

<file path=ppt/slides/_rels/slide26.xml.rels><?xml version="1.0" encoding="UTF-8" standalone="yes"?>
<Relationships xmlns="http://schemas.openxmlformats.org/package/2006/relationships"><Relationship Id="rId2" Type="http://schemas.openxmlformats.org/officeDocument/2006/relationships/image" Target="../media/image55.jpeg"/><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2" Type="http://schemas.openxmlformats.org/officeDocument/2006/relationships/image" Target="../media/image56.png"/><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3" Type="http://schemas.openxmlformats.org/officeDocument/2006/relationships/image" Target="../media/image57.jpeg"/><Relationship Id="rId2" Type="http://schemas.openxmlformats.org/officeDocument/2006/relationships/slideLayout" Target="../slideLayouts/slideLayout4.xml"/><Relationship Id="rId1" Type="http://schemas.openxmlformats.org/officeDocument/2006/relationships/themeOverride" Target="../theme/themeOverride1.xml"/><Relationship Id="rId6" Type="http://schemas.openxmlformats.org/officeDocument/2006/relationships/image" Target="../media/image60.png"/><Relationship Id="rId5" Type="http://schemas.openxmlformats.org/officeDocument/2006/relationships/image" Target="../media/image59.png"/><Relationship Id="rId4" Type="http://schemas.openxmlformats.org/officeDocument/2006/relationships/image" Target="../media/image58.png"/></Relationships>
</file>

<file path=ppt/slides/_rels/slide29.xml.rels><?xml version="1.0" encoding="UTF-8" standalone="yes"?>
<Relationships xmlns="http://schemas.openxmlformats.org/package/2006/relationships"><Relationship Id="rId3" Type="http://schemas.openxmlformats.org/officeDocument/2006/relationships/image" Target="../media/image61.jpeg"/><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3.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1.jpeg"/><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jpeg"/></Relationships>
</file>

<file path=ppt/slides/_rels/slide30.xml.rels><?xml version="1.0" encoding="UTF-8" standalone="yes"?>
<Relationships xmlns="http://schemas.openxmlformats.org/package/2006/relationships"><Relationship Id="rId2" Type="http://schemas.openxmlformats.org/officeDocument/2006/relationships/image" Target="../media/image62.png"/><Relationship Id="rId1" Type="http://schemas.openxmlformats.org/officeDocument/2006/relationships/slideLayout" Target="../slideLayouts/slideLayout4.xml"/></Relationships>
</file>

<file path=ppt/slides/_rels/slide31.xml.rels><?xml version="1.0" encoding="UTF-8" standalone="yes"?>
<Relationships xmlns="http://schemas.openxmlformats.org/package/2006/relationships"><Relationship Id="rId3" Type="http://schemas.openxmlformats.org/officeDocument/2006/relationships/image" Target="../media/image63.jpeg"/><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32.xml.rels><?xml version="1.0" encoding="UTF-8" standalone="yes"?>
<Relationships xmlns="http://schemas.openxmlformats.org/package/2006/relationships"><Relationship Id="rId3" Type="http://schemas.openxmlformats.org/officeDocument/2006/relationships/image" Target="../media/image64.jpeg"/><Relationship Id="rId2" Type="http://schemas.openxmlformats.org/officeDocument/2006/relationships/image" Target="../media/image50.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65.jpeg"/><Relationship Id="rId1" Type="http://schemas.openxmlformats.org/officeDocument/2006/relationships/slideLayout" Target="../slideLayouts/slideLayout4.xml"/></Relationships>
</file>

<file path=ppt/slides/_rels/slide34.xml.rels><?xml version="1.0" encoding="UTF-8" standalone="yes"?>
<Relationships xmlns="http://schemas.openxmlformats.org/package/2006/relationships"><Relationship Id="rId2" Type="http://schemas.openxmlformats.org/officeDocument/2006/relationships/image" Target="../media/image66.jpe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image" Target="../media/image67.jpeg"/><Relationship Id="rId1" Type="http://schemas.openxmlformats.org/officeDocument/2006/relationships/slideLayout" Target="../slideLayouts/slideLayout4.xml"/></Relationships>
</file>

<file path=ppt/slides/_rels/slide36.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68.jpe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2" Type="http://schemas.openxmlformats.org/officeDocument/2006/relationships/image" Target="../media/image69.jpe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4.xml"/></Relationships>
</file>

<file path=ppt/slides/_rels/slide39.xml.rels><?xml version="1.0" encoding="UTF-8" standalone="yes"?>
<Relationships xmlns="http://schemas.openxmlformats.org/package/2006/relationships"><Relationship Id="rId2" Type="http://schemas.openxmlformats.org/officeDocument/2006/relationships/image" Target="../media/image71.png"/><Relationship Id="rId1" Type="http://schemas.openxmlformats.org/officeDocument/2006/relationships/slideLayout" Target="../slideLayouts/slideLayout4.xml"/></Relationships>
</file>

<file path=ppt/slides/_rels/slide4.xml.rels><?xml version="1.0" encoding="UTF-8" standalone="yes"?>
<Relationships xmlns="http://schemas.openxmlformats.org/package/2006/relationships"><Relationship Id="rId2" Type="http://schemas.openxmlformats.org/officeDocument/2006/relationships/image" Target="../media/image27.jpeg"/><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2" Type="http://schemas.openxmlformats.org/officeDocument/2006/relationships/image" Target="../media/image72.jpeg"/><Relationship Id="rId1" Type="http://schemas.openxmlformats.org/officeDocument/2006/relationships/slideLayout" Target="../slideLayouts/slideLayout4.xml"/></Relationships>
</file>

<file path=ppt/slides/_rels/slide41.xml.rels><?xml version="1.0" encoding="UTF-8" standalone="yes"?>
<Relationships xmlns="http://schemas.openxmlformats.org/package/2006/relationships"><Relationship Id="rId2" Type="http://schemas.openxmlformats.org/officeDocument/2006/relationships/image" Target="../media/image73.jpeg"/><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2" Type="http://schemas.openxmlformats.org/officeDocument/2006/relationships/image" Target="../media/image74.jpeg"/><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75.png"/><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45.xml.rels><?xml version="1.0" encoding="UTF-8" standalone="yes"?>
<Relationships xmlns="http://schemas.openxmlformats.org/package/2006/relationships"><Relationship Id="rId3" Type="http://schemas.openxmlformats.org/officeDocument/2006/relationships/image" Target="../media/image76.jpeg"/><Relationship Id="rId2" Type="http://schemas.openxmlformats.org/officeDocument/2006/relationships/image" Target="../media/image45.png"/><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image" Target="../media/image77.png"/><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47.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78.jpeg"/><Relationship Id="rId1" Type="http://schemas.openxmlformats.org/officeDocument/2006/relationships/slideLayout" Target="../slideLayouts/slideLayout4.xml"/></Relationships>
</file>

<file path=ppt/slides/_rels/slide48.xml.rels><?xml version="1.0" encoding="UTF-8" standalone="yes"?>
<Relationships xmlns="http://schemas.openxmlformats.org/package/2006/relationships"><Relationship Id="rId3" Type="http://schemas.openxmlformats.org/officeDocument/2006/relationships/image" Target="../media/image79.png"/><Relationship Id="rId2" Type="http://schemas.openxmlformats.org/officeDocument/2006/relationships/image" Target="../media/image58.png"/><Relationship Id="rId1" Type="http://schemas.openxmlformats.org/officeDocument/2006/relationships/slideLayout" Target="../slideLayouts/slideLayout4.xml"/></Relationships>
</file>

<file path=ppt/slides/_rels/slide49.xml.rels><?xml version="1.0" encoding="UTF-8" standalone="yes"?>
<Relationships xmlns="http://schemas.openxmlformats.org/package/2006/relationships"><Relationship Id="rId3" Type="http://schemas.openxmlformats.org/officeDocument/2006/relationships/image" Target="../media/image45.png"/><Relationship Id="rId2" Type="http://schemas.openxmlformats.org/officeDocument/2006/relationships/image" Target="../media/image80.jpeg"/><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6.xml"/></Relationships>
</file>

<file path=ppt/slides/_rels/slide51.xml.rels><?xml version="1.0" encoding="UTF-8" standalone="yes"?>
<Relationships xmlns="http://schemas.openxmlformats.org/package/2006/relationships"><Relationship Id="rId2" Type="http://schemas.openxmlformats.org/officeDocument/2006/relationships/hyperlink" Target="http://www.51pptmoban.com/" TargetMode="External"/><Relationship Id="rId1" Type="http://schemas.openxmlformats.org/officeDocument/2006/relationships/slideLayout" Target="../slideLayouts/slideLayout7.xml"/></Relationships>
</file>

<file path=ppt/slides/_rels/slide52.xml.rels><?xml version="1.0" encoding="UTF-8" standalone="yes"?>
<Relationships xmlns="http://schemas.openxmlformats.org/package/2006/relationships"><Relationship Id="rId8" Type="http://schemas.openxmlformats.org/officeDocument/2006/relationships/hyperlink" Target="http://www.ypppt.com/jiaocheng/" TargetMode="External"/><Relationship Id="rId3" Type="http://schemas.openxmlformats.org/officeDocument/2006/relationships/hyperlink" Target="http://www.ypppt.com/moban/" TargetMode="External"/><Relationship Id="rId7" Type="http://schemas.openxmlformats.org/officeDocument/2006/relationships/hyperlink" Target="http://www.ypppt.com/sucai/" TargetMode="External"/><Relationship Id="rId2" Type="http://schemas.openxmlformats.org/officeDocument/2006/relationships/notesSlide" Target="../notesSlides/notesSlide2.xml"/><Relationship Id="rId1" Type="http://schemas.openxmlformats.org/officeDocument/2006/relationships/slideLayout" Target="../slideLayouts/slideLayout14.xml"/><Relationship Id="rId6" Type="http://schemas.openxmlformats.org/officeDocument/2006/relationships/hyperlink" Target="http://www.ypppt.com/tubiao/" TargetMode="External"/><Relationship Id="rId5" Type="http://schemas.openxmlformats.org/officeDocument/2006/relationships/hyperlink" Target="http://www.ypppt.com/beijing/" TargetMode="External"/><Relationship Id="rId4" Type="http://schemas.openxmlformats.org/officeDocument/2006/relationships/hyperlink" Target="http://www.ypppt.com/jieri/" TargetMode="External"/></Relationships>
</file>

<file path=ppt/slides/_rels/slide6.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31.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3629945439"/>
      </p:ext>
    </p:extLst>
  </p:cSld>
  <p:clrMapOvr>
    <a:masterClrMapping/>
  </p:clrMapOvr>
  <p:transition>
    <p:fad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rgbClr val="00B0F0"/>
                </a:solidFill>
                <a:latin typeface="微软雅黑" pitchFamily="34" charset="-122"/>
                <a:ea typeface="微软雅黑" pitchFamily="34" charset="-122"/>
              </a:rPr>
              <a:t>意志品质的构成要素</a:t>
            </a:r>
          </a:p>
        </p:txBody>
      </p:sp>
      <p:sp>
        <p:nvSpPr>
          <p:cNvPr id="4" name="椭圆 3"/>
          <p:cNvSpPr>
            <a:spLocks/>
          </p:cNvSpPr>
          <p:nvPr/>
        </p:nvSpPr>
        <p:spPr>
          <a:xfrm>
            <a:off x="1574705" y="1268510"/>
            <a:ext cx="288038" cy="2880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4" name="Rectangle 2"/>
          <p:cNvSpPr>
            <a:spLocks noChangeArrowheads="1"/>
          </p:cNvSpPr>
          <p:nvPr/>
        </p:nvSpPr>
        <p:spPr bwMode="auto">
          <a:xfrm rot="10800000" flipV="1">
            <a:off x="8104176" y="1340497"/>
            <a:ext cx="1595646" cy="1582943"/>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p:spPr>
        <p:txBody>
          <a:bodyPr anchor="ctr"/>
          <a:lstStyle/>
          <a:p>
            <a:pPr lvl="0" algn="r">
              <a:defRPr/>
            </a:pPr>
            <a:r>
              <a:rPr lang="zh-CN" altLang="en-US" sz="1600" kern="10" dirty="0">
                <a:solidFill>
                  <a:sysClr val="window" lastClr="FFFFFF"/>
                </a:solidFill>
                <a:latin typeface="微软雅黑" pitchFamily="34" charset="-122"/>
                <a:ea typeface="微软雅黑" pitchFamily="34" charset="-122"/>
              </a:rPr>
              <a:t>意志的坚持性</a:t>
            </a:r>
          </a:p>
        </p:txBody>
      </p:sp>
      <p:sp>
        <p:nvSpPr>
          <p:cNvPr id="18" name="AutoShape 3"/>
          <p:cNvSpPr>
            <a:spLocks noChangeArrowheads="1"/>
          </p:cNvSpPr>
          <p:nvPr/>
        </p:nvSpPr>
        <p:spPr bwMode="auto">
          <a:xfrm rot="10800000">
            <a:off x="7924766" y="2963133"/>
            <a:ext cx="1956055" cy="238156"/>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2676FF">
                  <a:lumMod val="40000"/>
                  <a:lumOff val="60000"/>
                </a:srgbClr>
              </a:gs>
              <a:gs pos="2000">
                <a:srgbClr val="5F5F5F">
                  <a:alpha val="0"/>
                </a:srgbClr>
              </a:gs>
            </a:gsLst>
            <a:lin ang="5400000" scaled="0"/>
          </a:gradFill>
          <a:ln>
            <a:noFill/>
          </a:ln>
          <a:effectLst/>
          <a:extLst/>
        </p:spPr>
        <p:txBody>
          <a:bodyPr wrap="none" anchor="ctr"/>
          <a:lstStyle/>
          <a:p>
            <a:pPr defTabSz="914491">
              <a:defRPr/>
            </a:pPr>
            <a:endParaRPr lang="zh-CN" altLang="en-US" kern="0" dirty="0">
              <a:solidFill>
                <a:sysClr val="window" lastClr="FFFFFF"/>
              </a:solidFill>
              <a:latin typeface="Impact" pitchFamily="34" charset="0"/>
              <a:ea typeface="微软雅黑" pitchFamily="34" charset="-122"/>
            </a:endParaRPr>
          </a:p>
        </p:txBody>
      </p:sp>
      <p:sp>
        <p:nvSpPr>
          <p:cNvPr id="19" name="Rectangle 4"/>
          <p:cNvSpPr>
            <a:spLocks noChangeArrowheads="1"/>
          </p:cNvSpPr>
          <p:nvPr/>
        </p:nvSpPr>
        <p:spPr bwMode="auto">
          <a:xfrm rot="10800000" flipV="1">
            <a:off x="6484715" y="1997807"/>
            <a:ext cx="1771881" cy="1756004"/>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p:spPr>
        <p:txBody>
          <a:bodyPr anchor="ctr"/>
          <a:lstStyle/>
          <a:p>
            <a:pPr lvl="0" algn="r">
              <a:defRPr/>
            </a:pPr>
            <a:r>
              <a:rPr lang="zh-CN" altLang="en-US" sz="1600" kern="10" dirty="0">
                <a:solidFill>
                  <a:sysClr val="window" lastClr="FFFFFF"/>
                </a:solidFill>
                <a:latin typeface="微软雅黑" pitchFamily="34" charset="-122"/>
                <a:ea typeface="微软雅黑" pitchFamily="34" charset="-122"/>
              </a:rPr>
              <a:t>意志的自制性</a:t>
            </a:r>
          </a:p>
        </p:txBody>
      </p:sp>
      <p:sp>
        <p:nvSpPr>
          <p:cNvPr id="20" name="AutoShape 5"/>
          <p:cNvSpPr>
            <a:spLocks noChangeArrowheads="1"/>
          </p:cNvSpPr>
          <p:nvPr/>
        </p:nvSpPr>
        <p:spPr bwMode="auto">
          <a:xfrm rot="10800000">
            <a:off x="6286253" y="3798267"/>
            <a:ext cx="2170395" cy="263559"/>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2676FF">
                  <a:lumMod val="40000"/>
                  <a:lumOff val="60000"/>
                </a:srgbClr>
              </a:gs>
              <a:gs pos="2000">
                <a:srgbClr val="5F5F5F">
                  <a:alpha val="0"/>
                </a:srgbClr>
              </a:gs>
            </a:gsLst>
            <a:lin ang="5400000" scaled="0"/>
          </a:gradFill>
          <a:ln>
            <a:noFill/>
          </a:ln>
          <a:effectLst/>
          <a:extLst/>
        </p:spPr>
        <p:txBody>
          <a:bodyPr wrap="none" anchor="ctr"/>
          <a:lstStyle/>
          <a:p>
            <a:pPr defTabSz="914491">
              <a:defRPr/>
            </a:pPr>
            <a:endParaRPr lang="zh-CN" altLang="en-US" kern="0" dirty="0">
              <a:solidFill>
                <a:sysClr val="window" lastClr="FFFFFF"/>
              </a:solidFill>
              <a:latin typeface="Impact" pitchFamily="34" charset="0"/>
              <a:ea typeface="微软雅黑" pitchFamily="34" charset="-122"/>
            </a:endParaRPr>
          </a:p>
        </p:txBody>
      </p:sp>
      <p:sp>
        <p:nvSpPr>
          <p:cNvPr id="21" name="Rectangle 8"/>
          <p:cNvSpPr>
            <a:spLocks noChangeArrowheads="1"/>
          </p:cNvSpPr>
          <p:nvPr/>
        </p:nvSpPr>
        <p:spPr bwMode="auto">
          <a:xfrm rot="10800000" flipV="1">
            <a:off x="3044156" y="1788230"/>
            <a:ext cx="1681381" cy="1670267"/>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p:spPr>
        <p:txBody>
          <a:bodyPr anchor="ctr"/>
          <a:lstStyle/>
          <a:p>
            <a:pPr lvl="0">
              <a:defRPr/>
            </a:pPr>
            <a:r>
              <a:rPr lang="zh-CN" altLang="en-US" sz="1600" kern="10" dirty="0">
                <a:solidFill>
                  <a:sysClr val="window" lastClr="FFFFFF"/>
                </a:solidFill>
                <a:latin typeface="微软雅黑" pitchFamily="34" charset="-122"/>
                <a:ea typeface="微软雅黑" pitchFamily="34" charset="-122"/>
              </a:rPr>
              <a:t>意志的自觉性</a:t>
            </a:r>
          </a:p>
        </p:txBody>
      </p:sp>
      <p:sp>
        <p:nvSpPr>
          <p:cNvPr id="22" name="AutoShape 9"/>
          <p:cNvSpPr>
            <a:spLocks noChangeArrowheads="1"/>
          </p:cNvSpPr>
          <p:nvPr/>
        </p:nvSpPr>
        <p:spPr bwMode="auto">
          <a:xfrm rot="10800000">
            <a:off x="2855219" y="3501365"/>
            <a:ext cx="2060843" cy="249270"/>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2676FF">
                  <a:lumMod val="40000"/>
                  <a:lumOff val="60000"/>
                </a:srgbClr>
              </a:gs>
              <a:gs pos="2000">
                <a:srgbClr val="5F5F5F">
                  <a:alpha val="0"/>
                </a:srgbClr>
              </a:gs>
            </a:gsLst>
            <a:lin ang="5400000" scaled="0"/>
          </a:gradFill>
          <a:ln>
            <a:noFill/>
          </a:ln>
          <a:effectLst/>
          <a:extLst/>
        </p:spPr>
        <p:txBody>
          <a:bodyPr wrap="none" anchor="ctr"/>
          <a:lstStyle/>
          <a:p>
            <a:pPr defTabSz="914491">
              <a:defRPr/>
            </a:pPr>
            <a:endParaRPr lang="zh-CN" altLang="en-US" kern="0" dirty="0">
              <a:solidFill>
                <a:sysClr val="window" lastClr="FFFFFF"/>
              </a:solidFill>
              <a:latin typeface="Impact" pitchFamily="34" charset="0"/>
              <a:ea typeface="微软雅黑" pitchFamily="34" charset="-122"/>
            </a:endParaRPr>
          </a:p>
        </p:txBody>
      </p:sp>
      <p:sp>
        <p:nvSpPr>
          <p:cNvPr id="23" name="Rectangle 10"/>
          <p:cNvSpPr>
            <a:spLocks noChangeArrowheads="1"/>
          </p:cNvSpPr>
          <p:nvPr/>
        </p:nvSpPr>
        <p:spPr bwMode="auto">
          <a:xfrm rot="10800000" flipV="1">
            <a:off x="4527074" y="2223261"/>
            <a:ext cx="2218026" cy="2197386"/>
          </a:xfrm>
          <a:prstGeom prst="rect">
            <a:avLst/>
          </a:prstGeom>
          <a:gradFill>
            <a:gsLst>
              <a:gs pos="33000">
                <a:srgbClr val="2676FF">
                  <a:lumMod val="60000"/>
                  <a:lumOff val="40000"/>
                </a:srgbClr>
              </a:gs>
              <a:gs pos="100000">
                <a:srgbClr val="2676FF"/>
              </a:gs>
            </a:gsLst>
            <a:lin ang="5400000" scaled="0"/>
          </a:gradFill>
          <a:ln w="3175" cap="flat" cmpd="sng" algn="ctr">
            <a:solidFill>
              <a:srgbClr val="2676FF">
                <a:lumMod val="60000"/>
                <a:lumOff val="40000"/>
              </a:srgbClr>
            </a:solidFill>
            <a:prstDash val="solid"/>
          </a:ln>
          <a:effectLst/>
        </p:spPr>
        <p:txBody>
          <a:bodyPr anchor="ctr"/>
          <a:lstStyle/>
          <a:p>
            <a:pPr lvl="0" algn="ctr">
              <a:defRPr/>
            </a:pPr>
            <a:r>
              <a:rPr lang="zh-CN" altLang="en-US" sz="2000" b="1" kern="10" dirty="0">
                <a:solidFill>
                  <a:sysClr val="window" lastClr="FFFFFF"/>
                </a:solidFill>
                <a:latin typeface="微软雅黑" pitchFamily="34" charset="-122"/>
                <a:ea typeface="微软雅黑" pitchFamily="34" charset="-122"/>
              </a:rPr>
              <a:t>意志的果断性</a:t>
            </a:r>
          </a:p>
        </p:txBody>
      </p:sp>
      <p:sp>
        <p:nvSpPr>
          <p:cNvPr id="24" name="AutoShape 11"/>
          <p:cNvSpPr>
            <a:spLocks noChangeArrowheads="1"/>
          </p:cNvSpPr>
          <p:nvPr/>
        </p:nvSpPr>
        <p:spPr bwMode="auto">
          <a:xfrm rot="10800000">
            <a:off x="4277803" y="4474629"/>
            <a:ext cx="2718154" cy="330243"/>
          </a:xfrm>
          <a:custGeom>
            <a:avLst/>
            <a:gdLst>
              <a:gd name="T0" fmla="*/ 2147483647 w 21600"/>
              <a:gd name="T1" fmla="*/ 2147483647 h 21600"/>
              <a:gd name="T2" fmla="*/ 2147483647 w 21600"/>
              <a:gd name="T3" fmla="*/ 2147483647 h 21600"/>
              <a:gd name="T4" fmla="*/ 2147483647 w 21600"/>
              <a:gd name="T5" fmla="*/ 2147483647 h 21600"/>
              <a:gd name="T6" fmla="*/ 2147483647 w 21600"/>
              <a:gd name="T7" fmla="*/ 0 h 21600"/>
              <a:gd name="T8" fmla="*/ 0 60000 65536"/>
              <a:gd name="T9" fmla="*/ 0 60000 65536"/>
              <a:gd name="T10" fmla="*/ 0 60000 65536"/>
              <a:gd name="T11" fmla="*/ 0 60000 65536"/>
              <a:gd name="T12" fmla="*/ 2665 w 21600"/>
              <a:gd name="T13" fmla="*/ 2665 h 21600"/>
              <a:gd name="T14" fmla="*/ 18935 w 21600"/>
              <a:gd name="T15" fmla="*/ 18935 h 21600"/>
            </a:gdLst>
            <a:ahLst/>
            <a:cxnLst>
              <a:cxn ang="T8">
                <a:pos x="T0" y="T1"/>
              </a:cxn>
              <a:cxn ang="T9">
                <a:pos x="T2" y="T3"/>
              </a:cxn>
              <a:cxn ang="T10">
                <a:pos x="T4" y="T5"/>
              </a:cxn>
              <a:cxn ang="T11">
                <a:pos x="T6" y="T7"/>
              </a:cxn>
            </a:cxnLst>
            <a:rect l="T12" t="T13" r="T14" b="T15"/>
            <a:pathLst>
              <a:path w="21600" h="21600">
                <a:moveTo>
                  <a:pt x="0" y="0"/>
                </a:moveTo>
                <a:lnTo>
                  <a:pt x="1730" y="21600"/>
                </a:lnTo>
                <a:lnTo>
                  <a:pt x="19870" y="21600"/>
                </a:lnTo>
                <a:lnTo>
                  <a:pt x="21600" y="0"/>
                </a:lnTo>
                <a:lnTo>
                  <a:pt x="0" y="0"/>
                </a:lnTo>
                <a:close/>
              </a:path>
            </a:pathLst>
          </a:custGeom>
          <a:gradFill rotWithShape="1">
            <a:gsLst>
              <a:gs pos="99000">
                <a:srgbClr val="2676FF">
                  <a:lumMod val="40000"/>
                  <a:lumOff val="60000"/>
                </a:srgbClr>
              </a:gs>
              <a:gs pos="2000">
                <a:srgbClr val="5F5F5F">
                  <a:alpha val="0"/>
                </a:srgbClr>
              </a:gs>
            </a:gsLst>
            <a:lin ang="5400000" scaled="0"/>
          </a:gradFill>
          <a:ln>
            <a:noFill/>
          </a:ln>
          <a:effectLst/>
        </p:spPr>
        <p:txBody>
          <a:bodyPr wrap="none" anchor="ctr"/>
          <a:lstStyle/>
          <a:p>
            <a:pPr defTabSz="914491">
              <a:defRPr/>
            </a:pPr>
            <a:endParaRPr lang="zh-CN" altLang="en-US" kern="0" dirty="0">
              <a:solidFill>
                <a:sysClr val="window" lastClr="FFFFFF"/>
              </a:solidFill>
              <a:latin typeface="Impact" pitchFamily="34" charset="0"/>
              <a:ea typeface="微软雅黑" pitchFamily="34" charset="-122"/>
            </a:endParaRPr>
          </a:p>
        </p:txBody>
      </p:sp>
      <p:sp>
        <p:nvSpPr>
          <p:cNvPr id="25" name="Text Box 44"/>
          <p:cNvSpPr txBox="1">
            <a:spLocks noChangeArrowheads="1"/>
          </p:cNvSpPr>
          <p:nvPr/>
        </p:nvSpPr>
        <p:spPr bwMode="auto">
          <a:xfrm>
            <a:off x="2958772" y="5624484"/>
            <a:ext cx="6836664" cy="75713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意志品质是指构成人意志的诸因素的总和。主要包括</a:t>
            </a:r>
            <a:r>
              <a:rPr lang="zh-CN" altLang="en-US" b="1" dirty="0">
                <a:solidFill>
                  <a:srgbClr val="00B0F0"/>
                </a:solidFill>
              </a:rPr>
              <a:t>自觉性、果断性、自制性和坚持性</a:t>
            </a:r>
            <a:r>
              <a:rPr lang="zh-CN" altLang="en-US" dirty="0">
                <a:solidFill>
                  <a:schemeClr val="tx1">
                    <a:lumMod val="65000"/>
                    <a:lumOff val="35000"/>
                  </a:schemeClr>
                </a:solidFill>
              </a:rPr>
              <a:t>等几方面，它是衡量一个人意志坚强与否的尺度。</a:t>
            </a:r>
            <a:endParaRPr lang="zh-CN" altLang="zh-CN" dirty="0">
              <a:solidFill>
                <a:schemeClr val="tx1">
                  <a:lumMod val="65000"/>
                  <a:lumOff val="35000"/>
                </a:schemeClr>
              </a:solidFill>
            </a:endParaRPr>
          </a:p>
        </p:txBody>
      </p:sp>
      <p:sp>
        <p:nvSpPr>
          <p:cNvPr id="26" name="矩形 25"/>
          <p:cNvSpPr>
            <a:spLocks/>
          </p:cNvSpPr>
          <p:nvPr/>
        </p:nvSpPr>
        <p:spPr>
          <a:xfrm>
            <a:off x="2855218" y="5508093"/>
            <a:ext cx="7025602" cy="945637"/>
          </a:xfrm>
          <a:prstGeom prst="rect">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3748122396"/>
      </p:ext>
    </p:extLst>
  </p:cSld>
  <p:clrMapOvr>
    <a:masterClrMapping/>
  </p:clrMapOvr>
  <mc:AlternateContent xmlns:mc="http://schemas.openxmlformats.org/markup-compatibility/2006" xmlns:p14="http://schemas.microsoft.com/office/powerpoint/2010/main">
    <mc:Choice Requires="p14">
      <p:transition spd="med">
        <p14:ferris dir="l"/>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rgbClr val="00B0F0"/>
                </a:solidFill>
                <a:latin typeface="微软雅黑" pitchFamily="34" charset="-122"/>
                <a:ea typeface="微软雅黑" pitchFamily="34" charset="-122"/>
              </a:rPr>
              <a:t>意志品质的构成要素</a:t>
            </a:r>
          </a:p>
        </p:txBody>
      </p:sp>
      <p:sp>
        <p:nvSpPr>
          <p:cNvPr id="4" name="椭圆 3"/>
          <p:cNvSpPr>
            <a:spLocks/>
          </p:cNvSpPr>
          <p:nvPr/>
        </p:nvSpPr>
        <p:spPr>
          <a:xfrm>
            <a:off x="1574705" y="1268510"/>
            <a:ext cx="288038" cy="2880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1" name="空心弧 10"/>
          <p:cNvSpPr>
            <a:spLocks/>
          </p:cNvSpPr>
          <p:nvPr/>
        </p:nvSpPr>
        <p:spPr>
          <a:xfrm>
            <a:off x="10417042" y="5013382"/>
            <a:ext cx="1386525" cy="1386525"/>
          </a:xfrm>
          <a:prstGeom prst="blockArc">
            <a:avLst>
              <a:gd name="adj1" fmla="val 15977542"/>
              <a:gd name="adj2" fmla="val 11091646"/>
              <a:gd name="adj3" fmla="val 799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1" b="1" dirty="0">
                <a:solidFill>
                  <a:srgbClr val="00B0F0"/>
                </a:solidFill>
                <a:latin typeface="微软雅黑" pitchFamily="34" charset="-122"/>
                <a:ea typeface="微软雅黑" pitchFamily="34" charset="-122"/>
              </a:rPr>
              <a:t>1</a:t>
            </a:r>
            <a:endParaRPr lang="zh-CN" altLang="en-US" sz="5401" b="1" dirty="0">
              <a:solidFill>
                <a:srgbClr val="00B0F0"/>
              </a:solidFill>
              <a:latin typeface="微软雅黑" pitchFamily="34" charset="-122"/>
              <a:ea typeface="微软雅黑" pitchFamily="34" charset="-122"/>
            </a:endParaRPr>
          </a:p>
        </p:txBody>
      </p:sp>
      <p:sp>
        <p:nvSpPr>
          <p:cNvPr id="12" name="矩形 4"/>
          <p:cNvSpPr>
            <a:spLocks noChangeArrowheads="1"/>
          </p:cNvSpPr>
          <p:nvPr/>
        </p:nvSpPr>
        <p:spPr bwMode="auto">
          <a:xfrm>
            <a:off x="8328539" y="5801798"/>
            <a:ext cx="1946016" cy="554070"/>
          </a:xfrm>
          <a:prstGeom prst="rect">
            <a:avLst/>
          </a:prstGeom>
          <a:noFill/>
          <a:ln w="9525">
            <a:noFill/>
            <a:miter lim="800000"/>
            <a:headEnd/>
            <a:tailEnd/>
          </a:ln>
          <a:effectLst/>
        </p:spPr>
        <p:txBody>
          <a:bodyPr wrap="square">
            <a:spAutoFit/>
          </a:bodyPr>
          <a:lstStyle/>
          <a:p>
            <a:pPr>
              <a:lnSpc>
                <a:spcPct val="150000"/>
              </a:lnSpc>
            </a:pPr>
            <a:r>
              <a:rPr lang="zh-CN" altLang="en-US" sz="2000" b="1" dirty="0">
                <a:solidFill>
                  <a:srgbClr val="00B0F0"/>
                </a:solidFill>
                <a:effectLst>
                  <a:reflection blurRad="6350" stA="60000" endA="900" endPos="60000" dist="60007" dir="5400000" sy="-100000" algn="bl" rotWithShape="0"/>
                </a:effectLst>
                <a:latin typeface="微软雅黑" pitchFamily="34" charset="-122"/>
                <a:ea typeface="微软雅黑" pitchFamily="34" charset="-122"/>
              </a:rPr>
              <a:t>意志的自觉性</a:t>
            </a:r>
          </a:p>
        </p:txBody>
      </p:sp>
      <p:cxnSp>
        <p:nvCxnSpPr>
          <p:cNvPr id="13" name="直接连接符 12"/>
          <p:cNvCxnSpPr/>
          <p:nvPr/>
        </p:nvCxnSpPr>
        <p:spPr>
          <a:xfrm>
            <a:off x="8004888" y="6469498"/>
            <a:ext cx="3744352" cy="0"/>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6" name="Text Box 44"/>
          <p:cNvSpPr txBox="1">
            <a:spLocks noChangeArrowheads="1"/>
          </p:cNvSpPr>
          <p:nvPr/>
        </p:nvSpPr>
        <p:spPr bwMode="auto">
          <a:xfrm>
            <a:off x="3427998" y="4959599"/>
            <a:ext cx="4252384"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t>是指动机或目的明确，并能够自觉行动。具有意志自觉性的人，能够</a:t>
            </a:r>
            <a:r>
              <a:rPr lang="zh-CN" altLang="en-US" b="1" dirty="0">
                <a:solidFill>
                  <a:srgbClr val="00B0F0"/>
                </a:solidFill>
              </a:rPr>
              <a:t>主动地、独立地调控自己的行动，为实现预定的目的而倾注全部的热情和力量。</a:t>
            </a:r>
            <a:endParaRPr lang="en-US" b="1" dirty="0">
              <a:solidFill>
                <a:srgbClr val="00B0F0"/>
              </a:solidFill>
            </a:endParaRPr>
          </a:p>
        </p:txBody>
      </p:sp>
      <p:sp>
        <p:nvSpPr>
          <p:cNvPr id="18" name="矩形 17"/>
          <p:cNvSpPr>
            <a:spLocks/>
          </p:cNvSpPr>
          <p:nvPr/>
        </p:nvSpPr>
        <p:spPr>
          <a:xfrm>
            <a:off x="3287322" y="4869348"/>
            <a:ext cx="4537095" cy="1598900"/>
          </a:xfrm>
          <a:prstGeom prst="rect">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2050" name="Picture 2" descr="F:\TDZ临时\其他备用\new\so easy\5D86E325F5B96B134AA5461DC16922FC.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2032919" y="1429438"/>
            <a:ext cx="9770649" cy="2863060"/>
          </a:xfrm>
          <a:prstGeom prst="rect">
            <a:avLst/>
          </a:prstGeom>
          <a:noFill/>
          <a:extLst>
            <a:ext uri="{909E8E84-426E-40DD-AFC4-6F175D3DCCD1}">
              <a14:hiddenFill xmlns:a14="http://schemas.microsoft.com/office/drawing/2010/main">
                <a:solidFill>
                  <a:srgbClr val="FFFFFF"/>
                </a:solidFill>
              </a14:hiddenFill>
            </a:ext>
          </a:extLst>
        </p:spPr>
      </p:pic>
      <p:cxnSp>
        <p:nvCxnSpPr>
          <p:cNvPr id="21" name="直接连接符 20"/>
          <p:cNvCxnSpPr/>
          <p:nvPr/>
        </p:nvCxnSpPr>
        <p:spPr>
          <a:xfrm>
            <a:off x="1846975" y="6468248"/>
            <a:ext cx="1260164" cy="1250"/>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51547801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00" fill="hold"/>
                                        <p:tgtEl>
                                          <p:spTgt spid="11"/>
                                        </p:tgtEl>
                                        <p:attrNameLst>
                                          <p:attrName>ppt_w</p:attrName>
                                        </p:attrNameLst>
                                      </p:cBhvr>
                                      <p:tavLst>
                                        <p:tav tm="0">
                                          <p:val>
                                            <p:fltVal val="0"/>
                                          </p:val>
                                        </p:tav>
                                        <p:tav tm="100000">
                                          <p:val>
                                            <p:strVal val="#ppt_w"/>
                                          </p:val>
                                        </p:tav>
                                      </p:tavLst>
                                    </p:anim>
                                    <p:anim calcmode="lin" valueType="num">
                                      <p:cBhvr>
                                        <p:cTn id="8" dur="200" fill="hold"/>
                                        <p:tgtEl>
                                          <p:spTgt spid="11"/>
                                        </p:tgtEl>
                                        <p:attrNameLst>
                                          <p:attrName>ppt_h</p:attrName>
                                        </p:attrNameLst>
                                      </p:cBhvr>
                                      <p:tavLst>
                                        <p:tav tm="0">
                                          <p:val>
                                            <p:fltVal val="0"/>
                                          </p:val>
                                        </p:tav>
                                        <p:tav tm="100000">
                                          <p:val>
                                            <p:strVal val="#ppt_h"/>
                                          </p:val>
                                        </p:tav>
                                      </p:tavLst>
                                    </p:anim>
                                    <p:animEffect transition="in" filter="fade">
                                      <p:cBhvr>
                                        <p:cTn id="9" dur="200"/>
                                        <p:tgtEl>
                                          <p:spTgt spid="11"/>
                                        </p:tgtEl>
                                      </p:cBhvr>
                                    </p:animEffect>
                                  </p:childTnLst>
                                </p:cTn>
                              </p:par>
                              <p:par>
                                <p:cTn id="10" presetID="6" presetClass="emph" presetSubtype="0" fill="hold" grpId="1" nodeType="withEffect">
                                  <p:stCondLst>
                                    <p:cond delay="100"/>
                                  </p:stCondLst>
                                  <p:childTnLst>
                                    <p:animScale>
                                      <p:cBhvr>
                                        <p:cTn id="11" dur="200" fill="hold"/>
                                        <p:tgtEl>
                                          <p:spTgt spid="11"/>
                                        </p:tgtEl>
                                      </p:cBhvr>
                                      <p:by x="120000" y="120000"/>
                                    </p:animScale>
                                  </p:childTnLst>
                                </p:cTn>
                              </p:par>
                              <p:par>
                                <p:cTn id="12" presetID="6" presetClass="emph" presetSubtype="0" fill="hold" grpId="2" nodeType="withEffect">
                                  <p:stCondLst>
                                    <p:cond delay="200"/>
                                  </p:stCondLst>
                                  <p:childTnLst>
                                    <p:animScale>
                                      <p:cBhvr>
                                        <p:cTn id="13" dur="1300" fill="hold"/>
                                        <p:tgtEl>
                                          <p:spTgt spid="11"/>
                                        </p:tgtEl>
                                      </p:cBhvr>
                                      <p:by x="90000" y="90000"/>
                                    </p:animScale>
                                  </p:childTnLst>
                                </p:cTn>
                              </p:par>
                              <p:par>
                                <p:cTn id="14" presetID="50" presetClass="entr" presetSubtype="0" decel="100000" fill="hold" grpId="0" nodeType="withEffect">
                                  <p:stCondLst>
                                    <p:cond delay="200"/>
                                  </p:stCondLst>
                                  <p:childTnLst>
                                    <p:set>
                                      <p:cBhvr>
                                        <p:cTn id="15" dur="1" fill="hold">
                                          <p:stCondLst>
                                            <p:cond delay="0"/>
                                          </p:stCondLst>
                                        </p:cTn>
                                        <p:tgtEl>
                                          <p:spTgt spid="12"/>
                                        </p:tgtEl>
                                        <p:attrNameLst>
                                          <p:attrName>style.visibility</p:attrName>
                                        </p:attrNameLst>
                                      </p:cBhvr>
                                      <p:to>
                                        <p:strVal val="visible"/>
                                      </p:to>
                                    </p:set>
                                    <p:anim calcmode="lin" valueType="num">
                                      <p:cBhvr>
                                        <p:cTn id="16" dur="1000" fill="hold"/>
                                        <p:tgtEl>
                                          <p:spTgt spid="12"/>
                                        </p:tgtEl>
                                        <p:attrNameLst>
                                          <p:attrName>ppt_w</p:attrName>
                                        </p:attrNameLst>
                                      </p:cBhvr>
                                      <p:tavLst>
                                        <p:tav tm="0">
                                          <p:val>
                                            <p:strVal val="#ppt_w+.3"/>
                                          </p:val>
                                        </p:tav>
                                        <p:tav tm="100000">
                                          <p:val>
                                            <p:strVal val="#ppt_w"/>
                                          </p:val>
                                        </p:tav>
                                      </p:tavLst>
                                    </p:anim>
                                    <p:anim calcmode="lin" valueType="num">
                                      <p:cBhvr>
                                        <p:cTn id="17" dur="1000" fill="hold"/>
                                        <p:tgtEl>
                                          <p:spTgt spid="12"/>
                                        </p:tgtEl>
                                        <p:attrNameLst>
                                          <p:attrName>ppt_h</p:attrName>
                                        </p:attrNameLst>
                                      </p:cBhvr>
                                      <p:tavLst>
                                        <p:tav tm="0">
                                          <p:val>
                                            <p:strVal val="#ppt_h"/>
                                          </p:val>
                                        </p:tav>
                                        <p:tav tm="100000">
                                          <p:val>
                                            <p:strVal val="#ppt_h"/>
                                          </p:val>
                                        </p:tav>
                                      </p:tavLst>
                                    </p:anim>
                                    <p:animEffect transition="in" filter="fade">
                                      <p:cBhvr>
                                        <p:cTn id="18" dur="1000"/>
                                        <p:tgtEl>
                                          <p:spTgt spid="12"/>
                                        </p:tgtEl>
                                      </p:cBhvr>
                                    </p:animEffect>
                                  </p:childTnLst>
                                </p:cTn>
                              </p:par>
                              <p:par>
                                <p:cTn id="19" presetID="10" presetClass="entr" presetSubtype="0" fill="hold" grpId="1" nodeType="withEffect">
                                  <p:stCondLst>
                                    <p:cond delay="20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16"/>
                                        </p:tgtEl>
                                        <p:attrNameLst>
                                          <p:attrName>style.visibility</p:attrName>
                                        </p:attrNameLst>
                                      </p:cBhvr>
                                      <p:to>
                                        <p:strVal val="visible"/>
                                      </p:to>
                                    </p:set>
                                    <p:animEffect transition="in" filter="fade">
                                      <p:cBhvr>
                                        <p:cTn id="25" dur="1000"/>
                                        <p:tgtEl>
                                          <p:spTgt spid="16"/>
                                        </p:tgtEl>
                                      </p:cBhvr>
                                    </p:animEffect>
                                    <p:anim calcmode="lin" valueType="num">
                                      <p:cBhvr>
                                        <p:cTn id="26" dur="1000" fill="hold"/>
                                        <p:tgtEl>
                                          <p:spTgt spid="16"/>
                                        </p:tgtEl>
                                        <p:attrNameLst>
                                          <p:attrName>ppt_x</p:attrName>
                                        </p:attrNameLst>
                                      </p:cBhvr>
                                      <p:tavLst>
                                        <p:tav tm="0">
                                          <p:val>
                                            <p:strVal val="#ppt_x"/>
                                          </p:val>
                                        </p:tav>
                                        <p:tav tm="100000">
                                          <p:val>
                                            <p:strVal val="#ppt_x"/>
                                          </p:val>
                                        </p:tav>
                                      </p:tavLst>
                                    </p:anim>
                                    <p:anim calcmode="lin" valueType="num">
                                      <p:cBhvr>
                                        <p:cTn id="27"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1" grpId="2" animBg="1"/>
      <p:bldP spid="12" grpId="0"/>
      <p:bldP spid="12" grpId="1"/>
      <p:bldP spid="16"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rgbClr val="00B0F0"/>
                </a:solidFill>
                <a:latin typeface="微软雅黑" pitchFamily="34" charset="-122"/>
                <a:ea typeface="微软雅黑" pitchFamily="34" charset="-122"/>
              </a:rPr>
              <a:t>意志品质的构成要素</a:t>
            </a:r>
          </a:p>
        </p:txBody>
      </p:sp>
      <p:sp>
        <p:nvSpPr>
          <p:cNvPr id="4" name="椭圆 3"/>
          <p:cNvSpPr>
            <a:spLocks/>
          </p:cNvSpPr>
          <p:nvPr/>
        </p:nvSpPr>
        <p:spPr>
          <a:xfrm>
            <a:off x="1574705" y="1268510"/>
            <a:ext cx="288038" cy="2880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1" name="空心弧 10"/>
          <p:cNvSpPr>
            <a:spLocks/>
          </p:cNvSpPr>
          <p:nvPr/>
        </p:nvSpPr>
        <p:spPr>
          <a:xfrm>
            <a:off x="10417042" y="5013382"/>
            <a:ext cx="1386525" cy="1386525"/>
          </a:xfrm>
          <a:prstGeom prst="blockArc">
            <a:avLst>
              <a:gd name="adj1" fmla="val 15977542"/>
              <a:gd name="adj2" fmla="val 11091646"/>
              <a:gd name="adj3" fmla="val 799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1" b="1" dirty="0">
                <a:solidFill>
                  <a:srgbClr val="00B0F0"/>
                </a:solidFill>
                <a:latin typeface="微软雅黑" pitchFamily="34" charset="-122"/>
                <a:ea typeface="微软雅黑" pitchFamily="34" charset="-122"/>
              </a:rPr>
              <a:t>2</a:t>
            </a:r>
            <a:endParaRPr lang="zh-CN" altLang="en-US" sz="5401" b="1" dirty="0">
              <a:solidFill>
                <a:srgbClr val="00B0F0"/>
              </a:solidFill>
              <a:latin typeface="微软雅黑" pitchFamily="34" charset="-122"/>
              <a:ea typeface="微软雅黑" pitchFamily="34" charset="-122"/>
            </a:endParaRPr>
          </a:p>
        </p:txBody>
      </p:sp>
      <p:sp>
        <p:nvSpPr>
          <p:cNvPr id="12" name="矩形 4"/>
          <p:cNvSpPr>
            <a:spLocks noChangeArrowheads="1"/>
          </p:cNvSpPr>
          <p:nvPr/>
        </p:nvSpPr>
        <p:spPr bwMode="auto">
          <a:xfrm>
            <a:off x="8328539" y="5801798"/>
            <a:ext cx="1946016" cy="554070"/>
          </a:xfrm>
          <a:prstGeom prst="rect">
            <a:avLst/>
          </a:prstGeom>
          <a:noFill/>
          <a:ln w="9525">
            <a:noFill/>
            <a:miter lim="800000"/>
            <a:headEnd/>
            <a:tailEnd/>
          </a:ln>
          <a:effectLst/>
        </p:spPr>
        <p:txBody>
          <a:bodyPr wrap="square">
            <a:spAutoFit/>
          </a:bodyPr>
          <a:lstStyle/>
          <a:p>
            <a:pPr>
              <a:lnSpc>
                <a:spcPct val="150000"/>
              </a:lnSpc>
            </a:pPr>
            <a:r>
              <a:rPr lang="zh-CN" altLang="en-US" sz="2000" b="1" dirty="0">
                <a:solidFill>
                  <a:srgbClr val="00B0F0"/>
                </a:solidFill>
                <a:effectLst>
                  <a:reflection blurRad="6350" stA="60000" endA="900" endPos="60000" dist="60007" dir="5400000" sy="-100000" algn="bl" rotWithShape="0"/>
                </a:effectLst>
                <a:latin typeface="微软雅黑" pitchFamily="34" charset="-122"/>
                <a:ea typeface="微软雅黑" pitchFamily="34" charset="-122"/>
              </a:rPr>
              <a:t>意志的果断性</a:t>
            </a:r>
          </a:p>
        </p:txBody>
      </p:sp>
      <p:cxnSp>
        <p:nvCxnSpPr>
          <p:cNvPr id="13" name="直接连接符 12"/>
          <p:cNvCxnSpPr/>
          <p:nvPr/>
        </p:nvCxnSpPr>
        <p:spPr>
          <a:xfrm>
            <a:off x="8004888" y="6469498"/>
            <a:ext cx="3744352" cy="0"/>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cxnSp>
        <p:nvCxnSpPr>
          <p:cNvPr id="21" name="直接连接符 20"/>
          <p:cNvCxnSpPr/>
          <p:nvPr/>
        </p:nvCxnSpPr>
        <p:spPr>
          <a:xfrm>
            <a:off x="1846975" y="6458795"/>
            <a:ext cx="1224159" cy="1250"/>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14" name="Picture 2" descr="F:\TDZ临时\其他备用\！PPT图片及版面资源\06-PPT精选插图\03-人物\shangwusx273.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3178565" y="-446"/>
            <a:ext cx="4573835" cy="6858890"/>
          </a:xfrm>
          <a:prstGeom prst="rect">
            <a:avLst/>
          </a:prstGeom>
          <a:noFill/>
          <a:extLst>
            <a:ext uri="{909E8E84-426E-40DD-AFC4-6F175D3DCCD1}">
              <a14:hiddenFill xmlns:a14="http://schemas.microsoft.com/office/drawing/2010/main">
                <a:solidFill>
                  <a:srgbClr val="FFFFFF"/>
                </a:solidFill>
              </a14:hiddenFill>
            </a:ext>
          </a:extLst>
        </p:spPr>
      </p:pic>
      <p:sp>
        <p:nvSpPr>
          <p:cNvPr id="23" name="Text Box 44"/>
          <p:cNvSpPr txBox="1">
            <a:spLocks noChangeArrowheads="1"/>
          </p:cNvSpPr>
          <p:nvPr/>
        </p:nvSpPr>
        <p:spPr bwMode="auto">
          <a:xfrm>
            <a:off x="7896434" y="2636809"/>
            <a:ext cx="4104991"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是指善于抓住时机，迅速决定，及时行动。果断性强的人，当需要立即行动时，能</a:t>
            </a:r>
            <a:r>
              <a:rPr lang="zh-CN" altLang="zh-CN" b="1" dirty="0">
                <a:solidFill>
                  <a:srgbClr val="00B0F0"/>
                </a:solidFill>
              </a:rPr>
              <a:t>迅速决断，使意志行动顺利进行</a:t>
            </a:r>
            <a:r>
              <a:rPr lang="zh-CN" altLang="zh-CN" dirty="0"/>
              <a:t>；</a:t>
            </a:r>
            <a:r>
              <a:rPr lang="zh-CN" altLang="zh-CN" dirty="0">
                <a:solidFill>
                  <a:schemeClr val="tx1">
                    <a:lumMod val="65000"/>
                    <a:lumOff val="35000"/>
                  </a:schemeClr>
                </a:solidFill>
              </a:rPr>
              <a:t>而当情况发生新的变化，需要改变行动时，又能够</a:t>
            </a:r>
            <a:r>
              <a:rPr lang="zh-CN" altLang="zh-CN" b="1" dirty="0">
                <a:solidFill>
                  <a:srgbClr val="00B0F0"/>
                </a:solidFill>
              </a:rPr>
              <a:t>随机应变，毫不犹豫地做出新的决定</a:t>
            </a:r>
            <a:r>
              <a:rPr lang="zh-CN" altLang="zh-CN" dirty="0"/>
              <a:t>，</a:t>
            </a:r>
            <a:r>
              <a:rPr lang="zh-CN" altLang="zh-CN" dirty="0">
                <a:solidFill>
                  <a:schemeClr val="tx1">
                    <a:lumMod val="65000"/>
                    <a:lumOff val="35000"/>
                  </a:schemeClr>
                </a:solidFill>
              </a:rPr>
              <a:t>以便更加有效地执行决定，完成行动。</a:t>
            </a:r>
            <a:endParaRPr lang="en-US" dirty="0">
              <a:solidFill>
                <a:schemeClr val="tx1">
                  <a:lumMod val="65000"/>
                  <a:lumOff val="35000"/>
                </a:schemeClr>
              </a:solidFill>
            </a:endParaRPr>
          </a:p>
        </p:txBody>
      </p:sp>
    </p:spTree>
    <p:extLst>
      <p:ext uri="{BB962C8B-B14F-4D97-AF65-F5344CB8AC3E}">
        <p14:creationId xmlns:p14="http://schemas.microsoft.com/office/powerpoint/2010/main" val="158670665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00" fill="hold"/>
                                        <p:tgtEl>
                                          <p:spTgt spid="11"/>
                                        </p:tgtEl>
                                        <p:attrNameLst>
                                          <p:attrName>ppt_w</p:attrName>
                                        </p:attrNameLst>
                                      </p:cBhvr>
                                      <p:tavLst>
                                        <p:tav tm="0">
                                          <p:val>
                                            <p:fltVal val="0"/>
                                          </p:val>
                                        </p:tav>
                                        <p:tav tm="100000">
                                          <p:val>
                                            <p:strVal val="#ppt_w"/>
                                          </p:val>
                                        </p:tav>
                                      </p:tavLst>
                                    </p:anim>
                                    <p:anim calcmode="lin" valueType="num">
                                      <p:cBhvr>
                                        <p:cTn id="8" dur="200" fill="hold"/>
                                        <p:tgtEl>
                                          <p:spTgt spid="11"/>
                                        </p:tgtEl>
                                        <p:attrNameLst>
                                          <p:attrName>ppt_h</p:attrName>
                                        </p:attrNameLst>
                                      </p:cBhvr>
                                      <p:tavLst>
                                        <p:tav tm="0">
                                          <p:val>
                                            <p:fltVal val="0"/>
                                          </p:val>
                                        </p:tav>
                                        <p:tav tm="100000">
                                          <p:val>
                                            <p:strVal val="#ppt_h"/>
                                          </p:val>
                                        </p:tav>
                                      </p:tavLst>
                                    </p:anim>
                                    <p:animEffect transition="in" filter="fade">
                                      <p:cBhvr>
                                        <p:cTn id="9" dur="200"/>
                                        <p:tgtEl>
                                          <p:spTgt spid="11"/>
                                        </p:tgtEl>
                                      </p:cBhvr>
                                    </p:animEffect>
                                  </p:childTnLst>
                                </p:cTn>
                              </p:par>
                              <p:par>
                                <p:cTn id="10" presetID="6" presetClass="emph" presetSubtype="0" fill="hold" grpId="1" nodeType="withEffect">
                                  <p:stCondLst>
                                    <p:cond delay="100"/>
                                  </p:stCondLst>
                                  <p:childTnLst>
                                    <p:animScale>
                                      <p:cBhvr>
                                        <p:cTn id="11" dur="200" fill="hold"/>
                                        <p:tgtEl>
                                          <p:spTgt spid="11"/>
                                        </p:tgtEl>
                                      </p:cBhvr>
                                      <p:by x="120000" y="120000"/>
                                    </p:animScale>
                                  </p:childTnLst>
                                </p:cTn>
                              </p:par>
                              <p:par>
                                <p:cTn id="12" presetID="6" presetClass="emph" presetSubtype="0" fill="hold" grpId="2" nodeType="withEffect">
                                  <p:stCondLst>
                                    <p:cond delay="200"/>
                                  </p:stCondLst>
                                  <p:childTnLst>
                                    <p:animScale>
                                      <p:cBhvr>
                                        <p:cTn id="13" dur="1300" fill="hold"/>
                                        <p:tgtEl>
                                          <p:spTgt spid="11"/>
                                        </p:tgtEl>
                                      </p:cBhvr>
                                      <p:by x="90000" y="90000"/>
                                    </p:animScale>
                                  </p:childTnLst>
                                </p:cTn>
                              </p:par>
                              <p:par>
                                <p:cTn id="14" presetID="50" presetClass="entr" presetSubtype="0" decel="10000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1000" fill="hold"/>
                                        <p:tgtEl>
                                          <p:spTgt spid="12"/>
                                        </p:tgtEl>
                                        <p:attrNameLst>
                                          <p:attrName>ppt_w</p:attrName>
                                        </p:attrNameLst>
                                      </p:cBhvr>
                                      <p:tavLst>
                                        <p:tav tm="0">
                                          <p:val>
                                            <p:strVal val="#ppt_w+.3"/>
                                          </p:val>
                                        </p:tav>
                                        <p:tav tm="100000">
                                          <p:val>
                                            <p:strVal val="#ppt_w"/>
                                          </p:val>
                                        </p:tav>
                                      </p:tavLst>
                                    </p:anim>
                                    <p:anim calcmode="lin" valueType="num">
                                      <p:cBhvr>
                                        <p:cTn id="17" dur="1000" fill="hold"/>
                                        <p:tgtEl>
                                          <p:spTgt spid="12"/>
                                        </p:tgtEl>
                                        <p:attrNameLst>
                                          <p:attrName>ppt_h</p:attrName>
                                        </p:attrNameLst>
                                      </p:cBhvr>
                                      <p:tavLst>
                                        <p:tav tm="0">
                                          <p:val>
                                            <p:strVal val="#ppt_h"/>
                                          </p:val>
                                        </p:tav>
                                        <p:tav tm="100000">
                                          <p:val>
                                            <p:strVal val="#ppt_h"/>
                                          </p:val>
                                        </p:tav>
                                      </p:tavLst>
                                    </p:anim>
                                    <p:animEffect transition="in" filter="fade">
                                      <p:cBhvr>
                                        <p:cTn id="18" dur="1000"/>
                                        <p:tgtEl>
                                          <p:spTgt spid="12"/>
                                        </p:tgtEl>
                                      </p:cBhvr>
                                    </p:animEffect>
                                  </p:childTnLst>
                                </p:cTn>
                              </p:par>
                              <p:par>
                                <p:cTn id="19" presetID="10" presetClass="entr" presetSubtype="0" fill="hold" grpId="1"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1" grpId="2" animBg="1"/>
      <p:bldP spid="12" grpId="0"/>
      <p:bldP spid="12" grpId="1"/>
      <p:bldP spid="23"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rgbClr val="00B0F0"/>
                </a:solidFill>
                <a:latin typeface="微软雅黑" pitchFamily="34" charset="-122"/>
                <a:ea typeface="微软雅黑" pitchFamily="34" charset="-122"/>
              </a:rPr>
              <a:t>意志品质的构成要素</a:t>
            </a:r>
          </a:p>
        </p:txBody>
      </p:sp>
      <p:sp>
        <p:nvSpPr>
          <p:cNvPr id="4" name="椭圆 3"/>
          <p:cNvSpPr>
            <a:spLocks/>
          </p:cNvSpPr>
          <p:nvPr/>
        </p:nvSpPr>
        <p:spPr>
          <a:xfrm>
            <a:off x="1574705" y="1268510"/>
            <a:ext cx="288038" cy="2880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1" name="空心弧 10"/>
          <p:cNvSpPr>
            <a:spLocks/>
          </p:cNvSpPr>
          <p:nvPr/>
        </p:nvSpPr>
        <p:spPr>
          <a:xfrm>
            <a:off x="10417042" y="5013382"/>
            <a:ext cx="1386525" cy="1386525"/>
          </a:xfrm>
          <a:prstGeom prst="blockArc">
            <a:avLst>
              <a:gd name="adj1" fmla="val 15977542"/>
              <a:gd name="adj2" fmla="val 11091646"/>
              <a:gd name="adj3" fmla="val 799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1" b="1" dirty="0">
                <a:solidFill>
                  <a:srgbClr val="00B0F0"/>
                </a:solidFill>
                <a:latin typeface="微软雅黑" pitchFamily="34" charset="-122"/>
                <a:ea typeface="微软雅黑" pitchFamily="34" charset="-122"/>
              </a:rPr>
              <a:t>3</a:t>
            </a:r>
            <a:endParaRPr lang="zh-CN" altLang="en-US" sz="5401" b="1" dirty="0">
              <a:solidFill>
                <a:srgbClr val="00B0F0"/>
              </a:solidFill>
              <a:latin typeface="微软雅黑" pitchFamily="34" charset="-122"/>
              <a:ea typeface="微软雅黑" pitchFamily="34" charset="-122"/>
            </a:endParaRPr>
          </a:p>
        </p:txBody>
      </p:sp>
      <p:sp>
        <p:nvSpPr>
          <p:cNvPr id="12" name="矩形 4"/>
          <p:cNvSpPr>
            <a:spLocks noChangeArrowheads="1"/>
          </p:cNvSpPr>
          <p:nvPr/>
        </p:nvSpPr>
        <p:spPr bwMode="auto">
          <a:xfrm>
            <a:off x="8328539" y="5801798"/>
            <a:ext cx="1946016" cy="554070"/>
          </a:xfrm>
          <a:prstGeom prst="rect">
            <a:avLst/>
          </a:prstGeom>
          <a:noFill/>
          <a:ln w="9525">
            <a:noFill/>
            <a:miter lim="800000"/>
            <a:headEnd/>
            <a:tailEnd/>
          </a:ln>
          <a:effectLst/>
        </p:spPr>
        <p:txBody>
          <a:bodyPr wrap="square">
            <a:spAutoFit/>
          </a:bodyPr>
          <a:lstStyle/>
          <a:p>
            <a:pPr>
              <a:lnSpc>
                <a:spcPct val="150000"/>
              </a:lnSpc>
            </a:pPr>
            <a:r>
              <a:rPr lang="zh-CN" altLang="en-US" sz="2000" b="1" dirty="0">
                <a:solidFill>
                  <a:srgbClr val="00B0F0"/>
                </a:solidFill>
                <a:effectLst>
                  <a:reflection blurRad="6350" stA="60000" endA="900" endPos="60000" dist="60007" dir="5400000" sy="-100000" algn="bl" rotWithShape="0"/>
                </a:effectLst>
                <a:latin typeface="微软雅黑" pitchFamily="34" charset="-122"/>
                <a:ea typeface="微软雅黑" pitchFamily="34" charset="-122"/>
              </a:rPr>
              <a:t>意志的自制性</a:t>
            </a:r>
          </a:p>
        </p:txBody>
      </p:sp>
      <p:cxnSp>
        <p:nvCxnSpPr>
          <p:cNvPr id="13" name="直接连接符 12"/>
          <p:cNvCxnSpPr/>
          <p:nvPr/>
        </p:nvCxnSpPr>
        <p:spPr>
          <a:xfrm>
            <a:off x="8004888" y="6469498"/>
            <a:ext cx="3744352" cy="0"/>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4098" name="Picture 2" descr="F:\TDZ临时\其他备用\！PPT图片及版面资源\06-PPT精选插图\03-人物\623676_1308365654cUc9.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098263" y="942488"/>
            <a:ext cx="7197860" cy="4764157"/>
          </a:xfrm>
          <a:prstGeom prst="snip2DiagRect">
            <a:avLst>
              <a:gd name="adj1" fmla="val 0"/>
              <a:gd name="adj2" fmla="val 7452"/>
            </a:avLst>
          </a:prstGeom>
          <a:noFill/>
          <a:ln w="28575">
            <a:solidFill>
              <a:srgbClr val="00B0F0"/>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3" name="Text Box 44"/>
          <p:cNvSpPr txBox="1">
            <a:spLocks noChangeArrowheads="1"/>
          </p:cNvSpPr>
          <p:nvPr/>
        </p:nvSpPr>
        <p:spPr bwMode="auto">
          <a:xfrm>
            <a:off x="9552834" y="1857042"/>
            <a:ext cx="2448591" cy="275188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是指一个人</a:t>
            </a:r>
            <a:r>
              <a:rPr lang="zh-CN" altLang="zh-CN" b="1" dirty="0">
                <a:solidFill>
                  <a:srgbClr val="00B0F0"/>
                </a:solidFill>
              </a:rPr>
              <a:t>善于控制和支配自己的行动，自己管住自己的言行。</a:t>
            </a:r>
            <a:r>
              <a:rPr lang="zh-CN" altLang="zh-CN" dirty="0">
                <a:solidFill>
                  <a:schemeClr val="tx1">
                    <a:lumMod val="65000"/>
                    <a:lumOff val="35000"/>
                  </a:schemeClr>
                </a:solidFill>
              </a:rPr>
              <a:t>自制性强的人，在意志行动中，不受无关诱因的干扰，能控制自己，坚持完成原定计划，同时能制止自身不利于达到目的的行为。</a:t>
            </a:r>
            <a:endParaRPr lang="en-US" dirty="0">
              <a:solidFill>
                <a:schemeClr val="tx1">
                  <a:lumMod val="65000"/>
                  <a:lumOff val="35000"/>
                </a:schemeClr>
              </a:solidFill>
            </a:endParaRPr>
          </a:p>
        </p:txBody>
      </p:sp>
    </p:spTree>
    <p:extLst>
      <p:ext uri="{BB962C8B-B14F-4D97-AF65-F5344CB8AC3E}">
        <p14:creationId xmlns:p14="http://schemas.microsoft.com/office/powerpoint/2010/main" val="16942900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00" fill="hold"/>
                                        <p:tgtEl>
                                          <p:spTgt spid="11"/>
                                        </p:tgtEl>
                                        <p:attrNameLst>
                                          <p:attrName>ppt_w</p:attrName>
                                        </p:attrNameLst>
                                      </p:cBhvr>
                                      <p:tavLst>
                                        <p:tav tm="0">
                                          <p:val>
                                            <p:fltVal val="0"/>
                                          </p:val>
                                        </p:tav>
                                        <p:tav tm="100000">
                                          <p:val>
                                            <p:strVal val="#ppt_w"/>
                                          </p:val>
                                        </p:tav>
                                      </p:tavLst>
                                    </p:anim>
                                    <p:anim calcmode="lin" valueType="num">
                                      <p:cBhvr>
                                        <p:cTn id="8" dur="200" fill="hold"/>
                                        <p:tgtEl>
                                          <p:spTgt spid="11"/>
                                        </p:tgtEl>
                                        <p:attrNameLst>
                                          <p:attrName>ppt_h</p:attrName>
                                        </p:attrNameLst>
                                      </p:cBhvr>
                                      <p:tavLst>
                                        <p:tav tm="0">
                                          <p:val>
                                            <p:fltVal val="0"/>
                                          </p:val>
                                        </p:tav>
                                        <p:tav tm="100000">
                                          <p:val>
                                            <p:strVal val="#ppt_h"/>
                                          </p:val>
                                        </p:tav>
                                      </p:tavLst>
                                    </p:anim>
                                    <p:animEffect transition="in" filter="fade">
                                      <p:cBhvr>
                                        <p:cTn id="9" dur="200"/>
                                        <p:tgtEl>
                                          <p:spTgt spid="11"/>
                                        </p:tgtEl>
                                      </p:cBhvr>
                                    </p:animEffect>
                                  </p:childTnLst>
                                </p:cTn>
                              </p:par>
                              <p:par>
                                <p:cTn id="10" presetID="6" presetClass="emph" presetSubtype="0" fill="hold" grpId="1" nodeType="withEffect">
                                  <p:stCondLst>
                                    <p:cond delay="100"/>
                                  </p:stCondLst>
                                  <p:childTnLst>
                                    <p:animScale>
                                      <p:cBhvr>
                                        <p:cTn id="11" dur="200" fill="hold"/>
                                        <p:tgtEl>
                                          <p:spTgt spid="11"/>
                                        </p:tgtEl>
                                      </p:cBhvr>
                                      <p:by x="120000" y="120000"/>
                                    </p:animScale>
                                  </p:childTnLst>
                                </p:cTn>
                              </p:par>
                              <p:par>
                                <p:cTn id="12" presetID="6" presetClass="emph" presetSubtype="0" fill="hold" grpId="2" nodeType="withEffect">
                                  <p:stCondLst>
                                    <p:cond delay="200"/>
                                  </p:stCondLst>
                                  <p:childTnLst>
                                    <p:animScale>
                                      <p:cBhvr>
                                        <p:cTn id="13" dur="1300" fill="hold"/>
                                        <p:tgtEl>
                                          <p:spTgt spid="11"/>
                                        </p:tgtEl>
                                      </p:cBhvr>
                                      <p:by x="90000" y="90000"/>
                                    </p:animScale>
                                  </p:childTnLst>
                                </p:cTn>
                              </p:par>
                              <p:par>
                                <p:cTn id="14" presetID="50" presetClass="entr" presetSubtype="0" decel="100000" fill="hold" grpId="0" nodeType="withEffect">
                                  <p:stCondLst>
                                    <p:cond delay="0"/>
                                  </p:stCondLst>
                                  <p:childTnLst>
                                    <p:set>
                                      <p:cBhvr>
                                        <p:cTn id="15" dur="1" fill="hold">
                                          <p:stCondLst>
                                            <p:cond delay="0"/>
                                          </p:stCondLst>
                                        </p:cTn>
                                        <p:tgtEl>
                                          <p:spTgt spid="12"/>
                                        </p:tgtEl>
                                        <p:attrNameLst>
                                          <p:attrName>style.visibility</p:attrName>
                                        </p:attrNameLst>
                                      </p:cBhvr>
                                      <p:to>
                                        <p:strVal val="visible"/>
                                      </p:to>
                                    </p:set>
                                    <p:anim calcmode="lin" valueType="num">
                                      <p:cBhvr>
                                        <p:cTn id="16" dur="1000" fill="hold"/>
                                        <p:tgtEl>
                                          <p:spTgt spid="12"/>
                                        </p:tgtEl>
                                        <p:attrNameLst>
                                          <p:attrName>ppt_w</p:attrName>
                                        </p:attrNameLst>
                                      </p:cBhvr>
                                      <p:tavLst>
                                        <p:tav tm="0">
                                          <p:val>
                                            <p:strVal val="#ppt_w+.3"/>
                                          </p:val>
                                        </p:tav>
                                        <p:tav tm="100000">
                                          <p:val>
                                            <p:strVal val="#ppt_w"/>
                                          </p:val>
                                        </p:tav>
                                      </p:tavLst>
                                    </p:anim>
                                    <p:anim calcmode="lin" valueType="num">
                                      <p:cBhvr>
                                        <p:cTn id="17" dur="1000" fill="hold"/>
                                        <p:tgtEl>
                                          <p:spTgt spid="12"/>
                                        </p:tgtEl>
                                        <p:attrNameLst>
                                          <p:attrName>ppt_h</p:attrName>
                                        </p:attrNameLst>
                                      </p:cBhvr>
                                      <p:tavLst>
                                        <p:tav tm="0">
                                          <p:val>
                                            <p:strVal val="#ppt_h"/>
                                          </p:val>
                                        </p:tav>
                                        <p:tav tm="100000">
                                          <p:val>
                                            <p:strVal val="#ppt_h"/>
                                          </p:val>
                                        </p:tav>
                                      </p:tavLst>
                                    </p:anim>
                                    <p:animEffect transition="in" filter="fade">
                                      <p:cBhvr>
                                        <p:cTn id="18" dur="1000"/>
                                        <p:tgtEl>
                                          <p:spTgt spid="12"/>
                                        </p:tgtEl>
                                      </p:cBhvr>
                                    </p:animEffect>
                                  </p:childTnLst>
                                </p:cTn>
                              </p:par>
                              <p:par>
                                <p:cTn id="19" presetID="10" presetClass="entr" presetSubtype="0" fill="hold" grpId="1" nodeType="withEffect">
                                  <p:stCondLst>
                                    <p:cond delay="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childTnLst>
                                </p:cTn>
                              </p:par>
                            </p:childTnLst>
                          </p:cTn>
                        </p:par>
                        <p:par>
                          <p:cTn id="22" fill="hold">
                            <p:stCondLst>
                              <p:cond delay="1500"/>
                            </p:stCondLst>
                            <p:childTnLst>
                              <p:par>
                                <p:cTn id="23" presetID="42" presetClass="entr" presetSubtype="0" fill="hold" grpId="0" nodeType="afterEffect">
                                  <p:stCondLst>
                                    <p:cond delay="0"/>
                                  </p:stCondLst>
                                  <p:childTnLst>
                                    <p:set>
                                      <p:cBhvr>
                                        <p:cTn id="24" dur="1" fill="hold">
                                          <p:stCondLst>
                                            <p:cond delay="0"/>
                                          </p:stCondLst>
                                        </p:cTn>
                                        <p:tgtEl>
                                          <p:spTgt spid="23"/>
                                        </p:tgtEl>
                                        <p:attrNameLst>
                                          <p:attrName>style.visibility</p:attrName>
                                        </p:attrNameLst>
                                      </p:cBhvr>
                                      <p:to>
                                        <p:strVal val="visible"/>
                                      </p:to>
                                    </p:set>
                                    <p:animEffect transition="in" filter="fade">
                                      <p:cBhvr>
                                        <p:cTn id="25" dur="1000"/>
                                        <p:tgtEl>
                                          <p:spTgt spid="23"/>
                                        </p:tgtEl>
                                      </p:cBhvr>
                                    </p:animEffect>
                                    <p:anim calcmode="lin" valueType="num">
                                      <p:cBhvr>
                                        <p:cTn id="26" dur="1000" fill="hold"/>
                                        <p:tgtEl>
                                          <p:spTgt spid="23"/>
                                        </p:tgtEl>
                                        <p:attrNameLst>
                                          <p:attrName>ppt_x</p:attrName>
                                        </p:attrNameLst>
                                      </p:cBhvr>
                                      <p:tavLst>
                                        <p:tav tm="0">
                                          <p:val>
                                            <p:strVal val="#ppt_x"/>
                                          </p:val>
                                        </p:tav>
                                        <p:tav tm="100000">
                                          <p:val>
                                            <p:strVal val="#ppt_x"/>
                                          </p:val>
                                        </p:tav>
                                      </p:tavLst>
                                    </p:anim>
                                    <p:anim calcmode="lin" valueType="num">
                                      <p:cBhvr>
                                        <p:cTn id="27" dur="1000" fill="hold"/>
                                        <p:tgtEl>
                                          <p:spTgt spid="2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1" grpId="2" animBg="1"/>
      <p:bldP spid="12" grpId="0"/>
      <p:bldP spid="12" grpId="1"/>
      <p:bldP spid="23"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rgbClr val="00B0F0"/>
                </a:solidFill>
                <a:latin typeface="微软雅黑" pitchFamily="34" charset="-122"/>
                <a:ea typeface="微软雅黑" pitchFamily="34" charset="-122"/>
              </a:rPr>
              <a:t>意志品质的构成要素</a:t>
            </a:r>
          </a:p>
        </p:txBody>
      </p:sp>
      <p:sp>
        <p:nvSpPr>
          <p:cNvPr id="4" name="椭圆 3"/>
          <p:cNvSpPr>
            <a:spLocks/>
          </p:cNvSpPr>
          <p:nvPr/>
        </p:nvSpPr>
        <p:spPr>
          <a:xfrm>
            <a:off x="1574705" y="1268510"/>
            <a:ext cx="288038" cy="2880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11" name="空心弧 10"/>
          <p:cNvSpPr>
            <a:spLocks/>
          </p:cNvSpPr>
          <p:nvPr/>
        </p:nvSpPr>
        <p:spPr>
          <a:xfrm>
            <a:off x="10417042" y="5013382"/>
            <a:ext cx="1386525" cy="1386525"/>
          </a:xfrm>
          <a:prstGeom prst="blockArc">
            <a:avLst>
              <a:gd name="adj1" fmla="val 15977542"/>
              <a:gd name="adj2" fmla="val 11091646"/>
              <a:gd name="adj3" fmla="val 7996"/>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zh-CN" sz="5401" b="1" dirty="0">
                <a:solidFill>
                  <a:srgbClr val="00B0F0"/>
                </a:solidFill>
                <a:latin typeface="微软雅黑" pitchFamily="34" charset="-122"/>
                <a:ea typeface="微软雅黑" pitchFamily="34" charset="-122"/>
              </a:rPr>
              <a:t>4</a:t>
            </a:r>
            <a:endParaRPr lang="zh-CN" altLang="en-US" sz="5401" b="1" dirty="0">
              <a:solidFill>
                <a:srgbClr val="00B0F0"/>
              </a:solidFill>
              <a:latin typeface="微软雅黑" pitchFamily="34" charset="-122"/>
              <a:ea typeface="微软雅黑" pitchFamily="34" charset="-122"/>
            </a:endParaRPr>
          </a:p>
        </p:txBody>
      </p:sp>
      <p:sp>
        <p:nvSpPr>
          <p:cNvPr id="12" name="矩形 4"/>
          <p:cNvSpPr>
            <a:spLocks noChangeArrowheads="1"/>
          </p:cNvSpPr>
          <p:nvPr/>
        </p:nvSpPr>
        <p:spPr bwMode="auto">
          <a:xfrm>
            <a:off x="8328539" y="5801798"/>
            <a:ext cx="1946016" cy="554070"/>
          </a:xfrm>
          <a:prstGeom prst="rect">
            <a:avLst/>
          </a:prstGeom>
          <a:noFill/>
          <a:ln w="9525">
            <a:noFill/>
            <a:miter lim="800000"/>
            <a:headEnd/>
            <a:tailEnd/>
          </a:ln>
          <a:effectLst/>
        </p:spPr>
        <p:txBody>
          <a:bodyPr wrap="square">
            <a:spAutoFit/>
          </a:bodyPr>
          <a:lstStyle/>
          <a:p>
            <a:pPr>
              <a:lnSpc>
                <a:spcPct val="150000"/>
              </a:lnSpc>
            </a:pPr>
            <a:r>
              <a:rPr lang="zh-CN" altLang="en-US" sz="2000" b="1" dirty="0">
                <a:solidFill>
                  <a:srgbClr val="00B0F0"/>
                </a:solidFill>
                <a:effectLst>
                  <a:reflection blurRad="6350" stA="60000" endA="900" endPos="60000" dist="60007" dir="5400000" sy="-100000" algn="bl" rotWithShape="0"/>
                </a:effectLst>
                <a:latin typeface="微软雅黑" pitchFamily="34" charset="-122"/>
                <a:ea typeface="微软雅黑" pitchFamily="34" charset="-122"/>
              </a:rPr>
              <a:t>意志的坚持性</a:t>
            </a:r>
          </a:p>
        </p:txBody>
      </p:sp>
      <p:cxnSp>
        <p:nvCxnSpPr>
          <p:cNvPr id="13" name="直接连接符 12"/>
          <p:cNvCxnSpPr/>
          <p:nvPr/>
        </p:nvCxnSpPr>
        <p:spPr>
          <a:xfrm flipV="1">
            <a:off x="8112487" y="6468248"/>
            <a:ext cx="3841904" cy="1250"/>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6" name="Text Box 44"/>
          <p:cNvSpPr txBox="1">
            <a:spLocks noChangeArrowheads="1"/>
          </p:cNvSpPr>
          <p:nvPr/>
        </p:nvSpPr>
        <p:spPr bwMode="auto">
          <a:xfrm>
            <a:off x="2351096" y="4959599"/>
            <a:ext cx="5545338"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t>以上四个方面并不是孤立的，而是有着内在联系的有机整体；但尤以第四点最能反映一个人意志品质。</a:t>
            </a:r>
            <a:r>
              <a:rPr lang="zh-CN" altLang="zh-CN" b="1" dirty="0">
                <a:solidFill>
                  <a:srgbClr val="FF0000"/>
                </a:solidFill>
              </a:rPr>
              <a:t>水只有烧到</a:t>
            </a:r>
            <a:r>
              <a:rPr lang="en-US" altLang="zh-CN" b="1" dirty="0">
                <a:solidFill>
                  <a:srgbClr val="FF0000"/>
                </a:solidFill>
              </a:rPr>
              <a:t>100</a:t>
            </a:r>
            <a:r>
              <a:rPr lang="zh-CN" altLang="zh-CN" b="1" dirty="0">
                <a:solidFill>
                  <a:srgbClr val="FF0000"/>
                </a:solidFill>
              </a:rPr>
              <a:t>摄氏度才能开，差一度都不行！</a:t>
            </a:r>
            <a:r>
              <a:rPr lang="zh-CN" altLang="zh-CN" dirty="0">
                <a:solidFill>
                  <a:schemeClr val="tx1">
                    <a:lumMod val="65000"/>
                    <a:lumOff val="35000"/>
                  </a:schemeClr>
                </a:solidFill>
              </a:rPr>
              <a:t>因此，必须克服一切困难，坚持到底。</a:t>
            </a:r>
            <a:endParaRPr lang="en-US" b="1" dirty="0">
              <a:solidFill>
                <a:schemeClr val="tx1">
                  <a:lumMod val="65000"/>
                  <a:lumOff val="35000"/>
                </a:schemeClr>
              </a:solidFill>
            </a:endParaRPr>
          </a:p>
        </p:txBody>
      </p:sp>
      <p:sp>
        <p:nvSpPr>
          <p:cNvPr id="18" name="矩形 17"/>
          <p:cNvSpPr>
            <a:spLocks/>
          </p:cNvSpPr>
          <p:nvPr/>
        </p:nvSpPr>
        <p:spPr>
          <a:xfrm>
            <a:off x="2246800" y="4869348"/>
            <a:ext cx="5726261" cy="1598900"/>
          </a:xfrm>
          <a:prstGeom prst="rect">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cxnSp>
        <p:nvCxnSpPr>
          <p:cNvPr id="21" name="直接连接符 20"/>
          <p:cNvCxnSpPr/>
          <p:nvPr/>
        </p:nvCxnSpPr>
        <p:spPr>
          <a:xfrm>
            <a:off x="1846975" y="6458795"/>
            <a:ext cx="216028" cy="1250"/>
          </a:xfrm>
          <a:prstGeom prst="line">
            <a:avLst/>
          </a:prstGeom>
          <a:ln>
            <a:solidFill>
              <a:srgbClr val="00B0F0"/>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5122" name="Picture 2" descr="F:\TDZ临时\其他备用\new\so easy\BB257BF8E6EC23ECA43F59311D19CF60.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246801" y="952177"/>
            <a:ext cx="6581413" cy="3485066"/>
          </a:xfrm>
          <a:prstGeom prst="cube">
            <a:avLst/>
          </a:prstGeom>
          <a:noFill/>
          <a:ln w="12700">
            <a:solidFill>
              <a:srgbClr val="00B0F0"/>
            </a:solidFill>
          </a:ln>
          <a:extLst>
            <a:ext uri="{909E8E84-426E-40DD-AFC4-6F175D3DCCD1}">
              <a14:hiddenFill xmlns:a14="http://schemas.microsoft.com/office/drawing/2010/main">
                <a:solidFill>
                  <a:srgbClr val="FFFFFF"/>
                </a:solidFill>
              </a14:hiddenFill>
            </a:ext>
          </a:extLst>
        </p:spPr>
      </p:pic>
      <p:grpSp>
        <p:nvGrpSpPr>
          <p:cNvPr id="14" name="组合 13"/>
          <p:cNvGrpSpPr>
            <a:grpSpLocks/>
          </p:cNvGrpSpPr>
          <p:nvPr/>
        </p:nvGrpSpPr>
        <p:grpSpPr>
          <a:xfrm>
            <a:off x="9022216" y="1844618"/>
            <a:ext cx="2932175" cy="1656400"/>
            <a:chOff x="8003846" y="2924944"/>
            <a:chExt cx="3852000" cy="1728192"/>
          </a:xfrm>
        </p:grpSpPr>
        <p:sp>
          <p:nvSpPr>
            <p:cNvPr id="15" name="Text Box 44"/>
            <p:cNvSpPr txBox="1">
              <a:spLocks noChangeArrowheads="1"/>
            </p:cNvSpPr>
            <p:nvPr/>
          </p:nvSpPr>
          <p:spPr bwMode="auto">
            <a:xfrm>
              <a:off x="8127196" y="3054701"/>
              <a:ext cx="3600400" cy="148375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b="1" dirty="0">
                  <a:solidFill>
                    <a:srgbClr val="00B0F0"/>
                  </a:solidFill>
                </a:rPr>
                <a:t>指坚持不懈、百折不挠，不达目的不罢休。</a:t>
              </a:r>
              <a:r>
                <a:rPr lang="zh-CN" altLang="en-US" dirty="0">
                  <a:solidFill>
                    <a:schemeClr val="tx1">
                      <a:lumMod val="65000"/>
                      <a:lumOff val="35000"/>
                    </a:schemeClr>
                  </a:solidFill>
                </a:rPr>
                <a:t>所谓“锲而不舍，金石可镂”，就是是意志坚持性的表现。</a:t>
              </a:r>
              <a:endParaRPr lang="en-US" b="1" dirty="0">
                <a:solidFill>
                  <a:schemeClr val="tx1">
                    <a:lumMod val="65000"/>
                    <a:lumOff val="35000"/>
                  </a:schemeClr>
                </a:solidFill>
              </a:endParaRPr>
            </a:p>
          </p:txBody>
        </p:sp>
        <p:sp>
          <p:nvSpPr>
            <p:cNvPr id="19" name="矩形 18"/>
            <p:cNvSpPr/>
            <p:nvPr/>
          </p:nvSpPr>
          <p:spPr>
            <a:xfrm>
              <a:off x="8003846" y="2924944"/>
              <a:ext cx="3852000" cy="1728192"/>
            </a:xfrm>
            <a:prstGeom prst="rect">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grpSp>
    </p:spTree>
    <p:extLst>
      <p:ext uri="{BB962C8B-B14F-4D97-AF65-F5344CB8AC3E}">
        <p14:creationId xmlns:p14="http://schemas.microsoft.com/office/powerpoint/2010/main" val="126861671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 calcmode="lin" valueType="num">
                                      <p:cBhvr>
                                        <p:cTn id="7" dur="200" fill="hold"/>
                                        <p:tgtEl>
                                          <p:spTgt spid="11"/>
                                        </p:tgtEl>
                                        <p:attrNameLst>
                                          <p:attrName>ppt_w</p:attrName>
                                        </p:attrNameLst>
                                      </p:cBhvr>
                                      <p:tavLst>
                                        <p:tav tm="0">
                                          <p:val>
                                            <p:fltVal val="0"/>
                                          </p:val>
                                        </p:tav>
                                        <p:tav tm="100000">
                                          <p:val>
                                            <p:strVal val="#ppt_w"/>
                                          </p:val>
                                        </p:tav>
                                      </p:tavLst>
                                    </p:anim>
                                    <p:anim calcmode="lin" valueType="num">
                                      <p:cBhvr>
                                        <p:cTn id="8" dur="200" fill="hold"/>
                                        <p:tgtEl>
                                          <p:spTgt spid="11"/>
                                        </p:tgtEl>
                                        <p:attrNameLst>
                                          <p:attrName>ppt_h</p:attrName>
                                        </p:attrNameLst>
                                      </p:cBhvr>
                                      <p:tavLst>
                                        <p:tav tm="0">
                                          <p:val>
                                            <p:fltVal val="0"/>
                                          </p:val>
                                        </p:tav>
                                        <p:tav tm="100000">
                                          <p:val>
                                            <p:strVal val="#ppt_h"/>
                                          </p:val>
                                        </p:tav>
                                      </p:tavLst>
                                    </p:anim>
                                    <p:animEffect transition="in" filter="fade">
                                      <p:cBhvr>
                                        <p:cTn id="9" dur="200"/>
                                        <p:tgtEl>
                                          <p:spTgt spid="11"/>
                                        </p:tgtEl>
                                      </p:cBhvr>
                                    </p:animEffect>
                                  </p:childTnLst>
                                </p:cTn>
                              </p:par>
                              <p:par>
                                <p:cTn id="10" presetID="6" presetClass="emph" presetSubtype="0" fill="hold" grpId="1" nodeType="withEffect">
                                  <p:stCondLst>
                                    <p:cond delay="100"/>
                                  </p:stCondLst>
                                  <p:childTnLst>
                                    <p:animScale>
                                      <p:cBhvr>
                                        <p:cTn id="11" dur="200" fill="hold"/>
                                        <p:tgtEl>
                                          <p:spTgt spid="11"/>
                                        </p:tgtEl>
                                      </p:cBhvr>
                                      <p:by x="120000" y="120000"/>
                                    </p:animScale>
                                  </p:childTnLst>
                                </p:cTn>
                              </p:par>
                              <p:par>
                                <p:cTn id="12" presetID="6" presetClass="emph" presetSubtype="0" fill="hold" grpId="2" nodeType="withEffect">
                                  <p:stCondLst>
                                    <p:cond delay="200"/>
                                  </p:stCondLst>
                                  <p:childTnLst>
                                    <p:animScale>
                                      <p:cBhvr>
                                        <p:cTn id="13" dur="1300" fill="hold"/>
                                        <p:tgtEl>
                                          <p:spTgt spid="11"/>
                                        </p:tgtEl>
                                      </p:cBhvr>
                                      <p:by x="90000" y="90000"/>
                                    </p:animScale>
                                  </p:childTnLst>
                                </p:cTn>
                              </p:par>
                              <p:par>
                                <p:cTn id="14" presetID="50" presetClass="entr" presetSubtype="0" decel="100000" fill="hold" grpId="0" nodeType="withEffect">
                                  <p:stCondLst>
                                    <p:cond delay="200"/>
                                  </p:stCondLst>
                                  <p:childTnLst>
                                    <p:set>
                                      <p:cBhvr>
                                        <p:cTn id="15" dur="1" fill="hold">
                                          <p:stCondLst>
                                            <p:cond delay="0"/>
                                          </p:stCondLst>
                                        </p:cTn>
                                        <p:tgtEl>
                                          <p:spTgt spid="12"/>
                                        </p:tgtEl>
                                        <p:attrNameLst>
                                          <p:attrName>style.visibility</p:attrName>
                                        </p:attrNameLst>
                                      </p:cBhvr>
                                      <p:to>
                                        <p:strVal val="visible"/>
                                      </p:to>
                                    </p:set>
                                    <p:anim calcmode="lin" valueType="num">
                                      <p:cBhvr>
                                        <p:cTn id="16" dur="1000" fill="hold"/>
                                        <p:tgtEl>
                                          <p:spTgt spid="12"/>
                                        </p:tgtEl>
                                        <p:attrNameLst>
                                          <p:attrName>ppt_w</p:attrName>
                                        </p:attrNameLst>
                                      </p:cBhvr>
                                      <p:tavLst>
                                        <p:tav tm="0">
                                          <p:val>
                                            <p:strVal val="#ppt_w+.3"/>
                                          </p:val>
                                        </p:tav>
                                        <p:tav tm="100000">
                                          <p:val>
                                            <p:strVal val="#ppt_w"/>
                                          </p:val>
                                        </p:tav>
                                      </p:tavLst>
                                    </p:anim>
                                    <p:anim calcmode="lin" valueType="num">
                                      <p:cBhvr>
                                        <p:cTn id="17" dur="1000" fill="hold"/>
                                        <p:tgtEl>
                                          <p:spTgt spid="12"/>
                                        </p:tgtEl>
                                        <p:attrNameLst>
                                          <p:attrName>ppt_h</p:attrName>
                                        </p:attrNameLst>
                                      </p:cBhvr>
                                      <p:tavLst>
                                        <p:tav tm="0">
                                          <p:val>
                                            <p:strVal val="#ppt_h"/>
                                          </p:val>
                                        </p:tav>
                                        <p:tav tm="100000">
                                          <p:val>
                                            <p:strVal val="#ppt_h"/>
                                          </p:val>
                                        </p:tav>
                                      </p:tavLst>
                                    </p:anim>
                                    <p:animEffect transition="in" filter="fade">
                                      <p:cBhvr>
                                        <p:cTn id="18" dur="1000"/>
                                        <p:tgtEl>
                                          <p:spTgt spid="12"/>
                                        </p:tgtEl>
                                      </p:cBhvr>
                                    </p:animEffect>
                                  </p:childTnLst>
                                </p:cTn>
                              </p:par>
                              <p:par>
                                <p:cTn id="19" presetID="10" presetClass="entr" presetSubtype="0" fill="hold" grpId="1" nodeType="withEffect">
                                  <p:stCondLst>
                                    <p:cond delay="200"/>
                                  </p:stCondLst>
                                  <p:childTnLst>
                                    <p:set>
                                      <p:cBhvr>
                                        <p:cTn id="20" dur="1" fill="hold">
                                          <p:stCondLst>
                                            <p:cond delay="0"/>
                                          </p:stCondLst>
                                        </p:cTn>
                                        <p:tgtEl>
                                          <p:spTgt spid="12"/>
                                        </p:tgtEl>
                                        <p:attrNameLst>
                                          <p:attrName>style.visibility</p:attrName>
                                        </p:attrNameLst>
                                      </p:cBhvr>
                                      <p:to>
                                        <p:strVal val="visible"/>
                                      </p:to>
                                    </p:set>
                                    <p:animEffect transition="in" filter="fade">
                                      <p:cBhvr>
                                        <p:cTn id="21" dur="1000"/>
                                        <p:tgtEl>
                                          <p:spTgt spid="12"/>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4"/>
                                        </p:tgtEl>
                                        <p:attrNameLst>
                                          <p:attrName>style.visibility</p:attrName>
                                        </p:attrNameLst>
                                      </p:cBhvr>
                                      <p:to>
                                        <p:strVal val="visible"/>
                                      </p:to>
                                    </p:set>
                                    <p:anim calcmode="lin" valueType="num">
                                      <p:cBhvr>
                                        <p:cTn id="25" dur="500" fill="hold"/>
                                        <p:tgtEl>
                                          <p:spTgt spid="14"/>
                                        </p:tgtEl>
                                        <p:attrNameLst>
                                          <p:attrName>ppt_w</p:attrName>
                                        </p:attrNameLst>
                                      </p:cBhvr>
                                      <p:tavLst>
                                        <p:tav tm="0">
                                          <p:val>
                                            <p:fltVal val="0"/>
                                          </p:val>
                                        </p:tav>
                                        <p:tav tm="100000">
                                          <p:val>
                                            <p:strVal val="#ppt_w"/>
                                          </p:val>
                                        </p:tav>
                                      </p:tavLst>
                                    </p:anim>
                                    <p:anim calcmode="lin" valueType="num">
                                      <p:cBhvr>
                                        <p:cTn id="26" dur="500" fill="hold"/>
                                        <p:tgtEl>
                                          <p:spTgt spid="14"/>
                                        </p:tgtEl>
                                        <p:attrNameLst>
                                          <p:attrName>ppt_h</p:attrName>
                                        </p:attrNameLst>
                                      </p:cBhvr>
                                      <p:tavLst>
                                        <p:tav tm="0">
                                          <p:val>
                                            <p:fltVal val="0"/>
                                          </p:val>
                                        </p:tav>
                                        <p:tav tm="100000">
                                          <p:val>
                                            <p:strVal val="#ppt_h"/>
                                          </p:val>
                                        </p:tav>
                                      </p:tavLst>
                                    </p:anim>
                                    <p:animEffect transition="in" filter="fade">
                                      <p:cBhvr>
                                        <p:cTn id="27" dur="500"/>
                                        <p:tgtEl>
                                          <p:spTgt spid="14"/>
                                        </p:tgtEl>
                                      </p:cBhvr>
                                    </p:animEffect>
                                  </p:childTnLst>
                                </p:cTn>
                              </p:par>
                              <p:par>
                                <p:cTn id="28" presetID="8" presetClass="emph" presetSubtype="0" fill="hold" nodeType="withEffect">
                                  <p:stCondLst>
                                    <p:cond delay="0"/>
                                  </p:stCondLst>
                                  <p:childTnLst>
                                    <p:animRot by="21600000">
                                      <p:cBhvr>
                                        <p:cTn id="29" dur="500" fill="hold"/>
                                        <p:tgtEl>
                                          <p:spTgt spid="14"/>
                                        </p:tgtEl>
                                        <p:attrNameLst>
                                          <p:attrName>r</p:attrName>
                                        </p:attrNameLst>
                                      </p:cBhvr>
                                    </p:animRot>
                                  </p:childTnLst>
                                </p:cTn>
                              </p:par>
                            </p:childTnLst>
                          </p:cTn>
                        </p:par>
                        <p:par>
                          <p:cTn id="30" fill="hold">
                            <p:stCondLst>
                              <p:cond delay="2000"/>
                            </p:stCondLst>
                            <p:childTnLst>
                              <p:par>
                                <p:cTn id="31" presetID="42" presetClass="entr" presetSubtype="0" fill="hold" grpId="0" nodeType="afterEffect">
                                  <p:stCondLst>
                                    <p:cond delay="0"/>
                                  </p:stCondLst>
                                  <p:childTnLst>
                                    <p:set>
                                      <p:cBhvr>
                                        <p:cTn id="32" dur="1" fill="hold">
                                          <p:stCondLst>
                                            <p:cond delay="0"/>
                                          </p:stCondLst>
                                        </p:cTn>
                                        <p:tgtEl>
                                          <p:spTgt spid="16"/>
                                        </p:tgtEl>
                                        <p:attrNameLst>
                                          <p:attrName>style.visibility</p:attrName>
                                        </p:attrNameLst>
                                      </p:cBhvr>
                                      <p:to>
                                        <p:strVal val="visible"/>
                                      </p:to>
                                    </p:set>
                                    <p:animEffect transition="in" filter="fade">
                                      <p:cBhvr>
                                        <p:cTn id="33" dur="1000"/>
                                        <p:tgtEl>
                                          <p:spTgt spid="16"/>
                                        </p:tgtEl>
                                      </p:cBhvr>
                                    </p:animEffect>
                                    <p:anim calcmode="lin" valueType="num">
                                      <p:cBhvr>
                                        <p:cTn id="34" dur="1000" fill="hold"/>
                                        <p:tgtEl>
                                          <p:spTgt spid="16"/>
                                        </p:tgtEl>
                                        <p:attrNameLst>
                                          <p:attrName>ppt_x</p:attrName>
                                        </p:attrNameLst>
                                      </p:cBhvr>
                                      <p:tavLst>
                                        <p:tav tm="0">
                                          <p:val>
                                            <p:strVal val="#ppt_x"/>
                                          </p:val>
                                        </p:tav>
                                        <p:tav tm="100000">
                                          <p:val>
                                            <p:strVal val="#ppt_x"/>
                                          </p:val>
                                        </p:tav>
                                      </p:tavLst>
                                    </p:anim>
                                    <p:anim calcmode="lin" valueType="num">
                                      <p:cBhvr>
                                        <p:cTn id="35"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P spid="11" grpId="1" animBg="1"/>
      <p:bldP spid="11" grpId="2" animBg="1"/>
      <p:bldP spid="12" grpId="0"/>
      <p:bldP spid="12" grpId="1"/>
      <p:bldP spid="16"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斜纹 1"/>
          <p:cNvSpPr>
            <a:spLocks/>
          </p:cNvSpPr>
          <p:nvPr/>
        </p:nvSpPr>
        <p:spPr>
          <a:xfrm rot="10800000">
            <a:off x="11183870" y="5850251"/>
            <a:ext cx="1008131" cy="1008195"/>
          </a:xfrm>
          <a:prstGeom prst="diagStripe">
            <a:avLst/>
          </a:prstGeom>
          <a:ln/>
        </p:spPr>
        <p:style>
          <a:lnRef idx="1">
            <a:schemeClr val="accent6"/>
          </a:lnRef>
          <a:fillRef idx="3">
            <a:schemeClr val="accent6"/>
          </a:fillRef>
          <a:effectRef idx="2">
            <a:schemeClr val="accent6"/>
          </a:effectRef>
          <a:fontRef idx="minor">
            <a:schemeClr val="lt1"/>
          </a:fontRef>
        </p:style>
        <p:txBody>
          <a:bodyPr anchor="ctr"/>
          <a:lstStyle/>
          <a:p>
            <a:pPr algn="ctr" defTabSz="914491">
              <a:defRPr/>
            </a:pPr>
            <a:endParaRPr lang="zh-CN" altLang="en-US" kern="0" dirty="0">
              <a:solidFill>
                <a:sysClr val="windowText" lastClr="000000"/>
              </a:solidFill>
              <a:ea typeface="微软雅黑"/>
            </a:endParaRPr>
          </a:p>
        </p:txBody>
      </p:sp>
      <p:sp>
        <p:nvSpPr>
          <p:cNvPr id="3" name="TextBox 2"/>
          <p:cNvSpPr txBox="1">
            <a:spLocks/>
          </p:cNvSpPr>
          <p:nvPr/>
        </p:nvSpPr>
        <p:spPr>
          <a:xfrm rot="18928564">
            <a:off x="11442786" y="6318879"/>
            <a:ext cx="800323" cy="338598"/>
          </a:xfrm>
          <a:prstGeom prst="rect">
            <a:avLst/>
          </a:prstGeom>
          <a:noFill/>
        </p:spPr>
        <p:txBody>
          <a:bodyPr wrap="none" rtlCol="0">
            <a:spAutoFit/>
          </a:bodyPr>
          <a:lstStyle/>
          <a:p>
            <a:r>
              <a:rPr lang="zh-CN" altLang="en-US" sz="1600" dirty="0">
                <a:solidFill>
                  <a:prstClr val="white"/>
                </a:solidFill>
                <a:latin typeface="微软雅黑" pitchFamily="34" charset="-122"/>
                <a:ea typeface="微软雅黑" pitchFamily="34" charset="-122"/>
              </a:rPr>
              <a:t>过渡页</a:t>
            </a:r>
          </a:p>
        </p:txBody>
      </p:sp>
      <p:grpSp>
        <p:nvGrpSpPr>
          <p:cNvPr id="34" name="组合 33"/>
          <p:cNvGrpSpPr>
            <a:grpSpLocks/>
          </p:cNvGrpSpPr>
          <p:nvPr/>
        </p:nvGrpSpPr>
        <p:grpSpPr>
          <a:xfrm>
            <a:off x="2502882" y="802458"/>
            <a:ext cx="4240092" cy="5541231"/>
            <a:chOff x="2502556" y="802800"/>
            <a:chExt cx="4239540" cy="5540509"/>
          </a:xfrm>
        </p:grpSpPr>
        <p:pic>
          <p:nvPicPr>
            <p:cNvPr id="4" name="Picture 11" descr="F:\TDZ临时\其他备用\！个人PPT作品@teliss\磨练坚强意志-图\8AE5D05FAA28303166B8BC708A4D89DD.jpg"/>
            <p:cNvPicPr>
              <a:picLocks noChangeAspect="1" noChangeArrowheads="1"/>
            </p:cNvPicPr>
            <p:nvPr/>
          </p:nvPicPr>
          <p:blipFill rotWithShape="1">
            <a:blip r:embed="rId2"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p:blipFill>
          <p:spPr bwMode="auto">
            <a:xfrm>
              <a:off x="2502556" y="933147"/>
              <a:ext cx="4075286" cy="5410162"/>
            </a:xfrm>
            <a:prstGeom prst="rect">
              <a:avLst/>
            </a:prstGeom>
            <a:noFill/>
            <a:ln w="19050">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 name="Picture 3" descr="F:\TDZ临时\其他备用\！PPT图片及版面资源\06-PPT精选插图\04-图标\右边角-蓝1.png"/>
            <p:cNvPicPr>
              <a:picLocks noChangeAspect="1" noChangeArrowheads="1"/>
            </p:cNvPicPr>
            <p:nvPr/>
          </p:nvPicPr>
          <p:blipFill>
            <a:blip r:embed="rId3"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a:fillRect/>
            </a:stretch>
          </p:blipFill>
          <p:spPr bwMode="auto">
            <a:xfrm>
              <a:off x="5256000" y="802800"/>
              <a:ext cx="1440000" cy="14334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rot="2678999">
              <a:off x="5550836" y="1163280"/>
              <a:ext cx="1191260" cy="338554"/>
            </a:xfrm>
            <a:prstGeom prst="rect">
              <a:avLst/>
            </a:prstGeom>
            <a:noFill/>
          </p:spPr>
          <p:txBody>
            <a:bodyPr wrap="square" rtlCol="0">
              <a:spAutoFit/>
            </a:bodyPr>
            <a:lstStyle/>
            <a:p>
              <a:pPr algn="ctr"/>
              <a:r>
                <a:rPr lang="zh-CN" altLang="en-US" sz="1600" dirty="0">
                  <a:solidFill>
                    <a:prstClr val="white"/>
                  </a:solidFill>
                  <a:latin typeface="微软雅黑" pitchFamily="34" charset="-122"/>
                  <a:ea typeface="微软雅黑" pitchFamily="34" charset="-122"/>
                </a:rPr>
                <a:t>意志概述</a:t>
              </a:r>
            </a:p>
          </p:txBody>
        </p:sp>
      </p:grpSp>
      <p:grpSp>
        <p:nvGrpSpPr>
          <p:cNvPr id="35" name="组合 34"/>
          <p:cNvGrpSpPr>
            <a:grpSpLocks/>
          </p:cNvGrpSpPr>
          <p:nvPr/>
        </p:nvGrpSpPr>
        <p:grpSpPr>
          <a:xfrm>
            <a:off x="7396228" y="802458"/>
            <a:ext cx="4432748" cy="5541231"/>
            <a:chOff x="7395264" y="802800"/>
            <a:chExt cx="4432171" cy="5540509"/>
          </a:xfrm>
        </p:grpSpPr>
        <p:pic>
          <p:nvPicPr>
            <p:cNvPr id="5" name="Picture 10" descr="F:\TDZ临时\其他备用\！个人PPT作品@teliss\磨练坚强意志-图\733829156098FCCCF7822E714D466C72.jpg"/>
            <p:cNvPicPr>
              <a:picLocks noChangeAspect="1" noChangeArrowheads="1"/>
            </p:cNvPicPr>
            <p:nvPr/>
          </p:nvPicPr>
          <p:blipFill rotWithShape="1">
            <a:blip r:embed="rId4" cstate="email">
              <a:extLst>
                <a:ext uri="{28A0092B-C50C-407E-A947-70E740481C1C}">
                  <a14:useLocalDpi xmlns:a14="http://schemas.microsoft.com/office/drawing/2010/main"/>
                </a:ext>
              </a:extLst>
            </a:blip>
            <a:srcRect/>
            <a:stretch/>
          </p:blipFill>
          <p:spPr bwMode="auto">
            <a:xfrm>
              <a:off x="7395264" y="933147"/>
              <a:ext cx="4075287" cy="5410162"/>
            </a:xfrm>
            <a:prstGeom prst="rect">
              <a:avLst/>
            </a:prstGeom>
            <a:noFill/>
            <a:ln w="19050">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2" descr="F:\TDZ临时\其他备用\！PPT图片及版面资源\06-PPT精选插图\04-图标\右边角-黄1.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152000" y="802800"/>
              <a:ext cx="1440000" cy="143342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rot="2678999">
              <a:off x="10246381" y="1202950"/>
              <a:ext cx="1581054" cy="338554"/>
            </a:xfrm>
            <a:prstGeom prst="rect">
              <a:avLst/>
            </a:prstGeom>
            <a:noFill/>
          </p:spPr>
          <p:txBody>
            <a:bodyPr wrap="square" rtlCol="0">
              <a:spAutoFit/>
            </a:bodyPr>
            <a:lstStyle/>
            <a:p>
              <a:pPr algn="ctr"/>
              <a:r>
                <a:rPr lang="zh-CN" altLang="en-US" sz="1600" dirty="0">
                  <a:solidFill>
                    <a:prstClr val="white"/>
                  </a:solidFill>
                  <a:latin typeface="微软雅黑" pitchFamily="34" charset="-122"/>
                  <a:ea typeface="微软雅黑" pitchFamily="34" charset="-122"/>
                </a:rPr>
                <a:t>对坚持的分析</a:t>
              </a:r>
            </a:p>
          </p:txBody>
        </p:sp>
      </p:grpSp>
      <p:sp>
        <p:nvSpPr>
          <p:cNvPr id="17" name="标题 16"/>
          <p:cNvSpPr>
            <a:spLocks noGrp="1"/>
          </p:cNvSpPr>
          <p:nvPr>
            <p:ph type="title"/>
          </p:nvPr>
        </p:nvSpPr>
        <p:spPr/>
        <p:txBody>
          <a:bodyPr>
            <a:noAutofit/>
          </a:bodyPr>
          <a:lstStyle/>
          <a:p>
            <a:r>
              <a:rPr lang="zh-CN" altLang="en-US" sz="1500" dirty="0">
                <a:solidFill>
                  <a:schemeClr val="accent6"/>
                </a:solidFill>
              </a:rPr>
              <a:t>过渡页</a:t>
            </a:r>
          </a:p>
        </p:txBody>
      </p:sp>
      <p:grpSp>
        <p:nvGrpSpPr>
          <p:cNvPr id="29" name="组合 28"/>
          <p:cNvGrpSpPr>
            <a:grpSpLocks/>
          </p:cNvGrpSpPr>
          <p:nvPr/>
        </p:nvGrpSpPr>
        <p:grpSpPr>
          <a:xfrm>
            <a:off x="10416328" y="186778"/>
            <a:ext cx="1563406" cy="1053267"/>
            <a:chOff x="10414972" y="187200"/>
            <a:chExt cx="1563202" cy="1053130"/>
          </a:xfrm>
        </p:grpSpPr>
        <p:sp>
          <p:nvSpPr>
            <p:cNvPr id="30" name="矩形 29"/>
            <p:cNvSpPr/>
            <p:nvPr/>
          </p:nvSpPr>
          <p:spPr>
            <a:xfrm>
              <a:off x="10414972" y="187200"/>
              <a:ext cx="770400" cy="648000"/>
            </a:xfrm>
            <a:prstGeom prst="rect">
              <a:avLst/>
            </a:prstGeom>
            <a:solidFill>
              <a:srgbClr val="FFC000"/>
            </a:solidFill>
            <a:ln>
              <a:solidFill>
                <a:srgbClr val="FFC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31" name="矩形 30"/>
            <p:cNvSpPr/>
            <p:nvPr/>
          </p:nvSpPr>
          <p:spPr>
            <a:xfrm>
              <a:off x="10414972" y="901776"/>
              <a:ext cx="1563202" cy="338554"/>
            </a:xfrm>
            <a:prstGeom prst="rect">
              <a:avLst/>
            </a:prstGeom>
            <a:solidFill>
              <a:srgbClr val="FFC000"/>
            </a:solidFill>
            <a:ln w="28575">
              <a:solidFill>
                <a:srgbClr val="FFC000"/>
              </a:solidFill>
            </a:ln>
          </p:spPr>
          <p:txBody>
            <a:bodyPr vert="horz" wrap="square">
              <a:spAutoFit/>
            </a:bodyPr>
            <a:lstStyle/>
            <a:p>
              <a:pPr algn="r"/>
              <a:r>
                <a:rPr lang="zh-CN" altLang="en-US" sz="1600" dirty="0">
                  <a:solidFill>
                    <a:schemeClr val="bg1"/>
                  </a:solidFill>
                  <a:latin typeface="微软雅黑" pitchFamily="34" charset="-122"/>
                  <a:ea typeface="微软雅黑" pitchFamily="34" charset="-122"/>
                </a:rPr>
                <a:t>对坚持的分析</a:t>
              </a:r>
            </a:p>
          </p:txBody>
        </p:sp>
        <p:sp>
          <p:nvSpPr>
            <p:cNvPr id="32" name="矩形 31"/>
            <p:cNvSpPr/>
            <p:nvPr/>
          </p:nvSpPr>
          <p:spPr>
            <a:xfrm>
              <a:off x="10437374" y="187200"/>
              <a:ext cx="770400" cy="646331"/>
            </a:xfrm>
            <a:prstGeom prst="rect">
              <a:avLst/>
            </a:prstGeom>
          </p:spPr>
          <p:txBody>
            <a:bodyPr wrap="square">
              <a:spAutoFit/>
            </a:bodyPr>
            <a:lstStyle/>
            <a:p>
              <a:pPr algn="ctr"/>
              <a:r>
                <a:rPr lang="zh-CN" altLang="en-US" sz="3600" b="1" dirty="0">
                  <a:solidFill>
                    <a:schemeClr val="bg1"/>
                  </a:solidFill>
                  <a:latin typeface="微软雅黑" pitchFamily="34" charset="-122"/>
                  <a:ea typeface="微软雅黑" pitchFamily="34" charset="-122"/>
                </a:rPr>
                <a:t>坚</a:t>
              </a:r>
            </a:p>
          </p:txBody>
        </p:sp>
        <p:sp>
          <p:nvSpPr>
            <p:cNvPr id="33" name="矩形 32"/>
            <p:cNvSpPr/>
            <p:nvPr/>
          </p:nvSpPr>
          <p:spPr>
            <a:xfrm>
              <a:off x="11207774" y="189547"/>
              <a:ext cx="770400" cy="646331"/>
            </a:xfrm>
            <a:prstGeom prst="rect">
              <a:avLst/>
            </a:prstGeom>
            <a:ln w="28575">
              <a:solidFill>
                <a:srgbClr val="FFC000"/>
              </a:solidFill>
            </a:ln>
          </p:spPr>
          <p:txBody>
            <a:bodyPr wrap="square" anchor="ctr">
              <a:spAutoFit/>
            </a:bodyPr>
            <a:lstStyle/>
            <a:p>
              <a:pPr algn="ctr"/>
              <a:r>
                <a:rPr lang="zh-CN" altLang="en-US" sz="3600" b="1" dirty="0">
                  <a:solidFill>
                    <a:srgbClr val="FFC000"/>
                  </a:solidFill>
                  <a:latin typeface="微软雅黑" pitchFamily="34" charset="-122"/>
                  <a:ea typeface="微软雅黑" pitchFamily="34" charset="-122"/>
                </a:rPr>
                <a:t>持</a:t>
              </a:r>
            </a:p>
          </p:txBody>
        </p:sp>
      </p:grpSp>
    </p:spTree>
    <p:extLst>
      <p:ext uri="{BB962C8B-B14F-4D97-AF65-F5344CB8AC3E}">
        <p14:creationId xmlns:p14="http://schemas.microsoft.com/office/powerpoint/2010/main" val="2346299456"/>
      </p:ext>
    </p:extLst>
  </p:cSld>
  <p:clrMapOvr>
    <a:masterClrMapping/>
  </p:clrMapOvr>
  <p:transition>
    <p:pull/>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nodeType="clickEffect">
                                  <p:stCondLst>
                                    <p:cond delay="0"/>
                                  </p:stCondLst>
                                  <p:childTnLst>
                                    <p:anim calcmode="lin" valueType="num">
                                      <p:cBhvr>
                                        <p:cTn id="6" dur="500"/>
                                        <p:tgtEl>
                                          <p:spTgt spid="34"/>
                                        </p:tgtEl>
                                        <p:attrNameLst>
                                          <p:attrName>ppt_w</p:attrName>
                                        </p:attrNameLst>
                                      </p:cBhvr>
                                      <p:tavLst>
                                        <p:tav tm="0">
                                          <p:val>
                                            <p:strVal val="ppt_w"/>
                                          </p:val>
                                        </p:tav>
                                        <p:tav tm="100000">
                                          <p:val>
                                            <p:fltVal val="0"/>
                                          </p:val>
                                        </p:tav>
                                      </p:tavLst>
                                    </p:anim>
                                    <p:anim calcmode="lin" valueType="num">
                                      <p:cBhvr>
                                        <p:cTn id="7" dur="500"/>
                                        <p:tgtEl>
                                          <p:spTgt spid="34"/>
                                        </p:tgtEl>
                                        <p:attrNameLst>
                                          <p:attrName>ppt_h</p:attrName>
                                        </p:attrNameLst>
                                      </p:cBhvr>
                                      <p:tavLst>
                                        <p:tav tm="0">
                                          <p:val>
                                            <p:strVal val="ppt_h"/>
                                          </p:val>
                                        </p:tav>
                                        <p:tav tm="100000">
                                          <p:val>
                                            <p:fltVal val="0"/>
                                          </p:val>
                                        </p:tav>
                                      </p:tavLst>
                                    </p:anim>
                                    <p:animEffect transition="out" filter="fade">
                                      <p:cBhvr>
                                        <p:cTn id="8" dur="500"/>
                                        <p:tgtEl>
                                          <p:spTgt spid="34"/>
                                        </p:tgtEl>
                                      </p:cBhvr>
                                    </p:animEffect>
                                    <p:set>
                                      <p:cBhvr>
                                        <p:cTn id="9" dur="1" fill="hold">
                                          <p:stCondLst>
                                            <p:cond delay="499"/>
                                          </p:stCondLst>
                                        </p:cTn>
                                        <p:tgtEl>
                                          <p:spTgt spid="34"/>
                                        </p:tgtEl>
                                        <p:attrNameLst>
                                          <p:attrName>style.visibility</p:attrName>
                                        </p:attrNameLst>
                                      </p:cBhvr>
                                      <p:to>
                                        <p:strVal val="hidden"/>
                                      </p:to>
                                    </p:set>
                                  </p:childTnLst>
                                </p:cTn>
                              </p:par>
                              <p:par>
                                <p:cTn id="10" presetID="19" presetClass="exit" presetSubtype="10" fill="hold" nodeType="withEffect">
                                  <p:stCondLst>
                                    <p:cond delay="0"/>
                                  </p:stCondLst>
                                  <p:childTnLst>
                                    <p:anim calcmode="lin" valueType="num">
                                      <p:cBhvr>
                                        <p:cTn id="11" dur="500"/>
                                        <p:tgtEl>
                                          <p:spTgt spid="34"/>
                                        </p:tgtEl>
                                        <p:attrNameLst>
                                          <p:attrName>ppt_h</p:attrName>
                                        </p:attrNameLst>
                                      </p:cBhvr>
                                      <p:tavLst>
                                        <p:tav tm="0">
                                          <p:val>
                                            <p:strVal val="ppt_h"/>
                                          </p:val>
                                        </p:tav>
                                        <p:tav tm="100000">
                                          <p:val>
                                            <p:strVal val="ppt_h"/>
                                          </p:val>
                                        </p:tav>
                                      </p:tavLst>
                                    </p:anim>
                                    <p:anim calcmode="lin" valueType="num">
                                      <p:cBhvr>
                                        <p:cTn id="12" dur="500"/>
                                        <p:tgtEl>
                                          <p:spTgt spid="34"/>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13" dur="1" fill="hold">
                                          <p:stCondLst>
                                            <p:cond delay="499"/>
                                          </p:stCondLst>
                                        </p:cTn>
                                        <p:tgtEl>
                                          <p:spTgt spid="34"/>
                                        </p:tgtEl>
                                        <p:attrNameLst>
                                          <p:attrName>style.visibility</p:attrName>
                                        </p:attrNameLst>
                                      </p:cBhvr>
                                      <p:to>
                                        <p:strVal val="hidden"/>
                                      </p:to>
                                    </p:set>
                                  </p:childTnLst>
                                </p:cTn>
                              </p:par>
                              <p:par>
                                <p:cTn id="14" presetID="43" presetClass="exit" presetSubtype="0" fill="hold" nodeType="withEffect">
                                  <p:stCondLst>
                                    <p:cond delay="0"/>
                                  </p:stCondLst>
                                  <p:childTnLst>
                                    <p:anim calcmode="lin" valueType="num">
                                      <p:cBhvr>
                                        <p:cTn id="15" dur="300" decel="50000">
                                          <p:stCondLst>
                                            <p:cond delay="0"/>
                                          </p:stCondLst>
                                        </p:cTn>
                                        <p:tgtEl>
                                          <p:spTgt spid="34"/>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6" dur="200">
                                          <p:stCondLst>
                                            <p:cond delay="300"/>
                                          </p:stCondLst>
                                        </p:cTn>
                                        <p:tgtEl>
                                          <p:spTgt spid="34"/>
                                        </p:tgtEl>
                                        <p:attrNameLst>
                                          <p:attrName>ppt_x</p:attrName>
                                        </p:attrNameLst>
                                      </p:cBhvr>
                                      <p:tavLst>
                                        <p:tav tm="0">
                                          <p:val>
                                            <p:strVal val="ppt_x"/>
                                          </p:val>
                                        </p:tav>
                                        <p:tav tm="100000">
                                          <p:val>
                                            <p:strVal val="ppt_x"/>
                                          </p:val>
                                        </p:tav>
                                      </p:tavLst>
                                    </p:anim>
                                    <p:anim calcmode="lin" valueType="num">
                                      <p:cBhvr>
                                        <p:cTn id="17" dur="300" decel="50000">
                                          <p:stCondLst>
                                            <p:cond delay="0"/>
                                          </p:stCondLst>
                                        </p:cTn>
                                        <p:tgtEl>
                                          <p:spTgt spid="34"/>
                                        </p:tgtEl>
                                        <p:attrNameLst>
                                          <p:attrName>ppt_y</p:attrName>
                                        </p:attrNameLst>
                                      </p:cBhvr>
                                      <p:tavLst>
                                        <p:tav tm="0">
                                          <p:val>
                                            <p:strVal val="ppt_y"/>
                                          </p:val>
                                        </p:tav>
                                        <p:tav tm="5000">
                                          <p:val>
                                            <p:strVal val="ppt_y+0.0019"/>
                                          </p:val>
                                        </p:tav>
                                        <p:tav tm="10000">
                                          <p:val>
                                            <p:strVal val="ppt_y+0.0076"/>
                                          </p:val>
                                        </p:tav>
                                        <p:tav tm="15000">
                                          <p:val>
                                            <p:strVal val="ppt_y+0.0169"/>
                                          </p:val>
                                        </p:tav>
                                        <p:tav tm="20000">
                                          <p:val>
                                            <p:strVal val="ppt_y+0.0296"/>
                                          </p:val>
                                        </p:tav>
                                        <p:tav tm="25000">
                                          <p:val>
                                            <p:strVal val="ppt_y+0.0454"/>
                                          </p:val>
                                        </p:tav>
                                        <p:tav tm="30000">
                                          <p:val>
                                            <p:strVal val="ppt_y+0.0639"/>
                                          </p:val>
                                        </p:tav>
                                        <p:tav tm="35000">
                                          <p:val>
                                            <p:strVal val="ppt_y+0.0846"/>
                                          </p:val>
                                        </p:tav>
                                        <p:tav tm="40000">
                                          <p:val>
                                            <p:strVal val="ppt_y+0.1071"/>
                                          </p:val>
                                        </p:tav>
                                        <p:tav tm="45000">
                                          <p:val>
                                            <p:strVal val="ppt_y+0.1307"/>
                                          </p:val>
                                        </p:tav>
                                        <p:tav tm="50000">
                                          <p:val>
                                            <p:strVal val="ppt_y+0.155"/>
                                          </p:val>
                                        </p:tav>
                                        <p:tav tm="55000">
                                          <p:val>
                                            <p:strVal val="ppt_y+0.1792"/>
                                          </p:val>
                                        </p:tav>
                                        <p:tav tm="60000">
                                          <p:val>
                                            <p:strVal val="ppt_y+0.2029"/>
                                          </p:val>
                                        </p:tav>
                                        <p:tav tm="65000">
                                          <p:val>
                                            <p:strVal val="ppt_y+0.2253"/>
                                          </p:val>
                                        </p:tav>
                                        <p:tav tm="70000">
                                          <p:val>
                                            <p:strVal val="ppt_y+0.2461"/>
                                          </p:val>
                                        </p:tav>
                                        <p:tav tm="75000">
                                          <p:val>
                                            <p:strVal val="ppt_y+0.2646"/>
                                          </p:val>
                                        </p:tav>
                                        <p:tav tm="80000">
                                          <p:val>
                                            <p:strVal val="ppt_y+0.2804"/>
                                          </p:val>
                                        </p:tav>
                                        <p:tav tm="85000">
                                          <p:val>
                                            <p:strVal val="ppt_y+0.2931"/>
                                          </p:val>
                                        </p:tav>
                                        <p:tav tm="90000">
                                          <p:val>
                                            <p:strVal val="ppt_y+0.3024"/>
                                          </p:val>
                                        </p:tav>
                                        <p:tav tm="95000">
                                          <p:val>
                                            <p:strVal val="ppt_y+0.308"/>
                                          </p:val>
                                        </p:tav>
                                        <p:tav tm="100000">
                                          <p:val>
                                            <p:strVal val="ppt_y+0.31"/>
                                          </p:val>
                                        </p:tav>
                                      </p:tavLst>
                                    </p:anim>
                                    <p:anim calcmode="lin" valueType="num">
                                      <p:cBhvr>
                                        <p:cTn id="18" dur="200">
                                          <p:stCondLst>
                                            <p:cond delay="300"/>
                                          </p:stCondLst>
                                        </p:cTn>
                                        <p:tgtEl>
                                          <p:spTgt spid="34"/>
                                        </p:tgtEl>
                                        <p:attrNameLst>
                                          <p:attrName>ppt_y</p:attrName>
                                        </p:attrNameLst>
                                      </p:cBhvr>
                                      <p:tavLst>
                                        <p:tav tm="0">
                                          <p:val>
                                            <p:strVal val="ppt_y"/>
                                          </p:val>
                                        </p:tav>
                                        <p:tav tm="100000">
                                          <p:val>
                                            <p:strVal val="ppt_y"/>
                                          </p:val>
                                        </p:tav>
                                      </p:tavLst>
                                    </p:anim>
                                    <p:animEffect transition="out" filter="fade">
                                      <p:cBhvr>
                                        <p:cTn id="19" dur="50">
                                          <p:stCondLst>
                                            <p:cond delay="450"/>
                                          </p:stCondLst>
                                        </p:cTn>
                                        <p:tgtEl>
                                          <p:spTgt spid="34"/>
                                        </p:tgtEl>
                                      </p:cBhvr>
                                    </p:animEffect>
                                    <p:set>
                                      <p:cBhvr>
                                        <p:cTn id="20" dur="1" fill="hold">
                                          <p:stCondLst>
                                            <p:cond delay="499"/>
                                          </p:stCondLst>
                                        </p:cTn>
                                        <p:tgtEl>
                                          <p:spTgt spid="34"/>
                                        </p:tgtEl>
                                        <p:attrNameLst>
                                          <p:attrName>style.visibility</p:attrName>
                                        </p:attrNameLst>
                                      </p:cBhvr>
                                      <p:to>
                                        <p:strVal val="hidden"/>
                                      </p:to>
                                    </p:set>
                                  </p:childTnLst>
                                </p:cTn>
                              </p:par>
                            </p:childTnLst>
                          </p:cTn>
                        </p:par>
                        <p:par>
                          <p:cTn id="21" fill="hold">
                            <p:stCondLst>
                              <p:cond delay="500"/>
                            </p:stCondLst>
                            <p:childTnLst>
                              <p:par>
                                <p:cTn id="22" presetID="56" presetClass="path" presetSubtype="0" accel="50000" decel="50000" fill="hold" nodeType="afterEffect">
                                  <p:stCondLst>
                                    <p:cond delay="0"/>
                                  </p:stCondLst>
                                  <p:childTnLst>
                                    <p:animMotion origin="layout" path="M 7.07308E-7 -4.81481E-6 L 0.13104 -0.43055 " pathEditMode="relative" rAng="0" ptsTypes="AA">
                                      <p:cBhvr>
                                        <p:cTn id="23" dur="500" fill="hold"/>
                                        <p:tgtEl>
                                          <p:spTgt spid="35"/>
                                        </p:tgtEl>
                                        <p:attrNameLst>
                                          <p:attrName>ppt_x</p:attrName>
                                          <p:attrName>ppt_y</p:attrName>
                                        </p:attrNameLst>
                                      </p:cBhvr>
                                      <p:rCtr x="6552" y="-21528"/>
                                    </p:animMotion>
                                  </p:childTnLst>
                                </p:cTn>
                              </p:par>
                              <p:par>
                                <p:cTn id="24" presetID="53" presetClass="exit" presetSubtype="0" fill="hold" nodeType="withEffect">
                                  <p:stCondLst>
                                    <p:cond delay="0"/>
                                  </p:stCondLst>
                                  <p:childTnLst>
                                    <p:anim calcmode="lin" valueType="num">
                                      <p:cBhvr>
                                        <p:cTn id="25" dur="500"/>
                                        <p:tgtEl>
                                          <p:spTgt spid="35"/>
                                        </p:tgtEl>
                                        <p:attrNameLst>
                                          <p:attrName>ppt_w</p:attrName>
                                        </p:attrNameLst>
                                      </p:cBhvr>
                                      <p:tavLst>
                                        <p:tav tm="0">
                                          <p:val>
                                            <p:strVal val="ppt_w"/>
                                          </p:val>
                                        </p:tav>
                                        <p:tav tm="100000">
                                          <p:val>
                                            <p:fltVal val="0"/>
                                          </p:val>
                                        </p:tav>
                                      </p:tavLst>
                                    </p:anim>
                                    <p:anim calcmode="lin" valueType="num">
                                      <p:cBhvr>
                                        <p:cTn id="26" dur="500"/>
                                        <p:tgtEl>
                                          <p:spTgt spid="35"/>
                                        </p:tgtEl>
                                        <p:attrNameLst>
                                          <p:attrName>ppt_h</p:attrName>
                                        </p:attrNameLst>
                                      </p:cBhvr>
                                      <p:tavLst>
                                        <p:tav tm="0">
                                          <p:val>
                                            <p:strVal val="ppt_h"/>
                                          </p:val>
                                        </p:tav>
                                        <p:tav tm="100000">
                                          <p:val>
                                            <p:fltVal val="0"/>
                                          </p:val>
                                        </p:tav>
                                      </p:tavLst>
                                    </p:anim>
                                    <p:animEffect transition="out" filter="fade">
                                      <p:cBhvr>
                                        <p:cTn id="27" dur="500"/>
                                        <p:tgtEl>
                                          <p:spTgt spid="35"/>
                                        </p:tgtEl>
                                      </p:cBhvr>
                                    </p:animEffect>
                                    <p:set>
                                      <p:cBhvr>
                                        <p:cTn id="28" dur="1" fill="hold">
                                          <p:stCondLst>
                                            <p:cond delay="499"/>
                                          </p:stCondLst>
                                        </p:cTn>
                                        <p:tgtEl>
                                          <p:spTgt spid="35"/>
                                        </p:tgtEl>
                                        <p:attrNameLst>
                                          <p:attrName>style.visibility</p:attrName>
                                        </p:attrNameLst>
                                      </p:cBhvr>
                                      <p:to>
                                        <p:strVal val="hidden"/>
                                      </p:to>
                                    </p:set>
                                  </p:childTnLst>
                                </p:cTn>
                              </p:par>
                              <p:par>
                                <p:cTn id="29" presetID="53" presetClass="entr" presetSubtype="0" fill="hold" nodeType="withEffect">
                                  <p:stCondLst>
                                    <p:cond delay="300"/>
                                  </p:stCondLst>
                                  <p:childTnLst>
                                    <p:set>
                                      <p:cBhvr>
                                        <p:cTn id="30" dur="1" fill="hold">
                                          <p:stCondLst>
                                            <p:cond delay="0"/>
                                          </p:stCondLst>
                                        </p:cTn>
                                        <p:tgtEl>
                                          <p:spTgt spid="29"/>
                                        </p:tgtEl>
                                        <p:attrNameLst>
                                          <p:attrName>style.visibility</p:attrName>
                                        </p:attrNameLst>
                                      </p:cBhvr>
                                      <p:to>
                                        <p:strVal val="visible"/>
                                      </p:to>
                                    </p:set>
                                    <p:anim calcmode="lin" valueType="num">
                                      <p:cBhvr>
                                        <p:cTn id="31" dur="500" fill="hold"/>
                                        <p:tgtEl>
                                          <p:spTgt spid="29"/>
                                        </p:tgtEl>
                                        <p:attrNameLst>
                                          <p:attrName>ppt_w</p:attrName>
                                        </p:attrNameLst>
                                      </p:cBhvr>
                                      <p:tavLst>
                                        <p:tav tm="0">
                                          <p:val>
                                            <p:fltVal val="0"/>
                                          </p:val>
                                        </p:tav>
                                        <p:tav tm="100000">
                                          <p:val>
                                            <p:strVal val="#ppt_w"/>
                                          </p:val>
                                        </p:tav>
                                      </p:tavLst>
                                    </p:anim>
                                    <p:anim calcmode="lin" valueType="num">
                                      <p:cBhvr>
                                        <p:cTn id="32" dur="500" fill="hold"/>
                                        <p:tgtEl>
                                          <p:spTgt spid="29"/>
                                        </p:tgtEl>
                                        <p:attrNameLst>
                                          <p:attrName>ppt_h</p:attrName>
                                        </p:attrNameLst>
                                      </p:cBhvr>
                                      <p:tavLst>
                                        <p:tav tm="0">
                                          <p:val>
                                            <p:fltVal val="0"/>
                                          </p:val>
                                        </p:tav>
                                        <p:tav tm="100000">
                                          <p:val>
                                            <p:strVal val="#ppt_h"/>
                                          </p:val>
                                        </p:tav>
                                      </p:tavLst>
                                    </p:anim>
                                    <p:animEffect transition="in" filter="fade">
                                      <p:cBhvr>
                                        <p:cTn id="33"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2"/>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2423114" y="4597601"/>
            <a:ext cx="9578312" cy="1896760"/>
          </a:xfrm>
          <a:prstGeom prst="rect">
            <a:avLst/>
          </a:prstGeom>
          <a:noFill/>
          <a:ln w="19050">
            <a:solidFill>
              <a:schemeClr val="accent6"/>
            </a:solidFill>
            <a:miter lim="800000"/>
            <a:headEnd/>
            <a:tailEnd/>
          </a:ln>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pic>
      <p:cxnSp>
        <p:nvCxnSpPr>
          <p:cNvPr id="8" name="直接连接符 7"/>
          <p:cNvCxnSpPr/>
          <p:nvPr/>
        </p:nvCxnSpPr>
        <p:spPr>
          <a:xfrm>
            <a:off x="1846975" y="6458795"/>
            <a:ext cx="432056" cy="125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8" name="Text Box 44"/>
          <p:cNvSpPr txBox="1">
            <a:spLocks noChangeArrowheads="1"/>
          </p:cNvSpPr>
          <p:nvPr/>
        </p:nvSpPr>
        <p:spPr bwMode="auto">
          <a:xfrm>
            <a:off x="2423114" y="926626"/>
            <a:ext cx="5113234"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有一个人经常出差，</a:t>
            </a:r>
            <a:r>
              <a:rPr lang="zh-CN" altLang="en-US" dirty="0">
                <a:solidFill>
                  <a:schemeClr val="tx1">
                    <a:lumMod val="65000"/>
                    <a:lumOff val="35000"/>
                  </a:schemeClr>
                </a:solidFill>
              </a:rPr>
              <a:t>却买不到</a:t>
            </a:r>
            <a:r>
              <a:rPr lang="zh-CN" altLang="zh-CN" dirty="0">
                <a:solidFill>
                  <a:schemeClr val="tx1">
                    <a:lumMod val="65000"/>
                    <a:lumOff val="35000"/>
                  </a:schemeClr>
                </a:solidFill>
              </a:rPr>
              <a:t>车票。可是无论长途短途，无论车上多挤，他总能找到座位。他的办法其实很简单，就是耐心地一节车厢一节车厢找过去。这个办法听上去似乎并不高明，但却很管用。</a:t>
            </a:r>
            <a:endParaRPr lang="en-US" dirty="0">
              <a:solidFill>
                <a:schemeClr val="tx1">
                  <a:lumMod val="65000"/>
                  <a:lumOff val="35000"/>
                </a:schemeClr>
              </a:solidFill>
            </a:endParaRPr>
          </a:p>
        </p:txBody>
      </p:sp>
      <p:sp>
        <p:nvSpPr>
          <p:cNvPr id="19" name="Text Box 44"/>
          <p:cNvSpPr txBox="1">
            <a:spLocks noChangeArrowheads="1"/>
          </p:cNvSpPr>
          <p:nvPr/>
        </p:nvSpPr>
        <p:spPr bwMode="auto">
          <a:xfrm>
            <a:off x="2423114" y="2636809"/>
            <a:ext cx="5113234"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每次，他都做好了从第一节车厢走到最后一节车厢的准备，可是每次他都用不着走到最后就会发现空位。他说，这是因为像他这样锲而不舍找座位的乘客实在不多。经常是在他落座的车厢里尚余若干座位，而在其他车厢的过道和车厢接头处，居然人满为患。</a:t>
            </a:r>
            <a:endParaRPr lang="zh-CN" altLang="zh-CN" b="1" dirty="0">
              <a:solidFill>
                <a:schemeClr val="tx1">
                  <a:lumMod val="65000"/>
                  <a:lumOff val="35000"/>
                </a:schemeClr>
              </a:solidFill>
            </a:endParaRPr>
          </a:p>
        </p:txBody>
      </p:sp>
      <p:sp>
        <p:nvSpPr>
          <p:cNvPr id="20" name="Text Box 44"/>
          <p:cNvSpPr txBox="1">
            <a:spLocks noChangeArrowheads="1"/>
          </p:cNvSpPr>
          <p:nvPr/>
        </p:nvSpPr>
        <p:spPr bwMode="auto">
          <a:xfrm>
            <a:off x="7752400" y="2642208"/>
            <a:ext cx="4249025"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他说，多数乘客被拥挤的表象迷惑。其实在火车多次上下客之后，蕴藏不少提供座位的机遇；即使想到了，他们也没有那一份寻找的耐心。这些不愿主动找座位的乘客大多只能在上车时最初的落脚之处一直站到下车。</a:t>
            </a:r>
            <a:endParaRPr lang="en-US" dirty="0">
              <a:solidFill>
                <a:schemeClr val="tx1">
                  <a:lumMod val="65000"/>
                  <a:lumOff val="35000"/>
                </a:schemeClr>
              </a:solidFill>
            </a:endParaRPr>
          </a:p>
        </p:txBody>
      </p:sp>
      <p:sp>
        <p:nvSpPr>
          <p:cNvPr id="21" name="矩形 4"/>
          <p:cNvSpPr>
            <a:spLocks noChangeArrowheads="1"/>
          </p:cNvSpPr>
          <p:nvPr/>
        </p:nvSpPr>
        <p:spPr bwMode="auto">
          <a:xfrm>
            <a:off x="7896434" y="1560981"/>
            <a:ext cx="1152278" cy="554070"/>
          </a:xfrm>
          <a:prstGeom prst="rect">
            <a:avLst/>
          </a:prstGeom>
          <a:noFill/>
          <a:ln w="9525">
            <a:noFill/>
            <a:miter lim="800000"/>
            <a:headEnd/>
            <a:tailEnd/>
          </a:ln>
          <a:effectLst/>
        </p:spPr>
        <p:txBody>
          <a:bodyPr wrap="square">
            <a:spAutoFit/>
          </a:bodyPr>
          <a:lstStyle/>
          <a:p>
            <a:pPr>
              <a:lnSpc>
                <a:spcPct val="150000"/>
              </a:lnSpc>
            </a:pPr>
            <a:r>
              <a:rPr lang="zh-CN" altLang="en-US" sz="2000" b="1" dirty="0">
                <a:solidFill>
                  <a:schemeClr val="accent6"/>
                </a:solidFill>
                <a:effectLst>
                  <a:reflection blurRad="6350" stA="60000" endA="900" endPos="60000" dist="60007" dir="5400000" sy="-100000" algn="bl" rotWithShape="0"/>
                </a:effectLst>
                <a:latin typeface="微软雅黑" pitchFamily="34" charset="-122"/>
                <a:ea typeface="微软雅黑" pitchFamily="34" charset="-122"/>
              </a:rPr>
              <a:t>故事</a:t>
            </a:r>
          </a:p>
        </p:txBody>
      </p:sp>
      <p:cxnSp>
        <p:nvCxnSpPr>
          <p:cNvPr id="22" name="直接连接符 21"/>
          <p:cNvCxnSpPr/>
          <p:nvPr/>
        </p:nvCxnSpPr>
        <p:spPr>
          <a:xfrm>
            <a:off x="7968452" y="2132687"/>
            <a:ext cx="205237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6146" name="Picture 2" descr="F:\TDZ临时\其他备用\！PPT图片及版面资源\06-PPT精选插图\04-图标\subwaytrain_green.pn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8818832" y="1223093"/>
            <a:ext cx="1201991" cy="88739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7631029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19"/>
                                        </p:tgtEl>
                                        <p:attrNameLst>
                                          <p:attrName>style.visibility</p:attrName>
                                        </p:attrNameLst>
                                      </p:cBhvr>
                                      <p:to>
                                        <p:strVal val="visible"/>
                                      </p:to>
                                    </p:set>
                                    <p:animEffect transition="in" filter="fade">
                                      <p:cBhvr>
                                        <p:cTn id="12" dur="1000"/>
                                        <p:tgtEl>
                                          <p:spTgt spid="19"/>
                                        </p:tgtEl>
                                      </p:cBhvr>
                                    </p:animEffect>
                                    <p:anim calcmode="lin" valueType="num">
                                      <p:cBhvr>
                                        <p:cTn id="13" dur="1000" fill="hold"/>
                                        <p:tgtEl>
                                          <p:spTgt spid="19"/>
                                        </p:tgtEl>
                                        <p:attrNameLst>
                                          <p:attrName>ppt_x</p:attrName>
                                        </p:attrNameLst>
                                      </p:cBhvr>
                                      <p:tavLst>
                                        <p:tav tm="0">
                                          <p:val>
                                            <p:strVal val="#ppt_x"/>
                                          </p:val>
                                        </p:tav>
                                        <p:tav tm="100000">
                                          <p:val>
                                            <p:strVal val="#ppt_x"/>
                                          </p:val>
                                        </p:tav>
                                      </p:tavLst>
                                    </p:anim>
                                    <p:anim calcmode="lin" valueType="num">
                                      <p:cBhvr>
                                        <p:cTn id="14" dur="1000" fill="hold"/>
                                        <p:tgtEl>
                                          <p:spTgt spid="19"/>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20"/>
                                        </p:tgtEl>
                                        <p:attrNameLst>
                                          <p:attrName>style.visibility</p:attrName>
                                        </p:attrNameLst>
                                      </p:cBhvr>
                                      <p:to>
                                        <p:strVal val="visible"/>
                                      </p:to>
                                    </p:set>
                                    <p:animEffect transition="in" filter="fade">
                                      <p:cBhvr>
                                        <p:cTn id="18" dur="1000"/>
                                        <p:tgtEl>
                                          <p:spTgt spid="20"/>
                                        </p:tgtEl>
                                      </p:cBhvr>
                                    </p:animEffect>
                                    <p:anim calcmode="lin" valueType="num">
                                      <p:cBhvr>
                                        <p:cTn id="19" dur="1000" fill="hold"/>
                                        <p:tgtEl>
                                          <p:spTgt spid="20"/>
                                        </p:tgtEl>
                                        <p:attrNameLst>
                                          <p:attrName>ppt_x</p:attrName>
                                        </p:attrNameLst>
                                      </p:cBhvr>
                                      <p:tavLst>
                                        <p:tav tm="0">
                                          <p:val>
                                            <p:strVal val="#ppt_x"/>
                                          </p:val>
                                        </p:tav>
                                        <p:tav tm="100000">
                                          <p:val>
                                            <p:strVal val="#ppt_x"/>
                                          </p:val>
                                        </p:tav>
                                      </p:tavLst>
                                    </p:anim>
                                    <p:anim calcmode="lin" valueType="num">
                                      <p:cBhvr>
                                        <p:cTn id="20" dur="1000" fill="hold"/>
                                        <p:tgtEl>
                                          <p:spTgt spid="20"/>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F:\TDZ临时\其他备用\new\so easy\971AB6C7EF59C326B19447662EF4E1AE.jp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495134" y="2492774"/>
            <a:ext cx="9465633" cy="4004963"/>
          </a:xfrm>
          <a:prstGeom prst="rect">
            <a:avLst/>
          </a:prstGeom>
          <a:noFill/>
          <a:ln>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9" name="直接连接符 8"/>
          <p:cNvCxnSpPr/>
          <p:nvPr/>
        </p:nvCxnSpPr>
        <p:spPr>
          <a:xfrm>
            <a:off x="1846975" y="6458795"/>
            <a:ext cx="486587" cy="1"/>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6" name="Text Box 44"/>
          <p:cNvSpPr txBox="1">
            <a:spLocks noChangeArrowheads="1"/>
          </p:cNvSpPr>
          <p:nvPr/>
        </p:nvSpPr>
        <p:spPr bwMode="auto">
          <a:xfrm>
            <a:off x="3287323" y="970999"/>
            <a:ext cx="6769633"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很多人失败了，不是因为他们缺少才华，而是他们放弃了。</a:t>
            </a:r>
            <a:r>
              <a:rPr lang="zh-CN" altLang="en-US" b="1" dirty="0">
                <a:solidFill>
                  <a:schemeClr val="accent6"/>
                </a:solidFill>
              </a:rPr>
              <a:t>有时，成功和失败只在一念之间，这一念就是放弃还是坚持！</a:t>
            </a:r>
            <a:r>
              <a:rPr lang="zh-CN" altLang="en-US" dirty="0">
                <a:solidFill>
                  <a:schemeClr val="tx1">
                    <a:lumMod val="65000"/>
                    <a:lumOff val="35000"/>
                  </a:schemeClr>
                </a:solidFill>
              </a:rPr>
              <a:t>自信、执着、富有远见并不懈坚持，会让你握有一张人生之旅永远的坐票。</a:t>
            </a:r>
            <a:endParaRPr lang="en-US" dirty="0">
              <a:solidFill>
                <a:schemeClr val="tx1">
                  <a:lumMod val="65000"/>
                  <a:lumOff val="35000"/>
                </a:schemeClr>
              </a:solidFill>
            </a:endParaRPr>
          </a:p>
        </p:txBody>
      </p:sp>
      <p:sp>
        <p:nvSpPr>
          <p:cNvPr id="20" name="矩形 19"/>
          <p:cNvSpPr>
            <a:spLocks/>
          </p:cNvSpPr>
          <p:nvPr/>
        </p:nvSpPr>
        <p:spPr>
          <a:xfrm>
            <a:off x="2495131" y="908392"/>
            <a:ext cx="7666120" cy="1200250"/>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7172" name="Picture 4" descr="F:\TDZ临时\其他备用\！PPT图片及版面资源\06-PPT精选插图\04-图标\右边角-黄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flipH="1">
            <a:off x="2382633" y="823517"/>
            <a:ext cx="1154640" cy="1149368"/>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p:cNvSpPr txBox="1">
            <a:spLocks/>
          </p:cNvSpPr>
          <p:nvPr/>
        </p:nvSpPr>
        <p:spPr>
          <a:xfrm rot="18928564">
            <a:off x="2472318" y="1109233"/>
            <a:ext cx="646415" cy="369380"/>
          </a:xfrm>
          <a:prstGeom prst="rect">
            <a:avLst/>
          </a:prstGeom>
          <a:noFill/>
        </p:spPr>
        <p:txBody>
          <a:bodyPr wrap="none" rtlCol="0">
            <a:spAutoFit/>
          </a:bodyPr>
          <a:lstStyle/>
          <a:p>
            <a:r>
              <a:rPr lang="zh-CN" altLang="en-US" b="1" dirty="0">
                <a:solidFill>
                  <a:prstClr val="white"/>
                </a:solidFill>
                <a:latin typeface="微软雅黑" pitchFamily="34" charset="-122"/>
                <a:ea typeface="微软雅黑" pitchFamily="34" charset="-122"/>
              </a:rPr>
              <a:t>点评</a:t>
            </a:r>
          </a:p>
        </p:txBody>
      </p:sp>
    </p:spTree>
    <p:extLst>
      <p:ext uri="{BB962C8B-B14F-4D97-AF65-F5344CB8AC3E}">
        <p14:creationId xmlns:p14="http://schemas.microsoft.com/office/powerpoint/2010/main" val="3393101662"/>
      </p:ext>
    </p:extLst>
  </p:cSld>
  <p:clrMapOvr>
    <a:masterClrMapping/>
  </p:clrMapOvr>
  <mc:AlternateContent xmlns:mc="http://schemas.openxmlformats.org/markup-compatibility/2006" xmlns:p14="http://schemas.microsoft.com/office/powerpoint/2010/main">
    <mc:Choice Requires="p14">
      <p:transition spd="med">
        <p14:ferris dir="l"/>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6"/>
                                        </p:tgtEl>
                                        <p:attrNameLst>
                                          <p:attrName>style.visibility</p:attrName>
                                        </p:attrNameLst>
                                      </p:cBhvr>
                                      <p:to>
                                        <p:strVal val="visible"/>
                                      </p:to>
                                    </p:set>
                                    <p:animEffect transition="in" filter="fade">
                                      <p:cBhvr>
                                        <p:cTn id="7" dur="1000"/>
                                        <p:tgtEl>
                                          <p:spTgt spid="16"/>
                                        </p:tgtEl>
                                      </p:cBhvr>
                                    </p:animEffect>
                                    <p:anim calcmode="lin" valueType="num">
                                      <p:cBhvr>
                                        <p:cTn id="8" dur="1000" fill="hold"/>
                                        <p:tgtEl>
                                          <p:spTgt spid="16"/>
                                        </p:tgtEl>
                                        <p:attrNameLst>
                                          <p:attrName>ppt_x</p:attrName>
                                        </p:attrNameLst>
                                      </p:cBhvr>
                                      <p:tavLst>
                                        <p:tav tm="0">
                                          <p:val>
                                            <p:strVal val="#ppt_x"/>
                                          </p:val>
                                        </p:tav>
                                        <p:tav tm="100000">
                                          <p:val>
                                            <p:strVal val="#ppt_x"/>
                                          </p:val>
                                        </p:tav>
                                      </p:tavLst>
                                    </p:anim>
                                    <p:anim calcmode="lin" valueType="num">
                                      <p:cBhvr>
                                        <p:cTn id="9"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0" name="组合 9"/>
          <p:cNvGrpSpPr>
            <a:grpSpLocks/>
          </p:cNvGrpSpPr>
          <p:nvPr/>
        </p:nvGrpSpPr>
        <p:grpSpPr>
          <a:xfrm>
            <a:off x="1918992" y="1772945"/>
            <a:ext cx="10082433" cy="1269268"/>
            <a:chOff x="2514600" y="1917176"/>
            <a:chExt cx="10081120" cy="1269102"/>
          </a:xfrm>
        </p:grpSpPr>
        <p:sp>
          <p:nvSpPr>
            <p:cNvPr id="11" name="圆角矩形 10"/>
            <p:cNvSpPr/>
            <p:nvPr/>
          </p:nvSpPr>
          <p:spPr>
            <a:xfrm>
              <a:off x="2514600" y="1917176"/>
              <a:ext cx="10081120" cy="1151850"/>
            </a:xfrm>
            <a:prstGeom prst="roundRect">
              <a:avLst>
                <a:gd name="adj" fmla="val 4195"/>
              </a:avLst>
            </a:prstGeom>
            <a:ln w="9525">
              <a:prstDash val="dash"/>
            </a:ln>
          </p:spPr>
          <p:style>
            <a:lnRef idx="2">
              <a:schemeClr val="accent6"/>
            </a:lnRef>
            <a:fillRef idx="1">
              <a:schemeClr val="lt1"/>
            </a:fillRef>
            <a:effectRef idx="0">
              <a:schemeClr val="accent6"/>
            </a:effectRef>
            <a:fontRef idx="minor">
              <a:schemeClr val="dk1"/>
            </a:fontRef>
          </p:style>
          <p:txBody>
            <a:bodyPr wrap="square" rtlCol="0" anchor="ctr">
              <a:spAutoFit/>
            </a:bodyPr>
            <a:lstStyle/>
            <a:p>
              <a:pPr algn="ctr"/>
              <a:endParaRPr lang="zh-CN" altLang="en-US" sz="1600" b="1">
                <a:solidFill>
                  <a:prstClr val="white"/>
                </a:solidFill>
                <a:latin typeface="微软雅黑" pitchFamily="34" charset="-122"/>
                <a:cs typeface="Lao UI" pitchFamily="34" charset="0"/>
              </a:endParaRPr>
            </a:p>
          </p:txBody>
        </p:sp>
        <p:sp>
          <p:nvSpPr>
            <p:cNvPr id="12" name="TextBox 11"/>
            <p:cNvSpPr txBox="1"/>
            <p:nvPr/>
          </p:nvSpPr>
          <p:spPr>
            <a:xfrm>
              <a:off x="8667577" y="2060848"/>
              <a:ext cx="3784127" cy="964367"/>
            </a:xfrm>
            <a:prstGeom prst="rect">
              <a:avLst/>
            </a:prstGeom>
            <a:noFill/>
          </p:spPr>
          <p:txBody>
            <a:bodyPr wrap="square">
              <a:spAutoFit/>
            </a:bodyPr>
            <a:lstStyle/>
            <a:p>
              <a:pPr algn="r">
                <a:lnSpc>
                  <a:spcPts val="2800"/>
                </a:lnSpc>
                <a:spcBef>
                  <a:spcPts val="600"/>
                </a:spcBef>
                <a:defRPr/>
              </a:pPr>
              <a:r>
                <a:rPr lang="zh-CN" altLang="en-US" sz="2800" b="1" dirty="0">
                  <a:solidFill>
                    <a:schemeClr val="accent6"/>
                  </a:solidFill>
                  <a:latin typeface="微软雅黑" pitchFamily="34" charset="-122"/>
                  <a:ea typeface="微软雅黑" pitchFamily="34" charset="-122"/>
                </a:rPr>
                <a:t>坚持使平凡变得非凡。</a:t>
              </a:r>
              <a:endParaRPr lang="en-US" altLang="zh-CN" sz="2800" b="1" dirty="0">
                <a:solidFill>
                  <a:schemeClr val="accent6"/>
                </a:solidFill>
                <a:latin typeface="微软雅黑" pitchFamily="34" charset="-122"/>
                <a:ea typeface="微软雅黑" pitchFamily="34" charset="-122"/>
              </a:endParaRPr>
            </a:p>
            <a:p>
              <a:pPr>
                <a:lnSpc>
                  <a:spcPts val="2800"/>
                </a:lnSpc>
                <a:spcBef>
                  <a:spcPts val="1200"/>
                </a:spcBef>
                <a:defRPr/>
              </a:pPr>
              <a:r>
                <a:rPr lang="en-US" altLang="zh-CN" sz="1600" b="1" dirty="0">
                  <a:ln w="17780" cmpd="sng">
                    <a:noFill/>
                    <a:prstDash val="solid"/>
                    <a:miter lim="800000"/>
                  </a:ln>
                  <a:solidFill>
                    <a:schemeClr val="bg1">
                      <a:lumMod val="50000"/>
                    </a:schemeClr>
                  </a:solidFill>
                  <a:effectLst>
                    <a:outerShdw blurRad="63500" dist="12700" sx="101000" sy="101000" algn="ctr" rotWithShape="0">
                      <a:schemeClr val="bg1">
                        <a:lumMod val="65000"/>
                        <a:alpha val="32000"/>
                      </a:schemeClr>
                    </a:outerShdw>
                  </a:effectLst>
                  <a:latin typeface="微软雅黑" pitchFamily="34" charset="-122"/>
                  <a:ea typeface="微软雅黑" pitchFamily="34" charset="-122"/>
                </a:rPr>
                <a:t>——</a:t>
              </a:r>
              <a:r>
                <a:rPr lang="zh-CN" altLang="en-US" sz="1600" b="1" dirty="0">
                  <a:ln w="17780" cmpd="sng">
                    <a:noFill/>
                    <a:prstDash val="solid"/>
                    <a:miter lim="800000"/>
                  </a:ln>
                  <a:solidFill>
                    <a:schemeClr val="bg1">
                      <a:lumMod val="50000"/>
                    </a:schemeClr>
                  </a:solidFill>
                  <a:effectLst>
                    <a:outerShdw blurRad="63500" dist="12700" sx="101000" sy="101000" algn="ctr" rotWithShape="0">
                      <a:schemeClr val="bg1">
                        <a:lumMod val="65000"/>
                        <a:alpha val="32000"/>
                      </a:schemeClr>
                    </a:outerShdw>
                  </a:effectLst>
                  <a:latin typeface="微软雅黑" pitchFamily="34" charset="-122"/>
                  <a:ea typeface="微软雅黑" pitchFamily="34" charset="-122"/>
                </a:rPr>
                <a:t>稻盛和夫</a:t>
              </a:r>
            </a:p>
          </p:txBody>
        </p:sp>
        <p:pic>
          <p:nvPicPr>
            <p:cNvPr id="13" name="Picture 4" descr="D:\Teliss_Tong\Copy\定期备份\工作备份\！PPT图片及版面资源\06-PPT精选插图\04-图标\signature.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663552" y="1967078"/>
              <a:ext cx="1219200" cy="1219200"/>
            </a:xfrm>
            <a:prstGeom prst="rect">
              <a:avLst/>
            </a:prstGeom>
            <a:noFill/>
            <a:extLst>
              <a:ext uri="{909E8E84-426E-40DD-AFC4-6F175D3DCCD1}">
                <a14:hiddenFill xmlns:a14="http://schemas.microsoft.com/office/drawing/2010/main">
                  <a:solidFill>
                    <a:srgbClr val="FFFFFF"/>
                  </a:solidFill>
                </a14:hiddenFill>
              </a:ext>
            </a:extLst>
          </p:spPr>
        </p:pic>
      </p:grpSp>
      <p:cxnSp>
        <p:nvCxnSpPr>
          <p:cNvPr id="9" name="直接连接符 8"/>
          <p:cNvCxnSpPr/>
          <p:nvPr/>
        </p:nvCxnSpPr>
        <p:spPr>
          <a:xfrm>
            <a:off x="1846975" y="6458795"/>
            <a:ext cx="1404183" cy="1"/>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3" name="TextBox 22"/>
          <p:cNvSpPr txBox="1">
            <a:spLocks/>
          </p:cNvSpPr>
          <p:nvPr/>
        </p:nvSpPr>
        <p:spPr>
          <a:xfrm rot="18928564">
            <a:off x="2472318" y="1109233"/>
            <a:ext cx="646415" cy="369380"/>
          </a:xfrm>
          <a:prstGeom prst="rect">
            <a:avLst/>
          </a:prstGeom>
          <a:noFill/>
        </p:spPr>
        <p:txBody>
          <a:bodyPr wrap="none" rtlCol="0">
            <a:spAutoFit/>
          </a:bodyPr>
          <a:lstStyle/>
          <a:p>
            <a:r>
              <a:rPr lang="zh-CN" altLang="en-US" b="1" dirty="0">
                <a:solidFill>
                  <a:prstClr val="white"/>
                </a:solidFill>
                <a:latin typeface="微软雅黑" pitchFamily="34" charset="-122"/>
                <a:ea typeface="微软雅黑" pitchFamily="34" charset="-122"/>
              </a:rPr>
              <a:t>点评</a:t>
            </a:r>
          </a:p>
        </p:txBody>
      </p:sp>
      <p:pic>
        <p:nvPicPr>
          <p:cNvPr id="8" name="Picture 3" descr="C:\Users\user\Desktop\1QI15c119.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3395840" y="911155"/>
            <a:ext cx="4428577" cy="5570165"/>
          </a:xfrm>
          <a:prstGeom prst="rect">
            <a:avLst/>
          </a:prstGeom>
          <a:noFill/>
          <a:ln w="19050">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7" name="Text Box 44"/>
          <p:cNvSpPr txBox="1">
            <a:spLocks noChangeArrowheads="1"/>
          </p:cNvSpPr>
          <p:nvPr/>
        </p:nvSpPr>
        <p:spPr bwMode="auto">
          <a:xfrm>
            <a:off x="8072770" y="4178326"/>
            <a:ext cx="3928655" cy="241943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坚持不懈，再平凡的人也能变得卓越</a:t>
            </a:r>
            <a:r>
              <a:rPr lang="zh-CN" altLang="zh-CN" dirty="0"/>
              <a:t>。</a:t>
            </a:r>
            <a:r>
              <a:rPr lang="zh-CN" altLang="zh-CN" b="1" dirty="0">
                <a:solidFill>
                  <a:schemeClr val="accent6"/>
                </a:solidFill>
              </a:rPr>
              <a:t>能忍天下人所不能忍者，才能为天下人所不能为。</a:t>
            </a:r>
            <a:r>
              <a:rPr lang="zh-CN" altLang="zh-CN" dirty="0">
                <a:solidFill>
                  <a:schemeClr val="tx1">
                    <a:lumMod val="65000"/>
                    <a:lumOff val="35000"/>
                  </a:schemeClr>
                </a:solidFill>
              </a:rPr>
              <a:t>有时候死扛下去总是会有转机的，伟大是熬出来的，有时候要培养一种“傻走”的坚持行为。</a:t>
            </a:r>
            <a:r>
              <a:rPr lang="zh-CN" altLang="zh-CN" b="1" dirty="0">
                <a:solidFill>
                  <a:schemeClr val="accent6"/>
                </a:solidFill>
              </a:rPr>
              <a:t>你仔细观察那些突如其来的成功，你经常会发现，十年磨一剑确实言之不谬。</a:t>
            </a:r>
            <a:endParaRPr lang="en-US" b="1" dirty="0">
              <a:solidFill>
                <a:schemeClr val="accent6"/>
              </a:solidFill>
            </a:endParaRPr>
          </a:p>
        </p:txBody>
      </p:sp>
    </p:spTree>
    <p:extLst>
      <p:ext uri="{BB962C8B-B14F-4D97-AF65-F5344CB8AC3E}">
        <p14:creationId xmlns:p14="http://schemas.microsoft.com/office/powerpoint/2010/main" val="70625964"/>
      </p:ext>
    </p:extLst>
  </p:cSld>
  <p:clrMapOvr>
    <a:masterClrMapping/>
  </p:clrMapOvr>
  <mc:AlternateContent xmlns:mc="http://schemas.openxmlformats.org/markup-compatibility/2006" xmlns:p14="http://schemas.microsoft.com/office/powerpoint/2010/main">
    <mc:Choice Requires="p14">
      <p:transition spd="med">
        <p14:ferris dir="l"/>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additive="base">
                                        <p:cTn id="7" dur="200" fill="hold"/>
                                        <p:tgtEl>
                                          <p:spTgt spid="10"/>
                                        </p:tgtEl>
                                        <p:attrNameLst>
                                          <p:attrName>ppt_x</p:attrName>
                                        </p:attrNameLst>
                                      </p:cBhvr>
                                      <p:tavLst>
                                        <p:tav tm="0">
                                          <p:val>
                                            <p:strVal val="0-#ppt_w/2"/>
                                          </p:val>
                                        </p:tav>
                                        <p:tav tm="100000">
                                          <p:val>
                                            <p:strVal val="#ppt_x"/>
                                          </p:val>
                                        </p:tav>
                                      </p:tavLst>
                                    </p:anim>
                                    <p:anim calcmode="lin" valueType="num">
                                      <p:cBhvr additive="base">
                                        <p:cTn id="8" dur="200" fill="hold"/>
                                        <p:tgtEl>
                                          <p:spTgt spid="10"/>
                                        </p:tgtEl>
                                        <p:attrNameLst>
                                          <p:attrName>ppt_y</p:attrName>
                                        </p:attrNameLst>
                                      </p:cBhvr>
                                      <p:tavLst>
                                        <p:tav tm="0">
                                          <p:val>
                                            <p:strVal val="#ppt_y"/>
                                          </p:val>
                                        </p:tav>
                                        <p:tav tm="100000">
                                          <p:val>
                                            <p:strVal val="#ppt_y"/>
                                          </p:val>
                                        </p:tav>
                                      </p:tavLst>
                                    </p:anim>
                                  </p:childTnLst>
                                </p:cTn>
                              </p:par>
                            </p:childTnLst>
                          </p:cTn>
                        </p:par>
                        <p:par>
                          <p:cTn id="9" fill="hold">
                            <p:stCondLst>
                              <p:cond delay="200"/>
                            </p:stCondLst>
                            <p:childTnLst>
                              <p:par>
                                <p:cTn id="10" presetID="42" presetClass="entr" presetSubtype="0" fill="hold" grpId="0" nodeType="afterEffect">
                                  <p:stCondLst>
                                    <p:cond delay="0"/>
                                  </p:stCondLst>
                                  <p:childTnLst>
                                    <p:set>
                                      <p:cBhvr>
                                        <p:cTn id="11" dur="1" fill="hold">
                                          <p:stCondLst>
                                            <p:cond delay="0"/>
                                          </p:stCondLst>
                                        </p:cTn>
                                        <p:tgtEl>
                                          <p:spTgt spid="17"/>
                                        </p:tgtEl>
                                        <p:attrNameLst>
                                          <p:attrName>style.visibility</p:attrName>
                                        </p:attrNameLst>
                                      </p:cBhvr>
                                      <p:to>
                                        <p:strVal val="visible"/>
                                      </p:to>
                                    </p:set>
                                    <p:animEffect transition="in" filter="fade">
                                      <p:cBhvr>
                                        <p:cTn id="12" dur="1000"/>
                                        <p:tgtEl>
                                          <p:spTgt spid="17"/>
                                        </p:tgtEl>
                                      </p:cBhvr>
                                    </p:animEffect>
                                    <p:anim calcmode="lin" valueType="num">
                                      <p:cBhvr>
                                        <p:cTn id="13" dur="1000" fill="hold"/>
                                        <p:tgtEl>
                                          <p:spTgt spid="17"/>
                                        </p:tgtEl>
                                        <p:attrNameLst>
                                          <p:attrName>ppt_x</p:attrName>
                                        </p:attrNameLst>
                                      </p:cBhvr>
                                      <p:tavLst>
                                        <p:tav tm="0">
                                          <p:val>
                                            <p:strVal val="#ppt_x"/>
                                          </p:val>
                                        </p:tav>
                                        <p:tav tm="100000">
                                          <p:val>
                                            <p:strVal val="#ppt_x"/>
                                          </p:val>
                                        </p:tav>
                                      </p:tavLst>
                                    </p:anim>
                                    <p:anim calcmode="lin" valueType="num">
                                      <p:cBhvr>
                                        <p:cTn id="14" dur="1000" fill="hold"/>
                                        <p:tgtEl>
                                          <p:spTgt spid="1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1846975" y="6458795"/>
            <a:ext cx="2979971" cy="1"/>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21" name="Text Box 44"/>
          <p:cNvSpPr txBox="1">
            <a:spLocks noChangeArrowheads="1"/>
          </p:cNvSpPr>
          <p:nvPr/>
        </p:nvSpPr>
        <p:spPr bwMode="auto">
          <a:xfrm>
            <a:off x="2207062" y="970999"/>
            <a:ext cx="7849894"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史泰龙说，“</a:t>
            </a:r>
            <a:r>
              <a:rPr lang="zh-CN" altLang="en-US" b="1" dirty="0">
                <a:solidFill>
                  <a:schemeClr val="accent6"/>
                </a:solidFill>
              </a:rPr>
              <a:t>我不是这个世界上最聪明或者最有才华的人，可是我成功了，因为我能够坚持，坚持，再坚持！</a:t>
            </a:r>
            <a:r>
              <a:rPr lang="zh-CN" altLang="en-US" dirty="0"/>
              <a:t>”</a:t>
            </a:r>
            <a:r>
              <a:rPr lang="zh-CN" altLang="en-US" dirty="0">
                <a:solidFill>
                  <a:schemeClr val="tx1">
                    <a:lumMod val="65000"/>
                    <a:lumOff val="35000"/>
                  </a:schemeClr>
                </a:solidFill>
              </a:rPr>
              <a:t>那么，是什么让我们不能够努力坚持而选择放弃？我们经审慎思考，大体认为是如下四个方面：</a:t>
            </a:r>
            <a:endParaRPr lang="en-US" dirty="0">
              <a:solidFill>
                <a:schemeClr val="tx1">
                  <a:lumMod val="65000"/>
                  <a:lumOff val="35000"/>
                </a:schemeClr>
              </a:solidFill>
            </a:endParaRPr>
          </a:p>
        </p:txBody>
      </p:sp>
      <p:sp>
        <p:nvSpPr>
          <p:cNvPr id="22" name="矩形 21"/>
          <p:cNvSpPr>
            <a:spLocks/>
          </p:cNvSpPr>
          <p:nvPr/>
        </p:nvSpPr>
        <p:spPr>
          <a:xfrm>
            <a:off x="2063027" y="908392"/>
            <a:ext cx="8098224" cy="1200250"/>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grpSp>
        <p:nvGrpSpPr>
          <p:cNvPr id="24" name="组合 8"/>
          <p:cNvGrpSpPr>
            <a:grpSpLocks/>
          </p:cNvGrpSpPr>
          <p:nvPr/>
        </p:nvGrpSpPr>
        <p:grpSpPr bwMode="auto">
          <a:xfrm>
            <a:off x="3718806" y="2427306"/>
            <a:ext cx="7984765" cy="4026424"/>
            <a:chOff x="576510" y="1196752"/>
            <a:chExt cx="7983482" cy="4026109"/>
          </a:xfrm>
        </p:grpSpPr>
        <p:grpSp>
          <p:nvGrpSpPr>
            <p:cNvPr id="25" name="组合 24"/>
            <p:cNvGrpSpPr/>
            <p:nvPr/>
          </p:nvGrpSpPr>
          <p:grpSpPr>
            <a:xfrm>
              <a:off x="1838537" y="1700808"/>
              <a:ext cx="5503632" cy="3522053"/>
              <a:chOff x="2835572" y="-387424"/>
              <a:chExt cx="5449930" cy="3522053"/>
            </a:xfrm>
            <a:effectLst>
              <a:outerShdw blurRad="50800" dist="38100" dir="2700000" algn="tl" rotWithShape="0">
                <a:prstClr val="black">
                  <a:alpha val="40000"/>
                </a:prstClr>
              </a:outerShdw>
            </a:effectLst>
          </p:grpSpPr>
          <p:sp>
            <p:nvSpPr>
              <p:cNvPr id="31" name="Freeform 19"/>
              <p:cNvSpPr>
                <a:spLocks/>
              </p:cNvSpPr>
              <p:nvPr/>
            </p:nvSpPr>
            <p:spPr bwMode="auto">
              <a:xfrm>
                <a:off x="4640864" y="-387424"/>
                <a:ext cx="1838052" cy="2721586"/>
              </a:xfrm>
              <a:custGeom>
                <a:avLst/>
                <a:gdLst>
                  <a:gd name="T0" fmla="*/ 407 w 2647"/>
                  <a:gd name="T1" fmla="*/ 3681 h 5214"/>
                  <a:gd name="T2" fmla="*/ 715 w 2647"/>
                  <a:gd name="T3" fmla="*/ 5204 h 5214"/>
                  <a:gd name="T4" fmla="*/ 1323 w 2647"/>
                  <a:gd name="T5" fmla="*/ 3681 h 5214"/>
                  <a:gd name="T6" fmla="*/ 1943 w 2647"/>
                  <a:gd name="T7" fmla="*/ 5214 h 5214"/>
                  <a:gd name="T8" fmla="*/ 2248 w 2647"/>
                  <a:gd name="T9" fmla="*/ 3750 h 5214"/>
                  <a:gd name="T10" fmla="*/ 2244 w 2647"/>
                  <a:gd name="T11" fmla="*/ 3681 h 5214"/>
                  <a:gd name="T12" fmla="*/ 2244 w 2647"/>
                  <a:gd name="T13" fmla="*/ 3670 h 5214"/>
                  <a:gd name="T14" fmla="*/ 2245 w 2647"/>
                  <a:gd name="T15" fmla="*/ 3627 h 5214"/>
                  <a:gd name="T16" fmla="*/ 2245 w 2647"/>
                  <a:gd name="T17" fmla="*/ 3498 h 5214"/>
                  <a:gd name="T18" fmla="*/ 2243 w 2647"/>
                  <a:gd name="T19" fmla="*/ 3456 h 5214"/>
                  <a:gd name="T20" fmla="*/ 2243 w 2647"/>
                  <a:gd name="T21" fmla="*/ 1491 h 5214"/>
                  <a:gd name="T22" fmla="*/ 2647 w 2647"/>
                  <a:gd name="T23" fmla="*/ 1491 h 5214"/>
                  <a:gd name="T24" fmla="*/ 1323 w 2647"/>
                  <a:gd name="T25" fmla="*/ 0 h 5214"/>
                  <a:gd name="T26" fmla="*/ 0 w 2647"/>
                  <a:gd name="T27" fmla="*/ 1491 h 5214"/>
                  <a:gd name="T28" fmla="*/ 404 w 2647"/>
                  <a:gd name="T29" fmla="*/ 1491 h 5214"/>
                  <a:gd name="T30" fmla="*/ 404 w 2647"/>
                  <a:gd name="T31" fmla="*/ 3681 h 5214"/>
                  <a:gd name="T32" fmla="*/ 407 w 2647"/>
                  <a:gd name="T33" fmla="*/ 3681 h 521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2647" h="5214">
                    <a:moveTo>
                      <a:pt x="407" y="3681"/>
                    </a:moveTo>
                    <a:cubicBezTo>
                      <a:pt x="409" y="4235"/>
                      <a:pt x="521" y="4755"/>
                      <a:pt x="715" y="5204"/>
                    </a:cubicBezTo>
                    <a:cubicBezTo>
                      <a:pt x="1081" y="4872"/>
                      <a:pt x="1321" y="4314"/>
                      <a:pt x="1323" y="3681"/>
                    </a:cubicBezTo>
                    <a:cubicBezTo>
                      <a:pt x="1326" y="4320"/>
                      <a:pt x="1571" y="4882"/>
                      <a:pt x="1943" y="5214"/>
                    </a:cubicBezTo>
                    <a:cubicBezTo>
                      <a:pt x="2128" y="4780"/>
                      <a:pt x="2238" y="4282"/>
                      <a:pt x="2248" y="3750"/>
                    </a:cubicBezTo>
                    <a:cubicBezTo>
                      <a:pt x="2246" y="3727"/>
                      <a:pt x="2245" y="3704"/>
                      <a:pt x="2244" y="3681"/>
                    </a:cubicBezTo>
                    <a:cubicBezTo>
                      <a:pt x="2244" y="3677"/>
                      <a:pt x="2244" y="3673"/>
                      <a:pt x="2244" y="3670"/>
                    </a:cubicBezTo>
                    <a:cubicBezTo>
                      <a:pt x="2244" y="3656"/>
                      <a:pt x="2245" y="3641"/>
                      <a:pt x="2245" y="3627"/>
                    </a:cubicBezTo>
                    <a:lnTo>
                      <a:pt x="2245" y="3498"/>
                    </a:lnTo>
                    <a:cubicBezTo>
                      <a:pt x="2245" y="3484"/>
                      <a:pt x="2244" y="3470"/>
                      <a:pt x="2243" y="3456"/>
                    </a:cubicBezTo>
                    <a:lnTo>
                      <a:pt x="2243" y="1491"/>
                    </a:lnTo>
                    <a:lnTo>
                      <a:pt x="2647" y="1491"/>
                    </a:lnTo>
                    <a:lnTo>
                      <a:pt x="1323" y="0"/>
                    </a:lnTo>
                    <a:lnTo>
                      <a:pt x="0" y="1491"/>
                    </a:lnTo>
                    <a:lnTo>
                      <a:pt x="404" y="1491"/>
                    </a:lnTo>
                    <a:lnTo>
                      <a:pt x="404" y="3681"/>
                    </a:lnTo>
                    <a:lnTo>
                      <a:pt x="407" y="3681"/>
                    </a:lnTo>
                    <a:close/>
                  </a:path>
                </a:pathLst>
              </a:custGeom>
              <a:gradFill>
                <a:gsLst>
                  <a:gs pos="33000">
                    <a:srgbClr val="F68426">
                      <a:lumMod val="60000"/>
                      <a:lumOff val="40000"/>
                    </a:srgbClr>
                  </a:gs>
                  <a:gs pos="100000">
                    <a:srgbClr val="F68426"/>
                  </a:gs>
                </a:gsLst>
                <a:lin ang="5400000" scaled="0"/>
              </a:gradFill>
              <a:ln w="3175" cap="flat" cmpd="sng" algn="ctr">
                <a:solidFill>
                  <a:srgbClr val="D7D7D7"/>
                </a:solidFill>
                <a:prstDash val="solid"/>
              </a:ln>
              <a:effectLst/>
            </p:spPr>
            <p:txBody>
              <a:bodyPr lIns="0" rIns="0" anchor="ctr"/>
              <a:lstStyle/>
              <a:p>
                <a:pPr algn="ctr" defTabSz="914491">
                  <a:lnSpc>
                    <a:spcPct val="120000"/>
                  </a:lnSpc>
                  <a:spcBef>
                    <a:spcPts val="600"/>
                  </a:spcBef>
                  <a:spcAft>
                    <a:spcPts val="600"/>
                  </a:spcAft>
                  <a:defRPr/>
                </a:pPr>
                <a:endParaRPr lang="zh-CN" altLang="en-US" sz="2800" kern="0">
                  <a:solidFill>
                    <a:sysClr val="window" lastClr="FFFFFF"/>
                  </a:solidFill>
                  <a:latin typeface="Impact" pitchFamily="34" charset="0"/>
                  <a:ea typeface="微软雅黑" pitchFamily="34" charset="-122"/>
                </a:endParaRPr>
              </a:p>
            </p:txBody>
          </p:sp>
          <p:sp>
            <p:nvSpPr>
              <p:cNvPr id="32" name="Freeform 31"/>
              <p:cNvSpPr>
                <a:spLocks/>
              </p:cNvSpPr>
              <p:nvPr/>
            </p:nvSpPr>
            <p:spPr bwMode="auto">
              <a:xfrm>
                <a:off x="5987106" y="1569891"/>
                <a:ext cx="2295252" cy="928541"/>
              </a:xfrm>
              <a:custGeom>
                <a:avLst/>
                <a:gdLst>
                  <a:gd name="T0" fmla="*/ 792 w 3308"/>
                  <a:gd name="T1" fmla="*/ 557 h 1777"/>
                  <a:gd name="T2" fmla="*/ 792 w 3308"/>
                  <a:gd name="T3" fmla="*/ 551 h 1777"/>
                  <a:gd name="T4" fmla="*/ 774 w 3308"/>
                  <a:gd name="T5" fmla="*/ 551 h 1777"/>
                  <a:gd name="T6" fmla="*/ 305 w 3308"/>
                  <a:gd name="T7" fmla="*/ 0 h 1777"/>
                  <a:gd name="T8" fmla="*/ 0 w 3308"/>
                  <a:gd name="T9" fmla="*/ 1464 h 1777"/>
                  <a:gd name="T10" fmla="*/ 774 w 3308"/>
                  <a:gd name="T11" fmla="*/ 1777 h 1777"/>
                  <a:gd name="T12" fmla="*/ 3308 w 3308"/>
                  <a:gd name="T13" fmla="*/ 1777 h 1777"/>
                  <a:gd name="T14" fmla="*/ 3308 w 3308"/>
                  <a:gd name="T15" fmla="*/ 557 h 1777"/>
                  <a:gd name="T16" fmla="*/ 792 w 3308"/>
                  <a:gd name="T17" fmla="*/ 557 h 177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Lst>
                <a:rect l="0" t="0" r="r" b="b"/>
                <a:pathLst>
                  <a:path w="3308" h="1777">
                    <a:moveTo>
                      <a:pt x="792" y="557"/>
                    </a:moveTo>
                    <a:lnTo>
                      <a:pt x="792" y="551"/>
                    </a:lnTo>
                    <a:cubicBezTo>
                      <a:pt x="786" y="551"/>
                      <a:pt x="780" y="551"/>
                      <a:pt x="774" y="551"/>
                    </a:cubicBezTo>
                    <a:cubicBezTo>
                      <a:pt x="533" y="551"/>
                      <a:pt x="335" y="311"/>
                      <a:pt x="305" y="0"/>
                    </a:cubicBezTo>
                    <a:cubicBezTo>
                      <a:pt x="295" y="532"/>
                      <a:pt x="185" y="1030"/>
                      <a:pt x="0" y="1464"/>
                    </a:cubicBezTo>
                    <a:cubicBezTo>
                      <a:pt x="221" y="1662"/>
                      <a:pt x="488" y="1777"/>
                      <a:pt x="774" y="1777"/>
                    </a:cubicBezTo>
                    <a:lnTo>
                      <a:pt x="3308" y="1777"/>
                    </a:lnTo>
                    <a:lnTo>
                      <a:pt x="3308" y="557"/>
                    </a:lnTo>
                    <a:lnTo>
                      <a:pt x="792" y="557"/>
                    </a:lnTo>
                    <a:close/>
                  </a:path>
                </a:pathLst>
              </a:custGeom>
              <a:gradFill>
                <a:gsLst>
                  <a:gs pos="33000">
                    <a:srgbClr val="F68426">
                      <a:lumMod val="20000"/>
                      <a:lumOff val="80000"/>
                    </a:srgbClr>
                  </a:gs>
                  <a:gs pos="100000">
                    <a:srgbClr val="F68426">
                      <a:lumMod val="60000"/>
                      <a:lumOff val="40000"/>
                    </a:srgbClr>
                  </a:gs>
                </a:gsLst>
                <a:lin ang="5400000" scaled="0"/>
              </a:gradFill>
              <a:ln w="25400" cap="flat" cmpd="sng" algn="ctr">
                <a:noFill/>
                <a:prstDash val="solid"/>
              </a:ln>
              <a:effectLst/>
            </p:spPr>
            <p:txBody>
              <a:bodyPr lIns="0" rIns="0" anchor="ctr"/>
              <a:lstStyle/>
              <a:p>
                <a:pPr marL="182581" indent="-182581" defTabSz="914491">
                  <a:lnSpc>
                    <a:spcPct val="120000"/>
                  </a:lnSpc>
                  <a:spcBef>
                    <a:spcPts val="600"/>
                  </a:spcBef>
                  <a:spcAft>
                    <a:spcPts val="600"/>
                  </a:spcAft>
                  <a:buFont typeface="Arial" pitchFamily="34" charset="0"/>
                  <a:buChar char="•"/>
                  <a:defRPr/>
                </a:pPr>
                <a:endParaRPr lang="zh-CN" altLang="en-US" sz="1400" kern="0">
                  <a:solidFill>
                    <a:prstClr val="white"/>
                  </a:solidFill>
                  <a:latin typeface="微软雅黑" pitchFamily="34" charset="-122"/>
                  <a:ea typeface="微软雅黑" pitchFamily="34" charset="-122"/>
                </a:endParaRPr>
              </a:p>
            </p:txBody>
          </p:sp>
          <p:sp>
            <p:nvSpPr>
              <p:cNvPr id="33" name="Freeform 34"/>
              <p:cNvSpPr>
                <a:spLocks/>
              </p:cNvSpPr>
              <p:nvPr/>
            </p:nvSpPr>
            <p:spPr bwMode="auto">
              <a:xfrm>
                <a:off x="5560816" y="2319069"/>
                <a:ext cx="2724686" cy="806035"/>
              </a:xfrm>
              <a:custGeom>
                <a:avLst/>
                <a:gdLst>
                  <a:gd name="T0" fmla="*/ 609 w 3927"/>
                  <a:gd name="T1" fmla="*/ 0 h 1544"/>
                  <a:gd name="T2" fmla="*/ 0 w 3927"/>
                  <a:gd name="T3" fmla="*/ 921 h 1544"/>
                  <a:gd name="T4" fmla="*/ 1393 w 3927"/>
                  <a:gd name="T5" fmla="*/ 1544 h 1544"/>
                  <a:gd name="T6" fmla="*/ 3927 w 3927"/>
                  <a:gd name="T7" fmla="*/ 1544 h 1544"/>
                  <a:gd name="T8" fmla="*/ 3927 w 3927"/>
                  <a:gd name="T9" fmla="*/ 324 h 1544"/>
                  <a:gd name="T10" fmla="*/ 1393 w 3927"/>
                  <a:gd name="T11" fmla="*/ 324 h 1544"/>
                  <a:gd name="T12" fmla="*/ 609 w 3927"/>
                  <a:gd name="T13" fmla="*/ 0 h 1544"/>
                </a:gdLst>
                <a:ahLst/>
                <a:cxnLst>
                  <a:cxn ang="0">
                    <a:pos x="T0" y="T1"/>
                  </a:cxn>
                  <a:cxn ang="0">
                    <a:pos x="T2" y="T3"/>
                  </a:cxn>
                  <a:cxn ang="0">
                    <a:pos x="T4" y="T5"/>
                  </a:cxn>
                  <a:cxn ang="0">
                    <a:pos x="T6" y="T7"/>
                  </a:cxn>
                  <a:cxn ang="0">
                    <a:pos x="T8" y="T9"/>
                  </a:cxn>
                  <a:cxn ang="0">
                    <a:pos x="T10" y="T11"/>
                  </a:cxn>
                  <a:cxn ang="0">
                    <a:pos x="T12" y="T13"/>
                  </a:cxn>
                </a:cxnLst>
                <a:rect l="0" t="0" r="r" b="b"/>
                <a:pathLst>
                  <a:path w="3927" h="1544">
                    <a:moveTo>
                      <a:pt x="609" y="0"/>
                    </a:moveTo>
                    <a:cubicBezTo>
                      <a:pt x="454" y="359"/>
                      <a:pt x="246" y="672"/>
                      <a:pt x="0" y="921"/>
                    </a:cubicBezTo>
                    <a:cubicBezTo>
                      <a:pt x="387" y="1312"/>
                      <a:pt x="870" y="1544"/>
                      <a:pt x="1393" y="1544"/>
                    </a:cubicBezTo>
                    <a:lnTo>
                      <a:pt x="3927" y="1544"/>
                    </a:lnTo>
                    <a:lnTo>
                      <a:pt x="3927" y="324"/>
                    </a:lnTo>
                    <a:lnTo>
                      <a:pt x="1393" y="324"/>
                    </a:lnTo>
                    <a:cubicBezTo>
                      <a:pt x="1102" y="323"/>
                      <a:pt x="832" y="204"/>
                      <a:pt x="609" y="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algn="ctr" defTabSz="914491">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34" name="Freeform 37"/>
              <p:cNvSpPr>
                <a:spLocks/>
              </p:cNvSpPr>
              <p:nvPr/>
            </p:nvSpPr>
            <p:spPr bwMode="auto">
              <a:xfrm>
                <a:off x="2835572" y="1533696"/>
                <a:ext cx="2304507" cy="964736"/>
              </a:xfrm>
              <a:custGeom>
                <a:avLst/>
                <a:gdLst>
                  <a:gd name="T0" fmla="*/ 3321 w 3321"/>
                  <a:gd name="T1" fmla="*/ 1523 h 1846"/>
                  <a:gd name="T2" fmla="*/ 3014 w 3321"/>
                  <a:gd name="T3" fmla="*/ 0 h 1846"/>
                  <a:gd name="T4" fmla="*/ 3010 w 3321"/>
                  <a:gd name="T5" fmla="*/ 0 h 1846"/>
                  <a:gd name="T6" fmla="*/ 2536 w 3321"/>
                  <a:gd name="T7" fmla="*/ 620 h 1846"/>
                  <a:gd name="T8" fmla="*/ 2529 w 3321"/>
                  <a:gd name="T9" fmla="*/ 620 h 1846"/>
                  <a:gd name="T10" fmla="*/ 2529 w 3321"/>
                  <a:gd name="T11" fmla="*/ 626 h 1846"/>
                  <a:gd name="T12" fmla="*/ 0 w 3321"/>
                  <a:gd name="T13" fmla="*/ 626 h 1846"/>
                  <a:gd name="T14" fmla="*/ 0 w 3321"/>
                  <a:gd name="T15" fmla="*/ 1846 h 1846"/>
                  <a:gd name="T16" fmla="*/ 2531 w 3321"/>
                  <a:gd name="T17" fmla="*/ 1846 h 1846"/>
                  <a:gd name="T18" fmla="*/ 2536 w 3321"/>
                  <a:gd name="T19" fmla="*/ 1846 h 1846"/>
                  <a:gd name="T20" fmla="*/ 3321 w 3321"/>
                  <a:gd name="T21" fmla="*/ 1523 h 1846"/>
                  <a:gd name="T22" fmla="*/ 3321 w 3321"/>
                  <a:gd name="T23" fmla="*/ 1523 h 184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0" t="0" r="r" b="b"/>
                <a:pathLst>
                  <a:path w="3321" h="1846">
                    <a:moveTo>
                      <a:pt x="3321" y="1523"/>
                    </a:moveTo>
                    <a:cubicBezTo>
                      <a:pt x="3127" y="1074"/>
                      <a:pt x="3015" y="554"/>
                      <a:pt x="3014" y="0"/>
                    </a:cubicBezTo>
                    <a:lnTo>
                      <a:pt x="3010" y="0"/>
                    </a:lnTo>
                    <a:cubicBezTo>
                      <a:pt x="3005" y="344"/>
                      <a:pt x="2795" y="620"/>
                      <a:pt x="2536" y="620"/>
                    </a:cubicBezTo>
                    <a:cubicBezTo>
                      <a:pt x="2533" y="620"/>
                      <a:pt x="2531" y="620"/>
                      <a:pt x="2529" y="620"/>
                    </a:cubicBezTo>
                    <a:lnTo>
                      <a:pt x="2529" y="626"/>
                    </a:lnTo>
                    <a:lnTo>
                      <a:pt x="0" y="626"/>
                    </a:lnTo>
                    <a:lnTo>
                      <a:pt x="0" y="1846"/>
                    </a:lnTo>
                    <a:lnTo>
                      <a:pt x="2531" y="1846"/>
                    </a:lnTo>
                    <a:cubicBezTo>
                      <a:pt x="2533" y="1846"/>
                      <a:pt x="2534" y="1846"/>
                      <a:pt x="2536" y="1846"/>
                    </a:cubicBezTo>
                    <a:cubicBezTo>
                      <a:pt x="2827" y="1846"/>
                      <a:pt x="3098" y="1727"/>
                      <a:pt x="3321" y="1523"/>
                    </a:cubicBezTo>
                    <a:lnTo>
                      <a:pt x="3321" y="1523"/>
                    </a:lnTo>
                    <a:close/>
                  </a:path>
                </a:pathLst>
              </a:custGeom>
              <a:gradFill>
                <a:gsLst>
                  <a:gs pos="33000">
                    <a:srgbClr val="F68426">
                      <a:lumMod val="20000"/>
                      <a:lumOff val="80000"/>
                    </a:srgbClr>
                  </a:gs>
                  <a:gs pos="100000">
                    <a:srgbClr val="F68426">
                      <a:lumMod val="60000"/>
                      <a:lumOff val="40000"/>
                    </a:srgbClr>
                  </a:gs>
                </a:gsLst>
                <a:lin ang="5400000" scaled="0"/>
              </a:gradFill>
              <a:ln w="25400" cap="flat" cmpd="sng" algn="ctr">
                <a:noFill/>
                <a:prstDash val="solid"/>
              </a:ln>
              <a:effectLst/>
            </p:spPr>
            <p:txBody>
              <a:bodyPr lIns="0" rIns="0" anchor="ctr"/>
              <a:lstStyle/>
              <a:p>
                <a:pPr marL="182581" indent="-182581" defTabSz="914491">
                  <a:lnSpc>
                    <a:spcPct val="120000"/>
                  </a:lnSpc>
                  <a:spcBef>
                    <a:spcPts val="600"/>
                  </a:spcBef>
                  <a:spcAft>
                    <a:spcPts val="600"/>
                  </a:spcAft>
                  <a:buFont typeface="Arial" pitchFamily="34" charset="0"/>
                  <a:buChar char="•"/>
                  <a:defRPr/>
                </a:pPr>
                <a:endParaRPr lang="zh-CN" altLang="en-US" sz="1400" kern="0">
                  <a:solidFill>
                    <a:prstClr val="white"/>
                  </a:solidFill>
                  <a:latin typeface="微软雅黑" pitchFamily="34" charset="-122"/>
                  <a:ea typeface="微软雅黑" pitchFamily="34" charset="-122"/>
                </a:endParaRPr>
              </a:p>
            </p:txBody>
          </p:sp>
          <p:sp>
            <p:nvSpPr>
              <p:cNvPr id="35" name="Freeform 40"/>
              <p:cNvSpPr>
                <a:spLocks/>
              </p:cNvSpPr>
              <p:nvPr/>
            </p:nvSpPr>
            <p:spPr bwMode="auto">
              <a:xfrm>
                <a:off x="2835572" y="2328594"/>
                <a:ext cx="2728388" cy="806035"/>
              </a:xfrm>
              <a:custGeom>
                <a:avLst/>
                <a:gdLst>
                  <a:gd name="T0" fmla="*/ 3930 w 3930"/>
                  <a:gd name="T1" fmla="*/ 920 h 1543"/>
                  <a:gd name="T2" fmla="*/ 3321 w 3930"/>
                  <a:gd name="T3" fmla="*/ 0 h 1543"/>
                  <a:gd name="T4" fmla="*/ 2536 w 3930"/>
                  <a:gd name="T5" fmla="*/ 322 h 1543"/>
                  <a:gd name="T6" fmla="*/ 2531 w 3930"/>
                  <a:gd name="T7" fmla="*/ 322 h 1543"/>
                  <a:gd name="T8" fmla="*/ 694 w 3930"/>
                  <a:gd name="T9" fmla="*/ 323 h 1543"/>
                  <a:gd name="T10" fmla="*/ 0 w 3930"/>
                  <a:gd name="T11" fmla="*/ 323 h 1543"/>
                  <a:gd name="T12" fmla="*/ 0 w 3930"/>
                  <a:gd name="T13" fmla="*/ 1543 h 1543"/>
                  <a:gd name="T14" fmla="*/ 2531 w 3930"/>
                  <a:gd name="T15" fmla="*/ 1543 h 1543"/>
                  <a:gd name="T16" fmla="*/ 2536 w 3930"/>
                  <a:gd name="T17" fmla="*/ 1543 h 1543"/>
                  <a:gd name="T18" fmla="*/ 3930 w 3930"/>
                  <a:gd name="T19" fmla="*/ 920 h 154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3930" h="1543">
                    <a:moveTo>
                      <a:pt x="3930" y="920"/>
                    </a:moveTo>
                    <a:cubicBezTo>
                      <a:pt x="3683" y="671"/>
                      <a:pt x="3476" y="358"/>
                      <a:pt x="3321" y="0"/>
                    </a:cubicBezTo>
                    <a:cubicBezTo>
                      <a:pt x="3097" y="203"/>
                      <a:pt x="2827" y="322"/>
                      <a:pt x="2536" y="322"/>
                    </a:cubicBezTo>
                    <a:cubicBezTo>
                      <a:pt x="2534" y="322"/>
                      <a:pt x="2533" y="322"/>
                      <a:pt x="2531" y="322"/>
                    </a:cubicBezTo>
                    <a:lnTo>
                      <a:pt x="694" y="323"/>
                    </a:lnTo>
                    <a:lnTo>
                      <a:pt x="0" y="323"/>
                    </a:lnTo>
                    <a:lnTo>
                      <a:pt x="0" y="1543"/>
                    </a:lnTo>
                    <a:lnTo>
                      <a:pt x="2531" y="1543"/>
                    </a:lnTo>
                    <a:cubicBezTo>
                      <a:pt x="2533" y="1543"/>
                      <a:pt x="2534" y="1543"/>
                      <a:pt x="2536" y="1543"/>
                    </a:cubicBezTo>
                    <a:cubicBezTo>
                      <a:pt x="3059" y="1543"/>
                      <a:pt x="3542" y="1311"/>
                      <a:pt x="3930" y="920"/>
                    </a:cubicBezTo>
                    <a:close/>
                  </a:path>
                </a:pathLst>
              </a:custGeom>
              <a:gradFill>
                <a:gsLst>
                  <a:gs pos="33000">
                    <a:srgbClr val="F9F9F9"/>
                  </a:gs>
                  <a:gs pos="100000">
                    <a:srgbClr val="D7D7D7"/>
                  </a:gs>
                </a:gsLst>
                <a:lin ang="5400000" scaled="0"/>
              </a:gradFill>
              <a:ln w="3175" cap="flat" cmpd="sng" algn="ctr">
                <a:solidFill>
                  <a:srgbClr val="D7D7D7"/>
                </a:solidFill>
                <a:prstDash val="solid"/>
              </a:ln>
              <a:effectLst/>
            </p:spPr>
            <p:txBody>
              <a:bodyPr anchor="ctr"/>
              <a:lstStyle/>
              <a:p>
                <a:pPr algn="ctr" defTabSz="914491">
                  <a:lnSpc>
                    <a:spcPct val="120000"/>
                  </a:lnSpc>
                  <a:defRPr/>
                </a:pPr>
                <a:endParaRPr lang="zh-CN" altLang="en-US" sz="1200" kern="0">
                  <a:solidFill>
                    <a:srgbClr val="4D4D4D"/>
                  </a:solidFill>
                  <a:latin typeface="微软雅黑" pitchFamily="34" charset="-122"/>
                  <a:ea typeface="微软雅黑" pitchFamily="34" charset="-122"/>
                </a:endParaRPr>
              </a:p>
            </p:txBody>
          </p:sp>
          <p:sp>
            <p:nvSpPr>
              <p:cNvPr id="36" name="Freeform 43"/>
              <p:cNvSpPr>
                <a:spLocks/>
              </p:cNvSpPr>
              <p:nvPr/>
            </p:nvSpPr>
            <p:spPr bwMode="auto">
              <a:xfrm>
                <a:off x="5140079" y="1533696"/>
                <a:ext cx="845911" cy="1275178"/>
              </a:xfrm>
              <a:custGeom>
                <a:avLst/>
                <a:gdLst>
                  <a:gd name="T0" fmla="*/ 608 w 1218"/>
                  <a:gd name="T1" fmla="*/ 0 h 2443"/>
                  <a:gd name="T2" fmla="*/ 183 w 1218"/>
                  <a:gd name="T3" fmla="*/ 1324 h 2443"/>
                  <a:gd name="T4" fmla="*/ 0 w 1218"/>
                  <a:gd name="T5" fmla="*/ 1523 h 2443"/>
                  <a:gd name="T6" fmla="*/ 609 w 1218"/>
                  <a:gd name="T7" fmla="*/ 2443 h 2443"/>
                  <a:gd name="T8" fmla="*/ 1218 w 1218"/>
                  <a:gd name="T9" fmla="*/ 1522 h 2443"/>
                  <a:gd name="T10" fmla="*/ 1035 w 1218"/>
                  <a:gd name="T11" fmla="*/ 1324 h 2443"/>
                  <a:gd name="T12" fmla="*/ 610 w 1218"/>
                  <a:gd name="T13" fmla="*/ 0 h 2443"/>
                  <a:gd name="T14" fmla="*/ 608 w 1218"/>
                  <a:gd name="T15" fmla="*/ 0 h 2443"/>
                </a:gdLst>
                <a:ahLst/>
                <a:cxnLst>
                  <a:cxn ang="0">
                    <a:pos x="T0" y="T1"/>
                  </a:cxn>
                  <a:cxn ang="0">
                    <a:pos x="T2" y="T3"/>
                  </a:cxn>
                  <a:cxn ang="0">
                    <a:pos x="T4" y="T5"/>
                  </a:cxn>
                  <a:cxn ang="0">
                    <a:pos x="T6" y="T7"/>
                  </a:cxn>
                  <a:cxn ang="0">
                    <a:pos x="T8" y="T9"/>
                  </a:cxn>
                  <a:cxn ang="0">
                    <a:pos x="T10" y="T11"/>
                  </a:cxn>
                  <a:cxn ang="0">
                    <a:pos x="T12" y="T13"/>
                  </a:cxn>
                  <a:cxn ang="0">
                    <a:pos x="T14" y="T15"/>
                  </a:cxn>
                </a:cxnLst>
                <a:rect l="0" t="0" r="r" b="b"/>
                <a:pathLst>
                  <a:path w="1218" h="2443">
                    <a:moveTo>
                      <a:pt x="608" y="0"/>
                    </a:moveTo>
                    <a:cubicBezTo>
                      <a:pt x="605" y="520"/>
                      <a:pt x="443" y="989"/>
                      <a:pt x="183" y="1324"/>
                    </a:cubicBezTo>
                    <a:cubicBezTo>
                      <a:pt x="126" y="1397"/>
                      <a:pt x="65" y="1463"/>
                      <a:pt x="0" y="1523"/>
                    </a:cubicBezTo>
                    <a:cubicBezTo>
                      <a:pt x="155" y="1881"/>
                      <a:pt x="362" y="2194"/>
                      <a:pt x="609" y="2443"/>
                    </a:cubicBezTo>
                    <a:cubicBezTo>
                      <a:pt x="855" y="2194"/>
                      <a:pt x="1063" y="1881"/>
                      <a:pt x="1218" y="1522"/>
                    </a:cubicBezTo>
                    <a:cubicBezTo>
                      <a:pt x="1153" y="1463"/>
                      <a:pt x="1092" y="1397"/>
                      <a:pt x="1035" y="1324"/>
                    </a:cubicBezTo>
                    <a:cubicBezTo>
                      <a:pt x="775" y="989"/>
                      <a:pt x="612" y="520"/>
                      <a:pt x="610" y="0"/>
                    </a:cubicBezTo>
                    <a:lnTo>
                      <a:pt x="608" y="0"/>
                    </a:lnTo>
                    <a:close/>
                  </a:path>
                </a:pathLst>
              </a:custGeom>
              <a:gradFill>
                <a:gsLst>
                  <a:gs pos="33000">
                    <a:srgbClr val="F68426">
                      <a:lumMod val="20000"/>
                      <a:lumOff val="80000"/>
                    </a:srgbClr>
                  </a:gs>
                  <a:gs pos="100000">
                    <a:srgbClr val="F68426">
                      <a:lumMod val="60000"/>
                      <a:lumOff val="40000"/>
                    </a:srgbClr>
                  </a:gs>
                </a:gsLst>
                <a:lin ang="5400000" scaled="0"/>
              </a:gradFill>
              <a:ln w="25400" cap="flat" cmpd="sng" algn="ctr">
                <a:noFill/>
                <a:prstDash val="solid"/>
              </a:ln>
              <a:effectLst/>
            </p:spPr>
            <p:txBody>
              <a:bodyPr lIns="0" rIns="0" anchor="ctr"/>
              <a:lstStyle/>
              <a:p>
                <a:pPr marL="182581" indent="-182581" defTabSz="914491">
                  <a:lnSpc>
                    <a:spcPct val="120000"/>
                  </a:lnSpc>
                  <a:spcBef>
                    <a:spcPts val="600"/>
                  </a:spcBef>
                  <a:spcAft>
                    <a:spcPts val="600"/>
                  </a:spcAft>
                  <a:buFont typeface="Arial" pitchFamily="34" charset="0"/>
                  <a:buChar char="•"/>
                  <a:defRPr/>
                </a:pPr>
                <a:endParaRPr lang="zh-CN" altLang="en-US" sz="1400" kern="0">
                  <a:solidFill>
                    <a:prstClr val="white"/>
                  </a:solidFill>
                  <a:latin typeface="微软雅黑" pitchFamily="34" charset="-122"/>
                  <a:ea typeface="微软雅黑" pitchFamily="34" charset="-122"/>
                </a:endParaRPr>
              </a:p>
            </p:txBody>
          </p:sp>
        </p:grpSp>
        <p:sp>
          <p:nvSpPr>
            <p:cNvPr id="26" name="TextBox 61"/>
            <p:cNvSpPr txBox="1">
              <a:spLocks noChangeArrowheads="1"/>
            </p:cNvSpPr>
            <p:nvPr/>
          </p:nvSpPr>
          <p:spPr bwMode="auto">
            <a:xfrm>
              <a:off x="7452030" y="4104296"/>
              <a:ext cx="1107962" cy="369351"/>
            </a:xfrm>
            <a:prstGeom prst="rect">
              <a:avLst/>
            </a:prstGeom>
            <a:noFill/>
            <a:ln w="9525">
              <a:noFill/>
              <a:miter lim="800000"/>
              <a:headEnd/>
              <a:tailEnd/>
            </a:ln>
          </p:spPr>
          <p:txBody>
            <a:bodyPr wrap="none">
              <a:spAutoFit/>
            </a:bodyPr>
            <a:lstStyle/>
            <a:p>
              <a:pPr lvl="0">
                <a:defRPr/>
              </a:pPr>
              <a:r>
                <a:rPr lang="zh-CN" altLang="en-US" b="1" kern="0" dirty="0">
                  <a:solidFill>
                    <a:srgbClr val="FF0000"/>
                  </a:solidFill>
                  <a:latin typeface="微软雅黑" pitchFamily="34" charset="-122"/>
                  <a:ea typeface="微软雅黑" pitchFamily="34" charset="-122"/>
                </a:rPr>
                <a:t>挫折阻挡</a:t>
              </a:r>
            </a:p>
          </p:txBody>
        </p:sp>
        <p:sp>
          <p:nvSpPr>
            <p:cNvPr id="27" name="TextBox 61"/>
            <p:cNvSpPr txBox="1">
              <a:spLocks noChangeArrowheads="1"/>
            </p:cNvSpPr>
            <p:nvPr/>
          </p:nvSpPr>
          <p:spPr bwMode="auto">
            <a:xfrm>
              <a:off x="7452030" y="4743263"/>
              <a:ext cx="1107962" cy="369351"/>
            </a:xfrm>
            <a:prstGeom prst="rect">
              <a:avLst/>
            </a:prstGeom>
            <a:noFill/>
            <a:ln w="9525">
              <a:noFill/>
              <a:miter lim="800000"/>
              <a:headEnd/>
              <a:tailEnd/>
            </a:ln>
          </p:spPr>
          <p:txBody>
            <a:bodyPr wrap="none">
              <a:spAutoFit/>
            </a:bodyPr>
            <a:lstStyle/>
            <a:p>
              <a:pPr lvl="0">
                <a:defRPr/>
              </a:pPr>
              <a:r>
                <a:rPr lang="zh-CN" altLang="en-US" b="1" kern="0" dirty="0">
                  <a:solidFill>
                    <a:srgbClr val="FF0000"/>
                  </a:solidFill>
                  <a:latin typeface="微软雅黑" pitchFamily="34" charset="-122"/>
                  <a:ea typeface="微软雅黑" pitchFamily="34" charset="-122"/>
                </a:rPr>
                <a:t>失败打击</a:t>
              </a:r>
            </a:p>
          </p:txBody>
        </p:sp>
        <p:sp>
          <p:nvSpPr>
            <p:cNvPr id="28" name="TextBox 61"/>
            <p:cNvSpPr txBox="1">
              <a:spLocks noChangeArrowheads="1"/>
            </p:cNvSpPr>
            <p:nvPr/>
          </p:nvSpPr>
          <p:spPr bwMode="auto">
            <a:xfrm>
              <a:off x="576510" y="4104296"/>
              <a:ext cx="1107962" cy="369351"/>
            </a:xfrm>
            <a:prstGeom prst="rect">
              <a:avLst/>
            </a:prstGeom>
            <a:noFill/>
            <a:ln w="9525">
              <a:noFill/>
              <a:miter lim="800000"/>
              <a:headEnd/>
              <a:tailEnd/>
            </a:ln>
          </p:spPr>
          <p:txBody>
            <a:bodyPr wrap="none">
              <a:spAutoFit/>
            </a:bodyPr>
            <a:lstStyle/>
            <a:p>
              <a:pPr lvl="0">
                <a:defRPr/>
              </a:pPr>
              <a:r>
                <a:rPr lang="zh-CN" altLang="en-US" b="1" kern="0" dirty="0">
                  <a:solidFill>
                    <a:srgbClr val="FF0000"/>
                  </a:solidFill>
                  <a:latin typeface="微软雅黑" pitchFamily="34" charset="-122"/>
                  <a:ea typeface="微软雅黑" pitchFamily="34" charset="-122"/>
                </a:rPr>
                <a:t>失去希望</a:t>
              </a:r>
            </a:p>
          </p:txBody>
        </p:sp>
        <p:sp>
          <p:nvSpPr>
            <p:cNvPr id="29" name="TextBox 61"/>
            <p:cNvSpPr txBox="1">
              <a:spLocks noChangeArrowheads="1"/>
            </p:cNvSpPr>
            <p:nvPr/>
          </p:nvSpPr>
          <p:spPr bwMode="auto">
            <a:xfrm>
              <a:off x="576510" y="4743263"/>
              <a:ext cx="1107962" cy="369351"/>
            </a:xfrm>
            <a:prstGeom prst="rect">
              <a:avLst/>
            </a:prstGeom>
            <a:noFill/>
            <a:ln w="9525">
              <a:noFill/>
              <a:miter lim="800000"/>
              <a:headEnd/>
              <a:tailEnd/>
            </a:ln>
          </p:spPr>
          <p:txBody>
            <a:bodyPr wrap="none">
              <a:spAutoFit/>
            </a:bodyPr>
            <a:lstStyle/>
            <a:p>
              <a:pPr lvl="0">
                <a:defRPr/>
              </a:pPr>
              <a:r>
                <a:rPr lang="zh-CN" altLang="en-US" b="1" kern="0" dirty="0">
                  <a:solidFill>
                    <a:srgbClr val="FF0000"/>
                  </a:solidFill>
                  <a:latin typeface="微软雅黑" pitchFamily="34" charset="-122"/>
                  <a:ea typeface="微软雅黑" pitchFamily="34" charset="-122"/>
                </a:rPr>
                <a:t>缺乏自信</a:t>
              </a:r>
            </a:p>
          </p:txBody>
        </p:sp>
        <p:sp>
          <p:nvSpPr>
            <p:cNvPr id="30" name="TextBox 61"/>
            <p:cNvSpPr txBox="1">
              <a:spLocks noChangeArrowheads="1"/>
            </p:cNvSpPr>
            <p:nvPr/>
          </p:nvSpPr>
          <p:spPr bwMode="auto">
            <a:xfrm>
              <a:off x="3097334" y="1196752"/>
              <a:ext cx="3005859" cy="400131"/>
            </a:xfrm>
            <a:prstGeom prst="rect">
              <a:avLst/>
            </a:prstGeom>
            <a:noFill/>
            <a:ln w="9525">
              <a:noFill/>
              <a:miter lim="800000"/>
              <a:headEnd/>
              <a:tailEnd/>
            </a:ln>
          </p:spPr>
          <p:txBody>
            <a:bodyPr wrap="none">
              <a:spAutoFit/>
            </a:bodyPr>
            <a:lstStyle/>
            <a:p>
              <a:pPr defTabSz="914491">
                <a:defRPr/>
              </a:pPr>
              <a:r>
                <a:rPr lang="zh-CN" altLang="en-US" sz="2000" b="1" kern="0" dirty="0">
                  <a:solidFill>
                    <a:srgbClr val="FF0000"/>
                  </a:solidFill>
                  <a:latin typeface="微软雅黑" pitchFamily="34" charset="-122"/>
                  <a:ea typeface="微软雅黑" pitchFamily="34" charset="-122"/>
                </a:rPr>
                <a:t>我们为什么会选择放弃？</a:t>
              </a:r>
            </a:p>
          </p:txBody>
        </p:sp>
      </p:grpSp>
    </p:spTree>
    <p:extLst>
      <p:ext uri="{BB962C8B-B14F-4D97-AF65-F5344CB8AC3E}">
        <p14:creationId xmlns:p14="http://schemas.microsoft.com/office/powerpoint/2010/main" val="995788928"/>
      </p:ext>
    </p:extLst>
  </p:cSld>
  <p:clrMapOvr>
    <a:masterClrMapping/>
  </p:clrMapOvr>
  <mc:AlternateContent xmlns:mc="http://schemas.openxmlformats.org/markup-compatibility/2006" xmlns:p14="http://schemas.microsoft.com/office/powerpoint/2010/main">
    <mc:Choice Requires="p14">
      <p:transition spd="med">
        <p14:ferris dir="l"/>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1"/>
                                        </p:tgtEl>
                                        <p:attrNameLst>
                                          <p:attrName>style.visibility</p:attrName>
                                        </p:attrNameLst>
                                      </p:cBhvr>
                                      <p:to>
                                        <p:strVal val="visible"/>
                                      </p:to>
                                    </p:set>
                                    <p:animEffect transition="in" filter="fade">
                                      <p:cBhvr>
                                        <p:cTn id="7" dur="1000"/>
                                        <p:tgtEl>
                                          <p:spTgt spid="21"/>
                                        </p:tgtEl>
                                      </p:cBhvr>
                                    </p:animEffect>
                                    <p:anim calcmode="lin" valueType="num">
                                      <p:cBhvr>
                                        <p:cTn id="8" dur="1000" fill="hold"/>
                                        <p:tgtEl>
                                          <p:spTgt spid="21"/>
                                        </p:tgtEl>
                                        <p:attrNameLst>
                                          <p:attrName>ppt_x</p:attrName>
                                        </p:attrNameLst>
                                      </p:cBhvr>
                                      <p:tavLst>
                                        <p:tav tm="0">
                                          <p:val>
                                            <p:strVal val="#ppt_x"/>
                                          </p:val>
                                        </p:tav>
                                        <p:tav tm="100000">
                                          <p:val>
                                            <p:strVal val="#ppt_x"/>
                                          </p:val>
                                        </p:tav>
                                      </p:tavLst>
                                    </p:anim>
                                    <p:anim calcmode="lin" valueType="num">
                                      <p:cBhvr>
                                        <p:cTn id="9"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7" name="斜纹 46"/>
          <p:cNvSpPr>
            <a:spLocks/>
          </p:cNvSpPr>
          <p:nvPr/>
        </p:nvSpPr>
        <p:spPr>
          <a:xfrm rot="10800000">
            <a:off x="11183870" y="5850251"/>
            <a:ext cx="1008131" cy="1008195"/>
          </a:xfrm>
          <a:prstGeom prst="diagStripe">
            <a:avLst/>
          </a:prstGeom>
          <a:ln/>
        </p:spPr>
        <p:style>
          <a:lnRef idx="1">
            <a:schemeClr val="accent5"/>
          </a:lnRef>
          <a:fillRef idx="3">
            <a:schemeClr val="accent5"/>
          </a:fillRef>
          <a:effectRef idx="2">
            <a:schemeClr val="accent5"/>
          </a:effectRef>
          <a:fontRef idx="minor">
            <a:schemeClr val="lt1"/>
          </a:fontRef>
        </p:style>
        <p:txBody>
          <a:bodyPr anchor="ctr"/>
          <a:lstStyle/>
          <a:p>
            <a:pPr algn="ctr" defTabSz="914491">
              <a:defRPr/>
            </a:pPr>
            <a:endParaRPr lang="zh-CN" altLang="en-US" kern="0" dirty="0">
              <a:solidFill>
                <a:sysClr val="windowText" lastClr="000000"/>
              </a:solidFill>
              <a:ea typeface="微软雅黑"/>
            </a:endParaRPr>
          </a:p>
        </p:txBody>
      </p:sp>
      <p:sp>
        <p:nvSpPr>
          <p:cNvPr id="48" name="TextBox 47"/>
          <p:cNvSpPr txBox="1">
            <a:spLocks/>
          </p:cNvSpPr>
          <p:nvPr/>
        </p:nvSpPr>
        <p:spPr>
          <a:xfrm rot="18928564">
            <a:off x="11442786" y="6318879"/>
            <a:ext cx="800323" cy="338598"/>
          </a:xfrm>
          <a:prstGeom prst="rect">
            <a:avLst/>
          </a:prstGeom>
          <a:noFill/>
        </p:spPr>
        <p:txBody>
          <a:bodyPr wrap="none" rtlCol="0">
            <a:spAutoFit/>
          </a:bodyPr>
          <a:lstStyle/>
          <a:p>
            <a:r>
              <a:rPr lang="zh-CN" altLang="en-US" sz="1600" dirty="0">
                <a:solidFill>
                  <a:prstClr val="white"/>
                </a:solidFill>
                <a:latin typeface="微软雅黑" pitchFamily="34" charset="-122"/>
                <a:ea typeface="微软雅黑" pitchFamily="34" charset="-122"/>
              </a:rPr>
              <a:t>目录页</a:t>
            </a:r>
          </a:p>
        </p:txBody>
      </p:sp>
      <p:pic>
        <p:nvPicPr>
          <p:cNvPr id="55" name="Picture 11" descr="F:\TDZ临时\其他备用\！个人PPT作品@teliss\磨练坚强意志-图\8AE5D05FAA28303166B8BC708A4D89DD.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2502882" y="932822"/>
            <a:ext cx="4075817" cy="5410867"/>
          </a:xfrm>
          <a:prstGeom prst="rect">
            <a:avLst/>
          </a:prstGeom>
          <a:noFill/>
          <a:ln w="19050">
            <a:solidFill>
              <a:srgbClr val="00B0F0"/>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4" name="Picture 10" descr="F:\TDZ临时\其他备用\！个人PPT作品@teliss\磨练坚强意志-图\733829156098FCCCF7822E714D466C72.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7396228" y="932822"/>
            <a:ext cx="4075818" cy="5410867"/>
          </a:xfrm>
          <a:prstGeom prst="rect">
            <a:avLst/>
          </a:prstGeom>
          <a:noFill/>
          <a:ln w="19050">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58" name="Picture 3" descr="F:\TDZ临时\其他备用\！PPT图片及版面资源\06-PPT精选插图\04-图标\右边角-蓝1.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5256684" y="802458"/>
            <a:ext cx="1440188" cy="1433612"/>
          </a:xfrm>
          <a:prstGeom prst="rect">
            <a:avLst/>
          </a:prstGeom>
          <a:noFill/>
          <a:extLst>
            <a:ext uri="{909E8E84-426E-40DD-AFC4-6F175D3DCCD1}">
              <a14:hiddenFill xmlns:a14="http://schemas.microsoft.com/office/drawing/2010/main">
                <a:solidFill>
                  <a:srgbClr val="FFFFFF"/>
                </a:solidFill>
              </a14:hiddenFill>
            </a:ext>
          </a:extLst>
        </p:spPr>
      </p:pic>
      <p:pic>
        <p:nvPicPr>
          <p:cNvPr id="59" name="Picture 2" descr="F:\TDZ临时\其他备用\！PPT图片及版面资源\06-PPT精选插图\04-图标\右边角-黄1.png"/>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0153322" y="802458"/>
            <a:ext cx="1440188" cy="1433612"/>
          </a:xfrm>
          <a:prstGeom prst="rect">
            <a:avLst/>
          </a:prstGeom>
          <a:noFill/>
          <a:extLst>
            <a:ext uri="{909E8E84-426E-40DD-AFC4-6F175D3DCCD1}">
              <a14:hiddenFill xmlns:a14="http://schemas.microsoft.com/office/drawing/2010/main">
                <a:solidFill>
                  <a:srgbClr val="FFFFFF"/>
                </a:solidFill>
              </a14:hiddenFill>
            </a:ext>
          </a:extLst>
        </p:spPr>
      </p:pic>
      <p:sp>
        <p:nvSpPr>
          <p:cNvPr id="60" name="TextBox 59"/>
          <p:cNvSpPr txBox="1">
            <a:spLocks/>
          </p:cNvSpPr>
          <p:nvPr/>
        </p:nvSpPr>
        <p:spPr>
          <a:xfrm rot="2678999">
            <a:off x="5551559" y="1162985"/>
            <a:ext cx="1191415" cy="338598"/>
          </a:xfrm>
          <a:prstGeom prst="rect">
            <a:avLst/>
          </a:prstGeom>
          <a:noFill/>
        </p:spPr>
        <p:txBody>
          <a:bodyPr wrap="square" rtlCol="0">
            <a:spAutoFit/>
          </a:bodyPr>
          <a:lstStyle/>
          <a:p>
            <a:pPr algn="ctr"/>
            <a:r>
              <a:rPr lang="zh-CN" altLang="en-US" sz="1600" dirty="0">
                <a:solidFill>
                  <a:prstClr val="white"/>
                </a:solidFill>
                <a:latin typeface="微软雅黑" pitchFamily="34" charset="-122"/>
                <a:ea typeface="微软雅黑" pitchFamily="34" charset="-122"/>
              </a:rPr>
              <a:t>意志概述</a:t>
            </a:r>
          </a:p>
        </p:txBody>
      </p:sp>
      <p:sp>
        <p:nvSpPr>
          <p:cNvPr id="61" name="TextBox 60"/>
          <p:cNvSpPr txBox="1">
            <a:spLocks/>
          </p:cNvSpPr>
          <p:nvPr/>
        </p:nvSpPr>
        <p:spPr>
          <a:xfrm rot="2678999">
            <a:off x="10247716" y="1202660"/>
            <a:ext cx="1581260" cy="338598"/>
          </a:xfrm>
          <a:prstGeom prst="rect">
            <a:avLst/>
          </a:prstGeom>
          <a:noFill/>
        </p:spPr>
        <p:txBody>
          <a:bodyPr wrap="square" rtlCol="0">
            <a:spAutoFit/>
          </a:bodyPr>
          <a:lstStyle/>
          <a:p>
            <a:pPr algn="ctr"/>
            <a:r>
              <a:rPr lang="zh-CN" altLang="en-US" sz="1600" dirty="0">
                <a:solidFill>
                  <a:prstClr val="white"/>
                </a:solidFill>
                <a:latin typeface="微软雅黑" pitchFamily="34" charset="-122"/>
                <a:ea typeface="微软雅黑" pitchFamily="34" charset="-122"/>
              </a:rPr>
              <a:t>对坚持的分析</a:t>
            </a:r>
          </a:p>
        </p:txBody>
      </p:sp>
      <p:sp>
        <p:nvSpPr>
          <p:cNvPr id="62" name="标题 1"/>
          <p:cNvSpPr>
            <a:spLocks noGrp="1"/>
          </p:cNvSpPr>
          <p:nvPr>
            <p:ph type="title"/>
          </p:nvPr>
        </p:nvSpPr>
        <p:spPr>
          <a:xfrm>
            <a:off x="1753573" y="399541"/>
            <a:ext cx="6635944" cy="288070"/>
          </a:xfrm>
        </p:spPr>
        <p:txBody>
          <a:bodyPr>
            <a:noAutofit/>
          </a:bodyPr>
          <a:lstStyle>
            <a:lvl1pPr algn="l">
              <a:defRPr sz="1600">
                <a:latin typeface="微软雅黑" pitchFamily="34" charset="-122"/>
                <a:ea typeface="微软雅黑" pitchFamily="34" charset="-122"/>
              </a:defRPr>
            </a:lvl1pPr>
          </a:lstStyle>
          <a:p>
            <a:r>
              <a:rPr lang="zh-CN" altLang="en-US" sz="1500" dirty="0">
                <a:solidFill>
                  <a:srgbClr val="00B0F0"/>
                </a:solidFill>
              </a:rPr>
              <a:t>目录</a:t>
            </a:r>
          </a:p>
        </p:txBody>
      </p:sp>
    </p:spTree>
    <p:extLst>
      <p:ext uri="{BB962C8B-B14F-4D97-AF65-F5344CB8AC3E}">
        <p14:creationId xmlns:p14="http://schemas.microsoft.com/office/powerpoint/2010/main" val="114511685"/>
      </p:ext>
    </p:extLst>
  </p:cSld>
  <p:clrMapOvr>
    <a:masterClrMapping/>
  </p:clrMapOvr>
  <mc:AlternateContent xmlns:mc="http://schemas.openxmlformats.org/markup-compatibility/2006" xmlns:p14="http://schemas.microsoft.com/office/powerpoint/2010/main">
    <mc:Choice Requires="p14">
      <p:transition>
        <p14:flythrough hasBounce="1"/>
      </p:transition>
    </mc:Choice>
    <mc:Fallback xmlns="">
      <p:transition>
        <p:fade/>
      </p:transition>
    </mc:Fallback>
  </mc:AlternateContent>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69" y="34860"/>
              <a:ext cx="327334"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dirty="0">
                  <a:solidFill>
                    <a:schemeClr val="bg1"/>
                  </a:solidFill>
                  <a:latin typeface="微软雅黑" pitchFamily="34" charset="-122"/>
                  <a:ea typeface="微软雅黑" pitchFamily="34" charset="-122"/>
                  <a:sym typeface="微软雅黑" pitchFamily="34" charset="-122"/>
                </a:rPr>
                <a:t>1</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关于希望</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8196" name="Picture 4" descr="F:\TDZ临时\其他备用\！PPT图片及版面资源\06-PPT精选插图\04-图标\A93FCBA3D0397F9FECFC3AA4E53410C4.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7581455" y="1339727"/>
            <a:ext cx="4877435" cy="4877435"/>
          </a:xfrm>
          <a:prstGeom prst="rect">
            <a:avLst/>
          </a:prstGeom>
          <a:noFill/>
          <a:extLst>
            <a:ext uri="{909E8E84-426E-40DD-AFC4-6F175D3DCCD1}">
              <a14:hiddenFill xmlns:a14="http://schemas.microsoft.com/office/drawing/2010/main">
                <a:solidFill>
                  <a:srgbClr val="FFFFFF"/>
                </a:solidFill>
              </a14:hiddenFill>
            </a:ext>
          </a:extLst>
        </p:spPr>
      </p:pic>
      <p:sp>
        <p:nvSpPr>
          <p:cNvPr id="42" name="Text Box 44"/>
          <p:cNvSpPr txBox="1">
            <a:spLocks noChangeArrowheads="1"/>
          </p:cNvSpPr>
          <p:nvPr/>
        </p:nvSpPr>
        <p:spPr bwMode="auto">
          <a:xfrm>
            <a:off x="2751664" y="1015372"/>
            <a:ext cx="4759970" cy="72289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美国作家欧</a:t>
            </a:r>
            <a:r>
              <a:rPr lang="en-US" altLang="zh-CN" dirty="0">
                <a:solidFill>
                  <a:schemeClr val="tx1">
                    <a:lumMod val="65000"/>
                    <a:lumOff val="35000"/>
                  </a:schemeClr>
                </a:solidFill>
              </a:rPr>
              <a:t>.</a:t>
            </a:r>
            <a:r>
              <a:rPr lang="zh-CN" altLang="en-US" dirty="0">
                <a:solidFill>
                  <a:schemeClr val="tx1">
                    <a:lumMod val="65000"/>
                    <a:lumOff val="35000"/>
                  </a:schemeClr>
                </a:solidFill>
              </a:rPr>
              <a:t>亨利在他的小说</a:t>
            </a:r>
            <a:r>
              <a:rPr lang="en-US" altLang="zh-CN" dirty="0">
                <a:solidFill>
                  <a:schemeClr val="tx1">
                    <a:lumMod val="65000"/>
                    <a:lumOff val="35000"/>
                  </a:schemeClr>
                </a:solidFill>
              </a:rPr>
              <a:t>《</a:t>
            </a:r>
            <a:r>
              <a:rPr lang="zh-CN" altLang="en-US" dirty="0">
                <a:solidFill>
                  <a:schemeClr val="tx1">
                    <a:lumMod val="65000"/>
                    <a:lumOff val="35000"/>
                  </a:schemeClr>
                </a:solidFill>
              </a:rPr>
              <a:t>最后一片叶子</a:t>
            </a:r>
            <a:r>
              <a:rPr lang="en-US" altLang="zh-CN" dirty="0">
                <a:solidFill>
                  <a:schemeClr val="tx1">
                    <a:lumMod val="65000"/>
                    <a:lumOff val="35000"/>
                  </a:schemeClr>
                </a:solidFill>
              </a:rPr>
              <a:t>》</a:t>
            </a:r>
            <a:r>
              <a:rPr lang="zh-CN" altLang="en-US" dirty="0">
                <a:solidFill>
                  <a:schemeClr val="tx1">
                    <a:lumMod val="65000"/>
                    <a:lumOff val="35000"/>
                  </a:schemeClr>
                </a:solidFill>
              </a:rPr>
              <a:t>里讲了个故事：</a:t>
            </a:r>
            <a:endParaRPr lang="en-US" dirty="0">
              <a:solidFill>
                <a:schemeClr val="tx1">
                  <a:lumMod val="65000"/>
                  <a:lumOff val="35000"/>
                </a:schemeClr>
              </a:solidFill>
            </a:endParaRPr>
          </a:p>
        </p:txBody>
      </p:sp>
      <p:sp>
        <p:nvSpPr>
          <p:cNvPr id="43" name="矩形 42"/>
          <p:cNvSpPr>
            <a:spLocks/>
          </p:cNvSpPr>
          <p:nvPr/>
        </p:nvSpPr>
        <p:spPr>
          <a:xfrm>
            <a:off x="1959473" y="908392"/>
            <a:ext cx="5621982" cy="3427682"/>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44" name="Picture 4" descr="F:\TDZ临时\其他备用\！PPT图片及版面资源\06-PPT精选插图\04-图标\右边角-黄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flipH="1">
            <a:off x="1846975" y="823517"/>
            <a:ext cx="1154640" cy="1149368"/>
          </a:xfrm>
          <a:prstGeom prst="rect">
            <a:avLst/>
          </a:prstGeom>
          <a:noFill/>
          <a:extLst>
            <a:ext uri="{909E8E84-426E-40DD-AFC4-6F175D3DCCD1}">
              <a14:hiddenFill xmlns:a14="http://schemas.microsoft.com/office/drawing/2010/main">
                <a:solidFill>
                  <a:srgbClr val="FFFFFF"/>
                </a:solidFill>
              </a14:hiddenFill>
            </a:ext>
          </a:extLst>
        </p:spPr>
      </p:pic>
      <p:sp>
        <p:nvSpPr>
          <p:cNvPr id="45" name="TextBox 44"/>
          <p:cNvSpPr txBox="1">
            <a:spLocks/>
          </p:cNvSpPr>
          <p:nvPr/>
        </p:nvSpPr>
        <p:spPr>
          <a:xfrm rot="18928564">
            <a:off x="1936659" y="1109233"/>
            <a:ext cx="646415" cy="369380"/>
          </a:xfrm>
          <a:prstGeom prst="rect">
            <a:avLst/>
          </a:prstGeom>
          <a:noFill/>
        </p:spPr>
        <p:txBody>
          <a:bodyPr wrap="none" rtlCol="0">
            <a:spAutoFit/>
          </a:bodyPr>
          <a:lstStyle/>
          <a:p>
            <a:r>
              <a:rPr lang="zh-CN" altLang="en-US" b="1" dirty="0">
                <a:solidFill>
                  <a:prstClr val="white"/>
                </a:solidFill>
                <a:latin typeface="微软雅黑" pitchFamily="34" charset="-122"/>
                <a:ea typeface="微软雅黑" pitchFamily="34" charset="-122"/>
              </a:rPr>
              <a:t>故事</a:t>
            </a:r>
          </a:p>
        </p:txBody>
      </p:sp>
      <p:sp>
        <p:nvSpPr>
          <p:cNvPr id="46" name="Text Box 44"/>
          <p:cNvSpPr txBox="1">
            <a:spLocks noChangeArrowheads="1"/>
          </p:cNvSpPr>
          <p:nvPr/>
        </p:nvSpPr>
        <p:spPr bwMode="auto">
          <a:xfrm>
            <a:off x="2110331" y="1916635"/>
            <a:ext cx="5401303" cy="241943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病房里，一个生命垂危的病人从房间里看见窗外的一棵树，在秋风中一片片地掉落下来。病人望着眼前的萧萧落叶，身体也随之每况愈下，一天不如一天。她说：“当树叶全部掉光时，我也就要死了。”一位老画家得知后，用彩笔画了一片叶脉清脆的树叶挂在树枝上。于是，这最后的一片叶子始终没有掉下来。而只因为生命中的这片绿，病人竟奇迹般地活了下来。</a:t>
            </a:r>
            <a:endParaRPr lang="en-US" b="1" dirty="0">
              <a:solidFill>
                <a:schemeClr val="tx1">
                  <a:lumMod val="65000"/>
                  <a:lumOff val="35000"/>
                </a:schemeClr>
              </a:solidFill>
            </a:endParaRPr>
          </a:p>
        </p:txBody>
      </p:sp>
    </p:spTree>
    <p:extLst>
      <p:ext uri="{BB962C8B-B14F-4D97-AF65-F5344CB8AC3E}">
        <p14:creationId xmlns:p14="http://schemas.microsoft.com/office/powerpoint/2010/main" val="3741443398"/>
      </p:ext>
    </p:extLst>
  </p:cSld>
  <p:clrMapOvr>
    <a:masterClrMapping/>
  </p:clrMapOvr>
  <mc:AlternateContent xmlns:mc="http://schemas.openxmlformats.org/markup-compatibility/2006" xmlns:p14="http://schemas.microsoft.com/office/powerpoint/2010/main">
    <mc:Choice Requires="p14">
      <p:transition spd="med">
        <p14:ferris dir="l"/>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42"/>
                                        </p:tgtEl>
                                        <p:attrNameLst>
                                          <p:attrName>style.visibility</p:attrName>
                                        </p:attrNameLst>
                                      </p:cBhvr>
                                      <p:to>
                                        <p:strVal val="visible"/>
                                      </p:to>
                                    </p:set>
                                    <p:animEffect transition="in" filter="fade">
                                      <p:cBhvr>
                                        <p:cTn id="7" dur="1000"/>
                                        <p:tgtEl>
                                          <p:spTgt spid="42"/>
                                        </p:tgtEl>
                                      </p:cBhvr>
                                    </p:animEffect>
                                    <p:anim calcmode="lin" valueType="num">
                                      <p:cBhvr>
                                        <p:cTn id="8" dur="1000" fill="hold"/>
                                        <p:tgtEl>
                                          <p:spTgt spid="42"/>
                                        </p:tgtEl>
                                        <p:attrNameLst>
                                          <p:attrName>ppt_x</p:attrName>
                                        </p:attrNameLst>
                                      </p:cBhvr>
                                      <p:tavLst>
                                        <p:tav tm="0">
                                          <p:val>
                                            <p:strVal val="#ppt_x"/>
                                          </p:val>
                                        </p:tav>
                                        <p:tav tm="100000">
                                          <p:val>
                                            <p:strVal val="#ppt_x"/>
                                          </p:val>
                                        </p:tav>
                                      </p:tavLst>
                                    </p:anim>
                                    <p:anim calcmode="lin" valueType="num">
                                      <p:cBhvr>
                                        <p:cTn id="9" dur="1000" fill="hold"/>
                                        <p:tgtEl>
                                          <p:spTgt spid="4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46"/>
                                        </p:tgtEl>
                                        <p:attrNameLst>
                                          <p:attrName>style.visibility</p:attrName>
                                        </p:attrNameLst>
                                      </p:cBhvr>
                                      <p:to>
                                        <p:strVal val="visible"/>
                                      </p:to>
                                    </p:set>
                                    <p:animEffect transition="in" filter="fade">
                                      <p:cBhvr>
                                        <p:cTn id="12" dur="1000"/>
                                        <p:tgtEl>
                                          <p:spTgt spid="46"/>
                                        </p:tgtEl>
                                      </p:cBhvr>
                                    </p:animEffect>
                                    <p:anim calcmode="lin" valueType="num">
                                      <p:cBhvr>
                                        <p:cTn id="13" dur="1000" fill="hold"/>
                                        <p:tgtEl>
                                          <p:spTgt spid="46"/>
                                        </p:tgtEl>
                                        <p:attrNameLst>
                                          <p:attrName>ppt_x</p:attrName>
                                        </p:attrNameLst>
                                      </p:cBhvr>
                                      <p:tavLst>
                                        <p:tav tm="0">
                                          <p:val>
                                            <p:strVal val="#ppt_x"/>
                                          </p:val>
                                        </p:tav>
                                        <p:tav tm="100000">
                                          <p:val>
                                            <p:strVal val="#ppt_x"/>
                                          </p:val>
                                        </p:tav>
                                      </p:tavLst>
                                    </p:anim>
                                    <p:anim calcmode="lin" valueType="num">
                                      <p:cBhvr>
                                        <p:cTn id="14" dur="1000" fill="hold"/>
                                        <p:tgtEl>
                                          <p:spTgt spid="4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2" grpId="0"/>
      <p:bldP spid="4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cxnSp>
        <p:nvCxnSpPr>
          <p:cNvPr id="9" name="直接连接符 8"/>
          <p:cNvCxnSpPr/>
          <p:nvPr/>
        </p:nvCxnSpPr>
        <p:spPr>
          <a:xfrm>
            <a:off x="1846975" y="6458795"/>
            <a:ext cx="54007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69" y="34860"/>
              <a:ext cx="327334"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dirty="0">
                  <a:solidFill>
                    <a:schemeClr val="bg1"/>
                  </a:solidFill>
                  <a:latin typeface="微软雅黑" pitchFamily="34" charset="-122"/>
                  <a:ea typeface="微软雅黑" pitchFamily="34" charset="-122"/>
                  <a:sym typeface="微软雅黑" pitchFamily="34" charset="-122"/>
                </a:rPr>
                <a:t>1</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关于希望</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8" name="Text Box 44"/>
          <p:cNvSpPr txBox="1">
            <a:spLocks noChangeArrowheads="1"/>
          </p:cNvSpPr>
          <p:nvPr/>
        </p:nvSpPr>
        <p:spPr bwMode="auto">
          <a:xfrm>
            <a:off x="2567149" y="970999"/>
            <a:ext cx="6769633"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可见，</a:t>
            </a:r>
            <a:r>
              <a:rPr lang="zh-CN" altLang="en-US" b="1" dirty="0">
                <a:solidFill>
                  <a:schemeClr val="accent6"/>
                </a:solidFill>
              </a:rPr>
              <a:t>人生可以没有很多东西，却惟独不能没有希望。</a:t>
            </a:r>
            <a:r>
              <a:rPr lang="zh-CN" altLang="en-US" dirty="0">
                <a:solidFill>
                  <a:schemeClr val="tx1">
                    <a:lumMod val="65000"/>
                    <a:lumOff val="35000"/>
                  </a:schemeClr>
                </a:solidFill>
              </a:rPr>
              <a:t>希望是人类生活的一项重要的价值。世上只有绝望的人，但没有绝望的处境。有希望之处，生命就生生不息。</a:t>
            </a:r>
            <a:endParaRPr lang="en-US" dirty="0">
              <a:solidFill>
                <a:schemeClr val="tx1">
                  <a:lumMod val="65000"/>
                  <a:lumOff val="35000"/>
                </a:schemeClr>
              </a:solidFill>
            </a:endParaRPr>
          </a:p>
        </p:txBody>
      </p:sp>
      <p:sp>
        <p:nvSpPr>
          <p:cNvPr id="19" name="矩形 18"/>
          <p:cNvSpPr>
            <a:spLocks/>
          </p:cNvSpPr>
          <p:nvPr/>
        </p:nvSpPr>
        <p:spPr>
          <a:xfrm>
            <a:off x="2495131" y="908392"/>
            <a:ext cx="7666120" cy="1200250"/>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9218" name="Picture 2" descr="F:\TDZ临时\其他备用\！PPT图片及版面资源\06-PPT精选插图\04-图标\右边角-黄1.png"/>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flipV="1">
            <a:off x="9101490" y="1052427"/>
            <a:ext cx="1155750" cy="1152150"/>
          </a:xfrm>
          <a:prstGeom prst="rect">
            <a:avLst/>
          </a:prstGeom>
          <a:noFill/>
          <a:extLst>
            <a:ext uri="{909E8E84-426E-40DD-AFC4-6F175D3DCCD1}">
              <a14:hiddenFill xmlns:a14="http://schemas.microsoft.com/office/drawing/2010/main">
                <a:solidFill>
                  <a:srgbClr val="FFFFFF"/>
                </a:solidFill>
              </a14:hiddenFill>
            </a:ext>
          </a:extLst>
        </p:spPr>
      </p:pic>
      <p:sp>
        <p:nvSpPr>
          <p:cNvPr id="22" name="TextBox 21"/>
          <p:cNvSpPr txBox="1">
            <a:spLocks/>
          </p:cNvSpPr>
          <p:nvPr/>
        </p:nvSpPr>
        <p:spPr>
          <a:xfrm rot="18944843">
            <a:off x="9517398" y="1585654"/>
            <a:ext cx="646415" cy="369380"/>
          </a:xfrm>
          <a:prstGeom prst="rect">
            <a:avLst/>
          </a:prstGeom>
          <a:noFill/>
        </p:spPr>
        <p:txBody>
          <a:bodyPr wrap="none" rtlCol="0">
            <a:spAutoFit/>
          </a:bodyPr>
          <a:lstStyle/>
          <a:p>
            <a:r>
              <a:rPr lang="zh-CN" altLang="en-US" b="1" dirty="0">
                <a:solidFill>
                  <a:prstClr val="white"/>
                </a:solidFill>
                <a:latin typeface="微软雅黑" pitchFamily="34" charset="-122"/>
                <a:ea typeface="微软雅黑" pitchFamily="34" charset="-122"/>
              </a:rPr>
              <a:t>点评</a:t>
            </a:r>
          </a:p>
        </p:txBody>
      </p:sp>
      <p:pic>
        <p:nvPicPr>
          <p:cNvPr id="9219" name="Picture 3" descr="F:\TDZ临时\其他备用\！PPT图片及版面资源\06-PPT精选插图\11-风景\pic334.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524991" y="2420756"/>
            <a:ext cx="6091618" cy="4074507"/>
          </a:xfrm>
          <a:prstGeom prst="rect">
            <a:avLst/>
          </a:prstGeom>
          <a:noFill/>
          <a:ln w="19050">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4" name="Text Box 44"/>
          <p:cNvSpPr txBox="1">
            <a:spLocks noChangeArrowheads="1"/>
          </p:cNvSpPr>
          <p:nvPr/>
        </p:nvSpPr>
        <p:spPr bwMode="auto">
          <a:xfrm>
            <a:off x="8832661" y="3797194"/>
            <a:ext cx="3168764"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耶稣在星期五被钉上十字架时，是全世界最糟糕的一天，可三天后就是复活节。所以，</a:t>
            </a:r>
            <a:r>
              <a:rPr lang="zh-CN" altLang="en-US" b="1" dirty="0">
                <a:solidFill>
                  <a:schemeClr val="accent6"/>
                </a:solidFill>
              </a:rPr>
              <a:t>当我们遇到不幸时，要学会再等待三天，一切就可能恢复正常了。</a:t>
            </a:r>
            <a:endParaRPr lang="en-US" b="1" dirty="0">
              <a:solidFill>
                <a:schemeClr val="accent6"/>
              </a:solidFill>
            </a:endParaRPr>
          </a:p>
        </p:txBody>
      </p:sp>
    </p:spTree>
    <p:extLst>
      <p:ext uri="{BB962C8B-B14F-4D97-AF65-F5344CB8AC3E}">
        <p14:creationId xmlns:p14="http://schemas.microsoft.com/office/powerpoint/2010/main" val="421246872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fade">
                                      <p:cBhvr>
                                        <p:cTn id="7" dur="1000"/>
                                        <p:tgtEl>
                                          <p:spTgt spid="18"/>
                                        </p:tgtEl>
                                      </p:cBhvr>
                                    </p:animEffect>
                                    <p:anim calcmode="lin" valueType="num">
                                      <p:cBhvr>
                                        <p:cTn id="8" dur="1000" fill="hold"/>
                                        <p:tgtEl>
                                          <p:spTgt spid="18"/>
                                        </p:tgtEl>
                                        <p:attrNameLst>
                                          <p:attrName>ppt_x</p:attrName>
                                        </p:attrNameLst>
                                      </p:cBhvr>
                                      <p:tavLst>
                                        <p:tav tm="0">
                                          <p:val>
                                            <p:strVal val="#ppt_x"/>
                                          </p:val>
                                        </p:tav>
                                        <p:tav tm="100000">
                                          <p:val>
                                            <p:strVal val="#ppt_x"/>
                                          </p:val>
                                        </p:tav>
                                      </p:tavLst>
                                    </p:anim>
                                    <p:anim calcmode="lin" valueType="num">
                                      <p:cBhvr>
                                        <p:cTn id="9" dur="1000" fill="hold"/>
                                        <p:tgtEl>
                                          <p:spTgt spid="18"/>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42" presetClass="entr" presetSubtype="0" fill="hold" grpId="0" nodeType="afterEffect">
                                  <p:stCondLst>
                                    <p:cond delay="0"/>
                                  </p:stCondLst>
                                  <p:childTnLst>
                                    <p:set>
                                      <p:cBhvr>
                                        <p:cTn id="12" dur="1" fill="hold">
                                          <p:stCondLst>
                                            <p:cond delay="0"/>
                                          </p:stCondLst>
                                        </p:cTn>
                                        <p:tgtEl>
                                          <p:spTgt spid="24"/>
                                        </p:tgtEl>
                                        <p:attrNameLst>
                                          <p:attrName>style.visibility</p:attrName>
                                        </p:attrNameLst>
                                      </p:cBhvr>
                                      <p:to>
                                        <p:strVal val="visible"/>
                                      </p:to>
                                    </p:set>
                                    <p:animEffect transition="in" filter="fade">
                                      <p:cBhvr>
                                        <p:cTn id="13" dur="1000"/>
                                        <p:tgtEl>
                                          <p:spTgt spid="24"/>
                                        </p:tgtEl>
                                      </p:cBhvr>
                                    </p:animEffect>
                                    <p:anim calcmode="lin" valueType="num">
                                      <p:cBhvr>
                                        <p:cTn id="14" dur="1000" fill="hold"/>
                                        <p:tgtEl>
                                          <p:spTgt spid="24"/>
                                        </p:tgtEl>
                                        <p:attrNameLst>
                                          <p:attrName>ppt_x</p:attrName>
                                        </p:attrNameLst>
                                      </p:cBhvr>
                                      <p:tavLst>
                                        <p:tav tm="0">
                                          <p:val>
                                            <p:strVal val="#ppt_x"/>
                                          </p:val>
                                        </p:tav>
                                        <p:tav tm="100000">
                                          <p:val>
                                            <p:strVal val="#ppt_x"/>
                                          </p:val>
                                        </p:tav>
                                      </p:tavLst>
                                    </p:anim>
                                    <p:anim calcmode="lin" valueType="num">
                                      <p:cBhvr>
                                        <p:cTn id="15"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24"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C:\Documents and Settings\huxiya\桌面\未标题-13.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620211" y="992830"/>
            <a:ext cx="1764230" cy="563718"/>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69" y="34860"/>
              <a:ext cx="327334"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dirty="0">
                  <a:solidFill>
                    <a:schemeClr val="bg1"/>
                  </a:solidFill>
                  <a:latin typeface="微软雅黑" pitchFamily="34" charset="-122"/>
                  <a:ea typeface="微软雅黑" pitchFamily="34" charset="-122"/>
                  <a:sym typeface="微软雅黑" pitchFamily="34" charset="-122"/>
                </a:rPr>
                <a:t>2</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关于自信</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3" name="矩形 2"/>
          <p:cNvSpPr>
            <a:spLocks noChangeAspect="1"/>
          </p:cNvSpPr>
          <p:nvPr/>
        </p:nvSpPr>
        <p:spPr>
          <a:xfrm>
            <a:off x="2135045" y="1629038"/>
            <a:ext cx="7165964" cy="4248553"/>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4" name="椭圆 3"/>
          <p:cNvSpPr>
            <a:spLocks noChangeAspect="1"/>
          </p:cNvSpPr>
          <p:nvPr/>
        </p:nvSpPr>
        <p:spPr>
          <a:xfrm>
            <a:off x="7176733" y="1629038"/>
            <a:ext cx="4248553" cy="4248553"/>
          </a:xfrm>
          <a:prstGeom prst="ellipse">
            <a:avLst/>
          </a:prstGeom>
          <a:blipFill>
            <a:blip r:embed="rId3"/>
            <a:stretch>
              <a:fillRect/>
            </a:stretch>
          </a:blipFill>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p>
        </p:txBody>
      </p:sp>
      <p:sp>
        <p:nvSpPr>
          <p:cNvPr id="22" name="TextBox 21"/>
          <p:cNvSpPr txBox="1">
            <a:spLocks/>
          </p:cNvSpPr>
          <p:nvPr/>
        </p:nvSpPr>
        <p:spPr>
          <a:xfrm>
            <a:off x="1774958" y="1130165"/>
            <a:ext cx="1415956" cy="338598"/>
          </a:xfrm>
          <a:prstGeom prst="rect">
            <a:avLst/>
          </a:prstGeom>
          <a:noFill/>
        </p:spPr>
        <p:txBody>
          <a:bodyPr wrap="none" rtlCol="0">
            <a:spAutoFit/>
          </a:bodyPr>
          <a:lstStyle/>
          <a:p>
            <a:r>
              <a:rPr lang="zh-CN" altLang="en-US" sz="1600" dirty="0">
                <a:solidFill>
                  <a:schemeClr val="bg1"/>
                </a:solidFill>
                <a:latin typeface="微软雅黑" pitchFamily="34" charset="-122"/>
                <a:ea typeface="微软雅黑" pitchFamily="34" charset="-122"/>
              </a:rPr>
              <a:t>听故事并思考</a:t>
            </a:r>
          </a:p>
        </p:txBody>
      </p:sp>
      <p:sp>
        <p:nvSpPr>
          <p:cNvPr id="25" name="Text Box 44"/>
          <p:cNvSpPr txBox="1">
            <a:spLocks noChangeArrowheads="1"/>
          </p:cNvSpPr>
          <p:nvPr/>
        </p:nvSpPr>
        <p:spPr bwMode="auto">
          <a:xfrm>
            <a:off x="2329028" y="1818481"/>
            <a:ext cx="4847705"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有一位曾赢得世界冠军的大陆羽球选手熊国宝到台访问时，记者问他：“你能赢得世界冠军，最感谢哪个教练的栽培？”木讷的他想了想，坦诚的说：“如果真要感谢的话，我最该感谢的是自己的栽培。就是因为没有人看好我，我才有今天。”</a:t>
            </a:r>
            <a:endParaRPr lang="en-US" b="1" dirty="0">
              <a:solidFill>
                <a:schemeClr val="tx1">
                  <a:lumMod val="65000"/>
                  <a:lumOff val="35000"/>
                </a:schemeClr>
              </a:solidFill>
            </a:endParaRPr>
          </a:p>
        </p:txBody>
      </p:sp>
      <p:sp>
        <p:nvSpPr>
          <p:cNvPr id="26" name="Text Box 44"/>
          <p:cNvSpPr txBox="1">
            <a:spLocks noChangeArrowheads="1"/>
          </p:cNvSpPr>
          <p:nvPr/>
        </p:nvSpPr>
        <p:spPr bwMode="auto">
          <a:xfrm>
            <a:off x="2329028" y="3979002"/>
            <a:ext cx="4847705"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原来，他当初入选国家代表队时，只是个绿叶的角色，虽然球已打得不错，但从没被视为是能为国争光的人选。他沉默寡言，年纪又比最出色的选手大，没有一点运动明星的样子，教练选他，并不是要栽培他，只是要他陪着明星选手练球。</a:t>
            </a:r>
            <a:endParaRPr lang="en-US" b="1" dirty="0">
              <a:solidFill>
                <a:schemeClr val="tx1">
                  <a:lumMod val="65000"/>
                  <a:lumOff val="35000"/>
                </a:schemeClr>
              </a:solidFill>
            </a:endParaRPr>
          </a:p>
        </p:txBody>
      </p:sp>
    </p:spTree>
    <p:extLst>
      <p:ext uri="{BB962C8B-B14F-4D97-AF65-F5344CB8AC3E}">
        <p14:creationId xmlns:p14="http://schemas.microsoft.com/office/powerpoint/2010/main" val="2239521325"/>
      </p:ext>
    </p:extLst>
  </p:cSld>
  <p:clrMapOvr>
    <a:masterClrMapping/>
  </p:clrMapOvr>
  <mc:AlternateContent xmlns:mc="http://schemas.openxmlformats.org/markup-compatibility/2006" xmlns:p14="http://schemas.microsoft.com/office/powerpoint/2010/main">
    <mc:Choice Requires="p14">
      <p:transition spd="med">
        <p14:ferris dir="l"/>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5"/>
                                        </p:tgtEl>
                                        <p:attrNameLst>
                                          <p:attrName>style.visibility</p:attrName>
                                        </p:attrNameLst>
                                      </p:cBhvr>
                                      <p:to>
                                        <p:strVal val="visible"/>
                                      </p:to>
                                    </p:set>
                                    <p:animEffect transition="in" filter="fade">
                                      <p:cBhvr>
                                        <p:cTn id="7" dur="1000"/>
                                        <p:tgtEl>
                                          <p:spTgt spid="25"/>
                                        </p:tgtEl>
                                      </p:cBhvr>
                                    </p:animEffect>
                                    <p:anim calcmode="lin" valueType="num">
                                      <p:cBhvr>
                                        <p:cTn id="8" dur="1000" fill="hold"/>
                                        <p:tgtEl>
                                          <p:spTgt spid="25"/>
                                        </p:tgtEl>
                                        <p:attrNameLst>
                                          <p:attrName>ppt_x</p:attrName>
                                        </p:attrNameLst>
                                      </p:cBhvr>
                                      <p:tavLst>
                                        <p:tav tm="0">
                                          <p:val>
                                            <p:strVal val="#ppt_x"/>
                                          </p:val>
                                        </p:tav>
                                        <p:tav tm="100000">
                                          <p:val>
                                            <p:strVal val="#ppt_x"/>
                                          </p:val>
                                        </p:tav>
                                      </p:tavLst>
                                    </p:anim>
                                    <p:anim calcmode="lin" valueType="num">
                                      <p:cBhvr>
                                        <p:cTn id="9" dur="1000" fill="hold"/>
                                        <p:tgtEl>
                                          <p:spTgt spid="2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p:bldP spid="26"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4" name="Picture 4" descr="C:\Documents and Settings\huxiya\桌面\未标题-13.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620211" y="992830"/>
            <a:ext cx="1764230" cy="563718"/>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69" y="34860"/>
              <a:ext cx="327334"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dirty="0">
                  <a:solidFill>
                    <a:schemeClr val="bg1"/>
                  </a:solidFill>
                  <a:latin typeface="微软雅黑" pitchFamily="34" charset="-122"/>
                  <a:ea typeface="微软雅黑" pitchFamily="34" charset="-122"/>
                  <a:sym typeface="微软雅黑" pitchFamily="34" charset="-122"/>
                </a:rPr>
                <a:t>2</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关于自信</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11266" name="Picture 2" descr="F:\TDZ临时\其他备用\new\so easy\E3520FEA7ADA38C775737288C082F91D.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032226" y="-446"/>
            <a:ext cx="3720090" cy="5782007"/>
          </a:xfrm>
          <a:prstGeom prst="rect">
            <a:avLst/>
          </a:prstGeom>
          <a:noFill/>
          <a:extLst>
            <a:ext uri="{909E8E84-426E-40DD-AFC4-6F175D3DCCD1}">
              <a14:hiddenFill xmlns:a14="http://schemas.microsoft.com/office/drawing/2010/main">
                <a:solidFill>
                  <a:srgbClr val="FFFFFF"/>
                </a:solidFill>
              </a14:hiddenFill>
            </a:ext>
          </a:extLst>
        </p:spPr>
      </p:pic>
      <p:grpSp>
        <p:nvGrpSpPr>
          <p:cNvPr id="5" name="组合 4"/>
          <p:cNvGrpSpPr>
            <a:grpSpLocks/>
          </p:cNvGrpSpPr>
          <p:nvPr/>
        </p:nvGrpSpPr>
        <p:grpSpPr>
          <a:xfrm>
            <a:off x="2604571" y="1844618"/>
            <a:ext cx="4104534" cy="4104534"/>
            <a:chOff x="2424231" y="1617569"/>
            <a:chExt cx="4104000" cy="4104000"/>
          </a:xfrm>
        </p:grpSpPr>
        <p:grpSp>
          <p:nvGrpSpPr>
            <p:cNvPr id="17" name="组合 16"/>
            <p:cNvGrpSpPr/>
            <p:nvPr/>
          </p:nvGrpSpPr>
          <p:grpSpPr>
            <a:xfrm>
              <a:off x="2424231" y="1617569"/>
              <a:ext cx="4104000" cy="4104000"/>
              <a:chOff x="3744276" y="791994"/>
              <a:chExt cx="4477092" cy="4477092"/>
            </a:xfrm>
          </p:grpSpPr>
          <p:sp>
            <p:nvSpPr>
              <p:cNvPr id="19" name="椭圆 18"/>
              <p:cNvSpPr/>
              <p:nvPr/>
            </p:nvSpPr>
            <p:spPr>
              <a:xfrm>
                <a:off x="3744276" y="791994"/>
                <a:ext cx="4477092" cy="4477092"/>
              </a:xfrm>
              <a:prstGeom prst="ellipse">
                <a:avLst/>
              </a:prstGeom>
              <a:solidFill>
                <a:srgbClr val="FF9679">
                  <a:alpha val="40000"/>
                </a:srgb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21" name="椭圆 20"/>
              <p:cNvSpPr/>
              <p:nvPr/>
            </p:nvSpPr>
            <p:spPr>
              <a:xfrm>
                <a:off x="3940640" y="988358"/>
                <a:ext cx="4084365" cy="4084365"/>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grpSp>
        <p:sp>
          <p:nvSpPr>
            <p:cNvPr id="18" name="TextBox 17">
              <a:hlinkClick r:id="" action="ppaction://noaction"/>
            </p:cNvPr>
            <p:cNvSpPr txBox="1"/>
            <p:nvPr/>
          </p:nvSpPr>
          <p:spPr>
            <a:xfrm>
              <a:off x="2998060" y="2377000"/>
              <a:ext cx="3097146" cy="2885030"/>
            </a:xfrm>
            <a:prstGeom prst="rect">
              <a:avLst/>
            </a:prstGeom>
            <a:noFill/>
          </p:spPr>
          <p:txBody>
            <a:bodyPr wrap="square" rtlCol="0">
              <a:spAutoFit/>
            </a:bodyPr>
            <a:lstStyle/>
            <a:p>
              <a:pPr algn="ctr">
                <a:lnSpc>
                  <a:spcPct val="110000"/>
                </a:lnSpc>
              </a:pPr>
              <a:r>
                <a:rPr lang="zh-CN" altLang="en-US" sz="1500" dirty="0">
                  <a:solidFill>
                    <a:schemeClr val="bg1"/>
                  </a:solidFill>
                  <a:latin typeface="微软雅黑" pitchFamily="34" charset="-122"/>
                  <a:ea typeface="微软雅黑" pitchFamily="34" charset="-122"/>
                </a:rPr>
                <a:t>这样，他每天打球的时间都比别人长很多，因为他是好些队友的最佳练球对象。有一年他垫档入选参加世界大赛时，第一场就遇到最强劲的队手，大家都当他是去当“牺牲”打的，没有人在意他会不会打赢。没想到他竟然势如破竹一路赢了下去，甚至赢了教练心中最有希望夺冠的队友，得到了世界冠军，一战成名。</a:t>
              </a:r>
              <a:r>
                <a:rPr lang="zh-CN" altLang="en-US" sz="1500" b="1" dirty="0">
                  <a:solidFill>
                    <a:schemeClr val="bg1"/>
                  </a:solidFill>
                  <a:latin typeface="微软雅黑" pitchFamily="34" charset="-122"/>
                  <a:ea typeface="微软雅黑" pitchFamily="34" charset="-122"/>
                </a:rPr>
                <a:t>没有伯乐，他一样证明自己是千里马。</a:t>
              </a:r>
            </a:p>
          </p:txBody>
        </p:sp>
      </p:grpSp>
      <p:sp>
        <p:nvSpPr>
          <p:cNvPr id="24" name="TextBox 23"/>
          <p:cNvSpPr txBox="1">
            <a:spLocks/>
          </p:cNvSpPr>
          <p:nvPr/>
        </p:nvSpPr>
        <p:spPr>
          <a:xfrm>
            <a:off x="1774958" y="1130165"/>
            <a:ext cx="1415956" cy="338598"/>
          </a:xfrm>
          <a:prstGeom prst="rect">
            <a:avLst/>
          </a:prstGeom>
          <a:noFill/>
        </p:spPr>
        <p:txBody>
          <a:bodyPr wrap="none" rtlCol="0">
            <a:spAutoFit/>
          </a:bodyPr>
          <a:lstStyle/>
          <a:p>
            <a:r>
              <a:rPr lang="zh-CN" altLang="en-US" sz="1600" dirty="0">
                <a:solidFill>
                  <a:schemeClr val="bg1"/>
                </a:solidFill>
                <a:latin typeface="微软雅黑" pitchFamily="34" charset="-122"/>
                <a:ea typeface="微软雅黑" pitchFamily="34" charset="-122"/>
              </a:rPr>
              <a:t>听故事并思考</a:t>
            </a:r>
          </a:p>
        </p:txBody>
      </p:sp>
    </p:spTree>
    <p:extLst>
      <p:ext uri="{BB962C8B-B14F-4D97-AF65-F5344CB8AC3E}">
        <p14:creationId xmlns:p14="http://schemas.microsoft.com/office/powerpoint/2010/main" val="335315194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withEffect">
                                  <p:stCondLst>
                                    <p:cond delay="500"/>
                                  </p:stCondLst>
                                  <p:childTnLst>
                                    <p:set>
                                      <p:cBhvr>
                                        <p:cTn id="6" dur="1" fill="hold">
                                          <p:stCondLst>
                                            <p:cond delay="0"/>
                                          </p:stCondLst>
                                        </p:cTn>
                                        <p:tgtEl>
                                          <p:spTgt spid="5"/>
                                        </p:tgtEl>
                                        <p:attrNameLst>
                                          <p:attrName>style.visibility</p:attrName>
                                        </p:attrNameLst>
                                      </p:cBhvr>
                                      <p:to>
                                        <p:strVal val="visible"/>
                                      </p:to>
                                    </p:set>
                                    <p:anim calcmode="lin" valueType="num">
                                      <p:cBhvr>
                                        <p:cTn id="7" dur="100" fill="hold"/>
                                        <p:tgtEl>
                                          <p:spTgt spid="5"/>
                                        </p:tgtEl>
                                        <p:attrNameLst>
                                          <p:attrName>ppt_w</p:attrName>
                                        </p:attrNameLst>
                                      </p:cBhvr>
                                      <p:tavLst>
                                        <p:tav tm="0">
                                          <p:val>
                                            <p:fltVal val="0"/>
                                          </p:val>
                                        </p:tav>
                                        <p:tav tm="100000">
                                          <p:val>
                                            <p:strVal val="#ppt_w"/>
                                          </p:val>
                                        </p:tav>
                                      </p:tavLst>
                                    </p:anim>
                                    <p:anim calcmode="lin" valueType="num">
                                      <p:cBhvr>
                                        <p:cTn id="8" dur="100" fill="hold"/>
                                        <p:tgtEl>
                                          <p:spTgt spid="5"/>
                                        </p:tgtEl>
                                        <p:attrNameLst>
                                          <p:attrName>ppt_h</p:attrName>
                                        </p:attrNameLst>
                                      </p:cBhvr>
                                      <p:tavLst>
                                        <p:tav tm="0">
                                          <p:val>
                                            <p:fltVal val="0"/>
                                          </p:val>
                                        </p:tav>
                                        <p:tav tm="100000">
                                          <p:val>
                                            <p:strVal val="#ppt_h"/>
                                          </p:val>
                                        </p:tav>
                                      </p:tavLst>
                                    </p:anim>
                                    <p:animEffect transition="in" filter="fade">
                                      <p:cBhvr>
                                        <p:cTn id="9" dur="100"/>
                                        <p:tgtEl>
                                          <p:spTgt spid="5"/>
                                        </p:tgtEl>
                                      </p:cBhvr>
                                    </p:animEffect>
                                  </p:childTnLst>
                                </p:cTn>
                              </p:par>
                              <p:par>
                                <p:cTn id="10" presetID="6" presetClass="emph" presetSubtype="0" fill="hold" nodeType="withEffect">
                                  <p:stCondLst>
                                    <p:cond delay="600"/>
                                  </p:stCondLst>
                                  <p:childTnLst>
                                    <p:animScale>
                                      <p:cBhvr>
                                        <p:cTn id="11" dur="100" fill="hold"/>
                                        <p:tgtEl>
                                          <p:spTgt spid="5"/>
                                        </p:tgtEl>
                                      </p:cBhvr>
                                      <p:by x="110000" y="110000"/>
                                    </p:animScale>
                                  </p:childTnLst>
                                </p:cTn>
                              </p:par>
                              <p:par>
                                <p:cTn id="12" presetID="6" presetClass="emph" presetSubtype="0" fill="hold" nodeType="withEffect">
                                  <p:stCondLst>
                                    <p:cond delay="700"/>
                                  </p:stCondLst>
                                  <p:childTnLst>
                                    <p:animScale>
                                      <p:cBhvr>
                                        <p:cTn id="13" dur="200" fill="hold"/>
                                        <p:tgtEl>
                                          <p:spTgt spid="5"/>
                                        </p:tgtEl>
                                      </p:cBhvr>
                                      <p:by x="90000" y="90000"/>
                                    </p:animScale>
                                  </p:childTnLst>
                                </p:cTn>
                              </p:par>
                              <p:par>
                                <p:cTn id="14" presetID="6" presetClass="emph" presetSubtype="0" fill="hold" nodeType="withEffect">
                                  <p:stCondLst>
                                    <p:cond delay="900"/>
                                  </p:stCondLst>
                                  <p:childTnLst>
                                    <p:animScale>
                                      <p:cBhvr>
                                        <p:cTn id="15" dur="100" fill="hold"/>
                                        <p:tgtEl>
                                          <p:spTgt spid="5"/>
                                        </p:tgtEl>
                                      </p:cBhvr>
                                      <p:by x="105000" y="105000"/>
                                    </p:animScale>
                                  </p:childTnLst>
                                </p:cTn>
                              </p:par>
                              <p:par>
                                <p:cTn id="16" presetID="6" presetClass="emph" presetSubtype="0" fill="hold" nodeType="withEffect">
                                  <p:stCondLst>
                                    <p:cond delay="1000"/>
                                  </p:stCondLst>
                                  <p:childTnLst>
                                    <p:animScale>
                                      <p:cBhvr>
                                        <p:cTn id="17" dur="200" fill="hold"/>
                                        <p:tgtEl>
                                          <p:spTgt spid="5"/>
                                        </p:tgtEl>
                                      </p:cBhvr>
                                      <p:by x="95000" y="9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69" y="34860"/>
              <a:ext cx="327334"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dirty="0">
                  <a:solidFill>
                    <a:schemeClr val="bg1"/>
                  </a:solidFill>
                  <a:latin typeface="微软雅黑" pitchFamily="34" charset="-122"/>
                  <a:ea typeface="微软雅黑" pitchFamily="34" charset="-122"/>
                  <a:sym typeface="微软雅黑" pitchFamily="34" charset="-122"/>
                </a:rPr>
                <a:t>2</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关于自信</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22" name="Picture 5" descr="C:\Documents and Settings\tdz\桌面\pic5848.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524991" y="2646998"/>
            <a:ext cx="6069819" cy="3848265"/>
          </a:xfrm>
          <a:prstGeom prst="rect">
            <a:avLst/>
          </a:prstGeom>
          <a:noFill/>
          <a:ln w="19050">
            <a:solidFill>
              <a:schemeClr val="accent6"/>
            </a:solidFill>
          </a:ln>
          <a:effectLst>
            <a:outerShdw blurRad="50800" dist="38100" dir="5400000" algn="t"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26" name="Text Box 44"/>
          <p:cNvSpPr txBox="1">
            <a:spLocks noChangeArrowheads="1"/>
          </p:cNvSpPr>
          <p:nvPr/>
        </p:nvSpPr>
        <p:spPr bwMode="auto">
          <a:xfrm>
            <a:off x="2567148" y="970999"/>
            <a:ext cx="6913071"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没有遇到伯乐的时候，自己就是自己的伯乐，关键是要相信自己是一匹千里马。这就是自信。</a:t>
            </a:r>
            <a:r>
              <a:rPr lang="zh-CN" altLang="zh-CN" b="1" dirty="0">
                <a:solidFill>
                  <a:schemeClr val="accent6"/>
                </a:solidFill>
              </a:rPr>
              <a:t>自信与顺境逆境无关，它只与一个人内心对自己的价值肯定与否密切相关</a:t>
            </a:r>
            <a:r>
              <a:rPr lang="zh-CN" altLang="zh-CN" dirty="0"/>
              <a:t>，</a:t>
            </a:r>
            <a:r>
              <a:rPr lang="zh-CN" altLang="zh-CN" dirty="0">
                <a:solidFill>
                  <a:schemeClr val="tx1">
                    <a:lumMod val="65000"/>
                    <a:lumOff val="35000"/>
                  </a:schemeClr>
                </a:solidFill>
              </a:rPr>
              <a:t>比如</a:t>
            </a:r>
            <a:r>
              <a:rPr lang="en-US" altLang="zh-CN" dirty="0">
                <a:solidFill>
                  <a:schemeClr val="tx1">
                    <a:lumMod val="65000"/>
                    <a:lumOff val="35000"/>
                  </a:schemeClr>
                </a:solidFill>
              </a:rPr>
              <a:t>100</a:t>
            </a:r>
            <a:r>
              <a:rPr lang="zh-CN" altLang="zh-CN" dirty="0">
                <a:solidFill>
                  <a:schemeClr val="tx1">
                    <a:lumMod val="65000"/>
                    <a:lumOff val="35000"/>
                  </a:schemeClr>
                </a:solidFill>
              </a:rPr>
              <a:t>元无论怎么踩、怎么揉，还是</a:t>
            </a:r>
            <a:r>
              <a:rPr lang="en-US" altLang="zh-CN" dirty="0">
                <a:solidFill>
                  <a:schemeClr val="tx1">
                    <a:lumMod val="65000"/>
                    <a:lumOff val="35000"/>
                  </a:schemeClr>
                </a:solidFill>
              </a:rPr>
              <a:t>100</a:t>
            </a:r>
            <a:r>
              <a:rPr lang="zh-CN" altLang="zh-CN" dirty="0">
                <a:solidFill>
                  <a:schemeClr val="tx1">
                    <a:lumMod val="65000"/>
                    <a:lumOff val="35000"/>
                  </a:schemeClr>
                </a:solidFill>
              </a:rPr>
              <a:t>元。只要你有足够的自信心，没有人可以说话刺伤你，或让你有屈辱感。</a:t>
            </a:r>
            <a:endParaRPr lang="en-US" dirty="0">
              <a:solidFill>
                <a:schemeClr val="tx1">
                  <a:lumMod val="65000"/>
                  <a:lumOff val="35000"/>
                </a:schemeClr>
              </a:solidFill>
            </a:endParaRPr>
          </a:p>
        </p:txBody>
      </p:sp>
      <p:sp>
        <p:nvSpPr>
          <p:cNvPr id="27" name="矩形 26"/>
          <p:cNvSpPr>
            <a:spLocks/>
          </p:cNvSpPr>
          <p:nvPr/>
        </p:nvSpPr>
        <p:spPr>
          <a:xfrm>
            <a:off x="2495131" y="908392"/>
            <a:ext cx="7666120" cy="1512365"/>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28" name="Picture 2" descr="F:\TDZ临时\其他备用\！PPT图片及版面资源\06-PPT精选插图\04-图标\右边角-黄1.png"/>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flipV="1">
            <a:off x="9101490" y="1381105"/>
            <a:ext cx="1155750" cy="1152150"/>
          </a:xfrm>
          <a:prstGeom prst="rect">
            <a:avLst/>
          </a:prstGeom>
          <a:noFill/>
          <a:extLst>
            <a:ext uri="{909E8E84-426E-40DD-AFC4-6F175D3DCCD1}">
              <a14:hiddenFill xmlns:a14="http://schemas.microsoft.com/office/drawing/2010/main">
                <a:solidFill>
                  <a:srgbClr val="FFFFFF"/>
                </a:solidFill>
              </a14:hiddenFill>
            </a:ext>
          </a:extLst>
        </p:spPr>
      </p:pic>
      <p:sp>
        <p:nvSpPr>
          <p:cNvPr id="29" name="TextBox 28"/>
          <p:cNvSpPr txBox="1">
            <a:spLocks/>
          </p:cNvSpPr>
          <p:nvPr/>
        </p:nvSpPr>
        <p:spPr>
          <a:xfrm rot="18944843">
            <a:off x="9517398" y="1914333"/>
            <a:ext cx="646415" cy="369380"/>
          </a:xfrm>
          <a:prstGeom prst="rect">
            <a:avLst/>
          </a:prstGeom>
          <a:noFill/>
        </p:spPr>
        <p:txBody>
          <a:bodyPr wrap="none" rtlCol="0">
            <a:spAutoFit/>
          </a:bodyPr>
          <a:lstStyle/>
          <a:p>
            <a:r>
              <a:rPr lang="zh-CN" altLang="en-US" b="1" dirty="0">
                <a:solidFill>
                  <a:prstClr val="white"/>
                </a:solidFill>
                <a:latin typeface="微软雅黑" pitchFamily="34" charset="-122"/>
                <a:ea typeface="微软雅黑" pitchFamily="34" charset="-122"/>
              </a:rPr>
              <a:t>点评</a:t>
            </a:r>
          </a:p>
        </p:txBody>
      </p:sp>
      <p:sp>
        <p:nvSpPr>
          <p:cNvPr id="31" name="Text Box 44"/>
          <p:cNvSpPr txBox="1">
            <a:spLocks noChangeArrowheads="1"/>
          </p:cNvSpPr>
          <p:nvPr/>
        </p:nvSpPr>
        <p:spPr bwMode="auto">
          <a:xfrm>
            <a:off x="8832661" y="3797194"/>
            <a:ext cx="3168764"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“人在自信的情况下，可把自己的能力发挥到</a:t>
            </a:r>
            <a:r>
              <a:rPr lang="en-US" altLang="zh-CN" dirty="0">
                <a:solidFill>
                  <a:schemeClr val="tx1">
                    <a:lumMod val="65000"/>
                    <a:lumOff val="35000"/>
                  </a:schemeClr>
                </a:solidFill>
              </a:rPr>
              <a:t>500%</a:t>
            </a:r>
            <a:r>
              <a:rPr lang="zh-CN" altLang="zh-CN" dirty="0">
                <a:solidFill>
                  <a:schemeClr val="tx1">
                    <a:lumMod val="65000"/>
                    <a:lumOff val="35000"/>
                  </a:schemeClr>
                </a:solidFill>
              </a:rPr>
              <a:t>以上；</a:t>
            </a:r>
            <a:r>
              <a:rPr lang="zh-CN" altLang="en-US" dirty="0">
                <a:solidFill>
                  <a:schemeClr val="tx1">
                    <a:lumMod val="65000"/>
                    <a:lumOff val="35000"/>
                  </a:schemeClr>
                </a:solidFill>
              </a:rPr>
              <a:t>而</a:t>
            </a:r>
            <a:r>
              <a:rPr lang="zh-CN" altLang="zh-CN" dirty="0">
                <a:solidFill>
                  <a:schemeClr val="tx1">
                    <a:lumMod val="65000"/>
                    <a:lumOff val="35000"/>
                  </a:schemeClr>
                </a:solidFill>
              </a:rPr>
              <a:t>没有自信且自卑的人，只能发挥自己能力的</a:t>
            </a:r>
            <a:r>
              <a:rPr lang="en-US" altLang="zh-CN" dirty="0">
                <a:solidFill>
                  <a:schemeClr val="tx1">
                    <a:lumMod val="65000"/>
                    <a:lumOff val="35000"/>
                  </a:schemeClr>
                </a:solidFill>
              </a:rPr>
              <a:t>30%</a:t>
            </a:r>
            <a:r>
              <a:rPr lang="zh-CN" altLang="zh-CN" dirty="0">
                <a:solidFill>
                  <a:schemeClr val="tx1">
                    <a:lumMod val="65000"/>
                    <a:lumOff val="35000"/>
                  </a:schemeClr>
                </a:solidFill>
              </a:rPr>
              <a:t>。”——英国的心理学者哈德菲尔德</a:t>
            </a:r>
            <a:endParaRPr lang="en-US" b="1" dirty="0">
              <a:solidFill>
                <a:schemeClr val="tx1">
                  <a:lumMod val="65000"/>
                  <a:lumOff val="35000"/>
                </a:schemeClr>
              </a:solidFill>
            </a:endParaRPr>
          </a:p>
        </p:txBody>
      </p:sp>
      <p:cxnSp>
        <p:nvCxnSpPr>
          <p:cNvPr id="32" name="直接连接符 31"/>
          <p:cNvCxnSpPr/>
          <p:nvPr/>
        </p:nvCxnSpPr>
        <p:spPr>
          <a:xfrm>
            <a:off x="1846975" y="6458795"/>
            <a:ext cx="54007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12301445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2" presetClass="entr" presetSubtype="0" fill="hold" grpId="0" nodeType="withEffect">
                                  <p:stCondLst>
                                    <p:cond delay="0"/>
                                  </p:stCondLst>
                                  <p:childTnLst>
                                    <p:set>
                                      <p:cBhvr>
                                        <p:cTn id="11" dur="1" fill="hold">
                                          <p:stCondLst>
                                            <p:cond delay="0"/>
                                          </p:stCondLst>
                                        </p:cTn>
                                        <p:tgtEl>
                                          <p:spTgt spid="26"/>
                                        </p:tgtEl>
                                        <p:attrNameLst>
                                          <p:attrName>style.visibility</p:attrName>
                                        </p:attrNameLst>
                                      </p:cBhvr>
                                      <p:to>
                                        <p:strVal val="visible"/>
                                      </p:to>
                                    </p:set>
                                    <p:animEffect transition="in" filter="fade">
                                      <p:cBhvr>
                                        <p:cTn id="12" dur="1000"/>
                                        <p:tgtEl>
                                          <p:spTgt spid="26"/>
                                        </p:tgtEl>
                                      </p:cBhvr>
                                    </p:animEffect>
                                    <p:anim calcmode="lin" valueType="num">
                                      <p:cBhvr>
                                        <p:cTn id="13" dur="1000" fill="hold"/>
                                        <p:tgtEl>
                                          <p:spTgt spid="26"/>
                                        </p:tgtEl>
                                        <p:attrNameLst>
                                          <p:attrName>ppt_x</p:attrName>
                                        </p:attrNameLst>
                                      </p:cBhvr>
                                      <p:tavLst>
                                        <p:tav tm="0">
                                          <p:val>
                                            <p:strVal val="#ppt_x"/>
                                          </p:val>
                                        </p:tav>
                                        <p:tav tm="100000">
                                          <p:val>
                                            <p:strVal val="#ppt_x"/>
                                          </p:val>
                                        </p:tav>
                                      </p:tavLst>
                                    </p:anim>
                                    <p:anim calcmode="lin" valueType="num">
                                      <p:cBhvr>
                                        <p:cTn id="14" dur="1000" fill="hold"/>
                                        <p:tgtEl>
                                          <p:spTgt spid="26"/>
                                        </p:tgtEl>
                                        <p:attrNameLst>
                                          <p:attrName>ppt_y</p:attrName>
                                        </p:attrNameLst>
                                      </p:cBhvr>
                                      <p:tavLst>
                                        <p:tav tm="0">
                                          <p:val>
                                            <p:strVal val="#ppt_y+.1"/>
                                          </p:val>
                                        </p:tav>
                                        <p:tav tm="100000">
                                          <p:val>
                                            <p:strVal val="#ppt_y"/>
                                          </p:val>
                                        </p:tav>
                                      </p:tavLst>
                                    </p:anim>
                                  </p:childTnLst>
                                </p:cTn>
                              </p:par>
                            </p:childTnLst>
                          </p:cTn>
                        </p:par>
                        <p:par>
                          <p:cTn id="15" fill="hold">
                            <p:stCondLst>
                              <p:cond delay="1000"/>
                            </p:stCondLst>
                            <p:childTnLst>
                              <p:par>
                                <p:cTn id="16" presetID="42" presetClass="entr" presetSubtype="0" fill="hold" grpId="0" nodeType="afterEffect">
                                  <p:stCondLst>
                                    <p:cond delay="0"/>
                                  </p:stCondLst>
                                  <p:childTnLst>
                                    <p:set>
                                      <p:cBhvr>
                                        <p:cTn id="17" dur="1" fill="hold">
                                          <p:stCondLst>
                                            <p:cond delay="0"/>
                                          </p:stCondLst>
                                        </p:cTn>
                                        <p:tgtEl>
                                          <p:spTgt spid="31"/>
                                        </p:tgtEl>
                                        <p:attrNameLst>
                                          <p:attrName>style.visibility</p:attrName>
                                        </p:attrNameLst>
                                      </p:cBhvr>
                                      <p:to>
                                        <p:strVal val="visible"/>
                                      </p:to>
                                    </p:set>
                                    <p:animEffect transition="in" filter="fade">
                                      <p:cBhvr>
                                        <p:cTn id="18" dur="1000"/>
                                        <p:tgtEl>
                                          <p:spTgt spid="31"/>
                                        </p:tgtEl>
                                      </p:cBhvr>
                                    </p:animEffect>
                                    <p:anim calcmode="lin" valueType="num">
                                      <p:cBhvr>
                                        <p:cTn id="19" dur="1000" fill="hold"/>
                                        <p:tgtEl>
                                          <p:spTgt spid="31"/>
                                        </p:tgtEl>
                                        <p:attrNameLst>
                                          <p:attrName>ppt_x</p:attrName>
                                        </p:attrNameLst>
                                      </p:cBhvr>
                                      <p:tavLst>
                                        <p:tav tm="0">
                                          <p:val>
                                            <p:strVal val="#ppt_x"/>
                                          </p:val>
                                        </p:tav>
                                        <p:tav tm="100000">
                                          <p:val>
                                            <p:strVal val="#ppt_x"/>
                                          </p:val>
                                        </p:tav>
                                      </p:tavLst>
                                    </p:anim>
                                    <p:anim calcmode="lin" valueType="num">
                                      <p:cBhvr>
                                        <p:cTn id="20"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3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69" y="34860"/>
              <a:ext cx="327334" cy="369332"/>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b="1" dirty="0">
                  <a:solidFill>
                    <a:schemeClr val="bg1"/>
                  </a:solidFill>
                  <a:latin typeface="微软雅黑" pitchFamily="34" charset="-122"/>
                  <a:ea typeface="微软雅黑" pitchFamily="34" charset="-122"/>
                  <a:sym typeface="微软雅黑" pitchFamily="34" charset="-122"/>
                </a:rPr>
                <a:t>2</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关于自信</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12291" name="Picture 3" descr="C:\Documents and Settings\huxiya\桌面\2D9B318987C59CC284A5C979EB5B79F0.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071270" y="-447"/>
            <a:ext cx="4856334" cy="6858893"/>
          </a:xfrm>
          <a:prstGeom prst="rect">
            <a:avLst/>
          </a:prstGeom>
          <a:noFill/>
          <a:extLst>
            <a:ext uri="{909E8E84-426E-40DD-AFC4-6F175D3DCCD1}">
              <a14:hiddenFill xmlns:a14="http://schemas.microsoft.com/office/drawing/2010/main">
                <a:solidFill>
                  <a:srgbClr val="FFFFFF"/>
                </a:solidFill>
              </a14:hiddenFill>
            </a:ext>
          </a:extLst>
        </p:spPr>
      </p:pic>
      <p:grpSp>
        <p:nvGrpSpPr>
          <p:cNvPr id="18" name="组合 17"/>
          <p:cNvGrpSpPr>
            <a:grpSpLocks/>
          </p:cNvGrpSpPr>
          <p:nvPr/>
        </p:nvGrpSpPr>
        <p:grpSpPr>
          <a:xfrm>
            <a:off x="8004888" y="1556548"/>
            <a:ext cx="3852502" cy="3960956"/>
            <a:chOff x="8003846" y="1484784"/>
            <a:chExt cx="3852000" cy="3960440"/>
          </a:xfrm>
        </p:grpSpPr>
        <p:sp>
          <p:nvSpPr>
            <p:cNvPr id="19" name="Text Box 44"/>
            <p:cNvSpPr txBox="1">
              <a:spLocks noChangeArrowheads="1"/>
            </p:cNvSpPr>
            <p:nvPr/>
          </p:nvSpPr>
          <p:spPr bwMode="auto">
            <a:xfrm>
              <a:off x="8142307" y="1658738"/>
              <a:ext cx="3600400" cy="3714478"/>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职位不能界定我们的身份，我们必须牢记，我们是什么人，并不取决于我们在职场上做些什么。</a:t>
              </a:r>
              <a:r>
                <a:rPr lang="zh-CN" altLang="en-US" b="1" dirty="0">
                  <a:solidFill>
                    <a:schemeClr val="accent6"/>
                  </a:solidFill>
                </a:rPr>
                <a:t>我们的身份，不会随着我们的职衔、办公室大小的改变而改变。</a:t>
              </a:r>
              <a:r>
                <a:rPr lang="zh-CN" altLang="en-US" dirty="0">
                  <a:solidFill>
                    <a:schemeClr val="tx1">
                      <a:lumMod val="65000"/>
                      <a:lumOff val="35000"/>
                    </a:schemeClr>
                  </a:solidFill>
                </a:rPr>
                <a:t>不管是做律师、面包师、管理员、电工、领班、职业妇女、飞行员或经理等等，不过只是我们真实自我的一小部分而已。自信是成功的一半，如果你在做任何事情之前都给予自己充分的自信，那你的事业就肯定是另一番模样。</a:t>
              </a:r>
              <a:endParaRPr lang="en-US" b="1" dirty="0">
                <a:solidFill>
                  <a:schemeClr val="tx1">
                    <a:lumMod val="65000"/>
                    <a:lumOff val="35000"/>
                  </a:schemeClr>
                </a:solidFill>
              </a:endParaRPr>
            </a:p>
          </p:txBody>
        </p:sp>
        <p:sp>
          <p:nvSpPr>
            <p:cNvPr id="21" name="矩形 20"/>
            <p:cNvSpPr/>
            <p:nvPr/>
          </p:nvSpPr>
          <p:spPr>
            <a:xfrm>
              <a:off x="8003846" y="1484784"/>
              <a:ext cx="3852000" cy="3960440"/>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grpSp>
    </p:spTree>
    <p:extLst>
      <p:ext uri="{BB962C8B-B14F-4D97-AF65-F5344CB8AC3E}">
        <p14:creationId xmlns:p14="http://schemas.microsoft.com/office/powerpoint/2010/main" val="223212852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18"/>
                                        </p:tgtEl>
                                        <p:attrNameLst>
                                          <p:attrName>style.visibility</p:attrName>
                                        </p:attrNameLst>
                                      </p:cBhvr>
                                      <p:to>
                                        <p:strVal val="visible"/>
                                      </p:to>
                                    </p:set>
                                    <p:anim calcmode="lin" valueType="num">
                                      <p:cBhvr>
                                        <p:cTn id="7" dur="500" fill="hold"/>
                                        <p:tgtEl>
                                          <p:spTgt spid="18"/>
                                        </p:tgtEl>
                                        <p:attrNameLst>
                                          <p:attrName>ppt_w</p:attrName>
                                        </p:attrNameLst>
                                      </p:cBhvr>
                                      <p:tavLst>
                                        <p:tav tm="0">
                                          <p:val>
                                            <p:fltVal val="0"/>
                                          </p:val>
                                        </p:tav>
                                        <p:tav tm="100000">
                                          <p:val>
                                            <p:strVal val="#ppt_w"/>
                                          </p:val>
                                        </p:tav>
                                      </p:tavLst>
                                    </p:anim>
                                    <p:anim calcmode="lin" valueType="num">
                                      <p:cBhvr>
                                        <p:cTn id="8" dur="500" fill="hold"/>
                                        <p:tgtEl>
                                          <p:spTgt spid="18"/>
                                        </p:tgtEl>
                                        <p:attrNameLst>
                                          <p:attrName>ppt_h</p:attrName>
                                        </p:attrNameLst>
                                      </p:cBhvr>
                                      <p:tavLst>
                                        <p:tav tm="0">
                                          <p:val>
                                            <p:fltVal val="0"/>
                                          </p:val>
                                        </p:tav>
                                        <p:tav tm="100000">
                                          <p:val>
                                            <p:strVal val="#ppt_h"/>
                                          </p:val>
                                        </p:tav>
                                      </p:tavLst>
                                    </p:anim>
                                    <p:animEffect transition="in" filter="fade">
                                      <p:cBhvr>
                                        <p:cTn id="9" dur="500"/>
                                        <p:tgtEl>
                                          <p:spTgt spid="18"/>
                                        </p:tgtEl>
                                      </p:cBhvr>
                                    </p:animEffect>
                                  </p:childTnLst>
                                </p:cTn>
                              </p:par>
                              <p:par>
                                <p:cTn id="10" presetID="8" presetClass="emph" presetSubtype="0" fill="hold" nodeType="withEffect">
                                  <p:stCondLst>
                                    <p:cond delay="0"/>
                                  </p:stCondLst>
                                  <p:childTnLst>
                                    <p:animRot by="21600000">
                                      <p:cBhvr>
                                        <p:cTn id="11" dur="500" fill="hold"/>
                                        <p:tgtEl>
                                          <p:spTgt spid="18"/>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3</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关于挫折</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什么是挫折</a:t>
            </a:r>
            <a:endParaRPr lang="en-US" spc="150" dirty="0">
              <a:solidFill>
                <a:schemeClr val="accent6"/>
              </a:solidFill>
              <a:latin typeface="微软雅黑" pitchFamily="34" charset="-122"/>
              <a:ea typeface="微软雅黑" pitchFamily="34" charset="-122"/>
            </a:endParaRPr>
          </a:p>
        </p:txBody>
      </p:sp>
      <p:sp>
        <p:nvSpPr>
          <p:cNvPr id="16" name="椭圆 15"/>
          <p:cNvSpPr>
            <a:spLocks/>
          </p:cNvSpPr>
          <p:nvPr/>
        </p:nvSpPr>
        <p:spPr>
          <a:xfrm>
            <a:off x="-945936" y="764357"/>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1" name="Text Box 44"/>
          <p:cNvSpPr txBox="1">
            <a:spLocks noChangeArrowheads="1"/>
          </p:cNvSpPr>
          <p:nvPr/>
        </p:nvSpPr>
        <p:spPr bwMode="auto">
          <a:xfrm>
            <a:off x="9552834" y="1857042"/>
            <a:ext cx="2448591" cy="341676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挫折指人们在追求目标的活动中，遇到干扰、障碍，遭受损失或失败时产生的一种心理状态。</a:t>
            </a:r>
            <a:r>
              <a:rPr lang="zh-CN" altLang="zh-CN" b="1" dirty="0">
                <a:solidFill>
                  <a:schemeClr val="accent6"/>
                </a:solidFill>
              </a:rPr>
              <a:t>挫折是普遍存在的，是任何人都无法避免的。</a:t>
            </a:r>
            <a:r>
              <a:rPr lang="zh-CN" altLang="zh-CN" dirty="0">
                <a:solidFill>
                  <a:schemeClr val="tx1">
                    <a:lumMod val="65000"/>
                    <a:lumOff val="35000"/>
                  </a:schemeClr>
                </a:solidFill>
              </a:rPr>
              <a:t>一个人想要有所作为，随时都有可能遇到各种意想不到的困难和挫折。可以说，挫折是人生的一部分。</a:t>
            </a:r>
            <a:endParaRPr lang="en-US" dirty="0">
              <a:solidFill>
                <a:schemeClr val="tx1">
                  <a:lumMod val="65000"/>
                  <a:lumOff val="35000"/>
                </a:schemeClr>
              </a:solidFill>
            </a:endParaRPr>
          </a:p>
        </p:txBody>
      </p:sp>
      <p:pic>
        <p:nvPicPr>
          <p:cNvPr id="22" name="Picture 4" descr="C:\Documents and Settings\huxiya\桌面\xpic4445.jpg"/>
          <p:cNvPicPr>
            <a:picLocks noChangeAspect="1" noChangeArrowheads="1"/>
          </p:cNvPicPr>
          <p:nvPr/>
        </p:nvPicPr>
        <p:blipFill rotWithShape="1">
          <a:blip r:embed="rId2" cstate="print">
            <a:extLst>
              <a:ext uri="{28A0092B-C50C-407E-A947-70E740481C1C}">
                <a14:useLocalDpi xmlns:a14="http://schemas.microsoft.com/office/drawing/2010/main"/>
              </a:ext>
            </a:extLst>
          </a:blip>
          <a:srcRect/>
          <a:stretch/>
        </p:blipFill>
        <p:spPr bwMode="auto">
          <a:xfrm>
            <a:off x="2079266" y="942488"/>
            <a:ext cx="7203284" cy="4764157"/>
          </a:xfrm>
          <a:prstGeom prst="snip2DiagRect">
            <a:avLst>
              <a:gd name="adj1" fmla="val 0"/>
              <a:gd name="adj2" fmla="val 10379"/>
            </a:avLst>
          </a:prstGeom>
          <a:noFill/>
          <a:ln w="28575">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cxnSp>
        <p:nvCxnSpPr>
          <p:cNvPr id="24" name="直接连接符 23"/>
          <p:cNvCxnSpPr/>
          <p:nvPr/>
        </p:nvCxnSpPr>
        <p:spPr>
          <a:xfrm flipV="1">
            <a:off x="9267607" y="5853916"/>
            <a:ext cx="0" cy="61208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2661926664"/>
      </p:ext>
    </p:extLst>
  </p:cSld>
  <p:clrMapOvr>
    <a:masterClrMapping/>
  </p:clrMapOvr>
  <mc:AlternateContent xmlns:mc="http://schemas.openxmlformats.org/markup-compatibility/2006" xmlns:p14="http://schemas.microsoft.com/office/powerpoint/2010/main">
    <mc:Choice Requires="p14">
      <p:transition spd="med">
        <p14:ferris dir="l"/>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path" presetSubtype="0" accel="50000" decel="50000" fill="hold" grpId="0" nodeType="afterEffect">
                                  <p:stCondLst>
                                    <p:cond delay="0"/>
                                  </p:stCondLst>
                                  <p:childTnLst>
                                    <p:animMotion origin="layout" path="M 3.49616E-6 2.59259E-6 L 0.10342 2.59259E-6 C 0.14979 2.59259E-6 0.20685 0.01967 0.20685 0.03634 L 0.20685 0.07361 " pathEditMode="relative" rAng="0" ptsTypes="FfFF">
                                      <p:cBhvr>
                                        <p:cTn id="6" dur="1000" fill="hold"/>
                                        <p:tgtEl>
                                          <p:spTgt spid="16"/>
                                        </p:tgtEl>
                                        <p:attrNameLst>
                                          <p:attrName>ppt_x</p:attrName>
                                          <p:attrName>ppt_y</p:attrName>
                                        </p:attrNameLst>
                                      </p:cBhvr>
                                      <p:rCtr x="10343" y="3681"/>
                                    </p:animMotion>
                                  </p:childTnLst>
                                </p:cTn>
                              </p:par>
                            </p:childTnLst>
                          </p:cTn>
                        </p:par>
                        <p:par>
                          <p:cTn id="7" fill="hold">
                            <p:stCondLst>
                              <p:cond delay="1000"/>
                            </p:stCondLst>
                            <p:childTnLst>
                              <p:par>
                                <p:cTn id="8" presetID="47" presetClass="entr" presetSubtype="0"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21"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3</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关于挫折</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如何对待挫折</a:t>
            </a:r>
            <a:endParaRPr lang="en-US" spc="150" dirty="0">
              <a:solidFill>
                <a:schemeClr val="accent6"/>
              </a:solidFill>
              <a:latin typeface="微软雅黑" pitchFamily="34" charset="-122"/>
              <a:ea typeface="微软雅黑" pitchFamily="34" charset="-122"/>
            </a:endParaRPr>
          </a:p>
        </p:txBody>
      </p:sp>
      <p:sp>
        <p:nvSpPr>
          <p:cNvPr id="16" name="椭圆 15"/>
          <p:cNvSpPr>
            <a:spLocks/>
          </p:cNvSpPr>
          <p:nvPr/>
        </p:nvSpPr>
        <p:spPr>
          <a:xfrm>
            <a:off x="-945936" y="764357"/>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grpSp>
        <p:nvGrpSpPr>
          <p:cNvPr id="7" name="组合 6"/>
          <p:cNvGrpSpPr>
            <a:grpSpLocks/>
          </p:cNvGrpSpPr>
          <p:nvPr/>
        </p:nvGrpSpPr>
        <p:grpSpPr>
          <a:xfrm>
            <a:off x="1846975" y="5661539"/>
            <a:ext cx="4584871" cy="923450"/>
            <a:chOff x="1846734" y="5661248"/>
            <a:chExt cx="4584274" cy="923330"/>
          </a:xfrm>
        </p:grpSpPr>
        <p:cxnSp>
          <p:nvCxnSpPr>
            <p:cNvPr id="14" name="直接连接符 13"/>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 name="组合 5"/>
            <p:cNvGrpSpPr/>
            <p:nvPr/>
          </p:nvGrpSpPr>
          <p:grpSpPr>
            <a:xfrm>
              <a:off x="1942980" y="5661248"/>
              <a:ext cx="4488028" cy="923330"/>
              <a:chOff x="1942980" y="5661248"/>
              <a:chExt cx="4488028" cy="923330"/>
            </a:xfrm>
          </p:grpSpPr>
          <p:sp>
            <p:nvSpPr>
              <p:cNvPr id="19" name="TextBox 18"/>
              <p:cNvSpPr txBox="1"/>
              <p:nvPr/>
            </p:nvSpPr>
            <p:spPr>
              <a:xfrm>
                <a:off x="1942980" y="5661248"/>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认识到挫折的普遍性</a:t>
                </a:r>
              </a:p>
            </p:txBody>
          </p:sp>
        </p:grpSp>
      </p:grpSp>
      <p:pic>
        <p:nvPicPr>
          <p:cNvPr id="14340" name="Picture 4" descr="C:\Documents and Settings\huxiya\桌面\未标题-2.pn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
          <a:stretch/>
        </p:blipFill>
        <p:spPr bwMode="auto">
          <a:xfrm>
            <a:off x="7201456" y="1361581"/>
            <a:ext cx="4799969" cy="4155923"/>
          </a:xfrm>
          <a:prstGeom prst="rect">
            <a:avLst/>
          </a:prstGeom>
          <a:noFill/>
          <a:extLst>
            <a:ext uri="{909E8E84-426E-40DD-AFC4-6F175D3DCCD1}">
              <a14:hiddenFill xmlns:a14="http://schemas.microsoft.com/office/drawing/2010/main">
                <a:solidFill>
                  <a:srgbClr val="FFFFFF"/>
                </a:solidFill>
              </a14:hiddenFill>
            </a:ext>
          </a:extLst>
        </p:spPr>
      </p:pic>
      <p:sp>
        <p:nvSpPr>
          <p:cNvPr id="27" name="Text Box 44"/>
          <p:cNvSpPr txBox="1">
            <a:spLocks noChangeArrowheads="1"/>
          </p:cNvSpPr>
          <p:nvPr/>
        </p:nvSpPr>
        <p:spPr bwMode="auto">
          <a:xfrm>
            <a:off x="2207062" y="926626"/>
            <a:ext cx="5113234"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虽然人人都希望事事顺利，但是，“万事如意”、“心想事成”毕竟只是人们的一种良好愿望。所谓“人生不如意事，十有八九。” 没有哪个人不经历挫折和失败</a:t>
            </a:r>
            <a:r>
              <a:rPr lang="zh-CN" altLang="en-US" dirty="0"/>
              <a:t>。</a:t>
            </a:r>
            <a:r>
              <a:rPr lang="zh-CN" altLang="en-US" b="1" dirty="0">
                <a:solidFill>
                  <a:schemeClr val="accent6"/>
                </a:solidFill>
              </a:rPr>
              <a:t>从来没有遇到过任何挫折的人，是不存在的。</a:t>
            </a:r>
            <a:endParaRPr lang="en-US" b="1" dirty="0">
              <a:solidFill>
                <a:schemeClr val="accent6"/>
              </a:solidFill>
            </a:endParaRPr>
          </a:p>
        </p:txBody>
      </p:sp>
      <p:sp>
        <p:nvSpPr>
          <p:cNvPr id="28" name="Text Box 44"/>
          <p:cNvSpPr txBox="1">
            <a:spLocks noChangeArrowheads="1"/>
          </p:cNvSpPr>
          <p:nvPr/>
        </p:nvSpPr>
        <p:spPr bwMode="auto">
          <a:xfrm>
            <a:off x="2207062" y="2636809"/>
            <a:ext cx="5113234"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因此，对于挫折，首先要认识到其必然</a:t>
            </a:r>
            <a:r>
              <a:rPr lang="zh-CN" altLang="en-US" dirty="0">
                <a:solidFill>
                  <a:schemeClr val="tx1">
                    <a:lumMod val="65000"/>
                    <a:lumOff val="35000"/>
                  </a:schemeClr>
                </a:solidFill>
              </a:rPr>
              <a:t>性</a:t>
            </a:r>
            <a:r>
              <a:rPr lang="zh-CN" altLang="zh-CN" dirty="0">
                <a:solidFill>
                  <a:schemeClr val="tx1">
                    <a:lumMod val="65000"/>
                    <a:lumOff val="35000"/>
                  </a:schemeClr>
                </a:solidFill>
              </a:rPr>
              <a:t>，不要有侥幸心理，不要逃避，更不能因此而放弃。无论何时，侥幸心理都绝对不可以存在，人应该勇敢面对现实，勇于承担一切。</a:t>
            </a:r>
            <a:r>
              <a:rPr lang="zh-CN" altLang="zh-CN" b="1" dirty="0">
                <a:solidFill>
                  <a:schemeClr val="accent6"/>
                </a:solidFill>
              </a:rPr>
              <a:t>上帝不会要求我们成功，他只要我们全力以赴。</a:t>
            </a:r>
            <a:r>
              <a:rPr lang="zh-CN" altLang="zh-CN" dirty="0">
                <a:solidFill>
                  <a:schemeClr val="tx1">
                    <a:lumMod val="65000"/>
                    <a:lumOff val="35000"/>
                  </a:schemeClr>
                </a:solidFill>
              </a:rPr>
              <a:t>而且，任何困难和挫折都有可能蕴藏着新的机会，希望就在转角，奇迹往往在绝望之前发生。</a:t>
            </a:r>
            <a:endParaRPr lang="zh-CN" altLang="zh-CN" b="1" dirty="0">
              <a:solidFill>
                <a:schemeClr val="tx1">
                  <a:lumMod val="65000"/>
                  <a:lumOff val="35000"/>
                </a:schemeClr>
              </a:solidFill>
            </a:endParaRPr>
          </a:p>
        </p:txBody>
      </p:sp>
    </p:spTree>
    <p:extLst>
      <p:ext uri="{BB962C8B-B14F-4D97-AF65-F5344CB8AC3E}">
        <p14:creationId xmlns:p14="http://schemas.microsoft.com/office/powerpoint/2010/main" val="34508057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path" presetSubtype="0" accel="50000" decel="50000" fill="hold" grpId="0" nodeType="afterEffect">
                                  <p:stCondLst>
                                    <p:cond delay="0"/>
                                  </p:stCondLst>
                                  <p:childTnLst>
                                    <p:animMotion origin="layout" path="M 3.49616E-6 2.59259E-6 L 0.10342 2.59259E-6 C 0.14979 2.59259E-6 0.20685 0.01967 0.20685 0.03634 L 0.20685 0.07361 " pathEditMode="relative" rAng="0" ptsTypes="FfFF">
                                      <p:cBhvr>
                                        <p:cTn id="6" dur="1000" fill="hold"/>
                                        <p:tgtEl>
                                          <p:spTgt spid="16"/>
                                        </p:tgtEl>
                                        <p:attrNameLst>
                                          <p:attrName>ppt_x</p:attrName>
                                          <p:attrName>ppt_y</p:attrName>
                                        </p:attrNameLst>
                                      </p:cBhvr>
                                      <p:rCtr x="10343" y="3681"/>
                                    </p:animMotion>
                                  </p:childTnLst>
                                </p:cTn>
                              </p:par>
                            </p:childTnLst>
                          </p:cTn>
                        </p:par>
                        <p:par>
                          <p:cTn id="7" fill="hold">
                            <p:stCondLst>
                              <p:cond delay="1000"/>
                            </p:stCondLst>
                            <p:childTnLst>
                              <p:par>
                                <p:cTn id="8" presetID="47" presetClass="entr" presetSubtype="0"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2" presetClass="entr" presetSubtype="2" fill="hold" nodeType="afterEffect">
                                  <p:stCondLst>
                                    <p:cond delay="0"/>
                                  </p:stCondLst>
                                  <p:childTnLst>
                                    <p:set>
                                      <p:cBhvr>
                                        <p:cTn id="15" dur="1" fill="hold">
                                          <p:stCondLst>
                                            <p:cond delay="0"/>
                                          </p:stCondLst>
                                        </p:cTn>
                                        <p:tgtEl>
                                          <p:spTgt spid="7"/>
                                        </p:tgtEl>
                                        <p:attrNameLst>
                                          <p:attrName>style.visibility</p:attrName>
                                        </p:attrNameLst>
                                      </p:cBhvr>
                                      <p:to>
                                        <p:strVal val="visible"/>
                                      </p:to>
                                    </p:set>
                                    <p:anim calcmode="lin" valueType="num">
                                      <p:cBhvr additive="base">
                                        <p:cTn id="16" dur="100" fill="hold"/>
                                        <p:tgtEl>
                                          <p:spTgt spid="7"/>
                                        </p:tgtEl>
                                        <p:attrNameLst>
                                          <p:attrName>ppt_x</p:attrName>
                                        </p:attrNameLst>
                                      </p:cBhvr>
                                      <p:tavLst>
                                        <p:tav tm="0">
                                          <p:val>
                                            <p:strVal val="1+#ppt_w/2"/>
                                          </p:val>
                                        </p:tav>
                                        <p:tav tm="100000">
                                          <p:val>
                                            <p:strVal val="#ppt_x"/>
                                          </p:val>
                                        </p:tav>
                                      </p:tavLst>
                                    </p:anim>
                                    <p:anim calcmode="lin" valueType="num">
                                      <p:cBhvr additive="base">
                                        <p:cTn id="17" dur="100" fill="hold"/>
                                        <p:tgtEl>
                                          <p:spTgt spid="7"/>
                                        </p:tgtEl>
                                        <p:attrNameLst>
                                          <p:attrName>ppt_y</p:attrName>
                                        </p:attrNameLst>
                                      </p:cBhvr>
                                      <p:tavLst>
                                        <p:tav tm="0">
                                          <p:val>
                                            <p:strVal val="#ppt_y"/>
                                          </p:val>
                                        </p:tav>
                                        <p:tav tm="100000">
                                          <p:val>
                                            <p:strVal val="#ppt_y"/>
                                          </p:val>
                                        </p:tav>
                                      </p:tavLst>
                                    </p:anim>
                                  </p:childTnLst>
                                </p:cTn>
                              </p:par>
                              <p:par>
                                <p:cTn id="18" presetID="42" presetClass="entr" presetSubtype="0" fill="hold" grpId="0" nodeType="withEffect">
                                  <p:stCondLst>
                                    <p:cond delay="0"/>
                                  </p:stCondLst>
                                  <p:childTnLst>
                                    <p:set>
                                      <p:cBhvr>
                                        <p:cTn id="19" dur="1" fill="hold">
                                          <p:stCondLst>
                                            <p:cond delay="0"/>
                                          </p:stCondLst>
                                        </p:cTn>
                                        <p:tgtEl>
                                          <p:spTgt spid="27"/>
                                        </p:tgtEl>
                                        <p:attrNameLst>
                                          <p:attrName>style.visibility</p:attrName>
                                        </p:attrNameLst>
                                      </p:cBhvr>
                                      <p:to>
                                        <p:strVal val="visible"/>
                                      </p:to>
                                    </p:set>
                                    <p:animEffect transition="in" filter="fade">
                                      <p:cBhvr>
                                        <p:cTn id="20" dur="1000"/>
                                        <p:tgtEl>
                                          <p:spTgt spid="27"/>
                                        </p:tgtEl>
                                      </p:cBhvr>
                                    </p:animEffect>
                                    <p:anim calcmode="lin" valueType="num">
                                      <p:cBhvr>
                                        <p:cTn id="21" dur="1000" fill="hold"/>
                                        <p:tgtEl>
                                          <p:spTgt spid="27"/>
                                        </p:tgtEl>
                                        <p:attrNameLst>
                                          <p:attrName>ppt_x</p:attrName>
                                        </p:attrNameLst>
                                      </p:cBhvr>
                                      <p:tavLst>
                                        <p:tav tm="0">
                                          <p:val>
                                            <p:strVal val="#ppt_x"/>
                                          </p:val>
                                        </p:tav>
                                        <p:tav tm="100000">
                                          <p:val>
                                            <p:strVal val="#ppt_x"/>
                                          </p:val>
                                        </p:tav>
                                      </p:tavLst>
                                    </p:anim>
                                    <p:anim calcmode="lin" valueType="num">
                                      <p:cBhvr>
                                        <p:cTn id="22" dur="1000" fill="hold"/>
                                        <p:tgtEl>
                                          <p:spTgt spid="27"/>
                                        </p:tgtEl>
                                        <p:attrNameLst>
                                          <p:attrName>ppt_y</p:attrName>
                                        </p:attrNameLst>
                                      </p:cBhvr>
                                      <p:tavLst>
                                        <p:tav tm="0">
                                          <p:val>
                                            <p:strVal val="#ppt_y+.1"/>
                                          </p:val>
                                        </p:tav>
                                        <p:tav tm="100000">
                                          <p:val>
                                            <p:strVal val="#ppt_y"/>
                                          </p:val>
                                        </p:tav>
                                      </p:tavLst>
                                    </p:anim>
                                  </p:childTnLst>
                                </p:cTn>
                              </p:par>
                              <p:par>
                                <p:cTn id="23" presetID="47" presetClass="entr" presetSubtype="0" fill="hold" grpId="0" nodeType="withEffect">
                                  <p:stCondLst>
                                    <p:cond delay="0"/>
                                  </p:stCondLst>
                                  <p:childTnLst>
                                    <p:set>
                                      <p:cBhvr>
                                        <p:cTn id="24" dur="1" fill="hold">
                                          <p:stCondLst>
                                            <p:cond delay="0"/>
                                          </p:stCondLst>
                                        </p:cTn>
                                        <p:tgtEl>
                                          <p:spTgt spid="28"/>
                                        </p:tgtEl>
                                        <p:attrNameLst>
                                          <p:attrName>style.visibility</p:attrName>
                                        </p:attrNameLst>
                                      </p:cBhvr>
                                      <p:to>
                                        <p:strVal val="visible"/>
                                      </p:to>
                                    </p:set>
                                    <p:animEffect transition="in" filter="fade">
                                      <p:cBhvr>
                                        <p:cTn id="25" dur="1000"/>
                                        <p:tgtEl>
                                          <p:spTgt spid="28"/>
                                        </p:tgtEl>
                                      </p:cBhvr>
                                    </p:animEffect>
                                    <p:anim calcmode="lin" valueType="num">
                                      <p:cBhvr>
                                        <p:cTn id="26" dur="1000" fill="hold"/>
                                        <p:tgtEl>
                                          <p:spTgt spid="28"/>
                                        </p:tgtEl>
                                        <p:attrNameLst>
                                          <p:attrName>ppt_x</p:attrName>
                                        </p:attrNameLst>
                                      </p:cBhvr>
                                      <p:tavLst>
                                        <p:tav tm="0">
                                          <p:val>
                                            <p:strVal val="#ppt_x"/>
                                          </p:val>
                                        </p:tav>
                                        <p:tav tm="100000">
                                          <p:val>
                                            <p:strVal val="#ppt_x"/>
                                          </p:val>
                                        </p:tav>
                                      </p:tavLst>
                                    </p:anim>
                                    <p:anim calcmode="lin" valueType="num">
                                      <p:cBhvr>
                                        <p:cTn id="2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27" grpId="0"/>
      <p:bldP spid="28" grpId="0"/>
    </p:bldLst>
  </p:timing>
</p:sld>
</file>

<file path=ppt/slides/slide28.xml><?xml version="1.0" encoding="utf-8"?>
<p:sld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1026" name="Picture 2" descr="C:\Documents and Settings\huxiya\桌面\蝴蝶.jp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745052" y="2539984"/>
            <a:ext cx="3248448" cy="2905503"/>
          </a:xfrm>
          <a:prstGeom prst="rect">
            <a:avLst/>
          </a:prstGeom>
          <a:noFill/>
          <a:ln w="12700">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3</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关于挫折</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如何对待挫折</a:t>
            </a:r>
            <a:endParaRPr lang="en-US" spc="150" dirty="0">
              <a:solidFill>
                <a:schemeClr val="accent6"/>
              </a:solidFill>
              <a:latin typeface="微软雅黑" pitchFamily="34" charset="-122"/>
              <a:ea typeface="微软雅黑" pitchFamily="34" charset="-122"/>
            </a:endParaRPr>
          </a:p>
        </p:txBody>
      </p:sp>
      <p:grpSp>
        <p:nvGrpSpPr>
          <p:cNvPr id="7" name="组合 6"/>
          <p:cNvGrpSpPr>
            <a:grpSpLocks/>
          </p:cNvGrpSpPr>
          <p:nvPr/>
        </p:nvGrpSpPr>
        <p:grpSpPr>
          <a:xfrm>
            <a:off x="1846975" y="5663091"/>
            <a:ext cx="4584871" cy="923450"/>
            <a:chOff x="1846734" y="5662800"/>
            <a:chExt cx="4584274" cy="923330"/>
          </a:xfrm>
        </p:grpSpPr>
        <p:cxnSp>
          <p:nvCxnSpPr>
            <p:cNvPr id="14" name="直接连接符 13"/>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 name="组合 5"/>
            <p:cNvGrpSpPr/>
            <p:nvPr/>
          </p:nvGrpSpPr>
          <p:grpSpPr>
            <a:xfrm>
              <a:off x="1944000" y="5662800"/>
              <a:ext cx="4487008" cy="923330"/>
              <a:chOff x="1944000" y="5662800"/>
              <a:chExt cx="4487008" cy="923330"/>
            </a:xfrm>
          </p:grpSpPr>
          <p:sp>
            <p:nvSpPr>
              <p:cNvPr id="19" name="TextBox 18"/>
              <p:cNvSpPr txBox="1"/>
              <p:nvPr/>
            </p:nvSpPr>
            <p:spPr>
              <a:xfrm>
                <a:off x="1944000" y="5662800"/>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B</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认识到挫折的正面作用</a:t>
                </a:r>
              </a:p>
            </p:txBody>
          </p:sp>
        </p:grpSp>
      </p:grpSp>
      <p:sp>
        <p:nvSpPr>
          <p:cNvPr id="21" name="椭圆 20"/>
          <p:cNvSpPr>
            <a:spLocks/>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2" name="矩形 21"/>
          <p:cNvSpPr>
            <a:spLocks noChangeAspect="1"/>
          </p:cNvSpPr>
          <p:nvPr/>
        </p:nvSpPr>
        <p:spPr>
          <a:xfrm>
            <a:off x="2135045" y="924160"/>
            <a:ext cx="5617355" cy="4377292"/>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24" name="Text Box 44"/>
          <p:cNvSpPr txBox="1">
            <a:spLocks noChangeArrowheads="1"/>
          </p:cNvSpPr>
          <p:nvPr/>
        </p:nvSpPr>
        <p:spPr bwMode="auto">
          <a:xfrm>
            <a:off x="2927235" y="1026290"/>
            <a:ext cx="4681130"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一天，一只茧上裂开了一个小口，有个人正好看到这一幕</a:t>
            </a:r>
            <a:r>
              <a:rPr lang="zh-CN" altLang="en-US" dirty="0">
                <a:solidFill>
                  <a:schemeClr val="tx1">
                    <a:lumMod val="65000"/>
                    <a:lumOff val="35000"/>
                  </a:schemeClr>
                </a:solidFill>
              </a:rPr>
              <a:t>。</a:t>
            </a:r>
            <a:r>
              <a:rPr lang="zh-CN" altLang="zh-CN" dirty="0">
                <a:solidFill>
                  <a:schemeClr val="tx1">
                    <a:lumMod val="65000"/>
                    <a:lumOff val="35000"/>
                  </a:schemeClr>
                </a:solidFill>
              </a:rPr>
              <a:t>蝴蝶艰难地将身体从那个小口中一点点地挣扎出来，几个小时过去了……接下来，蝴蝶似乎没有任何进展。看样子它似乎已经竭尽全力，不能再前进一步了。这个人实在看得心疼，决定帮助一下蝴蝶。</a:t>
            </a:r>
            <a:endParaRPr lang="en-US" b="1" dirty="0">
              <a:solidFill>
                <a:schemeClr val="tx1">
                  <a:lumMod val="65000"/>
                  <a:lumOff val="35000"/>
                </a:schemeClr>
              </a:solidFill>
            </a:endParaRPr>
          </a:p>
        </p:txBody>
      </p:sp>
      <p:sp>
        <p:nvSpPr>
          <p:cNvPr id="26" name="Text Box 44"/>
          <p:cNvSpPr txBox="1">
            <a:spLocks noChangeArrowheads="1"/>
          </p:cNvSpPr>
          <p:nvPr/>
        </p:nvSpPr>
        <p:spPr bwMode="auto">
          <a:xfrm>
            <a:off x="2329028" y="3474880"/>
            <a:ext cx="5279337"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他拿来剪刀，小心翼翼地将茧破开。蝴蝶很容易地挣脱出来了。但是它的身体很萎缩、很小，翅膀紧紧地贴着身体。这人并不知道，蝴蝶从茧上的小口挣扎而出，是上天的安排，它要通过这一挤压过程将体液从身体挤压到翅膀，这样它才能在脱茧而出后展翅飞翔……</a:t>
            </a:r>
            <a:endParaRPr lang="en-US" b="1" dirty="0">
              <a:solidFill>
                <a:schemeClr val="tx1">
                  <a:lumMod val="65000"/>
                  <a:lumOff val="35000"/>
                </a:schemeClr>
              </a:solidFill>
            </a:endParaRPr>
          </a:p>
        </p:txBody>
      </p:sp>
      <p:pic>
        <p:nvPicPr>
          <p:cNvPr id="15362" name="Picture 2" descr="C:\Documents and Settings\huxiya\桌面\未标题-13.png"/>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241346" y="802088"/>
            <a:ext cx="685889" cy="2146580"/>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a:spLocks/>
          </p:cNvSpPr>
          <p:nvPr/>
        </p:nvSpPr>
        <p:spPr>
          <a:xfrm>
            <a:off x="2366925" y="980409"/>
            <a:ext cx="461665" cy="1736802"/>
          </a:xfrm>
          <a:prstGeom prst="rect">
            <a:avLst/>
          </a:prstGeom>
          <a:noFill/>
        </p:spPr>
        <p:txBody>
          <a:bodyPr vert="eaVert" wrap="square" rtlCol="0">
            <a:spAutoFit/>
          </a:bodyPr>
          <a:lstStyle/>
          <a:p>
            <a:pPr algn="ctr"/>
            <a:r>
              <a:rPr lang="zh-CN" altLang="en-US" spc="150" dirty="0">
                <a:solidFill>
                  <a:schemeClr val="bg1"/>
                </a:solidFill>
                <a:latin typeface="微软雅黑" pitchFamily="34" charset="-122"/>
                <a:ea typeface="微软雅黑" pitchFamily="34" charset="-122"/>
              </a:rPr>
              <a:t>听故事并思考</a:t>
            </a:r>
            <a:endParaRPr lang="en-US" spc="150" dirty="0">
              <a:solidFill>
                <a:schemeClr val="bg1"/>
              </a:solidFill>
              <a:latin typeface="微软雅黑" pitchFamily="34" charset="-122"/>
              <a:ea typeface="微软雅黑" pitchFamily="34" charset="-122"/>
            </a:endParaRPr>
          </a:p>
        </p:txBody>
      </p:sp>
      <p:pic>
        <p:nvPicPr>
          <p:cNvPr id="15363" name="Picture 3" descr="F:\TDZ临时\其他备用\！PPT图片及版面资源\06-PPT精选插图\04-图标\png-0047.png"/>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7959558" y="4653295"/>
            <a:ext cx="1296313" cy="1296313"/>
          </a:xfrm>
          <a:prstGeom prst="rect">
            <a:avLst/>
          </a:prstGeom>
          <a:noFill/>
          <a:extLst>
            <a:ext uri="{909E8E84-426E-40DD-AFC4-6F175D3DCCD1}">
              <a14:hiddenFill xmlns:a14="http://schemas.microsoft.com/office/drawing/2010/main">
                <a:solidFill>
                  <a:srgbClr val="FFFFFF"/>
                </a:solidFill>
              </a14:hiddenFill>
            </a:ext>
          </a:extLst>
        </p:spPr>
      </p:pic>
      <p:pic>
        <p:nvPicPr>
          <p:cNvPr id="33" name="Picture 3" descr="F:\TDZ临时\其他备用\！PPT图片及版面资源\06-PPT精选插图\04-图标\png-0047.png"/>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flipH="1">
            <a:off x="11312651" y="2204705"/>
            <a:ext cx="668999" cy="66899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79887213"/>
      </p:ext>
    </p:extLst>
  </p:cSld>
  <p:clrMapOvr>
    <a:overrideClrMapping bg1="lt1" tx1="dk1" bg2="lt2" tx2="dk2" accent1="accent1" accent2="accent2" accent3="accent3" accent4="accent4" accent5="accent5" accent6="accent6" hlink="hlink" folHlink="folHlink"/>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 fill="hold"/>
                                        <p:tgtEl>
                                          <p:spTgt spid="7"/>
                                        </p:tgtEl>
                                        <p:attrNameLst>
                                          <p:attrName>ppt_x</p:attrName>
                                        </p:attrNameLst>
                                      </p:cBhvr>
                                      <p:tavLst>
                                        <p:tav tm="0">
                                          <p:val>
                                            <p:strVal val="1+#ppt_w/2"/>
                                          </p:val>
                                        </p:tav>
                                        <p:tav tm="100000">
                                          <p:val>
                                            <p:strVal val="#ppt_x"/>
                                          </p:val>
                                        </p:tav>
                                      </p:tavLst>
                                    </p:anim>
                                    <p:anim calcmode="lin" valueType="num">
                                      <p:cBhvr additive="base">
                                        <p:cTn id="8" dur="1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10" presetClass="entr" presetSubtype="0"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par>
                                <p:cTn id="13" presetID="47"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anim calcmode="lin" valueType="num">
                                      <p:cBhvr>
                                        <p:cTn id="16" dur="1000" fill="hold"/>
                                        <p:tgtEl>
                                          <p:spTgt spid="24"/>
                                        </p:tgtEl>
                                        <p:attrNameLst>
                                          <p:attrName>ppt_x</p:attrName>
                                        </p:attrNameLst>
                                      </p:cBhvr>
                                      <p:tavLst>
                                        <p:tav tm="0">
                                          <p:val>
                                            <p:strVal val="#ppt_x"/>
                                          </p:val>
                                        </p:tav>
                                        <p:tav tm="100000">
                                          <p:val>
                                            <p:strVal val="#ppt_x"/>
                                          </p:val>
                                        </p:tav>
                                      </p:tavLst>
                                    </p:anim>
                                    <p:anim calcmode="lin" valueType="num">
                                      <p:cBhvr>
                                        <p:cTn id="17" dur="1000" fill="hold"/>
                                        <p:tgtEl>
                                          <p:spTgt spid="24"/>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31"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3</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关于挫折</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如何对待挫折</a:t>
            </a:r>
            <a:endParaRPr lang="en-US" spc="150" dirty="0">
              <a:solidFill>
                <a:schemeClr val="accent6"/>
              </a:solidFill>
              <a:latin typeface="微软雅黑" pitchFamily="34" charset="-122"/>
              <a:ea typeface="微软雅黑" pitchFamily="34" charset="-122"/>
            </a:endParaRPr>
          </a:p>
        </p:txBody>
      </p:sp>
      <p:grpSp>
        <p:nvGrpSpPr>
          <p:cNvPr id="7" name="组合 6"/>
          <p:cNvGrpSpPr>
            <a:grpSpLocks/>
          </p:cNvGrpSpPr>
          <p:nvPr/>
        </p:nvGrpSpPr>
        <p:grpSpPr>
          <a:xfrm>
            <a:off x="1846975" y="5663091"/>
            <a:ext cx="4584871" cy="923450"/>
            <a:chOff x="1846734" y="5662800"/>
            <a:chExt cx="4584274" cy="923330"/>
          </a:xfrm>
        </p:grpSpPr>
        <p:cxnSp>
          <p:nvCxnSpPr>
            <p:cNvPr id="14" name="直接连接符 13"/>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 name="组合 5"/>
            <p:cNvGrpSpPr/>
            <p:nvPr/>
          </p:nvGrpSpPr>
          <p:grpSpPr>
            <a:xfrm>
              <a:off x="1944000" y="5662800"/>
              <a:ext cx="4487008" cy="923330"/>
              <a:chOff x="1944000" y="5662800"/>
              <a:chExt cx="4487008" cy="923330"/>
            </a:xfrm>
          </p:grpSpPr>
          <p:sp>
            <p:nvSpPr>
              <p:cNvPr id="19" name="TextBox 18"/>
              <p:cNvSpPr txBox="1"/>
              <p:nvPr/>
            </p:nvSpPr>
            <p:spPr>
              <a:xfrm>
                <a:off x="1944000" y="5662800"/>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B</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认识到挫折的正面作用</a:t>
                </a:r>
              </a:p>
            </p:txBody>
          </p:sp>
        </p:grpSp>
      </p:grpSp>
      <p:sp>
        <p:nvSpPr>
          <p:cNvPr id="21" name="椭圆 20"/>
          <p:cNvSpPr>
            <a:spLocks/>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7" name="Text Box 44"/>
          <p:cNvSpPr txBox="1">
            <a:spLocks noChangeArrowheads="1"/>
          </p:cNvSpPr>
          <p:nvPr/>
        </p:nvSpPr>
        <p:spPr bwMode="auto">
          <a:xfrm>
            <a:off x="2567148" y="970999"/>
            <a:ext cx="6913071"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故事的启示</a:t>
            </a:r>
            <a:r>
              <a:rPr lang="zh-CN" altLang="en-US" dirty="0">
                <a:solidFill>
                  <a:schemeClr val="tx1">
                    <a:lumMod val="65000"/>
                    <a:lumOff val="35000"/>
                  </a:schemeClr>
                </a:solidFill>
              </a:rPr>
              <a:t>：</a:t>
            </a:r>
            <a:r>
              <a:rPr lang="zh-CN" altLang="zh-CN" b="1" dirty="0">
                <a:solidFill>
                  <a:schemeClr val="accent6"/>
                </a:solidFill>
              </a:rPr>
              <a:t>经历挫折是成功旅程的必有过程，挫折帮助我们成长。</a:t>
            </a:r>
            <a:r>
              <a:rPr lang="zh-CN" altLang="zh-CN" dirty="0">
                <a:solidFill>
                  <a:schemeClr val="tx1">
                    <a:lumMod val="65000"/>
                    <a:lumOff val="35000"/>
                  </a:schemeClr>
                </a:solidFill>
              </a:rPr>
              <a:t>故而孟子讲，“故天将降大任于斯人也，必先苦其心志，劳其筋骨，饿其体腹，空拂其身，行拂乱其所为，所以动心忍性，增益其所不能！”</a:t>
            </a:r>
            <a:endParaRPr lang="en-US" dirty="0">
              <a:solidFill>
                <a:schemeClr val="tx1">
                  <a:lumMod val="65000"/>
                  <a:lumOff val="35000"/>
                </a:schemeClr>
              </a:solidFill>
            </a:endParaRPr>
          </a:p>
        </p:txBody>
      </p:sp>
      <p:sp>
        <p:nvSpPr>
          <p:cNvPr id="28" name="矩形 27"/>
          <p:cNvSpPr>
            <a:spLocks/>
          </p:cNvSpPr>
          <p:nvPr/>
        </p:nvSpPr>
        <p:spPr>
          <a:xfrm>
            <a:off x="2495131" y="908392"/>
            <a:ext cx="7666120" cy="1190631"/>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29" name="Picture 2" descr="F:\TDZ临时\其他备用\！PPT图片及版面资源\06-PPT精选插图\04-图标\右边角-黄1.png"/>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flipV="1">
            <a:off x="9101490" y="1052427"/>
            <a:ext cx="1155750" cy="1152150"/>
          </a:xfrm>
          <a:prstGeom prst="rect">
            <a:avLst/>
          </a:prstGeom>
          <a:noFill/>
          <a:extLst>
            <a:ext uri="{909E8E84-426E-40DD-AFC4-6F175D3DCCD1}">
              <a14:hiddenFill xmlns:a14="http://schemas.microsoft.com/office/drawing/2010/main">
                <a:solidFill>
                  <a:srgbClr val="FFFFFF"/>
                </a:solidFill>
              </a14:hiddenFill>
            </a:ext>
          </a:extLst>
        </p:spPr>
      </p:pic>
      <p:sp>
        <p:nvSpPr>
          <p:cNvPr id="30" name="TextBox 29"/>
          <p:cNvSpPr txBox="1">
            <a:spLocks/>
          </p:cNvSpPr>
          <p:nvPr/>
        </p:nvSpPr>
        <p:spPr>
          <a:xfrm rot="18944843">
            <a:off x="9517398" y="1585654"/>
            <a:ext cx="646415" cy="369380"/>
          </a:xfrm>
          <a:prstGeom prst="rect">
            <a:avLst/>
          </a:prstGeom>
          <a:noFill/>
        </p:spPr>
        <p:txBody>
          <a:bodyPr wrap="none" rtlCol="0">
            <a:spAutoFit/>
          </a:bodyPr>
          <a:lstStyle/>
          <a:p>
            <a:r>
              <a:rPr lang="zh-CN" altLang="en-US" b="1" dirty="0">
                <a:solidFill>
                  <a:prstClr val="white"/>
                </a:solidFill>
                <a:latin typeface="微软雅黑" pitchFamily="34" charset="-122"/>
                <a:ea typeface="微软雅黑" pitchFamily="34" charset="-122"/>
              </a:rPr>
              <a:t>点评</a:t>
            </a:r>
          </a:p>
        </p:txBody>
      </p:sp>
      <p:pic>
        <p:nvPicPr>
          <p:cNvPr id="16387" name="Picture 3" descr="F:\TDZ临时\其他备用\！PPT图片及版面资源\06-PPT精选插图\11-风景\pic5093.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495131" y="2463110"/>
            <a:ext cx="7705859" cy="2694308"/>
          </a:xfrm>
          <a:prstGeom prst="rect">
            <a:avLst/>
          </a:prstGeom>
          <a:noFill/>
          <a:ln w="12700">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894971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7"/>
                                        </p:tgtEl>
                                        <p:attrNameLst>
                                          <p:attrName>style.visibility</p:attrName>
                                        </p:attrNameLst>
                                      </p:cBhvr>
                                      <p:to>
                                        <p:strVal val="visible"/>
                                      </p:to>
                                    </p:set>
                                    <p:animEffect transition="in" filter="fade">
                                      <p:cBhvr>
                                        <p:cTn id="7" dur="1000"/>
                                        <p:tgtEl>
                                          <p:spTgt spid="27"/>
                                        </p:tgtEl>
                                      </p:cBhvr>
                                    </p:animEffect>
                                    <p:anim calcmode="lin" valueType="num">
                                      <p:cBhvr>
                                        <p:cTn id="8" dur="1000" fill="hold"/>
                                        <p:tgtEl>
                                          <p:spTgt spid="27"/>
                                        </p:tgtEl>
                                        <p:attrNameLst>
                                          <p:attrName>ppt_x</p:attrName>
                                        </p:attrNameLst>
                                      </p:cBhvr>
                                      <p:tavLst>
                                        <p:tav tm="0">
                                          <p:val>
                                            <p:strVal val="#ppt_x"/>
                                          </p:val>
                                        </p:tav>
                                        <p:tav tm="100000">
                                          <p:val>
                                            <p:strVal val="#ppt_x"/>
                                          </p:val>
                                        </p:tav>
                                      </p:tavLst>
                                    </p:anim>
                                    <p:anim calcmode="lin" valueType="num">
                                      <p:cBhvr>
                                        <p:cTn id="9"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斜纹 1"/>
          <p:cNvSpPr>
            <a:spLocks/>
          </p:cNvSpPr>
          <p:nvPr/>
        </p:nvSpPr>
        <p:spPr>
          <a:xfrm rot="10800000">
            <a:off x="11183870" y="5850251"/>
            <a:ext cx="1008131" cy="1008195"/>
          </a:xfrm>
          <a:prstGeom prst="diagStripe">
            <a:avLst/>
          </a:prstGeom>
          <a:ln/>
        </p:spPr>
        <p:style>
          <a:lnRef idx="1">
            <a:schemeClr val="accent5"/>
          </a:lnRef>
          <a:fillRef idx="3">
            <a:schemeClr val="accent5"/>
          </a:fillRef>
          <a:effectRef idx="2">
            <a:schemeClr val="accent5"/>
          </a:effectRef>
          <a:fontRef idx="minor">
            <a:schemeClr val="lt1"/>
          </a:fontRef>
        </p:style>
        <p:txBody>
          <a:bodyPr anchor="ctr"/>
          <a:lstStyle/>
          <a:p>
            <a:pPr algn="ctr" defTabSz="914491">
              <a:defRPr/>
            </a:pPr>
            <a:endParaRPr lang="zh-CN" altLang="en-US" kern="0" dirty="0">
              <a:solidFill>
                <a:sysClr val="windowText" lastClr="000000"/>
              </a:solidFill>
              <a:ea typeface="微软雅黑"/>
            </a:endParaRPr>
          </a:p>
        </p:txBody>
      </p:sp>
      <p:sp>
        <p:nvSpPr>
          <p:cNvPr id="3" name="TextBox 2"/>
          <p:cNvSpPr txBox="1">
            <a:spLocks/>
          </p:cNvSpPr>
          <p:nvPr/>
        </p:nvSpPr>
        <p:spPr>
          <a:xfrm rot="18928564">
            <a:off x="11442786" y="6318879"/>
            <a:ext cx="800323" cy="338598"/>
          </a:xfrm>
          <a:prstGeom prst="rect">
            <a:avLst/>
          </a:prstGeom>
          <a:noFill/>
        </p:spPr>
        <p:txBody>
          <a:bodyPr wrap="none" rtlCol="0">
            <a:spAutoFit/>
          </a:bodyPr>
          <a:lstStyle/>
          <a:p>
            <a:r>
              <a:rPr lang="zh-CN" altLang="en-US" sz="1600" dirty="0">
                <a:solidFill>
                  <a:prstClr val="white"/>
                </a:solidFill>
                <a:latin typeface="微软雅黑" pitchFamily="34" charset="-122"/>
                <a:ea typeface="微软雅黑" pitchFamily="34" charset="-122"/>
              </a:rPr>
              <a:t>过渡页</a:t>
            </a:r>
          </a:p>
        </p:txBody>
      </p:sp>
      <p:grpSp>
        <p:nvGrpSpPr>
          <p:cNvPr id="16" name="组合 15"/>
          <p:cNvGrpSpPr>
            <a:grpSpLocks/>
          </p:cNvGrpSpPr>
          <p:nvPr/>
        </p:nvGrpSpPr>
        <p:grpSpPr>
          <a:xfrm>
            <a:off x="2502882" y="802458"/>
            <a:ext cx="4240092" cy="5541231"/>
            <a:chOff x="2502556" y="802800"/>
            <a:chExt cx="4239540" cy="5540509"/>
          </a:xfrm>
        </p:grpSpPr>
        <p:pic>
          <p:nvPicPr>
            <p:cNvPr id="4" name="Picture 11" descr="F:\TDZ临时\其他备用\！个人PPT作品@teliss\磨练坚强意志-图\8AE5D05FAA28303166B8BC708A4D89DD.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2502556" y="933147"/>
              <a:ext cx="4075286" cy="5410162"/>
            </a:xfrm>
            <a:prstGeom prst="rect">
              <a:avLst/>
            </a:prstGeom>
            <a:noFill/>
            <a:ln w="19050">
              <a:solidFill>
                <a:srgbClr val="00B0F0"/>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6" name="Picture 3" descr="F:\TDZ临时\其他备用\！PPT图片及版面资源\06-PPT精选插图\04-图标\右边角-蓝1.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256000" y="802800"/>
              <a:ext cx="1440000" cy="1433425"/>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p:cNvSpPr txBox="1"/>
            <p:nvPr/>
          </p:nvSpPr>
          <p:spPr>
            <a:xfrm rot="2678999">
              <a:off x="5550836" y="1163280"/>
              <a:ext cx="1191260" cy="338554"/>
            </a:xfrm>
            <a:prstGeom prst="rect">
              <a:avLst/>
            </a:prstGeom>
            <a:noFill/>
          </p:spPr>
          <p:txBody>
            <a:bodyPr wrap="square" rtlCol="0">
              <a:spAutoFit/>
            </a:bodyPr>
            <a:lstStyle/>
            <a:p>
              <a:pPr algn="ctr"/>
              <a:r>
                <a:rPr lang="zh-CN" altLang="en-US" sz="1600" dirty="0">
                  <a:solidFill>
                    <a:prstClr val="white"/>
                  </a:solidFill>
                  <a:latin typeface="微软雅黑" pitchFamily="34" charset="-122"/>
                  <a:ea typeface="微软雅黑" pitchFamily="34" charset="-122"/>
                </a:rPr>
                <a:t>意志概述</a:t>
              </a:r>
            </a:p>
          </p:txBody>
        </p:sp>
      </p:grpSp>
      <p:grpSp>
        <p:nvGrpSpPr>
          <p:cNvPr id="11" name="组合 10"/>
          <p:cNvGrpSpPr>
            <a:grpSpLocks/>
          </p:cNvGrpSpPr>
          <p:nvPr/>
        </p:nvGrpSpPr>
        <p:grpSpPr>
          <a:xfrm>
            <a:off x="10416328" y="186778"/>
            <a:ext cx="1563406" cy="1053267"/>
            <a:chOff x="10414972" y="187200"/>
            <a:chExt cx="1563202" cy="1053130"/>
          </a:xfrm>
        </p:grpSpPr>
        <p:sp>
          <p:nvSpPr>
            <p:cNvPr id="12" name="矩形 11"/>
            <p:cNvSpPr/>
            <p:nvPr/>
          </p:nvSpPr>
          <p:spPr>
            <a:xfrm>
              <a:off x="10414972" y="187200"/>
              <a:ext cx="770400" cy="648000"/>
            </a:xfrm>
            <a:prstGeom prst="rect">
              <a:avLst/>
            </a:prstGeom>
            <a:solidFill>
              <a:srgbClr val="00B0F0"/>
            </a:solidFill>
            <a:ln>
              <a:solidFill>
                <a:srgbClr val="00B0F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n>
                  <a:solidFill>
                    <a:srgbClr val="00B0F0"/>
                  </a:solidFill>
                </a:ln>
                <a:solidFill>
                  <a:srgbClr val="00B0F0"/>
                </a:solidFill>
              </a:endParaRPr>
            </a:p>
          </p:txBody>
        </p:sp>
        <p:sp>
          <p:nvSpPr>
            <p:cNvPr id="13" name="矩形 12"/>
            <p:cNvSpPr/>
            <p:nvPr/>
          </p:nvSpPr>
          <p:spPr>
            <a:xfrm>
              <a:off x="10414972" y="901776"/>
              <a:ext cx="1563202" cy="338554"/>
            </a:xfrm>
            <a:prstGeom prst="rect">
              <a:avLst/>
            </a:prstGeom>
            <a:solidFill>
              <a:srgbClr val="00B0F0"/>
            </a:solidFill>
            <a:ln w="28575">
              <a:solidFill>
                <a:srgbClr val="00B0F0"/>
              </a:solidFill>
            </a:ln>
          </p:spPr>
          <p:txBody>
            <a:bodyPr vert="horz" wrap="square">
              <a:spAutoFit/>
            </a:bodyPr>
            <a:lstStyle/>
            <a:p>
              <a:pPr algn="r"/>
              <a:r>
                <a:rPr lang="zh-CN" altLang="en-US" sz="1600" dirty="0">
                  <a:solidFill>
                    <a:schemeClr val="bg1"/>
                  </a:solidFill>
                  <a:latin typeface="微软雅黑" pitchFamily="34" charset="-122"/>
                  <a:ea typeface="微软雅黑" pitchFamily="34" charset="-122"/>
                </a:rPr>
                <a:t>意志概述</a:t>
              </a:r>
            </a:p>
          </p:txBody>
        </p:sp>
        <p:sp>
          <p:nvSpPr>
            <p:cNvPr id="14" name="矩形 13"/>
            <p:cNvSpPr/>
            <p:nvPr/>
          </p:nvSpPr>
          <p:spPr>
            <a:xfrm>
              <a:off x="10437374" y="188640"/>
              <a:ext cx="770400" cy="646331"/>
            </a:xfrm>
            <a:prstGeom prst="rect">
              <a:avLst/>
            </a:prstGeom>
          </p:spPr>
          <p:txBody>
            <a:bodyPr wrap="square">
              <a:spAutoFit/>
            </a:bodyPr>
            <a:lstStyle/>
            <a:p>
              <a:pPr algn="ctr"/>
              <a:r>
                <a:rPr lang="zh-CN" altLang="en-US" sz="3600" b="1" dirty="0">
                  <a:solidFill>
                    <a:schemeClr val="bg1"/>
                  </a:solidFill>
                  <a:latin typeface="微软雅黑" pitchFamily="34" charset="-122"/>
                  <a:ea typeface="微软雅黑" pitchFamily="34" charset="-122"/>
                </a:rPr>
                <a:t>意</a:t>
              </a:r>
            </a:p>
          </p:txBody>
        </p:sp>
        <p:sp>
          <p:nvSpPr>
            <p:cNvPr id="15" name="矩形 14"/>
            <p:cNvSpPr/>
            <p:nvPr/>
          </p:nvSpPr>
          <p:spPr>
            <a:xfrm>
              <a:off x="11207774" y="189546"/>
              <a:ext cx="770400" cy="646331"/>
            </a:xfrm>
            <a:prstGeom prst="rect">
              <a:avLst/>
            </a:prstGeom>
            <a:ln w="28575">
              <a:solidFill>
                <a:srgbClr val="00B0F0"/>
              </a:solidFill>
            </a:ln>
          </p:spPr>
          <p:txBody>
            <a:bodyPr wrap="square" anchor="ctr">
              <a:spAutoFit/>
            </a:bodyPr>
            <a:lstStyle/>
            <a:p>
              <a:pPr algn="ctr"/>
              <a:r>
                <a:rPr lang="zh-CN" altLang="en-US" sz="3600" b="1" dirty="0">
                  <a:solidFill>
                    <a:srgbClr val="00B0F0"/>
                  </a:solidFill>
                  <a:latin typeface="微软雅黑" pitchFamily="34" charset="-122"/>
                  <a:ea typeface="微软雅黑" pitchFamily="34" charset="-122"/>
                </a:rPr>
                <a:t>志</a:t>
              </a:r>
            </a:p>
          </p:txBody>
        </p:sp>
      </p:grpSp>
      <p:grpSp>
        <p:nvGrpSpPr>
          <p:cNvPr id="10" name="组合 9"/>
          <p:cNvGrpSpPr>
            <a:grpSpLocks/>
          </p:cNvGrpSpPr>
          <p:nvPr/>
        </p:nvGrpSpPr>
        <p:grpSpPr>
          <a:xfrm>
            <a:off x="7396228" y="802458"/>
            <a:ext cx="4432748" cy="5541231"/>
            <a:chOff x="7395264" y="802800"/>
            <a:chExt cx="4432171" cy="5540509"/>
          </a:xfrm>
        </p:grpSpPr>
        <p:pic>
          <p:nvPicPr>
            <p:cNvPr id="5" name="Picture 10" descr="F:\TDZ临时\其他备用\！个人PPT作品@teliss\磨练坚强意志-图\733829156098FCCCF7822E714D466C72.jpg"/>
            <p:cNvPicPr>
              <a:picLocks noChangeAspect="1" noChangeArrowheads="1"/>
            </p:cNvPicPr>
            <p:nvPr/>
          </p:nvPicPr>
          <p:blipFill rotWithShape="1">
            <a:blip r:embed="rId4"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p:blipFill>
          <p:spPr bwMode="auto">
            <a:xfrm>
              <a:off x="7395264" y="933147"/>
              <a:ext cx="4075287" cy="5410162"/>
            </a:xfrm>
            <a:prstGeom prst="rect">
              <a:avLst/>
            </a:prstGeom>
            <a:noFill/>
            <a:ln w="19050">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pic>
          <p:nvPicPr>
            <p:cNvPr id="7" name="Picture 2" descr="F:\TDZ临时\其他备用\！PPT图片及版面资源\06-PPT精选插图\04-图标\右边角-黄1.png"/>
            <p:cNvPicPr>
              <a:picLocks noChangeAspect="1" noChangeArrowheads="1"/>
            </p:cNvPicPr>
            <p:nvPr/>
          </p:nvPicPr>
          <p:blipFill>
            <a:blip r:embed="rId5" cstate="email">
              <a:extLst>
                <a:ext uri="{BEBA8EAE-BF5A-486C-A8C5-ECC9F3942E4B}">
                  <a14:imgProps xmlns:a14="http://schemas.microsoft.com/office/drawing/2010/main">
                    <a14:imgLayer>
                      <a14:imgEffect>
                        <a14:saturation sat="0"/>
                      </a14:imgEffect>
                    </a14:imgLayer>
                  </a14:imgProps>
                </a:ext>
                <a:ext uri="{28A0092B-C50C-407E-A947-70E740481C1C}">
                  <a14:useLocalDpi xmlns:a14="http://schemas.microsoft.com/office/drawing/2010/main"/>
                </a:ext>
              </a:extLst>
            </a:blip>
            <a:srcRect/>
            <a:stretch>
              <a:fillRect/>
            </a:stretch>
          </p:blipFill>
          <p:spPr bwMode="auto">
            <a:xfrm>
              <a:off x="10152000" y="802800"/>
              <a:ext cx="1440000" cy="1433425"/>
            </a:xfrm>
            <a:prstGeom prst="rect">
              <a:avLst/>
            </a:prstGeom>
            <a:noFill/>
            <a:extLst>
              <a:ext uri="{909E8E84-426E-40DD-AFC4-6F175D3DCCD1}">
                <a14:hiddenFill xmlns:a14="http://schemas.microsoft.com/office/drawing/2010/main">
                  <a:solidFill>
                    <a:srgbClr val="FFFFFF"/>
                  </a:solidFill>
                </a14:hiddenFill>
              </a:ext>
            </a:extLst>
          </p:spPr>
        </p:pic>
        <p:sp>
          <p:nvSpPr>
            <p:cNvPr id="9" name="TextBox 8"/>
            <p:cNvSpPr txBox="1"/>
            <p:nvPr/>
          </p:nvSpPr>
          <p:spPr>
            <a:xfrm rot="2678999">
              <a:off x="10246381" y="1202950"/>
              <a:ext cx="1581054" cy="338554"/>
            </a:xfrm>
            <a:prstGeom prst="rect">
              <a:avLst/>
            </a:prstGeom>
            <a:noFill/>
          </p:spPr>
          <p:txBody>
            <a:bodyPr wrap="square" rtlCol="0">
              <a:spAutoFit/>
            </a:bodyPr>
            <a:lstStyle/>
            <a:p>
              <a:pPr algn="ctr"/>
              <a:r>
                <a:rPr lang="zh-CN" altLang="en-US" sz="1600" dirty="0">
                  <a:solidFill>
                    <a:prstClr val="white"/>
                  </a:solidFill>
                  <a:latin typeface="微软雅黑" pitchFamily="34" charset="-122"/>
                  <a:ea typeface="微软雅黑" pitchFamily="34" charset="-122"/>
                </a:rPr>
                <a:t>对坚持的分析</a:t>
              </a:r>
            </a:p>
          </p:txBody>
        </p:sp>
      </p:grpSp>
      <p:sp>
        <p:nvSpPr>
          <p:cNvPr id="17" name="标题 1"/>
          <p:cNvSpPr>
            <a:spLocks noGrp="1"/>
          </p:cNvSpPr>
          <p:nvPr>
            <p:ph type="title"/>
          </p:nvPr>
        </p:nvSpPr>
        <p:spPr>
          <a:xfrm>
            <a:off x="1753573" y="399541"/>
            <a:ext cx="6635944" cy="288070"/>
          </a:xfrm>
        </p:spPr>
        <p:txBody>
          <a:bodyPr>
            <a:noAutofit/>
          </a:bodyPr>
          <a:lstStyle>
            <a:lvl1pPr algn="l">
              <a:defRPr sz="1600">
                <a:latin typeface="微软雅黑" pitchFamily="34" charset="-122"/>
                <a:ea typeface="微软雅黑" pitchFamily="34" charset="-122"/>
              </a:defRPr>
            </a:lvl1pPr>
          </a:lstStyle>
          <a:p>
            <a:r>
              <a:rPr lang="zh-CN" altLang="en-US" sz="1500" dirty="0">
                <a:solidFill>
                  <a:srgbClr val="00B0F0"/>
                </a:solidFill>
              </a:rPr>
              <a:t>过渡页</a:t>
            </a:r>
          </a:p>
        </p:txBody>
      </p:sp>
    </p:spTree>
    <p:extLst>
      <p:ext uri="{BB962C8B-B14F-4D97-AF65-F5344CB8AC3E}">
        <p14:creationId xmlns:p14="http://schemas.microsoft.com/office/powerpoint/2010/main" val="395807311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3" presetClass="exit" presetSubtype="32" fill="hold" nodeType="clickEffect">
                                  <p:stCondLst>
                                    <p:cond delay="0"/>
                                  </p:stCondLst>
                                  <p:childTnLst>
                                    <p:anim calcmode="lin" valueType="num">
                                      <p:cBhvr>
                                        <p:cTn id="6" dur="500"/>
                                        <p:tgtEl>
                                          <p:spTgt spid="10"/>
                                        </p:tgtEl>
                                        <p:attrNameLst>
                                          <p:attrName>ppt_w</p:attrName>
                                        </p:attrNameLst>
                                      </p:cBhvr>
                                      <p:tavLst>
                                        <p:tav tm="0">
                                          <p:val>
                                            <p:strVal val="ppt_w"/>
                                          </p:val>
                                        </p:tav>
                                        <p:tav tm="100000">
                                          <p:val>
                                            <p:fltVal val="0"/>
                                          </p:val>
                                        </p:tav>
                                      </p:tavLst>
                                    </p:anim>
                                    <p:anim calcmode="lin" valueType="num">
                                      <p:cBhvr>
                                        <p:cTn id="7" dur="500"/>
                                        <p:tgtEl>
                                          <p:spTgt spid="10"/>
                                        </p:tgtEl>
                                        <p:attrNameLst>
                                          <p:attrName>ppt_h</p:attrName>
                                        </p:attrNameLst>
                                      </p:cBhvr>
                                      <p:tavLst>
                                        <p:tav tm="0">
                                          <p:val>
                                            <p:strVal val="ppt_h"/>
                                          </p:val>
                                        </p:tav>
                                        <p:tav tm="100000">
                                          <p:val>
                                            <p:fltVal val="0"/>
                                          </p:val>
                                        </p:tav>
                                      </p:tavLst>
                                    </p:anim>
                                    <p:animEffect transition="out" filter="fade">
                                      <p:cBhvr>
                                        <p:cTn id="8" dur="500"/>
                                        <p:tgtEl>
                                          <p:spTgt spid="10"/>
                                        </p:tgtEl>
                                      </p:cBhvr>
                                    </p:animEffect>
                                    <p:set>
                                      <p:cBhvr>
                                        <p:cTn id="9" dur="1" fill="hold">
                                          <p:stCondLst>
                                            <p:cond delay="499"/>
                                          </p:stCondLst>
                                        </p:cTn>
                                        <p:tgtEl>
                                          <p:spTgt spid="10"/>
                                        </p:tgtEl>
                                        <p:attrNameLst>
                                          <p:attrName>style.visibility</p:attrName>
                                        </p:attrNameLst>
                                      </p:cBhvr>
                                      <p:to>
                                        <p:strVal val="hidden"/>
                                      </p:to>
                                    </p:set>
                                  </p:childTnLst>
                                </p:cTn>
                              </p:par>
                              <p:par>
                                <p:cTn id="10" presetID="19" presetClass="exit" presetSubtype="10" fill="hold" nodeType="withEffect">
                                  <p:stCondLst>
                                    <p:cond delay="0"/>
                                  </p:stCondLst>
                                  <p:childTnLst>
                                    <p:anim calcmode="lin" valueType="num">
                                      <p:cBhvr>
                                        <p:cTn id="11" dur="500"/>
                                        <p:tgtEl>
                                          <p:spTgt spid="10"/>
                                        </p:tgtEl>
                                        <p:attrNameLst>
                                          <p:attrName>ppt_h</p:attrName>
                                        </p:attrNameLst>
                                      </p:cBhvr>
                                      <p:tavLst>
                                        <p:tav tm="0">
                                          <p:val>
                                            <p:strVal val="ppt_h"/>
                                          </p:val>
                                        </p:tav>
                                        <p:tav tm="100000">
                                          <p:val>
                                            <p:strVal val="ppt_h"/>
                                          </p:val>
                                        </p:tav>
                                      </p:tavLst>
                                    </p:anim>
                                    <p:anim calcmode="lin" valueType="num">
                                      <p:cBhvr>
                                        <p:cTn id="12" dur="500"/>
                                        <p:tgtEl>
                                          <p:spTgt spid="10"/>
                                        </p:tgtEl>
                                        <p:attrNameLst>
                                          <p:attrName>ppt_w</p:attrName>
                                        </p:attrNameLst>
                                      </p:cBhvr>
                                      <p:tavLst>
                                        <p:tav tm="0">
                                          <p:val>
                                            <p:strVal val="ppt_w"/>
                                          </p:val>
                                        </p:tav>
                                        <p:tav tm="5000">
                                          <p:val>
                                            <p:strVal val="0.92*ppt_w"/>
                                          </p:val>
                                        </p:tav>
                                        <p:tav tm="10000">
                                          <p:val>
                                            <p:strVal val="0.71*ppt_w"/>
                                          </p:val>
                                        </p:tav>
                                        <p:tav tm="15000">
                                          <p:val>
                                            <p:strVal val="0.38*ppt_w"/>
                                          </p:val>
                                        </p:tav>
                                        <p:tav tm="20000">
                                          <p:val>
                                            <p:fltVal val="0"/>
                                          </p:val>
                                        </p:tav>
                                        <p:tav tm="25000">
                                          <p:val>
                                            <p:strVal val="-0.38*ppt_w"/>
                                          </p:val>
                                        </p:tav>
                                        <p:tav tm="30000">
                                          <p:val>
                                            <p:strVal val="-0.71*ppt_w"/>
                                          </p:val>
                                        </p:tav>
                                        <p:tav tm="35000">
                                          <p:val>
                                            <p:strVal val="-0.92*ppt_w"/>
                                          </p:val>
                                        </p:tav>
                                        <p:tav tm="40000">
                                          <p:val>
                                            <p:strVal val="-ppt_w"/>
                                          </p:val>
                                        </p:tav>
                                        <p:tav tm="45000">
                                          <p:val>
                                            <p:strVal val="-0.92*ppt_w"/>
                                          </p:val>
                                        </p:tav>
                                        <p:tav tm="50000">
                                          <p:val>
                                            <p:strVal val="-0.71*ppt_w"/>
                                          </p:val>
                                        </p:tav>
                                        <p:tav tm="55000">
                                          <p:val>
                                            <p:strVal val="-0.38*ppt_w"/>
                                          </p:val>
                                        </p:tav>
                                        <p:tav tm="60000">
                                          <p:val>
                                            <p:fltVal val="0"/>
                                          </p:val>
                                        </p:tav>
                                        <p:tav tm="65000">
                                          <p:val>
                                            <p:strVal val="0.38*ppt_w"/>
                                          </p:val>
                                        </p:tav>
                                        <p:tav tm="70000">
                                          <p:val>
                                            <p:strVal val="0.71*ppt_w"/>
                                          </p:val>
                                        </p:tav>
                                        <p:tav tm="75000">
                                          <p:val>
                                            <p:strVal val="0.92*ppt_w"/>
                                          </p:val>
                                        </p:tav>
                                        <p:tav tm="80000">
                                          <p:val>
                                            <p:strVal val="ppt_w"/>
                                          </p:val>
                                        </p:tav>
                                        <p:tav tm="85000">
                                          <p:val>
                                            <p:strVal val="0.92*ppt_w"/>
                                          </p:val>
                                        </p:tav>
                                        <p:tav tm="90000">
                                          <p:val>
                                            <p:strVal val="0.71*ppt_w"/>
                                          </p:val>
                                        </p:tav>
                                        <p:tav tm="95000">
                                          <p:val>
                                            <p:strVal val="0.38*ppt_w"/>
                                          </p:val>
                                        </p:tav>
                                        <p:tav tm="100000">
                                          <p:val>
                                            <p:fltVal val="0"/>
                                          </p:val>
                                        </p:tav>
                                      </p:tavLst>
                                    </p:anim>
                                    <p:set>
                                      <p:cBhvr>
                                        <p:cTn id="13" dur="1" fill="hold">
                                          <p:stCondLst>
                                            <p:cond delay="499"/>
                                          </p:stCondLst>
                                        </p:cTn>
                                        <p:tgtEl>
                                          <p:spTgt spid="10"/>
                                        </p:tgtEl>
                                        <p:attrNameLst>
                                          <p:attrName>style.visibility</p:attrName>
                                        </p:attrNameLst>
                                      </p:cBhvr>
                                      <p:to>
                                        <p:strVal val="hidden"/>
                                      </p:to>
                                    </p:set>
                                  </p:childTnLst>
                                </p:cTn>
                              </p:par>
                              <p:par>
                                <p:cTn id="14" presetID="43" presetClass="exit" presetSubtype="0" fill="hold" nodeType="withEffect">
                                  <p:stCondLst>
                                    <p:cond delay="0"/>
                                  </p:stCondLst>
                                  <p:childTnLst>
                                    <p:anim calcmode="lin" valueType="num">
                                      <p:cBhvr>
                                        <p:cTn id="15" dur="300" decel="50000">
                                          <p:stCondLst>
                                            <p:cond delay="0"/>
                                          </p:stCondLst>
                                        </p:cTn>
                                        <p:tgtEl>
                                          <p:spTgt spid="10"/>
                                        </p:tgtEl>
                                        <p:attrNameLst>
                                          <p:attrName>ppt_x</p:attrName>
                                        </p:attrNameLst>
                                      </p:cBhvr>
                                      <p:tavLst>
                                        <p:tav tm="0">
                                          <p:val>
                                            <p:strVal val="ppt_x"/>
                                          </p:val>
                                        </p:tav>
                                        <p:tav tm="5000">
                                          <p:val>
                                            <p:strVal val="ppt_x+0.0242"/>
                                          </p:val>
                                        </p:tav>
                                        <p:tav tm="10000">
                                          <p:val>
                                            <p:strVal val="ppt_x+0.0479"/>
                                          </p:val>
                                        </p:tav>
                                        <p:tav tm="15000">
                                          <p:val>
                                            <p:strVal val="ppt_x+0.0704"/>
                                          </p:val>
                                        </p:tav>
                                        <p:tav tm="20000">
                                          <p:val>
                                            <p:strVal val="ppt_x+0.0911"/>
                                          </p:val>
                                        </p:tav>
                                        <p:tav tm="25000">
                                          <p:val>
                                            <p:strVal val="ppt_x+0.1096"/>
                                          </p:val>
                                        </p:tav>
                                        <p:tav tm="30000">
                                          <p:val>
                                            <p:strVal val="ppt_x+0.1254"/>
                                          </p:val>
                                        </p:tav>
                                        <p:tav tm="35000">
                                          <p:val>
                                            <p:strVal val="ppt_x+0.1381"/>
                                          </p:val>
                                        </p:tav>
                                        <p:tav tm="40000">
                                          <p:val>
                                            <p:strVal val="ppt_x+0.1474"/>
                                          </p:val>
                                        </p:tav>
                                        <p:tav tm="45000">
                                          <p:val>
                                            <p:strVal val="ppt_x+0.1531"/>
                                          </p:val>
                                        </p:tav>
                                        <p:tav tm="50000">
                                          <p:val>
                                            <p:strVal val="ppt_x+0.155"/>
                                          </p:val>
                                        </p:tav>
                                        <p:tav tm="55000">
                                          <p:val>
                                            <p:strVal val="ppt_x+0.1531"/>
                                          </p:val>
                                        </p:tav>
                                        <p:tav tm="60000">
                                          <p:val>
                                            <p:strVal val="ppt_x+0.1474"/>
                                          </p:val>
                                        </p:tav>
                                        <p:tav tm="65000">
                                          <p:val>
                                            <p:strVal val="ppt_x+0.1381"/>
                                          </p:val>
                                        </p:tav>
                                        <p:tav tm="70000">
                                          <p:val>
                                            <p:strVal val="ppt_x+0.1254"/>
                                          </p:val>
                                        </p:tav>
                                        <p:tav tm="75000">
                                          <p:val>
                                            <p:strVal val="ppt_x+0.1096"/>
                                          </p:val>
                                        </p:tav>
                                        <p:tav tm="80000">
                                          <p:val>
                                            <p:strVal val="ppt_x+0.0911"/>
                                          </p:val>
                                        </p:tav>
                                        <p:tav tm="85000">
                                          <p:val>
                                            <p:strVal val="ppt_x+0.0704"/>
                                          </p:val>
                                        </p:tav>
                                        <p:tav tm="90000">
                                          <p:val>
                                            <p:strVal val="ppt_x+0.0479"/>
                                          </p:val>
                                        </p:tav>
                                        <p:tav tm="95000">
                                          <p:val>
                                            <p:strVal val="ppt_x+0.0242"/>
                                          </p:val>
                                        </p:tav>
                                        <p:tav tm="100000">
                                          <p:val>
                                            <p:strVal val="ppt_x"/>
                                          </p:val>
                                        </p:tav>
                                      </p:tavLst>
                                    </p:anim>
                                    <p:anim calcmode="lin" valueType="num">
                                      <p:cBhvr>
                                        <p:cTn id="16" dur="200">
                                          <p:stCondLst>
                                            <p:cond delay="300"/>
                                          </p:stCondLst>
                                        </p:cTn>
                                        <p:tgtEl>
                                          <p:spTgt spid="10"/>
                                        </p:tgtEl>
                                        <p:attrNameLst>
                                          <p:attrName>ppt_x</p:attrName>
                                        </p:attrNameLst>
                                      </p:cBhvr>
                                      <p:tavLst>
                                        <p:tav tm="0">
                                          <p:val>
                                            <p:strVal val="ppt_x"/>
                                          </p:val>
                                        </p:tav>
                                        <p:tav tm="100000">
                                          <p:val>
                                            <p:strVal val="ppt_x"/>
                                          </p:val>
                                        </p:tav>
                                      </p:tavLst>
                                    </p:anim>
                                    <p:anim calcmode="lin" valueType="num">
                                      <p:cBhvr>
                                        <p:cTn id="17" dur="300" decel="50000">
                                          <p:stCondLst>
                                            <p:cond delay="0"/>
                                          </p:stCondLst>
                                        </p:cTn>
                                        <p:tgtEl>
                                          <p:spTgt spid="10"/>
                                        </p:tgtEl>
                                        <p:attrNameLst>
                                          <p:attrName>ppt_y</p:attrName>
                                        </p:attrNameLst>
                                      </p:cBhvr>
                                      <p:tavLst>
                                        <p:tav tm="0">
                                          <p:val>
                                            <p:strVal val="ppt_y"/>
                                          </p:val>
                                        </p:tav>
                                        <p:tav tm="5000">
                                          <p:val>
                                            <p:strVal val="ppt_y+0.0019"/>
                                          </p:val>
                                        </p:tav>
                                        <p:tav tm="10000">
                                          <p:val>
                                            <p:strVal val="ppt_y+0.0076"/>
                                          </p:val>
                                        </p:tav>
                                        <p:tav tm="15000">
                                          <p:val>
                                            <p:strVal val="ppt_y+0.0169"/>
                                          </p:val>
                                        </p:tav>
                                        <p:tav tm="20000">
                                          <p:val>
                                            <p:strVal val="ppt_y+0.0296"/>
                                          </p:val>
                                        </p:tav>
                                        <p:tav tm="25000">
                                          <p:val>
                                            <p:strVal val="ppt_y+0.0454"/>
                                          </p:val>
                                        </p:tav>
                                        <p:tav tm="30000">
                                          <p:val>
                                            <p:strVal val="ppt_y+0.0639"/>
                                          </p:val>
                                        </p:tav>
                                        <p:tav tm="35000">
                                          <p:val>
                                            <p:strVal val="ppt_y+0.0846"/>
                                          </p:val>
                                        </p:tav>
                                        <p:tav tm="40000">
                                          <p:val>
                                            <p:strVal val="ppt_y+0.1071"/>
                                          </p:val>
                                        </p:tav>
                                        <p:tav tm="45000">
                                          <p:val>
                                            <p:strVal val="ppt_y+0.1307"/>
                                          </p:val>
                                        </p:tav>
                                        <p:tav tm="50000">
                                          <p:val>
                                            <p:strVal val="ppt_y+0.155"/>
                                          </p:val>
                                        </p:tav>
                                        <p:tav tm="55000">
                                          <p:val>
                                            <p:strVal val="ppt_y+0.1792"/>
                                          </p:val>
                                        </p:tav>
                                        <p:tav tm="60000">
                                          <p:val>
                                            <p:strVal val="ppt_y+0.2029"/>
                                          </p:val>
                                        </p:tav>
                                        <p:tav tm="65000">
                                          <p:val>
                                            <p:strVal val="ppt_y+0.2253"/>
                                          </p:val>
                                        </p:tav>
                                        <p:tav tm="70000">
                                          <p:val>
                                            <p:strVal val="ppt_y+0.2461"/>
                                          </p:val>
                                        </p:tav>
                                        <p:tav tm="75000">
                                          <p:val>
                                            <p:strVal val="ppt_y+0.2646"/>
                                          </p:val>
                                        </p:tav>
                                        <p:tav tm="80000">
                                          <p:val>
                                            <p:strVal val="ppt_y+0.2804"/>
                                          </p:val>
                                        </p:tav>
                                        <p:tav tm="85000">
                                          <p:val>
                                            <p:strVal val="ppt_y+0.2931"/>
                                          </p:val>
                                        </p:tav>
                                        <p:tav tm="90000">
                                          <p:val>
                                            <p:strVal val="ppt_y+0.3024"/>
                                          </p:val>
                                        </p:tav>
                                        <p:tav tm="95000">
                                          <p:val>
                                            <p:strVal val="ppt_y+0.308"/>
                                          </p:val>
                                        </p:tav>
                                        <p:tav tm="100000">
                                          <p:val>
                                            <p:strVal val="ppt_y+0.31"/>
                                          </p:val>
                                        </p:tav>
                                      </p:tavLst>
                                    </p:anim>
                                    <p:anim calcmode="lin" valueType="num">
                                      <p:cBhvr>
                                        <p:cTn id="18" dur="200">
                                          <p:stCondLst>
                                            <p:cond delay="300"/>
                                          </p:stCondLst>
                                        </p:cTn>
                                        <p:tgtEl>
                                          <p:spTgt spid="10"/>
                                        </p:tgtEl>
                                        <p:attrNameLst>
                                          <p:attrName>ppt_y</p:attrName>
                                        </p:attrNameLst>
                                      </p:cBhvr>
                                      <p:tavLst>
                                        <p:tav tm="0">
                                          <p:val>
                                            <p:strVal val="ppt_y"/>
                                          </p:val>
                                        </p:tav>
                                        <p:tav tm="100000">
                                          <p:val>
                                            <p:strVal val="ppt_y"/>
                                          </p:val>
                                        </p:tav>
                                      </p:tavLst>
                                    </p:anim>
                                    <p:animEffect transition="out" filter="fade">
                                      <p:cBhvr>
                                        <p:cTn id="19" dur="50">
                                          <p:stCondLst>
                                            <p:cond delay="450"/>
                                          </p:stCondLst>
                                        </p:cTn>
                                        <p:tgtEl>
                                          <p:spTgt spid="10"/>
                                        </p:tgtEl>
                                      </p:cBhvr>
                                    </p:animEffect>
                                    <p:set>
                                      <p:cBhvr>
                                        <p:cTn id="20" dur="1" fill="hold">
                                          <p:stCondLst>
                                            <p:cond delay="499"/>
                                          </p:stCondLst>
                                        </p:cTn>
                                        <p:tgtEl>
                                          <p:spTgt spid="10"/>
                                        </p:tgtEl>
                                        <p:attrNameLst>
                                          <p:attrName>style.visibility</p:attrName>
                                        </p:attrNameLst>
                                      </p:cBhvr>
                                      <p:to>
                                        <p:strVal val="hidden"/>
                                      </p:to>
                                    </p:set>
                                  </p:childTnLst>
                                </p:cTn>
                              </p:par>
                            </p:childTnLst>
                          </p:cTn>
                        </p:par>
                        <p:par>
                          <p:cTn id="21" fill="hold">
                            <p:stCondLst>
                              <p:cond delay="500"/>
                            </p:stCondLst>
                            <p:childTnLst>
                              <p:par>
                                <p:cTn id="22" presetID="56" presetClass="path" presetSubtype="0" accel="50000" decel="50000" fill="hold" nodeType="afterEffect">
                                  <p:stCondLst>
                                    <p:cond delay="0"/>
                                  </p:stCondLst>
                                  <p:childTnLst>
                                    <p:animMotion origin="layout" path="M -4.57731E-6 -4.81481E-6 L 0.54045 -0.42013 " pathEditMode="relative" rAng="0" ptsTypes="AA">
                                      <p:cBhvr>
                                        <p:cTn id="23" dur="500" fill="hold"/>
                                        <p:tgtEl>
                                          <p:spTgt spid="16"/>
                                        </p:tgtEl>
                                        <p:attrNameLst>
                                          <p:attrName>ppt_x</p:attrName>
                                          <p:attrName>ppt_y</p:attrName>
                                        </p:attrNameLst>
                                      </p:cBhvr>
                                      <p:rCtr x="27016" y="-21019"/>
                                    </p:animMotion>
                                  </p:childTnLst>
                                </p:cTn>
                              </p:par>
                              <p:par>
                                <p:cTn id="24" presetID="53" presetClass="exit" presetSubtype="0" fill="hold" nodeType="withEffect">
                                  <p:stCondLst>
                                    <p:cond delay="0"/>
                                  </p:stCondLst>
                                  <p:childTnLst>
                                    <p:anim calcmode="lin" valueType="num">
                                      <p:cBhvr>
                                        <p:cTn id="25" dur="500"/>
                                        <p:tgtEl>
                                          <p:spTgt spid="16"/>
                                        </p:tgtEl>
                                        <p:attrNameLst>
                                          <p:attrName>ppt_w</p:attrName>
                                        </p:attrNameLst>
                                      </p:cBhvr>
                                      <p:tavLst>
                                        <p:tav tm="0">
                                          <p:val>
                                            <p:strVal val="ppt_w"/>
                                          </p:val>
                                        </p:tav>
                                        <p:tav tm="100000">
                                          <p:val>
                                            <p:fltVal val="0"/>
                                          </p:val>
                                        </p:tav>
                                      </p:tavLst>
                                    </p:anim>
                                    <p:anim calcmode="lin" valueType="num">
                                      <p:cBhvr>
                                        <p:cTn id="26" dur="500"/>
                                        <p:tgtEl>
                                          <p:spTgt spid="16"/>
                                        </p:tgtEl>
                                        <p:attrNameLst>
                                          <p:attrName>ppt_h</p:attrName>
                                        </p:attrNameLst>
                                      </p:cBhvr>
                                      <p:tavLst>
                                        <p:tav tm="0">
                                          <p:val>
                                            <p:strVal val="ppt_h"/>
                                          </p:val>
                                        </p:tav>
                                        <p:tav tm="100000">
                                          <p:val>
                                            <p:fltVal val="0"/>
                                          </p:val>
                                        </p:tav>
                                      </p:tavLst>
                                    </p:anim>
                                    <p:animEffect transition="out" filter="fade">
                                      <p:cBhvr>
                                        <p:cTn id="27" dur="500"/>
                                        <p:tgtEl>
                                          <p:spTgt spid="16"/>
                                        </p:tgtEl>
                                      </p:cBhvr>
                                    </p:animEffect>
                                    <p:set>
                                      <p:cBhvr>
                                        <p:cTn id="28" dur="1" fill="hold">
                                          <p:stCondLst>
                                            <p:cond delay="499"/>
                                          </p:stCondLst>
                                        </p:cTn>
                                        <p:tgtEl>
                                          <p:spTgt spid="16"/>
                                        </p:tgtEl>
                                        <p:attrNameLst>
                                          <p:attrName>style.visibility</p:attrName>
                                        </p:attrNameLst>
                                      </p:cBhvr>
                                      <p:to>
                                        <p:strVal val="hidden"/>
                                      </p:to>
                                    </p:set>
                                  </p:childTnLst>
                                </p:cTn>
                              </p:par>
                              <p:par>
                                <p:cTn id="29" presetID="53" presetClass="entr" presetSubtype="0" fill="hold" nodeType="withEffect">
                                  <p:stCondLst>
                                    <p:cond delay="300"/>
                                  </p:stCondLst>
                                  <p:childTnLst>
                                    <p:set>
                                      <p:cBhvr>
                                        <p:cTn id="30" dur="1" fill="hold">
                                          <p:stCondLst>
                                            <p:cond delay="0"/>
                                          </p:stCondLst>
                                        </p:cTn>
                                        <p:tgtEl>
                                          <p:spTgt spid="11"/>
                                        </p:tgtEl>
                                        <p:attrNameLst>
                                          <p:attrName>style.visibility</p:attrName>
                                        </p:attrNameLst>
                                      </p:cBhvr>
                                      <p:to>
                                        <p:strVal val="visible"/>
                                      </p:to>
                                    </p:set>
                                    <p:anim calcmode="lin" valueType="num">
                                      <p:cBhvr>
                                        <p:cTn id="31" dur="500" fill="hold"/>
                                        <p:tgtEl>
                                          <p:spTgt spid="11"/>
                                        </p:tgtEl>
                                        <p:attrNameLst>
                                          <p:attrName>ppt_w</p:attrName>
                                        </p:attrNameLst>
                                      </p:cBhvr>
                                      <p:tavLst>
                                        <p:tav tm="0">
                                          <p:val>
                                            <p:fltVal val="0"/>
                                          </p:val>
                                        </p:tav>
                                        <p:tav tm="100000">
                                          <p:val>
                                            <p:strVal val="#ppt_w"/>
                                          </p:val>
                                        </p:tav>
                                      </p:tavLst>
                                    </p:anim>
                                    <p:anim calcmode="lin" valueType="num">
                                      <p:cBhvr>
                                        <p:cTn id="32" dur="500" fill="hold"/>
                                        <p:tgtEl>
                                          <p:spTgt spid="11"/>
                                        </p:tgtEl>
                                        <p:attrNameLst>
                                          <p:attrName>ppt_h</p:attrName>
                                        </p:attrNameLst>
                                      </p:cBhvr>
                                      <p:tavLst>
                                        <p:tav tm="0">
                                          <p:val>
                                            <p:fltVal val="0"/>
                                          </p:val>
                                        </p:tav>
                                        <p:tav tm="100000">
                                          <p:val>
                                            <p:strVal val="#ppt_h"/>
                                          </p:val>
                                        </p:tav>
                                      </p:tavLst>
                                    </p:anim>
                                    <p:animEffect transition="in" filter="fade">
                                      <p:cBhvr>
                                        <p:cTn id="33"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3</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关于挫折</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如何对待挫折</a:t>
            </a:r>
            <a:endParaRPr lang="en-US" spc="150" dirty="0">
              <a:solidFill>
                <a:schemeClr val="accent6"/>
              </a:solidFill>
              <a:latin typeface="微软雅黑" pitchFamily="34" charset="-122"/>
              <a:ea typeface="微软雅黑" pitchFamily="34" charset="-122"/>
            </a:endParaRPr>
          </a:p>
        </p:txBody>
      </p:sp>
      <p:grpSp>
        <p:nvGrpSpPr>
          <p:cNvPr id="7" name="组合 6"/>
          <p:cNvGrpSpPr>
            <a:grpSpLocks/>
          </p:cNvGrpSpPr>
          <p:nvPr/>
        </p:nvGrpSpPr>
        <p:grpSpPr>
          <a:xfrm>
            <a:off x="1846975" y="5663091"/>
            <a:ext cx="4584871" cy="923450"/>
            <a:chOff x="1846734" y="5662800"/>
            <a:chExt cx="4584274" cy="923330"/>
          </a:xfrm>
        </p:grpSpPr>
        <p:cxnSp>
          <p:nvCxnSpPr>
            <p:cNvPr id="14" name="直接连接符 13"/>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 name="组合 5"/>
            <p:cNvGrpSpPr/>
            <p:nvPr/>
          </p:nvGrpSpPr>
          <p:grpSpPr>
            <a:xfrm>
              <a:off x="1944000" y="5662800"/>
              <a:ext cx="4487008" cy="923330"/>
              <a:chOff x="1944000" y="5662800"/>
              <a:chExt cx="4487008" cy="923330"/>
            </a:xfrm>
          </p:grpSpPr>
          <p:sp>
            <p:nvSpPr>
              <p:cNvPr id="19" name="TextBox 18"/>
              <p:cNvSpPr txBox="1"/>
              <p:nvPr/>
            </p:nvSpPr>
            <p:spPr>
              <a:xfrm>
                <a:off x="1944000" y="5662800"/>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B</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认识到挫折的正面作用</a:t>
                </a:r>
              </a:p>
            </p:txBody>
          </p:sp>
        </p:grpSp>
      </p:grpSp>
      <p:sp>
        <p:nvSpPr>
          <p:cNvPr id="21" name="椭圆 20"/>
          <p:cNvSpPr>
            <a:spLocks/>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30" name="TextBox 29"/>
          <p:cNvSpPr txBox="1">
            <a:spLocks/>
          </p:cNvSpPr>
          <p:nvPr/>
        </p:nvSpPr>
        <p:spPr>
          <a:xfrm rot="18944843">
            <a:off x="9517398" y="1585654"/>
            <a:ext cx="646415" cy="369380"/>
          </a:xfrm>
          <a:prstGeom prst="rect">
            <a:avLst/>
          </a:prstGeom>
          <a:noFill/>
        </p:spPr>
        <p:txBody>
          <a:bodyPr wrap="none" rtlCol="0">
            <a:spAutoFit/>
          </a:bodyPr>
          <a:lstStyle/>
          <a:p>
            <a:r>
              <a:rPr lang="zh-CN" altLang="en-US" b="1" dirty="0">
                <a:solidFill>
                  <a:prstClr val="white"/>
                </a:solidFill>
                <a:latin typeface="微软雅黑" pitchFamily="34" charset="-122"/>
                <a:ea typeface="微软雅黑" pitchFamily="34" charset="-122"/>
              </a:rPr>
              <a:t>点评</a:t>
            </a:r>
          </a:p>
        </p:txBody>
      </p:sp>
      <p:sp>
        <p:nvSpPr>
          <p:cNvPr id="33" name="矩形 32"/>
          <p:cNvSpPr>
            <a:spLocks noChangeAspect="1"/>
          </p:cNvSpPr>
          <p:nvPr/>
        </p:nvSpPr>
        <p:spPr>
          <a:xfrm>
            <a:off x="2495131" y="1412946"/>
            <a:ext cx="6985942" cy="3888506"/>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34" name="椭圆 33"/>
          <p:cNvSpPr>
            <a:spLocks noChangeAspect="1"/>
          </p:cNvSpPr>
          <p:nvPr/>
        </p:nvSpPr>
        <p:spPr>
          <a:xfrm>
            <a:off x="7536820" y="1412946"/>
            <a:ext cx="3888506" cy="3888506"/>
          </a:xfrm>
          <a:prstGeom prst="ellipse">
            <a:avLst/>
          </a:prstGeom>
          <a:blipFill dpi="0" rotWithShape="1">
            <a:blip r:embed="rId2">
              <a:extLst>
                <a:ext uri="{28A0092B-C50C-407E-A947-70E740481C1C}">
                  <a14:useLocalDpi xmlns:a14="http://schemas.microsoft.com/office/drawing/2010/main"/>
                </a:ext>
              </a:extLst>
            </a:blip>
            <a:srcRect/>
            <a:stretch>
              <a:fillRect/>
            </a:stretch>
          </a:blipFill>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dirty="0"/>
          </a:p>
        </p:txBody>
      </p:sp>
      <p:sp>
        <p:nvSpPr>
          <p:cNvPr id="35" name="Text Box 44"/>
          <p:cNvSpPr txBox="1">
            <a:spLocks noChangeArrowheads="1"/>
          </p:cNvSpPr>
          <p:nvPr/>
        </p:nvSpPr>
        <p:spPr bwMode="auto">
          <a:xfrm>
            <a:off x="2689115" y="1602389"/>
            <a:ext cx="4847705"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心理学家把挫折比作“精神补品”，因为每战胜一次挫折，都强化了自身的力量，为下一次应付挫折提供了“精神力量”。挫折促使人去认真总结教训，探究发生困难、导致失败的原因，寻求摆脱困境、走向成功的途径。经历挫折，让我们能够充分体验成功的喜悦。</a:t>
            </a:r>
            <a:endParaRPr lang="en-US" b="1" dirty="0">
              <a:solidFill>
                <a:schemeClr val="tx1">
                  <a:lumMod val="65000"/>
                  <a:lumOff val="35000"/>
                </a:schemeClr>
              </a:solidFill>
            </a:endParaRPr>
          </a:p>
        </p:txBody>
      </p:sp>
      <p:sp>
        <p:nvSpPr>
          <p:cNvPr id="36" name="Text Box 44"/>
          <p:cNvSpPr txBox="1">
            <a:spLocks noChangeArrowheads="1"/>
          </p:cNvSpPr>
          <p:nvPr/>
        </p:nvSpPr>
        <p:spPr bwMode="auto">
          <a:xfrm>
            <a:off x="2689115" y="3861536"/>
            <a:ext cx="4847705"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因此，曾仕强说，“早成功不如晚成功，晚失败不能早失败。让人多受一些折磨，未尝不是好事情</a:t>
            </a:r>
            <a:r>
              <a:rPr lang="zh-CN" altLang="zh-CN" dirty="0"/>
              <a:t>。</a:t>
            </a:r>
            <a:r>
              <a:rPr lang="zh-CN" altLang="zh-CN" b="1" dirty="0">
                <a:solidFill>
                  <a:schemeClr val="accent6"/>
                </a:solidFill>
              </a:rPr>
              <a:t>人生是长途竞赛，一时的挫折和落后，其实不必介意。</a:t>
            </a:r>
            <a:r>
              <a:rPr lang="zh-CN" altLang="zh-CN" dirty="0"/>
              <a:t>”</a:t>
            </a:r>
            <a:endParaRPr lang="en-US" b="1" dirty="0">
              <a:solidFill>
                <a:schemeClr val="accent6"/>
              </a:solidFill>
            </a:endParaRPr>
          </a:p>
        </p:txBody>
      </p:sp>
    </p:spTree>
    <p:extLst>
      <p:ext uri="{BB962C8B-B14F-4D97-AF65-F5344CB8AC3E}">
        <p14:creationId xmlns:p14="http://schemas.microsoft.com/office/powerpoint/2010/main" val="360734638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5"/>
                                        </p:tgtEl>
                                        <p:attrNameLst>
                                          <p:attrName>style.visibility</p:attrName>
                                        </p:attrNameLst>
                                      </p:cBhvr>
                                      <p:to>
                                        <p:strVal val="visible"/>
                                      </p:to>
                                    </p:set>
                                    <p:animEffect transition="in" filter="fade">
                                      <p:cBhvr>
                                        <p:cTn id="7" dur="1000"/>
                                        <p:tgtEl>
                                          <p:spTgt spid="35"/>
                                        </p:tgtEl>
                                      </p:cBhvr>
                                    </p:animEffect>
                                    <p:anim calcmode="lin" valueType="num">
                                      <p:cBhvr>
                                        <p:cTn id="8" dur="1000" fill="hold"/>
                                        <p:tgtEl>
                                          <p:spTgt spid="35"/>
                                        </p:tgtEl>
                                        <p:attrNameLst>
                                          <p:attrName>ppt_x</p:attrName>
                                        </p:attrNameLst>
                                      </p:cBhvr>
                                      <p:tavLst>
                                        <p:tav tm="0">
                                          <p:val>
                                            <p:strVal val="#ppt_x"/>
                                          </p:val>
                                        </p:tav>
                                        <p:tav tm="100000">
                                          <p:val>
                                            <p:strVal val="#ppt_x"/>
                                          </p:val>
                                        </p:tav>
                                      </p:tavLst>
                                    </p:anim>
                                    <p:anim calcmode="lin" valueType="num">
                                      <p:cBhvr>
                                        <p:cTn id="9" dur="1000" fill="hold"/>
                                        <p:tgtEl>
                                          <p:spTgt spid="35"/>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6"/>
                                        </p:tgtEl>
                                        <p:attrNameLst>
                                          <p:attrName>style.visibility</p:attrName>
                                        </p:attrNameLst>
                                      </p:cBhvr>
                                      <p:to>
                                        <p:strVal val="visible"/>
                                      </p:to>
                                    </p:set>
                                    <p:animEffect transition="in" filter="fade">
                                      <p:cBhvr>
                                        <p:cTn id="12" dur="1000"/>
                                        <p:tgtEl>
                                          <p:spTgt spid="36"/>
                                        </p:tgtEl>
                                      </p:cBhvr>
                                    </p:animEffect>
                                    <p:anim calcmode="lin" valueType="num">
                                      <p:cBhvr>
                                        <p:cTn id="13" dur="1000" fill="hold"/>
                                        <p:tgtEl>
                                          <p:spTgt spid="36"/>
                                        </p:tgtEl>
                                        <p:attrNameLst>
                                          <p:attrName>ppt_x</p:attrName>
                                        </p:attrNameLst>
                                      </p:cBhvr>
                                      <p:tavLst>
                                        <p:tav tm="0">
                                          <p:val>
                                            <p:strVal val="#ppt_x"/>
                                          </p:val>
                                        </p:tav>
                                        <p:tav tm="100000">
                                          <p:val>
                                            <p:strVal val="#ppt_x"/>
                                          </p:val>
                                        </p:tav>
                                      </p:tavLst>
                                    </p:anim>
                                    <p:anim calcmode="lin" valueType="num">
                                      <p:cBhvr>
                                        <p:cTn id="14"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p:bldP spid="36"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3</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关于挫折</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如何对待挫折</a:t>
            </a:r>
            <a:endParaRPr lang="en-US" spc="150" dirty="0">
              <a:solidFill>
                <a:schemeClr val="accent6"/>
              </a:solidFill>
              <a:latin typeface="微软雅黑" pitchFamily="34" charset="-122"/>
              <a:ea typeface="微软雅黑" pitchFamily="34" charset="-122"/>
            </a:endParaRPr>
          </a:p>
        </p:txBody>
      </p:sp>
      <p:grpSp>
        <p:nvGrpSpPr>
          <p:cNvPr id="7" name="组合 6"/>
          <p:cNvGrpSpPr>
            <a:grpSpLocks/>
          </p:cNvGrpSpPr>
          <p:nvPr/>
        </p:nvGrpSpPr>
        <p:grpSpPr>
          <a:xfrm>
            <a:off x="1846975" y="5663091"/>
            <a:ext cx="4584871" cy="923450"/>
            <a:chOff x="1846734" y="5662800"/>
            <a:chExt cx="4584274" cy="923330"/>
          </a:xfrm>
        </p:grpSpPr>
        <p:cxnSp>
          <p:nvCxnSpPr>
            <p:cNvPr id="14" name="直接连接符 13"/>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 name="组合 5"/>
            <p:cNvGrpSpPr/>
            <p:nvPr/>
          </p:nvGrpSpPr>
          <p:grpSpPr>
            <a:xfrm>
              <a:off x="1944000" y="5662800"/>
              <a:ext cx="4487008" cy="923330"/>
              <a:chOff x="1944000" y="5662800"/>
              <a:chExt cx="4487008" cy="923330"/>
            </a:xfrm>
          </p:grpSpPr>
          <p:sp>
            <p:nvSpPr>
              <p:cNvPr id="19" name="TextBox 18"/>
              <p:cNvSpPr txBox="1"/>
              <p:nvPr/>
            </p:nvSpPr>
            <p:spPr>
              <a:xfrm>
                <a:off x="1944000" y="5662800"/>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C</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认识到挫折并不可怕</a:t>
                </a:r>
              </a:p>
            </p:txBody>
          </p:sp>
        </p:grpSp>
      </p:grpSp>
      <p:sp>
        <p:nvSpPr>
          <p:cNvPr id="21" name="椭圆 20"/>
          <p:cNvSpPr>
            <a:spLocks/>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2" name="矩形 21"/>
          <p:cNvSpPr>
            <a:spLocks noChangeAspect="1"/>
          </p:cNvSpPr>
          <p:nvPr/>
        </p:nvSpPr>
        <p:spPr>
          <a:xfrm>
            <a:off x="2135045" y="924160"/>
            <a:ext cx="5617355" cy="4377292"/>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24" name="Text Box 44"/>
          <p:cNvSpPr txBox="1">
            <a:spLocks noChangeArrowheads="1"/>
          </p:cNvSpPr>
          <p:nvPr/>
        </p:nvSpPr>
        <p:spPr bwMode="auto">
          <a:xfrm>
            <a:off x="2927235" y="1026290"/>
            <a:ext cx="4681130"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dirty="0">
                <a:solidFill>
                  <a:schemeClr val="tx1">
                    <a:lumMod val="65000"/>
                    <a:lumOff val="35000"/>
                  </a:schemeClr>
                </a:solidFill>
              </a:rPr>
              <a:t>1965</a:t>
            </a:r>
            <a:r>
              <a:rPr lang="zh-CN" altLang="zh-CN" dirty="0">
                <a:solidFill>
                  <a:schemeClr val="tx1">
                    <a:lumMod val="65000"/>
                    <a:lumOff val="35000"/>
                  </a:schemeClr>
                </a:solidFill>
              </a:rPr>
              <a:t>年，一位韩国学生到剑桥大学主修心理学。在喝下午茶的时候，他常到学校的咖啡厅或茶座听一些成功人士聊天。这些成功人士包括诺贝尔奖获得者，某一些领域的学术权威和一些创造了经济神话的人，这些人幽默风趣，举重若轻，把自己的成功都看得非常自然和顺理成章。</a:t>
            </a:r>
            <a:endParaRPr lang="en-US" b="1" dirty="0">
              <a:solidFill>
                <a:schemeClr val="tx1">
                  <a:lumMod val="65000"/>
                  <a:lumOff val="35000"/>
                </a:schemeClr>
              </a:solidFill>
            </a:endParaRPr>
          </a:p>
        </p:txBody>
      </p:sp>
      <p:sp>
        <p:nvSpPr>
          <p:cNvPr id="26" name="Text Box 44"/>
          <p:cNvSpPr txBox="1">
            <a:spLocks noChangeArrowheads="1"/>
          </p:cNvSpPr>
          <p:nvPr/>
        </p:nvSpPr>
        <p:spPr bwMode="auto">
          <a:xfrm>
            <a:off x="2329028" y="3474880"/>
            <a:ext cx="5279337"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时间长了，他发现，在国内时，他被一些成功人士欺骗了。那些人为了让正在创业的人知难而退，普遍把自己的创业艰辛夸大了，也就是说，他们在用自己的成功经历吓唬那些还没有取得成功的人。作为心理系的学生，他认为很有必要对韩国成功人士的心态加以研究。</a:t>
            </a:r>
            <a:endParaRPr lang="en-US" b="1" dirty="0">
              <a:solidFill>
                <a:schemeClr val="tx1">
                  <a:lumMod val="65000"/>
                  <a:lumOff val="35000"/>
                </a:schemeClr>
              </a:solidFill>
            </a:endParaRPr>
          </a:p>
        </p:txBody>
      </p:sp>
      <p:pic>
        <p:nvPicPr>
          <p:cNvPr id="15362" name="Picture 2" descr="C:\Documents and Settings\huxiya\桌面\未标题-13.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241346" y="802088"/>
            <a:ext cx="685889" cy="2146580"/>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a:spLocks/>
          </p:cNvSpPr>
          <p:nvPr/>
        </p:nvSpPr>
        <p:spPr>
          <a:xfrm>
            <a:off x="2366925" y="980409"/>
            <a:ext cx="461665" cy="1736802"/>
          </a:xfrm>
          <a:prstGeom prst="rect">
            <a:avLst/>
          </a:prstGeom>
          <a:noFill/>
        </p:spPr>
        <p:txBody>
          <a:bodyPr vert="eaVert" wrap="square" rtlCol="0">
            <a:spAutoFit/>
          </a:bodyPr>
          <a:lstStyle/>
          <a:p>
            <a:pPr algn="ctr"/>
            <a:r>
              <a:rPr lang="zh-CN" altLang="en-US" spc="150" dirty="0">
                <a:solidFill>
                  <a:schemeClr val="bg1"/>
                </a:solidFill>
                <a:latin typeface="微软雅黑" pitchFamily="34" charset="-122"/>
                <a:ea typeface="微软雅黑" pitchFamily="34" charset="-122"/>
              </a:rPr>
              <a:t>听故事并思考</a:t>
            </a:r>
            <a:endParaRPr lang="en-US" spc="150" dirty="0">
              <a:solidFill>
                <a:schemeClr val="bg1"/>
              </a:solidFill>
              <a:latin typeface="微软雅黑" pitchFamily="34" charset="-122"/>
              <a:ea typeface="微软雅黑" pitchFamily="34" charset="-122"/>
            </a:endParaRPr>
          </a:p>
        </p:txBody>
      </p:sp>
      <p:pic>
        <p:nvPicPr>
          <p:cNvPr id="27" name="Picture 3" descr="C:\Documents and Settings\tdz\桌面\交谈.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040470" y="2427567"/>
            <a:ext cx="3892932" cy="2873885"/>
          </a:xfrm>
          <a:prstGeom prst="rect">
            <a:avLst/>
          </a:prstGeom>
          <a:noFill/>
          <a:ln w="12700">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092582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100" fill="hold"/>
                                        <p:tgtEl>
                                          <p:spTgt spid="7"/>
                                        </p:tgtEl>
                                        <p:attrNameLst>
                                          <p:attrName>ppt_x</p:attrName>
                                        </p:attrNameLst>
                                      </p:cBhvr>
                                      <p:tavLst>
                                        <p:tav tm="0">
                                          <p:val>
                                            <p:strVal val="1+#ppt_w/2"/>
                                          </p:val>
                                        </p:tav>
                                        <p:tav tm="100000">
                                          <p:val>
                                            <p:strVal val="#ppt_x"/>
                                          </p:val>
                                        </p:tav>
                                      </p:tavLst>
                                    </p:anim>
                                    <p:anim calcmode="lin" valueType="num">
                                      <p:cBhvr additive="base">
                                        <p:cTn id="8" dur="100" fill="hold"/>
                                        <p:tgtEl>
                                          <p:spTgt spid="7"/>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10" presetClass="entr" presetSubtype="0" fill="hold" grpId="0" nodeType="afterEffect">
                                  <p:stCondLst>
                                    <p:cond delay="0"/>
                                  </p:stCondLst>
                                  <p:childTnLst>
                                    <p:set>
                                      <p:cBhvr>
                                        <p:cTn id="11" dur="1" fill="hold">
                                          <p:stCondLst>
                                            <p:cond delay="0"/>
                                          </p:stCondLst>
                                        </p:cTn>
                                        <p:tgtEl>
                                          <p:spTgt spid="31"/>
                                        </p:tgtEl>
                                        <p:attrNameLst>
                                          <p:attrName>style.visibility</p:attrName>
                                        </p:attrNameLst>
                                      </p:cBhvr>
                                      <p:to>
                                        <p:strVal val="visible"/>
                                      </p:to>
                                    </p:set>
                                    <p:animEffect transition="in" filter="fade">
                                      <p:cBhvr>
                                        <p:cTn id="12" dur="500"/>
                                        <p:tgtEl>
                                          <p:spTgt spid="31"/>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24"/>
                                        </p:tgtEl>
                                        <p:attrNameLst>
                                          <p:attrName>style.visibility</p:attrName>
                                        </p:attrNameLst>
                                      </p:cBhvr>
                                      <p:to>
                                        <p:strVal val="visible"/>
                                      </p:to>
                                    </p:set>
                                    <p:animEffect transition="in" filter="fade">
                                      <p:cBhvr>
                                        <p:cTn id="15" dur="1000"/>
                                        <p:tgtEl>
                                          <p:spTgt spid="24"/>
                                        </p:tgtEl>
                                      </p:cBhvr>
                                    </p:animEffect>
                                    <p:anim calcmode="lin" valueType="num">
                                      <p:cBhvr>
                                        <p:cTn id="16" dur="1000" fill="hold"/>
                                        <p:tgtEl>
                                          <p:spTgt spid="24"/>
                                        </p:tgtEl>
                                        <p:attrNameLst>
                                          <p:attrName>ppt_x</p:attrName>
                                        </p:attrNameLst>
                                      </p:cBhvr>
                                      <p:tavLst>
                                        <p:tav tm="0">
                                          <p:val>
                                            <p:strVal val="#ppt_x"/>
                                          </p:val>
                                        </p:tav>
                                        <p:tav tm="100000">
                                          <p:val>
                                            <p:strVal val="#ppt_x"/>
                                          </p:val>
                                        </p:tav>
                                      </p:tavLst>
                                    </p:anim>
                                    <p:anim calcmode="lin" valueType="num">
                                      <p:cBhvr>
                                        <p:cTn id="17" dur="1000" fill="hold"/>
                                        <p:tgtEl>
                                          <p:spTgt spid="24"/>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26"/>
                                        </p:tgtEl>
                                        <p:attrNameLst>
                                          <p:attrName>style.visibility</p:attrName>
                                        </p:attrNameLst>
                                      </p:cBhvr>
                                      <p:to>
                                        <p:strVal val="visible"/>
                                      </p:to>
                                    </p:set>
                                    <p:animEffect transition="in" filter="fade">
                                      <p:cBhvr>
                                        <p:cTn id="20" dur="1000"/>
                                        <p:tgtEl>
                                          <p:spTgt spid="26"/>
                                        </p:tgtEl>
                                      </p:cBhvr>
                                    </p:animEffect>
                                    <p:anim calcmode="lin" valueType="num">
                                      <p:cBhvr>
                                        <p:cTn id="21" dur="1000" fill="hold"/>
                                        <p:tgtEl>
                                          <p:spTgt spid="26"/>
                                        </p:tgtEl>
                                        <p:attrNameLst>
                                          <p:attrName>ppt_x</p:attrName>
                                        </p:attrNameLst>
                                      </p:cBhvr>
                                      <p:tavLst>
                                        <p:tav tm="0">
                                          <p:val>
                                            <p:strVal val="#ppt_x"/>
                                          </p:val>
                                        </p:tav>
                                        <p:tav tm="100000">
                                          <p:val>
                                            <p:strVal val="#ppt_x"/>
                                          </p:val>
                                        </p:tav>
                                      </p:tavLst>
                                    </p:anim>
                                    <p:anim calcmode="lin" valueType="num">
                                      <p:cBhvr>
                                        <p:cTn id="22" dur="1000" fill="hold"/>
                                        <p:tgtEl>
                                          <p:spTgt spid="26"/>
                                        </p:tgtEl>
                                        <p:attrNameLst>
                                          <p:attrName>ppt_y</p:attrName>
                                        </p:attrNameLst>
                                      </p:cBhvr>
                                      <p:tavLst>
                                        <p:tav tm="0">
                                          <p:val>
                                            <p:strVal val="#ppt_y-.1"/>
                                          </p:val>
                                        </p:tav>
                                        <p:tav tm="100000">
                                          <p:val>
                                            <p:strVal val="#ppt_y"/>
                                          </p:val>
                                        </p:tav>
                                      </p:tavLst>
                                    </p:anim>
                                  </p:childTnLst>
                                </p:cTn>
                              </p:par>
                            </p:childTnLst>
                          </p:cTn>
                        </p:par>
                        <p:par>
                          <p:cTn id="23" fill="hold">
                            <p:stCondLst>
                              <p:cond delay="1100"/>
                            </p:stCondLst>
                            <p:childTnLst>
                              <p:par>
                                <p:cTn id="24" presetID="42" presetClass="entr" presetSubtype="0" fill="hold" nodeType="afterEffect">
                                  <p:stCondLst>
                                    <p:cond delay="0"/>
                                  </p:stCondLst>
                                  <p:childTnLst>
                                    <p:set>
                                      <p:cBhvr>
                                        <p:cTn id="25" dur="1" fill="hold">
                                          <p:stCondLst>
                                            <p:cond delay="0"/>
                                          </p:stCondLst>
                                        </p:cTn>
                                        <p:tgtEl>
                                          <p:spTgt spid="27"/>
                                        </p:tgtEl>
                                        <p:attrNameLst>
                                          <p:attrName>style.visibility</p:attrName>
                                        </p:attrNameLst>
                                      </p:cBhvr>
                                      <p:to>
                                        <p:strVal val="visible"/>
                                      </p:to>
                                    </p:set>
                                    <p:animEffect transition="in" filter="fade">
                                      <p:cBhvr>
                                        <p:cTn id="26" dur="1000"/>
                                        <p:tgtEl>
                                          <p:spTgt spid="27"/>
                                        </p:tgtEl>
                                      </p:cBhvr>
                                    </p:animEffect>
                                    <p:anim calcmode="lin" valueType="num">
                                      <p:cBhvr>
                                        <p:cTn id="27" dur="1000" fill="hold"/>
                                        <p:tgtEl>
                                          <p:spTgt spid="27"/>
                                        </p:tgtEl>
                                        <p:attrNameLst>
                                          <p:attrName>ppt_x</p:attrName>
                                        </p:attrNameLst>
                                      </p:cBhvr>
                                      <p:tavLst>
                                        <p:tav tm="0">
                                          <p:val>
                                            <p:strVal val="#ppt_x"/>
                                          </p:val>
                                        </p:tav>
                                        <p:tav tm="100000">
                                          <p:val>
                                            <p:strVal val="#ppt_x"/>
                                          </p:val>
                                        </p:tav>
                                      </p:tavLst>
                                    </p:anim>
                                    <p:anim calcmode="lin" valueType="num">
                                      <p:cBhvr>
                                        <p:cTn id="28" dur="1000" fill="hold"/>
                                        <p:tgtEl>
                                          <p:spTgt spid="2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6" grpId="0"/>
      <p:bldP spid="3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3</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关于挫折</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如何对待挫折</a:t>
            </a:r>
            <a:endParaRPr lang="en-US" spc="150" dirty="0">
              <a:solidFill>
                <a:schemeClr val="accent6"/>
              </a:solidFill>
              <a:latin typeface="微软雅黑" pitchFamily="34" charset="-122"/>
              <a:ea typeface="微软雅黑" pitchFamily="34" charset="-122"/>
            </a:endParaRPr>
          </a:p>
        </p:txBody>
      </p:sp>
      <p:grpSp>
        <p:nvGrpSpPr>
          <p:cNvPr id="7" name="组合 6"/>
          <p:cNvGrpSpPr>
            <a:grpSpLocks/>
          </p:cNvGrpSpPr>
          <p:nvPr/>
        </p:nvGrpSpPr>
        <p:grpSpPr>
          <a:xfrm>
            <a:off x="1846975" y="5663091"/>
            <a:ext cx="4584871" cy="923450"/>
            <a:chOff x="1846734" y="5662800"/>
            <a:chExt cx="4584274" cy="923330"/>
          </a:xfrm>
        </p:grpSpPr>
        <p:cxnSp>
          <p:nvCxnSpPr>
            <p:cNvPr id="14" name="直接连接符 13"/>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 name="组合 5"/>
            <p:cNvGrpSpPr/>
            <p:nvPr/>
          </p:nvGrpSpPr>
          <p:grpSpPr>
            <a:xfrm>
              <a:off x="1944000" y="5662800"/>
              <a:ext cx="4487008" cy="923330"/>
              <a:chOff x="1944000" y="5662800"/>
              <a:chExt cx="4487008" cy="923330"/>
            </a:xfrm>
          </p:grpSpPr>
          <p:sp>
            <p:nvSpPr>
              <p:cNvPr id="19" name="TextBox 18"/>
              <p:cNvSpPr txBox="1"/>
              <p:nvPr/>
            </p:nvSpPr>
            <p:spPr>
              <a:xfrm>
                <a:off x="1944000" y="5662800"/>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C</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认识到挫折并不可怕</a:t>
                </a:r>
              </a:p>
            </p:txBody>
          </p:sp>
        </p:grpSp>
      </p:grpSp>
      <p:sp>
        <p:nvSpPr>
          <p:cNvPr id="21" name="椭圆 20"/>
          <p:cNvSpPr>
            <a:spLocks/>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28" name="Picture 4" descr="C:\Documents and Settings\huxiya\桌面\未标题-13.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620211" y="4869348"/>
            <a:ext cx="1764230" cy="563718"/>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p:cNvSpPr txBox="1">
            <a:spLocks/>
          </p:cNvSpPr>
          <p:nvPr/>
        </p:nvSpPr>
        <p:spPr>
          <a:xfrm>
            <a:off x="1774958" y="5006682"/>
            <a:ext cx="1415956" cy="338598"/>
          </a:xfrm>
          <a:prstGeom prst="rect">
            <a:avLst/>
          </a:prstGeom>
          <a:noFill/>
        </p:spPr>
        <p:txBody>
          <a:bodyPr wrap="none" rtlCol="0">
            <a:spAutoFit/>
          </a:bodyPr>
          <a:lstStyle/>
          <a:p>
            <a:r>
              <a:rPr lang="zh-CN" altLang="en-US" sz="1600" dirty="0">
                <a:solidFill>
                  <a:schemeClr val="bg1"/>
                </a:solidFill>
                <a:latin typeface="微软雅黑" pitchFamily="34" charset="-122"/>
                <a:ea typeface="微软雅黑" pitchFamily="34" charset="-122"/>
              </a:rPr>
              <a:t>听故事并思考</a:t>
            </a:r>
          </a:p>
        </p:txBody>
      </p:sp>
      <p:sp>
        <p:nvSpPr>
          <p:cNvPr id="33" name="Text Box 44"/>
          <p:cNvSpPr txBox="1">
            <a:spLocks noChangeArrowheads="1"/>
          </p:cNvSpPr>
          <p:nvPr/>
        </p:nvSpPr>
        <p:spPr bwMode="auto">
          <a:xfrm>
            <a:off x="2329028" y="1052427"/>
            <a:ext cx="5279337"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en-US" altLang="zh-CN" dirty="0">
                <a:solidFill>
                  <a:schemeClr val="tx1">
                    <a:lumMod val="65000"/>
                    <a:lumOff val="35000"/>
                  </a:schemeClr>
                </a:solidFill>
              </a:rPr>
              <a:t>1970</a:t>
            </a:r>
            <a:r>
              <a:rPr lang="zh-CN" altLang="zh-CN" dirty="0">
                <a:solidFill>
                  <a:schemeClr val="tx1">
                    <a:lumMod val="65000"/>
                    <a:lumOff val="35000"/>
                  </a:schemeClr>
                </a:solidFill>
              </a:rPr>
              <a:t>年，他把《成功并不像你想像的那么难》作为毕业论文，提交给现代经济心理学的创始人威尔</a:t>
            </a:r>
            <a:r>
              <a:rPr lang="en-US" altLang="zh-CN" dirty="0">
                <a:solidFill>
                  <a:schemeClr val="tx1">
                    <a:lumMod val="65000"/>
                    <a:lumOff val="35000"/>
                  </a:schemeClr>
                </a:solidFill>
              </a:rPr>
              <a:t>.</a:t>
            </a:r>
            <a:r>
              <a:rPr lang="zh-CN" altLang="zh-CN" dirty="0">
                <a:solidFill>
                  <a:schemeClr val="tx1">
                    <a:lumMod val="65000"/>
                    <a:lumOff val="35000"/>
                  </a:schemeClr>
                </a:solidFill>
              </a:rPr>
              <a:t>布雷登教授。布雷登教授读后，大为惊喜，他认为这是个新发现，这种现象虽然在东方甚至在世界各地普遍存在，但此前还没有一个人大胆地提出来并加以研究。</a:t>
            </a:r>
            <a:endParaRPr lang="en-US" b="1" dirty="0">
              <a:solidFill>
                <a:schemeClr val="tx1">
                  <a:lumMod val="65000"/>
                  <a:lumOff val="35000"/>
                </a:schemeClr>
              </a:solidFill>
            </a:endParaRPr>
          </a:p>
        </p:txBody>
      </p:sp>
      <p:sp>
        <p:nvSpPr>
          <p:cNvPr id="34" name="Text Box 44"/>
          <p:cNvSpPr txBox="1">
            <a:spLocks noChangeArrowheads="1"/>
          </p:cNvSpPr>
          <p:nvPr/>
        </p:nvSpPr>
        <p:spPr bwMode="auto">
          <a:xfrm>
            <a:off x="2329028" y="2924879"/>
            <a:ext cx="5279337"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惊喜之余，他写信给他的剑桥校友——当时正坐在韩国政坛第一把交椅上的人——朴正熙。他在信中说，“我不敢说这部著作对你有多大的帮助，但我敢肯定它比你的任何一个政令都能产生震动。”后来这本书果然伴随着韩国的经济起飞了。</a:t>
            </a:r>
            <a:endParaRPr lang="en-US" b="1" dirty="0">
              <a:solidFill>
                <a:schemeClr val="tx1">
                  <a:lumMod val="65000"/>
                  <a:lumOff val="35000"/>
                </a:schemeClr>
              </a:solidFill>
            </a:endParaRPr>
          </a:p>
        </p:txBody>
      </p:sp>
      <p:pic>
        <p:nvPicPr>
          <p:cNvPr id="17412" name="Picture 4" descr="C:\Documents and Settings\huxiya\桌面\未标题-2 拷贝.jp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8400556" y="1484531"/>
            <a:ext cx="3620961" cy="4032957"/>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1">
            <a:spLocks/>
          </p:cNvSpPr>
          <p:nvPr/>
        </p:nvSpPr>
        <p:spPr>
          <a:xfrm>
            <a:off x="8832660" y="3627628"/>
            <a:ext cx="2704890" cy="1169703"/>
          </a:xfrm>
          <a:prstGeom prst="rect">
            <a:avLst/>
          </a:prstGeom>
          <a:noFill/>
        </p:spPr>
        <p:txBody>
          <a:bodyPr wrap="square">
            <a:spAutoFit/>
          </a:bodyPr>
          <a:lstStyle/>
          <a:p>
            <a:pPr indent="457246">
              <a:lnSpc>
                <a:spcPct val="125000"/>
              </a:lnSpc>
              <a:spcBef>
                <a:spcPts val="1200"/>
              </a:spcBef>
              <a:spcAft>
                <a:spcPts val="1200"/>
              </a:spcAft>
              <a:defRPr/>
            </a:pPr>
            <a:r>
              <a:rPr lang="zh-CN" altLang="en-US" sz="2800" dirty="0">
                <a:solidFill>
                  <a:schemeClr val="accent6"/>
                </a:solidFill>
                <a:latin typeface="微软雅黑" pitchFamily="34" charset="-122"/>
                <a:ea typeface="微软雅黑" pitchFamily="34" charset="-122"/>
              </a:rPr>
              <a:t>成功并不像你想象的那么难！</a:t>
            </a:r>
            <a:endParaRPr lang="en-US" altLang="zh-CN" sz="2800" dirty="0">
              <a:solidFill>
                <a:schemeClr val="accent6"/>
              </a:solidFill>
              <a:latin typeface="微软雅黑" pitchFamily="34" charset="-122"/>
              <a:ea typeface="微软雅黑" pitchFamily="34" charset="-122"/>
            </a:endParaRPr>
          </a:p>
        </p:txBody>
      </p:sp>
      <p:sp>
        <p:nvSpPr>
          <p:cNvPr id="36" name="矩形 35"/>
          <p:cNvSpPr>
            <a:spLocks noChangeAspect="1"/>
          </p:cNvSpPr>
          <p:nvPr/>
        </p:nvSpPr>
        <p:spPr>
          <a:xfrm>
            <a:off x="2135045" y="924160"/>
            <a:ext cx="5617355" cy="3873170"/>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190350155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3"/>
                                        </p:tgtEl>
                                        <p:attrNameLst>
                                          <p:attrName>style.visibility</p:attrName>
                                        </p:attrNameLst>
                                      </p:cBhvr>
                                      <p:to>
                                        <p:strVal val="visible"/>
                                      </p:to>
                                    </p:set>
                                    <p:animEffect transition="in" filter="fade">
                                      <p:cBhvr>
                                        <p:cTn id="7" dur="1000"/>
                                        <p:tgtEl>
                                          <p:spTgt spid="33"/>
                                        </p:tgtEl>
                                      </p:cBhvr>
                                    </p:animEffect>
                                    <p:anim calcmode="lin" valueType="num">
                                      <p:cBhvr>
                                        <p:cTn id="8" dur="1000" fill="hold"/>
                                        <p:tgtEl>
                                          <p:spTgt spid="33"/>
                                        </p:tgtEl>
                                        <p:attrNameLst>
                                          <p:attrName>ppt_x</p:attrName>
                                        </p:attrNameLst>
                                      </p:cBhvr>
                                      <p:tavLst>
                                        <p:tav tm="0">
                                          <p:val>
                                            <p:strVal val="#ppt_x"/>
                                          </p:val>
                                        </p:tav>
                                        <p:tav tm="100000">
                                          <p:val>
                                            <p:strVal val="#ppt_x"/>
                                          </p:val>
                                        </p:tav>
                                      </p:tavLst>
                                    </p:anim>
                                    <p:anim calcmode="lin" valueType="num">
                                      <p:cBhvr>
                                        <p:cTn id="9" dur="1000" fill="hold"/>
                                        <p:tgtEl>
                                          <p:spTgt spid="33"/>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34"/>
                                        </p:tgtEl>
                                        <p:attrNameLst>
                                          <p:attrName>style.visibility</p:attrName>
                                        </p:attrNameLst>
                                      </p:cBhvr>
                                      <p:to>
                                        <p:strVal val="visible"/>
                                      </p:to>
                                    </p:set>
                                    <p:animEffect transition="in" filter="fade">
                                      <p:cBhvr>
                                        <p:cTn id="12" dur="1000"/>
                                        <p:tgtEl>
                                          <p:spTgt spid="34"/>
                                        </p:tgtEl>
                                      </p:cBhvr>
                                    </p:animEffect>
                                    <p:anim calcmode="lin" valueType="num">
                                      <p:cBhvr>
                                        <p:cTn id="13" dur="1000" fill="hold"/>
                                        <p:tgtEl>
                                          <p:spTgt spid="34"/>
                                        </p:tgtEl>
                                        <p:attrNameLst>
                                          <p:attrName>ppt_x</p:attrName>
                                        </p:attrNameLst>
                                      </p:cBhvr>
                                      <p:tavLst>
                                        <p:tav tm="0">
                                          <p:val>
                                            <p:strVal val="#ppt_x"/>
                                          </p:val>
                                        </p:tav>
                                        <p:tav tm="100000">
                                          <p:val>
                                            <p:strVal val="#ppt_x"/>
                                          </p:val>
                                        </p:tav>
                                      </p:tavLst>
                                    </p:anim>
                                    <p:anim calcmode="lin" valueType="num">
                                      <p:cBhvr>
                                        <p:cTn id="14" dur="1000" fill="hold"/>
                                        <p:tgtEl>
                                          <p:spTgt spid="3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3" grpId="0"/>
      <p:bldP spid="34"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3</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关于挫折</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如何对待挫折</a:t>
            </a:r>
            <a:endParaRPr lang="en-US" spc="150" dirty="0">
              <a:solidFill>
                <a:schemeClr val="accent6"/>
              </a:solidFill>
              <a:latin typeface="微软雅黑" pitchFamily="34" charset="-122"/>
              <a:ea typeface="微软雅黑" pitchFamily="34" charset="-122"/>
            </a:endParaRPr>
          </a:p>
        </p:txBody>
      </p:sp>
      <p:grpSp>
        <p:nvGrpSpPr>
          <p:cNvPr id="7" name="组合 6"/>
          <p:cNvGrpSpPr>
            <a:grpSpLocks/>
          </p:cNvGrpSpPr>
          <p:nvPr/>
        </p:nvGrpSpPr>
        <p:grpSpPr>
          <a:xfrm>
            <a:off x="1846975" y="5663091"/>
            <a:ext cx="4584871" cy="923450"/>
            <a:chOff x="1846734" y="5662800"/>
            <a:chExt cx="4584274" cy="923330"/>
          </a:xfrm>
        </p:grpSpPr>
        <p:cxnSp>
          <p:nvCxnSpPr>
            <p:cNvPr id="14" name="直接连接符 13"/>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 name="组合 5"/>
            <p:cNvGrpSpPr/>
            <p:nvPr/>
          </p:nvGrpSpPr>
          <p:grpSpPr>
            <a:xfrm>
              <a:off x="1944000" y="5662800"/>
              <a:ext cx="4487008" cy="923330"/>
              <a:chOff x="1944000" y="5662800"/>
              <a:chExt cx="4487008" cy="923330"/>
            </a:xfrm>
          </p:grpSpPr>
          <p:sp>
            <p:nvSpPr>
              <p:cNvPr id="19" name="TextBox 18"/>
              <p:cNvSpPr txBox="1"/>
              <p:nvPr/>
            </p:nvSpPr>
            <p:spPr>
              <a:xfrm>
                <a:off x="1944000" y="5662800"/>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C</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认识到挫折并不可怕</a:t>
                </a:r>
              </a:p>
            </p:txBody>
          </p:sp>
        </p:grpSp>
      </p:grpSp>
      <p:sp>
        <p:nvSpPr>
          <p:cNvPr id="21" name="椭圆 20"/>
          <p:cNvSpPr>
            <a:spLocks/>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18434" name="Picture 2" descr="F:\TDZ临时\其他备用\new\so easy\5DF6A0D7CA00DF85E83F07DE56684A2D.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1729509" y="1556548"/>
            <a:ext cx="3888938" cy="3888938"/>
          </a:xfrm>
          <a:prstGeom prst="rect">
            <a:avLst/>
          </a:prstGeom>
          <a:noFill/>
          <a:extLst>
            <a:ext uri="{909E8E84-426E-40DD-AFC4-6F175D3DCCD1}">
              <a14:hiddenFill xmlns:a14="http://schemas.microsoft.com/office/drawing/2010/main">
                <a:solidFill>
                  <a:srgbClr val="FFFFFF"/>
                </a:solidFill>
              </a14:hiddenFill>
            </a:ext>
          </a:extLst>
        </p:spPr>
      </p:pic>
      <p:grpSp>
        <p:nvGrpSpPr>
          <p:cNvPr id="26" name="组合 25"/>
          <p:cNvGrpSpPr>
            <a:grpSpLocks/>
          </p:cNvGrpSpPr>
          <p:nvPr/>
        </p:nvGrpSpPr>
        <p:grpSpPr>
          <a:xfrm>
            <a:off x="8004888" y="1700583"/>
            <a:ext cx="3852502" cy="3744904"/>
            <a:chOff x="8003846" y="1484784"/>
            <a:chExt cx="3852000" cy="3744416"/>
          </a:xfrm>
        </p:grpSpPr>
        <p:sp>
          <p:nvSpPr>
            <p:cNvPr id="27" name="Text Box 44"/>
            <p:cNvSpPr txBox="1">
              <a:spLocks noChangeArrowheads="1"/>
            </p:cNvSpPr>
            <p:nvPr/>
          </p:nvSpPr>
          <p:spPr bwMode="auto">
            <a:xfrm>
              <a:off x="8142307" y="1703104"/>
              <a:ext cx="3600400" cy="308351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这本书鼓舞了许多人，因为他们从一个新的角度告诉人们，成功与“劳其筋骨，饿其体肤”、“三更灯火五更鸡”、“头悬梁，锥刺股”没有必然的联系。</a:t>
              </a:r>
              <a:r>
                <a:rPr lang="zh-CN" altLang="en-US" b="1" dirty="0">
                  <a:solidFill>
                    <a:schemeClr val="accent6"/>
                  </a:solidFill>
                </a:rPr>
                <a:t>只要你对某一事业感兴趣，长久地坚持下去就会成功，因为上帝赋予你的时间和智慧够你圆满做完一件事情。</a:t>
              </a:r>
              <a:r>
                <a:rPr lang="zh-CN" altLang="en-US" dirty="0">
                  <a:solidFill>
                    <a:schemeClr val="tx1">
                      <a:lumMod val="65000"/>
                      <a:lumOff val="35000"/>
                    </a:schemeClr>
                  </a:solidFill>
                </a:rPr>
                <a:t>后来，这位青年也获得了成功，他成了韩国泛亚汽车公司的总裁。</a:t>
              </a:r>
              <a:endParaRPr lang="en-US" b="1" dirty="0">
                <a:solidFill>
                  <a:schemeClr val="tx1">
                    <a:lumMod val="65000"/>
                    <a:lumOff val="35000"/>
                  </a:schemeClr>
                </a:solidFill>
              </a:endParaRPr>
            </a:p>
          </p:txBody>
        </p:sp>
        <p:sp>
          <p:nvSpPr>
            <p:cNvPr id="29" name="矩形 28"/>
            <p:cNvSpPr/>
            <p:nvPr/>
          </p:nvSpPr>
          <p:spPr>
            <a:xfrm>
              <a:off x="8003846" y="1484784"/>
              <a:ext cx="3852000" cy="3744416"/>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grpSp>
    </p:spTree>
    <p:extLst>
      <p:ext uri="{BB962C8B-B14F-4D97-AF65-F5344CB8AC3E}">
        <p14:creationId xmlns:p14="http://schemas.microsoft.com/office/powerpoint/2010/main" val="37348692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6"/>
                                        </p:tgtEl>
                                        <p:attrNameLst>
                                          <p:attrName>style.visibility</p:attrName>
                                        </p:attrNameLst>
                                      </p:cBhvr>
                                      <p:to>
                                        <p:strVal val="visible"/>
                                      </p:to>
                                    </p:set>
                                    <p:anim calcmode="lin" valueType="num">
                                      <p:cBhvr>
                                        <p:cTn id="7" dur="500" fill="hold"/>
                                        <p:tgtEl>
                                          <p:spTgt spid="26"/>
                                        </p:tgtEl>
                                        <p:attrNameLst>
                                          <p:attrName>ppt_w</p:attrName>
                                        </p:attrNameLst>
                                      </p:cBhvr>
                                      <p:tavLst>
                                        <p:tav tm="0">
                                          <p:val>
                                            <p:fltVal val="0"/>
                                          </p:val>
                                        </p:tav>
                                        <p:tav tm="100000">
                                          <p:val>
                                            <p:strVal val="#ppt_w"/>
                                          </p:val>
                                        </p:tav>
                                      </p:tavLst>
                                    </p:anim>
                                    <p:anim calcmode="lin" valueType="num">
                                      <p:cBhvr>
                                        <p:cTn id="8" dur="500" fill="hold"/>
                                        <p:tgtEl>
                                          <p:spTgt spid="26"/>
                                        </p:tgtEl>
                                        <p:attrNameLst>
                                          <p:attrName>ppt_h</p:attrName>
                                        </p:attrNameLst>
                                      </p:cBhvr>
                                      <p:tavLst>
                                        <p:tav tm="0">
                                          <p:val>
                                            <p:fltVal val="0"/>
                                          </p:val>
                                        </p:tav>
                                        <p:tav tm="100000">
                                          <p:val>
                                            <p:strVal val="#ppt_h"/>
                                          </p:val>
                                        </p:tav>
                                      </p:tavLst>
                                    </p:anim>
                                    <p:animEffect transition="in" filter="fade">
                                      <p:cBhvr>
                                        <p:cTn id="9" dur="500"/>
                                        <p:tgtEl>
                                          <p:spTgt spid="26"/>
                                        </p:tgtEl>
                                      </p:cBhvr>
                                    </p:animEffect>
                                  </p:childTnLst>
                                </p:cTn>
                              </p:par>
                              <p:par>
                                <p:cTn id="10" presetID="8" presetClass="emph" presetSubtype="0" fill="hold" nodeType="withEffect">
                                  <p:stCondLst>
                                    <p:cond delay="0"/>
                                  </p:stCondLst>
                                  <p:childTnLst>
                                    <p:animRot by="21600000">
                                      <p:cBhvr>
                                        <p:cTn id="11" dur="500" fill="hold"/>
                                        <p:tgtEl>
                                          <p:spTgt spid="26"/>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F:\TDZ临时\其他备用\！个人PPT作品@teliss\磨练坚强意志-图\733829156098FCCCF7822E714D466C72.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3090444" y="-447"/>
            <a:ext cx="4856412" cy="6858893"/>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3</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关于挫折</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如何对待挫折</a:t>
            </a:r>
            <a:endParaRPr lang="en-US" spc="150" dirty="0">
              <a:solidFill>
                <a:schemeClr val="accent6"/>
              </a:solidFill>
              <a:latin typeface="微软雅黑" pitchFamily="34" charset="-122"/>
              <a:ea typeface="微软雅黑" pitchFamily="34" charset="-122"/>
            </a:endParaRPr>
          </a:p>
        </p:txBody>
      </p:sp>
      <p:grpSp>
        <p:nvGrpSpPr>
          <p:cNvPr id="7" name="组合 6"/>
          <p:cNvGrpSpPr>
            <a:grpSpLocks/>
          </p:cNvGrpSpPr>
          <p:nvPr/>
        </p:nvGrpSpPr>
        <p:grpSpPr>
          <a:xfrm>
            <a:off x="1846975" y="5663091"/>
            <a:ext cx="4584871" cy="923450"/>
            <a:chOff x="1846734" y="5662800"/>
            <a:chExt cx="4584274" cy="923330"/>
          </a:xfrm>
        </p:grpSpPr>
        <p:cxnSp>
          <p:nvCxnSpPr>
            <p:cNvPr id="14" name="直接连接符 13"/>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 name="组合 5"/>
            <p:cNvGrpSpPr/>
            <p:nvPr/>
          </p:nvGrpSpPr>
          <p:grpSpPr>
            <a:xfrm>
              <a:off x="1944000" y="5662800"/>
              <a:ext cx="4487008" cy="923330"/>
              <a:chOff x="1944000" y="5662800"/>
              <a:chExt cx="4487008" cy="923330"/>
            </a:xfrm>
          </p:grpSpPr>
          <p:sp>
            <p:nvSpPr>
              <p:cNvPr id="19" name="TextBox 18"/>
              <p:cNvSpPr txBox="1"/>
              <p:nvPr/>
            </p:nvSpPr>
            <p:spPr>
              <a:xfrm>
                <a:off x="1944000" y="5662800"/>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C</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认识到挫折并不可怕</a:t>
                </a:r>
              </a:p>
            </p:txBody>
          </p:sp>
        </p:grpSp>
      </p:grpSp>
      <p:sp>
        <p:nvSpPr>
          <p:cNvPr id="21" name="椭圆 20"/>
          <p:cNvSpPr>
            <a:spLocks/>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2" name="Text Box 44"/>
          <p:cNvSpPr txBox="1">
            <a:spLocks noChangeArrowheads="1"/>
          </p:cNvSpPr>
          <p:nvPr/>
        </p:nvSpPr>
        <p:spPr bwMode="auto">
          <a:xfrm>
            <a:off x="8184504" y="1702090"/>
            <a:ext cx="3816921"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挫折并不是如同我们想象的那般不可战胜。</a:t>
            </a:r>
            <a:r>
              <a:rPr lang="zh-CN" altLang="zh-CN" b="1" dirty="0">
                <a:solidFill>
                  <a:srgbClr val="FF0000"/>
                </a:solidFill>
              </a:rPr>
              <a:t>许多时候，并非是困难使我们放弃，而是因为我们放弃，才显得如此困难。</a:t>
            </a:r>
            <a:r>
              <a:rPr lang="zh-CN" altLang="zh-CN" dirty="0">
                <a:solidFill>
                  <a:schemeClr val="tx1">
                    <a:lumMod val="65000"/>
                    <a:lumOff val="35000"/>
                  </a:schemeClr>
                </a:solidFill>
              </a:rPr>
              <a:t>成功并不像你想像的那么难，而是我们自己夸大了苦难。</a:t>
            </a:r>
            <a:endParaRPr lang="en-US" b="1" dirty="0">
              <a:solidFill>
                <a:schemeClr val="tx1">
                  <a:lumMod val="65000"/>
                  <a:lumOff val="35000"/>
                </a:schemeClr>
              </a:solidFill>
            </a:endParaRPr>
          </a:p>
        </p:txBody>
      </p:sp>
      <p:sp>
        <p:nvSpPr>
          <p:cNvPr id="24" name="Text Box 44"/>
          <p:cNvSpPr txBox="1">
            <a:spLocks noChangeArrowheads="1"/>
          </p:cNvSpPr>
          <p:nvPr/>
        </p:nvSpPr>
        <p:spPr bwMode="auto">
          <a:xfrm>
            <a:off x="8184504" y="3861104"/>
            <a:ext cx="3816921"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不管出现什么问题，与目标相比，它们总是相对比较小的。</a:t>
            </a:r>
            <a:r>
              <a:rPr lang="zh-CN" altLang="zh-CN" b="1" dirty="0">
                <a:solidFill>
                  <a:srgbClr val="FF0000"/>
                </a:solidFill>
              </a:rPr>
              <a:t>不要用想象给自己制造困难，困难在想象中会变得越来越大，足以让你止步不前。</a:t>
            </a:r>
          </a:p>
        </p:txBody>
      </p:sp>
    </p:spTree>
    <p:extLst>
      <p:ext uri="{BB962C8B-B14F-4D97-AF65-F5344CB8AC3E}">
        <p14:creationId xmlns:p14="http://schemas.microsoft.com/office/powerpoint/2010/main" val="3231045049"/>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20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200"/>
                                  </p:stCondLst>
                                  <p:childTnLst>
                                    <p:set>
                                      <p:cBhvr>
                                        <p:cTn id="11" dur="1" fill="hold">
                                          <p:stCondLst>
                                            <p:cond delay="0"/>
                                          </p:stCondLst>
                                        </p:cTn>
                                        <p:tgtEl>
                                          <p:spTgt spid="24"/>
                                        </p:tgtEl>
                                        <p:attrNameLst>
                                          <p:attrName>style.visibility</p:attrName>
                                        </p:attrNameLst>
                                      </p:cBhvr>
                                      <p:to>
                                        <p:strVal val="visible"/>
                                      </p:to>
                                    </p:set>
                                    <p:animEffect transition="in" filter="fade">
                                      <p:cBhvr>
                                        <p:cTn id="12" dur="1000"/>
                                        <p:tgtEl>
                                          <p:spTgt spid="24"/>
                                        </p:tgtEl>
                                      </p:cBhvr>
                                    </p:animEffect>
                                    <p:anim calcmode="lin" valueType="num">
                                      <p:cBhvr>
                                        <p:cTn id="13" dur="1000" fill="hold"/>
                                        <p:tgtEl>
                                          <p:spTgt spid="24"/>
                                        </p:tgtEl>
                                        <p:attrNameLst>
                                          <p:attrName>ppt_x</p:attrName>
                                        </p:attrNameLst>
                                      </p:cBhvr>
                                      <p:tavLst>
                                        <p:tav tm="0">
                                          <p:val>
                                            <p:strVal val="#ppt_x"/>
                                          </p:val>
                                        </p:tav>
                                        <p:tav tm="100000">
                                          <p:val>
                                            <p:strVal val="#ppt_x"/>
                                          </p:val>
                                        </p:tav>
                                      </p:tavLst>
                                    </p:anim>
                                    <p:anim calcmode="lin" valueType="num">
                                      <p:cBhvr>
                                        <p:cTn id="14" dur="1000" fill="hold"/>
                                        <p:tgtEl>
                                          <p:spTgt spid="24"/>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P spid="24" grpId="0"/>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3</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关于挫折</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如何对待挫折</a:t>
            </a:r>
            <a:endParaRPr lang="en-US" spc="150" dirty="0">
              <a:solidFill>
                <a:schemeClr val="accent6"/>
              </a:solidFill>
              <a:latin typeface="微软雅黑" pitchFamily="34" charset="-122"/>
              <a:ea typeface="微软雅黑" pitchFamily="34" charset="-122"/>
            </a:endParaRPr>
          </a:p>
        </p:txBody>
      </p:sp>
      <p:grpSp>
        <p:nvGrpSpPr>
          <p:cNvPr id="7" name="组合 6"/>
          <p:cNvGrpSpPr>
            <a:grpSpLocks/>
          </p:cNvGrpSpPr>
          <p:nvPr/>
        </p:nvGrpSpPr>
        <p:grpSpPr>
          <a:xfrm>
            <a:off x="1846975" y="5663091"/>
            <a:ext cx="4584871" cy="923450"/>
            <a:chOff x="1846734" y="5662800"/>
            <a:chExt cx="4584274" cy="923330"/>
          </a:xfrm>
        </p:grpSpPr>
        <p:cxnSp>
          <p:nvCxnSpPr>
            <p:cNvPr id="14" name="直接连接符 13"/>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 name="组合 5"/>
            <p:cNvGrpSpPr/>
            <p:nvPr/>
          </p:nvGrpSpPr>
          <p:grpSpPr>
            <a:xfrm>
              <a:off x="1944000" y="5662800"/>
              <a:ext cx="4487008" cy="923330"/>
              <a:chOff x="1944000" y="5662800"/>
              <a:chExt cx="4487008" cy="923330"/>
            </a:xfrm>
          </p:grpSpPr>
          <p:sp>
            <p:nvSpPr>
              <p:cNvPr id="19" name="TextBox 18"/>
              <p:cNvSpPr txBox="1"/>
              <p:nvPr/>
            </p:nvSpPr>
            <p:spPr>
              <a:xfrm>
                <a:off x="1944000" y="5662800"/>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D</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勇敢面对，化挫折为成长的阶梯</a:t>
                </a:r>
              </a:p>
            </p:txBody>
          </p:sp>
        </p:grpSp>
      </p:grpSp>
      <p:sp>
        <p:nvSpPr>
          <p:cNvPr id="21" name="椭圆 20"/>
          <p:cNvSpPr>
            <a:spLocks/>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3074" name="Picture 2" descr="F:\TDZ临时\其他备用\！PPT图片及版面资源\06-PPT精选插图\02-商务\井里的驴子.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7769226" y="2199370"/>
            <a:ext cx="4422775" cy="3096527"/>
          </a:xfrm>
          <a:prstGeom prst="rect">
            <a:avLst/>
          </a:prstGeom>
          <a:noFill/>
          <a:ln>
            <a:solidFill>
              <a:schemeClr val="accent6"/>
            </a:solidFill>
          </a:ln>
          <a:extLst>
            <a:ext uri="{909E8E84-426E-40DD-AFC4-6F175D3DCCD1}">
              <a14:hiddenFill xmlns:a14="http://schemas.microsoft.com/office/drawing/2010/main">
                <a:solidFill>
                  <a:srgbClr val="FFFFFF"/>
                </a:solidFill>
              </a14:hiddenFill>
            </a:ext>
          </a:extLst>
        </p:spPr>
      </p:pic>
      <p:sp>
        <p:nvSpPr>
          <p:cNvPr id="22" name="矩形 21"/>
          <p:cNvSpPr>
            <a:spLocks noChangeAspect="1"/>
          </p:cNvSpPr>
          <p:nvPr/>
        </p:nvSpPr>
        <p:spPr>
          <a:xfrm>
            <a:off x="2135045" y="924160"/>
            <a:ext cx="5617355" cy="4377292"/>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24" name="Text Box 44"/>
          <p:cNvSpPr txBox="1">
            <a:spLocks noChangeArrowheads="1"/>
          </p:cNvSpPr>
          <p:nvPr/>
        </p:nvSpPr>
        <p:spPr bwMode="auto">
          <a:xfrm>
            <a:off x="2927235" y="1026290"/>
            <a:ext cx="4681130"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某天，农夫的驴子不小心掉</a:t>
            </a:r>
            <a:r>
              <a:rPr lang="zh-CN" altLang="en-US" dirty="0">
                <a:solidFill>
                  <a:schemeClr val="tx1">
                    <a:lumMod val="65000"/>
                    <a:lumOff val="35000"/>
                  </a:schemeClr>
                </a:solidFill>
              </a:rPr>
              <a:t>入</a:t>
            </a:r>
            <a:r>
              <a:rPr lang="zh-CN" altLang="zh-CN" dirty="0">
                <a:solidFill>
                  <a:schemeClr val="tx1">
                    <a:lumMod val="65000"/>
                    <a:lumOff val="35000"/>
                  </a:schemeClr>
                </a:solidFill>
              </a:rPr>
              <a:t>枯井，农夫绞尽脑汁也无法救出驴子，决定放弃并填埋枯井以免除驴子的痛苦。农夫便请来</a:t>
            </a:r>
            <a:r>
              <a:rPr lang="zh-CN" altLang="en-US" dirty="0">
                <a:solidFill>
                  <a:schemeClr val="tx1">
                    <a:lumMod val="65000"/>
                    <a:lumOff val="35000"/>
                  </a:schemeClr>
                </a:solidFill>
              </a:rPr>
              <a:t>邻居</a:t>
            </a:r>
            <a:r>
              <a:rPr lang="zh-CN" altLang="zh-CN" dirty="0">
                <a:solidFill>
                  <a:schemeClr val="tx1">
                    <a:lumMod val="65000"/>
                    <a:lumOff val="35000"/>
                  </a:schemeClr>
                </a:solidFill>
              </a:rPr>
              <a:t>帮忙。邻居们人手一把铲子，开始将泥土铲进枯井中。当驴子了解到自己的处境时，刚开始哭得很凄惨。但出人意料的是，一会儿之后驴子安静了下来。</a:t>
            </a:r>
            <a:endParaRPr lang="en-US" b="1" dirty="0">
              <a:solidFill>
                <a:schemeClr val="tx1">
                  <a:lumMod val="65000"/>
                  <a:lumOff val="35000"/>
                </a:schemeClr>
              </a:solidFill>
            </a:endParaRPr>
          </a:p>
        </p:txBody>
      </p:sp>
      <p:sp>
        <p:nvSpPr>
          <p:cNvPr id="28" name="Text Box 44"/>
          <p:cNvSpPr txBox="1">
            <a:spLocks noChangeArrowheads="1"/>
          </p:cNvSpPr>
          <p:nvPr/>
        </p:nvSpPr>
        <p:spPr bwMode="auto">
          <a:xfrm>
            <a:off x="2329028" y="3474880"/>
            <a:ext cx="5279337"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农夫好奇地探头一看，出现在眼前的景象令他大吃一惊：当铲进井里的泥土落在驴子身上时，驴子的反应令人称奇——它将泥土抖落一旁，然后站到铲进的泥土堆上面！就这样，反复多次。很快地，这只驴子便得意地上升到井口，然后在众人惊讶的表情中快步跑开了！</a:t>
            </a:r>
            <a:endParaRPr lang="en-US" b="1" dirty="0">
              <a:solidFill>
                <a:schemeClr val="tx1">
                  <a:lumMod val="65000"/>
                  <a:lumOff val="35000"/>
                </a:schemeClr>
              </a:solidFill>
            </a:endParaRPr>
          </a:p>
        </p:txBody>
      </p:sp>
      <p:pic>
        <p:nvPicPr>
          <p:cNvPr id="30" name="Picture 2" descr="C:\Documents and Settings\huxiya\桌面\未标题-13.png"/>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2241346" y="802088"/>
            <a:ext cx="685889" cy="2146580"/>
          </a:xfrm>
          <a:prstGeom prst="rect">
            <a:avLst/>
          </a:prstGeom>
          <a:noFill/>
          <a:extLst>
            <a:ext uri="{909E8E84-426E-40DD-AFC4-6F175D3DCCD1}">
              <a14:hiddenFill xmlns:a14="http://schemas.microsoft.com/office/drawing/2010/main">
                <a:solidFill>
                  <a:srgbClr val="FFFFFF"/>
                </a:solidFill>
              </a14:hiddenFill>
            </a:ext>
          </a:extLst>
        </p:spPr>
      </p:pic>
      <p:sp>
        <p:nvSpPr>
          <p:cNvPr id="31" name="TextBox 30"/>
          <p:cNvSpPr txBox="1">
            <a:spLocks/>
          </p:cNvSpPr>
          <p:nvPr/>
        </p:nvSpPr>
        <p:spPr>
          <a:xfrm>
            <a:off x="2366925" y="980409"/>
            <a:ext cx="461665" cy="1736802"/>
          </a:xfrm>
          <a:prstGeom prst="rect">
            <a:avLst/>
          </a:prstGeom>
          <a:noFill/>
        </p:spPr>
        <p:txBody>
          <a:bodyPr vert="eaVert" wrap="square" rtlCol="0">
            <a:spAutoFit/>
          </a:bodyPr>
          <a:lstStyle/>
          <a:p>
            <a:pPr algn="ctr"/>
            <a:r>
              <a:rPr lang="zh-CN" altLang="en-US" spc="150" dirty="0">
                <a:solidFill>
                  <a:schemeClr val="bg1"/>
                </a:solidFill>
                <a:latin typeface="微软雅黑" pitchFamily="34" charset="-122"/>
                <a:ea typeface="微软雅黑" pitchFamily="34" charset="-122"/>
              </a:rPr>
              <a:t>听故事并思考</a:t>
            </a:r>
            <a:endParaRPr lang="en-US" spc="150" dirty="0">
              <a:solidFill>
                <a:schemeClr val="bg1"/>
              </a:solidFill>
              <a:latin typeface="微软雅黑" pitchFamily="34" charset="-122"/>
              <a:ea typeface="微软雅黑" pitchFamily="34" charset="-122"/>
            </a:endParaRPr>
          </a:p>
        </p:txBody>
      </p:sp>
    </p:spTree>
    <p:extLst>
      <p:ext uri="{BB962C8B-B14F-4D97-AF65-F5344CB8AC3E}">
        <p14:creationId xmlns:p14="http://schemas.microsoft.com/office/powerpoint/2010/main" val="3249525591"/>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grpId="0" nodeType="after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500"/>
                                        <p:tgtEl>
                                          <p:spTgt spid="31"/>
                                        </p:tgtEl>
                                      </p:cBhvr>
                                    </p:animEffect>
                                  </p:childTnLst>
                                </p:cTn>
                              </p:par>
                              <p:par>
                                <p:cTn id="8" presetID="42" presetClass="entr" presetSubtype="0" fill="hold" grpId="0" nodeType="withEffect">
                                  <p:stCondLst>
                                    <p:cond delay="0"/>
                                  </p:stCondLst>
                                  <p:childTnLst>
                                    <p:set>
                                      <p:cBhvr>
                                        <p:cTn id="9" dur="1" fill="hold">
                                          <p:stCondLst>
                                            <p:cond delay="0"/>
                                          </p:stCondLst>
                                        </p:cTn>
                                        <p:tgtEl>
                                          <p:spTgt spid="24"/>
                                        </p:tgtEl>
                                        <p:attrNameLst>
                                          <p:attrName>style.visibility</p:attrName>
                                        </p:attrNameLst>
                                      </p:cBhvr>
                                      <p:to>
                                        <p:strVal val="visible"/>
                                      </p:to>
                                    </p:set>
                                    <p:animEffect transition="in" filter="fade">
                                      <p:cBhvr>
                                        <p:cTn id="10" dur="1000"/>
                                        <p:tgtEl>
                                          <p:spTgt spid="24"/>
                                        </p:tgtEl>
                                      </p:cBhvr>
                                    </p:animEffect>
                                    <p:anim calcmode="lin" valueType="num">
                                      <p:cBhvr>
                                        <p:cTn id="11" dur="1000" fill="hold"/>
                                        <p:tgtEl>
                                          <p:spTgt spid="24"/>
                                        </p:tgtEl>
                                        <p:attrNameLst>
                                          <p:attrName>ppt_x</p:attrName>
                                        </p:attrNameLst>
                                      </p:cBhvr>
                                      <p:tavLst>
                                        <p:tav tm="0">
                                          <p:val>
                                            <p:strVal val="#ppt_x"/>
                                          </p:val>
                                        </p:tav>
                                        <p:tav tm="100000">
                                          <p:val>
                                            <p:strVal val="#ppt_x"/>
                                          </p:val>
                                        </p:tav>
                                      </p:tavLst>
                                    </p:anim>
                                    <p:anim calcmode="lin" valueType="num">
                                      <p:cBhvr>
                                        <p:cTn id="12" dur="1000" fill="hold"/>
                                        <p:tgtEl>
                                          <p:spTgt spid="24"/>
                                        </p:tgtEl>
                                        <p:attrNameLst>
                                          <p:attrName>ppt_y</p:attrName>
                                        </p:attrNameLst>
                                      </p:cBhvr>
                                      <p:tavLst>
                                        <p:tav tm="0">
                                          <p:val>
                                            <p:strVal val="#ppt_y+.1"/>
                                          </p:val>
                                        </p:tav>
                                        <p:tav tm="100000">
                                          <p:val>
                                            <p:strVal val="#ppt_y"/>
                                          </p:val>
                                        </p:tav>
                                      </p:tavLst>
                                    </p:anim>
                                  </p:childTnLst>
                                </p:cTn>
                              </p:par>
                              <p:par>
                                <p:cTn id="13" presetID="47" presetClass="entr" presetSubtype="0" fill="hold" grpId="0" nodeType="withEffect">
                                  <p:stCondLst>
                                    <p:cond delay="0"/>
                                  </p:stCondLst>
                                  <p:childTnLst>
                                    <p:set>
                                      <p:cBhvr>
                                        <p:cTn id="14" dur="1" fill="hold">
                                          <p:stCondLst>
                                            <p:cond delay="0"/>
                                          </p:stCondLst>
                                        </p:cTn>
                                        <p:tgtEl>
                                          <p:spTgt spid="28"/>
                                        </p:tgtEl>
                                        <p:attrNameLst>
                                          <p:attrName>style.visibility</p:attrName>
                                        </p:attrNameLst>
                                      </p:cBhvr>
                                      <p:to>
                                        <p:strVal val="visible"/>
                                      </p:to>
                                    </p:set>
                                    <p:animEffect transition="in" filter="fade">
                                      <p:cBhvr>
                                        <p:cTn id="15" dur="1000"/>
                                        <p:tgtEl>
                                          <p:spTgt spid="28"/>
                                        </p:tgtEl>
                                      </p:cBhvr>
                                    </p:animEffect>
                                    <p:anim calcmode="lin" valueType="num">
                                      <p:cBhvr>
                                        <p:cTn id="16" dur="1000" fill="hold"/>
                                        <p:tgtEl>
                                          <p:spTgt spid="28"/>
                                        </p:tgtEl>
                                        <p:attrNameLst>
                                          <p:attrName>ppt_x</p:attrName>
                                        </p:attrNameLst>
                                      </p:cBhvr>
                                      <p:tavLst>
                                        <p:tav tm="0">
                                          <p:val>
                                            <p:strVal val="#ppt_x"/>
                                          </p:val>
                                        </p:tav>
                                        <p:tav tm="100000">
                                          <p:val>
                                            <p:strVal val="#ppt_x"/>
                                          </p:val>
                                        </p:tav>
                                      </p:tavLst>
                                    </p:anim>
                                    <p:anim calcmode="lin" valueType="num">
                                      <p:cBhvr>
                                        <p:cTn id="17" dur="1000" fill="hold"/>
                                        <p:tgtEl>
                                          <p:spTgt spid="2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p:bldP spid="28" grpId="0"/>
      <p:bldP spid="3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TDZ临时\其他备用\！PPT图片及版面资源\06-PPT精选插图\11-风景\pic6167.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2495131" y="2463108"/>
            <a:ext cx="7705859" cy="2694309"/>
          </a:xfrm>
          <a:prstGeom prst="rect">
            <a:avLst/>
          </a:prstGeom>
          <a:noFill/>
          <a:ln w="12700">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3</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关于挫折</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如何对待挫折</a:t>
            </a:r>
            <a:endParaRPr lang="en-US" spc="150" dirty="0">
              <a:solidFill>
                <a:schemeClr val="accent6"/>
              </a:solidFill>
              <a:latin typeface="微软雅黑" pitchFamily="34" charset="-122"/>
              <a:ea typeface="微软雅黑" pitchFamily="34" charset="-122"/>
            </a:endParaRPr>
          </a:p>
        </p:txBody>
      </p:sp>
      <p:grpSp>
        <p:nvGrpSpPr>
          <p:cNvPr id="7" name="组合 6"/>
          <p:cNvGrpSpPr>
            <a:grpSpLocks/>
          </p:cNvGrpSpPr>
          <p:nvPr/>
        </p:nvGrpSpPr>
        <p:grpSpPr>
          <a:xfrm>
            <a:off x="1846975" y="5663091"/>
            <a:ext cx="4584871" cy="923450"/>
            <a:chOff x="1846734" y="5662800"/>
            <a:chExt cx="4584274" cy="923330"/>
          </a:xfrm>
        </p:grpSpPr>
        <p:cxnSp>
          <p:nvCxnSpPr>
            <p:cNvPr id="14" name="直接连接符 13"/>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 name="组合 5"/>
            <p:cNvGrpSpPr/>
            <p:nvPr/>
          </p:nvGrpSpPr>
          <p:grpSpPr>
            <a:xfrm>
              <a:off x="1944000" y="5662800"/>
              <a:ext cx="4487008" cy="923330"/>
              <a:chOff x="1944000" y="5662800"/>
              <a:chExt cx="4487008" cy="923330"/>
            </a:xfrm>
          </p:grpSpPr>
          <p:sp>
            <p:nvSpPr>
              <p:cNvPr id="19" name="TextBox 18"/>
              <p:cNvSpPr txBox="1"/>
              <p:nvPr/>
            </p:nvSpPr>
            <p:spPr>
              <a:xfrm>
                <a:off x="1944000" y="5662800"/>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D</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勇敢面对，化挫折为成长的阶梯</a:t>
                </a:r>
              </a:p>
            </p:txBody>
          </p:sp>
        </p:grpSp>
      </p:grpSp>
      <p:sp>
        <p:nvSpPr>
          <p:cNvPr id="21" name="椭圆 20"/>
          <p:cNvSpPr>
            <a:spLocks/>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6" name="Text Box 44"/>
          <p:cNvSpPr txBox="1">
            <a:spLocks noChangeArrowheads="1"/>
          </p:cNvSpPr>
          <p:nvPr/>
        </p:nvSpPr>
        <p:spPr bwMode="auto">
          <a:xfrm>
            <a:off x="2567148" y="970999"/>
            <a:ext cx="6913071"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我们生命中的挫折就如同这些泥沙，</a:t>
            </a:r>
            <a:r>
              <a:rPr lang="zh-CN" altLang="en-US" b="1" dirty="0">
                <a:solidFill>
                  <a:schemeClr val="accent6"/>
                </a:solidFill>
              </a:rPr>
              <a:t>把“泥沙”抖落掉，然后站到上面去，它就是我们成长的阶梯。</a:t>
            </a:r>
            <a:r>
              <a:rPr lang="zh-CN" altLang="en-US" dirty="0">
                <a:solidFill>
                  <a:schemeClr val="tx1">
                    <a:lumMod val="65000"/>
                    <a:lumOff val="35000"/>
                  </a:schemeClr>
                </a:solidFill>
              </a:rPr>
              <a:t>人们正是在不断地认识挫折、战胜挫折的过程中成长和发展起来的。</a:t>
            </a:r>
            <a:endParaRPr lang="en-US" dirty="0">
              <a:solidFill>
                <a:schemeClr val="tx1">
                  <a:lumMod val="65000"/>
                  <a:lumOff val="35000"/>
                </a:schemeClr>
              </a:solidFill>
            </a:endParaRPr>
          </a:p>
        </p:txBody>
      </p:sp>
      <p:sp>
        <p:nvSpPr>
          <p:cNvPr id="27" name="矩形 26"/>
          <p:cNvSpPr>
            <a:spLocks/>
          </p:cNvSpPr>
          <p:nvPr/>
        </p:nvSpPr>
        <p:spPr>
          <a:xfrm>
            <a:off x="2495131" y="908392"/>
            <a:ext cx="7666120" cy="1190631"/>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29" name="Picture 2" descr="F:\TDZ临时\其他备用\！PPT图片及版面资源\06-PPT精选插图\04-图标\右边角-黄1.png"/>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flipV="1">
            <a:off x="9101490" y="1052427"/>
            <a:ext cx="1155750" cy="1152150"/>
          </a:xfrm>
          <a:prstGeom prst="rect">
            <a:avLst/>
          </a:prstGeom>
          <a:noFill/>
          <a:extLst>
            <a:ext uri="{909E8E84-426E-40DD-AFC4-6F175D3DCCD1}">
              <a14:hiddenFill xmlns:a14="http://schemas.microsoft.com/office/drawing/2010/main">
                <a:solidFill>
                  <a:srgbClr val="FFFFFF"/>
                </a:solidFill>
              </a14:hiddenFill>
            </a:ext>
          </a:extLst>
        </p:spPr>
      </p:pic>
      <p:sp>
        <p:nvSpPr>
          <p:cNvPr id="32" name="TextBox 31"/>
          <p:cNvSpPr txBox="1">
            <a:spLocks/>
          </p:cNvSpPr>
          <p:nvPr/>
        </p:nvSpPr>
        <p:spPr>
          <a:xfrm rot="18944843">
            <a:off x="9517398" y="1585654"/>
            <a:ext cx="646415" cy="369380"/>
          </a:xfrm>
          <a:prstGeom prst="rect">
            <a:avLst/>
          </a:prstGeom>
          <a:noFill/>
        </p:spPr>
        <p:txBody>
          <a:bodyPr wrap="none" rtlCol="0">
            <a:spAutoFit/>
          </a:bodyPr>
          <a:lstStyle/>
          <a:p>
            <a:r>
              <a:rPr lang="zh-CN" altLang="en-US" b="1" dirty="0">
                <a:solidFill>
                  <a:prstClr val="white"/>
                </a:solidFill>
                <a:latin typeface="微软雅黑" pitchFamily="34" charset="-122"/>
                <a:ea typeface="微软雅黑" pitchFamily="34" charset="-122"/>
              </a:rPr>
              <a:t>点评</a:t>
            </a:r>
          </a:p>
        </p:txBody>
      </p:sp>
    </p:spTree>
    <p:extLst>
      <p:ext uri="{BB962C8B-B14F-4D97-AF65-F5344CB8AC3E}">
        <p14:creationId xmlns:p14="http://schemas.microsoft.com/office/powerpoint/2010/main" val="2415163292"/>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3</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关于挫折</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如何对待挫折</a:t>
            </a:r>
            <a:endParaRPr lang="en-US" spc="150" dirty="0">
              <a:solidFill>
                <a:schemeClr val="accent6"/>
              </a:solidFill>
              <a:latin typeface="微软雅黑" pitchFamily="34" charset="-122"/>
              <a:ea typeface="微软雅黑" pitchFamily="34" charset="-122"/>
            </a:endParaRPr>
          </a:p>
        </p:txBody>
      </p:sp>
      <p:grpSp>
        <p:nvGrpSpPr>
          <p:cNvPr id="7" name="组合 6"/>
          <p:cNvGrpSpPr>
            <a:grpSpLocks/>
          </p:cNvGrpSpPr>
          <p:nvPr/>
        </p:nvGrpSpPr>
        <p:grpSpPr>
          <a:xfrm>
            <a:off x="1846975" y="5663091"/>
            <a:ext cx="4584871" cy="923450"/>
            <a:chOff x="1846734" y="5662800"/>
            <a:chExt cx="4584274" cy="923330"/>
          </a:xfrm>
        </p:grpSpPr>
        <p:cxnSp>
          <p:nvCxnSpPr>
            <p:cNvPr id="14" name="直接连接符 13"/>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 name="组合 5"/>
            <p:cNvGrpSpPr/>
            <p:nvPr/>
          </p:nvGrpSpPr>
          <p:grpSpPr>
            <a:xfrm>
              <a:off x="1944000" y="5662800"/>
              <a:ext cx="4487008" cy="923330"/>
              <a:chOff x="1944000" y="5662800"/>
              <a:chExt cx="4487008" cy="923330"/>
            </a:xfrm>
          </p:grpSpPr>
          <p:sp>
            <p:nvSpPr>
              <p:cNvPr id="19" name="TextBox 18"/>
              <p:cNvSpPr txBox="1"/>
              <p:nvPr/>
            </p:nvSpPr>
            <p:spPr>
              <a:xfrm>
                <a:off x="1944000" y="5662800"/>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D</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勇敢面对，化挫折为成长的阶梯</a:t>
                </a:r>
              </a:p>
            </p:txBody>
          </p:sp>
        </p:grpSp>
      </p:grpSp>
      <p:sp>
        <p:nvSpPr>
          <p:cNvPr id="21" name="椭圆 20"/>
          <p:cNvSpPr>
            <a:spLocks/>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7" name="矩形 26"/>
          <p:cNvSpPr>
            <a:spLocks/>
          </p:cNvSpPr>
          <p:nvPr/>
        </p:nvSpPr>
        <p:spPr>
          <a:xfrm>
            <a:off x="7892228" y="1751665"/>
            <a:ext cx="3852806" cy="3576763"/>
          </a:xfrm>
          <a:prstGeom prst="rect">
            <a:avLst/>
          </a:prstGeom>
          <a:ln w="28575">
            <a:solidFill>
              <a:schemeClr val="accent6"/>
            </a:solidFill>
            <a:prstDash val="solid"/>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22" name="Text Box 44"/>
          <p:cNvSpPr txBox="1">
            <a:spLocks noChangeArrowheads="1"/>
          </p:cNvSpPr>
          <p:nvPr/>
        </p:nvSpPr>
        <p:spPr bwMode="auto">
          <a:xfrm>
            <a:off x="8081260" y="1910292"/>
            <a:ext cx="3497647" cy="308432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软弱的性格导致软弱的命运，而坚强的性格即使摔倒一两次，终有站起来的时候。</a:t>
            </a:r>
            <a:r>
              <a:rPr lang="zh-CN" altLang="en-US" b="1" dirty="0">
                <a:solidFill>
                  <a:srgbClr val="FF0000"/>
                </a:solidFill>
              </a:rPr>
              <a:t>每一次面对逆境的时候，人最容易想到的就是放弃，这恰恰便是平庸人的选择。</a:t>
            </a:r>
            <a:r>
              <a:rPr lang="zh-CN" altLang="en-US" dirty="0">
                <a:solidFill>
                  <a:schemeClr val="tx1">
                    <a:lumMod val="65000"/>
                    <a:lumOff val="35000"/>
                  </a:schemeClr>
                </a:solidFill>
              </a:rPr>
              <a:t>看一个人是不是真正的英雄，不能看他风光无限的时候，而是要看他走麦城，身陷低谷的时候，这大概人们常说的“逆境中方显英雄本色”。</a:t>
            </a:r>
            <a:endParaRPr lang="en-US" b="1" dirty="0">
              <a:solidFill>
                <a:schemeClr val="tx1">
                  <a:lumMod val="65000"/>
                  <a:lumOff val="35000"/>
                </a:schemeClr>
              </a:solidFill>
            </a:endParaRPr>
          </a:p>
        </p:txBody>
      </p:sp>
      <p:pic>
        <p:nvPicPr>
          <p:cNvPr id="5122" name="Picture 2" descr="F:\TDZ临时\其他备用\new\so easy\9A43C42B5D85177C99FEC0F9BB28909A.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742627" y="1751666"/>
            <a:ext cx="6148879" cy="3576763"/>
          </a:xfrm>
          <a:prstGeom prst="rect">
            <a:avLst/>
          </a:prstGeom>
          <a:noFill/>
          <a:ln w="19050">
            <a:solidFill>
              <a:schemeClr val="accent6"/>
            </a:solidFill>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2830208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7"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3</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关于挫折</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如何对待挫折</a:t>
            </a:r>
            <a:endParaRPr lang="en-US" spc="150" dirty="0">
              <a:solidFill>
                <a:schemeClr val="accent6"/>
              </a:solidFill>
              <a:latin typeface="微软雅黑" pitchFamily="34" charset="-122"/>
              <a:ea typeface="微软雅黑" pitchFamily="34" charset="-122"/>
            </a:endParaRPr>
          </a:p>
        </p:txBody>
      </p:sp>
      <p:grpSp>
        <p:nvGrpSpPr>
          <p:cNvPr id="7" name="组合 6"/>
          <p:cNvGrpSpPr>
            <a:grpSpLocks/>
          </p:cNvGrpSpPr>
          <p:nvPr/>
        </p:nvGrpSpPr>
        <p:grpSpPr>
          <a:xfrm>
            <a:off x="1846975" y="5663091"/>
            <a:ext cx="4584871" cy="923450"/>
            <a:chOff x="1846734" y="5662800"/>
            <a:chExt cx="4584274" cy="923330"/>
          </a:xfrm>
        </p:grpSpPr>
        <p:cxnSp>
          <p:nvCxnSpPr>
            <p:cNvPr id="14" name="直接连接符 13"/>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6" name="组合 5"/>
            <p:cNvGrpSpPr/>
            <p:nvPr/>
          </p:nvGrpSpPr>
          <p:grpSpPr>
            <a:xfrm>
              <a:off x="1944000" y="5662800"/>
              <a:ext cx="4487008" cy="923330"/>
              <a:chOff x="1944000" y="5662800"/>
              <a:chExt cx="4487008" cy="923330"/>
            </a:xfrm>
          </p:grpSpPr>
          <p:sp>
            <p:nvSpPr>
              <p:cNvPr id="19" name="TextBox 18"/>
              <p:cNvSpPr txBox="1"/>
              <p:nvPr/>
            </p:nvSpPr>
            <p:spPr>
              <a:xfrm>
                <a:off x="1944000" y="5662800"/>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D</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5" name="矩形 24"/>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勇敢面对，化挫折为成长的阶梯</a:t>
                </a:r>
              </a:p>
            </p:txBody>
          </p:sp>
        </p:grpSp>
      </p:grpSp>
      <p:sp>
        <p:nvSpPr>
          <p:cNvPr id="21" name="椭圆 20"/>
          <p:cNvSpPr>
            <a:spLocks/>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6146" name="Picture 2" descr="F:\TDZ临时\其他备用\！PPT图片及版面资源\06-PPT精选插图\03-人物\mzm02.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143288" y="-447"/>
            <a:ext cx="5401303" cy="3816921"/>
          </a:xfrm>
          <a:prstGeom prst="rect">
            <a:avLst/>
          </a:prstGeom>
          <a:noFill/>
          <a:extLst>
            <a:ext uri="{909E8E84-426E-40DD-AFC4-6F175D3DCCD1}">
              <a14:hiddenFill xmlns:a14="http://schemas.microsoft.com/office/drawing/2010/main">
                <a:solidFill>
                  <a:srgbClr val="FFFFFF"/>
                </a:solidFill>
              </a14:hiddenFill>
            </a:ext>
          </a:extLst>
        </p:spPr>
      </p:pic>
      <p:grpSp>
        <p:nvGrpSpPr>
          <p:cNvPr id="24" name="组合 23"/>
          <p:cNvGrpSpPr>
            <a:grpSpLocks/>
          </p:cNvGrpSpPr>
          <p:nvPr/>
        </p:nvGrpSpPr>
        <p:grpSpPr>
          <a:xfrm>
            <a:off x="8688627" y="1556548"/>
            <a:ext cx="3265765" cy="2259926"/>
            <a:chOff x="7565609" y="2924943"/>
            <a:chExt cx="4290238" cy="2357877"/>
          </a:xfrm>
        </p:grpSpPr>
        <p:sp>
          <p:nvSpPr>
            <p:cNvPr id="26" name="Text Box 44"/>
            <p:cNvSpPr txBox="1">
              <a:spLocks noChangeArrowheads="1"/>
            </p:cNvSpPr>
            <p:nvPr/>
          </p:nvSpPr>
          <p:spPr bwMode="auto">
            <a:xfrm>
              <a:off x="7754826" y="3032985"/>
              <a:ext cx="3972770" cy="217745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曾仕强说：我们要了解，一个人若没有做大事的打算就算了，既然要做大事，就要面对困难和挫折。</a:t>
              </a:r>
              <a:r>
                <a:rPr lang="zh-CN" altLang="en-US" b="1" dirty="0">
                  <a:solidFill>
                    <a:schemeClr val="accent6"/>
                  </a:solidFill>
                </a:rPr>
                <a:t>挫折越严重，你就越知道自己是要做大事的人</a:t>
              </a:r>
              <a:r>
                <a:rPr lang="zh-CN" altLang="en-US" dirty="0"/>
                <a:t>，</a:t>
              </a:r>
              <a:r>
                <a:rPr lang="zh-CN" altLang="en-US" dirty="0">
                  <a:solidFill>
                    <a:schemeClr val="tx1">
                      <a:lumMod val="65000"/>
                      <a:lumOff val="35000"/>
                    </a:schemeClr>
                  </a:solidFill>
                </a:rPr>
                <a:t>这样激励自己才能成功。</a:t>
              </a:r>
              <a:endParaRPr lang="en-US" dirty="0">
                <a:solidFill>
                  <a:schemeClr val="tx1">
                    <a:lumMod val="65000"/>
                    <a:lumOff val="35000"/>
                  </a:schemeClr>
                </a:solidFill>
              </a:endParaRPr>
            </a:p>
          </p:txBody>
        </p:sp>
        <p:sp>
          <p:nvSpPr>
            <p:cNvPr id="28" name="矩形 27"/>
            <p:cNvSpPr/>
            <p:nvPr/>
          </p:nvSpPr>
          <p:spPr>
            <a:xfrm>
              <a:off x="7565609" y="2924943"/>
              <a:ext cx="4290238" cy="2357877"/>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grpSp>
      <p:sp>
        <p:nvSpPr>
          <p:cNvPr id="29" name="Text Box 44"/>
          <p:cNvSpPr txBox="1">
            <a:spLocks noChangeArrowheads="1"/>
          </p:cNvSpPr>
          <p:nvPr/>
        </p:nvSpPr>
        <p:spPr bwMode="auto">
          <a:xfrm>
            <a:off x="3271554" y="4023373"/>
            <a:ext cx="5185251"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有人提出逆境商数（</a:t>
            </a:r>
            <a:r>
              <a:rPr lang="en-US" altLang="zh-CN" dirty="0">
                <a:solidFill>
                  <a:schemeClr val="tx1">
                    <a:lumMod val="65000"/>
                    <a:lumOff val="35000"/>
                  </a:schemeClr>
                </a:solidFill>
              </a:rPr>
              <a:t>AQ</a:t>
            </a:r>
            <a:r>
              <a:rPr lang="zh-CN" altLang="zh-CN" dirty="0">
                <a:solidFill>
                  <a:schemeClr val="tx1">
                    <a:lumMod val="65000"/>
                    <a:lumOff val="35000"/>
                  </a:schemeClr>
                </a:solidFill>
              </a:rPr>
              <a:t>）的概念，指当一个人面对逆境时的挫折承受能力与反逆境的能力。一个人</a:t>
            </a:r>
            <a:r>
              <a:rPr lang="en-US" altLang="zh-CN" dirty="0">
                <a:solidFill>
                  <a:schemeClr val="tx1">
                    <a:lumMod val="65000"/>
                    <a:lumOff val="35000"/>
                  </a:schemeClr>
                </a:solidFill>
              </a:rPr>
              <a:t>AQ</a:t>
            </a:r>
            <a:r>
              <a:rPr lang="zh-CN" altLang="zh-CN" dirty="0">
                <a:solidFill>
                  <a:schemeClr val="tx1">
                    <a:lumMod val="65000"/>
                    <a:lumOff val="35000"/>
                  </a:schemeClr>
                </a:solidFill>
              </a:rPr>
              <a:t>愈高，愈能弹性面对逆境，</a:t>
            </a:r>
            <a:r>
              <a:rPr lang="zh-CN" altLang="en-US" dirty="0">
                <a:solidFill>
                  <a:schemeClr val="tx1">
                    <a:lumMod val="65000"/>
                    <a:lumOff val="35000"/>
                  </a:schemeClr>
                </a:solidFill>
              </a:rPr>
              <a:t>勇于</a:t>
            </a:r>
            <a:r>
              <a:rPr lang="zh-CN" altLang="zh-CN" dirty="0">
                <a:solidFill>
                  <a:schemeClr val="tx1">
                    <a:lumMod val="65000"/>
                    <a:lumOff val="35000"/>
                  </a:schemeClr>
                </a:solidFill>
              </a:rPr>
              <a:t>接受困难的挑战。挫折不可怕，关键是要看我们对待挫折持</a:t>
            </a:r>
            <a:r>
              <a:rPr lang="zh-CN" altLang="en-US" dirty="0">
                <a:solidFill>
                  <a:schemeClr val="tx1">
                    <a:lumMod val="65000"/>
                    <a:lumOff val="35000"/>
                  </a:schemeClr>
                </a:solidFill>
              </a:rPr>
              <a:t>怎样</a:t>
            </a:r>
            <a:r>
              <a:rPr lang="zh-CN" altLang="zh-CN" dirty="0">
                <a:solidFill>
                  <a:schemeClr val="tx1">
                    <a:lumMod val="65000"/>
                    <a:lumOff val="35000"/>
                  </a:schemeClr>
                </a:solidFill>
              </a:rPr>
              <a:t>的态度。</a:t>
            </a:r>
            <a:endParaRPr lang="en-US" b="1" dirty="0">
              <a:solidFill>
                <a:schemeClr val="tx1">
                  <a:lumMod val="65000"/>
                  <a:lumOff val="35000"/>
                </a:schemeClr>
              </a:solidFill>
            </a:endParaRPr>
          </a:p>
        </p:txBody>
      </p:sp>
      <p:sp>
        <p:nvSpPr>
          <p:cNvPr id="30" name="矩形 29"/>
          <p:cNvSpPr>
            <a:spLocks/>
          </p:cNvSpPr>
          <p:nvPr/>
        </p:nvSpPr>
        <p:spPr>
          <a:xfrm>
            <a:off x="3143288" y="3933122"/>
            <a:ext cx="5401303" cy="1598900"/>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Tree>
    <p:extLst>
      <p:ext uri="{BB962C8B-B14F-4D97-AF65-F5344CB8AC3E}">
        <p14:creationId xmlns:p14="http://schemas.microsoft.com/office/powerpoint/2010/main" val="215415351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24"/>
                                        </p:tgtEl>
                                        <p:attrNameLst>
                                          <p:attrName>style.visibility</p:attrName>
                                        </p:attrNameLst>
                                      </p:cBhvr>
                                      <p:to>
                                        <p:strVal val="visible"/>
                                      </p:to>
                                    </p:set>
                                    <p:anim calcmode="lin" valueType="num">
                                      <p:cBhvr>
                                        <p:cTn id="7" dur="500" fill="hold"/>
                                        <p:tgtEl>
                                          <p:spTgt spid="24"/>
                                        </p:tgtEl>
                                        <p:attrNameLst>
                                          <p:attrName>ppt_w</p:attrName>
                                        </p:attrNameLst>
                                      </p:cBhvr>
                                      <p:tavLst>
                                        <p:tav tm="0">
                                          <p:val>
                                            <p:fltVal val="0"/>
                                          </p:val>
                                        </p:tav>
                                        <p:tav tm="100000">
                                          <p:val>
                                            <p:strVal val="#ppt_w"/>
                                          </p:val>
                                        </p:tav>
                                      </p:tavLst>
                                    </p:anim>
                                    <p:anim calcmode="lin" valueType="num">
                                      <p:cBhvr>
                                        <p:cTn id="8" dur="500" fill="hold"/>
                                        <p:tgtEl>
                                          <p:spTgt spid="24"/>
                                        </p:tgtEl>
                                        <p:attrNameLst>
                                          <p:attrName>ppt_h</p:attrName>
                                        </p:attrNameLst>
                                      </p:cBhvr>
                                      <p:tavLst>
                                        <p:tav tm="0">
                                          <p:val>
                                            <p:fltVal val="0"/>
                                          </p:val>
                                        </p:tav>
                                        <p:tav tm="100000">
                                          <p:val>
                                            <p:strVal val="#ppt_h"/>
                                          </p:val>
                                        </p:tav>
                                      </p:tavLst>
                                    </p:anim>
                                    <p:animEffect transition="in" filter="fade">
                                      <p:cBhvr>
                                        <p:cTn id="9" dur="500"/>
                                        <p:tgtEl>
                                          <p:spTgt spid="24"/>
                                        </p:tgtEl>
                                      </p:cBhvr>
                                    </p:animEffect>
                                  </p:childTnLst>
                                </p:cTn>
                              </p:par>
                              <p:par>
                                <p:cTn id="10" presetID="8" presetClass="emph" presetSubtype="0" fill="hold" nodeType="withEffect">
                                  <p:stCondLst>
                                    <p:cond delay="0"/>
                                  </p:stCondLst>
                                  <p:childTnLst>
                                    <p:animRot by="21600000">
                                      <p:cBhvr>
                                        <p:cTn id="11" dur="500" fill="hold"/>
                                        <p:tgtEl>
                                          <p:spTgt spid="24"/>
                                        </p:tgtEl>
                                        <p:attrNameLst>
                                          <p:attrName>r</p:attrName>
                                        </p:attrNameLst>
                                      </p:cBhvr>
                                    </p:animRot>
                                  </p:childTnLst>
                                </p:cTn>
                              </p:par>
                            </p:childTnLst>
                          </p:cTn>
                        </p:par>
                        <p:par>
                          <p:cTn id="12" fill="hold">
                            <p:stCondLst>
                              <p:cond delay="500"/>
                            </p:stCondLst>
                            <p:childTnLst>
                              <p:par>
                                <p:cTn id="13" presetID="42" presetClass="entr" presetSubtype="0" fill="hold" grpId="0" nodeType="afterEffect">
                                  <p:stCondLst>
                                    <p:cond delay="0"/>
                                  </p:stCondLst>
                                  <p:childTnLst>
                                    <p:set>
                                      <p:cBhvr>
                                        <p:cTn id="14" dur="1" fill="hold">
                                          <p:stCondLst>
                                            <p:cond delay="0"/>
                                          </p:stCondLst>
                                        </p:cTn>
                                        <p:tgtEl>
                                          <p:spTgt spid="29"/>
                                        </p:tgtEl>
                                        <p:attrNameLst>
                                          <p:attrName>style.visibility</p:attrName>
                                        </p:attrNameLst>
                                      </p:cBhvr>
                                      <p:to>
                                        <p:strVal val="visible"/>
                                      </p:to>
                                    </p:set>
                                    <p:animEffect transition="in" filter="fade">
                                      <p:cBhvr>
                                        <p:cTn id="15" dur="1000"/>
                                        <p:tgtEl>
                                          <p:spTgt spid="29"/>
                                        </p:tgtEl>
                                      </p:cBhvr>
                                    </p:animEffect>
                                    <p:anim calcmode="lin" valueType="num">
                                      <p:cBhvr>
                                        <p:cTn id="16" dur="1000" fill="hold"/>
                                        <p:tgtEl>
                                          <p:spTgt spid="29"/>
                                        </p:tgtEl>
                                        <p:attrNameLst>
                                          <p:attrName>ppt_x</p:attrName>
                                        </p:attrNameLst>
                                      </p:cBhvr>
                                      <p:tavLst>
                                        <p:tav tm="0">
                                          <p:val>
                                            <p:strVal val="#ppt_x"/>
                                          </p:val>
                                        </p:tav>
                                        <p:tav tm="100000">
                                          <p:val>
                                            <p:strVal val="#ppt_x"/>
                                          </p:val>
                                        </p:tav>
                                      </p:tavLst>
                                    </p:anim>
                                    <p:anim calcmode="lin" valueType="num">
                                      <p:cBhvr>
                                        <p:cTn id="17"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9"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F:\TDZ临时\其他备用\！PPT图片及版面资源\06-PPT精选插图\02-商务\喝醉了.pn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2079266" y="942488"/>
            <a:ext cx="7204538" cy="4764157"/>
          </a:xfrm>
          <a:prstGeom prst="snip2DiagRect">
            <a:avLst>
              <a:gd name="adj1" fmla="val 0"/>
              <a:gd name="adj2" fmla="val 10379"/>
            </a:avLst>
          </a:prstGeom>
          <a:noFill/>
          <a:ln w="28575">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4</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关于失败</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失败并不可怕</a:t>
            </a:r>
            <a:endParaRPr lang="en-US" spc="150" dirty="0">
              <a:solidFill>
                <a:schemeClr val="accent6"/>
              </a:solidFill>
              <a:latin typeface="微软雅黑" pitchFamily="34" charset="-122"/>
              <a:ea typeface="微软雅黑" pitchFamily="34" charset="-122"/>
            </a:endParaRPr>
          </a:p>
        </p:txBody>
      </p:sp>
      <p:sp>
        <p:nvSpPr>
          <p:cNvPr id="16" name="椭圆 15"/>
          <p:cNvSpPr>
            <a:spLocks/>
          </p:cNvSpPr>
          <p:nvPr/>
        </p:nvSpPr>
        <p:spPr>
          <a:xfrm>
            <a:off x="-945936" y="764357"/>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1" name="Text Box 44"/>
          <p:cNvSpPr txBox="1">
            <a:spLocks noChangeArrowheads="1"/>
          </p:cNvSpPr>
          <p:nvPr/>
        </p:nvSpPr>
        <p:spPr bwMode="auto">
          <a:xfrm>
            <a:off x="9552834" y="1857042"/>
            <a:ext cx="2448591" cy="3714962"/>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没有人能够随随便便成功，在前往成功的征途上，常常会有失败相随</a:t>
            </a:r>
            <a:r>
              <a:rPr lang="zh-CN" altLang="en-US" dirty="0"/>
              <a:t>。</a:t>
            </a:r>
            <a:r>
              <a:rPr lang="zh-CN" altLang="en-US" b="1" dirty="0">
                <a:solidFill>
                  <a:schemeClr val="accent6"/>
                </a:solidFill>
              </a:rPr>
              <a:t>失败并不可怕，可怕的是失去了面对失败的勇气。</a:t>
            </a:r>
            <a:r>
              <a:rPr lang="zh-CN" altLang="en-US" dirty="0">
                <a:solidFill>
                  <a:schemeClr val="tx1">
                    <a:lumMod val="65000"/>
                    <a:lumOff val="35000"/>
                  </a:schemeClr>
                </a:solidFill>
              </a:rPr>
              <a:t>如果你总是担心失败，那么你已经失败了。很多时候，打败你的，不是外在环境，而是你的心。每次打击，只要你扛过来了，你就会变得更加坚强。</a:t>
            </a:r>
            <a:endParaRPr lang="en-US" dirty="0">
              <a:solidFill>
                <a:schemeClr val="tx1">
                  <a:lumMod val="65000"/>
                  <a:lumOff val="35000"/>
                </a:schemeClr>
              </a:solidFill>
            </a:endParaRPr>
          </a:p>
        </p:txBody>
      </p:sp>
      <p:cxnSp>
        <p:nvCxnSpPr>
          <p:cNvPr id="24" name="直接连接符 23"/>
          <p:cNvCxnSpPr/>
          <p:nvPr/>
        </p:nvCxnSpPr>
        <p:spPr>
          <a:xfrm flipV="1">
            <a:off x="9267607" y="5853916"/>
            <a:ext cx="0" cy="61208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Tree>
    <p:extLst>
      <p:ext uri="{BB962C8B-B14F-4D97-AF65-F5344CB8AC3E}">
        <p14:creationId xmlns:p14="http://schemas.microsoft.com/office/powerpoint/2010/main" val="556572425"/>
      </p:ext>
    </p:extLst>
  </p:cSld>
  <p:clrMapOvr>
    <a:masterClrMapping/>
  </p:clrMapOvr>
  <mc:AlternateContent xmlns:mc="http://schemas.openxmlformats.org/markup-compatibility/2006" xmlns:p14="http://schemas.microsoft.com/office/powerpoint/2010/main">
    <mc:Choice Requires="p14">
      <p:transition spd="med">
        <p14:ferris dir="l"/>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path" presetSubtype="0" accel="50000" decel="50000" fill="hold" grpId="0" nodeType="afterEffect">
                                  <p:stCondLst>
                                    <p:cond delay="0"/>
                                  </p:stCondLst>
                                  <p:childTnLst>
                                    <p:animMotion origin="layout" path="M 3.49616E-6 2.59259E-6 L 0.10342 2.59259E-6 C 0.14979 2.59259E-6 0.20685 0.01967 0.20685 0.03634 L 0.20685 0.07361 " pathEditMode="relative" rAng="0" ptsTypes="FfFF">
                                      <p:cBhvr>
                                        <p:cTn id="6" dur="1000" fill="hold"/>
                                        <p:tgtEl>
                                          <p:spTgt spid="16"/>
                                        </p:tgtEl>
                                        <p:attrNameLst>
                                          <p:attrName>ppt_x</p:attrName>
                                          <p:attrName>ppt_y</p:attrName>
                                        </p:attrNameLst>
                                      </p:cBhvr>
                                      <p:rCtr x="10343" y="3681"/>
                                    </p:animMotion>
                                  </p:childTnLst>
                                </p:cTn>
                              </p:par>
                            </p:childTnLst>
                          </p:cTn>
                        </p:par>
                        <p:par>
                          <p:cTn id="7" fill="hold">
                            <p:stCondLst>
                              <p:cond delay="1000"/>
                            </p:stCondLst>
                            <p:childTnLst>
                              <p:par>
                                <p:cTn id="8" presetID="47" presetClass="entr" presetSubtype="0"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42" presetClass="entr" presetSubtype="0" fill="hold" grpId="0" nodeType="after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fade">
                                      <p:cBhvr>
                                        <p:cTn id="16" dur="1000"/>
                                        <p:tgtEl>
                                          <p:spTgt spid="21"/>
                                        </p:tgtEl>
                                      </p:cBhvr>
                                    </p:animEffect>
                                    <p:anim calcmode="lin" valueType="num">
                                      <p:cBhvr>
                                        <p:cTn id="17" dur="1000" fill="hold"/>
                                        <p:tgtEl>
                                          <p:spTgt spid="21"/>
                                        </p:tgtEl>
                                        <p:attrNameLst>
                                          <p:attrName>ppt_x</p:attrName>
                                        </p:attrNameLst>
                                      </p:cBhvr>
                                      <p:tavLst>
                                        <p:tav tm="0">
                                          <p:val>
                                            <p:strVal val="#ppt_x"/>
                                          </p:val>
                                        </p:tav>
                                        <p:tav tm="100000">
                                          <p:val>
                                            <p:strVal val="#ppt_x"/>
                                          </p:val>
                                        </p:tav>
                                      </p:tavLst>
                                    </p:anim>
                                    <p:anim calcmode="lin" valueType="num">
                                      <p:cBhvr>
                                        <p:cTn id="18"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21"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rgbClr val="00B0F0"/>
                </a:solidFill>
                <a:latin typeface="微软雅黑" pitchFamily="34" charset="-122"/>
                <a:ea typeface="微软雅黑" pitchFamily="34" charset="-122"/>
              </a:rPr>
              <a:t>意志是什么</a:t>
            </a:r>
            <a:endParaRPr lang="en-US" spc="150" dirty="0">
              <a:solidFill>
                <a:srgbClr val="00B0F0"/>
              </a:solidFill>
              <a:latin typeface="微软雅黑" pitchFamily="34" charset="-122"/>
              <a:ea typeface="微软雅黑" pitchFamily="34" charset="-122"/>
            </a:endParaRPr>
          </a:p>
        </p:txBody>
      </p:sp>
      <p:sp>
        <p:nvSpPr>
          <p:cNvPr id="18" name="椭圆 17"/>
          <p:cNvSpPr>
            <a:spLocks/>
          </p:cNvSpPr>
          <p:nvPr/>
        </p:nvSpPr>
        <p:spPr>
          <a:xfrm>
            <a:off x="-945936" y="764357"/>
            <a:ext cx="288038" cy="2880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3074" name="Picture 2" descr="C:\Documents and Settings\huxiya\桌面\xpic3956.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143288" y="-449"/>
            <a:ext cx="4572596" cy="6858893"/>
          </a:xfrm>
          <a:prstGeom prst="rect">
            <a:avLst/>
          </a:prstGeom>
          <a:noFill/>
          <a:extLst>
            <a:ext uri="{909E8E84-426E-40DD-AFC4-6F175D3DCCD1}">
              <a14:hiddenFill xmlns:a14="http://schemas.microsoft.com/office/drawing/2010/main">
                <a:solidFill>
                  <a:srgbClr val="FFFFFF"/>
                </a:solidFill>
              </a14:hiddenFill>
            </a:ext>
          </a:extLst>
        </p:spPr>
      </p:pic>
      <p:sp>
        <p:nvSpPr>
          <p:cNvPr id="20" name="Text Box 44"/>
          <p:cNvSpPr txBox="1">
            <a:spLocks noChangeArrowheads="1"/>
          </p:cNvSpPr>
          <p:nvPr/>
        </p:nvSpPr>
        <p:spPr bwMode="auto">
          <a:xfrm>
            <a:off x="7896434" y="2782351"/>
            <a:ext cx="4104991"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每个人都会有早晨赖床、没有力气起床的情况发生。起床、穿衣的力气并不是什么纯物理学上的力，而是精神上的力，是积极面对生存挑战的勇气。</a:t>
            </a:r>
            <a:endParaRPr lang="en-US" dirty="0">
              <a:solidFill>
                <a:schemeClr val="tx1">
                  <a:lumMod val="65000"/>
                  <a:lumOff val="35000"/>
                </a:schemeClr>
              </a:solidFill>
            </a:endParaRPr>
          </a:p>
        </p:txBody>
      </p:sp>
      <p:sp>
        <p:nvSpPr>
          <p:cNvPr id="21" name="Text Box 44"/>
          <p:cNvSpPr txBox="1">
            <a:spLocks noChangeArrowheads="1"/>
          </p:cNvSpPr>
          <p:nvPr/>
        </p:nvSpPr>
        <p:spPr bwMode="auto">
          <a:xfrm>
            <a:off x="7896434" y="4510768"/>
            <a:ext cx="4104991"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这种精神上的力，就可以理解为意志</a:t>
            </a:r>
            <a:r>
              <a:rPr lang="zh-CN" altLang="en-US" dirty="0"/>
              <a:t>。</a:t>
            </a:r>
            <a:r>
              <a:rPr lang="zh-CN" altLang="en-US" b="1" dirty="0">
                <a:solidFill>
                  <a:srgbClr val="00B0F0"/>
                </a:solidFill>
              </a:rPr>
              <a:t>意志指人们自觉地确定目的，根据目的支配、调节自己的行为，并通过克服困难实现预定目标的心理过程。</a:t>
            </a:r>
            <a:r>
              <a:rPr lang="zh-CN" altLang="zh-CN" dirty="0">
                <a:solidFill>
                  <a:schemeClr val="tx1">
                    <a:lumMod val="65000"/>
                    <a:lumOff val="35000"/>
                  </a:schemeClr>
                </a:solidFill>
              </a:rPr>
              <a:t>意志是内部意识向外部行为的转化。人的一切有目的、有计划、有意识的行动，都属于意志行动。</a:t>
            </a:r>
          </a:p>
        </p:txBody>
      </p:sp>
    </p:spTree>
    <p:extLst>
      <p:ext uri="{BB962C8B-B14F-4D97-AF65-F5344CB8AC3E}">
        <p14:creationId xmlns:p14="http://schemas.microsoft.com/office/powerpoint/2010/main" val="339810415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path" presetSubtype="0" accel="50000" decel="50000" fill="hold" grpId="2" nodeType="afterEffect">
                                  <p:stCondLst>
                                    <p:cond delay="0"/>
                                  </p:stCondLst>
                                  <p:childTnLst>
                                    <p:animMotion origin="layout" path="M 3.49616E-6 2.59259E-6 L 0.10342 2.59259E-6 C 0.14979 2.59259E-6 0.20685 0.01967 0.20685 0.03634 L 0.20685 0.07361 " pathEditMode="relative" rAng="0" ptsTypes="FfFF">
                                      <p:cBhvr>
                                        <p:cTn id="6" dur="1000" fill="hold"/>
                                        <p:tgtEl>
                                          <p:spTgt spid="18"/>
                                        </p:tgtEl>
                                        <p:attrNameLst>
                                          <p:attrName>ppt_x</p:attrName>
                                          <p:attrName>ppt_y</p:attrName>
                                        </p:attrNameLst>
                                      </p:cBhvr>
                                      <p:rCtr x="10343" y="3681"/>
                                    </p:animMotion>
                                  </p:childTnLst>
                                </p:cTn>
                              </p:par>
                            </p:childTnLst>
                          </p:cTn>
                        </p:par>
                        <p:par>
                          <p:cTn id="7" fill="hold">
                            <p:stCondLst>
                              <p:cond delay="1000"/>
                            </p:stCondLst>
                            <p:childTnLst>
                              <p:par>
                                <p:cTn id="8" presetID="47" presetClass="entr" presetSubtype="0" fill="hold" grpId="0" nodeType="afterEffect">
                                  <p:stCondLst>
                                    <p:cond delay="0"/>
                                  </p:stCondLst>
                                  <p:childTnLst>
                                    <p:set>
                                      <p:cBhvr>
                                        <p:cTn id="9" dur="1" fill="hold">
                                          <p:stCondLst>
                                            <p:cond delay="0"/>
                                          </p:stCondLst>
                                        </p:cTn>
                                        <p:tgtEl>
                                          <p:spTgt spid="17"/>
                                        </p:tgtEl>
                                        <p:attrNameLst>
                                          <p:attrName>style.visibility</p:attrName>
                                        </p:attrNameLst>
                                      </p:cBhvr>
                                      <p:to>
                                        <p:strVal val="visible"/>
                                      </p:to>
                                    </p:set>
                                    <p:animEffect transition="in" filter="fade">
                                      <p:cBhvr>
                                        <p:cTn id="10" dur="1000"/>
                                        <p:tgtEl>
                                          <p:spTgt spid="17"/>
                                        </p:tgtEl>
                                      </p:cBhvr>
                                    </p:animEffect>
                                    <p:anim calcmode="lin" valueType="num">
                                      <p:cBhvr>
                                        <p:cTn id="11" dur="1000" fill="hold"/>
                                        <p:tgtEl>
                                          <p:spTgt spid="17"/>
                                        </p:tgtEl>
                                        <p:attrNameLst>
                                          <p:attrName>ppt_x</p:attrName>
                                        </p:attrNameLst>
                                      </p:cBhvr>
                                      <p:tavLst>
                                        <p:tav tm="0">
                                          <p:val>
                                            <p:strVal val="#ppt_x"/>
                                          </p:val>
                                        </p:tav>
                                        <p:tav tm="100000">
                                          <p:val>
                                            <p:strVal val="#ppt_x"/>
                                          </p:val>
                                        </p:tav>
                                      </p:tavLst>
                                    </p:anim>
                                    <p:anim calcmode="lin" valueType="num">
                                      <p:cBhvr>
                                        <p:cTn id="12" dur="1000" fill="hold"/>
                                        <p:tgtEl>
                                          <p:spTgt spid="17"/>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10" presetClass="entr" presetSubtype="0" fill="hold" nodeType="afterEffect">
                                  <p:stCondLst>
                                    <p:cond delay="0"/>
                                  </p:stCondLst>
                                  <p:childTnLst>
                                    <p:set>
                                      <p:cBhvr>
                                        <p:cTn id="15" dur="1" fill="hold">
                                          <p:stCondLst>
                                            <p:cond delay="0"/>
                                          </p:stCondLst>
                                        </p:cTn>
                                        <p:tgtEl>
                                          <p:spTgt spid="3074"/>
                                        </p:tgtEl>
                                        <p:attrNameLst>
                                          <p:attrName>style.visibility</p:attrName>
                                        </p:attrNameLst>
                                      </p:cBhvr>
                                      <p:to>
                                        <p:strVal val="visible"/>
                                      </p:to>
                                    </p:set>
                                    <p:animEffect transition="in" filter="fade">
                                      <p:cBhvr>
                                        <p:cTn id="16" dur="3000"/>
                                        <p:tgtEl>
                                          <p:spTgt spid="3074"/>
                                        </p:tgtEl>
                                      </p:cBhvr>
                                    </p:animEffect>
                                  </p:childTnLst>
                                </p:cTn>
                              </p:par>
                              <p:par>
                                <p:cTn id="17" presetID="42" presetClass="entr" presetSubtype="0" fill="hold" grpId="0" nodeType="withEffect">
                                  <p:stCondLst>
                                    <p:cond delay="0"/>
                                  </p:stCondLst>
                                  <p:childTnLst>
                                    <p:set>
                                      <p:cBhvr>
                                        <p:cTn id="18" dur="1" fill="hold">
                                          <p:stCondLst>
                                            <p:cond delay="0"/>
                                          </p:stCondLst>
                                        </p:cTn>
                                        <p:tgtEl>
                                          <p:spTgt spid="20"/>
                                        </p:tgtEl>
                                        <p:attrNameLst>
                                          <p:attrName>style.visibility</p:attrName>
                                        </p:attrNameLst>
                                      </p:cBhvr>
                                      <p:to>
                                        <p:strVal val="visible"/>
                                      </p:to>
                                    </p:set>
                                    <p:animEffect transition="in" filter="fade">
                                      <p:cBhvr>
                                        <p:cTn id="19" dur="1000"/>
                                        <p:tgtEl>
                                          <p:spTgt spid="20"/>
                                        </p:tgtEl>
                                      </p:cBhvr>
                                    </p:animEffect>
                                    <p:anim calcmode="lin" valueType="num">
                                      <p:cBhvr>
                                        <p:cTn id="20" dur="1000" fill="hold"/>
                                        <p:tgtEl>
                                          <p:spTgt spid="20"/>
                                        </p:tgtEl>
                                        <p:attrNameLst>
                                          <p:attrName>ppt_x</p:attrName>
                                        </p:attrNameLst>
                                      </p:cBhvr>
                                      <p:tavLst>
                                        <p:tav tm="0">
                                          <p:val>
                                            <p:strVal val="#ppt_x"/>
                                          </p:val>
                                        </p:tav>
                                        <p:tav tm="100000">
                                          <p:val>
                                            <p:strVal val="#ppt_x"/>
                                          </p:val>
                                        </p:tav>
                                      </p:tavLst>
                                    </p:anim>
                                    <p:anim calcmode="lin" valueType="num">
                                      <p:cBhvr>
                                        <p:cTn id="21" dur="1000" fill="hold"/>
                                        <p:tgtEl>
                                          <p:spTgt spid="20"/>
                                        </p:tgtEl>
                                        <p:attrNameLst>
                                          <p:attrName>ppt_y</p:attrName>
                                        </p:attrNameLst>
                                      </p:cBhvr>
                                      <p:tavLst>
                                        <p:tav tm="0">
                                          <p:val>
                                            <p:strVal val="#ppt_y+.1"/>
                                          </p:val>
                                        </p:tav>
                                        <p:tav tm="100000">
                                          <p:val>
                                            <p:strVal val="#ppt_y"/>
                                          </p:val>
                                        </p:tav>
                                      </p:tavLst>
                                    </p:anim>
                                  </p:childTnLst>
                                </p:cTn>
                              </p:par>
                              <p:par>
                                <p:cTn id="22" presetID="47" presetClass="entr" presetSubtype="0" fill="hold" grpId="0" nodeType="withEffect">
                                  <p:stCondLst>
                                    <p:cond delay="0"/>
                                  </p:stCondLst>
                                  <p:childTnLst>
                                    <p:set>
                                      <p:cBhvr>
                                        <p:cTn id="23" dur="1" fill="hold">
                                          <p:stCondLst>
                                            <p:cond delay="0"/>
                                          </p:stCondLst>
                                        </p:cTn>
                                        <p:tgtEl>
                                          <p:spTgt spid="21"/>
                                        </p:tgtEl>
                                        <p:attrNameLst>
                                          <p:attrName>style.visibility</p:attrName>
                                        </p:attrNameLst>
                                      </p:cBhvr>
                                      <p:to>
                                        <p:strVal val="visible"/>
                                      </p:to>
                                    </p:set>
                                    <p:animEffect transition="in" filter="fade">
                                      <p:cBhvr>
                                        <p:cTn id="24" dur="1000"/>
                                        <p:tgtEl>
                                          <p:spTgt spid="21"/>
                                        </p:tgtEl>
                                      </p:cBhvr>
                                    </p:animEffect>
                                    <p:anim calcmode="lin" valueType="num">
                                      <p:cBhvr>
                                        <p:cTn id="25" dur="1000" fill="hold"/>
                                        <p:tgtEl>
                                          <p:spTgt spid="21"/>
                                        </p:tgtEl>
                                        <p:attrNameLst>
                                          <p:attrName>ppt_x</p:attrName>
                                        </p:attrNameLst>
                                      </p:cBhvr>
                                      <p:tavLst>
                                        <p:tav tm="0">
                                          <p:val>
                                            <p:strVal val="#ppt_x"/>
                                          </p:val>
                                        </p:tav>
                                        <p:tav tm="100000">
                                          <p:val>
                                            <p:strVal val="#ppt_x"/>
                                          </p:val>
                                        </p:tav>
                                      </p:tavLst>
                                    </p:anim>
                                    <p:anim calcmode="lin" valueType="num">
                                      <p:cBhvr>
                                        <p:cTn id="26" dur="1000" fill="hold"/>
                                        <p:tgtEl>
                                          <p:spTgt spid="2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7" grpId="0"/>
      <p:bldP spid="18" grpId="2" animBg="1"/>
      <p:bldP spid="20" grpId="0"/>
      <p:bldP spid="21"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F:\TDZ临时\其他备用\！个人PPT作品@teliss\磨练坚强意志-图\FECA5EC22E2D84E3FB3C4EE6CA2641FA.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991010" y="908377"/>
            <a:ext cx="7318138" cy="4014523"/>
          </a:xfrm>
          <a:prstGeom prst="rect">
            <a:avLst/>
          </a:prstGeom>
          <a:noFill/>
          <a:ln w="12700">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4</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关于失败</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放弃才是最大的失败</a:t>
            </a:r>
            <a:endParaRPr lang="en-US" spc="150" dirty="0">
              <a:solidFill>
                <a:schemeClr val="accent6"/>
              </a:solidFill>
              <a:latin typeface="微软雅黑" pitchFamily="34" charset="-122"/>
              <a:ea typeface="微软雅黑" pitchFamily="34" charset="-122"/>
            </a:endParaRPr>
          </a:p>
        </p:txBody>
      </p:sp>
      <p:sp>
        <p:nvSpPr>
          <p:cNvPr id="16" name="椭圆 15"/>
          <p:cNvSpPr>
            <a:spLocks/>
          </p:cNvSpPr>
          <p:nvPr/>
        </p:nvSpPr>
        <p:spPr>
          <a:xfrm>
            <a:off x="-945936" y="764357"/>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cxnSp>
        <p:nvCxnSpPr>
          <p:cNvPr id="24" name="直接连接符 23"/>
          <p:cNvCxnSpPr/>
          <p:nvPr/>
        </p:nvCxnSpPr>
        <p:spPr>
          <a:xfrm flipV="1">
            <a:off x="9267607" y="5085400"/>
            <a:ext cx="0" cy="1380596"/>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Text Box 44"/>
          <p:cNvSpPr txBox="1">
            <a:spLocks noChangeArrowheads="1"/>
          </p:cNvSpPr>
          <p:nvPr/>
        </p:nvSpPr>
        <p:spPr bwMode="auto">
          <a:xfrm>
            <a:off x="9552834" y="2564791"/>
            <a:ext cx="2448591" cy="241943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世界上其实并没有彻底的失败，放弃才是最大的失败。你必须认清到底是一时的不顺利还是完全没有办法成功。</a:t>
            </a:r>
            <a:r>
              <a:rPr lang="zh-CN" altLang="zh-CN" b="1" dirty="0">
                <a:solidFill>
                  <a:schemeClr val="accent6"/>
                </a:solidFill>
              </a:rPr>
              <a:t>当你认为该宣布失败的时候，其实才正要开始。</a:t>
            </a:r>
            <a:endParaRPr lang="en-US" b="1" dirty="0">
              <a:solidFill>
                <a:schemeClr val="accent6"/>
              </a:solidFill>
            </a:endParaRPr>
          </a:p>
        </p:txBody>
      </p:sp>
      <p:sp>
        <p:nvSpPr>
          <p:cNvPr id="18" name="Text Box 44"/>
          <p:cNvSpPr txBox="1">
            <a:spLocks noChangeArrowheads="1"/>
          </p:cNvSpPr>
          <p:nvPr/>
        </p:nvSpPr>
        <p:spPr bwMode="auto">
          <a:xfrm>
            <a:off x="2279079" y="5436077"/>
            <a:ext cx="6697616"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最成功的人并不是那些失败最少的人，而是那些最不畏惧失败的人，最渴望成功的人。要知道，成功需要付出代价，而不成功则要付出更大的代价。</a:t>
            </a:r>
            <a:r>
              <a:rPr lang="zh-CN" altLang="en-US" b="1" dirty="0">
                <a:solidFill>
                  <a:srgbClr val="FF0000"/>
                </a:solidFill>
              </a:rPr>
              <a:t>我们不是为了体验失败才来到这个世界上的。</a:t>
            </a:r>
            <a:endParaRPr lang="en-US" b="1" dirty="0">
              <a:solidFill>
                <a:srgbClr val="FF0000"/>
              </a:solidFill>
            </a:endParaRPr>
          </a:p>
        </p:txBody>
      </p:sp>
    </p:spTree>
    <p:extLst>
      <p:ext uri="{BB962C8B-B14F-4D97-AF65-F5344CB8AC3E}">
        <p14:creationId xmlns:p14="http://schemas.microsoft.com/office/powerpoint/2010/main" val="2814366493"/>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path" presetSubtype="0" accel="50000" decel="50000" fill="hold" grpId="0" nodeType="afterEffect">
                                  <p:stCondLst>
                                    <p:cond delay="0"/>
                                  </p:stCondLst>
                                  <p:childTnLst>
                                    <p:animMotion origin="layout" path="M 3.49616E-6 2.59259E-6 L 0.10342 2.59259E-6 C 0.14979 2.59259E-6 0.20685 0.01967 0.20685 0.03634 L 0.20685 0.07361 " pathEditMode="relative" rAng="0" ptsTypes="FfFF">
                                      <p:cBhvr>
                                        <p:cTn id="6" dur="1000" fill="hold"/>
                                        <p:tgtEl>
                                          <p:spTgt spid="16"/>
                                        </p:tgtEl>
                                        <p:attrNameLst>
                                          <p:attrName>ppt_x</p:attrName>
                                          <p:attrName>ppt_y</p:attrName>
                                        </p:attrNameLst>
                                      </p:cBhvr>
                                      <p:rCtr x="10343" y="3681"/>
                                    </p:animMotion>
                                  </p:childTnLst>
                                </p:cTn>
                              </p:par>
                            </p:childTnLst>
                          </p:cTn>
                        </p:par>
                        <p:par>
                          <p:cTn id="7" fill="hold">
                            <p:stCondLst>
                              <p:cond delay="1000"/>
                            </p:stCondLst>
                            <p:childTnLst>
                              <p:par>
                                <p:cTn id="8" presetID="47" presetClass="entr" presetSubtype="0"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42" presetClass="entr" presetSubtype="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anim calcmode="lin" valueType="num">
                                      <p:cBhvr>
                                        <p:cTn id="17" dur="1000" fill="hold"/>
                                        <p:tgtEl>
                                          <p:spTgt spid="17"/>
                                        </p:tgtEl>
                                        <p:attrNameLst>
                                          <p:attrName>ppt_x</p:attrName>
                                        </p:attrNameLst>
                                      </p:cBhvr>
                                      <p:tavLst>
                                        <p:tav tm="0">
                                          <p:val>
                                            <p:strVal val="#ppt_x"/>
                                          </p:val>
                                        </p:tav>
                                        <p:tav tm="100000">
                                          <p:val>
                                            <p:strVal val="#ppt_x"/>
                                          </p:val>
                                        </p:tav>
                                      </p:tavLst>
                                    </p:anim>
                                    <p:anim calcmode="lin" valueType="num">
                                      <p:cBhvr>
                                        <p:cTn id="18" dur="1000" fill="hold"/>
                                        <p:tgtEl>
                                          <p:spTgt spid="17"/>
                                        </p:tgtEl>
                                        <p:attrNameLst>
                                          <p:attrName>ppt_y</p:attrName>
                                        </p:attrNameLst>
                                      </p:cBhvr>
                                      <p:tavLst>
                                        <p:tav tm="0">
                                          <p:val>
                                            <p:strVal val="#ppt_y+.1"/>
                                          </p:val>
                                        </p:tav>
                                        <p:tav tm="100000">
                                          <p:val>
                                            <p:strVal val="#ppt_y"/>
                                          </p:val>
                                        </p:tav>
                                      </p:tavLst>
                                    </p:anim>
                                  </p:childTnLst>
                                </p:cTn>
                              </p:par>
                            </p:childTnLst>
                          </p:cTn>
                        </p:par>
                        <p:par>
                          <p:cTn id="19" fill="hold">
                            <p:stCondLst>
                              <p:cond delay="3000"/>
                            </p:stCondLst>
                            <p:childTnLst>
                              <p:par>
                                <p:cTn id="20" presetID="47" presetClass="entr" presetSubtype="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4</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关于失败</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有时候，失败是因为努力的还不够</a:t>
            </a:r>
            <a:endParaRPr lang="en-US" spc="150" dirty="0">
              <a:solidFill>
                <a:schemeClr val="accent6"/>
              </a:solidFill>
              <a:latin typeface="微软雅黑" pitchFamily="34" charset="-122"/>
              <a:ea typeface="微软雅黑" pitchFamily="34" charset="-122"/>
            </a:endParaRPr>
          </a:p>
        </p:txBody>
      </p:sp>
      <p:sp>
        <p:nvSpPr>
          <p:cNvPr id="16" name="椭圆 15"/>
          <p:cNvSpPr>
            <a:spLocks/>
          </p:cNvSpPr>
          <p:nvPr/>
        </p:nvSpPr>
        <p:spPr>
          <a:xfrm>
            <a:off x="-945936" y="764357"/>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cxnSp>
        <p:nvCxnSpPr>
          <p:cNvPr id="24" name="直接连接符 23"/>
          <p:cNvCxnSpPr/>
          <p:nvPr/>
        </p:nvCxnSpPr>
        <p:spPr>
          <a:xfrm flipV="1">
            <a:off x="9267607" y="5085400"/>
            <a:ext cx="0" cy="1380596"/>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7" name="Text Box 44"/>
          <p:cNvSpPr txBox="1">
            <a:spLocks noChangeArrowheads="1"/>
          </p:cNvSpPr>
          <p:nvPr/>
        </p:nvSpPr>
        <p:spPr bwMode="auto">
          <a:xfrm>
            <a:off x="9552834" y="1628566"/>
            <a:ext cx="2448591" cy="374920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曾仕强说</a:t>
            </a:r>
            <a:r>
              <a:rPr lang="zh-CN" altLang="en-US" dirty="0">
                <a:solidFill>
                  <a:schemeClr val="tx1">
                    <a:lumMod val="65000"/>
                    <a:lumOff val="35000"/>
                  </a:schemeClr>
                </a:solidFill>
              </a:rPr>
              <a:t>：</a:t>
            </a:r>
            <a:r>
              <a:rPr lang="zh-CN" altLang="zh-CN" dirty="0">
                <a:solidFill>
                  <a:schemeClr val="tx1">
                    <a:lumMod val="65000"/>
                    <a:lumOff val="35000"/>
                  </a:schemeClr>
                </a:solidFill>
              </a:rPr>
              <a:t>我们常说皇天不负苦心人，意思是用心再用心，变成苦心的时候，上天就会让我们如愿以偿</a:t>
            </a:r>
            <a:r>
              <a:rPr lang="zh-CN" altLang="en-US" dirty="0">
                <a:solidFill>
                  <a:schemeClr val="tx1">
                    <a:lumMod val="65000"/>
                    <a:lumOff val="35000"/>
                  </a:schemeClr>
                </a:solidFill>
              </a:rPr>
              <a:t>、</a:t>
            </a:r>
            <a:r>
              <a:rPr lang="zh-CN" altLang="zh-CN" dirty="0">
                <a:solidFill>
                  <a:schemeClr val="tx1">
                    <a:lumMod val="65000"/>
                    <a:lumOff val="35000"/>
                  </a:schemeClr>
                </a:solidFill>
              </a:rPr>
              <a:t>心想事成。问题是用心和苦心之间，有一段相当长的距离。一般人认为用心就好了，殊不知力道不足，仍然是不行的</a:t>
            </a:r>
            <a:r>
              <a:rPr lang="zh-CN" altLang="zh-CN" dirty="0"/>
              <a:t>。</a:t>
            </a:r>
            <a:r>
              <a:rPr lang="zh-CN" altLang="zh-CN" b="1" dirty="0">
                <a:solidFill>
                  <a:schemeClr val="accent6"/>
                </a:solidFill>
              </a:rPr>
              <a:t>必须用心再用心，也就是潜心苦修，才够力度。</a:t>
            </a:r>
            <a:endParaRPr lang="en-US" b="1" dirty="0">
              <a:solidFill>
                <a:schemeClr val="accent6"/>
              </a:solidFill>
            </a:endParaRPr>
          </a:p>
        </p:txBody>
      </p:sp>
      <p:sp>
        <p:nvSpPr>
          <p:cNvPr id="18" name="Text Box 44"/>
          <p:cNvSpPr txBox="1">
            <a:spLocks noChangeArrowheads="1"/>
          </p:cNvSpPr>
          <p:nvPr/>
        </p:nvSpPr>
        <p:spPr bwMode="auto">
          <a:xfrm>
            <a:off x="2279079" y="5436077"/>
            <a:ext cx="6697616"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如果我们轻易承认失败，那么当自我反思一下，我们真的尽到最大的努力了么？真的做到“苦心”的程度了么？你享受了眼前，便不能享受将来，</a:t>
            </a:r>
            <a:r>
              <a:rPr lang="zh-CN" altLang="en-US" b="1" dirty="0">
                <a:solidFill>
                  <a:srgbClr val="FF0000"/>
                </a:solidFill>
              </a:rPr>
              <a:t>怕吃苦者往往苦一辈子，不怕吃苦者只苦半辈子。</a:t>
            </a:r>
            <a:endParaRPr lang="en-US" b="1" dirty="0">
              <a:solidFill>
                <a:srgbClr val="FF0000"/>
              </a:solidFill>
            </a:endParaRPr>
          </a:p>
        </p:txBody>
      </p:sp>
      <p:pic>
        <p:nvPicPr>
          <p:cNvPr id="19" name="Picture 2" descr="F:\TDZ临时\其他备用\！个人PPT作品@teliss\磨练坚强意志-图\490EFACD744C5DB2B42B76AE746A2784.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1991010" y="908377"/>
            <a:ext cx="7318138" cy="4014523"/>
          </a:xfrm>
          <a:prstGeom prst="rect">
            <a:avLst/>
          </a:prstGeom>
          <a:noFill/>
          <a:ln w="12700">
            <a:solidFill>
              <a:schemeClr val="bg1"/>
            </a:solidFill>
          </a:ln>
          <a:effectLst>
            <a:outerShdw blurRad="63500" sx="102000" sy="102000" algn="ctr"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9836147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path" presetSubtype="0" accel="50000" decel="50000" fill="hold" grpId="0" nodeType="afterEffect">
                                  <p:stCondLst>
                                    <p:cond delay="0"/>
                                  </p:stCondLst>
                                  <p:childTnLst>
                                    <p:animMotion origin="layout" path="M 3.49616E-6 2.59259E-6 L 0.10342 2.59259E-6 C 0.14979 2.59259E-6 0.20685 0.01967 0.20685 0.03634 L 0.20685 0.07361 " pathEditMode="relative" rAng="0" ptsTypes="FfFF">
                                      <p:cBhvr>
                                        <p:cTn id="6" dur="1000" fill="hold"/>
                                        <p:tgtEl>
                                          <p:spTgt spid="16"/>
                                        </p:tgtEl>
                                        <p:attrNameLst>
                                          <p:attrName>ppt_x</p:attrName>
                                          <p:attrName>ppt_y</p:attrName>
                                        </p:attrNameLst>
                                      </p:cBhvr>
                                      <p:rCtr x="10343" y="3681"/>
                                    </p:animMotion>
                                  </p:childTnLst>
                                </p:cTn>
                              </p:par>
                            </p:childTnLst>
                          </p:cTn>
                        </p:par>
                        <p:par>
                          <p:cTn id="7" fill="hold">
                            <p:stCondLst>
                              <p:cond delay="1000"/>
                            </p:stCondLst>
                            <p:childTnLst>
                              <p:par>
                                <p:cTn id="8" presetID="47" presetClass="entr" presetSubtype="0"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childTnLst>
                          </p:cTn>
                        </p:par>
                        <p:par>
                          <p:cTn id="13" fill="hold">
                            <p:stCondLst>
                              <p:cond delay="2000"/>
                            </p:stCondLst>
                            <p:childTnLst>
                              <p:par>
                                <p:cTn id="14" presetID="42" presetClass="entr" presetSubtype="0" fill="hold" grpId="0" nodeType="afterEffect">
                                  <p:stCondLst>
                                    <p:cond delay="0"/>
                                  </p:stCondLst>
                                  <p:childTnLst>
                                    <p:set>
                                      <p:cBhvr>
                                        <p:cTn id="15" dur="1" fill="hold">
                                          <p:stCondLst>
                                            <p:cond delay="0"/>
                                          </p:stCondLst>
                                        </p:cTn>
                                        <p:tgtEl>
                                          <p:spTgt spid="17"/>
                                        </p:tgtEl>
                                        <p:attrNameLst>
                                          <p:attrName>style.visibility</p:attrName>
                                        </p:attrNameLst>
                                      </p:cBhvr>
                                      <p:to>
                                        <p:strVal val="visible"/>
                                      </p:to>
                                    </p:set>
                                    <p:animEffect transition="in" filter="fade">
                                      <p:cBhvr>
                                        <p:cTn id="16" dur="1000"/>
                                        <p:tgtEl>
                                          <p:spTgt spid="17"/>
                                        </p:tgtEl>
                                      </p:cBhvr>
                                    </p:animEffect>
                                    <p:anim calcmode="lin" valueType="num">
                                      <p:cBhvr>
                                        <p:cTn id="17" dur="1000" fill="hold"/>
                                        <p:tgtEl>
                                          <p:spTgt spid="17"/>
                                        </p:tgtEl>
                                        <p:attrNameLst>
                                          <p:attrName>ppt_x</p:attrName>
                                        </p:attrNameLst>
                                      </p:cBhvr>
                                      <p:tavLst>
                                        <p:tav tm="0">
                                          <p:val>
                                            <p:strVal val="#ppt_x"/>
                                          </p:val>
                                        </p:tav>
                                        <p:tav tm="100000">
                                          <p:val>
                                            <p:strVal val="#ppt_x"/>
                                          </p:val>
                                        </p:tav>
                                      </p:tavLst>
                                    </p:anim>
                                    <p:anim calcmode="lin" valueType="num">
                                      <p:cBhvr>
                                        <p:cTn id="18" dur="1000" fill="hold"/>
                                        <p:tgtEl>
                                          <p:spTgt spid="17"/>
                                        </p:tgtEl>
                                        <p:attrNameLst>
                                          <p:attrName>ppt_y</p:attrName>
                                        </p:attrNameLst>
                                      </p:cBhvr>
                                      <p:tavLst>
                                        <p:tav tm="0">
                                          <p:val>
                                            <p:strVal val="#ppt_y+.1"/>
                                          </p:val>
                                        </p:tav>
                                        <p:tav tm="100000">
                                          <p:val>
                                            <p:strVal val="#ppt_y"/>
                                          </p:val>
                                        </p:tav>
                                      </p:tavLst>
                                    </p:anim>
                                  </p:childTnLst>
                                </p:cTn>
                              </p:par>
                            </p:childTnLst>
                          </p:cTn>
                        </p:par>
                        <p:par>
                          <p:cTn id="19" fill="hold">
                            <p:stCondLst>
                              <p:cond delay="3000"/>
                            </p:stCondLst>
                            <p:childTnLst>
                              <p:par>
                                <p:cTn id="20" presetID="47" presetClass="entr" presetSubtype="0" fill="hold" grpId="0" nodeType="afterEffect">
                                  <p:stCondLst>
                                    <p:cond delay="0"/>
                                  </p:stCondLst>
                                  <p:childTnLst>
                                    <p:set>
                                      <p:cBhvr>
                                        <p:cTn id="21" dur="1" fill="hold">
                                          <p:stCondLst>
                                            <p:cond delay="0"/>
                                          </p:stCondLst>
                                        </p:cTn>
                                        <p:tgtEl>
                                          <p:spTgt spid="18"/>
                                        </p:tgtEl>
                                        <p:attrNameLst>
                                          <p:attrName>style.visibility</p:attrName>
                                        </p:attrNameLst>
                                      </p:cBhvr>
                                      <p:to>
                                        <p:strVal val="visible"/>
                                      </p:to>
                                    </p:set>
                                    <p:animEffect transition="in" filter="fade">
                                      <p:cBhvr>
                                        <p:cTn id="22" dur="1000"/>
                                        <p:tgtEl>
                                          <p:spTgt spid="18"/>
                                        </p:tgtEl>
                                      </p:cBhvr>
                                    </p:animEffect>
                                    <p:anim calcmode="lin" valueType="num">
                                      <p:cBhvr>
                                        <p:cTn id="23" dur="1000" fill="hold"/>
                                        <p:tgtEl>
                                          <p:spTgt spid="18"/>
                                        </p:tgtEl>
                                        <p:attrNameLst>
                                          <p:attrName>ppt_x</p:attrName>
                                        </p:attrNameLst>
                                      </p:cBhvr>
                                      <p:tavLst>
                                        <p:tav tm="0">
                                          <p:val>
                                            <p:strVal val="#ppt_x"/>
                                          </p:val>
                                        </p:tav>
                                        <p:tav tm="100000">
                                          <p:val>
                                            <p:strVal val="#ppt_x"/>
                                          </p:val>
                                        </p:tav>
                                      </p:tavLst>
                                    </p:anim>
                                    <p:anim calcmode="lin" valueType="num">
                                      <p:cBhvr>
                                        <p:cTn id="24" dur="1000" fill="hold"/>
                                        <p:tgtEl>
                                          <p:spTgt spid="1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17" grpId="0"/>
      <p:bldP spid="1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4</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关于失败</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有时候，失败是因为努力的还不够</a:t>
            </a:r>
            <a:endParaRPr lang="en-US" spc="150" dirty="0">
              <a:solidFill>
                <a:schemeClr val="accent6"/>
              </a:solidFill>
              <a:latin typeface="微软雅黑" pitchFamily="34" charset="-122"/>
              <a:ea typeface="微软雅黑" pitchFamily="34" charset="-122"/>
            </a:endParaRPr>
          </a:p>
        </p:txBody>
      </p:sp>
      <p:sp>
        <p:nvSpPr>
          <p:cNvPr id="21" name="椭圆 20"/>
          <p:cNvSpPr>
            <a:spLocks/>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3</a:t>
            </a:r>
            <a:endParaRPr lang="zh-CN" altLang="en-US" dirty="0">
              <a:solidFill>
                <a:prstClr val="white"/>
              </a:solidFill>
              <a:latin typeface="Arial Unicode MS" pitchFamily="34" charset="-122"/>
              <a:ea typeface="Arial Unicode MS" pitchFamily="34" charset="-122"/>
              <a:cs typeface="Arial Unicode MS" pitchFamily="34" charset="-122"/>
            </a:endParaRPr>
          </a:p>
        </p:txBody>
      </p:sp>
      <p:cxnSp>
        <p:nvCxnSpPr>
          <p:cNvPr id="22" name="直接连接符 21"/>
          <p:cNvCxnSpPr/>
          <p:nvPr/>
        </p:nvCxnSpPr>
        <p:spPr>
          <a:xfrm>
            <a:off x="1846975" y="6458795"/>
            <a:ext cx="1224159" cy="125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pic>
        <p:nvPicPr>
          <p:cNvPr id="25" name="Picture 3" descr="C:\Documents and Settings\huxiya\桌面\DB87C01A68D4748391F67CE3759C4929.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t="-1"/>
          <a:stretch/>
        </p:blipFill>
        <p:spPr bwMode="auto">
          <a:xfrm>
            <a:off x="3207266" y="-447"/>
            <a:ext cx="4833204" cy="6858893"/>
          </a:xfrm>
          <a:prstGeom prst="rect">
            <a:avLst/>
          </a:prstGeom>
          <a:noFill/>
          <a:extLst>
            <a:ext uri="{909E8E84-426E-40DD-AFC4-6F175D3DCCD1}">
              <a14:hiddenFill xmlns:a14="http://schemas.microsoft.com/office/drawing/2010/main">
                <a:solidFill>
                  <a:srgbClr val="FFFFFF"/>
                </a:solidFill>
              </a14:hiddenFill>
            </a:ext>
          </a:extLst>
        </p:spPr>
      </p:pic>
      <p:sp>
        <p:nvSpPr>
          <p:cNvPr id="26" name="Text Box 44"/>
          <p:cNvSpPr txBox="1">
            <a:spLocks noChangeArrowheads="1"/>
          </p:cNvSpPr>
          <p:nvPr/>
        </p:nvSpPr>
        <p:spPr bwMode="auto">
          <a:xfrm>
            <a:off x="8328539" y="2492774"/>
            <a:ext cx="3816921" cy="308432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因此，曾仕强进一步分析说：</a:t>
            </a:r>
            <a:r>
              <a:rPr lang="zh-CN" altLang="zh-CN" dirty="0"/>
              <a:t>“</a:t>
            </a:r>
            <a:r>
              <a:rPr lang="zh-CN" altLang="zh-CN" b="1" dirty="0">
                <a:solidFill>
                  <a:srgbClr val="FF0000"/>
                </a:solidFill>
              </a:rPr>
              <a:t>你会失败是因为你选择了失败，你会成功是因为你选择了成功</a:t>
            </a:r>
            <a:r>
              <a:rPr lang="zh-CN" altLang="zh-CN" dirty="0"/>
              <a:t>，</a:t>
            </a:r>
            <a:r>
              <a:rPr lang="zh-CN" altLang="zh-CN" dirty="0">
                <a:solidFill>
                  <a:schemeClr val="tx1">
                    <a:lumMod val="65000"/>
                    <a:lumOff val="35000"/>
                  </a:schemeClr>
                </a:solidFill>
              </a:rPr>
              <a:t>大家一定会怀疑，有人会选择失败吗？我告诉你，失败是你选择的，你不要推责任，因为在我们面前有好几种选择，一种是很顺利的成功，一种是波折的、磨练的成功，一种是波折的、磨练的失败，一种是一下就失败，都可以。”</a:t>
            </a:r>
          </a:p>
        </p:txBody>
      </p:sp>
    </p:spTree>
    <p:extLst>
      <p:ext uri="{BB962C8B-B14F-4D97-AF65-F5344CB8AC3E}">
        <p14:creationId xmlns:p14="http://schemas.microsoft.com/office/powerpoint/2010/main" val="1066935626"/>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200"/>
                                  </p:stCondLst>
                                  <p:childTnLst>
                                    <p:set>
                                      <p:cBhvr>
                                        <p:cTn id="6" dur="1" fill="hold">
                                          <p:stCondLst>
                                            <p:cond delay="0"/>
                                          </p:stCondLst>
                                        </p:cTn>
                                        <p:tgtEl>
                                          <p:spTgt spid="26"/>
                                        </p:tgtEl>
                                        <p:attrNameLst>
                                          <p:attrName>style.visibility</p:attrName>
                                        </p:attrNameLst>
                                      </p:cBhvr>
                                      <p:to>
                                        <p:strVal val="visible"/>
                                      </p:to>
                                    </p:set>
                                    <p:animEffect transition="in" filter="fade">
                                      <p:cBhvr>
                                        <p:cTn id="7" dur="1000"/>
                                        <p:tgtEl>
                                          <p:spTgt spid="26"/>
                                        </p:tgtEl>
                                      </p:cBhvr>
                                    </p:animEffect>
                                    <p:anim calcmode="lin" valueType="num">
                                      <p:cBhvr>
                                        <p:cTn id="8" dur="1000" fill="hold"/>
                                        <p:tgtEl>
                                          <p:spTgt spid="26"/>
                                        </p:tgtEl>
                                        <p:attrNameLst>
                                          <p:attrName>ppt_x</p:attrName>
                                        </p:attrNameLst>
                                      </p:cBhvr>
                                      <p:tavLst>
                                        <p:tav tm="0">
                                          <p:val>
                                            <p:strVal val="#ppt_x"/>
                                          </p:val>
                                        </p:tav>
                                        <p:tav tm="100000">
                                          <p:val>
                                            <p:strVal val="#ppt_x"/>
                                          </p:val>
                                        </p:tav>
                                      </p:tavLst>
                                    </p:anim>
                                    <p:anim calcmode="lin" valueType="num">
                                      <p:cBhvr>
                                        <p:cTn id="9"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4</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关于失败</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要避免几种“失败的思维”</a:t>
            </a:r>
            <a:endParaRPr lang="en-US" spc="150" dirty="0">
              <a:solidFill>
                <a:schemeClr val="accent6"/>
              </a:solidFill>
              <a:latin typeface="微软雅黑" pitchFamily="34" charset="-122"/>
              <a:ea typeface="微软雅黑" pitchFamily="34" charset="-122"/>
            </a:endParaRPr>
          </a:p>
        </p:txBody>
      </p:sp>
      <p:sp>
        <p:nvSpPr>
          <p:cNvPr id="16" name="椭圆 15"/>
          <p:cNvSpPr>
            <a:spLocks/>
          </p:cNvSpPr>
          <p:nvPr/>
        </p:nvSpPr>
        <p:spPr>
          <a:xfrm>
            <a:off x="-945936" y="764357"/>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4</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1" name="Text Box 44"/>
          <p:cNvSpPr txBox="1">
            <a:spLocks noChangeArrowheads="1"/>
          </p:cNvSpPr>
          <p:nvPr/>
        </p:nvSpPr>
        <p:spPr bwMode="auto">
          <a:xfrm>
            <a:off x="2207062" y="1018080"/>
            <a:ext cx="7849894" cy="722890"/>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我们要避免“失败假设型”、“失败记忆型”、“失败记忆扩散型”的失败思维！以下这三个故事所包含的寓意可谓不言而喻，一目了然，值得深思。</a:t>
            </a:r>
            <a:endParaRPr lang="en-US" dirty="0">
              <a:solidFill>
                <a:schemeClr val="tx1">
                  <a:lumMod val="65000"/>
                  <a:lumOff val="35000"/>
                </a:schemeClr>
              </a:solidFill>
            </a:endParaRPr>
          </a:p>
        </p:txBody>
      </p:sp>
      <p:sp>
        <p:nvSpPr>
          <p:cNvPr id="22" name="矩形 21"/>
          <p:cNvSpPr>
            <a:spLocks/>
          </p:cNvSpPr>
          <p:nvPr/>
        </p:nvSpPr>
        <p:spPr>
          <a:xfrm>
            <a:off x="2063027" y="908392"/>
            <a:ext cx="8098224" cy="936226"/>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grpSp>
        <p:nvGrpSpPr>
          <p:cNvPr id="4" name="组合 3"/>
          <p:cNvGrpSpPr>
            <a:grpSpLocks/>
          </p:cNvGrpSpPr>
          <p:nvPr/>
        </p:nvGrpSpPr>
        <p:grpSpPr>
          <a:xfrm>
            <a:off x="5323791" y="2164258"/>
            <a:ext cx="6173512" cy="4001274"/>
            <a:chOff x="5323098" y="2164422"/>
            <a:chExt cx="6172708" cy="4000753"/>
          </a:xfrm>
        </p:grpSpPr>
        <p:grpSp>
          <p:nvGrpSpPr>
            <p:cNvPr id="3" name="组合 2"/>
            <p:cNvGrpSpPr/>
            <p:nvPr/>
          </p:nvGrpSpPr>
          <p:grpSpPr>
            <a:xfrm>
              <a:off x="5323098" y="2164422"/>
              <a:ext cx="6172708" cy="4000753"/>
              <a:chOff x="5323098" y="2164422"/>
              <a:chExt cx="6172708" cy="4000753"/>
            </a:xfrm>
          </p:grpSpPr>
          <p:sp>
            <p:nvSpPr>
              <p:cNvPr id="67" name="TextBox 66"/>
              <p:cNvSpPr txBox="1"/>
              <p:nvPr/>
            </p:nvSpPr>
            <p:spPr>
              <a:xfrm>
                <a:off x="9209806" y="4606345"/>
                <a:ext cx="2286000" cy="507831"/>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defTabSz="914491">
                  <a:defRPr/>
                </a:pPr>
                <a:r>
                  <a:rPr lang="zh-CN" altLang="en-US" sz="1800" b="1" kern="0" dirty="0">
                    <a:solidFill>
                      <a:srgbClr val="FF0000"/>
                    </a:solidFill>
                  </a:rPr>
                  <a:t>失败记忆型</a:t>
                </a:r>
              </a:p>
            </p:txBody>
          </p:sp>
          <p:sp>
            <p:nvSpPr>
              <p:cNvPr id="68" name="TextBox 67"/>
              <p:cNvSpPr txBox="1"/>
              <p:nvPr/>
            </p:nvSpPr>
            <p:spPr>
              <a:xfrm>
                <a:off x="8328236" y="2174150"/>
                <a:ext cx="2286000" cy="507831"/>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defTabSz="914491">
                  <a:defRPr/>
                </a:pPr>
                <a:r>
                  <a:rPr lang="zh-CN" altLang="en-US" sz="1800" b="1" kern="0" dirty="0">
                    <a:solidFill>
                      <a:srgbClr val="FF0000"/>
                    </a:solidFill>
                  </a:rPr>
                  <a:t>失败假设型</a:t>
                </a:r>
              </a:p>
            </p:txBody>
          </p:sp>
          <p:sp>
            <p:nvSpPr>
              <p:cNvPr id="69" name="TextBox 68"/>
              <p:cNvSpPr txBox="1"/>
              <p:nvPr/>
            </p:nvSpPr>
            <p:spPr>
              <a:xfrm>
                <a:off x="6352908" y="5518973"/>
                <a:ext cx="2286000" cy="507831"/>
              </a:xfrm>
              <a:prstGeom prst="rect">
                <a:avLst/>
              </a:prstGeom>
              <a:noFill/>
              <a:ln>
                <a:noFill/>
              </a:ln>
            </p:spPr>
            <p:txBody>
              <a:bodyPr wrap="square">
                <a:spAutoFit/>
              </a:bodyPr>
              <a:lstStyle>
                <a:defPPr>
                  <a:defRPr lang="zh-CN"/>
                </a:defPPr>
                <a:lvl1pPr>
                  <a:lnSpc>
                    <a:spcPct val="150000"/>
                  </a:lnSpc>
                  <a:defRPr sz="1200">
                    <a:solidFill>
                      <a:srgbClr val="4D4D4D"/>
                    </a:solidFill>
                    <a:ea typeface="微软雅黑" pitchFamily="34" charset="-122"/>
                  </a:defRPr>
                </a:lvl1pPr>
              </a:lstStyle>
              <a:p>
                <a:pPr defTabSz="914491">
                  <a:defRPr/>
                </a:pPr>
                <a:r>
                  <a:rPr lang="zh-CN" altLang="en-US" sz="1800" b="1" kern="0" dirty="0">
                    <a:solidFill>
                      <a:srgbClr val="FF0000"/>
                    </a:solidFill>
                  </a:rPr>
                  <a:t>失败记忆扩散型</a:t>
                </a:r>
              </a:p>
            </p:txBody>
          </p:sp>
          <p:grpSp>
            <p:nvGrpSpPr>
              <p:cNvPr id="70" name="组合 69"/>
              <p:cNvGrpSpPr/>
              <p:nvPr/>
            </p:nvGrpSpPr>
            <p:grpSpPr>
              <a:xfrm>
                <a:off x="5323098" y="2164422"/>
                <a:ext cx="3851808" cy="4000753"/>
                <a:chOff x="1974850" y="1820441"/>
                <a:chExt cx="3851808" cy="4000753"/>
              </a:xfrm>
            </p:grpSpPr>
            <p:grpSp>
              <p:nvGrpSpPr>
                <p:cNvPr id="71" name="组合 70"/>
                <p:cNvGrpSpPr/>
                <p:nvPr/>
              </p:nvGrpSpPr>
              <p:grpSpPr>
                <a:xfrm>
                  <a:off x="4141093" y="1820441"/>
                  <a:ext cx="694122" cy="765262"/>
                  <a:chOff x="2051050" y="4567238"/>
                  <a:chExt cx="1016000" cy="1120130"/>
                </a:xfrm>
              </p:grpSpPr>
              <p:sp>
                <p:nvSpPr>
                  <p:cNvPr id="88" name="椭圆 87"/>
                  <p:cNvSpPr/>
                  <p:nvPr/>
                </p:nvSpPr>
                <p:spPr>
                  <a:xfrm>
                    <a:off x="2060662" y="5498896"/>
                    <a:ext cx="1006388" cy="18847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defTabSz="914491">
                      <a:defRPr/>
                    </a:pPr>
                    <a:endParaRPr lang="zh-CN" altLang="en-US" kern="0" dirty="0">
                      <a:solidFill>
                        <a:sysClr val="window" lastClr="FFFFFF"/>
                      </a:solidFill>
                      <a:latin typeface="Calibri"/>
                      <a:ea typeface="微软雅黑" pitchFamily="34" charset="-122"/>
                    </a:endParaRPr>
                  </a:p>
                </p:txBody>
              </p:sp>
              <p:sp>
                <p:nvSpPr>
                  <p:cNvPr id="89" name="Oval 19"/>
                  <p:cNvSpPr>
                    <a:spLocks noChangeArrowheads="1"/>
                  </p:cNvSpPr>
                  <p:nvPr/>
                </p:nvSpPr>
                <p:spPr bwMode="auto">
                  <a:xfrm>
                    <a:off x="2051050" y="4567238"/>
                    <a:ext cx="1016000" cy="1016000"/>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algn="ctr" defTabSz="914491">
                      <a:lnSpc>
                        <a:spcPct val="120000"/>
                      </a:lnSpc>
                      <a:defRPr/>
                    </a:pPr>
                    <a:endParaRPr lang="zh-CN" altLang="en-US" kern="0" dirty="0">
                      <a:solidFill>
                        <a:srgbClr val="4D4D4D"/>
                      </a:solidFill>
                      <a:latin typeface="Arial" pitchFamily="34" charset="0"/>
                      <a:ea typeface="微软雅黑" pitchFamily="34" charset="-122"/>
                    </a:endParaRPr>
                  </a:p>
                </p:txBody>
              </p:sp>
              <p:sp>
                <p:nvSpPr>
                  <p:cNvPr id="90" name="未知"/>
                  <p:cNvSpPr>
                    <a:spLocks/>
                  </p:cNvSpPr>
                  <p:nvPr/>
                </p:nvSpPr>
                <p:spPr bwMode="auto">
                  <a:xfrm>
                    <a:off x="2184402" y="4594495"/>
                    <a:ext cx="755648" cy="32410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defTabSz="914491">
                      <a:defRPr/>
                    </a:pPr>
                    <a:endParaRPr lang="zh-CN" altLang="en-US" kern="0" dirty="0">
                      <a:solidFill>
                        <a:sysClr val="windowText" lastClr="000000"/>
                      </a:solidFill>
                      <a:ea typeface="微软雅黑" pitchFamily="34" charset="-122"/>
                    </a:endParaRPr>
                  </a:p>
                </p:txBody>
              </p:sp>
            </p:grpSp>
            <p:sp>
              <p:nvSpPr>
                <p:cNvPr id="72" name="Rectangle 5"/>
                <p:cNvSpPr>
                  <a:spLocks noChangeArrowheads="1"/>
                </p:cNvSpPr>
                <p:nvPr/>
              </p:nvSpPr>
              <p:spPr bwMode="gray">
                <a:xfrm rot="19260000" flipV="1">
                  <a:off x="3381375" y="2606675"/>
                  <a:ext cx="1093788" cy="98425"/>
                </a:xfrm>
                <a:prstGeom prst="roundRect">
                  <a:avLst>
                    <a:gd name="adj" fmla="val 38275"/>
                  </a:avLst>
                </a:prstGeom>
                <a:gradFill rotWithShape="1">
                  <a:gsLst>
                    <a:gs pos="833">
                      <a:srgbClr val="A9A9A9"/>
                    </a:gs>
                    <a:gs pos="31000">
                      <a:srgbClr val="F9F9F9"/>
                    </a:gs>
                    <a:gs pos="100000">
                      <a:srgbClr val="5F5F5F"/>
                    </a:gs>
                  </a:gsLst>
                  <a:lin ang="16200000" scaled="0"/>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defTabSz="914491">
                    <a:defRPr/>
                  </a:pPr>
                  <a:endParaRPr lang="zh-CN" altLang="en-US" kern="0" dirty="0">
                    <a:solidFill>
                      <a:sysClr val="windowText" lastClr="000000"/>
                    </a:solidFill>
                    <a:ea typeface="微软雅黑" pitchFamily="34" charset="-122"/>
                  </a:endParaRPr>
                </a:p>
              </p:txBody>
            </p:sp>
            <p:grpSp>
              <p:nvGrpSpPr>
                <p:cNvPr id="73" name="组合 72"/>
                <p:cNvGrpSpPr/>
                <p:nvPr/>
              </p:nvGrpSpPr>
              <p:grpSpPr>
                <a:xfrm>
                  <a:off x="2581274" y="2414588"/>
                  <a:ext cx="1419226" cy="1571365"/>
                  <a:chOff x="2581274" y="2414588"/>
                  <a:chExt cx="1419226" cy="1571365"/>
                </a:xfrm>
              </p:grpSpPr>
              <p:sp>
                <p:nvSpPr>
                  <p:cNvPr id="84" name="椭圆 83"/>
                  <p:cNvSpPr/>
                  <p:nvPr/>
                </p:nvSpPr>
                <p:spPr>
                  <a:xfrm>
                    <a:off x="2581274" y="3720165"/>
                    <a:ext cx="1419226" cy="265788"/>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defTabSz="914491">
                      <a:defRPr/>
                    </a:pPr>
                    <a:endParaRPr lang="zh-CN" altLang="en-US" kern="0" dirty="0">
                      <a:solidFill>
                        <a:sysClr val="window" lastClr="FFFFFF"/>
                      </a:solidFill>
                      <a:latin typeface="Calibri"/>
                      <a:ea typeface="微软雅黑" pitchFamily="34" charset="-122"/>
                    </a:endParaRPr>
                  </a:p>
                </p:txBody>
              </p:sp>
              <p:grpSp>
                <p:nvGrpSpPr>
                  <p:cNvPr id="85" name="组合 19"/>
                  <p:cNvGrpSpPr/>
                  <p:nvPr/>
                </p:nvGrpSpPr>
                <p:grpSpPr>
                  <a:xfrm>
                    <a:off x="2606675" y="2414588"/>
                    <a:ext cx="1368425" cy="1368425"/>
                    <a:chOff x="2606675" y="2414588"/>
                    <a:chExt cx="1368425" cy="1368425"/>
                  </a:xfrm>
                </p:grpSpPr>
                <p:sp>
                  <p:nvSpPr>
                    <p:cNvPr id="86" name="Oval 19"/>
                    <p:cNvSpPr>
                      <a:spLocks noChangeArrowheads="1"/>
                    </p:cNvSpPr>
                    <p:nvPr/>
                  </p:nvSpPr>
                  <p:spPr bwMode="auto">
                    <a:xfrm>
                      <a:off x="2606675" y="2414588"/>
                      <a:ext cx="1368425" cy="1368425"/>
                    </a:xfrm>
                    <a:prstGeom prst="ellipse">
                      <a:avLst/>
                    </a:prstGeom>
                    <a:gradFill rotWithShape="1">
                      <a:gsLst>
                        <a:gs pos="0">
                          <a:srgbClr val="F68426">
                            <a:lumMod val="40000"/>
                            <a:lumOff val="60000"/>
                          </a:srgbClr>
                        </a:gs>
                        <a:gs pos="100000">
                          <a:srgbClr val="F68426"/>
                        </a:gs>
                      </a:gsLst>
                      <a:path path="shape">
                        <a:fillToRect l="50000" t="50000" r="50000" b="50000"/>
                      </a:path>
                    </a:gradFill>
                    <a:ln w="9525">
                      <a:solidFill>
                        <a:srgbClr val="F68426"/>
                      </a:solidFill>
                      <a:round/>
                      <a:headEnd/>
                      <a:tailEnd/>
                    </a:ln>
                    <a:effectLst/>
                  </p:spPr>
                  <p:txBody>
                    <a:bodyPr anchor="ctr"/>
                    <a:lstStyle/>
                    <a:p>
                      <a:pPr algn="ctr" defTabSz="914491">
                        <a:lnSpc>
                          <a:spcPct val="120000"/>
                        </a:lnSpc>
                        <a:defRPr/>
                      </a:pPr>
                      <a:endParaRPr lang="zh-CN" altLang="en-US" kern="0" dirty="0">
                        <a:solidFill>
                          <a:sysClr val="window" lastClr="FFFFFF"/>
                        </a:solidFill>
                        <a:latin typeface="Arial" pitchFamily="34" charset="0"/>
                        <a:ea typeface="微软雅黑" pitchFamily="34" charset="-122"/>
                      </a:endParaRPr>
                    </a:p>
                  </p:txBody>
                </p:sp>
                <p:sp>
                  <p:nvSpPr>
                    <p:cNvPr id="87" name="未知"/>
                    <p:cNvSpPr>
                      <a:spLocks/>
                    </p:cNvSpPr>
                    <p:nvPr/>
                  </p:nvSpPr>
                  <p:spPr bwMode="auto">
                    <a:xfrm>
                      <a:off x="2720975" y="2454275"/>
                      <a:ext cx="1139825" cy="555625"/>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defTabSz="914491">
                        <a:defRPr/>
                      </a:pPr>
                      <a:endParaRPr lang="zh-CN" altLang="en-US" kern="0" dirty="0">
                        <a:solidFill>
                          <a:sysClr val="windowText" lastClr="000000"/>
                        </a:solidFill>
                        <a:ea typeface="微软雅黑" pitchFamily="34" charset="-122"/>
                      </a:endParaRPr>
                    </a:p>
                  </p:txBody>
                </p:sp>
              </p:grpSp>
            </p:grpSp>
            <p:sp>
              <p:nvSpPr>
                <p:cNvPr id="74" name="Rectangle 5"/>
                <p:cNvSpPr>
                  <a:spLocks noChangeArrowheads="1"/>
                </p:cNvSpPr>
                <p:nvPr/>
              </p:nvSpPr>
              <p:spPr bwMode="gray">
                <a:xfrm rot="17520000" flipV="1">
                  <a:off x="2264691" y="3999244"/>
                  <a:ext cx="1150420" cy="107950"/>
                </a:xfrm>
                <a:prstGeom prst="roundRect">
                  <a:avLst>
                    <a:gd name="adj" fmla="val 25282"/>
                  </a:avLst>
                </a:prstGeom>
                <a:gradFill rotWithShape="1">
                  <a:gsLst>
                    <a:gs pos="833">
                      <a:srgbClr val="A9A9A9"/>
                    </a:gs>
                    <a:gs pos="31000">
                      <a:srgbClr val="F9F9F9"/>
                    </a:gs>
                    <a:gs pos="100000">
                      <a:srgbClr val="5F5F5F"/>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defTabSz="914491">
                    <a:defRPr/>
                  </a:pPr>
                  <a:endParaRPr lang="zh-CN" altLang="en-US" kern="0" dirty="0">
                    <a:solidFill>
                      <a:sysClr val="windowText" lastClr="000000"/>
                    </a:solidFill>
                    <a:ea typeface="微软雅黑" pitchFamily="34" charset="-122"/>
                  </a:endParaRPr>
                </a:p>
              </p:txBody>
            </p:sp>
            <p:grpSp>
              <p:nvGrpSpPr>
                <p:cNvPr id="75" name="组合 9"/>
                <p:cNvGrpSpPr/>
                <p:nvPr/>
              </p:nvGrpSpPr>
              <p:grpSpPr>
                <a:xfrm>
                  <a:off x="1974850" y="4538712"/>
                  <a:ext cx="1016000" cy="1282482"/>
                  <a:chOff x="1974850" y="4538712"/>
                  <a:chExt cx="1016000" cy="1282482"/>
                </a:xfrm>
              </p:grpSpPr>
              <p:sp>
                <p:nvSpPr>
                  <p:cNvPr id="81" name="椭圆 80"/>
                  <p:cNvSpPr/>
                  <p:nvPr/>
                </p:nvSpPr>
                <p:spPr>
                  <a:xfrm>
                    <a:off x="1984462" y="5632722"/>
                    <a:ext cx="1006388" cy="18847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defTabSz="914491">
                      <a:defRPr/>
                    </a:pPr>
                    <a:endParaRPr lang="zh-CN" altLang="en-US" kern="0" dirty="0">
                      <a:solidFill>
                        <a:sysClr val="window" lastClr="FFFFFF"/>
                      </a:solidFill>
                      <a:latin typeface="Calibri"/>
                      <a:ea typeface="微软雅黑" pitchFamily="34" charset="-122"/>
                    </a:endParaRPr>
                  </a:p>
                </p:txBody>
              </p:sp>
              <p:sp>
                <p:nvSpPr>
                  <p:cNvPr id="82" name="Oval 19"/>
                  <p:cNvSpPr>
                    <a:spLocks noChangeArrowheads="1"/>
                  </p:cNvSpPr>
                  <p:nvPr/>
                </p:nvSpPr>
                <p:spPr bwMode="auto">
                  <a:xfrm>
                    <a:off x="1974850" y="4538712"/>
                    <a:ext cx="1016000" cy="1016000"/>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algn="ctr" defTabSz="914491">
                      <a:lnSpc>
                        <a:spcPct val="120000"/>
                      </a:lnSpc>
                      <a:defRPr/>
                    </a:pPr>
                    <a:endParaRPr lang="zh-CN" altLang="en-US" kern="0" dirty="0">
                      <a:solidFill>
                        <a:srgbClr val="4D4D4D"/>
                      </a:solidFill>
                      <a:latin typeface="Arial" pitchFamily="34" charset="0"/>
                      <a:ea typeface="微软雅黑" pitchFamily="34" charset="-122"/>
                    </a:endParaRPr>
                  </a:p>
                </p:txBody>
              </p:sp>
              <p:sp>
                <p:nvSpPr>
                  <p:cNvPr id="83" name="未知"/>
                  <p:cNvSpPr>
                    <a:spLocks/>
                  </p:cNvSpPr>
                  <p:nvPr/>
                </p:nvSpPr>
                <p:spPr bwMode="auto">
                  <a:xfrm>
                    <a:off x="2108202" y="4565969"/>
                    <a:ext cx="755648" cy="32410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defTabSz="914491">
                      <a:defRPr/>
                    </a:pPr>
                    <a:endParaRPr lang="zh-CN" altLang="en-US" kern="0" dirty="0">
                      <a:solidFill>
                        <a:sysClr val="windowText" lastClr="000000"/>
                      </a:solidFill>
                      <a:ea typeface="微软雅黑" pitchFamily="34" charset="-122"/>
                    </a:endParaRPr>
                  </a:p>
                </p:txBody>
              </p:sp>
            </p:grpSp>
            <p:sp>
              <p:nvSpPr>
                <p:cNvPr id="76" name="Rectangle 5"/>
                <p:cNvSpPr>
                  <a:spLocks noChangeArrowheads="1"/>
                </p:cNvSpPr>
                <p:nvPr/>
              </p:nvSpPr>
              <p:spPr bwMode="gray">
                <a:xfrm rot="12840000" flipV="1">
                  <a:off x="3572936" y="3783150"/>
                  <a:ext cx="1360858" cy="107950"/>
                </a:xfrm>
                <a:prstGeom prst="roundRect">
                  <a:avLst>
                    <a:gd name="adj" fmla="val 37465"/>
                  </a:avLst>
                </a:prstGeom>
                <a:gradFill rotWithShape="1">
                  <a:gsLst>
                    <a:gs pos="833">
                      <a:srgbClr val="A9A9A9"/>
                    </a:gs>
                    <a:gs pos="31000">
                      <a:srgbClr val="F9F9F9"/>
                    </a:gs>
                    <a:gs pos="100000">
                      <a:srgbClr val="5F5F5F"/>
                    </a:gs>
                  </a:gsLst>
                  <a:lin ang="5400000" scaled="1"/>
                </a:gradFill>
                <a:ln>
                  <a:noFill/>
                </a:ln>
                <a:extLst>
                  <a:ext uri="{91240B29-F687-4F45-9708-019B960494DF}">
                    <a14:hiddenLine xmlns:a14="http://schemas.microsoft.com/office/drawing/2010/main" w="9525" algn="ctr">
                      <a:solidFill>
                        <a:srgbClr val="000000"/>
                      </a:solidFill>
                      <a:miter lim="800000"/>
                      <a:headEnd/>
                      <a:tailEnd/>
                    </a14:hiddenLine>
                  </a:ext>
                </a:extLst>
              </p:spPr>
              <p:txBody>
                <a:bodyPr wrap="none" anchor="ctr"/>
                <a:lstStyle/>
                <a:p>
                  <a:pPr defTabSz="914491">
                    <a:defRPr/>
                  </a:pPr>
                  <a:endParaRPr lang="zh-CN" altLang="en-US" kern="0" dirty="0">
                    <a:solidFill>
                      <a:sysClr val="windowText" lastClr="000000"/>
                    </a:solidFill>
                    <a:ea typeface="微软雅黑" pitchFamily="34" charset="-122"/>
                  </a:endParaRPr>
                </a:p>
              </p:txBody>
            </p:sp>
            <p:grpSp>
              <p:nvGrpSpPr>
                <p:cNvPr id="77" name="组合 11"/>
                <p:cNvGrpSpPr/>
                <p:nvPr/>
              </p:nvGrpSpPr>
              <p:grpSpPr>
                <a:xfrm>
                  <a:off x="4604284" y="3918707"/>
                  <a:ext cx="1222374" cy="1389668"/>
                  <a:chOff x="2051050" y="4567238"/>
                  <a:chExt cx="1016000" cy="1155050"/>
                </a:xfrm>
              </p:grpSpPr>
              <p:sp>
                <p:nvSpPr>
                  <p:cNvPr id="78" name="椭圆 77"/>
                  <p:cNvSpPr/>
                  <p:nvPr/>
                </p:nvSpPr>
                <p:spPr>
                  <a:xfrm>
                    <a:off x="2060662" y="5533816"/>
                    <a:ext cx="1006388" cy="188472"/>
                  </a:xfrm>
                  <a:prstGeom prst="ellipse">
                    <a:avLst/>
                  </a:prstGeom>
                  <a:gradFill flip="none" rotWithShape="1">
                    <a:gsLst>
                      <a:gs pos="97000">
                        <a:sysClr val="windowText" lastClr="000000">
                          <a:alpha val="0"/>
                        </a:sysClr>
                      </a:gs>
                      <a:gs pos="0">
                        <a:sysClr val="windowText" lastClr="000000">
                          <a:alpha val="54000"/>
                        </a:sysClr>
                      </a:gs>
                    </a:gsLst>
                    <a:path path="shape">
                      <a:fillToRect l="50000" t="50000" r="50000" b="50000"/>
                    </a:path>
                    <a:tileRect/>
                  </a:gradFill>
                  <a:ln w="25400" cap="flat" cmpd="sng" algn="ctr">
                    <a:noFill/>
                    <a:prstDash val="solid"/>
                  </a:ln>
                  <a:effectLst/>
                </p:spPr>
                <p:txBody>
                  <a:bodyPr anchor="ctr"/>
                  <a:lstStyle/>
                  <a:p>
                    <a:pPr algn="ctr" defTabSz="914491">
                      <a:defRPr/>
                    </a:pPr>
                    <a:endParaRPr lang="zh-CN" altLang="en-US" kern="0" dirty="0">
                      <a:solidFill>
                        <a:sysClr val="window" lastClr="FFFFFF"/>
                      </a:solidFill>
                      <a:latin typeface="Calibri"/>
                      <a:ea typeface="微软雅黑" pitchFamily="34" charset="-122"/>
                    </a:endParaRPr>
                  </a:p>
                </p:txBody>
              </p:sp>
              <p:sp>
                <p:nvSpPr>
                  <p:cNvPr id="79" name="Oval 19"/>
                  <p:cNvSpPr>
                    <a:spLocks noChangeArrowheads="1"/>
                  </p:cNvSpPr>
                  <p:nvPr/>
                </p:nvSpPr>
                <p:spPr bwMode="auto">
                  <a:xfrm>
                    <a:off x="2051050" y="4567238"/>
                    <a:ext cx="1016000" cy="1016000"/>
                  </a:xfrm>
                  <a:prstGeom prst="ellipse">
                    <a:avLst/>
                  </a:prstGeom>
                  <a:gradFill rotWithShape="1">
                    <a:gsLst>
                      <a:gs pos="0">
                        <a:srgbClr val="FFFFFF"/>
                      </a:gs>
                      <a:gs pos="100000">
                        <a:srgbClr val="C5C5C5"/>
                      </a:gs>
                    </a:gsLst>
                    <a:path path="shape">
                      <a:fillToRect l="50000" t="50000" r="50000" b="50000"/>
                    </a:path>
                  </a:gradFill>
                  <a:ln w="9525">
                    <a:solidFill>
                      <a:srgbClr val="C5C5C5"/>
                    </a:solidFill>
                    <a:round/>
                    <a:headEnd/>
                    <a:tailEnd/>
                  </a:ln>
                  <a:effectLst/>
                </p:spPr>
                <p:txBody>
                  <a:bodyPr anchor="ctr"/>
                  <a:lstStyle/>
                  <a:p>
                    <a:pPr algn="ctr" defTabSz="914491">
                      <a:lnSpc>
                        <a:spcPct val="120000"/>
                      </a:lnSpc>
                      <a:defRPr/>
                    </a:pPr>
                    <a:endParaRPr lang="zh-CN" altLang="en-US" kern="0" dirty="0">
                      <a:solidFill>
                        <a:srgbClr val="4D4D4D"/>
                      </a:solidFill>
                      <a:latin typeface="Arial" pitchFamily="34" charset="0"/>
                      <a:ea typeface="微软雅黑" pitchFamily="34" charset="-122"/>
                    </a:endParaRPr>
                  </a:p>
                </p:txBody>
              </p:sp>
              <p:sp>
                <p:nvSpPr>
                  <p:cNvPr id="80" name="未知"/>
                  <p:cNvSpPr>
                    <a:spLocks/>
                  </p:cNvSpPr>
                  <p:nvPr/>
                </p:nvSpPr>
                <p:spPr bwMode="auto">
                  <a:xfrm>
                    <a:off x="2184402" y="4594495"/>
                    <a:ext cx="755648" cy="324104"/>
                  </a:xfrm>
                  <a:custGeom>
                    <a:avLst/>
                    <a:gdLst>
                      <a:gd name="T0" fmla="*/ 729 w 1321"/>
                      <a:gd name="T1" fmla="*/ 203 h 712"/>
                      <a:gd name="T2" fmla="*/ 738 w 1321"/>
                      <a:gd name="T3" fmla="*/ 224 h 712"/>
                      <a:gd name="T4" fmla="*/ 740 w 1321"/>
                      <a:gd name="T5" fmla="*/ 244 h 712"/>
                      <a:gd name="T6" fmla="*/ 737 w 1321"/>
                      <a:gd name="T7" fmla="*/ 262 h 712"/>
                      <a:gd name="T8" fmla="*/ 727 w 1321"/>
                      <a:gd name="T9" fmla="*/ 279 h 712"/>
                      <a:gd name="T10" fmla="*/ 713 w 1321"/>
                      <a:gd name="T11" fmla="*/ 294 h 712"/>
                      <a:gd name="T12" fmla="*/ 694 w 1321"/>
                      <a:gd name="T13" fmla="*/ 306 h 712"/>
                      <a:gd name="T14" fmla="*/ 670 w 1321"/>
                      <a:gd name="T15" fmla="*/ 318 h 712"/>
                      <a:gd name="T16" fmla="*/ 643 w 1321"/>
                      <a:gd name="T17" fmla="*/ 329 h 712"/>
                      <a:gd name="T18" fmla="*/ 612 w 1321"/>
                      <a:gd name="T19" fmla="*/ 338 h 712"/>
                      <a:gd name="T20" fmla="*/ 578 w 1321"/>
                      <a:gd name="T21" fmla="*/ 346 h 712"/>
                      <a:gd name="T22" fmla="*/ 542 w 1321"/>
                      <a:gd name="T23" fmla="*/ 352 h 712"/>
                      <a:gd name="T24" fmla="*/ 502 w 1321"/>
                      <a:gd name="T25" fmla="*/ 357 h 712"/>
                      <a:gd name="T26" fmla="*/ 462 w 1321"/>
                      <a:gd name="T27" fmla="*/ 360 h 712"/>
                      <a:gd name="T28" fmla="*/ 445 w 1321"/>
                      <a:gd name="T29" fmla="*/ 361 h 712"/>
                      <a:gd name="T30" fmla="*/ 267 w 1321"/>
                      <a:gd name="T31" fmla="*/ 361 h 712"/>
                      <a:gd name="T32" fmla="*/ 264 w 1321"/>
                      <a:gd name="T33" fmla="*/ 361 h 712"/>
                      <a:gd name="T34" fmla="*/ 229 w 1321"/>
                      <a:gd name="T35" fmla="*/ 359 h 712"/>
                      <a:gd name="T36" fmla="*/ 195 w 1321"/>
                      <a:gd name="T37" fmla="*/ 357 h 712"/>
                      <a:gd name="T38" fmla="*/ 162 w 1321"/>
                      <a:gd name="T39" fmla="*/ 353 h 712"/>
                      <a:gd name="T40" fmla="*/ 132 w 1321"/>
                      <a:gd name="T41" fmla="*/ 349 h 712"/>
                      <a:gd name="T42" fmla="*/ 104 w 1321"/>
                      <a:gd name="T43" fmla="*/ 343 h 712"/>
                      <a:gd name="T44" fmla="*/ 79 w 1321"/>
                      <a:gd name="T45" fmla="*/ 336 h 712"/>
                      <a:gd name="T46" fmla="*/ 57 w 1321"/>
                      <a:gd name="T47" fmla="*/ 329 h 712"/>
                      <a:gd name="T48" fmla="*/ 38 w 1321"/>
                      <a:gd name="T49" fmla="*/ 319 h 712"/>
                      <a:gd name="T50" fmla="*/ 22 w 1321"/>
                      <a:gd name="T51" fmla="*/ 308 h 712"/>
                      <a:gd name="T52" fmla="*/ 10 w 1321"/>
                      <a:gd name="T53" fmla="*/ 296 h 712"/>
                      <a:gd name="T54" fmla="*/ 3 w 1321"/>
                      <a:gd name="T55" fmla="*/ 281 h 712"/>
                      <a:gd name="T56" fmla="*/ 0 w 1321"/>
                      <a:gd name="T57" fmla="*/ 266 h 712"/>
                      <a:gd name="T58" fmla="*/ 0 w 1321"/>
                      <a:gd name="T59" fmla="*/ 264 h 712"/>
                      <a:gd name="T60" fmla="*/ 2 w 1321"/>
                      <a:gd name="T61" fmla="*/ 247 h 712"/>
                      <a:gd name="T62" fmla="*/ 9 w 1321"/>
                      <a:gd name="T63" fmla="*/ 226 h 712"/>
                      <a:gd name="T64" fmla="*/ 29 w 1321"/>
                      <a:gd name="T65" fmla="*/ 188 h 712"/>
                      <a:gd name="T66" fmla="*/ 53 w 1321"/>
                      <a:gd name="T67" fmla="*/ 152 h 712"/>
                      <a:gd name="T68" fmla="*/ 82 w 1321"/>
                      <a:gd name="T69" fmla="*/ 119 h 712"/>
                      <a:gd name="T70" fmla="*/ 114 w 1321"/>
                      <a:gd name="T71" fmla="*/ 89 h 712"/>
                      <a:gd name="T72" fmla="*/ 151 w 1321"/>
                      <a:gd name="T73" fmla="*/ 63 h 712"/>
                      <a:gd name="T74" fmla="*/ 191 w 1321"/>
                      <a:gd name="T75" fmla="*/ 42 h 712"/>
                      <a:gd name="T76" fmla="*/ 232 w 1321"/>
                      <a:gd name="T77" fmla="*/ 24 h 712"/>
                      <a:gd name="T78" fmla="*/ 278 w 1321"/>
                      <a:gd name="T79" fmla="*/ 11 h 712"/>
                      <a:gd name="T80" fmla="*/ 325 w 1321"/>
                      <a:gd name="T81" fmla="*/ 3 h 712"/>
                      <a:gd name="T82" fmla="*/ 374 w 1321"/>
                      <a:gd name="T83" fmla="*/ 0 h 712"/>
                      <a:gd name="T84" fmla="*/ 374 w 1321"/>
                      <a:gd name="T85" fmla="*/ 0 h 712"/>
                      <a:gd name="T86" fmla="*/ 425 w 1321"/>
                      <a:gd name="T87" fmla="*/ 3 h 712"/>
                      <a:gd name="T88" fmla="*/ 474 w 1321"/>
                      <a:gd name="T89" fmla="*/ 12 h 712"/>
                      <a:gd name="T90" fmla="*/ 522 w 1321"/>
                      <a:gd name="T91" fmla="*/ 27 h 712"/>
                      <a:gd name="T92" fmla="*/ 566 w 1321"/>
                      <a:gd name="T93" fmla="*/ 46 h 712"/>
                      <a:gd name="T94" fmla="*/ 606 w 1321"/>
                      <a:gd name="T95" fmla="*/ 69 h 712"/>
                      <a:gd name="T96" fmla="*/ 644 w 1321"/>
                      <a:gd name="T97" fmla="*/ 98 h 712"/>
                      <a:gd name="T98" fmla="*/ 677 w 1321"/>
                      <a:gd name="T99" fmla="*/ 130 h 712"/>
                      <a:gd name="T100" fmla="*/ 705 w 1321"/>
                      <a:gd name="T101" fmla="*/ 165 h 712"/>
                      <a:gd name="T102" fmla="*/ 729 w 1321"/>
                      <a:gd name="T103" fmla="*/ 203 h 712"/>
                      <a:gd name="T104" fmla="*/ 729 w 1321"/>
                      <a:gd name="T105" fmla="*/ 203 h 712"/>
                      <a:gd name="T106" fmla="*/ 0 60000 65536"/>
                      <a:gd name="T107" fmla="*/ 0 60000 65536"/>
                      <a:gd name="T108" fmla="*/ 0 60000 65536"/>
                      <a:gd name="T109" fmla="*/ 0 60000 65536"/>
                      <a:gd name="T110" fmla="*/ 0 60000 65536"/>
                      <a:gd name="T111" fmla="*/ 0 60000 65536"/>
                      <a:gd name="T112" fmla="*/ 0 60000 65536"/>
                      <a:gd name="T113" fmla="*/ 0 60000 65536"/>
                      <a:gd name="T114" fmla="*/ 0 60000 65536"/>
                      <a:gd name="T115" fmla="*/ 0 60000 65536"/>
                      <a:gd name="T116" fmla="*/ 0 60000 65536"/>
                      <a:gd name="T117" fmla="*/ 0 60000 65536"/>
                      <a:gd name="T118" fmla="*/ 0 60000 65536"/>
                      <a:gd name="T119" fmla="*/ 0 60000 65536"/>
                      <a:gd name="T120" fmla="*/ 0 60000 65536"/>
                      <a:gd name="T121" fmla="*/ 0 60000 65536"/>
                      <a:gd name="T122" fmla="*/ 0 60000 65536"/>
                      <a:gd name="T123" fmla="*/ 0 60000 65536"/>
                      <a:gd name="T124" fmla="*/ 0 60000 65536"/>
                      <a:gd name="T125" fmla="*/ 0 60000 65536"/>
                      <a:gd name="T126" fmla="*/ 0 60000 65536"/>
                      <a:gd name="T127" fmla="*/ 0 60000 65536"/>
                      <a:gd name="T128" fmla="*/ 0 60000 65536"/>
                      <a:gd name="T129" fmla="*/ 0 60000 65536"/>
                      <a:gd name="T130" fmla="*/ 0 60000 65536"/>
                      <a:gd name="T131" fmla="*/ 0 60000 65536"/>
                      <a:gd name="T132" fmla="*/ 0 60000 65536"/>
                      <a:gd name="T133" fmla="*/ 0 60000 65536"/>
                      <a:gd name="T134" fmla="*/ 0 60000 65536"/>
                      <a:gd name="T135" fmla="*/ 0 60000 65536"/>
                      <a:gd name="T136" fmla="*/ 0 60000 65536"/>
                      <a:gd name="T137" fmla="*/ 0 60000 65536"/>
                      <a:gd name="T138" fmla="*/ 0 60000 65536"/>
                      <a:gd name="T139" fmla="*/ 0 60000 65536"/>
                      <a:gd name="T140" fmla="*/ 0 60000 65536"/>
                      <a:gd name="T141" fmla="*/ 0 60000 65536"/>
                      <a:gd name="T142" fmla="*/ 0 60000 65536"/>
                      <a:gd name="T143" fmla="*/ 0 60000 65536"/>
                      <a:gd name="T144" fmla="*/ 0 60000 65536"/>
                      <a:gd name="T145" fmla="*/ 0 60000 65536"/>
                      <a:gd name="T146" fmla="*/ 0 60000 65536"/>
                      <a:gd name="T147" fmla="*/ 0 60000 65536"/>
                      <a:gd name="T148" fmla="*/ 0 60000 65536"/>
                      <a:gd name="T149" fmla="*/ 0 60000 65536"/>
                      <a:gd name="T150" fmla="*/ 0 60000 65536"/>
                      <a:gd name="T151" fmla="*/ 0 60000 65536"/>
                      <a:gd name="T152" fmla="*/ 0 60000 65536"/>
                      <a:gd name="T153" fmla="*/ 0 60000 65536"/>
                      <a:gd name="T154" fmla="*/ 0 60000 65536"/>
                      <a:gd name="T155" fmla="*/ 0 60000 65536"/>
                      <a:gd name="T156" fmla="*/ 0 60000 65536"/>
                      <a:gd name="T157" fmla="*/ 0 60000 65536"/>
                      <a:gd name="T158" fmla="*/ 0 60000 65536"/>
                      <a:gd name="T159" fmla="*/ 0 w 1321"/>
                      <a:gd name="T160" fmla="*/ 0 h 712"/>
                      <a:gd name="T161" fmla="*/ 1321 w 1321"/>
                      <a:gd name="T162" fmla="*/ 712 h 712"/>
                    </a:gdLst>
                    <a:ahLst/>
                    <a:cxnLst>
                      <a:cxn ang="T106">
                        <a:pos x="T0" y="T1"/>
                      </a:cxn>
                      <a:cxn ang="T107">
                        <a:pos x="T2" y="T3"/>
                      </a:cxn>
                      <a:cxn ang="T108">
                        <a:pos x="T4" y="T5"/>
                      </a:cxn>
                      <a:cxn ang="T109">
                        <a:pos x="T6" y="T7"/>
                      </a:cxn>
                      <a:cxn ang="T110">
                        <a:pos x="T8" y="T9"/>
                      </a:cxn>
                      <a:cxn ang="T111">
                        <a:pos x="T10" y="T11"/>
                      </a:cxn>
                      <a:cxn ang="T112">
                        <a:pos x="T12" y="T13"/>
                      </a:cxn>
                      <a:cxn ang="T113">
                        <a:pos x="T14" y="T15"/>
                      </a:cxn>
                      <a:cxn ang="T114">
                        <a:pos x="T16" y="T17"/>
                      </a:cxn>
                      <a:cxn ang="T115">
                        <a:pos x="T18" y="T19"/>
                      </a:cxn>
                      <a:cxn ang="T116">
                        <a:pos x="T20" y="T21"/>
                      </a:cxn>
                      <a:cxn ang="T117">
                        <a:pos x="T22" y="T23"/>
                      </a:cxn>
                      <a:cxn ang="T118">
                        <a:pos x="T24" y="T25"/>
                      </a:cxn>
                      <a:cxn ang="T119">
                        <a:pos x="T26" y="T27"/>
                      </a:cxn>
                      <a:cxn ang="T120">
                        <a:pos x="T28" y="T29"/>
                      </a:cxn>
                      <a:cxn ang="T121">
                        <a:pos x="T30" y="T31"/>
                      </a:cxn>
                      <a:cxn ang="T122">
                        <a:pos x="T32" y="T33"/>
                      </a:cxn>
                      <a:cxn ang="T123">
                        <a:pos x="T34" y="T35"/>
                      </a:cxn>
                      <a:cxn ang="T124">
                        <a:pos x="T36" y="T37"/>
                      </a:cxn>
                      <a:cxn ang="T125">
                        <a:pos x="T38" y="T39"/>
                      </a:cxn>
                      <a:cxn ang="T126">
                        <a:pos x="T40" y="T41"/>
                      </a:cxn>
                      <a:cxn ang="T127">
                        <a:pos x="T42" y="T43"/>
                      </a:cxn>
                      <a:cxn ang="T128">
                        <a:pos x="T44" y="T45"/>
                      </a:cxn>
                      <a:cxn ang="T129">
                        <a:pos x="T46" y="T47"/>
                      </a:cxn>
                      <a:cxn ang="T130">
                        <a:pos x="T48" y="T49"/>
                      </a:cxn>
                      <a:cxn ang="T131">
                        <a:pos x="T50" y="T51"/>
                      </a:cxn>
                      <a:cxn ang="T132">
                        <a:pos x="T52" y="T53"/>
                      </a:cxn>
                      <a:cxn ang="T133">
                        <a:pos x="T54" y="T55"/>
                      </a:cxn>
                      <a:cxn ang="T134">
                        <a:pos x="T56" y="T57"/>
                      </a:cxn>
                      <a:cxn ang="T135">
                        <a:pos x="T58" y="T59"/>
                      </a:cxn>
                      <a:cxn ang="T136">
                        <a:pos x="T60" y="T61"/>
                      </a:cxn>
                      <a:cxn ang="T137">
                        <a:pos x="T62" y="T63"/>
                      </a:cxn>
                      <a:cxn ang="T138">
                        <a:pos x="T64" y="T65"/>
                      </a:cxn>
                      <a:cxn ang="T139">
                        <a:pos x="T66" y="T67"/>
                      </a:cxn>
                      <a:cxn ang="T140">
                        <a:pos x="T68" y="T69"/>
                      </a:cxn>
                      <a:cxn ang="T141">
                        <a:pos x="T70" y="T71"/>
                      </a:cxn>
                      <a:cxn ang="T142">
                        <a:pos x="T72" y="T73"/>
                      </a:cxn>
                      <a:cxn ang="T143">
                        <a:pos x="T74" y="T75"/>
                      </a:cxn>
                      <a:cxn ang="T144">
                        <a:pos x="T76" y="T77"/>
                      </a:cxn>
                      <a:cxn ang="T145">
                        <a:pos x="T78" y="T79"/>
                      </a:cxn>
                      <a:cxn ang="T146">
                        <a:pos x="T80" y="T81"/>
                      </a:cxn>
                      <a:cxn ang="T147">
                        <a:pos x="T82" y="T83"/>
                      </a:cxn>
                      <a:cxn ang="T148">
                        <a:pos x="T84" y="T85"/>
                      </a:cxn>
                      <a:cxn ang="T149">
                        <a:pos x="T86" y="T87"/>
                      </a:cxn>
                      <a:cxn ang="T150">
                        <a:pos x="T88" y="T89"/>
                      </a:cxn>
                      <a:cxn ang="T151">
                        <a:pos x="T90" y="T91"/>
                      </a:cxn>
                      <a:cxn ang="T152">
                        <a:pos x="T92" y="T93"/>
                      </a:cxn>
                      <a:cxn ang="T153">
                        <a:pos x="T94" y="T95"/>
                      </a:cxn>
                      <a:cxn ang="T154">
                        <a:pos x="T96" y="T97"/>
                      </a:cxn>
                      <a:cxn ang="T155">
                        <a:pos x="T98" y="T99"/>
                      </a:cxn>
                      <a:cxn ang="T156">
                        <a:pos x="T100" y="T101"/>
                      </a:cxn>
                      <a:cxn ang="T157">
                        <a:pos x="T102" y="T103"/>
                      </a:cxn>
                      <a:cxn ang="T158">
                        <a:pos x="T104" y="T105"/>
                      </a:cxn>
                    </a:cxnLst>
                    <a:rect l="T159" t="T160" r="T161" b="T162"/>
                    <a:pathLst>
                      <a:path w="1321" h="712">
                        <a:moveTo>
                          <a:pt x="1301" y="401"/>
                        </a:moveTo>
                        <a:lnTo>
                          <a:pt x="1317" y="442"/>
                        </a:lnTo>
                        <a:lnTo>
                          <a:pt x="1321" y="481"/>
                        </a:lnTo>
                        <a:lnTo>
                          <a:pt x="1315" y="516"/>
                        </a:lnTo>
                        <a:lnTo>
                          <a:pt x="1298" y="550"/>
                        </a:lnTo>
                        <a:lnTo>
                          <a:pt x="1272" y="579"/>
                        </a:lnTo>
                        <a:lnTo>
                          <a:pt x="1239" y="604"/>
                        </a:lnTo>
                        <a:lnTo>
                          <a:pt x="1196" y="628"/>
                        </a:lnTo>
                        <a:lnTo>
                          <a:pt x="1147" y="649"/>
                        </a:lnTo>
                        <a:lnTo>
                          <a:pt x="1092" y="667"/>
                        </a:lnTo>
                        <a:lnTo>
                          <a:pt x="1031" y="683"/>
                        </a:lnTo>
                        <a:lnTo>
                          <a:pt x="967" y="694"/>
                        </a:lnTo>
                        <a:lnTo>
                          <a:pt x="896" y="704"/>
                        </a:lnTo>
                        <a:lnTo>
                          <a:pt x="824" y="710"/>
                        </a:lnTo>
                        <a:lnTo>
                          <a:pt x="795" y="712"/>
                        </a:lnTo>
                        <a:lnTo>
                          <a:pt x="476" y="712"/>
                        </a:lnTo>
                        <a:lnTo>
                          <a:pt x="472" y="712"/>
                        </a:lnTo>
                        <a:lnTo>
                          <a:pt x="409" y="708"/>
                        </a:lnTo>
                        <a:lnTo>
                          <a:pt x="348" y="704"/>
                        </a:lnTo>
                        <a:lnTo>
                          <a:pt x="290" y="696"/>
                        </a:lnTo>
                        <a:lnTo>
                          <a:pt x="235" y="689"/>
                        </a:lnTo>
                        <a:lnTo>
                          <a:pt x="186" y="677"/>
                        </a:lnTo>
                        <a:lnTo>
                          <a:pt x="141" y="663"/>
                        </a:lnTo>
                        <a:lnTo>
                          <a:pt x="102" y="648"/>
                        </a:lnTo>
                        <a:lnTo>
                          <a:pt x="67" y="630"/>
                        </a:lnTo>
                        <a:lnTo>
                          <a:pt x="39" y="608"/>
                        </a:lnTo>
                        <a:lnTo>
                          <a:pt x="18" y="583"/>
                        </a:lnTo>
                        <a:lnTo>
                          <a:pt x="6" y="554"/>
                        </a:lnTo>
                        <a:lnTo>
                          <a:pt x="0" y="524"/>
                        </a:lnTo>
                        <a:lnTo>
                          <a:pt x="0" y="520"/>
                        </a:lnTo>
                        <a:lnTo>
                          <a:pt x="4" y="487"/>
                        </a:lnTo>
                        <a:lnTo>
                          <a:pt x="16" y="446"/>
                        </a:lnTo>
                        <a:lnTo>
                          <a:pt x="51" y="370"/>
                        </a:lnTo>
                        <a:lnTo>
                          <a:pt x="94" y="299"/>
                        </a:lnTo>
                        <a:lnTo>
                          <a:pt x="147" y="235"/>
                        </a:lnTo>
                        <a:lnTo>
                          <a:pt x="204" y="176"/>
                        </a:lnTo>
                        <a:lnTo>
                          <a:pt x="270" y="125"/>
                        </a:lnTo>
                        <a:lnTo>
                          <a:pt x="341" y="82"/>
                        </a:lnTo>
                        <a:lnTo>
                          <a:pt x="415" y="47"/>
                        </a:lnTo>
                        <a:lnTo>
                          <a:pt x="497" y="21"/>
                        </a:lnTo>
                        <a:lnTo>
                          <a:pt x="581" y="6"/>
                        </a:lnTo>
                        <a:lnTo>
                          <a:pt x="667" y="0"/>
                        </a:lnTo>
                        <a:lnTo>
                          <a:pt x="759" y="6"/>
                        </a:lnTo>
                        <a:lnTo>
                          <a:pt x="847" y="23"/>
                        </a:lnTo>
                        <a:lnTo>
                          <a:pt x="932" y="53"/>
                        </a:lnTo>
                        <a:lnTo>
                          <a:pt x="1010" y="90"/>
                        </a:lnTo>
                        <a:lnTo>
                          <a:pt x="1082" y="137"/>
                        </a:lnTo>
                        <a:lnTo>
                          <a:pt x="1149" y="194"/>
                        </a:lnTo>
                        <a:lnTo>
                          <a:pt x="1208" y="256"/>
                        </a:lnTo>
                        <a:lnTo>
                          <a:pt x="1258" y="325"/>
                        </a:lnTo>
                        <a:lnTo>
                          <a:pt x="1301" y="401"/>
                        </a:lnTo>
                        <a:close/>
                      </a:path>
                    </a:pathLst>
                  </a:custGeom>
                  <a:gradFill rotWithShape="1">
                    <a:gsLst>
                      <a:gs pos="0">
                        <a:srgbClr val="FFFFFF"/>
                      </a:gs>
                      <a:gs pos="100000">
                        <a:srgbClr val="FF0000">
                          <a:alpha val="0"/>
                        </a:srgbClr>
                      </a:gs>
                    </a:gsLst>
                    <a:lin ang="5400000" scaled="1"/>
                  </a:gradFill>
                  <a:ln>
                    <a:noFill/>
                  </a:ln>
                  <a:extLst/>
                </p:spPr>
                <p:txBody>
                  <a:bodyPr/>
                  <a:lstStyle/>
                  <a:p>
                    <a:pPr defTabSz="914491">
                      <a:defRPr/>
                    </a:pPr>
                    <a:endParaRPr lang="zh-CN" altLang="en-US" kern="0" dirty="0">
                      <a:solidFill>
                        <a:sysClr val="windowText" lastClr="000000"/>
                      </a:solidFill>
                      <a:ea typeface="微软雅黑" pitchFamily="34" charset="-122"/>
                    </a:endParaRPr>
                  </a:p>
                </p:txBody>
              </p:sp>
            </p:grpSp>
          </p:grpSp>
        </p:grpSp>
        <p:sp>
          <p:nvSpPr>
            <p:cNvPr id="92" name="TextBox 61"/>
            <p:cNvSpPr txBox="1">
              <a:spLocks noChangeArrowheads="1"/>
            </p:cNvSpPr>
            <p:nvPr/>
          </p:nvSpPr>
          <p:spPr bwMode="auto">
            <a:xfrm>
              <a:off x="6239222" y="2996952"/>
              <a:ext cx="800219" cy="830997"/>
            </a:xfrm>
            <a:prstGeom prst="rect">
              <a:avLst/>
            </a:prstGeom>
            <a:noFill/>
            <a:ln w="9525">
              <a:noFill/>
              <a:miter lim="800000"/>
              <a:headEnd/>
              <a:tailEnd/>
            </a:ln>
          </p:spPr>
          <p:txBody>
            <a:bodyPr wrap="none">
              <a:spAutoFit/>
            </a:bodyPr>
            <a:lstStyle/>
            <a:p>
              <a:pPr lvl="0">
                <a:defRPr/>
              </a:pPr>
              <a:r>
                <a:rPr lang="zh-CN" altLang="en-US" sz="2400" b="1" kern="0" dirty="0">
                  <a:solidFill>
                    <a:schemeClr val="bg1"/>
                  </a:solidFill>
                  <a:latin typeface="微软雅黑" pitchFamily="34" charset="-122"/>
                  <a:ea typeface="微软雅黑" pitchFamily="34" charset="-122"/>
                </a:rPr>
                <a:t>失败</a:t>
              </a:r>
              <a:endParaRPr lang="en-US" altLang="zh-CN" sz="2400" b="1" kern="0" dirty="0">
                <a:solidFill>
                  <a:schemeClr val="bg1"/>
                </a:solidFill>
                <a:latin typeface="微软雅黑" pitchFamily="34" charset="-122"/>
                <a:ea typeface="微软雅黑" pitchFamily="34" charset="-122"/>
              </a:endParaRPr>
            </a:p>
            <a:p>
              <a:pPr lvl="0">
                <a:defRPr/>
              </a:pPr>
              <a:r>
                <a:rPr lang="zh-CN" altLang="en-US" sz="2400" b="1" kern="0" dirty="0">
                  <a:solidFill>
                    <a:schemeClr val="bg1"/>
                  </a:solidFill>
                  <a:latin typeface="微软雅黑" pitchFamily="34" charset="-122"/>
                  <a:ea typeface="微软雅黑" pitchFamily="34" charset="-122"/>
                </a:rPr>
                <a:t>思维</a:t>
              </a:r>
            </a:p>
          </p:txBody>
        </p:sp>
      </p:grpSp>
    </p:spTree>
    <p:extLst>
      <p:ext uri="{BB962C8B-B14F-4D97-AF65-F5344CB8AC3E}">
        <p14:creationId xmlns:p14="http://schemas.microsoft.com/office/powerpoint/2010/main" val="28873286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0" presetClass="path" presetSubtype="0" accel="50000" decel="50000" fill="hold" grpId="0" nodeType="afterEffect">
                                  <p:stCondLst>
                                    <p:cond delay="0"/>
                                  </p:stCondLst>
                                  <p:childTnLst>
                                    <p:animMotion origin="layout" path="M 3.49616E-6 2.59259E-6 L 0.10342 2.59259E-6 C 0.14979 2.59259E-6 0.20685 0.01967 0.20685 0.03634 L 0.20685 0.07361 " pathEditMode="relative" rAng="0" ptsTypes="FfFF">
                                      <p:cBhvr>
                                        <p:cTn id="6" dur="1000" fill="hold"/>
                                        <p:tgtEl>
                                          <p:spTgt spid="16"/>
                                        </p:tgtEl>
                                        <p:attrNameLst>
                                          <p:attrName>ppt_x</p:attrName>
                                          <p:attrName>ppt_y</p:attrName>
                                        </p:attrNameLst>
                                      </p:cBhvr>
                                      <p:rCtr x="10343" y="3681"/>
                                    </p:animMotion>
                                  </p:childTnLst>
                                </p:cTn>
                              </p:par>
                            </p:childTnLst>
                          </p:cTn>
                        </p:par>
                        <p:par>
                          <p:cTn id="7" fill="hold">
                            <p:stCondLst>
                              <p:cond delay="1000"/>
                            </p:stCondLst>
                            <p:childTnLst>
                              <p:par>
                                <p:cTn id="8" presetID="47" presetClass="entr" presetSubtype="0" fill="hold" grpId="0" nodeType="afterEffect">
                                  <p:stCondLst>
                                    <p:cond delay="0"/>
                                  </p:stCondLst>
                                  <p:childTnLst>
                                    <p:set>
                                      <p:cBhvr>
                                        <p:cTn id="9" dur="1" fill="hold">
                                          <p:stCondLst>
                                            <p:cond delay="0"/>
                                          </p:stCondLst>
                                        </p:cTn>
                                        <p:tgtEl>
                                          <p:spTgt spid="15"/>
                                        </p:tgtEl>
                                        <p:attrNameLst>
                                          <p:attrName>style.visibility</p:attrName>
                                        </p:attrNameLst>
                                      </p:cBhvr>
                                      <p:to>
                                        <p:strVal val="visible"/>
                                      </p:to>
                                    </p:set>
                                    <p:animEffect transition="in" filter="fade">
                                      <p:cBhvr>
                                        <p:cTn id="10" dur="1000"/>
                                        <p:tgtEl>
                                          <p:spTgt spid="15"/>
                                        </p:tgtEl>
                                      </p:cBhvr>
                                    </p:animEffect>
                                    <p:anim calcmode="lin" valueType="num">
                                      <p:cBhvr>
                                        <p:cTn id="11" dur="1000" fill="hold"/>
                                        <p:tgtEl>
                                          <p:spTgt spid="15"/>
                                        </p:tgtEl>
                                        <p:attrNameLst>
                                          <p:attrName>ppt_x</p:attrName>
                                        </p:attrNameLst>
                                      </p:cBhvr>
                                      <p:tavLst>
                                        <p:tav tm="0">
                                          <p:val>
                                            <p:strVal val="#ppt_x"/>
                                          </p:val>
                                        </p:tav>
                                        <p:tav tm="100000">
                                          <p:val>
                                            <p:strVal val="#ppt_x"/>
                                          </p:val>
                                        </p:tav>
                                      </p:tavLst>
                                    </p:anim>
                                    <p:anim calcmode="lin" valueType="num">
                                      <p:cBhvr>
                                        <p:cTn id="12" dur="1000" fill="hold"/>
                                        <p:tgtEl>
                                          <p:spTgt spid="15"/>
                                        </p:tgtEl>
                                        <p:attrNameLst>
                                          <p:attrName>ppt_y</p:attrName>
                                        </p:attrNameLst>
                                      </p:cBhvr>
                                      <p:tavLst>
                                        <p:tav tm="0">
                                          <p:val>
                                            <p:strVal val="#ppt_y-.1"/>
                                          </p:val>
                                        </p:tav>
                                        <p:tav tm="100000">
                                          <p:val>
                                            <p:strVal val="#ppt_y"/>
                                          </p:val>
                                        </p:tav>
                                      </p:tavLst>
                                    </p:anim>
                                  </p:childTnLst>
                                </p:cTn>
                              </p:par>
                              <p:par>
                                <p:cTn id="13" presetID="42" presetClass="entr" presetSubtype="0" fill="hold" grpId="0" nodeType="withEffect">
                                  <p:stCondLst>
                                    <p:cond delay="0"/>
                                  </p:stCondLst>
                                  <p:childTnLst>
                                    <p:set>
                                      <p:cBhvr>
                                        <p:cTn id="14" dur="1" fill="hold">
                                          <p:stCondLst>
                                            <p:cond delay="0"/>
                                          </p:stCondLst>
                                        </p:cTn>
                                        <p:tgtEl>
                                          <p:spTgt spid="21"/>
                                        </p:tgtEl>
                                        <p:attrNameLst>
                                          <p:attrName>style.visibility</p:attrName>
                                        </p:attrNameLst>
                                      </p:cBhvr>
                                      <p:to>
                                        <p:strVal val="visible"/>
                                      </p:to>
                                    </p:set>
                                    <p:animEffect transition="in" filter="fade">
                                      <p:cBhvr>
                                        <p:cTn id="15" dur="1000"/>
                                        <p:tgtEl>
                                          <p:spTgt spid="21"/>
                                        </p:tgtEl>
                                      </p:cBhvr>
                                    </p:animEffect>
                                    <p:anim calcmode="lin" valueType="num">
                                      <p:cBhvr>
                                        <p:cTn id="16" dur="1000" fill="hold"/>
                                        <p:tgtEl>
                                          <p:spTgt spid="21"/>
                                        </p:tgtEl>
                                        <p:attrNameLst>
                                          <p:attrName>ppt_x</p:attrName>
                                        </p:attrNameLst>
                                      </p:cBhvr>
                                      <p:tavLst>
                                        <p:tav tm="0">
                                          <p:val>
                                            <p:strVal val="#ppt_x"/>
                                          </p:val>
                                        </p:tav>
                                        <p:tav tm="100000">
                                          <p:val>
                                            <p:strVal val="#ppt_x"/>
                                          </p:val>
                                        </p:tav>
                                      </p:tavLst>
                                    </p:anim>
                                    <p:anim calcmode="lin" valueType="num">
                                      <p:cBhvr>
                                        <p:cTn id="17" dur="1000" fill="hold"/>
                                        <p:tgtEl>
                                          <p:spTgt spid="21"/>
                                        </p:tgtEl>
                                        <p:attrNameLst>
                                          <p:attrName>ppt_y</p:attrName>
                                        </p:attrNameLst>
                                      </p:cBhvr>
                                      <p:tavLst>
                                        <p:tav tm="0">
                                          <p:val>
                                            <p:strVal val="#ppt_y+.1"/>
                                          </p:val>
                                        </p:tav>
                                        <p:tav tm="100000">
                                          <p:val>
                                            <p:strVal val="#ppt_y"/>
                                          </p:val>
                                        </p:tav>
                                      </p:tavLst>
                                    </p:anim>
                                  </p:childTnLst>
                                </p:cTn>
                              </p:par>
                            </p:childTnLst>
                          </p:cTn>
                        </p:par>
                        <p:par>
                          <p:cTn id="18" fill="hold">
                            <p:stCondLst>
                              <p:cond delay="2000"/>
                            </p:stCondLst>
                            <p:childTnLst>
                              <p:par>
                                <p:cTn id="19" presetID="10" presetClass="entr" presetSubtype="0" fill="hold" nodeType="afterEffect">
                                  <p:stCondLst>
                                    <p:cond delay="0"/>
                                  </p:stCondLst>
                                  <p:childTnLst>
                                    <p:set>
                                      <p:cBhvr>
                                        <p:cTn id="20" dur="1" fill="hold">
                                          <p:stCondLst>
                                            <p:cond delay="0"/>
                                          </p:stCondLst>
                                        </p:cTn>
                                        <p:tgtEl>
                                          <p:spTgt spid="4"/>
                                        </p:tgtEl>
                                        <p:attrNameLst>
                                          <p:attrName>style.visibility</p:attrName>
                                        </p:attrNameLst>
                                      </p:cBhvr>
                                      <p:to>
                                        <p:strVal val="visible"/>
                                      </p:to>
                                    </p:set>
                                    <p:animEffect transition="in" filter="fade">
                                      <p:cBhvr>
                                        <p:cTn id="21" dur="500"/>
                                        <p:tgtEl>
                                          <p:spTgt spid="4"/>
                                        </p:tgtEl>
                                      </p:cBhvr>
                                    </p:animEffect>
                                  </p:childTnLst>
                                </p:cTn>
                              </p:par>
                              <p:par>
                                <p:cTn id="22" presetID="53" presetClass="entr" presetSubtype="16" fill="hold" nodeType="withEffect">
                                  <p:stCondLst>
                                    <p:cond delay="0"/>
                                  </p:stCondLst>
                                  <p:childTnLst>
                                    <p:set>
                                      <p:cBhvr>
                                        <p:cTn id="23" dur="1" fill="hold">
                                          <p:stCondLst>
                                            <p:cond delay="0"/>
                                          </p:stCondLst>
                                        </p:cTn>
                                        <p:tgtEl>
                                          <p:spTgt spid="4"/>
                                        </p:tgtEl>
                                        <p:attrNameLst>
                                          <p:attrName>style.visibility</p:attrName>
                                        </p:attrNameLst>
                                      </p:cBhvr>
                                      <p:to>
                                        <p:strVal val="visible"/>
                                      </p:to>
                                    </p:set>
                                    <p:anim calcmode="lin" valueType="num">
                                      <p:cBhvr>
                                        <p:cTn id="24" dur="500" fill="hold"/>
                                        <p:tgtEl>
                                          <p:spTgt spid="4"/>
                                        </p:tgtEl>
                                        <p:attrNameLst>
                                          <p:attrName>ppt_w</p:attrName>
                                        </p:attrNameLst>
                                      </p:cBhvr>
                                      <p:tavLst>
                                        <p:tav tm="0">
                                          <p:val>
                                            <p:fltVal val="0"/>
                                          </p:val>
                                        </p:tav>
                                        <p:tav tm="100000">
                                          <p:val>
                                            <p:strVal val="#ppt_w"/>
                                          </p:val>
                                        </p:tav>
                                      </p:tavLst>
                                    </p:anim>
                                    <p:anim calcmode="lin" valueType="num">
                                      <p:cBhvr>
                                        <p:cTn id="25" dur="500" fill="hold"/>
                                        <p:tgtEl>
                                          <p:spTgt spid="4"/>
                                        </p:tgtEl>
                                        <p:attrNameLst>
                                          <p:attrName>ppt_h</p:attrName>
                                        </p:attrNameLst>
                                      </p:cBhvr>
                                      <p:tavLst>
                                        <p:tav tm="0">
                                          <p:val>
                                            <p:fltVal val="0"/>
                                          </p:val>
                                        </p:tav>
                                        <p:tav tm="100000">
                                          <p:val>
                                            <p:strVal val="#ppt_h"/>
                                          </p:val>
                                        </p:tav>
                                      </p:tavLst>
                                    </p:anim>
                                    <p:animEffect transition="in" filter="fade">
                                      <p:cBhvr>
                                        <p:cTn id="2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5" grpId="0"/>
      <p:bldP spid="16" grpId="0" animBg="1"/>
      <p:bldP spid="2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4</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关于失败</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要避免几种“失败的思维”</a:t>
            </a:r>
            <a:endParaRPr lang="en-US" spc="150" dirty="0">
              <a:solidFill>
                <a:schemeClr val="accent6"/>
              </a:solidFill>
              <a:latin typeface="微软雅黑" pitchFamily="34" charset="-122"/>
              <a:ea typeface="微软雅黑" pitchFamily="34" charset="-122"/>
            </a:endParaRPr>
          </a:p>
        </p:txBody>
      </p:sp>
      <p:grpSp>
        <p:nvGrpSpPr>
          <p:cNvPr id="25" name="组合 24"/>
          <p:cNvGrpSpPr>
            <a:grpSpLocks/>
          </p:cNvGrpSpPr>
          <p:nvPr/>
        </p:nvGrpSpPr>
        <p:grpSpPr>
          <a:xfrm>
            <a:off x="1846975" y="5661539"/>
            <a:ext cx="4584871" cy="923450"/>
            <a:chOff x="1846734" y="5661248"/>
            <a:chExt cx="4584274" cy="923330"/>
          </a:xfrm>
        </p:grpSpPr>
        <p:cxnSp>
          <p:nvCxnSpPr>
            <p:cNvPr id="26" name="直接连接符 25"/>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27" name="组合 26"/>
            <p:cNvGrpSpPr/>
            <p:nvPr/>
          </p:nvGrpSpPr>
          <p:grpSpPr>
            <a:xfrm>
              <a:off x="1942980" y="5661248"/>
              <a:ext cx="4488028" cy="923330"/>
              <a:chOff x="1942980" y="5661248"/>
              <a:chExt cx="4488028" cy="923330"/>
            </a:xfrm>
          </p:grpSpPr>
          <p:sp>
            <p:nvSpPr>
              <p:cNvPr id="28" name="TextBox 27"/>
              <p:cNvSpPr txBox="1"/>
              <p:nvPr/>
            </p:nvSpPr>
            <p:spPr>
              <a:xfrm>
                <a:off x="1942980" y="5661248"/>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9" name="矩形 28"/>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“失败假设型”思维</a:t>
                </a:r>
              </a:p>
            </p:txBody>
          </p:sp>
        </p:grpSp>
      </p:grpSp>
      <p:sp>
        <p:nvSpPr>
          <p:cNvPr id="24" name="椭圆 23"/>
          <p:cNvSpPr>
            <a:spLocks/>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4</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31" name="矩形 30"/>
          <p:cNvSpPr>
            <a:spLocks noChangeAspect="1"/>
          </p:cNvSpPr>
          <p:nvPr/>
        </p:nvSpPr>
        <p:spPr>
          <a:xfrm>
            <a:off x="2135045" y="924160"/>
            <a:ext cx="6625599" cy="4377292"/>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32" name="Text Box 44"/>
          <p:cNvSpPr txBox="1">
            <a:spLocks noChangeArrowheads="1"/>
          </p:cNvSpPr>
          <p:nvPr/>
        </p:nvSpPr>
        <p:spPr bwMode="auto">
          <a:xfrm>
            <a:off x="3071270" y="1098307"/>
            <a:ext cx="5545338"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有一个人想挂一张画，但没有锤子。于是他决定到邻居那儿去借锤子。就在这时候他起了疑心：要是邻居不愿意把锤子借我，那怎么办？因为昨天他对我只是漫不经心地打招呼，也许他匆匆忙忙，也许这种匆忙是他装出来的，其实他内心对我是非常不满的。</a:t>
            </a:r>
            <a:endParaRPr lang="en-US" b="1" dirty="0">
              <a:solidFill>
                <a:schemeClr val="tx1">
                  <a:lumMod val="65000"/>
                  <a:lumOff val="35000"/>
                </a:schemeClr>
              </a:solidFill>
            </a:endParaRPr>
          </a:p>
        </p:txBody>
      </p:sp>
      <p:sp>
        <p:nvSpPr>
          <p:cNvPr id="33" name="Text Box 44"/>
          <p:cNvSpPr txBox="1">
            <a:spLocks noChangeArrowheads="1"/>
          </p:cNvSpPr>
          <p:nvPr/>
        </p:nvSpPr>
        <p:spPr bwMode="auto">
          <a:xfrm>
            <a:off x="2329027" y="3142438"/>
            <a:ext cx="6287581"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什么事不满呢？我又没有做对不起他的事，是他自己在多心罢了。要是有人向我借工具，我立刻就借给他。而他为什么会不借呢？怎么能拒绝帮别人这么点儿忙呢？而他还自以为我依赖他，仅仅因为他有一个锤子！我受够了。于是他迅速跑过去，按响门铃。邻居开门了，还没来得及说声“早安”，这个人就冲着他喊道：“留着你的锤子给自己用吧，你这个恶棍！”</a:t>
            </a:r>
            <a:endParaRPr lang="en-US" b="1" dirty="0">
              <a:solidFill>
                <a:schemeClr val="tx1">
                  <a:lumMod val="65000"/>
                  <a:lumOff val="35000"/>
                </a:schemeClr>
              </a:solidFill>
            </a:endParaRPr>
          </a:p>
        </p:txBody>
      </p:sp>
      <p:pic>
        <p:nvPicPr>
          <p:cNvPr id="34" name="Picture 2" descr="C:\Documents and Settings\huxiya\桌面\未标题-13.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241346" y="802088"/>
            <a:ext cx="685889" cy="2146580"/>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1">
            <a:spLocks/>
          </p:cNvSpPr>
          <p:nvPr/>
        </p:nvSpPr>
        <p:spPr>
          <a:xfrm>
            <a:off x="2366925" y="980409"/>
            <a:ext cx="461665" cy="1736802"/>
          </a:xfrm>
          <a:prstGeom prst="rect">
            <a:avLst/>
          </a:prstGeom>
          <a:noFill/>
        </p:spPr>
        <p:txBody>
          <a:bodyPr vert="eaVert" wrap="square" rtlCol="0">
            <a:spAutoFit/>
          </a:bodyPr>
          <a:lstStyle/>
          <a:p>
            <a:pPr algn="ctr"/>
            <a:r>
              <a:rPr lang="zh-CN" altLang="en-US" spc="150" dirty="0">
                <a:solidFill>
                  <a:schemeClr val="bg1"/>
                </a:solidFill>
                <a:latin typeface="微软雅黑" pitchFamily="34" charset="-122"/>
                <a:ea typeface="微软雅黑" pitchFamily="34" charset="-122"/>
              </a:rPr>
              <a:t>听故事并思考</a:t>
            </a:r>
            <a:endParaRPr lang="en-US" spc="150" dirty="0">
              <a:solidFill>
                <a:schemeClr val="bg1"/>
              </a:solidFill>
              <a:latin typeface="微软雅黑" pitchFamily="34" charset="-122"/>
              <a:ea typeface="微软雅黑" pitchFamily="34" charset="-122"/>
            </a:endParaRPr>
          </a:p>
        </p:txBody>
      </p:sp>
      <p:pic>
        <p:nvPicPr>
          <p:cNvPr id="4098" name="Picture 2" descr="F:\TDZ临时\其他备用\！PPT图片及版面资源\06-PPT精选插图\04-图标\E3B286D66D8AD39C2D5302F1CDC81A36.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9218272" y="2770484"/>
            <a:ext cx="2530968" cy="25309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688394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00" fill="hold"/>
                                        <p:tgtEl>
                                          <p:spTgt spid="25"/>
                                        </p:tgtEl>
                                        <p:attrNameLst>
                                          <p:attrName>ppt_x</p:attrName>
                                        </p:attrNameLst>
                                      </p:cBhvr>
                                      <p:tavLst>
                                        <p:tav tm="0">
                                          <p:val>
                                            <p:strVal val="1+#ppt_w/2"/>
                                          </p:val>
                                        </p:tav>
                                        <p:tav tm="100000">
                                          <p:val>
                                            <p:strVal val="#ppt_x"/>
                                          </p:val>
                                        </p:tav>
                                      </p:tavLst>
                                    </p:anim>
                                    <p:anim calcmode="lin" valueType="num">
                                      <p:cBhvr additive="base">
                                        <p:cTn id="8" dur="1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10" presetClass="entr" presetSubtype="0"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1000"/>
                                        <p:tgtEl>
                                          <p:spTgt spid="32"/>
                                        </p:tgtEl>
                                      </p:cBhvr>
                                    </p:animEffect>
                                    <p:anim calcmode="lin" valueType="num">
                                      <p:cBhvr>
                                        <p:cTn id="16" dur="1000" fill="hold"/>
                                        <p:tgtEl>
                                          <p:spTgt spid="32"/>
                                        </p:tgtEl>
                                        <p:attrNameLst>
                                          <p:attrName>ppt_x</p:attrName>
                                        </p:attrNameLst>
                                      </p:cBhvr>
                                      <p:tavLst>
                                        <p:tav tm="0">
                                          <p:val>
                                            <p:strVal val="#ppt_x"/>
                                          </p:val>
                                        </p:tav>
                                        <p:tav tm="100000">
                                          <p:val>
                                            <p:strVal val="#ppt_x"/>
                                          </p:val>
                                        </p:tav>
                                      </p:tavLst>
                                    </p:anim>
                                    <p:anim calcmode="lin" valueType="num">
                                      <p:cBhvr>
                                        <p:cTn id="17" dur="1000" fill="hold"/>
                                        <p:tgtEl>
                                          <p:spTgt spid="32"/>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1000"/>
                                        <p:tgtEl>
                                          <p:spTgt spid="33"/>
                                        </p:tgtEl>
                                      </p:cBhvr>
                                    </p:animEffect>
                                    <p:anim calcmode="lin" valueType="num">
                                      <p:cBhvr>
                                        <p:cTn id="21" dur="1000" fill="hold"/>
                                        <p:tgtEl>
                                          <p:spTgt spid="33"/>
                                        </p:tgtEl>
                                        <p:attrNameLst>
                                          <p:attrName>ppt_x</p:attrName>
                                        </p:attrNameLst>
                                      </p:cBhvr>
                                      <p:tavLst>
                                        <p:tav tm="0">
                                          <p:val>
                                            <p:strVal val="#ppt_x"/>
                                          </p:val>
                                        </p:tav>
                                        <p:tav tm="100000">
                                          <p:val>
                                            <p:strVal val="#ppt_x"/>
                                          </p:val>
                                        </p:tav>
                                      </p:tavLst>
                                    </p:anim>
                                    <p:anim calcmode="lin" valueType="num">
                                      <p:cBhvr>
                                        <p:cTn id="2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5"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4</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关于失败</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要避免几种“失败的思维”</a:t>
            </a:r>
            <a:endParaRPr lang="en-US" spc="150" dirty="0">
              <a:solidFill>
                <a:schemeClr val="accent6"/>
              </a:solidFill>
              <a:latin typeface="微软雅黑" pitchFamily="34" charset="-122"/>
              <a:ea typeface="微软雅黑" pitchFamily="34" charset="-122"/>
            </a:endParaRPr>
          </a:p>
        </p:txBody>
      </p:sp>
      <p:grpSp>
        <p:nvGrpSpPr>
          <p:cNvPr id="25" name="组合 24"/>
          <p:cNvGrpSpPr>
            <a:grpSpLocks/>
          </p:cNvGrpSpPr>
          <p:nvPr/>
        </p:nvGrpSpPr>
        <p:grpSpPr>
          <a:xfrm>
            <a:off x="1846975" y="5661539"/>
            <a:ext cx="4584871" cy="923450"/>
            <a:chOff x="1846734" y="5661248"/>
            <a:chExt cx="4584274" cy="923330"/>
          </a:xfrm>
        </p:grpSpPr>
        <p:cxnSp>
          <p:nvCxnSpPr>
            <p:cNvPr id="26" name="直接连接符 25"/>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27" name="组合 26"/>
            <p:cNvGrpSpPr/>
            <p:nvPr/>
          </p:nvGrpSpPr>
          <p:grpSpPr>
            <a:xfrm>
              <a:off x="1942980" y="5661248"/>
              <a:ext cx="4488028" cy="923330"/>
              <a:chOff x="1942980" y="5661248"/>
              <a:chExt cx="4488028" cy="923330"/>
            </a:xfrm>
          </p:grpSpPr>
          <p:sp>
            <p:nvSpPr>
              <p:cNvPr id="28" name="TextBox 27"/>
              <p:cNvSpPr txBox="1"/>
              <p:nvPr/>
            </p:nvSpPr>
            <p:spPr>
              <a:xfrm>
                <a:off x="1942980" y="5661248"/>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A</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9" name="矩形 28"/>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“失败假设型”思维</a:t>
                </a:r>
              </a:p>
            </p:txBody>
          </p:sp>
        </p:grpSp>
      </p:grpSp>
      <p:sp>
        <p:nvSpPr>
          <p:cNvPr id="24" name="椭圆 23"/>
          <p:cNvSpPr>
            <a:spLocks/>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4</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36" name="Text Box 44"/>
          <p:cNvSpPr txBox="1">
            <a:spLocks noChangeArrowheads="1"/>
          </p:cNvSpPr>
          <p:nvPr/>
        </p:nvSpPr>
        <p:spPr bwMode="auto">
          <a:xfrm>
            <a:off x="2567149" y="980410"/>
            <a:ext cx="6913072"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凡事要往好的方向努力，要做最坏的准备，这句话没有错，错的是</a:t>
            </a:r>
            <a:r>
              <a:rPr lang="zh-CN" altLang="zh-CN" b="1" dirty="0">
                <a:solidFill>
                  <a:srgbClr val="FF0000"/>
                </a:solidFill>
              </a:rPr>
              <a:t>有的人总爱过多的往坏的方面去想。</a:t>
            </a:r>
            <a:r>
              <a:rPr lang="zh-CN" altLang="zh-CN" dirty="0">
                <a:solidFill>
                  <a:schemeClr val="tx1">
                    <a:lumMod val="65000"/>
                    <a:lumOff val="35000"/>
                  </a:schemeClr>
                </a:solidFill>
              </a:rPr>
              <a:t>经过不断的自我否定，他们实际上早已对做成事情失去了信心。这样不行吧，万一怎样怎样……丧失信心的结果是事情十有八九会朝着不利于自己的方向发展，然后还说：看，我早就说过不行吧</a:t>
            </a:r>
            <a:r>
              <a:rPr lang="zh-CN" altLang="zh-CN" dirty="0"/>
              <a:t>？</a:t>
            </a:r>
            <a:r>
              <a:rPr lang="zh-CN" altLang="zh-CN" b="1" dirty="0">
                <a:solidFill>
                  <a:srgbClr val="FF0000"/>
                </a:solidFill>
              </a:rPr>
              <a:t>甚至在潜意识里多多少少还有些希望向坏的方向发展的念头，以验证自己的假设。</a:t>
            </a:r>
            <a:r>
              <a:rPr lang="zh-CN" altLang="zh-CN" dirty="0">
                <a:solidFill>
                  <a:schemeClr val="tx1">
                    <a:lumMod val="65000"/>
                    <a:lumOff val="35000"/>
                  </a:schemeClr>
                </a:solidFill>
              </a:rPr>
              <a:t>抱着这些强烈的自我失败暗示，能成功才怪哩。</a:t>
            </a:r>
            <a:endParaRPr lang="en-US" dirty="0">
              <a:solidFill>
                <a:schemeClr val="tx1">
                  <a:lumMod val="65000"/>
                  <a:lumOff val="35000"/>
                </a:schemeClr>
              </a:solidFill>
            </a:endParaRPr>
          </a:p>
        </p:txBody>
      </p:sp>
      <p:sp>
        <p:nvSpPr>
          <p:cNvPr id="42" name="矩形 41"/>
          <p:cNvSpPr>
            <a:spLocks/>
          </p:cNvSpPr>
          <p:nvPr/>
        </p:nvSpPr>
        <p:spPr>
          <a:xfrm>
            <a:off x="2495131" y="908392"/>
            <a:ext cx="7666120" cy="2160521"/>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43" name="Picture 2" descr="F:\TDZ临时\其他备用\！PPT图片及版面资源\06-PPT精选插图\04-图标\右边角-黄1.png"/>
          <p:cNvPicPr>
            <a:picLocks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flipV="1">
            <a:off x="9101490" y="2029262"/>
            <a:ext cx="1155750" cy="1152150"/>
          </a:xfrm>
          <a:prstGeom prst="rect">
            <a:avLst/>
          </a:prstGeom>
          <a:noFill/>
          <a:extLst>
            <a:ext uri="{909E8E84-426E-40DD-AFC4-6F175D3DCCD1}">
              <a14:hiddenFill xmlns:a14="http://schemas.microsoft.com/office/drawing/2010/main">
                <a:solidFill>
                  <a:srgbClr val="FFFFFF"/>
                </a:solidFill>
              </a14:hiddenFill>
            </a:ext>
          </a:extLst>
        </p:spPr>
      </p:pic>
      <p:sp>
        <p:nvSpPr>
          <p:cNvPr id="44" name="TextBox 43"/>
          <p:cNvSpPr txBox="1">
            <a:spLocks/>
          </p:cNvSpPr>
          <p:nvPr/>
        </p:nvSpPr>
        <p:spPr>
          <a:xfrm rot="18944843">
            <a:off x="9517398" y="2562489"/>
            <a:ext cx="646415" cy="369380"/>
          </a:xfrm>
          <a:prstGeom prst="rect">
            <a:avLst/>
          </a:prstGeom>
          <a:noFill/>
        </p:spPr>
        <p:txBody>
          <a:bodyPr wrap="none" rtlCol="0">
            <a:spAutoFit/>
          </a:bodyPr>
          <a:lstStyle/>
          <a:p>
            <a:r>
              <a:rPr lang="zh-CN" altLang="en-US" b="1" dirty="0">
                <a:solidFill>
                  <a:prstClr val="white"/>
                </a:solidFill>
                <a:latin typeface="微软雅黑" pitchFamily="34" charset="-122"/>
                <a:ea typeface="微软雅黑" pitchFamily="34" charset="-122"/>
              </a:rPr>
              <a:t>点评</a:t>
            </a:r>
          </a:p>
        </p:txBody>
      </p:sp>
      <p:pic>
        <p:nvPicPr>
          <p:cNvPr id="5124" name="Picture 4" descr="F:\TDZ临时\其他备用\！个人PPT作品@teliss\磨练坚强意志-图\2ABA27A33716CF1FF58D9E3ADB520CED.jpg"/>
          <p:cNvPicPr>
            <a:picLocks noChangeAspect="1" noChangeArrowheads="1"/>
          </p:cNvPicPr>
          <p:nvPr/>
        </p:nvPicPr>
        <p:blipFill rotWithShape="1">
          <a:blip r:embed="rId3" cstate="email">
            <a:extLst>
              <a:ext uri="{28A0092B-C50C-407E-A947-70E740481C1C}">
                <a14:useLocalDpi xmlns:a14="http://schemas.microsoft.com/office/drawing/2010/main"/>
              </a:ext>
            </a:extLst>
          </a:blip>
          <a:srcRect/>
          <a:stretch/>
        </p:blipFill>
        <p:spPr bwMode="auto">
          <a:xfrm>
            <a:off x="2495132" y="3405349"/>
            <a:ext cx="7666119" cy="2256190"/>
          </a:xfrm>
          <a:prstGeom prst="rect">
            <a:avLst/>
          </a:prstGeom>
          <a:noFill/>
          <a:ln w="12700">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05028038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6"/>
                                        </p:tgtEl>
                                        <p:attrNameLst>
                                          <p:attrName>style.visibility</p:attrName>
                                        </p:attrNameLst>
                                      </p:cBhvr>
                                      <p:to>
                                        <p:strVal val="visible"/>
                                      </p:to>
                                    </p:set>
                                    <p:animEffect transition="in" filter="fade">
                                      <p:cBhvr>
                                        <p:cTn id="7" dur="1000"/>
                                        <p:tgtEl>
                                          <p:spTgt spid="36"/>
                                        </p:tgtEl>
                                      </p:cBhvr>
                                    </p:animEffect>
                                    <p:anim calcmode="lin" valueType="num">
                                      <p:cBhvr>
                                        <p:cTn id="8" dur="1000" fill="hold"/>
                                        <p:tgtEl>
                                          <p:spTgt spid="36"/>
                                        </p:tgtEl>
                                        <p:attrNameLst>
                                          <p:attrName>ppt_x</p:attrName>
                                        </p:attrNameLst>
                                      </p:cBhvr>
                                      <p:tavLst>
                                        <p:tav tm="0">
                                          <p:val>
                                            <p:strVal val="#ppt_x"/>
                                          </p:val>
                                        </p:tav>
                                        <p:tav tm="100000">
                                          <p:val>
                                            <p:strVal val="#ppt_x"/>
                                          </p:val>
                                        </p:tav>
                                      </p:tavLst>
                                    </p:anim>
                                    <p:anim calcmode="lin" valueType="num">
                                      <p:cBhvr>
                                        <p:cTn id="9" dur="1000" fill="hold"/>
                                        <p:tgtEl>
                                          <p:spTgt spid="3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4</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关于失败</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要避免几种“失败的思维”</a:t>
            </a:r>
            <a:endParaRPr lang="en-US" spc="150" dirty="0">
              <a:solidFill>
                <a:schemeClr val="accent6"/>
              </a:solidFill>
              <a:latin typeface="微软雅黑" pitchFamily="34" charset="-122"/>
              <a:ea typeface="微软雅黑" pitchFamily="34" charset="-122"/>
            </a:endParaRPr>
          </a:p>
        </p:txBody>
      </p:sp>
      <p:grpSp>
        <p:nvGrpSpPr>
          <p:cNvPr id="25" name="组合 24"/>
          <p:cNvGrpSpPr>
            <a:grpSpLocks/>
          </p:cNvGrpSpPr>
          <p:nvPr/>
        </p:nvGrpSpPr>
        <p:grpSpPr>
          <a:xfrm>
            <a:off x="1846975" y="5661539"/>
            <a:ext cx="4584871" cy="923450"/>
            <a:chOff x="1846734" y="5661248"/>
            <a:chExt cx="4584274" cy="923330"/>
          </a:xfrm>
        </p:grpSpPr>
        <p:cxnSp>
          <p:nvCxnSpPr>
            <p:cNvPr id="26" name="直接连接符 25"/>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27" name="组合 26"/>
            <p:cNvGrpSpPr/>
            <p:nvPr/>
          </p:nvGrpSpPr>
          <p:grpSpPr>
            <a:xfrm>
              <a:off x="1942980" y="5661248"/>
              <a:ext cx="4488028" cy="923330"/>
              <a:chOff x="1942980" y="5661248"/>
              <a:chExt cx="4488028" cy="923330"/>
            </a:xfrm>
          </p:grpSpPr>
          <p:sp>
            <p:nvSpPr>
              <p:cNvPr id="28" name="TextBox 27"/>
              <p:cNvSpPr txBox="1"/>
              <p:nvPr/>
            </p:nvSpPr>
            <p:spPr>
              <a:xfrm>
                <a:off x="1942980" y="5661248"/>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B</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9" name="矩形 28"/>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“失败记忆型”思维</a:t>
                </a:r>
              </a:p>
            </p:txBody>
          </p:sp>
        </p:grpSp>
      </p:grpSp>
      <p:sp>
        <p:nvSpPr>
          <p:cNvPr id="24" name="椭圆 23"/>
          <p:cNvSpPr>
            <a:spLocks/>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4</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31" name="矩形 30"/>
          <p:cNvSpPr>
            <a:spLocks noChangeAspect="1"/>
          </p:cNvSpPr>
          <p:nvPr/>
        </p:nvSpPr>
        <p:spPr>
          <a:xfrm>
            <a:off x="2135046" y="924160"/>
            <a:ext cx="5644530" cy="3729136"/>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32" name="Text Box 44"/>
          <p:cNvSpPr txBox="1">
            <a:spLocks noChangeArrowheads="1"/>
          </p:cNvSpPr>
          <p:nvPr/>
        </p:nvSpPr>
        <p:spPr bwMode="auto">
          <a:xfrm>
            <a:off x="3071270" y="1098307"/>
            <a:ext cx="4609112"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一根小小的柱子，一截细细的链子，拴得住一头千斤重的大象，这不荒谬吗？可这荒谬的场景在印度和</a:t>
            </a:r>
            <a:r>
              <a:rPr lang="zh-CN" altLang="en-US" dirty="0">
                <a:solidFill>
                  <a:schemeClr val="tx1">
                    <a:lumMod val="65000"/>
                    <a:lumOff val="35000"/>
                  </a:schemeClr>
                </a:solidFill>
              </a:rPr>
              <a:t>泰</a:t>
            </a:r>
            <a:r>
              <a:rPr lang="zh-CN" altLang="zh-CN" dirty="0">
                <a:solidFill>
                  <a:schemeClr val="tx1">
                    <a:lumMod val="65000"/>
                    <a:lumOff val="35000"/>
                  </a:schemeClr>
                </a:solidFill>
              </a:rPr>
              <a:t>国随处可见。那些驯象人，在大象还是小象的时候，就用一条铁链将它绑在水泥柱或钢柱上，无论小象怎么挣扎都无法挣脱。</a:t>
            </a:r>
            <a:endParaRPr lang="en-US" b="1" dirty="0">
              <a:solidFill>
                <a:schemeClr val="tx1">
                  <a:lumMod val="65000"/>
                  <a:lumOff val="35000"/>
                </a:schemeClr>
              </a:solidFill>
            </a:endParaRPr>
          </a:p>
        </p:txBody>
      </p:sp>
      <p:sp>
        <p:nvSpPr>
          <p:cNvPr id="33" name="Text Box 44"/>
          <p:cNvSpPr txBox="1">
            <a:spLocks noChangeArrowheads="1"/>
          </p:cNvSpPr>
          <p:nvPr/>
        </p:nvSpPr>
        <p:spPr bwMode="auto">
          <a:xfrm>
            <a:off x="2329027" y="3142438"/>
            <a:ext cx="5351355"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小象渐渐地习惯了不挣扎，直到长成了大象，可以轻而易举地挣脱链子时，也不挣扎。大象被过去的失败记忆限制住了，放弃了逃跑的努力。殊不知自己在长大后早已不是一根柱子所能限制住的。</a:t>
            </a:r>
            <a:endParaRPr lang="en-US" b="1" dirty="0">
              <a:solidFill>
                <a:schemeClr val="tx1">
                  <a:lumMod val="65000"/>
                  <a:lumOff val="35000"/>
                </a:schemeClr>
              </a:solidFill>
            </a:endParaRPr>
          </a:p>
        </p:txBody>
      </p:sp>
      <p:pic>
        <p:nvPicPr>
          <p:cNvPr id="34" name="Picture 2" descr="C:\Documents and Settings\huxiya\桌面\未标题-13.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241346" y="802088"/>
            <a:ext cx="685889" cy="2146580"/>
          </a:xfrm>
          <a:prstGeom prst="rect">
            <a:avLst/>
          </a:prstGeom>
          <a:noFill/>
          <a:extLst>
            <a:ext uri="{909E8E84-426E-40DD-AFC4-6F175D3DCCD1}">
              <a14:hiddenFill xmlns:a14="http://schemas.microsoft.com/office/drawing/2010/main">
                <a:solidFill>
                  <a:srgbClr val="FFFFFF"/>
                </a:solidFill>
              </a14:hiddenFill>
            </a:ext>
          </a:extLst>
        </p:spPr>
      </p:pic>
      <p:sp>
        <p:nvSpPr>
          <p:cNvPr id="35" name="TextBox 34"/>
          <p:cNvSpPr txBox="1">
            <a:spLocks/>
          </p:cNvSpPr>
          <p:nvPr/>
        </p:nvSpPr>
        <p:spPr>
          <a:xfrm>
            <a:off x="2366925" y="980409"/>
            <a:ext cx="461665" cy="1736802"/>
          </a:xfrm>
          <a:prstGeom prst="rect">
            <a:avLst/>
          </a:prstGeom>
          <a:noFill/>
        </p:spPr>
        <p:txBody>
          <a:bodyPr vert="eaVert" wrap="square" rtlCol="0">
            <a:spAutoFit/>
          </a:bodyPr>
          <a:lstStyle/>
          <a:p>
            <a:pPr algn="ctr"/>
            <a:r>
              <a:rPr lang="zh-CN" altLang="en-US" spc="150" dirty="0">
                <a:solidFill>
                  <a:schemeClr val="bg1"/>
                </a:solidFill>
                <a:latin typeface="微软雅黑" pitchFamily="34" charset="-122"/>
                <a:ea typeface="微软雅黑" pitchFamily="34" charset="-122"/>
              </a:rPr>
              <a:t>听故事并思考</a:t>
            </a:r>
            <a:endParaRPr lang="en-US" spc="150" dirty="0">
              <a:solidFill>
                <a:schemeClr val="bg1"/>
              </a:solidFill>
              <a:latin typeface="微软雅黑" pitchFamily="34" charset="-122"/>
              <a:ea typeface="微软雅黑" pitchFamily="34" charset="-122"/>
            </a:endParaRPr>
          </a:p>
        </p:txBody>
      </p:sp>
      <p:pic>
        <p:nvPicPr>
          <p:cNvPr id="6146" name="Picture 2" descr="F:\TDZ临时\其他备用\！PPT图片及版面资源\06-PPT精选插图\04-图标\2199608517.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405367" y="2193863"/>
            <a:ext cx="3251623" cy="32516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397639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00" fill="hold"/>
                                        <p:tgtEl>
                                          <p:spTgt spid="25"/>
                                        </p:tgtEl>
                                        <p:attrNameLst>
                                          <p:attrName>ppt_x</p:attrName>
                                        </p:attrNameLst>
                                      </p:cBhvr>
                                      <p:tavLst>
                                        <p:tav tm="0">
                                          <p:val>
                                            <p:strVal val="1+#ppt_w/2"/>
                                          </p:val>
                                        </p:tav>
                                        <p:tav tm="100000">
                                          <p:val>
                                            <p:strVal val="#ppt_x"/>
                                          </p:val>
                                        </p:tav>
                                      </p:tavLst>
                                    </p:anim>
                                    <p:anim calcmode="lin" valueType="num">
                                      <p:cBhvr additive="base">
                                        <p:cTn id="8" dur="1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10" presetClass="entr" presetSubtype="0" fill="hold" grpId="0" nodeType="afterEffect">
                                  <p:stCondLst>
                                    <p:cond delay="0"/>
                                  </p:stCondLst>
                                  <p:childTnLst>
                                    <p:set>
                                      <p:cBhvr>
                                        <p:cTn id="11" dur="1" fill="hold">
                                          <p:stCondLst>
                                            <p:cond delay="0"/>
                                          </p:stCondLst>
                                        </p:cTn>
                                        <p:tgtEl>
                                          <p:spTgt spid="35"/>
                                        </p:tgtEl>
                                        <p:attrNameLst>
                                          <p:attrName>style.visibility</p:attrName>
                                        </p:attrNameLst>
                                      </p:cBhvr>
                                      <p:to>
                                        <p:strVal val="visible"/>
                                      </p:to>
                                    </p:set>
                                    <p:animEffect transition="in" filter="fade">
                                      <p:cBhvr>
                                        <p:cTn id="12" dur="500"/>
                                        <p:tgtEl>
                                          <p:spTgt spid="35"/>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32"/>
                                        </p:tgtEl>
                                        <p:attrNameLst>
                                          <p:attrName>style.visibility</p:attrName>
                                        </p:attrNameLst>
                                      </p:cBhvr>
                                      <p:to>
                                        <p:strVal val="visible"/>
                                      </p:to>
                                    </p:set>
                                    <p:animEffect transition="in" filter="fade">
                                      <p:cBhvr>
                                        <p:cTn id="15" dur="1000"/>
                                        <p:tgtEl>
                                          <p:spTgt spid="32"/>
                                        </p:tgtEl>
                                      </p:cBhvr>
                                    </p:animEffect>
                                    <p:anim calcmode="lin" valueType="num">
                                      <p:cBhvr>
                                        <p:cTn id="16" dur="1000" fill="hold"/>
                                        <p:tgtEl>
                                          <p:spTgt spid="32"/>
                                        </p:tgtEl>
                                        <p:attrNameLst>
                                          <p:attrName>ppt_x</p:attrName>
                                        </p:attrNameLst>
                                      </p:cBhvr>
                                      <p:tavLst>
                                        <p:tav tm="0">
                                          <p:val>
                                            <p:strVal val="#ppt_x"/>
                                          </p:val>
                                        </p:tav>
                                        <p:tav tm="100000">
                                          <p:val>
                                            <p:strVal val="#ppt_x"/>
                                          </p:val>
                                        </p:tav>
                                      </p:tavLst>
                                    </p:anim>
                                    <p:anim calcmode="lin" valueType="num">
                                      <p:cBhvr>
                                        <p:cTn id="17" dur="1000" fill="hold"/>
                                        <p:tgtEl>
                                          <p:spTgt spid="32"/>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33"/>
                                        </p:tgtEl>
                                        <p:attrNameLst>
                                          <p:attrName>style.visibility</p:attrName>
                                        </p:attrNameLst>
                                      </p:cBhvr>
                                      <p:to>
                                        <p:strVal val="visible"/>
                                      </p:to>
                                    </p:set>
                                    <p:animEffect transition="in" filter="fade">
                                      <p:cBhvr>
                                        <p:cTn id="20" dur="1000"/>
                                        <p:tgtEl>
                                          <p:spTgt spid="33"/>
                                        </p:tgtEl>
                                      </p:cBhvr>
                                    </p:animEffect>
                                    <p:anim calcmode="lin" valueType="num">
                                      <p:cBhvr>
                                        <p:cTn id="21" dur="1000" fill="hold"/>
                                        <p:tgtEl>
                                          <p:spTgt spid="33"/>
                                        </p:tgtEl>
                                        <p:attrNameLst>
                                          <p:attrName>ppt_x</p:attrName>
                                        </p:attrNameLst>
                                      </p:cBhvr>
                                      <p:tavLst>
                                        <p:tav tm="0">
                                          <p:val>
                                            <p:strVal val="#ppt_x"/>
                                          </p:val>
                                        </p:tav>
                                        <p:tav tm="100000">
                                          <p:val>
                                            <p:strVal val="#ppt_x"/>
                                          </p:val>
                                        </p:tav>
                                      </p:tavLst>
                                    </p:anim>
                                    <p:anim calcmode="lin" valueType="num">
                                      <p:cBhvr>
                                        <p:cTn id="22" dur="1000" fill="hold"/>
                                        <p:tgtEl>
                                          <p:spTgt spid="33"/>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2" grpId="0"/>
      <p:bldP spid="33" grpId="0"/>
      <p:bldP spid="35"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F:\TDZ临时\其他备用\！PPT图片及版面资源\06-PPT精选插图\10-综合\为你让路.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2495132" y="2463108"/>
            <a:ext cx="7705858" cy="2694309"/>
          </a:xfrm>
          <a:prstGeom prst="rect">
            <a:avLst/>
          </a:prstGeom>
          <a:noFill/>
          <a:ln w="12700">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4</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关于失败</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要避免几种“失败的思维”</a:t>
            </a:r>
            <a:endParaRPr lang="en-US" spc="150" dirty="0">
              <a:solidFill>
                <a:schemeClr val="accent6"/>
              </a:solidFill>
              <a:latin typeface="微软雅黑" pitchFamily="34" charset="-122"/>
              <a:ea typeface="微软雅黑" pitchFamily="34" charset="-122"/>
            </a:endParaRPr>
          </a:p>
        </p:txBody>
      </p:sp>
      <p:grpSp>
        <p:nvGrpSpPr>
          <p:cNvPr id="25" name="组合 24"/>
          <p:cNvGrpSpPr>
            <a:grpSpLocks/>
          </p:cNvGrpSpPr>
          <p:nvPr/>
        </p:nvGrpSpPr>
        <p:grpSpPr>
          <a:xfrm>
            <a:off x="1846975" y="5661539"/>
            <a:ext cx="4584871" cy="923450"/>
            <a:chOff x="1846734" y="5661248"/>
            <a:chExt cx="4584274" cy="923330"/>
          </a:xfrm>
        </p:grpSpPr>
        <p:cxnSp>
          <p:nvCxnSpPr>
            <p:cNvPr id="26" name="直接连接符 25"/>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27" name="组合 26"/>
            <p:cNvGrpSpPr/>
            <p:nvPr/>
          </p:nvGrpSpPr>
          <p:grpSpPr>
            <a:xfrm>
              <a:off x="1942980" y="5661248"/>
              <a:ext cx="4488028" cy="923330"/>
              <a:chOff x="1942980" y="5661248"/>
              <a:chExt cx="4488028" cy="923330"/>
            </a:xfrm>
          </p:grpSpPr>
          <p:sp>
            <p:nvSpPr>
              <p:cNvPr id="28" name="TextBox 27"/>
              <p:cNvSpPr txBox="1"/>
              <p:nvPr/>
            </p:nvSpPr>
            <p:spPr>
              <a:xfrm>
                <a:off x="1942980" y="5661248"/>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B</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9" name="矩形 28"/>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“失败记忆型”思维</a:t>
                </a:r>
              </a:p>
            </p:txBody>
          </p:sp>
        </p:grpSp>
      </p:grpSp>
      <p:sp>
        <p:nvSpPr>
          <p:cNvPr id="24" name="椭圆 23"/>
          <p:cNvSpPr>
            <a:spLocks/>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4</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22" name="Text Box 44"/>
          <p:cNvSpPr txBox="1">
            <a:spLocks noChangeArrowheads="1"/>
          </p:cNvSpPr>
          <p:nvPr/>
        </p:nvSpPr>
        <p:spPr bwMode="auto">
          <a:xfrm>
            <a:off x="2567148" y="970999"/>
            <a:ext cx="6841652"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像这些大象一样，有许多人把过去的失败牢牢地刻在记忆当中，他们看不到力量对比及形势的变化，以为过去办不到的事情，今天同样也办不到</a:t>
            </a:r>
            <a:r>
              <a:rPr lang="zh-CN" altLang="zh-CN" dirty="0"/>
              <a:t>。</a:t>
            </a:r>
            <a:r>
              <a:rPr lang="zh-CN" altLang="zh-CN" b="1" dirty="0">
                <a:solidFill>
                  <a:srgbClr val="FF0000"/>
                </a:solidFill>
              </a:rPr>
              <a:t>他们永远生活在失败的阴影中。</a:t>
            </a:r>
            <a:endParaRPr lang="en-US" b="1" dirty="0">
              <a:solidFill>
                <a:srgbClr val="FF0000"/>
              </a:solidFill>
            </a:endParaRPr>
          </a:p>
        </p:txBody>
      </p:sp>
      <p:sp>
        <p:nvSpPr>
          <p:cNvPr id="30" name="矩形 29"/>
          <p:cNvSpPr>
            <a:spLocks/>
          </p:cNvSpPr>
          <p:nvPr/>
        </p:nvSpPr>
        <p:spPr>
          <a:xfrm>
            <a:off x="2495131" y="908392"/>
            <a:ext cx="7666120" cy="1190631"/>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36" name="Picture 2" descr="F:\TDZ临时\其他备用\！PPT图片及版面资源\06-PPT精选插图\04-图标\右边角-黄1.png"/>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flipV="1">
            <a:off x="9101490" y="1052427"/>
            <a:ext cx="1155750" cy="1152150"/>
          </a:xfrm>
          <a:prstGeom prst="rect">
            <a:avLst/>
          </a:prstGeom>
          <a:noFill/>
          <a:extLst>
            <a:ext uri="{909E8E84-426E-40DD-AFC4-6F175D3DCCD1}">
              <a14:hiddenFill xmlns:a14="http://schemas.microsoft.com/office/drawing/2010/main">
                <a:solidFill>
                  <a:srgbClr val="FFFFFF"/>
                </a:solidFill>
              </a14:hiddenFill>
            </a:ext>
          </a:extLst>
        </p:spPr>
      </p:pic>
      <p:sp>
        <p:nvSpPr>
          <p:cNvPr id="42" name="TextBox 41"/>
          <p:cNvSpPr txBox="1">
            <a:spLocks/>
          </p:cNvSpPr>
          <p:nvPr/>
        </p:nvSpPr>
        <p:spPr>
          <a:xfrm rot="18944843">
            <a:off x="9517398" y="1585654"/>
            <a:ext cx="646415" cy="369380"/>
          </a:xfrm>
          <a:prstGeom prst="rect">
            <a:avLst/>
          </a:prstGeom>
          <a:noFill/>
        </p:spPr>
        <p:txBody>
          <a:bodyPr wrap="none" rtlCol="0">
            <a:spAutoFit/>
          </a:bodyPr>
          <a:lstStyle/>
          <a:p>
            <a:r>
              <a:rPr lang="zh-CN" altLang="en-US" b="1" dirty="0">
                <a:solidFill>
                  <a:prstClr val="white"/>
                </a:solidFill>
                <a:latin typeface="微软雅黑" pitchFamily="34" charset="-122"/>
                <a:ea typeface="微软雅黑" pitchFamily="34" charset="-122"/>
              </a:rPr>
              <a:t>点评</a:t>
            </a:r>
          </a:p>
        </p:txBody>
      </p:sp>
    </p:spTree>
    <p:extLst>
      <p:ext uri="{BB962C8B-B14F-4D97-AF65-F5344CB8AC3E}">
        <p14:creationId xmlns:p14="http://schemas.microsoft.com/office/powerpoint/2010/main" val="155425726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22"/>
                                        </p:tgtEl>
                                        <p:attrNameLst>
                                          <p:attrName>style.visibility</p:attrName>
                                        </p:attrNameLst>
                                      </p:cBhvr>
                                      <p:to>
                                        <p:strVal val="visible"/>
                                      </p:to>
                                    </p:set>
                                    <p:animEffect transition="in" filter="fade">
                                      <p:cBhvr>
                                        <p:cTn id="7" dur="1000"/>
                                        <p:tgtEl>
                                          <p:spTgt spid="22"/>
                                        </p:tgtEl>
                                      </p:cBhvr>
                                    </p:animEffect>
                                    <p:anim calcmode="lin" valueType="num">
                                      <p:cBhvr>
                                        <p:cTn id="8" dur="1000" fill="hold"/>
                                        <p:tgtEl>
                                          <p:spTgt spid="22"/>
                                        </p:tgtEl>
                                        <p:attrNameLst>
                                          <p:attrName>ppt_x</p:attrName>
                                        </p:attrNameLst>
                                      </p:cBhvr>
                                      <p:tavLst>
                                        <p:tav tm="0">
                                          <p:val>
                                            <p:strVal val="#ppt_x"/>
                                          </p:val>
                                        </p:tav>
                                        <p:tav tm="100000">
                                          <p:val>
                                            <p:strVal val="#ppt_x"/>
                                          </p:val>
                                        </p:tav>
                                      </p:tavLst>
                                    </p:anim>
                                    <p:anim calcmode="lin" valueType="num">
                                      <p:cBhvr>
                                        <p:cTn id="9"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4</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关于失败</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要避免几种“失败的思维”</a:t>
            </a:r>
            <a:endParaRPr lang="en-US" spc="150" dirty="0">
              <a:solidFill>
                <a:schemeClr val="accent6"/>
              </a:solidFill>
              <a:latin typeface="微软雅黑" pitchFamily="34" charset="-122"/>
              <a:ea typeface="微软雅黑" pitchFamily="34" charset="-122"/>
            </a:endParaRPr>
          </a:p>
        </p:txBody>
      </p:sp>
      <p:grpSp>
        <p:nvGrpSpPr>
          <p:cNvPr id="25" name="组合 24"/>
          <p:cNvGrpSpPr>
            <a:grpSpLocks/>
          </p:cNvGrpSpPr>
          <p:nvPr/>
        </p:nvGrpSpPr>
        <p:grpSpPr>
          <a:xfrm>
            <a:off x="1846975" y="5661539"/>
            <a:ext cx="4584871" cy="923450"/>
            <a:chOff x="1846734" y="5661248"/>
            <a:chExt cx="4584274" cy="923330"/>
          </a:xfrm>
        </p:grpSpPr>
        <p:cxnSp>
          <p:nvCxnSpPr>
            <p:cNvPr id="26" name="直接连接符 25"/>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27" name="组合 26"/>
            <p:cNvGrpSpPr/>
            <p:nvPr/>
          </p:nvGrpSpPr>
          <p:grpSpPr>
            <a:xfrm>
              <a:off x="1942980" y="5661248"/>
              <a:ext cx="4488028" cy="923330"/>
              <a:chOff x="1942980" y="5661248"/>
              <a:chExt cx="4488028" cy="923330"/>
            </a:xfrm>
          </p:grpSpPr>
          <p:sp>
            <p:nvSpPr>
              <p:cNvPr id="28" name="TextBox 27"/>
              <p:cNvSpPr txBox="1"/>
              <p:nvPr/>
            </p:nvSpPr>
            <p:spPr>
              <a:xfrm>
                <a:off x="1942980" y="5661248"/>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C</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9" name="矩形 28"/>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“失败记忆扩散型”思维</a:t>
                </a:r>
              </a:p>
            </p:txBody>
          </p:sp>
        </p:grpSp>
      </p:grpSp>
      <p:sp>
        <p:nvSpPr>
          <p:cNvPr id="24" name="椭圆 23"/>
          <p:cNvSpPr>
            <a:spLocks/>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4</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30" name="矩形 29"/>
          <p:cNvSpPr>
            <a:spLocks noChangeAspect="1"/>
          </p:cNvSpPr>
          <p:nvPr/>
        </p:nvSpPr>
        <p:spPr>
          <a:xfrm>
            <a:off x="2135045" y="924160"/>
            <a:ext cx="6625599" cy="4811529"/>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sp>
        <p:nvSpPr>
          <p:cNvPr id="36" name="Text Box 44"/>
          <p:cNvSpPr txBox="1">
            <a:spLocks noChangeArrowheads="1"/>
          </p:cNvSpPr>
          <p:nvPr/>
        </p:nvSpPr>
        <p:spPr bwMode="auto">
          <a:xfrm>
            <a:off x="3071270" y="1052427"/>
            <a:ext cx="5545338"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科学家将四只猴子关在笼子里，每天只喂很少的食物，让猴子饿的吱吱叫。几天后，实验者从笼子上面放下一串香蕉，一只饿得头昏眼花的大猴子一个箭步冲向前， 可是当它刚碰到香蕉时，就被预设机关所泼出的滚烫的热水烫得全身是伤，当后面三只猴子依次爬上去拿香蕉时，一样被热水烫伤。于是众猴只好望“蕉”兴叹。</a:t>
            </a:r>
            <a:endParaRPr lang="en-US" b="1" dirty="0">
              <a:solidFill>
                <a:schemeClr val="tx1">
                  <a:lumMod val="65000"/>
                  <a:lumOff val="35000"/>
                </a:schemeClr>
              </a:solidFill>
            </a:endParaRPr>
          </a:p>
        </p:txBody>
      </p:sp>
      <p:sp>
        <p:nvSpPr>
          <p:cNvPr id="42" name="Text Box 44"/>
          <p:cNvSpPr txBox="1">
            <a:spLocks noChangeArrowheads="1"/>
          </p:cNvSpPr>
          <p:nvPr/>
        </p:nvSpPr>
        <p:spPr bwMode="auto">
          <a:xfrm>
            <a:off x="2329027" y="3284965"/>
            <a:ext cx="6287581" cy="2419439"/>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几天后，实验者换进一只新猴子进入笼子内，当新猴子饿得也想尝试爬上去吃香蕉时，立刻被其它三只老猴子制止，并告知有危险，千万不可尝试。实验者再换一只猴子进入，当这只新猴子想吃香蕉时，有趣的事情发生了，这次不仅剩下的二只</a:t>
            </a:r>
            <a:r>
              <a:rPr lang="zh-CN" altLang="en-US" dirty="0">
                <a:solidFill>
                  <a:schemeClr val="tx1">
                    <a:lumMod val="65000"/>
                    <a:lumOff val="35000"/>
                  </a:schemeClr>
                </a:solidFill>
              </a:rPr>
              <a:t>猴子</a:t>
            </a:r>
            <a:r>
              <a:rPr lang="zh-CN" altLang="zh-CN" dirty="0">
                <a:solidFill>
                  <a:schemeClr val="tx1">
                    <a:lumMod val="65000"/>
                    <a:lumOff val="35000"/>
                  </a:schemeClr>
                </a:solidFill>
              </a:rPr>
              <a:t>制止它，连“没被烫过的半新猴子”也极力阻止它。实验继续，当所有猴子都已换新之后，“没有一只猴子曾经被烫过”，上头的热水机关也取消了，香蕉唾手可得，却没有猴再敢前去享用。</a:t>
            </a:r>
            <a:endParaRPr lang="en-US" b="1" dirty="0">
              <a:solidFill>
                <a:schemeClr val="tx1">
                  <a:lumMod val="65000"/>
                  <a:lumOff val="35000"/>
                </a:schemeClr>
              </a:solidFill>
            </a:endParaRPr>
          </a:p>
        </p:txBody>
      </p:sp>
      <p:pic>
        <p:nvPicPr>
          <p:cNvPr id="43" name="Picture 2" descr="C:\Documents and Settings\huxiya\桌面\未标题-13.pn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2241346" y="802088"/>
            <a:ext cx="685889" cy="2146580"/>
          </a:xfrm>
          <a:prstGeom prst="rect">
            <a:avLst/>
          </a:prstGeom>
          <a:noFill/>
          <a:extLst>
            <a:ext uri="{909E8E84-426E-40DD-AFC4-6F175D3DCCD1}">
              <a14:hiddenFill xmlns:a14="http://schemas.microsoft.com/office/drawing/2010/main">
                <a:solidFill>
                  <a:srgbClr val="FFFFFF"/>
                </a:solidFill>
              </a14:hiddenFill>
            </a:ext>
          </a:extLst>
        </p:spPr>
      </p:pic>
      <p:sp>
        <p:nvSpPr>
          <p:cNvPr id="44" name="TextBox 43"/>
          <p:cNvSpPr txBox="1">
            <a:spLocks/>
          </p:cNvSpPr>
          <p:nvPr/>
        </p:nvSpPr>
        <p:spPr>
          <a:xfrm>
            <a:off x="2366925" y="980409"/>
            <a:ext cx="461665" cy="1736802"/>
          </a:xfrm>
          <a:prstGeom prst="rect">
            <a:avLst/>
          </a:prstGeom>
          <a:noFill/>
        </p:spPr>
        <p:txBody>
          <a:bodyPr vert="eaVert" wrap="square" rtlCol="0">
            <a:spAutoFit/>
          </a:bodyPr>
          <a:lstStyle/>
          <a:p>
            <a:pPr algn="ctr"/>
            <a:r>
              <a:rPr lang="zh-CN" altLang="en-US" spc="150" dirty="0">
                <a:solidFill>
                  <a:schemeClr val="bg1"/>
                </a:solidFill>
                <a:latin typeface="微软雅黑" pitchFamily="34" charset="-122"/>
                <a:ea typeface="微软雅黑" pitchFamily="34" charset="-122"/>
              </a:rPr>
              <a:t>听故事并思考</a:t>
            </a:r>
            <a:endParaRPr lang="en-US" spc="150" dirty="0">
              <a:solidFill>
                <a:schemeClr val="bg1"/>
              </a:solidFill>
              <a:latin typeface="微软雅黑" pitchFamily="34" charset="-122"/>
              <a:ea typeface="微软雅黑" pitchFamily="34" charset="-122"/>
            </a:endParaRPr>
          </a:p>
        </p:txBody>
      </p:sp>
      <p:pic>
        <p:nvPicPr>
          <p:cNvPr id="8194" name="Picture 2" descr="F:\TDZ临时\其他备用\！PPT图片及版面资源\06-PPT精选插图\04-图标\171448117.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8760644" y="2193863"/>
            <a:ext cx="3251623" cy="3251623"/>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8534156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2" fill="hold" nodeType="afterEffect">
                                  <p:stCondLst>
                                    <p:cond delay="0"/>
                                  </p:stCondLst>
                                  <p:childTnLst>
                                    <p:set>
                                      <p:cBhvr>
                                        <p:cTn id="6" dur="1" fill="hold">
                                          <p:stCondLst>
                                            <p:cond delay="0"/>
                                          </p:stCondLst>
                                        </p:cTn>
                                        <p:tgtEl>
                                          <p:spTgt spid="25"/>
                                        </p:tgtEl>
                                        <p:attrNameLst>
                                          <p:attrName>style.visibility</p:attrName>
                                        </p:attrNameLst>
                                      </p:cBhvr>
                                      <p:to>
                                        <p:strVal val="visible"/>
                                      </p:to>
                                    </p:set>
                                    <p:anim calcmode="lin" valueType="num">
                                      <p:cBhvr additive="base">
                                        <p:cTn id="7" dur="100" fill="hold"/>
                                        <p:tgtEl>
                                          <p:spTgt spid="25"/>
                                        </p:tgtEl>
                                        <p:attrNameLst>
                                          <p:attrName>ppt_x</p:attrName>
                                        </p:attrNameLst>
                                      </p:cBhvr>
                                      <p:tavLst>
                                        <p:tav tm="0">
                                          <p:val>
                                            <p:strVal val="1+#ppt_w/2"/>
                                          </p:val>
                                        </p:tav>
                                        <p:tav tm="100000">
                                          <p:val>
                                            <p:strVal val="#ppt_x"/>
                                          </p:val>
                                        </p:tav>
                                      </p:tavLst>
                                    </p:anim>
                                    <p:anim calcmode="lin" valueType="num">
                                      <p:cBhvr additive="base">
                                        <p:cTn id="8" dur="100" fill="hold"/>
                                        <p:tgtEl>
                                          <p:spTgt spid="25"/>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10" presetClass="entr" presetSubtype="0" fill="hold" grpId="0" nodeType="afterEffect">
                                  <p:stCondLst>
                                    <p:cond delay="0"/>
                                  </p:stCondLst>
                                  <p:childTnLst>
                                    <p:set>
                                      <p:cBhvr>
                                        <p:cTn id="11" dur="1" fill="hold">
                                          <p:stCondLst>
                                            <p:cond delay="0"/>
                                          </p:stCondLst>
                                        </p:cTn>
                                        <p:tgtEl>
                                          <p:spTgt spid="44"/>
                                        </p:tgtEl>
                                        <p:attrNameLst>
                                          <p:attrName>style.visibility</p:attrName>
                                        </p:attrNameLst>
                                      </p:cBhvr>
                                      <p:to>
                                        <p:strVal val="visible"/>
                                      </p:to>
                                    </p:set>
                                    <p:animEffect transition="in" filter="fade">
                                      <p:cBhvr>
                                        <p:cTn id="12" dur="500"/>
                                        <p:tgtEl>
                                          <p:spTgt spid="44"/>
                                        </p:tgtEl>
                                      </p:cBhvr>
                                    </p:animEffect>
                                  </p:childTnLst>
                                </p:cTn>
                              </p:par>
                              <p:par>
                                <p:cTn id="13" presetID="42" presetClass="entr" presetSubtype="0" fill="hold" grpId="0" nodeType="withEffect">
                                  <p:stCondLst>
                                    <p:cond delay="0"/>
                                  </p:stCondLst>
                                  <p:childTnLst>
                                    <p:set>
                                      <p:cBhvr>
                                        <p:cTn id="14" dur="1" fill="hold">
                                          <p:stCondLst>
                                            <p:cond delay="0"/>
                                          </p:stCondLst>
                                        </p:cTn>
                                        <p:tgtEl>
                                          <p:spTgt spid="36"/>
                                        </p:tgtEl>
                                        <p:attrNameLst>
                                          <p:attrName>style.visibility</p:attrName>
                                        </p:attrNameLst>
                                      </p:cBhvr>
                                      <p:to>
                                        <p:strVal val="visible"/>
                                      </p:to>
                                    </p:set>
                                    <p:animEffect transition="in" filter="fade">
                                      <p:cBhvr>
                                        <p:cTn id="15" dur="1000"/>
                                        <p:tgtEl>
                                          <p:spTgt spid="36"/>
                                        </p:tgtEl>
                                      </p:cBhvr>
                                    </p:animEffect>
                                    <p:anim calcmode="lin" valueType="num">
                                      <p:cBhvr>
                                        <p:cTn id="16" dur="1000" fill="hold"/>
                                        <p:tgtEl>
                                          <p:spTgt spid="36"/>
                                        </p:tgtEl>
                                        <p:attrNameLst>
                                          <p:attrName>ppt_x</p:attrName>
                                        </p:attrNameLst>
                                      </p:cBhvr>
                                      <p:tavLst>
                                        <p:tav tm="0">
                                          <p:val>
                                            <p:strVal val="#ppt_x"/>
                                          </p:val>
                                        </p:tav>
                                        <p:tav tm="100000">
                                          <p:val>
                                            <p:strVal val="#ppt_x"/>
                                          </p:val>
                                        </p:tav>
                                      </p:tavLst>
                                    </p:anim>
                                    <p:anim calcmode="lin" valueType="num">
                                      <p:cBhvr>
                                        <p:cTn id="17" dur="1000" fill="hold"/>
                                        <p:tgtEl>
                                          <p:spTgt spid="36"/>
                                        </p:tgtEl>
                                        <p:attrNameLst>
                                          <p:attrName>ppt_y</p:attrName>
                                        </p:attrNameLst>
                                      </p:cBhvr>
                                      <p:tavLst>
                                        <p:tav tm="0">
                                          <p:val>
                                            <p:strVal val="#ppt_y+.1"/>
                                          </p:val>
                                        </p:tav>
                                        <p:tav tm="100000">
                                          <p:val>
                                            <p:strVal val="#ppt_y"/>
                                          </p:val>
                                        </p:tav>
                                      </p:tavLst>
                                    </p:anim>
                                  </p:childTnLst>
                                </p:cTn>
                              </p:par>
                              <p:par>
                                <p:cTn id="18" presetID="47" presetClass="entr" presetSubtype="0" fill="hold" grpId="0" nodeType="withEffect">
                                  <p:stCondLst>
                                    <p:cond delay="0"/>
                                  </p:stCondLst>
                                  <p:childTnLst>
                                    <p:set>
                                      <p:cBhvr>
                                        <p:cTn id="19" dur="1" fill="hold">
                                          <p:stCondLst>
                                            <p:cond delay="0"/>
                                          </p:stCondLst>
                                        </p:cTn>
                                        <p:tgtEl>
                                          <p:spTgt spid="42"/>
                                        </p:tgtEl>
                                        <p:attrNameLst>
                                          <p:attrName>style.visibility</p:attrName>
                                        </p:attrNameLst>
                                      </p:cBhvr>
                                      <p:to>
                                        <p:strVal val="visible"/>
                                      </p:to>
                                    </p:set>
                                    <p:animEffect transition="in" filter="fade">
                                      <p:cBhvr>
                                        <p:cTn id="20" dur="1000"/>
                                        <p:tgtEl>
                                          <p:spTgt spid="42"/>
                                        </p:tgtEl>
                                      </p:cBhvr>
                                    </p:animEffect>
                                    <p:anim calcmode="lin" valueType="num">
                                      <p:cBhvr>
                                        <p:cTn id="21" dur="1000" fill="hold"/>
                                        <p:tgtEl>
                                          <p:spTgt spid="42"/>
                                        </p:tgtEl>
                                        <p:attrNameLst>
                                          <p:attrName>ppt_x</p:attrName>
                                        </p:attrNameLst>
                                      </p:cBhvr>
                                      <p:tavLst>
                                        <p:tav tm="0">
                                          <p:val>
                                            <p:strVal val="#ppt_x"/>
                                          </p:val>
                                        </p:tav>
                                        <p:tav tm="100000">
                                          <p:val>
                                            <p:strVal val="#ppt_x"/>
                                          </p:val>
                                        </p:tav>
                                      </p:tavLst>
                                    </p:anim>
                                    <p:anim calcmode="lin" valueType="num">
                                      <p:cBhvr>
                                        <p:cTn id="22" dur="1000" fill="hold"/>
                                        <p:tgtEl>
                                          <p:spTgt spid="4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6" grpId="0"/>
      <p:bldP spid="42" grpId="0"/>
      <p:bldP spid="44"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F:\TDZ临时\其他备用\！PPT图片及版面资源\06-PPT精选插图\02-商务\跳槽03.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2495131" y="2420757"/>
            <a:ext cx="7705859" cy="3024730"/>
          </a:xfrm>
          <a:prstGeom prst="rect">
            <a:avLst/>
          </a:prstGeom>
          <a:noFill/>
          <a:ln w="12700">
            <a:solidFill>
              <a:schemeClr val="accent6"/>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grpSp>
        <p:nvGrpSpPr>
          <p:cNvPr id="20" name="Group 19"/>
          <p:cNvGrpSpPr>
            <a:grpSpLocks/>
          </p:cNvGrpSpPr>
          <p:nvPr/>
        </p:nvGrpSpPr>
        <p:grpSpPr bwMode="auto">
          <a:xfrm>
            <a:off x="11232658" y="5805863"/>
            <a:ext cx="408680" cy="503833"/>
            <a:chOff x="0" y="0"/>
            <a:chExt cx="408597" cy="504056"/>
          </a:xfrm>
        </p:grpSpPr>
        <p:grpSp>
          <p:nvGrpSpPr>
            <p:cNvPr id="23" name="Group 20"/>
            <p:cNvGrpSpPr>
              <a:grpSpLocks/>
            </p:cNvGrpSpPr>
            <p:nvPr/>
          </p:nvGrpSpPr>
          <p:grpSpPr bwMode="auto">
            <a:xfrm rot="19665152">
              <a:off x="0" y="0"/>
              <a:ext cx="408597" cy="504056"/>
              <a:chOff x="0" y="0"/>
              <a:chExt cx="423990" cy="504056"/>
            </a:xfrm>
          </p:grpSpPr>
          <p:sp>
            <p:nvSpPr>
              <p:cNvPr id="38" name="圆角矩形 22"/>
              <p:cNvSpPr>
                <a:spLocks noChangeArrowheads="1"/>
              </p:cNvSpPr>
              <p:nvPr/>
            </p:nvSpPr>
            <p:spPr bwMode="auto">
              <a:xfrm>
                <a:off x="1" y="0"/>
                <a:ext cx="423989" cy="504056"/>
              </a:xfrm>
              <a:prstGeom prst="roundRect">
                <a:avLst>
                  <a:gd name="adj" fmla="val 7259"/>
                </a:avLst>
              </a:prstGeom>
              <a:solidFill>
                <a:schemeClr val="accent6">
                  <a:lumMod val="75000"/>
                </a:schemeClr>
              </a:solidFill>
              <a:ln w="6350" cap="flat" cmpd="sng">
                <a:solidFill>
                  <a:srgbClr val="7F7F7F"/>
                </a:solidFill>
                <a:round/>
                <a:headEnd/>
                <a:tailEnd/>
              </a:ln>
            </p:spPr>
            <p:txBody>
              <a:bodyPr anchor="ctr"/>
              <a:lstStyle/>
              <a:p>
                <a:pPr algn="ctr"/>
                <a:endParaRPr lang="zh-CN" altLang="zh-CN">
                  <a:solidFill>
                    <a:srgbClr val="FFFFFF"/>
                  </a:solidFill>
                  <a:latin typeface="宋体" pitchFamily="2" charset="-122"/>
                  <a:sym typeface="宋体" pitchFamily="2" charset="-122"/>
                </a:endParaRPr>
              </a:p>
            </p:txBody>
          </p:sp>
          <p:sp>
            <p:nvSpPr>
              <p:cNvPr id="39" name="圆角矩形 23"/>
              <p:cNvSpPr>
                <a:spLocks noChangeArrowheads="1"/>
              </p:cNvSpPr>
              <p:nvPr/>
            </p:nvSpPr>
            <p:spPr bwMode="auto">
              <a:xfrm>
                <a:off x="0" y="377069"/>
                <a:ext cx="423989" cy="126987"/>
              </a:xfrm>
              <a:prstGeom prst="roundRect">
                <a:avLst>
                  <a:gd name="adj" fmla="val 7259"/>
                </a:avLst>
              </a:prstGeom>
              <a:solidFill>
                <a:schemeClr val="bg1"/>
              </a:solidFill>
              <a:ln>
                <a:noFill/>
              </a:ln>
              <a:extLst>
                <a:ext uri="{91240B29-F687-4F45-9708-019B960494DF}">
                  <a14:hiddenLine xmlns:a14="http://schemas.microsoft.com/office/drawing/2010/main" w="6350" cap="flat" cmpd="sng">
                    <a:solidFill>
                      <a:srgbClr val="395E8A"/>
                    </a:solidFill>
                    <a:round/>
                    <a:headEnd/>
                    <a:tailEnd/>
                  </a14:hiddenLine>
                </a:ext>
              </a:extLst>
            </p:spPr>
            <p:txBody>
              <a:bodyPr anchor="ctr"/>
              <a:lstStyle/>
              <a:p>
                <a:pPr algn="ctr"/>
                <a:endParaRPr lang="zh-CN" altLang="zh-CN">
                  <a:solidFill>
                    <a:srgbClr val="FFFFFF"/>
                  </a:solidFill>
                  <a:latin typeface="宋体" pitchFamily="2" charset="-122"/>
                  <a:sym typeface="宋体" pitchFamily="2" charset="-122"/>
                </a:endParaRPr>
              </a:p>
            </p:txBody>
          </p:sp>
        </p:grpSp>
        <p:sp>
          <p:nvSpPr>
            <p:cNvPr id="37" name="TextBox 25"/>
            <p:cNvSpPr>
              <a:spLocks noChangeArrowheads="1"/>
            </p:cNvSpPr>
            <p:nvPr/>
          </p:nvSpPr>
          <p:spPr bwMode="auto">
            <a:xfrm rot="19641341">
              <a:off x="23181" y="34754"/>
              <a:ext cx="327310" cy="369544"/>
            </a:xfrm>
            <a:prstGeom prst="rect">
              <a:avLst/>
            </a:prstGeom>
            <a:noFill/>
            <a:ln>
              <a:noFill/>
            </a:ln>
            <a:extLs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en-US" altLang="zh-CN" b="1" dirty="0">
                  <a:solidFill>
                    <a:schemeClr val="bg1"/>
                  </a:solidFill>
                  <a:latin typeface="微软雅黑" pitchFamily="34" charset="-122"/>
                  <a:ea typeface="微软雅黑" pitchFamily="34" charset="-122"/>
                  <a:sym typeface="微软雅黑" pitchFamily="34" charset="-122"/>
                </a:rPr>
                <a:t>4</a:t>
              </a:r>
              <a:endParaRPr lang="zh-CN" altLang="en-US" dirty="0"/>
            </a:p>
          </p:txBody>
        </p:sp>
      </p:grpSp>
      <p:sp>
        <p:nvSpPr>
          <p:cNvPr id="40" name="矩形 4"/>
          <p:cNvSpPr>
            <a:spLocks noChangeArrowheads="1"/>
          </p:cNvSpPr>
          <p:nvPr/>
        </p:nvSpPr>
        <p:spPr bwMode="auto">
          <a:xfrm>
            <a:off x="9408799" y="5801798"/>
            <a:ext cx="1440348" cy="554070"/>
          </a:xfrm>
          <a:prstGeom prst="rect">
            <a:avLst/>
          </a:prstGeom>
          <a:noFill/>
          <a:ln w="9525">
            <a:noFill/>
            <a:miter lim="800000"/>
            <a:headEnd/>
            <a:tailEnd/>
          </a:ln>
          <a:effectLst/>
        </p:spPr>
        <p:txBody>
          <a:bodyPr wrap="square">
            <a:spAutoFit/>
          </a:bodyPr>
          <a:lstStyle/>
          <a:p>
            <a:pPr algn="r">
              <a:lnSpc>
                <a:spcPct val="150000"/>
              </a:lnSpc>
            </a:pPr>
            <a:r>
              <a:rPr lang="zh-CN" altLang="en-US" sz="2000" b="1" dirty="0">
                <a:solidFill>
                  <a:schemeClr val="accent6">
                    <a:lumMod val="75000"/>
                  </a:schemeClr>
                </a:solidFill>
                <a:effectLst>
                  <a:reflection blurRad="6350" stA="60000" endA="900" endPos="60000" dist="60007" dir="5400000" sy="-100000" algn="bl" rotWithShape="0"/>
                </a:effectLst>
                <a:latin typeface="微软雅黑" pitchFamily="34" charset="-122"/>
                <a:ea typeface="微软雅黑" pitchFamily="34" charset="-122"/>
              </a:rPr>
              <a:t>关于失败</a:t>
            </a:r>
          </a:p>
        </p:txBody>
      </p:sp>
      <p:cxnSp>
        <p:nvCxnSpPr>
          <p:cNvPr id="41" name="直接连接符 40"/>
          <p:cNvCxnSpPr/>
          <p:nvPr/>
        </p:nvCxnSpPr>
        <p:spPr>
          <a:xfrm>
            <a:off x="9408799" y="6469498"/>
            <a:ext cx="2340441"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sp>
        <p:nvSpPr>
          <p:cNvPr id="15" name="TextBox 14"/>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chemeClr val="accent6"/>
                </a:solidFill>
                <a:latin typeface="微软雅黑" pitchFamily="34" charset="-122"/>
                <a:ea typeface="微软雅黑" pitchFamily="34" charset="-122"/>
              </a:rPr>
              <a:t>要避免几种“失败的思维”</a:t>
            </a:r>
            <a:endParaRPr lang="en-US" spc="150" dirty="0">
              <a:solidFill>
                <a:schemeClr val="accent6"/>
              </a:solidFill>
              <a:latin typeface="微软雅黑" pitchFamily="34" charset="-122"/>
              <a:ea typeface="微软雅黑" pitchFamily="34" charset="-122"/>
            </a:endParaRPr>
          </a:p>
        </p:txBody>
      </p:sp>
      <p:grpSp>
        <p:nvGrpSpPr>
          <p:cNvPr id="25" name="组合 24"/>
          <p:cNvGrpSpPr>
            <a:grpSpLocks/>
          </p:cNvGrpSpPr>
          <p:nvPr/>
        </p:nvGrpSpPr>
        <p:grpSpPr>
          <a:xfrm>
            <a:off x="1846975" y="5661539"/>
            <a:ext cx="4584871" cy="923450"/>
            <a:chOff x="1846734" y="5661248"/>
            <a:chExt cx="4584274" cy="923330"/>
          </a:xfrm>
        </p:grpSpPr>
        <p:cxnSp>
          <p:nvCxnSpPr>
            <p:cNvPr id="26" name="直接连接符 25"/>
            <p:cNvCxnSpPr/>
            <p:nvPr/>
          </p:nvCxnSpPr>
          <p:spPr>
            <a:xfrm>
              <a:off x="1846734" y="6465585"/>
              <a:ext cx="4320480" cy="0"/>
            </a:xfrm>
            <a:prstGeom prst="line">
              <a:avLst/>
            </a:prstGeom>
            <a:ln>
              <a:solidFill>
                <a:schemeClr val="accent6"/>
              </a:solidFill>
              <a:prstDash val="sysDash"/>
              <a:headEnd type="oval"/>
              <a:tailEnd type="oval"/>
            </a:ln>
          </p:spPr>
          <p:style>
            <a:lnRef idx="1">
              <a:schemeClr val="accent5"/>
            </a:lnRef>
            <a:fillRef idx="0">
              <a:schemeClr val="accent5"/>
            </a:fillRef>
            <a:effectRef idx="0">
              <a:schemeClr val="accent5"/>
            </a:effectRef>
            <a:fontRef idx="minor">
              <a:schemeClr val="tx1"/>
            </a:fontRef>
          </p:style>
        </p:cxnSp>
        <p:grpSp>
          <p:nvGrpSpPr>
            <p:cNvPr id="27" name="组合 26"/>
            <p:cNvGrpSpPr/>
            <p:nvPr/>
          </p:nvGrpSpPr>
          <p:grpSpPr>
            <a:xfrm>
              <a:off x="1942980" y="5661248"/>
              <a:ext cx="4488028" cy="923330"/>
              <a:chOff x="1942980" y="5661248"/>
              <a:chExt cx="4488028" cy="923330"/>
            </a:xfrm>
          </p:grpSpPr>
          <p:sp>
            <p:nvSpPr>
              <p:cNvPr id="28" name="TextBox 27"/>
              <p:cNvSpPr txBox="1"/>
              <p:nvPr/>
            </p:nvSpPr>
            <p:spPr>
              <a:xfrm>
                <a:off x="1942980" y="5661248"/>
                <a:ext cx="407810" cy="923330"/>
              </a:xfrm>
              <a:prstGeom prst="rect">
                <a:avLst/>
              </a:prstGeom>
              <a:noFill/>
            </p:spPr>
            <p:txBody>
              <a:bodyPr wrap="square">
                <a:spAutoFit/>
              </a:bodyPr>
              <a:lstStyle/>
              <a:p>
                <a:pPr>
                  <a:defRPr/>
                </a:pPr>
                <a:r>
                  <a:rPr lang="en-US" altLang="zh-CN"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rPr>
                  <a:t>C</a:t>
                </a:r>
                <a:endParaRPr lang="zh-CN" altLang="en-US" sz="5401"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
            <p:nvSpPr>
              <p:cNvPr id="29" name="矩形 28"/>
              <p:cNvSpPr>
                <a:spLocks noChangeArrowheads="1"/>
              </p:cNvSpPr>
              <p:nvPr/>
            </p:nvSpPr>
            <p:spPr bwMode="auto">
              <a:xfrm>
                <a:off x="2614661" y="6084618"/>
                <a:ext cx="3816347" cy="369332"/>
              </a:xfrm>
              <a:prstGeom prst="rect">
                <a:avLst/>
              </a:prstGeom>
              <a:noFill/>
              <a:ln w="9525">
                <a:noFill/>
                <a:miter lim="800000"/>
                <a:headEnd/>
                <a:tailEnd/>
              </a:ln>
            </p:spPr>
            <p:txBody>
              <a:bodyPr wrap="square">
                <a:spAutoFit/>
              </a:bodyPr>
              <a:lstStyle/>
              <a:p>
                <a:pPr>
                  <a:spcBef>
                    <a:spcPts val="200"/>
                  </a:spcBef>
                  <a:spcAft>
                    <a:spcPts val="60"/>
                  </a:spcAft>
                </a:pPr>
                <a:r>
                  <a:rPr lang="zh-CN" altLang="en-US" kern="0" dirty="0">
                    <a:solidFill>
                      <a:srgbClr val="FC6204"/>
                    </a:solidFill>
                    <a:latin typeface="微软雅黑" pitchFamily="34" charset="-122"/>
                    <a:ea typeface="微软雅黑" pitchFamily="34" charset="-122"/>
                  </a:rPr>
                  <a:t>“失败记忆扩散型”思维</a:t>
                </a:r>
              </a:p>
            </p:txBody>
          </p:sp>
        </p:grpSp>
      </p:grpSp>
      <p:sp>
        <p:nvSpPr>
          <p:cNvPr id="24" name="椭圆 23"/>
          <p:cNvSpPr>
            <a:spLocks/>
          </p:cNvSpPr>
          <p:nvPr/>
        </p:nvSpPr>
        <p:spPr>
          <a:xfrm>
            <a:off x="1574705" y="1268510"/>
            <a:ext cx="288038" cy="288038"/>
          </a:xfrm>
          <a:prstGeom prst="ellipse">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4</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
        <p:nvSpPr>
          <p:cNvPr id="31" name="Text Box 44"/>
          <p:cNvSpPr txBox="1">
            <a:spLocks noChangeArrowheads="1"/>
          </p:cNvSpPr>
          <p:nvPr/>
        </p:nvSpPr>
        <p:spPr bwMode="auto">
          <a:xfrm>
            <a:off x="2567148" y="970999"/>
            <a:ext cx="6841652"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从这个故事中，我们可以看到，有时候，</a:t>
            </a:r>
            <a:r>
              <a:rPr lang="zh-CN" altLang="zh-CN" b="1" dirty="0">
                <a:solidFill>
                  <a:srgbClr val="FF0000"/>
                </a:solidFill>
              </a:rPr>
              <a:t>我们不仅仅会被自己的失败记忆所禁锢，还会将自己</a:t>
            </a:r>
            <a:r>
              <a:rPr lang="zh-CN" altLang="en-US" b="1" dirty="0">
                <a:solidFill>
                  <a:srgbClr val="FF0000"/>
                </a:solidFill>
              </a:rPr>
              <a:t>的</a:t>
            </a:r>
            <a:r>
              <a:rPr lang="zh-CN" altLang="zh-CN" b="1" dirty="0">
                <a:solidFill>
                  <a:srgbClr val="FF0000"/>
                </a:solidFill>
              </a:rPr>
              <a:t>失败记忆传播扩散出去，去禁锢别人。</a:t>
            </a:r>
            <a:r>
              <a:rPr lang="zh-CN" altLang="en-US" dirty="0">
                <a:solidFill>
                  <a:schemeClr val="tx1">
                    <a:lumMod val="65000"/>
                    <a:lumOff val="35000"/>
                  </a:schemeClr>
                </a:solidFill>
              </a:rPr>
              <a:t>别人再继续传播出去，岂不知可能情形早已改变。</a:t>
            </a:r>
            <a:endParaRPr lang="en-US" b="1" dirty="0">
              <a:solidFill>
                <a:schemeClr val="tx1">
                  <a:lumMod val="65000"/>
                  <a:lumOff val="35000"/>
                </a:schemeClr>
              </a:solidFill>
            </a:endParaRPr>
          </a:p>
        </p:txBody>
      </p:sp>
      <p:sp>
        <p:nvSpPr>
          <p:cNvPr id="32" name="矩形 31"/>
          <p:cNvSpPr>
            <a:spLocks/>
          </p:cNvSpPr>
          <p:nvPr/>
        </p:nvSpPr>
        <p:spPr>
          <a:xfrm>
            <a:off x="2495131" y="908392"/>
            <a:ext cx="7666120" cy="1190631"/>
          </a:xfrm>
          <a:prstGeom prst="rect">
            <a:avLst/>
          </a:prstGeom>
          <a:ln>
            <a:solidFill>
              <a:schemeClr val="accent6"/>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pic>
        <p:nvPicPr>
          <p:cNvPr id="33" name="Picture 2" descr="F:\TDZ临时\其他备用\！PPT图片及版面资源\06-PPT精选插图\04-图标\右边角-黄1.png"/>
          <p:cNvPicPr>
            <a:picLocks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flipV="1">
            <a:off x="9101490" y="1052427"/>
            <a:ext cx="1155750" cy="1152150"/>
          </a:xfrm>
          <a:prstGeom prst="rect">
            <a:avLst/>
          </a:prstGeom>
          <a:noFill/>
          <a:extLst>
            <a:ext uri="{909E8E84-426E-40DD-AFC4-6F175D3DCCD1}">
              <a14:hiddenFill xmlns:a14="http://schemas.microsoft.com/office/drawing/2010/main">
                <a:solidFill>
                  <a:srgbClr val="FFFFFF"/>
                </a:solidFill>
              </a14:hiddenFill>
            </a:ext>
          </a:extLst>
        </p:spPr>
      </p:pic>
      <p:sp>
        <p:nvSpPr>
          <p:cNvPr id="34" name="TextBox 33"/>
          <p:cNvSpPr txBox="1">
            <a:spLocks/>
          </p:cNvSpPr>
          <p:nvPr/>
        </p:nvSpPr>
        <p:spPr>
          <a:xfrm rot="18944843">
            <a:off x="9517398" y="1585654"/>
            <a:ext cx="646415" cy="369380"/>
          </a:xfrm>
          <a:prstGeom prst="rect">
            <a:avLst/>
          </a:prstGeom>
          <a:noFill/>
        </p:spPr>
        <p:txBody>
          <a:bodyPr wrap="none" rtlCol="0">
            <a:spAutoFit/>
          </a:bodyPr>
          <a:lstStyle/>
          <a:p>
            <a:r>
              <a:rPr lang="zh-CN" altLang="en-US" b="1" dirty="0">
                <a:solidFill>
                  <a:prstClr val="white"/>
                </a:solidFill>
                <a:latin typeface="微软雅黑" pitchFamily="34" charset="-122"/>
                <a:ea typeface="微软雅黑" pitchFamily="34" charset="-122"/>
              </a:rPr>
              <a:t>点评</a:t>
            </a:r>
          </a:p>
        </p:txBody>
      </p:sp>
    </p:spTree>
    <p:extLst>
      <p:ext uri="{BB962C8B-B14F-4D97-AF65-F5344CB8AC3E}">
        <p14:creationId xmlns:p14="http://schemas.microsoft.com/office/powerpoint/2010/main" val="571362497"/>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withEffect">
                                  <p:stCondLst>
                                    <p:cond delay="0"/>
                                  </p:stCondLst>
                                  <p:childTnLst>
                                    <p:set>
                                      <p:cBhvr>
                                        <p:cTn id="6" dur="1" fill="hold">
                                          <p:stCondLst>
                                            <p:cond delay="0"/>
                                          </p:stCondLst>
                                        </p:cTn>
                                        <p:tgtEl>
                                          <p:spTgt spid="31"/>
                                        </p:tgtEl>
                                        <p:attrNameLst>
                                          <p:attrName>style.visibility</p:attrName>
                                        </p:attrNameLst>
                                      </p:cBhvr>
                                      <p:to>
                                        <p:strVal val="visible"/>
                                      </p:to>
                                    </p:set>
                                    <p:animEffect transition="in" filter="fade">
                                      <p:cBhvr>
                                        <p:cTn id="7" dur="1000"/>
                                        <p:tgtEl>
                                          <p:spTgt spid="31"/>
                                        </p:tgtEl>
                                      </p:cBhvr>
                                    </p:animEffect>
                                    <p:anim calcmode="lin" valueType="num">
                                      <p:cBhvr>
                                        <p:cTn id="8" dur="1000" fill="hold"/>
                                        <p:tgtEl>
                                          <p:spTgt spid="31"/>
                                        </p:tgtEl>
                                        <p:attrNameLst>
                                          <p:attrName>ppt_x</p:attrName>
                                        </p:attrNameLst>
                                      </p:cBhvr>
                                      <p:tavLst>
                                        <p:tav tm="0">
                                          <p:val>
                                            <p:strVal val="#ppt_x"/>
                                          </p:val>
                                        </p:tav>
                                        <p:tav tm="100000">
                                          <p:val>
                                            <p:strVal val="#ppt_x"/>
                                          </p:val>
                                        </p:tav>
                                      </p:tavLst>
                                    </p:anim>
                                    <p:anim calcmode="lin" valueType="num">
                                      <p:cBhvr>
                                        <p:cTn id="9" dur="1000" fill="hold"/>
                                        <p:tgtEl>
                                          <p:spTgt spid="3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rgbClr val="00B0F0"/>
                </a:solidFill>
                <a:latin typeface="微软雅黑" pitchFamily="34" charset="-122"/>
                <a:ea typeface="微软雅黑" pitchFamily="34" charset="-122"/>
              </a:rPr>
              <a:t>意志是什么</a:t>
            </a:r>
            <a:endParaRPr lang="en-US" spc="150" dirty="0">
              <a:solidFill>
                <a:srgbClr val="00B0F0"/>
              </a:solidFill>
              <a:latin typeface="微软雅黑" pitchFamily="34" charset="-122"/>
              <a:ea typeface="微软雅黑" pitchFamily="34" charset="-122"/>
            </a:endParaRPr>
          </a:p>
        </p:txBody>
      </p:sp>
      <p:sp>
        <p:nvSpPr>
          <p:cNvPr id="4" name="椭圆 3"/>
          <p:cNvSpPr>
            <a:spLocks/>
          </p:cNvSpPr>
          <p:nvPr/>
        </p:nvSpPr>
        <p:spPr>
          <a:xfrm>
            <a:off x="1574705" y="1268510"/>
            <a:ext cx="288038" cy="2880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1</a:t>
            </a:r>
            <a:endParaRPr lang="zh-CN" altLang="en-US" dirty="0">
              <a:solidFill>
                <a:prstClr val="white"/>
              </a:solidFill>
              <a:latin typeface="Arial Unicode MS" pitchFamily="34" charset="-122"/>
              <a:ea typeface="Arial Unicode MS" pitchFamily="34" charset="-122"/>
              <a:cs typeface="Arial Unicode MS" pitchFamily="34" charset="-122"/>
            </a:endParaRPr>
          </a:p>
        </p:txBody>
      </p:sp>
      <p:pic>
        <p:nvPicPr>
          <p:cNvPr id="5" name="Picture 2" descr="F:\TDZ临时\其他备用\！个人PPT作品@teliss\磨练坚强意志-图\F4D779C4635D68E92434990D569DE614.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2207062" y="914818"/>
            <a:ext cx="6266282" cy="4177008"/>
          </a:xfrm>
          <a:prstGeom prst="rect">
            <a:avLst/>
          </a:prstGeom>
          <a:noFill/>
          <a:ln w="19050">
            <a:solidFill>
              <a:srgbClr val="00B0F0"/>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6" name="Text Box 44"/>
          <p:cNvSpPr txBox="1">
            <a:spLocks noChangeArrowheads="1"/>
          </p:cNvSpPr>
          <p:nvPr/>
        </p:nvSpPr>
        <p:spPr bwMode="auto">
          <a:xfrm>
            <a:off x="8904678" y="3474880"/>
            <a:ext cx="3096747"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人生犹如一段逆风行舟的苦旅，没有一种大无畏的精神力量去搏击风浪，就只能被冲垮、被淹没</a:t>
            </a:r>
            <a:r>
              <a:rPr lang="zh-CN" altLang="en-US" dirty="0"/>
              <a:t>。</a:t>
            </a:r>
            <a:r>
              <a:rPr lang="zh-CN" altLang="en-US" b="1" dirty="0">
                <a:solidFill>
                  <a:srgbClr val="00B0F0"/>
                </a:solidFill>
              </a:rPr>
              <a:t>人，总是要有一点精神的，这就是人的意志。</a:t>
            </a:r>
            <a:endParaRPr lang="en-US" b="1" dirty="0">
              <a:solidFill>
                <a:srgbClr val="00B0F0"/>
              </a:solidFill>
            </a:endParaRPr>
          </a:p>
        </p:txBody>
      </p:sp>
      <p:sp>
        <p:nvSpPr>
          <p:cNvPr id="7" name="Text Box 44"/>
          <p:cNvSpPr txBox="1">
            <a:spLocks noChangeArrowheads="1"/>
          </p:cNvSpPr>
          <p:nvPr/>
        </p:nvSpPr>
        <p:spPr bwMode="auto">
          <a:xfrm>
            <a:off x="2207062" y="5508094"/>
            <a:ext cx="9794363"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意志是是人的恒心和毅力源泉，它能够主动的预计和克服困难，能够让人执着追求，坚忍不拔。许多富有成就的人，他们之所以在事业上有重大的发展，起作用的不仅是他们的聪明才智，更重要的是</a:t>
            </a:r>
            <a:r>
              <a:rPr lang="zh-CN" altLang="en-US" b="1" dirty="0">
                <a:solidFill>
                  <a:srgbClr val="00B0F0"/>
                </a:solidFill>
              </a:rPr>
              <a:t>他们有坚忍不拔的毅力和勇气，他们的聪明才智往往是在战胜挫折和失败中得到运用和发展的。</a:t>
            </a:r>
            <a:endParaRPr lang="zh-CN" altLang="zh-CN" b="1" dirty="0">
              <a:solidFill>
                <a:srgbClr val="00B0F0"/>
              </a:solidFill>
            </a:endParaRPr>
          </a:p>
        </p:txBody>
      </p:sp>
    </p:spTree>
    <p:extLst>
      <p:ext uri="{BB962C8B-B14F-4D97-AF65-F5344CB8AC3E}">
        <p14:creationId xmlns:p14="http://schemas.microsoft.com/office/powerpoint/2010/main" val="2484666558"/>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1000"/>
                                        <p:tgtEl>
                                          <p:spTgt spid="6"/>
                                        </p:tgtEl>
                                      </p:cBhvr>
                                    </p:animEffect>
                                    <p:anim calcmode="lin" valueType="num">
                                      <p:cBhvr>
                                        <p:cTn id="8" dur="1000" fill="hold"/>
                                        <p:tgtEl>
                                          <p:spTgt spid="6"/>
                                        </p:tgtEl>
                                        <p:attrNameLst>
                                          <p:attrName>ppt_x</p:attrName>
                                        </p:attrNameLst>
                                      </p:cBhvr>
                                      <p:tavLst>
                                        <p:tav tm="0">
                                          <p:val>
                                            <p:strVal val="#ppt_x"/>
                                          </p:val>
                                        </p:tav>
                                        <p:tav tm="100000">
                                          <p:val>
                                            <p:strVal val="#ppt_x"/>
                                          </p:val>
                                        </p:tav>
                                      </p:tavLst>
                                    </p:anim>
                                    <p:anim calcmode="lin" valueType="num">
                                      <p:cBhvr>
                                        <p:cTn id="9" dur="1000" fill="hold"/>
                                        <p:tgtEl>
                                          <p:spTgt spid="6"/>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7"/>
                                        </p:tgtEl>
                                        <p:attrNameLst>
                                          <p:attrName>style.visibility</p:attrName>
                                        </p:attrNameLst>
                                      </p:cBhvr>
                                      <p:to>
                                        <p:strVal val="visible"/>
                                      </p:to>
                                    </p:set>
                                    <p:animEffect transition="in" filter="fade">
                                      <p:cBhvr>
                                        <p:cTn id="12" dur="1000"/>
                                        <p:tgtEl>
                                          <p:spTgt spid="7"/>
                                        </p:tgtEl>
                                      </p:cBhvr>
                                    </p:animEffect>
                                    <p:anim calcmode="lin" valueType="num">
                                      <p:cBhvr>
                                        <p:cTn id="13" dur="1000" fill="hold"/>
                                        <p:tgtEl>
                                          <p:spTgt spid="7"/>
                                        </p:tgtEl>
                                        <p:attrNameLst>
                                          <p:attrName>ppt_x</p:attrName>
                                        </p:attrNameLst>
                                      </p:cBhvr>
                                      <p:tavLst>
                                        <p:tav tm="0">
                                          <p:val>
                                            <p:strVal val="#ppt_x"/>
                                          </p:val>
                                        </p:tav>
                                        <p:tav tm="100000">
                                          <p:val>
                                            <p:strVal val="#ppt_x"/>
                                          </p:val>
                                        </p:tav>
                                      </p:tavLst>
                                    </p:anim>
                                    <p:anim calcmode="lin" valueType="num">
                                      <p:cBhvr>
                                        <p:cTn id="14"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7"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Tree>
    <p:extLst>
      <p:ext uri="{BB962C8B-B14F-4D97-AF65-F5344CB8AC3E}">
        <p14:creationId xmlns:p14="http://schemas.microsoft.com/office/powerpoint/2010/main" val="1218769958"/>
      </p:ext>
    </p:extLst>
  </p:cSld>
  <p:clrMapOvr>
    <a:masterClrMapping/>
  </p:clrMapOvr>
  <p:transition>
    <p:blinds dir="vert"/>
  </p:transition>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a:spLocks/>
          </p:cNvSpPr>
          <p:nvPr/>
        </p:nvSpPr>
        <p:spPr>
          <a:xfrm>
            <a:off x="27892" y="6866930"/>
            <a:ext cx="11899155" cy="923330"/>
          </a:xfrm>
          <a:prstGeom prst="rect">
            <a:avLst/>
          </a:prstGeom>
          <a:noFill/>
        </p:spPr>
        <p:txBody>
          <a:bodyPr wrap="none" rtlCol="0">
            <a:spAutoFit/>
          </a:bodyPr>
          <a:lstStyle/>
          <a:p>
            <a:pPr fontAlgn="auto">
              <a:spcBef>
                <a:spcPts val="0"/>
              </a:spcBef>
              <a:spcAft>
                <a:spcPts val="0"/>
              </a:spcAft>
            </a:pPr>
            <a:r>
              <a:rPr lang="en-US" altLang="zh-CN" sz="5400" b="1" i="1" dirty="0" smtClean="0">
                <a:solidFill>
                  <a:srgbClr val="FC6204"/>
                </a:solidFill>
                <a:effectLst>
                  <a:outerShdw blurRad="38100" dist="38100" dir="2700000" algn="tl">
                    <a:srgbClr val="000000">
                      <a:alpha val="43137"/>
                    </a:srgbClr>
                  </a:outerShdw>
                </a:effectLst>
                <a:latin typeface="Broadway" pitchFamily="82" charset="0"/>
                <a:ea typeface="DFPYeaSong-B5" pitchFamily="18" charset="-120"/>
                <a:hlinkClick r:id="rId2"/>
              </a:rPr>
              <a:t>www.51pptmoban.com</a:t>
            </a:r>
            <a:r>
              <a:rPr lang="zh-CN" altLang="en-US" sz="5400" b="1" i="1" dirty="0" smtClean="0">
                <a:solidFill>
                  <a:srgbClr val="FC6204"/>
                </a:solidFill>
                <a:effectLst>
                  <a:outerShdw blurRad="38100" dist="38100" dir="2700000" algn="tl">
                    <a:srgbClr val="000000">
                      <a:alpha val="43137"/>
                    </a:srgbClr>
                  </a:outerShdw>
                </a:effectLst>
                <a:latin typeface="Broadway" pitchFamily="82" charset="0"/>
                <a:ea typeface="DFPYeaSong-B5" pitchFamily="18" charset="-120"/>
              </a:rPr>
              <a:t>整理发布</a:t>
            </a:r>
            <a:endParaRPr lang="zh-CN" altLang="en-US"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endParaRPr>
          </a:p>
        </p:txBody>
      </p:sp>
    </p:spTree>
    <p:extLst>
      <p:ext uri="{BB962C8B-B14F-4D97-AF65-F5344CB8AC3E}">
        <p14:creationId xmlns:p14="http://schemas.microsoft.com/office/powerpoint/2010/main" val="629431411"/>
      </p:ext>
    </p:extLst>
  </p:cSld>
  <p:clrMapOvr>
    <a:masterClrMapping/>
  </p:clrMapOvr>
  <mc:AlternateContent xmlns:mc="http://schemas.openxmlformats.org/markup-compatibility/2006" xmlns:p14="http://schemas.microsoft.com/office/powerpoint/2010/main">
    <mc:Choice Requires="p14">
      <p:transition spd="med">
        <p14:flip dir="r"/>
      </p:transition>
    </mc:Choice>
    <mc:Fallback xmlns="">
      <p:transition spd="med">
        <p:fade/>
      </p:transition>
    </mc:Fallback>
  </mc:AlternateContent>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任意多边形 2"/>
          <p:cNvSpPr/>
          <p:nvPr/>
        </p:nvSpPr>
        <p:spPr>
          <a:xfrm>
            <a:off x="2242517" y="2946258"/>
            <a:ext cx="596900" cy="656791"/>
          </a:xfrm>
          <a:custGeom>
            <a:avLst/>
            <a:gdLst>
              <a:gd name="connsiteX0" fmla="*/ 0 w 561975"/>
              <a:gd name="connsiteY0" fmla="*/ 0 h 547688"/>
              <a:gd name="connsiteX1" fmla="*/ 552450 w 561975"/>
              <a:gd name="connsiteY1" fmla="*/ 547688 h 547688"/>
              <a:gd name="connsiteX2" fmla="*/ 561975 w 561975"/>
              <a:gd name="connsiteY2" fmla="*/ 0 h 547688"/>
              <a:gd name="connsiteX3" fmla="*/ 0 w 561975"/>
              <a:gd name="connsiteY3" fmla="*/ 0 h 547688"/>
              <a:gd name="connsiteX0" fmla="*/ 0 w 576263"/>
              <a:gd name="connsiteY0" fmla="*/ 0 h 547688"/>
              <a:gd name="connsiteX1" fmla="*/ 566738 w 576263"/>
              <a:gd name="connsiteY1" fmla="*/ 547688 h 547688"/>
              <a:gd name="connsiteX2" fmla="*/ 576263 w 576263"/>
              <a:gd name="connsiteY2" fmla="*/ 0 h 547688"/>
              <a:gd name="connsiteX3" fmla="*/ 0 w 576263"/>
              <a:gd name="connsiteY3" fmla="*/ 0 h 547688"/>
              <a:gd name="connsiteX0" fmla="*/ 0 w 576263"/>
              <a:gd name="connsiteY0" fmla="*/ 0 h 571500"/>
              <a:gd name="connsiteX1" fmla="*/ 566738 w 576263"/>
              <a:gd name="connsiteY1" fmla="*/ 571500 h 571500"/>
              <a:gd name="connsiteX2" fmla="*/ 576263 w 576263"/>
              <a:gd name="connsiteY2" fmla="*/ 0 h 571500"/>
              <a:gd name="connsiteX3" fmla="*/ 0 w 576263"/>
              <a:gd name="connsiteY3" fmla="*/ 0 h 571500"/>
              <a:gd name="connsiteX0" fmla="*/ 0 w 576263"/>
              <a:gd name="connsiteY0" fmla="*/ 0 h 576263"/>
              <a:gd name="connsiteX1" fmla="*/ 571335 w 576263"/>
              <a:gd name="connsiteY1" fmla="*/ 576263 h 576263"/>
              <a:gd name="connsiteX2" fmla="*/ 576263 w 576263"/>
              <a:gd name="connsiteY2" fmla="*/ 0 h 576263"/>
              <a:gd name="connsiteX3" fmla="*/ 0 w 576263"/>
              <a:gd name="connsiteY3" fmla="*/ 0 h 576263"/>
              <a:gd name="connsiteX0" fmla="*/ 0 w 576448"/>
              <a:gd name="connsiteY0" fmla="*/ 0 h 576263"/>
              <a:gd name="connsiteX1" fmla="*/ 575933 w 576448"/>
              <a:gd name="connsiteY1" fmla="*/ 576263 h 576263"/>
              <a:gd name="connsiteX2" fmla="*/ 576263 w 576448"/>
              <a:gd name="connsiteY2" fmla="*/ 0 h 576263"/>
              <a:gd name="connsiteX3" fmla="*/ 0 w 576448"/>
              <a:gd name="connsiteY3" fmla="*/ 0 h 576263"/>
            </a:gdLst>
            <a:ahLst/>
            <a:cxnLst>
              <a:cxn ang="0">
                <a:pos x="connsiteX0" y="connsiteY0"/>
              </a:cxn>
              <a:cxn ang="0">
                <a:pos x="connsiteX1" y="connsiteY1"/>
              </a:cxn>
              <a:cxn ang="0">
                <a:pos x="connsiteX2" y="connsiteY2"/>
              </a:cxn>
              <a:cxn ang="0">
                <a:pos x="connsiteX3" y="connsiteY3"/>
              </a:cxn>
            </a:cxnLst>
            <a:rect l="l" t="t" r="r" b="b"/>
            <a:pathLst>
              <a:path w="576448" h="576263">
                <a:moveTo>
                  <a:pt x="0" y="0"/>
                </a:moveTo>
                <a:lnTo>
                  <a:pt x="575933" y="576263"/>
                </a:lnTo>
                <a:cubicBezTo>
                  <a:pt x="577576" y="384175"/>
                  <a:pt x="574620" y="192088"/>
                  <a:pt x="576263" y="0"/>
                </a:cubicBezTo>
                <a:lnTo>
                  <a:pt x="0" y="0"/>
                </a:lnTo>
                <a:close/>
              </a:path>
            </a:pathLst>
          </a:custGeom>
          <a:solidFill>
            <a:srgbClr val="61942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4" name="矩形 3"/>
          <p:cNvSpPr/>
          <p:nvPr/>
        </p:nvSpPr>
        <p:spPr>
          <a:xfrm>
            <a:off x="2832100" y="2949865"/>
            <a:ext cx="9359900" cy="657225"/>
          </a:xfrm>
          <a:prstGeom prst="rect">
            <a:avLst/>
          </a:prstGeom>
          <a:solidFill>
            <a:srgbClr val="92D05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00" tIns="0" rIns="180000" bIns="0" anchor="ctr"/>
          <a:lstStyle/>
          <a:p>
            <a:pPr algn="ctr">
              <a:defRPr/>
            </a:pPr>
            <a:r>
              <a:rPr lang="en-US" altLang="zh-CN" sz="2800" smtClean="0">
                <a:solidFill>
                  <a:prstClr val="white"/>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rPr>
              <a:t>www.ypppt.com</a:t>
            </a:r>
            <a:endParaRPr lang="zh-CN" altLang="en-US" sz="2800" dirty="0">
              <a:solidFill>
                <a:srgbClr val="CEEAB0"/>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cs typeface="Meiryo" panose="020B0604030504040204" pitchFamily="34" charset="-128"/>
            </a:endParaRPr>
          </a:p>
        </p:txBody>
      </p:sp>
      <p:sp>
        <p:nvSpPr>
          <p:cNvPr id="7" name="矩形 6"/>
          <p:cNvSpPr/>
          <p:nvPr/>
        </p:nvSpPr>
        <p:spPr>
          <a:xfrm>
            <a:off x="1" y="2182092"/>
            <a:ext cx="9312276" cy="775277"/>
          </a:xfrm>
          <a:prstGeom prst="rect">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0" tIns="0" rIns="0" bIns="0" anchor="ctr"/>
          <a:lstStyle/>
          <a:p>
            <a:pPr algn="ctr">
              <a:defRPr/>
            </a:pPr>
            <a:r>
              <a:rPr lang="zh-CN" altLang="en-US" sz="3200" spc="200" dirty="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3200" spc="200" dirty="0" smtClean="0">
                <a:solidFill>
                  <a:srgbClr val="FFFFFF"/>
                </a:solidFill>
                <a:effectLst>
                  <a:outerShdw blurRad="50800" dist="38100" algn="l" rotWithShape="0">
                    <a:prstClr val="black">
                      <a:alpha val="40000"/>
                    </a:prstClr>
                  </a:outerShdw>
                </a:effectLst>
                <a:latin typeface="微软雅黑" panose="020B0503020204020204" pitchFamily="34" charset="-122"/>
                <a:ea typeface="微软雅黑" panose="020B0503020204020204" pitchFamily="34" charset="-122"/>
              </a:rPr>
              <a:t>               </a:t>
            </a:r>
            <a:r>
              <a:rPr lang="zh-CN" altLang="en-US" sz="2800" spc="200" dirty="0" smtClean="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更</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多精品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资源尽在</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优品</a:t>
            </a:r>
            <a:r>
              <a:rPr lang="en-US" altLang="zh-CN"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PPT</a:t>
            </a:r>
            <a:r>
              <a:rPr lang="zh-CN" altLang="en-US" sz="2800" spc="200" dirty="0">
                <a:solidFill>
                  <a:srgbClr val="FFFFFF"/>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a:t>
            </a:r>
          </a:p>
        </p:txBody>
      </p:sp>
      <p:sp>
        <p:nvSpPr>
          <p:cNvPr id="6" name="直角三角形 5"/>
          <p:cNvSpPr/>
          <p:nvPr/>
        </p:nvSpPr>
        <p:spPr>
          <a:xfrm>
            <a:off x="9312275" y="2178052"/>
            <a:ext cx="853701" cy="779317"/>
          </a:xfrm>
          <a:prstGeom prst="rtTriangle">
            <a:avLst/>
          </a:prstGeom>
          <a:solidFill>
            <a:srgbClr val="007CA8"/>
          </a:solid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a:defRPr/>
            </a:pPr>
            <a:endParaRPr lang="zh-CN" altLang="en-US">
              <a:solidFill>
                <a:prstClr val="white"/>
              </a:solidFill>
            </a:endParaRPr>
          </a:p>
        </p:txBody>
      </p:sp>
      <p:sp>
        <p:nvSpPr>
          <p:cNvPr id="12" name="矩形 11"/>
          <p:cNvSpPr/>
          <p:nvPr/>
        </p:nvSpPr>
        <p:spPr>
          <a:xfrm>
            <a:off x="2581830" y="3921022"/>
            <a:ext cx="6906409" cy="1692771"/>
          </a:xfrm>
          <a:prstGeom prst="rect">
            <a:avLst/>
          </a:prstGeom>
          <a:noFill/>
          <a:ln w="25400" cap="flat" cmpd="sng" algn="ctr">
            <a:noFill/>
            <a:prstDash val="solid"/>
          </a:ln>
          <a:effectLst/>
        </p:spPr>
        <p:txBody>
          <a:bodyPr rtlCol="0" anchor="ctr"/>
          <a:lstStyle/>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3"/>
              </a:rPr>
              <a:t>www.ypppt.com/moban/</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200" kern="0" dirty="0" smtClean="0">
                <a:solidFill>
                  <a:srgbClr val="EEECE1">
                    <a:lumMod val="25000"/>
                  </a:srgbClr>
                </a:solidFill>
                <a:latin typeface="微软雅黑" panose="020B0503020204020204" pitchFamily="34" charset="-122"/>
                <a:ea typeface="微软雅黑" panose="020B0503020204020204" pitchFamily="34" charset="-122"/>
              </a:rPr>
              <a:t>节</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日</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4"/>
              </a:rPr>
              <a:t>www.ypppt.com/jieri/</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5"/>
              </a:rPr>
              <a:t>www.ypppt.com/beijing/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6"/>
              </a:rPr>
              <a:t>www.ypppt.com/tubiao/</a:t>
            </a:r>
            <a:endParaRPr lang="en-US" altLang="zh-CN" sz="1200" kern="0" dirty="0">
              <a:solidFill>
                <a:srgbClr val="EEECE1">
                  <a:lumMod val="25000"/>
                </a:srgbClr>
              </a:solidFill>
              <a:latin typeface="微软雅黑" panose="020B0503020204020204" pitchFamily="34" charset="-122"/>
              <a:ea typeface="微软雅黑" panose="020B0503020204020204" pitchFamily="34" charset="-122"/>
            </a:endParaRPr>
          </a:p>
          <a:p>
            <a:pPr>
              <a:lnSpc>
                <a:spcPts val="2400"/>
              </a:lnSpc>
            </a:pP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7"/>
              </a:rPr>
              <a:t>www.ypppt.com/sucai/</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r>
              <a:rPr lang="en-US" altLang="zh-CN" sz="1200" kern="0" dirty="0" smtClean="0">
                <a:solidFill>
                  <a:srgbClr val="EEECE1">
                    <a:lumMod val="25000"/>
                  </a:srgbClr>
                </a:solidFill>
                <a:latin typeface="微软雅黑" panose="020B0503020204020204" pitchFamily="34" charset="-122"/>
                <a:ea typeface="微软雅黑" panose="020B0503020204020204" pitchFamily="34" charset="-122"/>
              </a:rPr>
              <a:t>PPT</a:t>
            </a:r>
            <a:r>
              <a:rPr lang="zh-CN" altLang="en-US" sz="1200" kern="0" dirty="0">
                <a:solidFill>
                  <a:srgbClr val="EEECE1">
                    <a:lumMod val="25000"/>
                  </a:srgbClr>
                </a:solidFill>
                <a:latin typeface="微软雅黑" panose="020B0503020204020204" pitchFamily="34" charset="-122"/>
                <a:ea typeface="微软雅黑" panose="020B0503020204020204" pitchFamily="34" charset="-122"/>
              </a:rPr>
              <a:t>教程下载：</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hlinkClick r:id="rId8"/>
              </a:rPr>
              <a:t>www.ypppt.com/jiaocheng/</a:t>
            </a:r>
            <a:r>
              <a:rPr lang="en-US" altLang="zh-CN" sz="1200" kern="0" dirty="0">
                <a:solidFill>
                  <a:srgbClr val="EEECE1">
                    <a:lumMod val="25000"/>
                  </a:srgbClr>
                </a:solidFill>
                <a:latin typeface="微软雅黑" panose="020B0503020204020204" pitchFamily="34" charset="-122"/>
                <a:ea typeface="微软雅黑" panose="020B0503020204020204" pitchFamily="34" charset="-122"/>
              </a:rPr>
              <a:t>      </a:t>
            </a:r>
          </a:p>
        </p:txBody>
      </p:sp>
    </p:spTree>
    <p:extLst>
      <p:ext uri="{BB962C8B-B14F-4D97-AF65-F5344CB8AC3E}">
        <p14:creationId xmlns:p14="http://schemas.microsoft.com/office/powerpoint/2010/main" val="577801747"/>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rgbClr val="00B0F0"/>
                </a:solidFill>
                <a:latin typeface="微软雅黑" pitchFamily="34" charset="-122"/>
                <a:ea typeface="微软雅黑" pitchFamily="34" charset="-122"/>
              </a:rPr>
              <a:t>意志有什么作用</a:t>
            </a:r>
            <a:endParaRPr lang="en-US" spc="150" dirty="0">
              <a:solidFill>
                <a:srgbClr val="00B0F0"/>
              </a:solidFill>
              <a:latin typeface="微软雅黑" pitchFamily="34" charset="-122"/>
              <a:ea typeface="微软雅黑" pitchFamily="34" charset="-122"/>
            </a:endParaRPr>
          </a:p>
        </p:txBody>
      </p:sp>
      <p:pic>
        <p:nvPicPr>
          <p:cNvPr id="4098" name="Picture 2" descr="F:\TDZ临时\其他备用\！PPT图片及版面资源\06-PPT精选插图\03-人物\mzm01.pn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207062" y="914817"/>
            <a:ext cx="6265512" cy="4177008"/>
          </a:xfrm>
          <a:prstGeom prst="rect">
            <a:avLst/>
          </a:prstGeom>
          <a:noFill/>
          <a:ln w="19050">
            <a:solidFill>
              <a:srgbClr val="00B0F0"/>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19" name="Text Box 44"/>
          <p:cNvSpPr txBox="1">
            <a:spLocks noChangeArrowheads="1"/>
          </p:cNvSpPr>
          <p:nvPr/>
        </p:nvSpPr>
        <p:spPr bwMode="auto">
          <a:xfrm>
            <a:off x="8904678" y="3042776"/>
            <a:ext cx="3096747"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美国心理学家曾对一千多名智力超常的儿童进行长达五十年的追踪调查，发现其中有些人后来在事业上获得了很大的成就，声明显赫；有些人却一事无成，默默无闻。</a:t>
            </a:r>
            <a:endParaRPr lang="en-US" dirty="0">
              <a:solidFill>
                <a:schemeClr val="tx1">
                  <a:lumMod val="65000"/>
                  <a:lumOff val="35000"/>
                </a:schemeClr>
              </a:solidFill>
            </a:endParaRPr>
          </a:p>
        </p:txBody>
      </p:sp>
      <p:sp>
        <p:nvSpPr>
          <p:cNvPr id="22" name="Text Box 44"/>
          <p:cNvSpPr txBox="1">
            <a:spLocks noChangeArrowheads="1"/>
          </p:cNvSpPr>
          <p:nvPr/>
        </p:nvSpPr>
        <p:spPr bwMode="auto">
          <a:xfrm>
            <a:off x="2207062" y="5508094"/>
            <a:ext cx="9794363" cy="1089671"/>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心理学家根据被调查者成就的大小，把他们分为“有成就组”和“无成就组”，进行比较研究，发现：那些获得较大成就的人，</a:t>
            </a:r>
            <a:r>
              <a:rPr lang="zh-CN" altLang="en-US" b="1" dirty="0">
                <a:solidFill>
                  <a:srgbClr val="00B0F0"/>
                </a:solidFill>
              </a:rPr>
              <a:t>对自己从事的事业有忘我的献身精神，执着地追求自己认定的目标，即使遇到重大挫折仍毫不动摇</a:t>
            </a:r>
            <a:r>
              <a:rPr lang="zh-CN" altLang="en-US" dirty="0"/>
              <a:t>；</a:t>
            </a:r>
            <a:r>
              <a:rPr lang="zh-CN" altLang="en-US" dirty="0">
                <a:solidFill>
                  <a:schemeClr val="tx1">
                    <a:lumMod val="65000"/>
                    <a:lumOff val="35000"/>
                  </a:schemeClr>
                </a:solidFill>
              </a:rPr>
              <a:t>而那些一事无成的人，在困难面前都畏缩不前，只是消极地等待良好环境和机遇。</a:t>
            </a:r>
            <a:endParaRPr lang="zh-CN" altLang="zh-CN" dirty="0">
              <a:solidFill>
                <a:schemeClr val="tx1">
                  <a:lumMod val="65000"/>
                  <a:lumOff val="35000"/>
                </a:schemeClr>
              </a:solidFill>
            </a:endParaRPr>
          </a:p>
        </p:txBody>
      </p:sp>
      <p:pic>
        <p:nvPicPr>
          <p:cNvPr id="4100" name="Picture 4" descr="F:\TDZ临时\其他备用\！PPT图片及版面资源\06-PPT精选插图\04-图标\白色坎肩.png"/>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7320296" y="791657"/>
            <a:ext cx="1092342" cy="1193955"/>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p:cNvSpPr txBox="1">
            <a:spLocks/>
          </p:cNvSpPr>
          <p:nvPr/>
        </p:nvSpPr>
        <p:spPr>
          <a:xfrm>
            <a:off x="7624133" y="1064622"/>
            <a:ext cx="441203" cy="707978"/>
          </a:xfrm>
          <a:prstGeom prst="rect">
            <a:avLst/>
          </a:prstGeom>
          <a:noFill/>
        </p:spPr>
        <p:txBody>
          <a:bodyPr wrap="none" rtlCol="0">
            <a:spAutoFit/>
          </a:bodyPr>
          <a:lstStyle/>
          <a:p>
            <a:r>
              <a:rPr lang="zh-CN" altLang="en-US" sz="2000" dirty="0">
                <a:solidFill>
                  <a:srgbClr val="00B0F0"/>
                </a:solidFill>
                <a:latin typeface="微软雅黑" pitchFamily="34" charset="-122"/>
                <a:ea typeface="微软雅黑" pitchFamily="34" charset="-122"/>
              </a:rPr>
              <a:t>案</a:t>
            </a:r>
            <a:endParaRPr lang="en-US" altLang="zh-CN" sz="2000" dirty="0">
              <a:solidFill>
                <a:srgbClr val="00B0F0"/>
              </a:solidFill>
              <a:latin typeface="微软雅黑" pitchFamily="34" charset="-122"/>
              <a:ea typeface="微软雅黑" pitchFamily="34" charset="-122"/>
            </a:endParaRPr>
          </a:p>
          <a:p>
            <a:r>
              <a:rPr lang="zh-CN" altLang="en-US" sz="2000" dirty="0">
                <a:solidFill>
                  <a:srgbClr val="00B0F0"/>
                </a:solidFill>
                <a:latin typeface="微软雅黑" pitchFamily="34" charset="-122"/>
                <a:ea typeface="微软雅黑" pitchFamily="34" charset="-122"/>
              </a:rPr>
              <a:t>例</a:t>
            </a:r>
          </a:p>
        </p:txBody>
      </p:sp>
      <p:sp>
        <p:nvSpPr>
          <p:cNvPr id="9" name="椭圆 8"/>
          <p:cNvSpPr>
            <a:spLocks/>
          </p:cNvSpPr>
          <p:nvPr/>
        </p:nvSpPr>
        <p:spPr>
          <a:xfrm>
            <a:off x="1574705" y="1268510"/>
            <a:ext cx="288038" cy="2880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spTree>
    <p:extLst>
      <p:ext uri="{BB962C8B-B14F-4D97-AF65-F5344CB8AC3E}">
        <p14:creationId xmlns:p14="http://schemas.microsoft.com/office/powerpoint/2010/main" val="1780538958"/>
      </p:ext>
    </p:extLst>
  </p:cSld>
  <p:clrMapOvr>
    <a:masterClrMapping/>
  </p:clrMapOvr>
  <mc:AlternateContent xmlns:mc="http://schemas.openxmlformats.org/markup-compatibility/2006" xmlns:p14="http://schemas.microsoft.com/office/powerpoint/2010/main">
    <mc:Choice Requires="p14">
      <p:transition spd="med">
        <p14:ferris dir="l"/>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9"/>
                                        </p:tgtEl>
                                        <p:attrNameLst>
                                          <p:attrName>style.visibility</p:attrName>
                                        </p:attrNameLst>
                                      </p:cBhvr>
                                      <p:to>
                                        <p:strVal val="visible"/>
                                      </p:to>
                                    </p:set>
                                    <p:animEffect transition="in" filter="fade">
                                      <p:cBhvr>
                                        <p:cTn id="7" dur="1000"/>
                                        <p:tgtEl>
                                          <p:spTgt spid="19"/>
                                        </p:tgtEl>
                                      </p:cBhvr>
                                    </p:animEffect>
                                    <p:anim calcmode="lin" valueType="num">
                                      <p:cBhvr>
                                        <p:cTn id="8" dur="1000" fill="hold"/>
                                        <p:tgtEl>
                                          <p:spTgt spid="19"/>
                                        </p:tgtEl>
                                        <p:attrNameLst>
                                          <p:attrName>ppt_x</p:attrName>
                                        </p:attrNameLst>
                                      </p:cBhvr>
                                      <p:tavLst>
                                        <p:tav tm="0">
                                          <p:val>
                                            <p:strVal val="#ppt_x"/>
                                          </p:val>
                                        </p:tav>
                                        <p:tav tm="100000">
                                          <p:val>
                                            <p:strVal val="#ppt_x"/>
                                          </p:val>
                                        </p:tav>
                                      </p:tavLst>
                                    </p:anim>
                                    <p:anim calcmode="lin" valueType="num">
                                      <p:cBhvr>
                                        <p:cTn id="9" dur="1000" fill="hold"/>
                                        <p:tgtEl>
                                          <p:spTgt spid="19"/>
                                        </p:tgtEl>
                                        <p:attrNameLst>
                                          <p:attrName>ppt_y</p:attrName>
                                        </p:attrNameLst>
                                      </p:cBhvr>
                                      <p:tavLst>
                                        <p:tav tm="0">
                                          <p:val>
                                            <p:strVal val="#ppt_y+.1"/>
                                          </p:val>
                                        </p:tav>
                                        <p:tav tm="100000">
                                          <p:val>
                                            <p:strVal val="#ppt_y"/>
                                          </p:val>
                                        </p:tav>
                                      </p:tavLst>
                                    </p:anim>
                                  </p:childTnLst>
                                </p:cTn>
                              </p:par>
                              <p:par>
                                <p:cTn id="10" presetID="47" presetClass="entr" presetSubtype="0" fill="hold" grpId="0" nodeType="withEffect">
                                  <p:stCondLst>
                                    <p:cond delay="0"/>
                                  </p:stCondLst>
                                  <p:childTnLst>
                                    <p:set>
                                      <p:cBhvr>
                                        <p:cTn id="11" dur="1" fill="hold">
                                          <p:stCondLst>
                                            <p:cond delay="0"/>
                                          </p:stCondLst>
                                        </p:cTn>
                                        <p:tgtEl>
                                          <p:spTgt spid="22"/>
                                        </p:tgtEl>
                                        <p:attrNameLst>
                                          <p:attrName>style.visibility</p:attrName>
                                        </p:attrNameLst>
                                      </p:cBhvr>
                                      <p:to>
                                        <p:strVal val="visible"/>
                                      </p:to>
                                    </p:set>
                                    <p:animEffect transition="in" filter="fade">
                                      <p:cBhvr>
                                        <p:cTn id="12" dur="1000"/>
                                        <p:tgtEl>
                                          <p:spTgt spid="22"/>
                                        </p:tgtEl>
                                      </p:cBhvr>
                                    </p:animEffect>
                                    <p:anim calcmode="lin" valueType="num">
                                      <p:cBhvr>
                                        <p:cTn id="13" dur="1000" fill="hold"/>
                                        <p:tgtEl>
                                          <p:spTgt spid="22"/>
                                        </p:tgtEl>
                                        <p:attrNameLst>
                                          <p:attrName>ppt_x</p:attrName>
                                        </p:attrNameLst>
                                      </p:cBhvr>
                                      <p:tavLst>
                                        <p:tav tm="0">
                                          <p:val>
                                            <p:strVal val="#ppt_x"/>
                                          </p:val>
                                        </p:tav>
                                        <p:tav tm="100000">
                                          <p:val>
                                            <p:strVal val="#ppt_x"/>
                                          </p:val>
                                        </p:tav>
                                      </p:tavLst>
                                    </p:anim>
                                    <p:anim calcmode="lin" valueType="num">
                                      <p:cBhvr>
                                        <p:cTn id="14" dur="1000" fill="hold"/>
                                        <p:tgtEl>
                                          <p:spTgt spid="2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P spid="22"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rgbClr val="00B0F0"/>
                </a:solidFill>
                <a:latin typeface="微软雅黑" pitchFamily="34" charset="-122"/>
                <a:ea typeface="微软雅黑" pitchFamily="34" charset="-122"/>
              </a:rPr>
              <a:t>意志有什么作用</a:t>
            </a:r>
          </a:p>
        </p:txBody>
      </p:sp>
      <p:sp>
        <p:nvSpPr>
          <p:cNvPr id="4" name="椭圆 3"/>
          <p:cNvSpPr>
            <a:spLocks/>
          </p:cNvSpPr>
          <p:nvPr/>
        </p:nvSpPr>
        <p:spPr>
          <a:xfrm>
            <a:off x="1574705" y="1268510"/>
            <a:ext cx="288038" cy="2880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grpSp>
        <p:nvGrpSpPr>
          <p:cNvPr id="5" name="组合 4"/>
          <p:cNvGrpSpPr>
            <a:grpSpLocks/>
          </p:cNvGrpSpPr>
          <p:nvPr/>
        </p:nvGrpSpPr>
        <p:grpSpPr>
          <a:xfrm>
            <a:off x="7356304" y="5243953"/>
            <a:ext cx="4645121" cy="1569864"/>
            <a:chOff x="7355346" y="5243716"/>
            <a:chExt cx="4644516" cy="1569660"/>
          </a:xfrm>
        </p:grpSpPr>
        <p:grpSp>
          <p:nvGrpSpPr>
            <p:cNvPr id="6" name="组合 5"/>
            <p:cNvGrpSpPr/>
            <p:nvPr/>
          </p:nvGrpSpPr>
          <p:grpSpPr>
            <a:xfrm>
              <a:off x="8399462" y="5589240"/>
              <a:ext cx="3600400" cy="1080120"/>
              <a:chOff x="8399462" y="5589240"/>
              <a:chExt cx="3600400" cy="1080120"/>
            </a:xfrm>
          </p:grpSpPr>
          <p:cxnSp>
            <p:nvCxnSpPr>
              <p:cNvPr id="9" name="直接连接符 8"/>
              <p:cNvCxnSpPr/>
              <p:nvPr/>
            </p:nvCxnSpPr>
            <p:spPr>
              <a:xfrm>
                <a:off x="8399462" y="6525344"/>
                <a:ext cx="3600400" cy="0"/>
              </a:xfrm>
              <a:prstGeom prst="line">
                <a:avLst/>
              </a:prstGeom>
              <a:ln>
                <a:solidFill>
                  <a:srgbClr val="00B0F0"/>
                </a:solidFill>
              </a:ln>
            </p:spPr>
            <p:style>
              <a:lnRef idx="1">
                <a:schemeClr val="accent6"/>
              </a:lnRef>
              <a:fillRef idx="0">
                <a:schemeClr val="accent6"/>
              </a:fillRef>
              <a:effectRef idx="0">
                <a:schemeClr val="accent6"/>
              </a:effectRef>
              <a:fontRef idx="minor">
                <a:schemeClr val="tx1"/>
              </a:fontRef>
            </p:style>
          </p:cxnSp>
          <p:cxnSp>
            <p:nvCxnSpPr>
              <p:cNvPr id="10" name="直接连接符 9"/>
              <p:cNvCxnSpPr/>
              <p:nvPr/>
            </p:nvCxnSpPr>
            <p:spPr>
              <a:xfrm>
                <a:off x="11855846" y="5589240"/>
                <a:ext cx="0" cy="1080120"/>
              </a:xfrm>
              <a:prstGeom prst="line">
                <a:avLst/>
              </a:prstGeom>
              <a:ln>
                <a:solidFill>
                  <a:srgbClr val="00B0F0"/>
                </a:solidFill>
              </a:ln>
            </p:spPr>
            <p:style>
              <a:lnRef idx="1">
                <a:schemeClr val="accent6"/>
              </a:lnRef>
              <a:fillRef idx="0">
                <a:schemeClr val="accent6"/>
              </a:fillRef>
              <a:effectRef idx="0">
                <a:schemeClr val="accent6"/>
              </a:effectRef>
              <a:fontRef idx="minor">
                <a:schemeClr val="tx1"/>
              </a:fontRef>
            </p:style>
          </p:cxnSp>
        </p:grpSp>
        <p:sp>
          <p:nvSpPr>
            <p:cNvPr id="7" name="矩形 6"/>
            <p:cNvSpPr>
              <a:spLocks noChangeArrowheads="1"/>
            </p:cNvSpPr>
            <p:nvPr/>
          </p:nvSpPr>
          <p:spPr bwMode="auto">
            <a:xfrm>
              <a:off x="7355346" y="6084004"/>
              <a:ext cx="3924436" cy="369332"/>
            </a:xfrm>
            <a:prstGeom prst="rect">
              <a:avLst/>
            </a:prstGeom>
            <a:noFill/>
            <a:ln w="9525">
              <a:noFill/>
              <a:miter lim="800000"/>
              <a:headEnd/>
              <a:tailEnd/>
            </a:ln>
          </p:spPr>
          <p:txBody>
            <a:bodyPr wrap="square">
              <a:spAutoFit/>
            </a:bodyPr>
            <a:lstStyle/>
            <a:p>
              <a:pPr algn="r">
                <a:spcBef>
                  <a:spcPts val="200"/>
                </a:spcBef>
                <a:spcAft>
                  <a:spcPts val="60"/>
                </a:spcAft>
              </a:pPr>
              <a:r>
                <a:rPr lang="zh-CN" altLang="en-US" kern="0" dirty="0">
                  <a:solidFill>
                    <a:srgbClr val="00B0F0"/>
                  </a:solidFill>
                  <a:latin typeface="微软雅黑" pitchFamily="34" charset="-122"/>
                  <a:ea typeface="微软雅黑" pitchFamily="34" charset="-122"/>
                </a:rPr>
                <a:t>坚强意志是行动的强大动力</a:t>
              </a:r>
            </a:p>
          </p:txBody>
        </p:sp>
        <p:sp>
          <p:nvSpPr>
            <p:cNvPr id="8" name="TextBox 7"/>
            <p:cNvSpPr txBox="1"/>
            <p:nvPr/>
          </p:nvSpPr>
          <p:spPr>
            <a:xfrm>
              <a:off x="10919742" y="5243716"/>
              <a:ext cx="407810" cy="1569660"/>
            </a:xfrm>
            <a:prstGeom prst="rect">
              <a:avLst/>
            </a:prstGeom>
            <a:noFill/>
          </p:spPr>
          <p:txBody>
            <a:bodyPr wrap="square">
              <a:spAutoFit/>
            </a:bodyPr>
            <a:lstStyle/>
            <a:p>
              <a:pPr algn="r">
                <a:defRPr/>
              </a:pPr>
              <a:r>
                <a:rPr lang="en-US" altLang="zh-CN" sz="9601" b="1" dirty="0">
                  <a:solidFill>
                    <a:srgbClr val="00B0F0"/>
                  </a:solidFill>
                  <a:effectLst>
                    <a:outerShdw blurRad="38100" dist="38100" dir="2700000" algn="tl">
                      <a:srgbClr val="000000">
                        <a:alpha val="43137"/>
                      </a:srgbClr>
                    </a:outerShdw>
                  </a:effectLst>
                  <a:latin typeface="Broadway" pitchFamily="82" charset="0"/>
                  <a:ea typeface="DFPYeaSong-B5" pitchFamily="18" charset="-120"/>
                </a:rPr>
                <a:t>1</a:t>
              </a:r>
              <a:endParaRPr lang="zh-CN" altLang="en-US" sz="9601" b="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grpSp>
      <p:pic>
        <p:nvPicPr>
          <p:cNvPr id="1027" name="Picture 3" descr="F:\TDZ临时\其他备用\！个人PPT作品@teliss\磨练坚强意志-图\B6F9087BA95D2C2660BCBB5C01A29C0F.jpg"/>
          <p:cNvPicPr>
            <a:picLocks noChangeAspect="1" noChangeArrowheads="1"/>
          </p:cNvPicPr>
          <p:nvPr/>
        </p:nvPicPr>
        <p:blipFill rotWithShape="1">
          <a:blip r:embed="rId2" cstate="email">
            <a:extLst>
              <a:ext uri="{28A0092B-C50C-407E-A947-70E740481C1C}">
                <a14:useLocalDpi xmlns:a14="http://schemas.microsoft.com/office/drawing/2010/main"/>
              </a:ext>
            </a:extLst>
          </a:blip>
          <a:srcRect/>
          <a:stretch/>
        </p:blipFill>
        <p:spPr bwMode="auto">
          <a:xfrm>
            <a:off x="3143288" y="-447"/>
            <a:ext cx="4737280" cy="6858893"/>
          </a:xfrm>
          <a:prstGeom prst="rect">
            <a:avLst/>
          </a:prstGeom>
          <a:noFill/>
          <a:extLst>
            <a:ext uri="{909E8E84-426E-40DD-AFC4-6F175D3DCCD1}">
              <a14:hiddenFill xmlns:a14="http://schemas.microsoft.com/office/drawing/2010/main">
                <a:solidFill>
                  <a:srgbClr val="FFFFFF"/>
                </a:solidFill>
              </a14:hiddenFill>
            </a:ext>
          </a:extLst>
        </p:spPr>
      </p:pic>
      <p:sp>
        <p:nvSpPr>
          <p:cNvPr id="14" name="Text Box 44"/>
          <p:cNvSpPr txBox="1">
            <a:spLocks noChangeArrowheads="1"/>
          </p:cNvSpPr>
          <p:nvPr/>
        </p:nvSpPr>
        <p:spPr bwMode="auto">
          <a:xfrm>
            <a:off x="8184504" y="1702091"/>
            <a:ext cx="3816921" cy="2086997"/>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坚强的意志，使人既能自觉地按照原定目的去行动，又能自觉地制止不符合要求的行动，在遇到内外干扰时，控制自己的行为，</a:t>
            </a:r>
            <a:r>
              <a:rPr lang="zh-CN" altLang="zh-CN" b="1" dirty="0">
                <a:solidFill>
                  <a:srgbClr val="00B0F0"/>
                </a:solidFill>
              </a:rPr>
              <a:t>当行则行、当止则止，不受诱惑而轻举妄动，做掌握自己命运的主人。</a:t>
            </a:r>
            <a:endParaRPr lang="en-US" b="1" dirty="0">
              <a:solidFill>
                <a:srgbClr val="00B0F0"/>
              </a:solidFill>
            </a:endParaRPr>
          </a:p>
        </p:txBody>
      </p:sp>
      <p:sp>
        <p:nvSpPr>
          <p:cNvPr id="15" name="Text Box 44"/>
          <p:cNvSpPr txBox="1">
            <a:spLocks noChangeArrowheads="1"/>
          </p:cNvSpPr>
          <p:nvPr/>
        </p:nvSpPr>
        <p:spPr bwMode="auto">
          <a:xfrm>
            <a:off x="8184504" y="3861104"/>
            <a:ext cx="3816921"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在感到疲倦、松懈、枯燥和情绪低落时，克服不良状态，激发潜能，坚持不懈地向目标努力。也就是说，它是一种源源不断的强大动力，推动人们去努力达到即定的目标。</a:t>
            </a:r>
          </a:p>
        </p:txBody>
      </p:sp>
    </p:spTree>
    <p:extLst>
      <p:ext uri="{BB962C8B-B14F-4D97-AF65-F5344CB8AC3E}">
        <p14:creationId xmlns:p14="http://schemas.microsoft.com/office/powerpoint/2010/main" val="3361383025"/>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 fill="hold"/>
                                        <p:tgtEl>
                                          <p:spTgt spid="5"/>
                                        </p:tgtEl>
                                        <p:attrNameLst>
                                          <p:attrName>ppt_x</p:attrName>
                                        </p:attrNameLst>
                                      </p:cBhvr>
                                      <p:tavLst>
                                        <p:tav tm="0">
                                          <p:val>
                                            <p:strVal val="0-#ppt_w/2"/>
                                          </p:val>
                                        </p:tav>
                                        <p:tav tm="100000">
                                          <p:val>
                                            <p:strVal val="#ppt_x"/>
                                          </p:val>
                                        </p:tav>
                                      </p:tavLst>
                                    </p:anim>
                                    <p:anim calcmode="lin" valueType="num">
                                      <p:cBhvr additive="base">
                                        <p:cTn id="8" dur="1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42" presetClass="entr" presetSubtype="0" fill="hold" grpId="0" nodeType="afterEffect">
                                  <p:stCondLst>
                                    <p:cond delay="200"/>
                                  </p:stCondLst>
                                  <p:childTnLst>
                                    <p:set>
                                      <p:cBhvr>
                                        <p:cTn id="11" dur="1" fill="hold">
                                          <p:stCondLst>
                                            <p:cond delay="0"/>
                                          </p:stCondLst>
                                        </p:cTn>
                                        <p:tgtEl>
                                          <p:spTgt spid="14"/>
                                        </p:tgtEl>
                                        <p:attrNameLst>
                                          <p:attrName>style.visibility</p:attrName>
                                        </p:attrNameLst>
                                      </p:cBhvr>
                                      <p:to>
                                        <p:strVal val="visible"/>
                                      </p:to>
                                    </p:set>
                                    <p:animEffect transition="in" filter="fade">
                                      <p:cBhvr>
                                        <p:cTn id="12" dur="1000"/>
                                        <p:tgtEl>
                                          <p:spTgt spid="14"/>
                                        </p:tgtEl>
                                      </p:cBhvr>
                                    </p:animEffect>
                                    <p:anim calcmode="lin" valueType="num">
                                      <p:cBhvr>
                                        <p:cTn id="13" dur="1000" fill="hold"/>
                                        <p:tgtEl>
                                          <p:spTgt spid="14"/>
                                        </p:tgtEl>
                                        <p:attrNameLst>
                                          <p:attrName>ppt_x</p:attrName>
                                        </p:attrNameLst>
                                      </p:cBhvr>
                                      <p:tavLst>
                                        <p:tav tm="0">
                                          <p:val>
                                            <p:strVal val="#ppt_x"/>
                                          </p:val>
                                        </p:tav>
                                        <p:tav tm="100000">
                                          <p:val>
                                            <p:strVal val="#ppt_x"/>
                                          </p:val>
                                        </p:tav>
                                      </p:tavLst>
                                    </p:anim>
                                    <p:anim calcmode="lin" valueType="num">
                                      <p:cBhvr>
                                        <p:cTn id="14" dur="1000" fill="hold"/>
                                        <p:tgtEl>
                                          <p:spTgt spid="14"/>
                                        </p:tgtEl>
                                        <p:attrNameLst>
                                          <p:attrName>ppt_y</p:attrName>
                                        </p:attrNameLst>
                                      </p:cBhvr>
                                      <p:tavLst>
                                        <p:tav tm="0">
                                          <p:val>
                                            <p:strVal val="#ppt_y+.1"/>
                                          </p:val>
                                        </p:tav>
                                        <p:tav tm="100000">
                                          <p:val>
                                            <p:strVal val="#ppt_y"/>
                                          </p:val>
                                        </p:tav>
                                      </p:tavLst>
                                    </p:anim>
                                  </p:childTnLst>
                                </p:cTn>
                              </p:par>
                              <p:par>
                                <p:cTn id="15" presetID="47" presetClass="entr" presetSubtype="0" fill="hold" grpId="0" nodeType="withEffect">
                                  <p:stCondLst>
                                    <p:cond delay="200"/>
                                  </p:stCondLst>
                                  <p:childTnLst>
                                    <p:set>
                                      <p:cBhvr>
                                        <p:cTn id="16" dur="1" fill="hold">
                                          <p:stCondLst>
                                            <p:cond delay="0"/>
                                          </p:stCondLst>
                                        </p:cTn>
                                        <p:tgtEl>
                                          <p:spTgt spid="15"/>
                                        </p:tgtEl>
                                        <p:attrNameLst>
                                          <p:attrName>style.visibility</p:attrName>
                                        </p:attrNameLst>
                                      </p:cBhvr>
                                      <p:to>
                                        <p:strVal val="visible"/>
                                      </p:to>
                                    </p:set>
                                    <p:animEffect transition="in" filter="fade">
                                      <p:cBhvr>
                                        <p:cTn id="17" dur="1000"/>
                                        <p:tgtEl>
                                          <p:spTgt spid="15"/>
                                        </p:tgtEl>
                                      </p:cBhvr>
                                    </p:animEffect>
                                    <p:anim calcmode="lin" valueType="num">
                                      <p:cBhvr>
                                        <p:cTn id="18" dur="1000" fill="hold"/>
                                        <p:tgtEl>
                                          <p:spTgt spid="15"/>
                                        </p:tgtEl>
                                        <p:attrNameLst>
                                          <p:attrName>ppt_x</p:attrName>
                                        </p:attrNameLst>
                                      </p:cBhvr>
                                      <p:tavLst>
                                        <p:tav tm="0">
                                          <p:val>
                                            <p:strVal val="#ppt_x"/>
                                          </p:val>
                                        </p:tav>
                                        <p:tav tm="100000">
                                          <p:val>
                                            <p:strVal val="#ppt_x"/>
                                          </p:val>
                                        </p:tav>
                                      </p:tavLst>
                                    </p:anim>
                                    <p:anim calcmode="lin" valueType="num">
                                      <p:cBhvr>
                                        <p:cTn id="19"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p:bldP spid="15"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rgbClr val="00B0F0"/>
                </a:solidFill>
                <a:latin typeface="微软雅黑" pitchFamily="34" charset="-122"/>
                <a:ea typeface="微软雅黑" pitchFamily="34" charset="-122"/>
              </a:rPr>
              <a:t>意志有什么作用</a:t>
            </a:r>
          </a:p>
        </p:txBody>
      </p:sp>
      <p:sp>
        <p:nvSpPr>
          <p:cNvPr id="4" name="椭圆 3"/>
          <p:cNvSpPr>
            <a:spLocks/>
          </p:cNvSpPr>
          <p:nvPr/>
        </p:nvSpPr>
        <p:spPr>
          <a:xfrm>
            <a:off x="1574705" y="1268510"/>
            <a:ext cx="288038" cy="2880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grpSp>
        <p:nvGrpSpPr>
          <p:cNvPr id="5" name="组合 4"/>
          <p:cNvGrpSpPr>
            <a:grpSpLocks/>
          </p:cNvGrpSpPr>
          <p:nvPr/>
        </p:nvGrpSpPr>
        <p:grpSpPr>
          <a:xfrm>
            <a:off x="7356304" y="5243953"/>
            <a:ext cx="4645121" cy="1569864"/>
            <a:chOff x="7355346" y="5243716"/>
            <a:chExt cx="4644516" cy="1569660"/>
          </a:xfrm>
        </p:grpSpPr>
        <p:grpSp>
          <p:nvGrpSpPr>
            <p:cNvPr id="6" name="组合 5"/>
            <p:cNvGrpSpPr/>
            <p:nvPr/>
          </p:nvGrpSpPr>
          <p:grpSpPr>
            <a:xfrm>
              <a:off x="8399462" y="5589240"/>
              <a:ext cx="3600400" cy="1080120"/>
              <a:chOff x="8399462" y="5589240"/>
              <a:chExt cx="3600400" cy="1080120"/>
            </a:xfrm>
          </p:grpSpPr>
          <p:cxnSp>
            <p:nvCxnSpPr>
              <p:cNvPr id="9" name="直接连接符 8"/>
              <p:cNvCxnSpPr/>
              <p:nvPr/>
            </p:nvCxnSpPr>
            <p:spPr>
              <a:xfrm>
                <a:off x="8399462" y="6525344"/>
                <a:ext cx="3600400" cy="0"/>
              </a:xfrm>
              <a:prstGeom prst="line">
                <a:avLst/>
              </a:prstGeom>
              <a:ln>
                <a:solidFill>
                  <a:srgbClr val="00B0F0"/>
                </a:solidFill>
              </a:ln>
            </p:spPr>
            <p:style>
              <a:lnRef idx="1">
                <a:schemeClr val="accent6"/>
              </a:lnRef>
              <a:fillRef idx="0">
                <a:schemeClr val="accent6"/>
              </a:fillRef>
              <a:effectRef idx="0">
                <a:schemeClr val="accent6"/>
              </a:effectRef>
              <a:fontRef idx="minor">
                <a:schemeClr val="tx1"/>
              </a:fontRef>
            </p:style>
          </p:cxnSp>
          <p:cxnSp>
            <p:nvCxnSpPr>
              <p:cNvPr id="10" name="直接连接符 9"/>
              <p:cNvCxnSpPr/>
              <p:nvPr/>
            </p:nvCxnSpPr>
            <p:spPr>
              <a:xfrm>
                <a:off x="11855846" y="5589240"/>
                <a:ext cx="0" cy="1080120"/>
              </a:xfrm>
              <a:prstGeom prst="line">
                <a:avLst/>
              </a:prstGeom>
              <a:ln>
                <a:solidFill>
                  <a:srgbClr val="00B0F0"/>
                </a:solidFill>
              </a:ln>
            </p:spPr>
            <p:style>
              <a:lnRef idx="1">
                <a:schemeClr val="accent6"/>
              </a:lnRef>
              <a:fillRef idx="0">
                <a:schemeClr val="accent6"/>
              </a:fillRef>
              <a:effectRef idx="0">
                <a:schemeClr val="accent6"/>
              </a:effectRef>
              <a:fontRef idx="minor">
                <a:schemeClr val="tx1"/>
              </a:fontRef>
            </p:style>
          </p:cxnSp>
        </p:grpSp>
        <p:sp>
          <p:nvSpPr>
            <p:cNvPr id="7" name="矩形 6"/>
            <p:cNvSpPr>
              <a:spLocks noChangeArrowheads="1"/>
            </p:cNvSpPr>
            <p:nvPr/>
          </p:nvSpPr>
          <p:spPr bwMode="auto">
            <a:xfrm>
              <a:off x="7355346" y="6084004"/>
              <a:ext cx="3924436" cy="369332"/>
            </a:xfrm>
            <a:prstGeom prst="rect">
              <a:avLst/>
            </a:prstGeom>
            <a:noFill/>
            <a:ln w="9525">
              <a:noFill/>
              <a:miter lim="800000"/>
              <a:headEnd/>
              <a:tailEnd/>
            </a:ln>
          </p:spPr>
          <p:txBody>
            <a:bodyPr wrap="square">
              <a:spAutoFit/>
            </a:bodyPr>
            <a:lstStyle/>
            <a:p>
              <a:pPr algn="r">
                <a:spcBef>
                  <a:spcPts val="200"/>
                </a:spcBef>
                <a:spcAft>
                  <a:spcPts val="60"/>
                </a:spcAft>
              </a:pPr>
              <a:r>
                <a:rPr lang="zh-CN" altLang="en-US" kern="0" dirty="0">
                  <a:solidFill>
                    <a:srgbClr val="00B0F0"/>
                  </a:solidFill>
                  <a:latin typeface="微软雅黑" pitchFamily="34" charset="-122"/>
                  <a:ea typeface="微软雅黑" pitchFamily="34" charset="-122"/>
                </a:rPr>
                <a:t>坚强意志是克服困难的必要条件</a:t>
              </a:r>
            </a:p>
          </p:txBody>
        </p:sp>
        <p:sp>
          <p:nvSpPr>
            <p:cNvPr id="8" name="TextBox 7"/>
            <p:cNvSpPr txBox="1"/>
            <p:nvPr/>
          </p:nvSpPr>
          <p:spPr>
            <a:xfrm>
              <a:off x="10919742" y="5243716"/>
              <a:ext cx="407810" cy="1569660"/>
            </a:xfrm>
            <a:prstGeom prst="rect">
              <a:avLst/>
            </a:prstGeom>
            <a:noFill/>
          </p:spPr>
          <p:txBody>
            <a:bodyPr wrap="square">
              <a:spAutoFit/>
            </a:bodyPr>
            <a:lstStyle/>
            <a:p>
              <a:pPr algn="r">
                <a:defRPr/>
              </a:pPr>
              <a:r>
                <a:rPr lang="en-US" altLang="zh-CN" sz="9601" b="1" dirty="0">
                  <a:solidFill>
                    <a:srgbClr val="00B0F0"/>
                  </a:solidFill>
                  <a:effectLst>
                    <a:outerShdw blurRad="38100" dist="38100" dir="2700000" algn="tl">
                      <a:srgbClr val="000000">
                        <a:alpha val="43137"/>
                      </a:srgbClr>
                    </a:outerShdw>
                  </a:effectLst>
                  <a:latin typeface="Broadway" pitchFamily="82" charset="0"/>
                  <a:ea typeface="DFPYeaSong-B5" pitchFamily="18" charset="-120"/>
                </a:rPr>
                <a:t>2</a:t>
              </a:r>
              <a:endParaRPr lang="zh-CN" altLang="en-US" sz="9601" b="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grpSp>
      <p:pic>
        <p:nvPicPr>
          <p:cNvPr id="2050" name="Picture 2" descr="F:\TDZ临时\其他备用\！PPT图片及版面资源\06-PPT精选插图\02-商务\460.jpg"/>
          <p:cNvPicPr>
            <a:picLocks noChangeAspect="1" noChangeArrowheads="1"/>
          </p:cNvPicPr>
          <p:nvPr/>
        </p:nvPicPr>
        <p:blipFill>
          <a:blip r:embed="rId2">
            <a:extLst>
              <a:ext uri="{28A0092B-C50C-407E-A947-70E740481C1C}">
                <a14:useLocalDpi xmlns:a14="http://schemas.microsoft.com/office/drawing/2010/main"/>
              </a:ext>
            </a:extLst>
          </a:blip>
          <a:srcRect/>
          <a:stretch>
            <a:fillRect/>
          </a:stretch>
        </p:blipFill>
        <p:spPr bwMode="auto">
          <a:xfrm>
            <a:off x="2619443" y="888669"/>
            <a:ext cx="5080662" cy="5080662"/>
          </a:xfrm>
          <a:prstGeom prst="rect">
            <a:avLst/>
          </a:prstGeom>
          <a:noFill/>
          <a:extLst>
            <a:ext uri="{909E8E84-426E-40DD-AFC4-6F175D3DCCD1}">
              <a14:hiddenFill xmlns:a14="http://schemas.microsoft.com/office/drawing/2010/main">
                <a:solidFill>
                  <a:srgbClr val="FFFFFF"/>
                </a:solidFill>
              </a14:hiddenFill>
            </a:ext>
          </a:extLst>
        </p:spPr>
      </p:pic>
      <p:grpSp>
        <p:nvGrpSpPr>
          <p:cNvPr id="11" name="组合 10"/>
          <p:cNvGrpSpPr>
            <a:grpSpLocks/>
          </p:cNvGrpSpPr>
          <p:nvPr/>
        </p:nvGrpSpPr>
        <p:grpSpPr>
          <a:xfrm>
            <a:off x="8004888" y="2924878"/>
            <a:ext cx="3852502" cy="2319074"/>
            <a:chOff x="8003846" y="2924944"/>
            <a:chExt cx="3852000" cy="2318772"/>
          </a:xfrm>
        </p:grpSpPr>
        <p:sp>
          <p:nvSpPr>
            <p:cNvPr id="14" name="Text Box 44"/>
            <p:cNvSpPr txBox="1">
              <a:spLocks noChangeArrowheads="1"/>
            </p:cNvSpPr>
            <p:nvPr/>
          </p:nvSpPr>
          <p:spPr bwMode="auto">
            <a:xfrm>
              <a:off x="8127195" y="3054700"/>
              <a:ext cx="3600400" cy="2086725"/>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每做一件事，免不了要遇到困难，克服困难需要有坚强的意志。无论做什么事，总是只有少数人成功，多数人失败，</a:t>
              </a:r>
              <a:r>
                <a:rPr lang="zh-CN" altLang="zh-CN" b="1" dirty="0">
                  <a:solidFill>
                    <a:srgbClr val="FF0000"/>
                  </a:solidFill>
                </a:rPr>
                <a:t>这并不是上帝掷骰子的结果</a:t>
              </a:r>
              <a:r>
                <a:rPr lang="zh-CN" altLang="zh-CN" dirty="0"/>
                <a:t>，</a:t>
              </a:r>
              <a:r>
                <a:rPr lang="zh-CN" altLang="zh-CN" dirty="0">
                  <a:solidFill>
                    <a:schemeClr val="tx1">
                      <a:lumMod val="65000"/>
                      <a:lumOff val="35000"/>
                    </a:schemeClr>
                  </a:solidFill>
                </a:rPr>
                <a:t>因为在面对困难、危险、不公平的时候，只有少数人能扛过去。</a:t>
              </a:r>
              <a:endParaRPr lang="en-US" b="1" dirty="0">
                <a:solidFill>
                  <a:schemeClr val="tx1">
                    <a:lumMod val="65000"/>
                    <a:lumOff val="35000"/>
                  </a:schemeClr>
                </a:solidFill>
              </a:endParaRPr>
            </a:p>
          </p:txBody>
        </p:sp>
        <p:sp>
          <p:nvSpPr>
            <p:cNvPr id="3" name="矩形 2"/>
            <p:cNvSpPr/>
            <p:nvPr/>
          </p:nvSpPr>
          <p:spPr>
            <a:xfrm>
              <a:off x="8003846" y="2924944"/>
              <a:ext cx="3852000" cy="2318772"/>
            </a:xfrm>
            <a:prstGeom prst="rect">
              <a:avLst/>
            </a:prstGeom>
            <a:ln>
              <a:solidFill>
                <a:srgbClr val="00B0F0"/>
              </a:solidFill>
              <a:prstDash val="dash"/>
            </a:ln>
          </p:spPr>
          <p:style>
            <a:lnRef idx="1">
              <a:schemeClr val="accent6"/>
            </a:lnRef>
            <a:fillRef idx="0">
              <a:schemeClr val="accent6"/>
            </a:fillRef>
            <a:effectRef idx="0">
              <a:schemeClr val="accent6"/>
            </a:effectRef>
            <a:fontRef idx="minor">
              <a:schemeClr val="tx1"/>
            </a:fontRef>
          </p:style>
          <p:txBody>
            <a:bodyPr rtlCol="0" anchor="ctr"/>
            <a:lstStyle/>
            <a:p>
              <a:pPr algn="ctr"/>
              <a:endParaRPr lang="zh-CN" altLang="en-US"/>
            </a:p>
          </p:txBody>
        </p:sp>
      </p:grpSp>
    </p:spTree>
    <p:extLst>
      <p:ext uri="{BB962C8B-B14F-4D97-AF65-F5344CB8AC3E}">
        <p14:creationId xmlns:p14="http://schemas.microsoft.com/office/powerpoint/2010/main" val="3397800480"/>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 fill="hold"/>
                                        <p:tgtEl>
                                          <p:spTgt spid="5"/>
                                        </p:tgtEl>
                                        <p:attrNameLst>
                                          <p:attrName>ppt_x</p:attrName>
                                        </p:attrNameLst>
                                      </p:cBhvr>
                                      <p:tavLst>
                                        <p:tav tm="0">
                                          <p:val>
                                            <p:strVal val="0-#ppt_w/2"/>
                                          </p:val>
                                        </p:tav>
                                        <p:tav tm="100000">
                                          <p:val>
                                            <p:strVal val="#ppt_x"/>
                                          </p:val>
                                        </p:tav>
                                      </p:tavLst>
                                    </p:anim>
                                    <p:anim calcmode="lin" valueType="num">
                                      <p:cBhvr additive="base">
                                        <p:cTn id="8" dur="100" fill="hold"/>
                                        <p:tgtEl>
                                          <p:spTgt spid="5"/>
                                        </p:tgtEl>
                                        <p:attrNameLst>
                                          <p:attrName>ppt_y</p:attrName>
                                        </p:attrNameLst>
                                      </p:cBhvr>
                                      <p:tavLst>
                                        <p:tav tm="0">
                                          <p:val>
                                            <p:strVal val="#ppt_y"/>
                                          </p:val>
                                        </p:tav>
                                        <p:tav tm="100000">
                                          <p:val>
                                            <p:strVal val="#ppt_y"/>
                                          </p:val>
                                        </p:tav>
                                      </p:tavLst>
                                    </p:anim>
                                  </p:childTnLst>
                                </p:cTn>
                              </p:par>
                            </p:childTnLst>
                          </p:cTn>
                        </p:par>
                        <p:par>
                          <p:cTn id="9" fill="hold">
                            <p:stCondLst>
                              <p:cond delay="100"/>
                            </p:stCondLst>
                            <p:childTnLst>
                              <p:par>
                                <p:cTn id="10" presetID="53" presetClass="entr" presetSubtype="16" fill="hold" nodeType="afterEffect">
                                  <p:stCondLst>
                                    <p:cond delay="0"/>
                                  </p:stCondLst>
                                  <p:childTnLst>
                                    <p:set>
                                      <p:cBhvr>
                                        <p:cTn id="11" dur="1" fill="hold">
                                          <p:stCondLst>
                                            <p:cond delay="0"/>
                                          </p:stCondLst>
                                        </p:cTn>
                                        <p:tgtEl>
                                          <p:spTgt spid="11"/>
                                        </p:tgtEl>
                                        <p:attrNameLst>
                                          <p:attrName>style.visibility</p:attrName>
                                        </p:attrNameLst>
                                      </p:cBhvr>
                                      <p:to>
                                        <p:strVal val="visible"/>
                                      </p:to>
                                    </p:set>
                                    <p:anim calcmode="lin" valueType="num">
                                      <p:cBhvr>
                                        <p:cTn id="12" dur="500" fill="hold"/>
                                        <p:tgtEl>
                                          <p:spTgt spid="11"/>
                                        </p:tgtEl>
                                        <p:attrNameLst>
                                          <p:attrName>ppt_w</p:attrName>
                                        </p:attrNameLst>
                                      </p:cBhvr>
                                      <p:tavLst>
                                        <p:tav tm="0">
                                          <p:val>
                                            <p:fltVal val="0"/>
                                          </p:val>
                                        </p:tav>
                                        <p:tav tm="100000">
                                          <p:val>
                                            <p:strVal val="#ppt_w"/>
                                          </p:val>
                                        </p:tav>
                                      </p:tavLst>
                                    </p:anim>
                                    <p:anim calcmode="lin" valueType="num">
                                      <p:cBhvr>
                                        <p:cTn id="13" dur="500" fill="hold"/>
                                        <p:tgtEl>
                                          <p:spTgt spid="11"/>
                                        </p:tgtEl>
                                        <p:attrNameLst>
                                          <p:attrName>ppt_h</p:attrName>
                                        </p:attrNameLst>
                                      </p:cBhvr>
                                      <p:tavLst>
                                        <p:tav tm="0">
                                          <p:val>
                                            <p:fltVal val="0"/>
                                          </p:val>
                                        </p:tav>
                                        <p:tav tm="100000">
                                          <p:val>
                                            <p:strVal val="#ppt_h"/>
                                          </p:val>
                                        </p:tav>
                                      </p:tavLst>
                                    </p:anim>
                                    <p:animEffect transition="in" filter="fade">
                                      <p:cBhvr>
                                        <p:cTn id="14" dur="500"/>
                                        <p:tgtEl>
                                          <p:spTgt spid="11"/>
                                        </p:tgtEl>
                                      </p:cBhvr>
                                    </p:animEffect>
                                  </p:childTnLst>
                                </p:cTn>
                              </p:par>
                              <p:par>
                                <p:cTn id="15" presetID="8" presetClass="emph" presetSubtype="0" fill="hold" nodeType="withEffect">
                                  <p:stCondLst>
                                    <p:cond delay="0"/>
                                  </p:stCondLst>
                                  <p:childTnLst>
                                    <p:animRot by="21600000">
                                      <p:cBhvr>
                                        <p:cTn id="16" dur="500" fill="hold"/>
                                        <p:tgtEl>
                                          <p:spTgt spid="11"/>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p:cNvSpPr txBox="1">
            <a:spLocks/>
          </p:cNvSpPr>
          <p:nvPr/>
        </p:nvSpPr>
        <p:spPr>
          <a:xfrm>
            <a:off x="1241275" y="1097797"/>
            <a:ext cx="461665" cy="4347690"/>
          </a:xfrm>
          <a:prstGeom prst="rect">
            <a:avLst/>
          </a:prstGeom>
          <a:noFill/>
        </p:spPr>
        <p:txBody>
          <a:bodyPr vert="eaVert" wrap="square" rtlCol="0">
            <a:spAutoFit/>
          </a:bodyPr>
          <a:lstStyle/>
          <a:p>
            <a:pPr algn="ctr"/>
            <a:r>
              <a:rPr lang="zh-CN" altLang="en-US" spc="150" dirty="0">
                <a:solidFill>
                  <a:srgbClr val="00B0F0"/>
                </a:solidFill>
                <a:latin typeface="微软雅黑" pitchFamily="34" charset="-122"/>
                <a:ea typeface="微软雅黑" pitchFamily="34" charset="-122"/>
              </a:rPr>
              <a:t>意志有什么作用</a:t>
            </a:r>
          </a:p>
        </p:txBody>
      </p:sp>
      <p:sp>
        <p:nvSpPr>
          <p:cNvPr id="4" name="椭圆 3"/>
          <p:cNvSpPr>
            <a:spLocks/>
          </p:cNvSpPr>
          <p:nvPr/>
        </p:nvSpPr>
        <p:spPr>
          <a:xfrm>
            <a:off x="1574705" y="1268510"/>
            <a:ext cx="288038" cy="288038"/>
          </a:xfrm>
          <a:prstGeom prst="ellipse">
            <a:avLst/>
          </a:prstGeom>
          <a:solidFill>
            <a:srgbClr val="00B0F0"/>
          </a:solidFill>
          <a:ln>
            <a:noFill/>
          </a:ln>
        </p:spPr>
        <p:style>
          <a:lnRef idx="2">
            <a:schemeClr val="accent1">
              <a:shade val="50000"/>
            </a:schemeClr>
          </a:lnRef>
          <a:fillRef idx="1">
            <a:schemeClr val="accent1"/>
          </a:fillRef>
          <a:effectRef idx="0">
            <a:schemeClr val="accent1"/>
          </a:effectRef>
          <a:fontRef idx="minor">
            <a:schemeClr val="lt1"/>
          </a:fontRef>
        </p:style>
        <p:txBody>
          <a:bodyPr lIns="18002" tIns="10801" rIns="18002" bIns="10801" rtlCol="0" anchor="ctr"/>
          <a:lstStyle/>
          <a:p>
            <a:pPr algn="ctr"/>
            <a:r>
              <a:rPr lang="en-US" altLang="zh-CN" dirty="0">
                <a:solidFill>
                  <a:prstClr val="white"/>
                </a:solidFill>
                <a:latin typeface="Arial Unicode MS" pitchFamily="34" charset="-122"/>
                <a:ea typeface="Arial Unicode MS" pitchFamily="34" charset="-122"/>
                <a:cs typeface="Arial Unicode MS" pitchFamily="34" charset="-122"/>
              </a:rPr>
              <a:t>2</a:t>
            </a:r>
            <a:endParaRPr lang="zh-CN" altLang="en-US" dirty="0">
              <a:solidFill>
                <a:prstClr val="white"/>
              </a:solidFill>
              <a:latin typeface="Arial Unicode MS" pitchFamily="34" charset="-122"/>
              <a:ea typeface="Arial Unicode MS" pitchFamily="34" charset="-122"/>
              <a:cs typeface="Arial Unicode MS" pitchFamily="34" charset="-122"/>
            </a:endParaRPr>
          </a:p>
        </p:txBody>
      </p:sp>
      <p:grpSp>
        <p:nvGrpSpPr>
          <p:cNvPr id="5" name="组合 4"/>
          <p:cNvGrpSpPr>
            <a:grpSpLocks/>
          </p:cNvGrpSpPr>
          <p:nvPr/>
        </p:nvGrpSpPr>
        <p:grpSpPr>
          <a:xfrm>
            <a:off x="7356304" y="5243953"/>
            <a:ext cx="4645121" cy="1569864"/>
            <a:chOff x="7355346" y="5243716"/>
            <a:chExt cx="4644516" cy="1569660"/>
          </a:xfrm>
        </p:grpSpPr>
        <p:grpSp>
          <p:nvGrpSpPr>
            <p:cNvPr id="6" name="组合 5"/>
            <p:cNvGrpSpPr/>
            <p:nvPr/>
          </p:nvGrpSpPr>
          <p:grpSpPr>
            <a:xfrm>
              <a:off x="8399462" y="5589240"/>
              <a:ext cx="3600400" cy="1080120"/>
              <a:chOff x="8399462" y="5589240"/>
              <a:chExt cx="3600400" cy="1080120"/>
            </a:xfrm>
          </p:grpSpPr>
          <p:cxnSp>
            <p:nvCxnSpPr>
              <p:cNvPr id="9" name="直接连接符 8"/>
              <p:cNvCxnSpPr/>
              <p:nvPr/>
            </p:nvCxnSpPr>
            <p:spPr>
              <a:xfrm>
                <a:off x="8399462" y="6525344"/>
                <a:ext cx="3600400" cy="0"/>
              </a:xfrm>
              <a:prstGeom prst="line">
                <a:avLst/>
              </a:prstGeom>
              <a:ln>
                <a:solidFill>
                  <a:srgbClr val="00B0F0"/>
                </a:solidFill>
              </a:ln>
            </p:spPr>
            <p:style>
              <a:lnRef idx="1">
                <a:schemeClr val="accent6"/>
              </a:lnRef>
              <a:fillRef idx="0">
                <a:schemeClr val="accent6"/>
              </a:fillRef>
              <a:effectRef idx="0">
                <a:schemeClr val="accent6"/>
              </a:effectRef>
              <a:fontRef idx="minor">
                <a:schemeClr val="tx1"/>
              </a:fontRef>
            </p:style>
          </p:cxnSp>
          <p:cxnSp>
            <p:nvCxnSpPr>
              <p:cNvPr id="10" name="直接连接符 9"/>
              <p:cNvCxnSpPr/>
              <p:nvPr/>
            </p:nvCxnSpPr>
            <p:spPr>
              <a:xfrm>
                <a:off x="11855846" y="5589240"/>
                <a:ext cx="0" cy="1080120"/>
              </a:xfrm>
              <a:prstGeom prst="line">
                <a:avLst/>
              </a:prstGeom>
              <a:ln>
                <a:solidFill>
                  <a:srgbClr val="00B0F0"/>
                </a:solidFill>
              </a:ln>
            </p:spPr>
            <p:style>
              <a:lnRef idx="1">
                <a:schemeClr val="accent6"/>
              </a:lnRef>
              <a:fillRef idx="0">
                <a:schemeClr val="accent6"/>
              </a:fillRef>
              <a:effectRef idx="0">
                <a:schemeClr val="accent6"/>
              </a:effectRef>
              <a:fontRef idx="minor">
                <a:schemeClr val="tx1"/>
              </a:fontRef>
            </p:style>
          </p:cxnSp>
        </p:grpSp>
        <p:sp>
          <p:nvSpPr>
            <p:cNvPr id="7" name="矩形 6"/>
            <p:cNvSpPr>
              <a:spLocks noChangeArrowheads="1"/>
            </p:cNvSpPr>
            <p:nvPr/>
          </p:nvSpPr>
          <p:spPr bwMode="auto">
            <a:xfrm>
              <a:off x="7355346" y="6084004"/>
              <a:ext cx="3924436" cy="369332"/>
            </a:xfrm>
            <a:prstGeom prst="rect">
              <a:avLst/>
            </a:prstGeom>
            <a:noFill/>
            <a:ln w="9525">
              <a:noFill/>
              <a:miter lim="800000"/>
              <a:headEnd/>
              <a:tailEnd/>
            </a:ln>
          </p:spPr>
          <p:txBody>
            <a:bodyPr wrap="square">
              <a:spAutoFit/>
            </a:bodyPr>
            <a:lstStyle/>
            <a:p>
              <a:pPr algn="r">
                <a:spcBef>
                  <a:spcPts val="200"/>
                </a:spcBef>
                <a:spcAft>
                  <a:spcPts val="60"/>
                </a:spcAft>
              </a:pPr>
              <a:r>
                <a:rPr lang="zh-CN" altLang="en-US" kern="0" dirty="0">
                  <a:solidFill>
                    <a:srgbClr val="00B0F0"/>
                  </a:solidFill>
                  <a:latin typeface="微软雅黑" pitchFamily="34" charset="-122"/>
                  <a:ea typeface="微软雅黑" pitchFamily="34" charset="-122"/>
                </a:rPr>
                <a:t>坚强意志是事业成功的保证</a:t>
              </a:r>
            </a:p>
          </p:txBody>
        </p:sp>
        <p:sp>
          <p:nvSpPr>
            <p:cNvPr id="8" name="TextBox 7"/>
            <p:cNvSpPr txBox="1"/>
            <p:nvPr/>
          </p:nvSpPr>
          <p:spPr>
            <a:xfrm>
              <a:off x="10919742" y="5243716"/>
              <a:ext cx="407810" cy="1569660"/>
            </a:xfrm>
            <a:prstGeom prst="rect">
              <a:avLst/>
            </a:prstGeom>
            <a:noFill/>
          </p:spPr>
          <p:txBody>
            <a:bodyPr wrap="square">
              <a:spAutoFit/>
            </a:bodyPr>
            <a:lstStyle/>
            <a:p>
              <a:pPr algn="r">
                <a:defRPr/>
              </a:pPr>
              <a:r>
                <a:rPr lang="en-US" altLang="zh-CN" sz="9601" b="1" dirty="0">
                  <a:solidFill>
                    <a:srgbClr val="00B0F0"/>
                  </a:solidFill>
                  <a:effectLst>
                    <a:outerShdw blurRad="38100" dist="38100" dir="2700000" algn="tl">
                      <a:srgbClr val="000000">
                        <a:alpha val="43137"/>
                      </a:srgbClr>
                    </a:outerShdw>
                  </a:effectLst>
                  <a:latin typeface="Broadway" pitchFamily="82" charset="0"/>
                  <a:ea typeface="DFPYeaSong-B5" pitchFamily="18" charset="-120"/>
                </a:rPr>
                <a:t>3</a:t>
              </a:r>
              <a:endParaRPr lang="zh-CN" altLang="en-US" sz="9601" b="1" dirty="0">
                <a:solidFill>
                  <a:srgbClr val="00B0F0"/>
                </a:solidFill>
                <a:effectLst>
                  <a:outerShdw blurRad="38100" dist="38100" dir="2700000" algn="tl">
                    <a:srgbClr val="000000">
                      <a:alpha val="43137"/>
                    </a:srgbClr>
                  </a:outerShdw>
                </a:effectLst>
                <a:latin typeface="Broadway" pitchFamily="82" charset="0"/>
                <a:ea typeface="DFPYeaSong-B5" pitchFamily="18" charset="-120"/>
              </a:endParaRPr>
            </a:p>
          </p:txBody>
        </p:sp>
      </p:grpSp>
      <p:sp>
        <p:nvSpPr>
          <p:cNvPr id="13" name="Text Box 44"/>
          <p:cNvSpPr txBox="1">
            <a:spLocks noChangeArrowheads="1"/>
          </p:cNvSpPr>
          <p:nvPr/>
        </p:nvSpPr>
        <p:spPr bwMode="auto">
          <a:xfrm>
            <a:off x="7896434" y="2185166"/>
            <a:ext cx="4104991" cy="1422113"/>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zh-CN" dirty="0">
                <a:solidFill>
                  <a:schemeClr val="tx1">
                    <a:lumMod val="65000"/>
                    <a:lumOff val="35000"/>
                  </a:schemeClr>
                </a:solidFill>
              </a:rPr>
              <a:t>面对一件事情，可以想象成艰苦的爬山，也可以看作是轻松的游戏，但无论怎样，你是否具备必胜的信念、坚定的信心、坚持的毅力和勇敢面对结果的态度是根本。</a:t>
            </a:r>
            <a:endParaRPr lang="en-US" dirty="0">
              <a:solidFill>
                <a:schemeClr val="tx1">
                  <a:lumMod val="65000"/>
                  <a:lumOff val="35000"/>
                </a:schemeClr>
              </a:solidFill>
            </a:endParaRPr>
          </a:p>
        </p:txBody>
      </p:sp>
      <p:sp>
        <p:nvSpPr>
          <p:cNvPr id="15" name="Text Box 44"/>
          <p:cNvSpPr txBox="1">
            <a:spLocks noChangeArrowheads="1"/>
          </p:cNvSpPr>
          <p:nvPr/>
        </p:nvSpPr>
        <p:spPr bwMode="auto">
          <a:xfrm>
            <a:off x="7896434" y="3725177"/>
            <a:ext cx="4104991" cy="1754554"/>
          </a:xfrm>
          <a:prstGeom prst="rect">
            <a:avLst/>
          </a:prstGeom>
          <a:noFill/>
          <a:ln>
            <a:noFill/>
          </a:ln>
          <a:effectLst/>
          <a:extLst>
            <a:ext uri="{909E8E84-426E-40DD-AFC4-6F175D3DCCD1}">
              <a14:hiddenFill xmlns:a14="http://schemas.microsoft.com/office/drawing/2010/main">
                <a:solidFill>
                  <a:srgbClr val="FFFFFF">
                    <a:alpha val="30000"/>
                  </a:srgbClr>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square">
            <a:spAutoFit/>
          </a:bodyPr>
          <a:lstStyle>
            <a:defPPr>
              <a:defRPr lang="en-US"/>
            </a:defPPr>
            <a:lvl1pPr indent="457200" defTabSz="720725">
              <a:lnSpc>
                <a:spcPct val="135000"/>
              </a:lnSpc>
              <a:defRPr sz="1600">
                <a:solidFill>
                  <a:schemeClr val="bg1">
                    <a:lumMod val="50000"/>
                  </a:schemeClr>
                </a:solidFill>
                <a:latin typeface="微软雅黑" pitchFamily="34" charset="-122"/>
                <a:ea typeface="微软雅黑" pitchFamily="34" charset="-122"/>
              </a:defRPr>
            </a:lvl1pPr>
            <a:lvl2pPr defTabSz="720725" eaLnBrk="0" hangingPunct="0">
              <a:defRPr sz="1600">
                <a:latin typeface="Arial" pitchFamily="34" charset="0"/>
                <a:ea typeface="宋体" pitchFamily="2" charset="-122"/>
              </a:defRPr>
            </a:lvl2pPr>
            <a:lvl3pPr defTabSz="720725" eaLnBrk="0" hangingPunct="0">
              <a:defRPr sz="1600">
                <a:latin typeface="Arial" pitchFamily="34" charset="0"/>
                <a:ea typeface="宋体" pitchFamily="2" charset="-122"/>
              </a:defRPr>
            </a:lvl3pPr>
            <a:lvl4pPr defTabSz="720725" eaLnBrk="0" hangingPunct="0">
              <a:defRPr sz="1600">
                <a:latin typeface="Arial" pitchFamily="34" charset="0"/>
                <a:ea typeface="宋体" pitchFamily="2" charset="-122"/>
              </a:defRPr>
            </a:lvl4pPr>
            <a:lvl5pPr defTabSz="720725" eaLnBrk="0" hangingPunct="0">
              <a:defRPr sz="1600">
                <a:latin typeface="Arial" pitchFamily="34" charset="0"/>
                <a:ea typeface="宋体" pitchFamily="2" charset="-122"/>
              </a:defRPr>
            </a:lvl5pPr>
            <a:lvl6pPr defTabSz="720725" eaLnBrk="0" fontAlgn="base" hangingPunct="0">
              <a:spcBef>
                <a:spcPct val="0"/>
              </a:spcBef>
              <a:spcAft>
                <a:spcPct val="0"/>
              </a:spcAft>
              <a:defRPr sz="1600">
                <a:latin typeface="Arial" pitchFamily="34" charset="0"/>
                <a:ea typeface="宋体" pitchFamily="2" charset="-122"/>
              </a:defRPr>
            </a:lvl6pPr>
            <a:lvl7pPr defTabSz="720725" eaLnBrk="0" fontAlgn="base" hangingPunct="0">
              <a:spcBef>
                <a:spcPct val="0"/>
              </a:spcBef>
              <a:spcAft>
                <a:spcPct val="0"/>
              </a:spcAft>
              <a:defRPr sz="1600">
                <a:latin typeface="Arial" pitchFamily="34" charset="0"/>
                <a:ea typeface="宋体" pitchFamily="2" charset="-122"/>
              </a:defRPr>
            </a:lvl7pPr>
            <a:lvl8pPr defTabSz="720725" eaLnBrk="0" fontAlgn="base" hangingPunct="0">
              <a:spcBef>
                <a:spcPct val="0"/>
              </a:spcBef>
              <a:spcAft>
                <a:spcPct val="0"/>
              </a:spcAft>
              <a:defRPr sz="1600">
                <a:latin typeface="Arial" pitchFamily="34" charset="0"/>
                <a:ea typeface="宋体" pitchFamily="2" charset="-122"/>
              </a:defRPr>
            </a:lvl8pPr>
            <a:lvl9pPr defTabSz="720725" eaLnBrk="0" fontAlgn="base" hangingPunct="0">
              <a:spcBef>
                <a:spcPct val="0"/>
              </a:spcBef>
              <a:spcAft>
                <a:spcPct val="0"/>
              </a:spcAft>
              <a:defRPr sz="1600">
                <a:latin typeface="Arial" pitchFamily="34" charset="0"/>
                <a:ea typeface="宋体" pitchFamily="2" charset="-122"/>
              </a:defRPr>
            </a:lvl9pPr>
          </a:lstStyle>
          <a:p>
            <a:pPr indent="0"/>
            <a:r>
              <a:rPr lang="zh-CN" altLang="en-US" dirty="0">
                <a:solidFill>
                  <a:schemeClr val="tx1">
                    <a:lumMod val="65000"/>
                    <a:lumOff val="35000"/>
                  </a:schemeClr>
                </a:solidFill>
              </a:rPr>
              <a:t>苏轼说，古之成大事者，不惟有超世之才，亦必有坚韧不拔之志。</a:t>
            </a:r>
            <a:r>
              <a:rPr lang="zh-CN" altLang="en-US" b="1" dirty="0">
                <a:solidFill>
                  <a:srgbClr val="00B0F0"/>
                </a:solidFill>
              </a:rPr>
              <a:t>世界上没有任何东西能够代替“坚强的意志”，即使才能也不行，</a:t>
            </a:r>
            <a:r>
              <a:rPr lang="zh-CN" altLang="en-US" b="1" dirty="0">
                <a:solidFill>
                  <a:srgbClr val="FF0000"/>
                </a:solidFill>
              </a:rPr>
              <a:t>这个世界上挤满了受过教育而一事无成的人，只有毅力与决心才是万能的！</a:t>
            </a:r>
            <a:endParaRPr lang="zh-CN" altLang="zh-CN" b="1" dirty="0">
              <a:solidFill>
                <a:srgbClr val="FF0000"/>
              </a:solidFill>
            </a:endParaRPr>
          </a:p>
        </p:txBody>
      </p:sp>
      <p:pic>
        <p:nvPicPr>
          <p:cNvPr id="16" name="Picture 2" descr="F:\TDZ临时\其他备用\new\so easy\F1BDCD6A18797C092F3A1FFF53431854.jpg"/>
          <p:cNvPicPr>
            <a:picLocks noChangeAspect="1" noChangeArrowheads="1"/>
          </p:cNvPicPr>
          <p:nvPr/>
        </p:nvPicPr>
        <p:blipFill>
          <a:blip r:embed="rId2" cstate="email">
            <a:extLst>
              <a:ext uri="{28A0092B-C50C-407E-A947-70E740481C1C}">
                <a14:useLocalDpi xmlns:a14="http://schemas.microsoft.com/office/drawing/2010/main"/>
              </a:ext>
            </a:extLst>
          </a:blip>
          <a:srcRect/>
          <a:stretch>
            <a:fillRect/>
          </a:stretch>
        </p:blipFill>
        <p:spPr bwMode="auto">
          <a:xfrm>
            <a:off x="3143288" y="-447"/>
            <a:ext cx="4573835" cy="685889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061890134"/>
      </p:ext>
    </p:extLst>
  </p:cSld>
  <p:clrMapOvr>
    <a:masterClrMapping/>
  </p:clrMapOvr>
  <p:transition>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 calcmode="lin" valueType="num">
                                      <p:cBhvr additive="base">
                                        <p:cTn id="7" dur="100" fill="hold"/>
                                        <p:tgtEl>
                                          <p:spTgt spid="5"/>
                                        </p:tgtEl>
                                        <p:attrNameLst>
                                          <p:attrName>ppt_x</p:attrName>
                                        </p:attrNameLst>
                                      </p:cBhvr>
                                      <p:tavLst>
                                        <p:tav tm="0">
                                          <p:val>
                                            <p:strVal val="0-#ppt_w/2"/>
                                          </p:val>
                                        </p:tav>
                                        <p:tav tm="100000">
                                          <p:val>
                                            <p:strVal val="#ppt_x"/>
                                          </p:val>
                                        </p:tav>
                                      </p:tavLst>
                                    </p:anim>
                                    <p:anim calcmode="lin" valueType="num">
                                      <p:cBhvr additive="base">
                                        <p:cTn id="8" dur="100" fill="hold"/>
                                        <p:tgtEl>
                                          <p:spTgt spid="5"/>
                                        </p:tgtEl>
                                        <p:attrNameLst>
                                          <p:attrName>ppt_y</p:attrName>
                                        </p:attrNameLst>
                                      </p:cBhvr>
                                      <p:tavLst>
                                        <p:tav tm="0">
                                          <p:val>
                                            <p:strVal val="#ppt_y"/>
                                          </p:val>
                                        </p:tav>
                                        <p:tav tm="100000">
                                          <p:val>
                                            <p:strVal val="#ppt_y"/>
                                          </p:val>
                                        </p:tav>
                                      </p:tavLst>
                                    </p:anim>
                                  </p:childTnLst>
                                </p:cTn>
                              </p:par>
                              <p:par>
                                <p:cTn id="9" presetID="42" presetClass="entr" presetSubtype="0" fill="hold" grpId="0" nodeType="withEffect">
                                  <p:stCondLst>
                                    <p:cond delay="0"/>
                                  </p:stCondLst>
                                  <p:childTnLst>
                                    <p:set>
                                      <p:cBhvr>
                                        <p:cTn id="10" dur="1" fill="hold">
                                          <p:stCondLst>
                                            <p:cond delay="0"/>
                                          </p:stCondLst>
                                        </p:cTn>
                                        <p:tgtEl>
                                          <p:spTgt spid="13"/>
                                        </p:tgtEl>
                                        <p:attrNameLst>
                                          <p:attrName>style.visibility</p:attrName>
                                        </p:attrNameLst>
                                      </p:cBhvr>
                                      <p:to>
                                        <p:strVal val="visible"/>
                                      </p:to>
                                    </p:set>
                                    <p:animEffect transition="in" filter="fade">
                                      <p:cBhvr>
                                        <p:cTn id="11" dur="1000"/>
                                        <p:tgtEl>
                                          <p:spTgt spid="13"/>
                                        </p:tgtEl>
                                      </p:cBhvr>
                                    </p:animEffect>
                                    <p:anim calcmode="lin" valueType="num">
                                      <p:cBhvr>
                                        <p:cTn id="12" dur="1000" fill="hold"/>
                                        <p:tgtEl>
                                          <p:spTgt spid="13"/>
                                        </p:tgtEl>
                                        <p:attrNameLst>
                                          <p:attrName>ppt_x</p:attrName>
                                        </p:attrNameLst>
                                      </p:cBhvr>
                                      <p:tavLst>
                                        <p:tav tm="0">
                                          <p:val>
                                            <p:strVal val="#ppt_x"/>
                                          </p:val>
                                        </p:tav>
                                        <p:tav tm="100000">
                                          <p:val>
                                            <p:strVal val="#ppt_x"/>
                                          </p:val>
                                        </p:tav>
                                      </p:tavLst>
                                    </p:anim>
                                    <p:anim calcmode="lin" valueType="num">
                                      <p:cBhvr>
                                        <p:cTn id="13" dur="1000" fill="hold"/>
                                        <p:tgtEl>
                                          <p:spTgt spid="13"/>
                                        </p:tgtEl>
                                        <p:attrNameLst>
                                          <p:attrName>ppt_y</p:attrName>
                                        </p:attrNameLst>
                                      </p:cBhvr>
                                      <p:tavLst>
                                        <p:tav tm="0">
                                          <p:val>
                                            <p:strVal val="#ppt_y+.1"/>
                                          </p:val>
                                        </p:tav>
                                        <p:tav tm="100000">
                                          <p:val>
                                            <p:strVal val="#ppt_y"/>
                                          </p:val>
                                        </p:tav>
                                      </p:tavLst>
                                    </p:anim>
                                  </p:childTnLst>
                                </p:cTn>
                              </p:par>
                              <p:par>
                                <p:cTn id="14" presetID="47" presetClass="entr" presetSubtype="0" fill="hold" grpId="0"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fade">
                                      <p:cBhvr>
                                        <p:cTn id="16" dur="1000"/>
                                        <p:tgtEl>
                                          <p:spTgt spid="15"/>
                                        </p:tgtEl>
                                      </p:cBhvr>
                                    </p:animEffect>
                                    <p:anim calcmode="lin" valueType="num">
                                      <p:cBhvr>
                                        <p:cTn id="17" dur="1000" fill="hold"/>
                                        <p:tgtEl>
                                          <p:spTgt spid="15"/>
                                        </p:tgtEl>
                                        <p:attrNameLst>
                                          <p:attrName>ppt_x</p:attrName>
                                        </p:attrNameLst>
                                      </p:cBhvr>
                                      <p:tavLst>
                                        <p:tav tm="0">
                                          <p:val>
                                            <p:strVal val="#ppt_x"/>
                                          </p:val>
                                        </p:tav>
                                        <p:tav tm="100000">
                                          <p:val>
                                            <p:strVal val="#ppt_x"/>
                                          </p:val>
                                        </p:tav>
                                      </p:tavLst>
                                    </p:anim>
                                    <p:anim calcmode="lin" valueType="num">
                                      <p:cBhvr>
                                        <p:cTn id="18"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5" grpId="0"/>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txDef>
      <a:spPr>
        <a:noFill/>
      </a:spPr>
      <a:bodyPr wrap="square">
        <a:spAutoFit/>
      </a:bodyPr>
      <a:lstStyle>
        <a:defPPr fontAlgn="auto">
          <a:spcBef>
            <a:spcPts val="0"/>
          </a:spcBef>
          <a:spcAft>
            <a:spcPts val="0"/>
          </a:spcAft>
          <a:defRPr sz="5400" b="1" i="1" dirty="0">
            <a:solidFill>
              <a:srgbClr val="FC6204"/>
            </a:solidFill>
            <a:effectLst>
              <a:outerShdw blurRad="38100" dist="38100" dir="2700000" algn="tl">
                <a:srgbClr val="000000">
                  <a:alpha val="43137"/>
                </a:srgbClr>
              </a:outerShdw>
            </a:effectLst>
            <a:latin typeface="Broadway" pitchFamily="82" charset="0"/>
            <a:ea typeface="DFPYeaSong-B5" pitchFamily="18" charset="-120"/>
          </a:defRPr>
        </a:defPPr>
      </a:lstStyle>
    </a:txDef>
  </a:objectDefaults>
  <a:extraClrSchemeLst/>
</a:theme>
</file>

<file path=ppt/theme/theme2.xml><?xml version="1.0" encoding="utf-8"?>
<a:theme xmlns:a="http://schemas.openxmlformats.org/drawingml/2006/main" name="Office Theme">
  <a:themeElements>
    <a:clrScheme name="Office 主题">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主题">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主题">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themeOverride>
</file>

<file path=docProps/app.xml><?xml version="1.0" encoding="utf-8"?>
<Properties xmlns="http://schemas.openxmlformats.org/officeDocument/2006/extended-properties" xmlns:vt="http://schemas.openxmlformats.org/officeDocument/2006/docPropsVTypes">
  <Template/>
  <TotalTime>1502</TotalTime>
  <Words>8126</Words>
  <Application>Microsoft Office PowerPoint</Application>
  <PresentationFormat>宽屏</PresentationFormat>
  <Paragraphs>317</Paragraphs>
  <Slides>52</Slides>
  <Notes>2</Notes>
  <HiddenSlides>0</HiddenSlides>
  <MMClips>0</MMClips>
  <ScaleCrop>false</ScaleCrop>
  <HeadingPairs>
    <vt:vector size="6" baseType="variant">
      <vt:variant>
        <vt:lpstr>已用的字体</vt:lpstr>
      </vt:variant>
      <vt:variant>
        <vt:i4>16</vt:i4>
      </vt:variant>
      <vt:variant>
        <vt:lpstr>主题</vt:lpstr>
      </vt:variant>
      <vt:variant>
        <vt:i4>2</vt:i4>
      </vt:variant>
      <vt:variant>
        <vt:lpstr>幻灯片标题</vt:lpstr>
      </vt:variant>
      <vt:variant>
        <vt:i4>52</vt:i4>
      </vt:variant>
    </vt:vector>
  </HeadingPairs>
  <TitlesOfParts>
    <vt:vector size="70" baseType="lpstr">
      <vt:lpstr>Arial Unicode MS</vt:lpstr>
      <vt:lpstr>DFPYeaSong-B5</vt:lpstr>
      <vt:lpstr>Meiryo</vt:lpstr>
      <vt:lpstr>经典繁仿黑</vt:lpstr>
      <vt:lpstr>楷体</vt:lpstr>
      <vt:lpstr>宋体</vt:lpstr>
      <vt:lpstr>微软雅黑</vt:lpstr>
      <vt:lpstr>专业字体设计服务/WWW.ZTSGC.COM/</vt:lpstr>
      <vt:lpstr>Arial</vt:lpstr>
      <vt:lpstr>Broadway</vt:lpstr>
      <vt:lpstr>Calibri</vt:lpstr>
      <vt:lpstr>Calibri Light</vt:lpstr>
      <vt:lpstr>Impact</vt:lpstr>
      <vt:lpstr>Lao UI</vt:lpstr>
      <vt:lpstr>Tahoma</vt:lpstr>
      <vt:lpstr>Wingdings</vt:lpstr>
      <vt:lpstr>Office 主题</vt:lpstr>
      <vt:lpstr>Office Theme</vt:lpstr>
      <vt:lpstr>PowerPoint 演示文稿</vt:lpstr>
      <vt:lpstr>目录</vt:lpstr>
      <vt:lpstr>过渡页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过渡页</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优品PPT</cp:lastModifiedBy>
  <cp:revision>377</cp:revision>
  <dcterms:modified xsi:type="dcterms:W3CDTF">2018-05-29T09:04:22Z</dcterms:modified>
</cp:coreProperties>
</file>