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6" r:id="rId12"/>
    <p:sldId id="272" r:id="rId13"/>
    <p:sldId id="273" r:id="rId14"/>
    <p:sldId id="274" r:id="rId15"/>
    <p:sldId id="275" r:id="rId16"/>
    <p:sldId id="279" r:id="rId17"/>
    <p:sldId id="277" r:id="rId18"/>
    <p:sldId id="280" r:id="rId19"/>
    <p:sldId id="281" r:id="rId20"/>
    <p:sldId id="276" r:id="rId21"/>
    <p:sldId id="283" r:id="rId22"/>
    <p:sldId id="284" r:id="rId23"/>
    <p:sldId id="282" r:id="rId24"/>
    <p:sldId id="285" r:id="rId25"/>
    <p:sldId id="286" r:id="rId26"/>
    <p:sldId id="256" r:id="rId27"/>
    <p:sldId id="267" r:id="rId28"/>
    <p:sldId id="270" r:id="rId29"/>
    <p:sldId id="269" r:id="rId30"/>
    <p:sldId id="271" r:id="rId31"/>
    <p:sldId id="287" r:id="rId32"/>
    <p:sldId id="288" r:id="rId33"/>
    <p:sldId id="268" r:id="rId34"/>
    <p:sldId id="278" r:id="rId35"/>
    <p:sldId id="289" r:id="rId36"/>
    <p:sldId id="290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03B"/>
    <a:srgbClr val="2E2E2E"/>
    <a:srgbClr val="000000"/>
    <a:srgbClr val="007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C1B3B8-E5F2-4C6B-96B3-E6A4AC1B1957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AA7AA-0D52-44E4-A035-AD67A56366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317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8349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756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46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462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608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4367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317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5601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281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0525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761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511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472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203848" y="1700808"/>
            <a:ext cx="2970330" cy="2971029"/>
            <a:chOff x="3329862" y="1970838"/>
            <a:chExt cx="2484276" cy="2484861"/>
          </a:xfrm>
        </p:grpSpPr>
        <p:sp>
          <p:nvSpPr>
            <p:cNvPr id="2" name="椭圆 1"/>
            <p:cNvSpPr/>
            <p:nvPr/>
          </p:nvSpPr>
          <p:spPr>
            <a:xfrm>
              <a:off x="3329862" y="1970838"/>
              <a:ext cx="2484276" cy="2484276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3980056" y="2728084"/>
              <a:ext cx="1181837" cy="1727615"/>
              <a:chOff x="3491" y="2229"/>
              <a:chExt cx="576" cy="842"/>
            </a:xfrm>
            <a:solidFill>
              <a:schemeClr val="bg1"/>
            </a:solidFill>
          </p:grpSpPr>
          <p:sp>
            <p:nvSpPr>
              <p:cNvPr id="4" name="Oval 5"/>
              <p:cNvSpPr>
                <a:spLocks noChangeArrowheads="1"/>
              </p:cNvSpPr>
              <p:nvPr/>
            </p:nvSpPr>
            <p:spPr bwMode="auto">
              <a:xfrm>
                <a:off x="3491" y="2229"/>
                <a:ext cx="576" cy="576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3582" y="2835"/>
                <a:ext cx="394" cy="236"/>
              </a:xfrm>
              <a:custGeom>
                <a:avLst/>
                <a:gdLst>
                  <a:gd name="T0" fmla="*/ 108 w 139"/>
                  <a:gd name="T1" fmla="*/ 3 h 91"/>
                  <a:gd name="T2" fmla="*/ 89 w 139"/>
                  <a:gd name="T3" fmla="*/ 0 h 91"/>
                  <a:gd name="T4" fmla="*/ 69 w 139"/>
                  <a:gd name="T5" fmla="*/ 0 h 91"/>
                  <a:gd name="T6" fmla="*/ 50 w 139"/>
                  <a:gd name="T7" fmla="*/ 0 h 91"/>
                  <a:gd name="T8" fmla="*/ 31 w 139"/>
                  <a:gd name="T9" fmla="*/ 3 h 91"/>
                  <a:gd name="T10" fmla="*/ 5 w 139"/>
                  <a:gd name="T11" fmla="*/ 57 h 91"/>
                  <a:gd name="T12" fmla="*/ 7 w 139"/>
                  <a:gd name="T13" fmla="*/ 91 h 91"/>
                  <a:gd name="T14" fmla="*/ 132 w 139"/>
                  <a:gd name="T15" fmla="*/ 91 h 91"/>
                  <a:gd name="T16" fmla="*/ 134 w 139"/>
                  <a:gd name="T17" fmla="*/ 57 h 91"/>
                  <a:gd name="T18" fmla="*/ 108 w 139"/>
                  <a:gd name="T19" fmla="*/ 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91">
                    <a:moveTo>
                      <a:pt x="108" y="3"/>
                    </a:moveTo>
                    <a:cubicBezTo>
                      <a:pt x="103" y="1"/>
                      <a:pt x="96" y="0"/>
                      <a:pt x="8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2" y="0"/>
                      <a:pt x="36" y="1"/>
                      <a:pt x="31" y="3"/>
                    </a:cubicBezTo>
                    <a:cubicBezTo>
                      <a:pt x="0" y="15"/>
                      <a:pt x="5" y="57"/>
                      <a:pt x="5" y="57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34" y="57"/>
                      <a:pt x="134" y="57"/>
                      <a:pt x="134" y="57"/>
                    </a:cubicBezTo>
                    <a:cubicBezTo>
                      <a:pt x="134" y="57"/>
                      <a:pt x="139" y="15"/>
                      <a:pt x="10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856570" y="2268929"/>
              <a:ext cx="1437482" cy="1640992"/>
              <a:chOff x="5142093" y="1600566"/>
              <a:chExt cx="1916642" cy="21879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5286212" y="2159483"/>
                <a:ext cx="1629071" cy="162907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498389" y="3106834"/>
                <a:ext cx="557093" cy="6046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201806" y="3106834"/>
                <a:ext cx="557093" cy="6046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6" name="任意多边形 15"/>
              <p:cNvSpPr>
                <a:spLocks/>
              </p:cNvSpPr>
              <p:nvPr/>
            </p:nvSpPr>
            <p:spPr bwMode="auto">
              <a:xfrm>
                <a:off x="5142093" y="1600566"/>
                <a:ext cx="1916642" cy="1482921"/>
              </a:xfrm>
              <a:custGeom>
                <a:avLst/>
                <a:gdLst>
                  <a:gd name="connsiteX0" fmla="*/ 755725 w 1916642"/>
                  <a:gd name="connsiteY0" fmla="*/ 328 h 1482921"/>
                  <a:gd name="connsiteX1" fmla="*/ 1250919 w 1916642"/>
                  <a:gd name="connsiteY1" fmla="*/ 202148 h 1482921"/>
                  <a:gd name="connsiteX2" fmla="*/ 1731706 w 1916642"/>
                  <a:gd name="connsiteY2" fmla="*/ 421353 h 1482921"/>
                  <a:gd name="connsiteX3" fmla="*/ 1758258 w 1916642"/>
                  <a:gd name="connsiteY3" fmla="*/ 483719 h 1482921"/>
                  <a:gd name="connsiteX4" fmla="*/ 1775063 w 1916642"/>
                  <a:gd name="connsiteY4" fmla="*/ 551149 h 1482921"/>
                  <a:gd name="connsiteX5" fmla="*/ 1807098 w 1916642"/>
                  <a:gd name="connsiteY5" fmla="*/ 584331 h 1482921"/>
                  <a:gd name="connsiteX6" fmla="*/ 1868132 w 1916642"/>
                  <a:gd name="connsiteY6" fmla="*/ 1201623 h 1482921"/>
                  <a:gd name="connsiteX7" fmla="*/ 1728626 w 1916642"/>
                  <a:gd name="connsiteY7" fmla="*/ 1482921 h 1482921"/>
                  <a:gd name="connsiteX8" fmla="*/ 1728626 w 1916642"/>
                  <a:gd name="connsiteY8" fmla="*/ 1459480 h 1482921"/>
                  <a:gd name="connsiteX9" fmla="*/ 1719907 w 1916642"/>
                  <a:gd name="connsiteY9" fmla="*/ 1436038 h 1482921"/>
                  <a:gd name="connsiteX10" fmla="*/ 1680943 w 1916642"/>
                  <a:gd name="connsiteY10" fmla="*/ 1334825 h 1482921"/>
                  <a:gd name="connsiteX11" fmla="*/ 1658288 w 1916642"/>
                  <a:gd name="connsiteY11" fmla="*/ 1297764 h 1482921"/>
                  <a:gd name="connsiteX12" fmla="*/ 1649118 w 1916642"/>
                  <a:gd name="connsiteY12" fmla="*/ 1317058 h 1482921"/>
                  <a:gd name="connsiteX13" fmla="*/ 1601368 w 1916642"/>
                  <a:gd name="connsiteY13" fmla="*/ 1406514 h 1482921"/>
                  <a:gd name="connsiteX14" fmla="*/ 1601368 w 1916642"/>
                  <a:gd name="connsiteY14" fmla="*/ 1379957 h 1482921"/>
                  <a:gd name="connsiteX15" fmla="*/ 1592729 w 1916642"/>
                  <a:gd name="connsiteY15" fmla="*/ 1353539 h 1482921"/>
                  <a:gd name="connsiteX16" fmla="*/ 1495046 w 1916642"/>
                  <a:gd name="connsiteY16" fmla="*/ 1133614 h 1482921"/>
                  <a:gd name="connsiteX17" fmla="*/ 1470436 w 1916642"/>
                  <a:gd name="connsiteY17" fmla="*/ 1105328 h 1482921"/>
                  <a:gd name="connsiteX18" fmla="*/ 1423457 w 1916642"/>
                  <a:gd name="connsiteY18" fmla="*/ 1076602 h 1482921"/>
                  <a:gd name="connsiteX19" fmla="*/ 1161883 w 1916642"/>
                  <a:gd name="connsiteY19" fmla="*/ 1365714 h 1482921"/>
                  <a:gd name="connsiteX20" fmla="*/ 1143355 w 1916642"/>
                  <a:gd name="connsiteY20" fmla="*/ 1273901 h 1482921"/>
                  <a:gd name="connsiteX21" fmla="*/ 1117121 w 1916642"/>
                  <a:gd name="connsiteY21" fmla="*/ 1196700 h 1482921"/>
                  <a:gd name="connsiteX22" fmla="*/ 1095364 w 1916642"/>
                  <a:gd name="connsiteY22" fmla="*/ 1217150 h 1482921"/>
                  <a:gd name="connsiteX23" fmla="*/ 1025175 w 1916642"/>
                  <a:gd name="connsiteY23" fmla="*/ 1274007 h 1482921"/>
                  <a:gd name="connsiteX24" fmla="*/ 1015380 w 1916642"/>
                  <a:gd name="connsiteY24" fmla="*/ 1211548 h 1482921"/>
                  <a:gd name="connsiteX25" fmla="*/ 1009321 w 1916642"/>
                  <a:gd name="connsiteY25" fmla="*/ 1183707 h 1482921"/>
                  <a:gd name="connsiteX26" fmla="*/ 980552 w 1916642"/>
                  <a:gd name="connsiteY26" fmla="*/ 1218594 h 1482921"/>
                  <a:gd name="connsiteX27" fmla="*/ 778241 w 1916642"/>
                  <a:gd name="connsiteY27" fmla="*/ 1373528 h 1482921"/>
                  <a:gd name="connsiteX28" fmla="*/ 760803 w 1916642"/>
                  <a:gd name="connsiteY28" fmla="*/ 1280738 h 1482921"/>
                  <a:gd name="connsiteX29" fmla="*/ 739160 w 1916642"/>
                  <a:gd name="connsiteY29" fmla="*/ 1208992 h 1482921"/>
                  <a:gd name="connsiteX30" fmla="*/ 702158 w 1916642"/>
                  <a:gd name="connsiteY30" fmla="*/ 1238474 h 1482921"/>
                  <a:gd name="connsiteX31" fmla="*/ 635287 w 1916642"/>
                  <a:gd name="connsiteY31" fmla="*/ 1282719 h 1482921"/>
                  <a:gd name="connsiteX32" fmla="*/ 625957 w 1916642"/>
                  <a:gd name="connsiteY32" fmla="*/ 1219838 h 1482921"/>
                  <a:gd name="connsiteX33" fmla="*/ 620385 w 1916642"/>
                  <a:gd name="connsiteY33" fmla="*/ 1191871 h 1482921"/>
                  <a:gd name="connsiteX34" fmla="*/ 565713 w 1916642"/>
                  <a:gd name="connsiteY34" fmla="*/ 1250582 h 1482921"/>
                  <a:gd name="connsiteX35" fmla="*/ 281251 w 1916642"/>
                  <a:gd name="connsiteY35" fmla="*/ 1451666 h 1482921"/>
                  <a:gd name="connsiteX36" fmla="*/ 208092 w 1916642"/>
                  <a:gd name="connsiteY36" fmla="*/ 1335435 h 1482921"/>
                  <a:gd name="connsiteX37" fmla="*/ 204173 w 1916642"/>
                  <a:gd name="connsiteY37" fmla="*/ 1327572 h 1482921"/>
                  <a:gd name="connsiteX38" fmla="*/ 177635 w 1916642"/>
                  <a:gd name="connsiteY38" fmla="*/ 1345249 h 1482921"/>
                  <a:gd name="connsiteX39" fmla="*/ 130085 w 1916642"/>
                  <a:gd name="connsiteY39" fmla="*/ 1371385 h 1482921"/>
                  <a:gd name="connsiteX40" fmla="*/ 187554 w 1916642"/>
                  <a:gd name="connsiteY40" fmla="*/ 344772 h 1482921"/>
                  <a:gd name="connsiteX41" fmla="*/ 685995 w 1916642"/>
                  <a:gd name="connsiteY41" fmla="*/ 3317 h 1482921"/>
                  <a:gd name="connsiteX42" fmla="*/ 755725 w 1916642"/>
                  <a:gd name="connsiteY42" fmla="*/ 328 h 1482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916642" h="1482921">
                    <a:moveTo>
                      <a:pt x="755725" y="328"/>
                    </a:moveTo>
                    <a:cubicBezTo>
                      <a:pt x="925091" y="6593"/>
                      <a:pt x="1134737" y="101573"/>
                      <a:pt x="1250919" y="202148"/>
                    </a:cubicBezTo>
                    <a:cubicBezTo>
                      <a:pt x="1392902" y="157885"/>
                      <a:pt x="1649822" y="273530"/>
                      <a:pt x="1731706" y="421353"/>
                    </a:cubicBezTo>
                    <a:cubicBezTo>
                      <a:pt x="1741942" y="439814"/>
                      <a:pt x="1750769" y="460768"/>
                      <a:pt x="1758258" y="483719"/>
                    </a:cubicBezTo>
                    <a:lnTo>
                      <a:pt x="1775063" y="551149"/>
                    </a:lnTo>
                    <a:lnTo>
                      <a:pt x="1807098" y="584331"/>
                    </a:lnTo>
                    <a:cubicBezTo>
                      <a:pt x="1955323" y="771863"/>
                      <a:pt x="1929166" y="1014091"/>
                      <a:pt x="1868132" y="1201623"/>
                    </a:cubicBezTo>
                    <a:cubicBezTo>
                      <a:pt x="1807098" y="1365714"/>
                      <a:pt x="1728626" y="1482921"/>
                      <a:pt x="1728626" y="1482921"/>
                    </a:cubicBezTo>
                    <a:cubicBezTo>
                      <a:pt x="1728626" y="1482921"/>
                      <a:pt x="1728626" y="1475107"/>
                      <a:pt x="1728626" y="1459480"/>
                    </a:cubicBezTo>
                    <a:cubicBezTo>
                      <a:pt x="1728626" y="1451666"/>
                      <a:pt x="1719907" y="1443852"/>
                      <a:pt x="1719907" y="1436038"/>
                    </a:cubicBezTo>
                    <a:cubicBezTo>
                      <a:pt x="1709008" y="1400876"/>
                      <a:pt x="1696474" y="1367179"/>
                      <a:pt x="1680943" y="1334825"/>
                    </a:cubicBezTo>
                    <a:lnTo>
                      <a:pt x="1658288" y="1297764"/>
                    </a:lnTo>
                    <a:lnTo>
                      <a:pt x="1649118" y="1317058"/>
                    </a:lnTo>
                    <a:cubicBezTo>
                      <a:pt x="1621370" y="1373387"/>
                      <a:pt x="1601368" y="1406514"/>
                      <a:pt x="1601368" y="1406514"/>
                    </a:cubicBezTo>
                    <a:lnTo>
                      <a:pt x="1601368" y="1379957"/>
                    </a:lnTo>
                    <a:cubicBezTo>
                      <a:pt x="1601368" y="1371385"/>
                      <a:pt x="1592729" y="1362392"/>
                      <a:pt x="1592729" y="1353539"/>
                    </a:cubicBezTo>
                    <a:cubicBezTo>
                      <a:pt x="1570474" y="1273937"/>
                      <a:pt x="1541598" y="1201009"/>
                      <a:pt x="1495046" y="1133614"/>
                    </a:cubicBezTo>
                    <a:lnTo>
                      <a:pt x="1470436" y="1105328"/>
                    </a:lnTo>
                    <a:lnTo>
                      <a:pt x="1423457" y="1076602"/>
                    </a:lnTo>
                    <a:cubicBezTo>
                      <a:pt x="1371142" y="1232879"/>
                      <a:pt x="1161883" y="1365714"/>
                      <a:pt x="1161883" y="1365714"/>
                    </a:cubicBezTo>
                    <a:cubicBezTo>
                      <a:pt x="1161883" y="1365714"/>
                      <a:pt x="1157523" y="1326644"/>
                      <a:pt x="1143355" y="1273901"/>
                    </a:cubicBezTo>
                    <a:lnTo>
                      <a:pt x="1117121" y="1196700"/>
                    </a:lnTo>
                    <a:lnTo>
                      <a:pt x="1095364" y="1217150"/>
                    </a:lnTo>
                    <a:cubicBezTo>
                      <a:pt x="1055124" y="1252884"/>
                      <a:pt x="1025175" y="1274007"/>
                      <a:pt x="1025175" y="1274007"/>
                    </a:cubicBezTo>
                    <a:cubicBezTo>
                      <a:pt x="1025175" y="1274007"/>
                      <a:pt x="1022692" y="1249149"/>
                      <a:pt x="1015380" y="1211548"/>
                    </a:cubicBezTo>
                    <a:lnTo>
                      <a:pt x="1009321" y="1183707"/>
                    </a:lnTo>
                    <a:lnTo>
                      <a:pt x="980552" y="1218594"/>
                    </a:lnTo>
                    <a:cubicBezTo>
                      <a:pt x="886141" y="1320784"/>
                      <a:pt x="778241" y="1373528"/>
                      <a:pt x="778241" y="1373528"/>
                    </a:cubicBezTo>
                    <a:cubicBezTo>
                      <a:pt x="778241" y="1373528"/>
                      <a:pt x="773882" y="1334458"/>
                      <a:pt x="760803" y="1280738"/>
                    </a:cubicBezTo>
                    <a:lnTo>
                      <a:pt x="739160" y="1208992"/>
                    </a:lnTo>
                    <a:lnTo>
                      <a:pt x="702158" y="1238474"/>
                    </a:lnTo>
                    <a:cubicBezTo>
                      <a:pt x="662727" y="1267820"/>
                      <a:pt x="635287" y="1282719"/>
                      <a:pt x="635287" y="1282719"/>
                    </a:cubicBezTo>
                    <a:cubicBezTo>
                      <a:pt x="635287" y="1282719"/>
                      <a:pt x="632804" y="1257881"/>
                      <a:pt x="625957" y="1219838"/>
                    </a:cubicBezTo>
                    <a:lnTo>
                      <a:pt x="620385" y="1191871"/>
                    </a:lnTo>
                    <a:lnTo>
                      <a:pt x="565713" y="1250582"/>
                    </a:lnTo>
                    <a:cubicBezTo>
                      <a:pt x="431656" y="1381341"/>
                      <a:pt x="287791" y="1451666"/>
                      <a:pt x="281251" y="1451666"/>
                    </a:cubicBezTo>
                    <a:cubicBezTo>
                      <a:pt x="272532" y="1439945"/>
                      <a:pt x="242560" y="1397457"/>
                      <a:pt x="208092" y="1335435"/>
                    </a:cubicBezTo>
                    <a:lnTo>
                      <a:pt x="204173" y="1327572"/>
                    </a:lnTo>
                    <a:lnTo>
                      <a:pt x="177635" y="1345249"/>
                    </a:lnTo>
                    <a:cubicBezTo>
                      <a:pt x="149945" y="1362533"/>
                      <a:pt x="132245" y="1371385"/>
                      <a:pt x="130085" y="1371385"/>
                    </a:cubicBezTo>
                    <a:cubicBezTo>
                      <a:pt x="94401" y="1318129"/>
                      <a:pt x="-175854" y="698311"/>
                      <a:pt x="187554" y="344772"/>
                    </a:cubicBezTo>
                    <a:cubicBezTo>
                      <a:pt x="196381" y="336060"/>
                      <a:pt x="508705" y="27064"/>
                      <a:pt x="685995" y="3317"/>
                    </a:cubicBezTo>
                    <a:cubicBezTo>
                      <a:pt x="708156" y="349"/>
                      <a:pt x="731529" y="-567"/>
                      <a:pt x="755725" y="328"/>
                    </a:cubicBezTo>
                    <a:close/>
                  </a:path>
                </a:pathLst>
              </a:custGeom>
              <a:solidFill>
                <a:srgbClr val="2E2E2E"/>
              </a:solidFill>
              <a:ln w="38100">
                <a:noFill/>
                <a:round/>
                <a:headEnd/>
                <a:tailEnd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682569" y="3106834"/>
                <a:ext cx="155150" cy="1061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355956" y="3106834"/>
                <a:ext cx="155150" cy="1061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3148816" y="4373935"/>
            <a:ext cx="3099475" cy="415498"/>
          </a:xfrm>
          <a:prstGeom prst="rect">
            <a:avLst/>
          </a:prstGeom>
          <a:solidFill>
            <a:srgbClr val="2E2E2E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</a:rPr>
              <a:t>I  REALLY KNOW PPT!</a:t>
            </a:r>
          </a:p>
        </p:txBody>
      </p:sp>
    </p:spTree>
    <p:extLst>
      <p:ext uri="{BB962C8B-B14F-4D97-AF65-F5344CB8AC3E}">
        <p14:creationId xmlns:p14="http://schemas.microsoft.com/office/powerpoint/2010/main" val="270335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373216"/>
            <a:ext cx="9144000" cy="14847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5472100" y="4971824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064518"/>
            <a:ext cx="8325208" cy="3816424"/>
          </a:xfrm>
          <a:prstGeom prst="rect">
            <a:avLst/>
          </a:prstGeom>
          <a:effectLst>
            <a:outerShdw blurRad="381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388803" y="5700109"/>
            <a:ext cx="88248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+mn-ea"/>
              </a:rPr>
              <a:t>在网页版的官方商店，你只看到这三个产品，嗯，这是中国的商店</a:t>
            </a:r>
            <a:r>
              <a:rPr lang="en-US" altLang="zh-CN" sz="2200" dirty="0" smtClean="0">
                <a:solidFill>
                  <a:schemeClr val="bg1"/>
                </a:solidFill>
                <a:latin typeface="+mn-ea"/>
              </a:rPr>
              <a:t>…</a:t>
            </a:r>
          </a:p>
          <a:p>
            <a:r>
              <a:rPr lang="zh-CN" altLang="en-US" sz="2200" dirty="0" smtClean="0">
                <a:solidFill>
                  <a:schemeClr val="bg1"/>
                </a:solidFill>
                <a:latin typeface="+mn-ea"/>
              </a:rPr>
              <a:t>但当你点击下方，跳转到美国的商店时</a:t>
            </a:r>
            <a:r>
              <a:rPr lang="en-US" altLang="zh-CN" sz="2200" dirty="0" smtClean="0">
                <a:solidFill>
                  <a:schemeClr val="bg1"/>
                </a:solidFill>
                <a:latin typeface="+mn-ea"/>
              </a:rPr>
              <a:t>……</a:t>
            </a:r>
            <a:endParaRPr lang="zh-CN" altLang="en-US" sz="2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5148064" y="4293252"/>
            <a:ext cx="1512168" cy="587690"/>
          </a:xfrm>
          <a:prstGeom prst="frame">
            <a:avLst/>
          </a:prstGeom>
          <a:solidFill>
            <a:srgbClr val="FFD03B"/>
          </a:solidFill>
          <a:ln>
            <a:noFill/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13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941806"/>
            <a:ext cx="4268912" cy="24429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404664"/>
            <a:ext cx="8420832" cy="233912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4" name="矩形 3"/>
          <p:cNvSpPr/>
          <p:nvPr/>
        </p:nvSpPr>
        <p:spPr>
          <a:xfrm>
            <a:off x="0" y="5638800"/>
            <a:ext cx="9144000" cy="1219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0" y="5384767"/>
            <a:ext cx="1448494" cy="102992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560" y="5838363"/>
            <a:ext cx="81868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你会忍不住说一声：卧槽！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而且，这只是列表的其中一页，而且绝大多数都是免费的！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791" b="48137"/>
          <a:stretch/>
        </p:blipFill>
        <p:spPr>
          <a:xfrm>
            <a:off x="4597252" y="2933422"/>
            <a:ext cx="4176464" cy="11196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50580"/>
          <a:stretch/>
        </p:blipFill>
        <p:spPr>
          <a:xfrm>
            <a:off x="4592439" y="4221088"/>
            <a:ext cx="4181277" cy="108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4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65112" y="548680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2E2E2E"/>
                </a:solidFill>
              </a:rPr>
              <a:t>别</a:t>
            </a:r>
            <a:r>
              <a:rPr lang="zh-CN" altLang="en-US" sz="11500" b="1" dirty="0" smtClean="0">
                <a:solidFill>
                  <a:srgbClr val="FFD03B"/>
                </a:solidFill>
              </a:rPr>
              <a:t>急</a:t>
            </a:r>
            <a:r>
              <a:rPr lang="zh-CN" altLang="en-US" sz="11500" b="1" dirty="0" smtClean="0">
                <a:solidFill>
                  <a:srgbClr val="2E2E2E"/>
                </a:solidFill>
              </a:rPr>
              <a:t>着试</a:t>
            </a:r>
            <a:endParaRPr lang="zh-CN" altLang="en-US" sz="11500" b="1" dirty="0">
              <a:solidFill>
                <a:srgbClr val="2E2E2E"/>
              </a:solidFill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995936" y="5157192"/>
            <a:ext cx="1128713" cy="1019175"/>
            <a:chOff x="346" y="316"/>
            <a:chExt cx="711" cy="642"/>
          </a:xfrm>
          <a:solidFill>
            <a:srgbClr val="2E2E2E"/>
          </a:solidFill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346" y="316"/>
              <a:ext cx="711" cy="518"/>
            </a:xfrm>
            <a:custGeom>
              <a:avLst/>
              <a:gdLst>
                <a:gd name="T0" fmla="*/ 282 w 298"/>
                <a:gd name="T1" fmla="*/ 127 h 217"/>
                <a:gd name="T2" fmla="*/ 217 w 298"/>
                <a:gd name="T3" fmla="*/ 41 h 217"/>
                <a:gd name="T4" fmla="*/ 149 w 298"/>
                <a:gd name="T5" fmla="*/ 3 h 217"/>
                <a:gd name="T6" fmla="*/ 80 w 298"/>
                <a:gd name="T7" fmla="*/ 41 h 217"/>
                <a:gd name="T8" fmla="*/ 15 w 298"/>
                <a:gd name="T9" fmla="*/ 127 h 217"/>
                <a:gd name="T10" fmla="*/ 21 w 298"/>
                <a:gd name="T11" fmla="*/ 153 h 217"/>
                <a:gd name="T12" fmla="*/ 87 w 298"/>
                <a:gd name="T13" fmla="*/ 201 h 217"/>
                <a:gd name="T14" fmla="*/ 210 w 298"/>
                <a:gd name="T15" fmla="*/ 201 h 217"/>
                <a:gd name="T16" fmla="*/ 276 w 298"/>
                <a:gd name="T17" fmla="*/ 153 h 217"/>
                <a:gd name="T18" fmla="*/ 282 w 298"/>
                <a:gd name="T19" fmla="*/ 127 h 217"/>
                <a:gd name="T20" fmla="*/ 49 w 298"/>
                <a:gd name="T21" fmla="*/ 126 h 217"/>
                <a:gd name="T22" fmla="*/ 104 w 298"/>
                <a:gd name="T23" fmla="*/ 67 h 217"/>
                <a:gd name="T24" fmla="*/ 97 w 298"/>
                <a:gd name="T25" fmla="*/ 135 h 217"/>
                <a:gd name="T26" fmla="*/ 49 w 298"/>
                <a:gd name="T27" fmla="*/ 126 h 217"/>
                <a:gd name="T28" fmla="*/ 200 w 298"/>
                <a:gd name="T29" fmla="*/ 135 h 217"/>
                <a:gd name="T30" fmla="*/ 194 w 298"/>
                <a:gd name="T31" fmla="*/ 67 h 217"/>
                <a:gd name="T32" fmla="*/ 249 w 298"/>
                <a:gd name="T33" fmla="*/ 126 h 217"/>
                <a:gd name="T34" fmla="*/ 200 w 298"/>
                <a:gd name="T35" fmla="*/ 1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8" h="217">
                  <a:moveTo>
                    <a:pt x="282" y="127"/>
                  </a:moveTo>
                  <a:cubicBezTo>
                    <a:pt x="266" y="104"/>
                    <a:pt x="217" y="41"/>
                    <a:pt x="217" y="41"/>
                  </a:cubicBezTo>
                  <a:cubicBezTo>
                    <a:pt x="187" y="0"/>
                    <a:pt x="149" y="3"/>
                    <a:pt x="149" y="3"/>
                  </a:cubicBezTo>
                  <a:cubicBezTo>
                    <a:pt x="149" y="3"/>
                    <a:pt x="110" y="0"/>
                    <a:pt x="80" y="41"/>
                  </a:cubicBezTo>
                  <a:cubicBezTo>
                    <a:pt x="80" y="41"/>
                    <a:pt x="31" y="104"/>
                    <a:pt x="15" y="127"/>
                  </a:cubicBezTo>
                  <a:cubicBezTo>
                    <a:pt x="0" y="150"/>
                    <a:pt x="8" y="162"/>
                    <a:pt x="21" y="153"/>
                  </a:cubicBezTo>
                  <a:cubicBezTo>
                    <a:pt x="26" y="172"/>
                    <a:pt x="56" y="193"/>
                    <a:pt x="87" y="201"/>
                  </a:cubicBezTo>
                  <a:cubicBezTo>
                    <a:pt x="92" y="203"/>
                    <a:pt x="150" y="217"/>
                    <a:pt x="210" y="201"/>
                  </a:cubicBezTo>
                  <a:cubicBezTo>
                    <a:pt x="241" y="193"/>
                    <a:pt x="271" y="172"/>
                    <a:pt x="276" y="153"/>
                  </a:cubicBezTo>
                  <a:cubicBezTo>
                    <a:pt x="290" y="162"/>
                    <a:pt x="298" y="150"/>
                    <a:pt x="282" y="127"/>
                  </a:cubicBezTo>
                  <a:close/>
                  <a:moveTo>
                    <a:pt x="49" y="126"/>
                  </a:moveTo>
                  <a:cubicBezTo>
                    <a:pt x="72" y="101"/>
                    <a:pt x="104" y="67"/>
                    <a:pt x="104" y="67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7" y="135"/>
                    <a:pt x="71" y="124"/>
                    <a:pt x="49" y="126"/>
                  </a:cubicBezTo>
                  <a:close/>
                  <a:moveTo>
                    <a:pt x="200" y="135"/>
                  </a:move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226" y="101"/>
                    <a:pt x="249" y="126"/>
                  </a:cubicBezTo>
                  <a:cubicBezTo>
                    <a:pt x="226" y="124"/>
                    <a:pt x="200" y="135"/>
                    <a:pt x="200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58" y="767"/>
              <a:ext cx="685" cy="191"/>
            </a:xfrm>
            <a:custGeom>
              <a:avLst/>
              <a:gdLst>
                <a:gd name="T0" fmla="*/ 253 w 287"/>
                <a:gd name="T1" fmla="*/ 6 h 80"/>
                <a:gd name="T2" fmla="*/ 273 w 287"/>
                <a:gd name="T3" fmla="*/ 40 h 80"/>
                <a:gd name="T4" fmla="*/ 276 w 287"/>
                <a:gd name="T5" fmla="*/ 51 h 80"/>
                <a:gd name="T6" fmla="*/ 275 w 287"/>
                <a:gd name="T7" fmla="*/ 54 h 80"/>
                <a:gd name="T8" fmla="*/ 265 w 287"/>
                <a:gd name="T9" fmla="*/ 59 h 80"/>
                <a:gd name="T10" fmla="*/ 259 w 287"/>
                <a:gd name="T11" fmla="*/ 60 h 80"/>
                <a:gd name="T12" fmla="*/ 144 w 287"/>
                <a:gd name="T13" fmla="*/ 69 h 80"/>
                <a:gd name="T14" fmla="*/ 28 w 287"/>
                <a:gd name="T15" fmla="*/ 60 h 80"/>
                <a:gd name="T16" fmla="*/ 22 w 287"/>
                <a:gd name="T17" fmla="*/ 59 h 80"/>
                <a:gd name="T18" fmla="*/ 12 w 287"/>
                <a:gd name="T19" fmla="*/ 54 h 80"/>
                <a:gd name="T20" fmla="*/ 11 w 287"/>
                <a:gd name="T21" fmla="*/ 51 h 80"/>
                <a:gd name="T22" fmla="*/ 14 w 287"/>
                <a:gd name="T23" fmla="*/ 40 h 80"/>
                <a:gd name="T24" fmla="*/ 34 w 287"/>
                <a:gd name="T25" fmla="*/ 6 h 80"/>
                <a:gd name="T26" fmla="*/ 26 w 287"/>
                <a:gd name="T27" fmla="*/ 0 h 80"/>
                <a:gd name="T28" fmla="*/ 4 w 287"/>
                <a:gd name="T29" fmla="*/ 36 h 80"/>
                <a:gd name="T30" fmla="*/ 3 w 287"/>
                <a:gd name="T31" fmla="*/ 59 h 80"/>
                <a:gd name="T32" fmla="*/ 21 w 287"/>
                <a:gd name="T33" fmla="*/ 70 h 80"/>
                <a:gd name="T34" fmla="*/ 26 w 287"/>
                <a:gd name="T35" fmla="*/ 71 h 80"/>
                <a:gd name="T36" fmla="*/ 144 w 287"/>
                <a:gd name="T37" fmla="*/ 80 h 80"/>
                <a:gd name="T38" fmla="*/ 144 w 287"/>
                <a:gd name="T39" fmla="*/ 80 h 80"/>
                <a:gd name="T40" fmla="*/ 261 w 287"/>
                <a:gd name="T41" fmla="*/ 71 h 80"/>
                <a:gd name="T42" fmla="*/ 267 w 287"/>
                <a:gd name="T43" fmla="*/ 70 h 80"/>
                <a:gd name="T44" fmla="*/ 284 w 287"/>
                <a:gd name="T45" fmla="*/ 59 h 80"/>
                <a:gd name="T46" fmla="*/ 283 w 287"/>
                <a:gd name="T47" fmla="*/ 36 h 80"/>
                <a:gd name="T48" fmla="*/ 261 w 287"/>
                <a:gd name="T49" fmla="*/ 0 h 80"/>
                <a:gd name="T50" fmla="*/ 253 w 287"/>
                <a:gd name="T51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7" h="80">
                  <a:moveTo>
                    <a:pt x="253" y="6"/>
                  </a:moveTo>
                  <a:cubicBezTo>
                    <a:pt x="253" y="6"/>
                    <a:pt x="265" y="22"/>
                    <a:pt x="273" y="40"/>
                  </a:cubicBezTo>
                  <a:cubicBezTo>
                    <a:pt x="275" y="45"/>
                    <a:pt x="276" y="48"/>
                    <a:pt x="276" y="51"/>
                  </a:cubicBezTo>
                  <a:cubicBezTo>
                    <a:pt x="276" y="52"/>
                    <a:pt x="276" y="53"/>
                    <a:pt x="275" y="54"/>
                  </a:cubicBezTo>
                  <a:cubicBezTo>
                    <a:pt x="274" y="57"/>
                    <a:pt x="270" y="58"/>
                    <a:pt x="265" y="59"/>
                  </a:cubicBezTo>
                  <a:cubicBezTo>
                    <a:pt x="259" y="60"/>
                    <a:pt x="259" y="60"/>
                    <a:pt x="259" y="60"/>
                  </a:cubicBezTo>
                  <a:cubicBezTo>
                    <a:pt x="243" y="63"/>
                    <a:pt x="215" y="68"/>
                    <a:pt x="144" y="69"/>
                  </a:cubicBezTo>
                  <a:cubicBezTo>
                    <a:pt x="72" y="68"/>
                    <a:pt x="44" y="63"/>
                    <a:pt x="28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7" y="58"/>
                    <a:pt x="13" y="57"/>
                    <a:pt x="12" y="54"/>
                  </a:cubicBezTo>
                  <a:cubicBezTo>
                    <a:pt x="12" y="53"/>
                    <a:pt x="11" y="52"/>
                    <a:pt x="11" y="51"/>
                  </a:cubicBezTo>
                  <a:cubicBezTo>
                    <a:pt x="11" y="48"/>
                    <a:pt x="12" y="45"/>
                    <a:pt x="14" y="40"/>
                  </a:cubicBezTo>
                  <a:cubicBezTo>
                    <a:pt x="22" y="22"/>
                    <a:pt x="34" y="6"/>
                    <a:pt x="34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13" y="17"/>
                    <a:pt x="4" y="36"/>
                  </a:cubicBezTo>
                  <a:cubicBezTo>
                    <a:pt x="0" y="46"/>
                    <a:pt x="0" y="54"/>
                    <a:pt x="3" y="59"/>
                  </a:cubicBezTo>
                  <a:cubicBezTo>
                    <a:pt x="6" y="65"/>
                    <a:pt x="12" y="68"/>
                    <a:pt x="21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43" y="74"/>
                    <a:pt x="71" y="79"/>
                    <a:pt x="144" y="80"/>
                  </a:cubicBezTo>
                  <a:cubicBezTo>
                    <a:pt x="144" y="80"/>
                    <a:pt x="144" y="80"/>
                    <a:pt x="144" y="80"/>
                  </a:cubicBezTo>
                  <a:cubicBezTo>
                    <a:pt x="216" y="79"/>
                    <a:pt x="244" y="74"/>
                    <a:pt x="261" y="71"/>
                  </a:cubicBezTo>
                  <a:cubicBezTo>
                    <a:pt x="267" y="70"/>
                    <a:pt x="267" y="70"/>
                    <a:pt x="267" y="70"/>
                  </a:cubicBezTo>
                  <a:cubicBezTo>
                    <a:pt x="276" y="68"/>
                    <a:pt x="281" y="65"/>
                    <a:pt x="284" y="59"/>
                  </a:cubicBezTo>
                  <a:cubicBezTo>
                    <a:pt x="287" y="54"/>
                    <a:pt x="287" y="46"/>
                    <a:pt x="283" y="36"/>
                  </a:cubicBezTo>
                  <a:cubicBezTo>
                    <a:pt x="274" y="17"/>
                    <a:pt x="262" y="0"/>
                    <a:pt x="261" y="0"/>
                  </a:cubicBezTo>
                  <a:lnTo>
                    <a:pt x="25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同心圆 5"/>
          <p:cNvSpPr/>
          <p:nvPr/>
        </p:nvSpPr>
        <p:spPr>
          <a:xfrm>
            <a:off x="4032243" y="3662928"/>
            <a:ext cx="1008112" cy="198583"/>
          </a:xfrm>
          <a:prstGeom prst="donut">
            <a:avLst>
              <a:gd name="adj" fmla="val 11247"/>
            </a:avLst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61925" y="3933463"/>
            <a:ext cx="1140499" cy="1197436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8" name="椭圆 7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828210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33477" y="4280299"/>
              <a:ext cx="288032" cy="16199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593352" y="2250924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E2E2E"/>
                </a:solidFill>
              </a:rPr>
              <a:t>我</a:t>
            </a:r>
            <a:r>
              <a:rPr lang="zh-CN" altLang="en-US" sz="4400" dirty="0" smtClean="0">
                <a:solidFill>
                  <a:srgbClr val="2E2E2E"/>
                </a:solidFill>
              </a:rPr>
              <a:t>来推荐几个比较炫的</a:t>
            </a:r>
            <a:endParaRPr lang="zh-CN" altLang="en-US" sz="4400" dirty="0">
              <a:solidFill>
                <a:srgbClr val="2E2E2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 rot="21370596">
            <a:off x="5201726" y="3141139"/>
            <a:ext cx="2865536" cy="2553451"/>
            <a:chOff x="5656276" y="2441909"/>
            <a:chExt cx="1973113" cy="1758220"/>
          </a:xfrm>
        </p:grpSpPr>
        <p:sp>
          <p:nvSpPr>
            <p:cNvPr id="17" name="椭圆 16"/>
            <p:cNvSpPr/>
            <p:nvPr/>
          </p:nvSpPr>
          <p:spPr>
            <a:xfrm rot="2040192">
              <a:off x="5871168" y="2441909"/>
              <a:ext cx="1758221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50" b="1" dirty="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5671532" y="3108584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461936" y="3933056"/>
            <a:ext cx="26201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dirty="0" smtClean="0">
                <a:solidFill>
                  <a:srgbClr val="2E2E2E"/>
                </a:solidFill>
                <a:latin typeface="+mn-ea"/>
              </a:rPr>
              <a:t>安装方法很简单</a:t>
            </a:r>
            <a:endParaRPr lang="en-US" altLang="zh-CN" sz="2200" dirty="0" smtClean="0">
              <a:solidFill>
                <a:srgbClr val="2E2E2E"/>
              </a:solidFill>
              <a:latin typeface="+mn-ea"/>
            </a:endParaRPr>
          </a:p>
          <a:p>
            <a:pPr algn="ctr"/>
            <a:r>
              <a:rPr lang="zh-CN" altLang="en-US" sz="2200" dirty="0" smtClean="0">
                <a:solidFill>
                  <a:srgbClr val="2E2E2E"/>
                </a:solidFill>
                <a:latin typeface="+mn-ea"/>
              </a:rPr>
              <a:t>大家自行摸索</a:t>
            </a:r>
            <a:r>
              <a:rPr lang="en-US" altLang="zh-CN" sz="2200" dirty="0" smtClean="0">
                <a:solidFill>
                  <a:srgbClr val="2E2E2E"/>
                </a:solidFill>
                <a:latin typeface="+mn-ea"/>
              </a:rPr>
              <a:t>,</a:t>
            </a:r>
          </a:p>
          <a:p>
            <a:pPr algn="ctr"/>
            <a:r>
              <a:rPr lang="zh-CN" altLang="en-US" sz="2200" dirty="0" smtClean="0">
                <a:solidFill>
                  <a:srgbClr val="2E2E2E"/>
                </a:solidFill>
                <a:latin typeface="+mn-ea"/>
              </a:rPr>
              <a:t>此处不讲</a:t>
            </a:r>
            <a:r>
              <a:rPr lang="en-US" altLang="zh-CN" sz="2200" dirty="0" smtClean="0">
                <a:solidFill>
                  <a:srgbClr val="2E2E2E"/>
                </a:solidFill>
                <a:latin typeface="+mn-ea"/>
              </a:rPr>
              <a:t>.</a:t>
            </a:r>
            <a:endParaRPr lang="en-US" altLang="zh-CN" sz="2200" dirty="0">
              <a:solidFill>
                <a:srgbClr val="2E2E2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312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15616" y="92943"/>
            <a:ext cx="8028384" cy="76470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708920"/>
            <a:ext cx="914400" cy="91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31840" y="287433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dirty="0" err="1" smtClean="0">
                <a:solidFill>
                  <a:srgbClr val="101010"/>
                </a:solidFill>
                <a:latin typeface="Segoe UI Light" panose="020B0502040204020203" pitchFamily="34" charset="0"/>
              </a:rPr>
              <a:t>Infogram</a:t>
            </a:r>
            <a:r>
              <a:rPr lang="en-US" altLang="zh-CN" sz="4000" dirty="0" smtClean="0">
                <a:solidFill>
                  <a:srgbClr val="101010"/>
                </a:solidFill>
                <a:latin typeface="Segoe UI Light" panose="020B0502040204020203" pitchFamily="34" charset="0"/>
              </a:rPr>
              <a:t> </a:t>
            </a:r>
            <a:r>
              <a:rPr lang="en-US" altLang="zh-CN" sz="4000" dirty="0">
                <a:solidFill>
                  <a:srgbClr val="101010"/>
                </a:solidFill>
                <a:latin typeface="Segoe UI Light" panose="020B0502040204020203" pitchFamily="34" charset="0"/>
              </a:rPr>
              <a:t>for </a:t>
            </a:r>
            <a:r>
              <a:rPr lang="en-US" altLang="zh-CN" sz="4000" dirty="0" smtClean="0">
                <a:solidFill>
                  <a:srgbClr val="101010"/>
                </a:solidFill>
                <a:latin typeface="Segoe UI Light" panose="020B0502040204020203" pitchFamily="34" charset="0"/>
              </a:rPr>
              <a:t>Office</a:t>
            </a:r>
            <a:endParaRPr lang="en-US" altLang="zh-CN" sz="4000" dirty="0">
              <a:solidFill>
                <a:srgbClr val="101010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6136803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这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是著名的在线信息图表制作网站</a:t>
            </a:r>
            <a:r>
              <a:rPr lang="en-US" altLang="zh-CN" sz="2400" dirty="0" smtClean="0">
                <a:solidFill>
                  <a:srgbClr val="FFD03B"/>
                </a:solidFill>
              </a:rPr>
              <a:t>infogr.am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推出的插件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-372" y="-1"/>
            <a:ext cx="2124100" cy="918921"/>
          </a:xfrm>
          <a:prstGeom prst="homePlate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2E2E2E"/>
                </a:solidFill>
              </a:rPr>
              <a:t>推荐</a:t>
            </a:r>
            <a:r>
              <a:rPr lang="zh-CN" altLang="en-US" sz="3200" b="1" dirty="0">
                <a:solidFill>
                  <a:srgbClr val="2E2E2E"/>
                </a:solidFill>
              </a:rPr>
              <a:t>一</a:t>
            </a:r>
            <a:endParaRPr lang="zh-CN" altLang="en-US" sz="5400" b="1" dirty="0">
              <a:solidFill>
                <a:srgbClr val="2E2E2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rot="19191669">
            <a:off x="6549291" y="1106148"/>
            <a:ext cx="2335281" cy="2080946"/>
            <a:chOff x="5656276" y="2441909"/>
            <a:chExt cx="1973113" cy="1758220"/>
          </a:xfrm>
        </p:grpSpPr>
        <p:sp>
          <p:nvSpPr>
            <p:cNvPr id="12" name="椭圆 11"/>
            <p:cNvSpPr/>
            <p:nvPr/>
          </p:nvSpPr>
          <p:spPr>
            <a:xfrm rot="2040192">
              <a:off x="5871168" y="2441909"/>
              <a:ext cx="1758221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50" b="1" dirty="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5671532" y="3108584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770978" y="1723128"/>
            <a:ext cx="2134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dirty="0" smtClean="0">
                <a:solidFill>
                  <a:srgbClr val="2E2E2E"/>
                </a:solidFill>
                <a:latin typeface="+mn-ea"/>
              </a:rPr>
              <a:t>图表插件</a:t>
            </a:r>
            <a:endParaRPr lang="en-US" altLang="zh-CN" sz="2200" dirty="0" smtClean="0">
              <a:solidFill>
                <a:srgbClr val="2E2E2E"/>
              </a:solidFill>
              <a:latin typeface="+mn-ea"/>
            </a:endParaRPr>
          </a:p>
          <a:p>
            <a:pPr algn="ctr"/>
            <a:r>
              <a:rPr lang="en-US" altLang="zh-CN" sz="2200" dirty="0" smtClean="0">
                <a:solidFill>
                  <a:srgbClr val="2E2E2E"/>
                </a:solidFill>
                <a:latin typeface="+mn-ea"/>
              </a:rPr>
              <a:t>EXCEL</a:t>
            </a:r>
            <a:r>
              <a:rPr lang="zh-CN" altLang="en-US" sz="2200" dirty="0" smtClean="0">
                <a:solidFill>
                  <a:srgbClr val="2E2E2E"/>
                </a:solidFill>
                <a:latin typeface="+mn-ea"/>
              </a:rPr>
              <a:t>专用</a:t>
            </a:r>
            <a:endParaRPr lang="en-US" altLang="zh-CN" sz="2200" dirty="0">
              <a:solidFill>
                <a:srgbClr val="2E2E2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4261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330" y="2708920"/>
            <a:ext cx="8410575" cy="32099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4653136"/>
            <a:ext cx="9144000" cy="2204866"/>
            <a:chOff x="0" y="5598588"/>
            <a:chExt cx="9144000" cy="1259412"/>
          </a:xfrm>
        </p:grpSpPr>
        <p:sp>
          <p:nvSpPr>
            <p:cNvPr id="2" name="矩形 1"/>
            <p:cNvSpPr/>
            <p:nvPr/>
          </p:nvSpPr>
          <p:spPr>
            <a:xfrm>
              <a:off x="0" y="5877272"/>
              <a:ext cx="9144000" cy="98072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>
              <a:off x="251520" y="5598588"/>
              <a:ext cx="864096" cy="464274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5364088" y="-891480"/>
            <a:ext cx="51379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专业的配色 </a:t>
            </a:r>
            <a:r>
              <a:rPr lang="en-US" altLang="zh-CN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· </a:t>
            </a:r>
            <a:r>
              <a:rPr lang="zh-CN" altLang="en-US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专业的图表</a:t>
            </a:r>
            <a:endParaRPr lang="zh-CN" altLang="en-US" sz="36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1640" y="5517232"/>
            <a:ext cx="63401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这个网站有多厉害我就略过了，大家自行体验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我们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继续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说它的</a:t>
            </a:r>
            <a:r>
              <a:rPr lang="zh-CN" altLang="en-US" sz="3600" b="1" dirty="0" smtClean="0">
                <a:solidFill>
                  <a:schemeClr val="bg1"/>
                </a:solidFill>
                <a:latin typeface="+mn-ea"/>
              </a:rPr>
              <a:t>插件</a:t>
            </a:r>
            <a:endParaRPr lang="zh-CN" altLang="en-US" sz="36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11038"/>
            <a:ext cx="9143999" cy="310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0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840248" y="1124744"/>
            <a:ext cx="4268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2E2E2E"/>
                </a:solidFill>
                <a:latin typeface="+mn-ea"/>
              </a:rPr>
              <a:t>在</a:t>
            </a:r>
            <a:r>
              <a:rPr lang="en-US" altLang="zh-CN" sz="2000" dirty="0" smtClean="0">
                <a:solidFill>
                  <a:srgbClr val="2E2E2E"/>
                </a:solidFill>
                <a:latin typeface="+mn-ea"/>
              </a:rPr>
              <a:t>Excel</a:t>
            </a:r>
            <a:r>
              <a:rPr lang="zh-CN" altLang="en-US" sz="3200" b="1" dirty="0" smtClean="0">
                <a:solidFill>
                  <a:srgbClr val="2E2E2E"/>
                </a:solidFill>
                <a:latin typeface="+mn-ea"/>
              </a:rPr>
              <a:t>创建</a:t>
            </a:r>
            <a:r>
              <a:rPr lang="zh-CN" altLang="en-US" sz="2000" dirty="0" smtClean="0">
                <a:solidFill>
                  <a:srgbClr val="2E2E2E"/>
                </a:solidFill>
                <a:latin typeface="+mn-ea"/>
              </a:rPr>
              <a:t>好数据源，并选中</a:t>
            </a:r>
            <a:endParaRPr lang="en-US" altLang="zh-CN" sz="2000" dirty="0" smtClean="0">
              <a:solidFill>
                <a:srgbClr val="2E2E2E"/>
              </a:solidFill>
              <a:latin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07629" y="2852936"/>
            <a:ext cx="80648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71600" y="4077072"/>
            <a:ext cx="3432323" cy="1235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2E2E2E"/>
                </a:solidFill>
                <a:latin typeface="+mn-ea"/>
              </a:rPr>
              <a:t>在应用程序选择并</a:t>
            </a:r>
            <a:r>
              <a:rPr lang="zh-CN" altLang="en-US" sz="3200" b="1" dirty="0" smtClean="0">
                <a:solidFill>
                  <a:srgbClr val="2E2E2E"/>
                </a:solidFill>
                <a:latin typeface="+mn-ea"/>
              </a:rPr>
              <a:t>插入</a:t>
            </a:r>
            <a:r>
              <a:rPr lang="en-US" altLang="zh-CN" sz="2000" dirty="0" err="1" smtClean="0">
                <a:solidFill>
                  <a:srgbClr val="101010"/>
                </a:solidFill>
                <a:latin typeface="Segoe UI Light" panose="020B0502040204020203" pitchFamily="34" charset="0"/>
              </a:rPr>
              <a:t>Infogram</a:t>
            </a:r>
            <a:r>
              <a:rPr lang="en-US" altLang="zh-CN" sz="2000" dirty="0" smtClean="0">
                <a:solidFill>
                  <a:srgbClr val="101010"/>
                </a:solidFill>
                <a:latin typeface="Segoe UI Light" panose="020B0502040204020203" pitchFamily="34" charset="0"/>
              </a:rPr>
              <a:t> </a:t>
            </a:r>
            <a:r>
              <a:rPr lang="en-US" altLang="zh-CN" sz="2000" dirty="0">
                <a:solidFill>
                  <a:srgbClr val="101010"/>
                </a:solidFill>
                <a:latin typeface="Segoe UI Light" panose="020B0502040204020203" pitchFamily="34" charset="0"/>
              </a:rPr>
              <a:t>for </a:t>
            </a:r>
            <a:r>
              <a:rPr lang="en-US" altLang="zh-CN" sz="2000" dirty="0" smtClean="0">
                <a:solidFill>
                  <a:srgbClr val="101010"/>
                </a:solidFill>
                <a:latin typeface="Segoe UI Light" panose="020B0502040204020203" pitchFamily="34" charset="0"/>
              </a:rPr>
              <a:t>Office</a:t>
            </a:r>
            <a:endParaRPr lang="en-US" altLang="zh-CN" sz="2000" dirty="0">
              <a:solidFill>
                <a:srgbClr val="101010"/>
              </a:solidFill>
              <a:latin typeface="Segoe UI Light" panose="020B0502040204020203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9921" y="3140968"/>
            <a:ext cx="2847975" cy="3486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/>
          <a:srcRect l="4764"/>
          <a:stretch/>
        </p:blipFill>
        <p:spPr>
          <a:xfrm>
            <a:off x="707629" y="495785"/>
            <a:ext cx="3864371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2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611560" y="3429000"/>
            <a:ext cx="80648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076056" y="1268224"/>
            <a:ext cx="316835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2E2E2E"/>
                </a:solidFill>
                <a:latin typeface="+mn-ea"/>
              </a:rPr>
              <a:t>出现</a:t>
            </a:r>
            <a:r>
              <a:rPr lang="zh-CN" altLang="en-US" sz="2000" dirty="0" smtClean="0">
                <a:solidFill>
                  <a:srgbClr val="2E2E2E"/>
                </a:solidFill>
                <a:latin typeface="+mn-ea"/>
              </a:rPr>
              <a:t>登录界面，</a:t>
            </a:r>
            <a:endParaRPr lang="en-US" altLang="zh-CN" sz="2000" dirty="0" smtClean="0">
              <a:solidFill>
                <a:srgbClr val="2E2E2E"/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rgbClr val="2E2E2E"/>
                </a:solidFill>
                <a:latin typeface="+mn-ea"/>
              </a:rPr>
              <a:t>没</a:t>
            </a:r>
            <a:r>
              <a:rPr lang="zh-CN" altLang="en-US" sz="3200" b="1" dirty="0" smtClean="0">
                <a:solidFill>
                  <a:srgbClr val="2E2E2E"/>
                </a:solidFill>
                <a:latin typeface="+mn-ea"/>
              </a:rPr>
              <a:t>注册</a:t>
            </a:r>
            <a:r>
              <a:rPr lang="zh-CN" altLang="en-US" sz="2000" dirty="0" smtClean="0">
                <a:solidFill>
                  <a:srgbClr val="2E2E2E"/>
                </a:solidFill>
                <a:latin typeface="+mn-ea"/>
              </a:rPr>
              <a:t>的先注册后登录</a:t>
            </a:r>
            <a:endParaRPr lang="en-US" altLang="zh-CN" sz="2000" dirty="0">
              <a:solidFill>
                <a:srgbClr val="2E2E2E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560" y="4005064"/>
            <a:ext cx="3725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选择一个合适的</a:t>
            </a:r>
            <a:r>
              <a:rPr lang="zh-CN" altLang="en-US" sz="3200" b="1" dirty="0" smtClean="0">
                <a:solidFill>
                  <a:srgbClr val="2E2E2E"/>
                </a:solidFill>
                <a:latin typeface="+mn-ea"/>
              </a:rPr>
              <a:t>图表</a:t>
            </a:r>
            <a:r>
              <a:rPr lang="en-US" altLang="zh-CN" sz="3200" b="1" dirty="0" smtClean="0">
                <a:solidFill>
                  <a:srgbClr val="2E2E2E"/>
                </a:solidFill>
                <a:latin typeface="+mn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一共有</a:t>
            </a:r>
            <a:r>
              <a:rPr lang="en-US" altLang="zh-CN" sz="2400" dirty="0" smtClean="0">
                <a:solidFill>
                  <a:srgbClr val="2E2E2E"/>
                </a:solidFill>
                <a:latin typeface="+mn-ea"/>
              </a:rPr>
              <a:t>30</a:t>
            </a:r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种特殊图表</a:t>
            </a:r>
            <a:r>
              <a:rPr lang="en-US" altLang="zh-CN" sz="2400" dirty="0" smtClean="0">
                <a:solidFill>
                  <a:srgbClr val="2E2E2E"/>
                </a:solidFill>
                <a:latin typeface="+mn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部分是</a:t>
            </a:r>
            <a:r>
              <a:rPr lang="en-US" altLang="zh-CN" sz="2400" dirty="0" smtClean="0">
                <a:solidFill>
                  <a:srgbClr val="2E2E2E"/>
                </a:solidFill>
                <a:latin typeface="+mn-ea"/>
              </a:rPr>
              <a:t>EXCEL</a:t>
            </a:r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很难实现的</a:t>
            </a:r>
            <a:endParaRPr lang="en-US" altLang="zh-CN" sz="2400" dirty="0">
              <a:solidFill>
                <a:srgbClr val="2E2E2E"/>
              </a:solidFill>
              <a:latin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11560" y="0"/>
            <a:ext cx="80648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476672"/>
            <a:ext cx="3725416" cy="278164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110" y="3619851"/>
            <a:ext cx="3345298" cy="302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98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707629" y="188640"/>
            <a:ext cx="80648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446" y="1016599"/>
            <a:ext cx="3888432" cy="386922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573064"/>
            <a:ext cx="1485428" cy="11228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0165" y="2573065"/>
            <a:ext cx="1523431" cy="11623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3613" y="3784041"/>
            <a:ext cx="1491927" cy="11345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6047" y="1405515"/>
            <a:ext cx="1469836" cy="111112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594138" y="948983"/>
            <a:ext cx="9845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2E2E2E"/>
                </a:solidFill>
                <a:latin typeface="+mn-ea"/>
              </a:rPr>
              <a:t>MORE</a:t>
            </a:r>
            <a:endParaRPr lang="zh-CN" altLang="en-US" sz="2000" dirty="0">
              <a:solidFill>
                <a:srgbClr val="2E2E2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5450" y="1410869"/>
            <a:ext cx="1450588" cy="112289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560699" y="3790036"/>
            <a:ext cx="66236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2E2E2E"/>
                </a:solidFill>
              </a:rPr>
              <a:t>…</a:t>
            </a:r>
            <a:endParaRPr lang="zh-CN" altLang="en-US" sz="5400" dirty="0">
              <a:solidFill>
                <a:srgbClr val="2E2E2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9446" y="5445224"/>
            <a:ext cx="7500986" cy="648072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就</a:t>
            </a:r>
            <a:r>
              <a:rPr lang="zh-CN" altLang="en-US" sz="2800" b="1" dirty="0" smtClean="0"/>
              <a:t>这样，一键生成专业图表</a:t>
            </a:r>
            <a:endParaRPr lang="zh-CN" altLang="en-US" sz="2800" b="1" dirty="0"/>
          </a:p>
        </p:txBody>
      </p:sp>
      <p:sp>
        <p:nvSpPr>
          <p:cNvPr id="20" name="矩形 19"/>
          <p:cNvSpPr/>
          <p:nvPr/>
        </p:nvSpPr>
        <p:spPr>
          <a:xfrm>
            <a:off x="2143831" y="6080296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（图表生成的时候还有动画效果呢！）</a:t>
            </a:r>
            <a:endParaRPr lang="en-US" altLang="zh-CN" sz="2400" dirty="0" smtClean="0">
              <a:solidFill>
                <a:srgbClr val="2E2E2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1594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869160"/>
            <a:ext cx="9144000" cy="1988840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57" y="1558363"/>
            <a:ext cx="7974285" cy="25992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4857" y="727366"/>
            <a:ext cx="66777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插件还提供了</a:t>
            </a:r>
            <a:r>
              <a:rPr lang="en-US" altLang="zh-CN" sz="3200" b="1" dirty="0" smtClean="0">
                <a:solidFill>
                  <a:srgbClr val="2E2E2E"/>
                </a:solidFill>
                <a:latin typeface="+mn-ea"/>
              </a:rPr>
              <a:t>6</a:t>
            </a:r>
            <a:r>
              <a:rPr lang="zh-CN" altLang="en-US" sz="3200" b="1" dirty="0" smtClean="0">
                <a:solidFill>
                  <a:srgbClr val="2E2E2E"/>
                </a:solidFill>
                <a:latin typeface="+mn-ea"/>
              </a:rPr>
              <a:t>种风格</a:t>
            </a:r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的模板让你尝试</a:t>
            </a:r>
            <a:endParaRPr lang="en-US" altLang="zh-CN" sz="2400" dirty="0">
              <a:solidFill>
                <a:srgbClr val="2E2E2E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7629" y="44624"/>
            <a:ext cx="806489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28580" y="5167662"/>
            <a:ext cx="74229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遗憾的是，只有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2013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版本的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EXCEL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才能读取这个插件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;</a:t>
            </a:r>
          </a:p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另外，如果想把图表弄到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中，只能另存为图片。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9697" y="5998659"/>
            <a:ext cx="5382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>
                <a:solidFill>
                  <a:prstClr val="white"/>
                </a:solidFill>
                <a:latin typeface="微软雅黑"/>
              </a:rPr>
              <a:t>但，这不已经很帅了么</a:t>
            </a:r>
            <a:r>
              <a:rPr lang="zh-CN" altLang="en-US" sz="3600" b="1" dirty="0" smtClean="0">
                <a:solidFill>
                  <a:prstClr val="white"/>
                </a:solidFill>
                <a:latin typeface="微软雅黑"/>
              </a:rPr>
              <a:t>！</a:t>
            </a:r>
            <a:r>
              <a:rPr lang="en-US" altLang="zh-CN" sz="3600" b="1" dirty="0" smtClean="0">
                <a:solidFill>
                  <a:prstClr val="white"/>
                </a:solidFill>
                <a:latin typeface="微软雅黑"/>
              </a:rPr>
              <a:t>?</a:t>
            </a:r>
            <a:endParaRPr lang="zh-CN" altLang="en-US" sz="4800" b="1" dirty="0">
              <a:solidFill>
                <a:prstClr val="white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7857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15616" y="92943"/>
            <a:ext cx="8028384" cy="76470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6136803"/>
            <a:ext cx="85098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+mn-ea"/>
              </a:rPr>
              <a:t>有时</a:t>
            </a:r>
            <a:r>
              <a:rPr lang="zh-CN" altLang="en-US" sz="2200" dirty="0" smtClean="0">
                <a:solidFill>
                  <a:schemeClr val="bg1"/>
                </a:solidFill>
                <a:latin typeface="+mn-ea"/>
              </a:rPr>
              <a:t>做图表的时候，总是想用人物来表示占，现在可以实现了</a:t>
            </a:r>
            <a:endParaRPr lang="zh-CN" altLang="en-US" sz="2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-372" y="-1"/>
            <a:ext cx="2124100" cy="918921"/>
          </a:xfrm>
          <a:prstGeom prst="homePlate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2E2E2E"/>
                </a:solidFill>
              </a:rPr>
              <a:t>推荐二</a:t>
            </a:r>
            <a:endParaRPr lang="zh-CN" altLang="en-US" sz="3200" b="1" dirty="0">
              <a:solidFill>
                <a:srgbClr val="2E2E2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rot="19191669">
            <a:off x="6232224" y="1361701"/>
            <a:ext cx="2335281" cy="2080946"/>
            <a:chOff x="5656276" y="2441909"/>
            <a:chExt cx="1973113" cy="1758220"/>
          </a:xfrm>
        </p:grpSpPr>
        <p:sp>
          <p:nvSpPr>
            <p:cNvPr id="12" name="椭圆 11"/>
            <p:cNvSpPr/>
            <p:nvPr/>
          </p:nvSpPr>
          <p:spPr>
            <a:xfrm rot="2040192">
              <a:off x="5871168" y="2441909"/>
              <a:ext cx="1758221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50" b="1" dirty="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5671532" y="3108584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53911" y="1978681"/>
            <a:ext cx="2134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dirty="0">
                <a:solidFill>
                  <a:srgbClr val="2E2E2E"/>
                </a:solidFill>
                <a:latin typeface="+mn-ea"/>
              </a:rPr>
              <a:t>也是</a:t>
            </a:r>
            <a:r>
              <a:rPr lang="zh-CN" altLang="en-US" sz="2200" dirty="0" smtClean="0">
                <a:solidFill>
                  <a:srgbClr val="2E2E2E"/>
                </a:solidFill>
                <a:latin typeface="+mn-ea"/>
              </a:rPr>
              <a:t>图表插件</a:t>
            </a:r>
            <a:endParaRPr lang="en-US" altLang="zh-CN" sz="2200" dirty="0" smtClean="0">
              <a:solidFill>
                <a:srgbClr val="2E2E2E"/>
              </a:solidFill>
              <a:latin typeface="+mn-ea"/>
            </a:endParaRPr>
          </a:p>
          <a:p>
            <a:pPr algn="ctr"/>
            <a:r>
              <a:rPr lang="en-US" altLang="zh-CN" sz="2200" dirty="0" smtClean="0">
                <a:solidFill>
                  <a:srgbClr val="2E2E2E"/>
                </a:solidFill>
                <a:latin typeface="+mn-ea"/>
              </a:rPr>
              <a:t>EXCEL</a:t>
            </a:r>
            <a:r>
              <a:rPr lang="zh-CN" altLang="en-US" sz="2200" dirty="0" smtClean="0">
                <a:solidFill>
                  <a:srgbClr val="2E2E2E"/>
                </a:solidFill>
                <a:latin typeface="+mn-ea"/>
              </a:rPr>
              <a:t>专用</a:t>
            </a:r>
            <a:endParaRPr lang="en-US" altLang="zh-CN" sz="2200" dirty="0">
              <a:solidFill>
                <a:srgbClr val="2E2E2E"/>
              </a:soli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946" y="2686625"/>
            <a:ext cx="1219048" cy="121904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242149" y="293713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dirty="0">
                <a:solidFill>
                  <a:srgbClr val="101010"/>
                </a:solidFill>
                <a:latin typeface="Segoe UI Light" panose="020B0502040204020203" pitchFamily="34" charset="0"/>
              </a:rPr>
              <a:t>People Graph</a:t>
            </a:r>
            <a:endParaRPr lang="en-US" altLang="zh-CN" sz="4000" dirty="0" smtClean="0">
              <a:solidFill>
                <a:srgbClr val="101010"/>
              </a:solidFill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06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5822537" y="2961328"/>
            <a:ext cx="1958100" cy="2006280"/>
            <a:chOff x="5924497" y="3165101"/>
            <a:chExt cx="1958100" cy="2006280"/>
          </a:xfrm>
        </p:grpSpPr>
        <p:grpSp>
          <p:nvGrpSpPr>
            <p:cNvPr id="58" name="组合 57"/>
            <p:cNvGrpSpPr/>
            <p:nvPr/>
          </p:nvGrpSpPr>
          <p:grpSpPr>
            <a:xfrm rot="8493242">
              <a:off x="5924497" y="3165101"/>
              <a:ext cx="1958100" cy="2006280"/>
              <a:chOff x="5871169" y="2441907"/>
              <a:chExt cx="1758220" cy="1801482"/>
            </a:xfrm>
            <a:solidFill>
              <a:srgbClr val="FFD03B"/>
            </a:solidFill>
          </p:grpSpPr>
          <p:sp>
            <p:nvSpPr>
              <p:cNvPr id="59" name="等腰三角形 58"/>
              <p:cNvSpPr/>
              <p:nvPr/>
            </p:nvSpPr>
            <p:spPr>
              <a:xfrm rot="8777116">
                <a:off x="6902013" y="3723280"/>
                <a:ext cx="489598" cy="52010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rot="931968">
                <a:off x="5871169" y="2441907"/>
                <a:ext cx="1758220" cy="175822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 b="1" dirty="0">
                  <a:solidFill>
                    <a:srgbClr val="2E2E2E"/>
                  </a:solidFill>
                  <a:latin typeface="+mn-ea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6115515" y="3505292"/>
              <a:ext cx="1689896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500" b="1" dirty="0">
                  <a:solidFill>
                    <a:srgbClr val="2E2E2E"/>
                  </a:solidFill>
                  <a:latin typeface="+mn-ea"/>
                </a:rPr>
                <a:t>好久 </a:t>
              </a:r>
              <a:r>
                <a:rPr lang="zh-CN" altLang="en-US" sz="4500" dirty="0">
                  <a:solidFill>
                    <a:srgbClr val="2E2E2E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不贱</a:t>
              </a:r>
              <a:r>
                <a:rPr lang="en-US" altLang="zh-CN" sz="4500" dirty="0">
                  <a:solidFill>
                    <a:srgbClr val="2E2E2E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!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707904" y="1287757"/>
            <a:ext cx="1832764" cy="3481681"/>
            <a:chOff x="3585766" y="2078851"/>
            <a:chExt cx="1406330" cy="2671589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788025" y="3764219"/>
              <a:ext cx="62525" cy="986221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641946" y="3710074"/>
              <a:ext cx="1106759" cy="1040366"/>
            </a:xfrm>
            <a:custGeom>
              <a:avLst/>
              <a:gdLst>
                <a:gd name="T0" fmla="*/ 242 w 284"/>
                <a:gd name="T1" fmla="*/ 0 h 267"/>
                <a:gd name="T2" fmla="*/ 204 w 284"/>
                <a:gd name="T3" fmla="*/ 17 h 267"/>
                <a:gd name="T4" fmla="*/ 167 w 284"/>
                <a:gd name="T5" fmla="*/ 53 h 267"/>
                <a:gd name="T6" fmla="*/ 112 w 284"/>
                <a:gd name="T7" fmla="*/ 58 h 267"/>
                <a:gd name="T8" fmla="*/ 112 w 284"/>
                <a:gd name="T9" fmla="*/ 76 h 267"/>
                <a:gd name="T10" fmla="*/ 172 w 284"/>
                <a:gd name="T11" fmla="*/ 76 h 267"/>
                <a:gd name="T12" fmla="*/ 214 w 284"/>
                <a:gd name="T13" fmla="*/ 47 h 267"/>
                <a:gd name="T14" fmla="*/ 214 w 284"/>
                <a:gd name="T15" fmla="*/ 107 h 267"/>
                <a:gd name="T16" fmla="*/ 203 w 284"/>
                <a:gd name="T17" fmla="*/ 111 h 267"/>
                <a:gd name="T18" fmla="*/ 203 w 284"/>
                <a:gd name="T19" fmla="*/ 86 h 267"/>
                <a:gd name="T20" fmla="*/ 0 w 284"/>
                <a:gd name="T21" fmla="*/ 86 h 267"/>
                <a:gd name="T22" fmla="*/ 0 w 284"/>
                <a:gd name="T23" fmla="*/ 267 h 267"/>
                <a:gd name="T24" fmla="*/ 203 w 284"/>
                <a:gd name="T25" fmla="*/ 267 h 267"/>
                <a:gd name="T26" fmla="*/ 203 w 284"/>
                <a:gd name="T27" fmla="*/ 163 h 267"/>
                <a:gd name="T28" fmla="*/ 246 w 284"/>
                <a:gd name="T29" fmla="*/ 163 h 267"/>
                <a:gd name="T30" fmla="*/ 283 w 284"/>
                <a:gd name="T31" fmla="*/ 124 h 267"/>
                <a:gd name="T32" fmla="*/ 283 w 284"/>
                <a:gd name="T33" fmla="*/ 39 h 267"/>
                <a:gd name="T34" fmla="*/ 242 w 284"/>
                <a:gd name="T3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4" h="267">
                  <a:moveTo>
                    <a:pt x="242" y="0"/>
                  </a:moveTo>
                  <a:cubicBezTo>
                    <a:pt x="242" y="0"/>
                    <a:pt x="223" y="0"/>
                    <a:pt x="204" y="17"/>
                  </a:cubicBezTo>
                  <a:cubicBezTo>
                    <a:pt x="185" y="34"/>
                    <a:pt x="167" y="53"/>
                    <a:pt x="167" y="53"/>
                  </a:cubicBezTo>
                  <a:cubicBezTo>
                    <a:pt x="112" y="58"/>
                    <a:pt x="112" y="58"/>
                    <a:pt x="112" y="58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4" y="107"/>
                    <a:pt x="214" y="107"/>
                    <a:pt x="214" y="107"/>
                  </a:cubicBezTo>
                  <a:cubicBezTo>
                    <a:pt x="203" y="111"/>
                    <a:pt x="203" y="111"/>
                    <a:pt x="203" y="111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203" y="267"/>
                    <a:pt x="203" y="267"/>
                    <a:pt x="203" y="267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46" y="163"/>
                    <a:pt x="246" y="163"/>
                    <a:pt x="246" y="163"/>
                  </a:cubicBezTo>
                  <a:cubicBezTo>
                    <a:pt x="246" y="163"/>
                    <a:pt x="283" y="163"/>
                    <a:pt x="283" y="124"/>
                  </a:cubicBezTo>
                  <a:cubicBezTo>
                    <a:pt x="283" y="92"/>
                    <a:pt x="283" y="39"/>
                    <a:pt x="283" y="39"/>
                  </a:cubicBezTo>
                  <a:cubicBezTo>
                    <a:pt x="283" y="39"/>
                    <a:pt x="284" y="1"/>
                    <a:pt x="242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649681" y="3588891"/>
              <a:ext cx="335186" cy="417049"/>
              <a:chOff x="5170209" y="3156496"/>
              <a:chExt cx="446915" cy="556065"/>
            </a:xfrm>
          </p:grpSpPr>
          <p:sp>
            <p:nvSpPr>
              <p:cNvPr id="8" name="Rectangle 8"/>
              <p:cNvSpPr>
                <a:spLocks noChangeArrowheads="1"/>
              </p:cNvSpPr>
              <p:nvPr/>
            </p:nvSpPr>
            <p:spPr bwMode="auto">
              <a:xfrm>
                <a:off x="5226933" y="3660994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>
                <a:off x="5226933" y="3494261"/>
                <a:ext cx="390191" cy="47270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0" name="Rectangle 10"/>
              <p:cNvSpPr>
                <a:spLocks noChangeArrowheads="1"/>
              </p:cNvSpPr>
              <p:nvPr/>
            </p:nvSpPr>
            <p:spPr bwMode="auto">
              <a:xfrm>
                <a:off x="5226933" y="3323230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1" name="Rectangle 11"/>
              <p:cNvSpPr>
                <a:spLocks noChangeArrowheads="1"/>
              </p:cNvSpPr>
              <p:nvPr/>
            </p:nvSpPr>
            <p:spPr bwMode="auto">
              <a:xfrm>
                <a:off x="5226933" y="3156496"/>
                <a:ext cx="390191" cy="47270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2" name="Rectangle 12"/>
              <p:cNvSpPr>
                <a:spLocks noChangeArrowheads="1"/>
              </p:cNvSpPr>
              <p:nvPr/>
            </p:nvSpPr>
            <p:spPr bwMode="auto">
              <a:xfrm>
                <a:off x="5170209" y="3577627"/>
                <a:ext cx="390191" cy="5242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3" name="Rectangle 13"/>
              <p:cNvSpPr>
                <a:spLocks noChangeArrowheads="1"/>
              </p:cNvSpPr>
              <p:nvPr/>
            </p:nvSpPr>
            <p:spPr bwMode="auto">
              <a:xfrm>
                <a:off x="5170209" y="3406596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14" name="Rectangle 14"/>
              <p:cNvSpPr>
                <a:spLocks noChangeArrowheads="1"/>
              </p:cNvSpPr>
              <p:nvPr/>
            </p:nvSpPr>
            <p:spPr bwMode="auto">
              <a:xfrm>
                <a:off x="5170209" y="3239863"/>
                <a:ext cx="390191" cy="5242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129255" y="3768086"/>
              <a:ext cx="81863" cy="136653"/>
            </a:xfrm>
            <a:custGeom>
              <a:avLst/>
              <a:gdLst>
                <a:gd name="T0" fmla="*/ 127 w 127"/>
                <a:gd name="T1" fmla="*/ 19 h 212"/>
                <a:gd name="T2" fmla="*/ 72 w 127"/>
                <a:gd name="T3" fmla="*/ 0 h 212"/>
                <a:gd name="T4" fmla="*/ 0 w 127"/>
                <a:gd name="T5" fmla="*/ 212 h 212"/>
                <a:gd name="T6" fmla="*/ 66 w 127"/>
                <a:gd name="T7" fmla="*/ 206 h 212"/>
                <a:gd name="T8" fmla="*/ 127 w 127"/>
                <a:gd name="T9" fmla="*/ 19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12">
                  <a:moveTo>
                    <a:pt x="127" y="19"/>
                  </a:moveTo>
                  <a:lnTo>
                    <a:pt x="72" y="0"/>
                  </a:lnTo>
                  <a:lnTo>
                    <a:pt x="0" y="212"/>
                  </a:lnTo>
                  <a:lnTo>
                    <a:pt x="66" y="206"/>
                  </a:lnTo>
                  <a:lnTo>
                    <a:pt x="127" y="19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120756" y="2767155"/>
              <a:ext cx="871340" cy="914840"/>
              <a:chOff x="1511660" y="1527445"/>
              <a:chExt cx="3868662" cy="4061795"/>
            </a:xfrm>
            <a:solidFill>
              <a:srgbClr val="2E2E2E"/>
            </a:solidFill>
          </p:grpSpPr>
          <p:sp>
            <p:nvSpPr>
              <p:cNvPr id="17" name="椭圆 16"/>
              <p:cNvSpPr/>
              <p:nvPr/>
            </p:nvSpPr>
            <p:spPr>
              <a:xfrm>
                <a:off x="2017859" y="2564904"/>
                <a:ext cx="3024336" cy="302433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2E2E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1511660" y="2060848"/>
                <a:ext cx="3868662" cy="2219448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153">
                    <a:moveTo>
                      <a:pt x="94" y="104"/>
                    </a:moveTo>
                    <a:cubicBezTo>
                      <a:pt x="102" y="119"/>
                      <a:pt x="104" y="139"/>
                      <a:pt x="104" y="139"/>
                    </a:cubicBezTo>
                    <a:cubicBezTo>
                      <a:pt x="104" y="139"/>
                      <a:pt x="126" y="127"/>
                      <a:pt x="137" y="104"/>
                    </a:cubicBezTo>
                    <a:cubicBezTo>
                      <a:pt x="146" y="118"/>
                      <a:pt x="148" y="138"/>
                      <a:pt x="148" y="138"/>
                    </a:cubicBezTo>
                    <a:cubicBezTo>
                      <a:pt x="148" y="138"/>
                      <a:pt x="172" y="121"/>
                      <a:pt x="178" y="101"/>
                    </a:cubicBezTo>
                    <a:cubicBezTo>
                      <a:pt x="199" y="114"/>
                      <a:pt x="207" y="129"/>
                      <a:pt x="212" y="147"/>
                    </a:cubicBezTo>
                    <a:cubicBezTo>
                      <a:pt x="212" y="148"/>
                      <a:pt x="213" y="149"/>
                      <a:pt x="213" y="150"/>
                    </a:cubicBezTo>
                    <a:cubicBezTo>
                      <a:pt x="213" y="152"/>
                      <a:pt x="213" y="153"/>
                      <a:pt x="213" y="153"/>
                    </a:cubicBezTo>
                    <a:cubicBezTo>
                      <a:pt x="213" y="153"/>
                      <a:pt x="222" y="138"/>
                      <a:pt x="229" y="117"/>
                    </a:cubicBezTo>
                    <a:cubicBezTo>
                      <a:pt x="236" y="93"/>
                      <a:pt x="239" y="62"/>
                      <a:pt x="222" y="38"/>
                    </a:cubicBezTo>
                    <a:cubicBezTo>
                      <a:pt x="205" y="14"/>
                      <a:pt x="177" y="14"/>
                      <a:pt x="161" y="19"/>
                    </a:cubicBezTo>
                    <a:cubicBezTo>
                      <a:pt x="146" y="6"/>
                      <a:pt x="129" y="0"/>
                      <a:pt x="112" y="0"/>
                    </a:cubicBezTo>
                    <a:cubicBezTo>
                      <a:pt x="73" y="1"/>
                      <a:pt x="42" y="33"/>
                      <a:pt x="41" y="34"/>
                    </a:cubicBezTo>
                    <a:cubicBezTo>
                      <a:pt x="0" y="74"/>
                      <a:pt x="43" y="143"/>
                      <a:pt x="47" y="149"/>
                    </a:cubicBezTo>
                    <a:cubicBezTo>
                      <a:pt x="48" y="149"/>
                      <a:pt x="77" y="133"/>
                      <a:pt x="9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411760" y="4252862"/>
                <a:ext cx="1034231" cy="112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717640" y="4252862"/>
                <a:ext cx="1034231" cy="112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1750185" y="1527445"/>
                <a:ext cx="3325872" cy="2611004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  <a:gd name="connsiteX0" fmla="*/ 2954 w 8835"/>
                  <a:gd name="connsiteY0" fmla="*/ 7177 h 10380"/>
                  <a:gd name="connsiteX1" fmla="*/ 3372 w 8835"/>
                  <a:gd name="connsiteY1" fmla="*/ 9465 h 10380"/>
                  <a:gd name="connsiteX2" fmla="*/ 4753 w 8835"/>
                  <a:gd name="connsiteY2" fmla="*/ 7177 h 10380"/>
                  <a:gd name="connsiteX3" fmla="*/ 5213 w 8835"/>
                  <a:gd name="connsiteY3" fmla="*/ 9400 h 10380"/>
                  <a:gd name="connsiteX4" fmla="*/ 6469 w 8835"/>
                  <a:gd name="connsiteY4" fmla="*/ 6981 h 10380"/>
                  <a:gd name="connsiteX5" fmla="*/ 7891 w 8835"/>
                  <a:gd name="connsiteY5" fmla="*/ 9988 h 10380"/>
                  <a:gd name="connsiteX6" fmla="*/ 7933 w 8835"/>
                  <a:gd name="connsiteY6" fmla="*/ 10184 h 10380"/>
                  <a:gd name="connsiteX7" fmla="*/ 7933 w 8835"/>
                  <a:gd name="connsiteY7" fmla="*/ 10380 h 10380"/>
                  <a:gd name="connsiteX8" fmla="*/ 8603 w 8835"/>
                  <a:gd name="connsiteY8" fmla="*/ 8027 h 10380"/>
                  <a:gd name="connsiteX9" fmla="*/ 8310 w 8835"/>
                  <a:gd name="connsiteY9" fmla="*/ 2864 h 10380"/>
                  <a:gd name="connsiteX10" fmla="*/ 5757 w 8835"/>
                  <a:gd name="connsiteY10" fmla="*/ 1622 h 10380"/>
                  <a:gd name="connsiteX11" fmla="*/ 3992 w 8835"/>
                  <a:gd name="connsiteY11" fmla="*/ 0 h 10380"/>
                  <a:gd name="connsiteX12" fmla="*/ 736 w 8835"/>
                  <a:gd name="connsiteY12" fmla="*/ 2602 h 10380"/>
                  <a:gd name="connsiteX13" fmla="*/ 988 w 8835"/>
                  <a:gd name="connsiteY13" fmla="*/ 10119 h 10380"/>
                  <a:gd name="connsiteX14" fmla="*/ 2954 w 8835"/>
                  <a:gd name="connsiteY14" fmla="*/ 7177 h 10380"/>
                  <a:gd name="connsiteX0" fmla="*/ 3344 w 9895"/>
                  <a:gd name="connsiteY0" fmla="*/ 6940 h 10026"/>
                  <a:gd name="connsiteX1" fmla="*/ 3817 w 9895"/>
                  <a:gd name="connsiteY1" fmla="*/ 9144 h 10026"/>
                  <a:gd name="connsiteX2" fmla="*/ 5380 w 9895"/>
                  <a:gd name="connsiteY2" fmla="*/ 6940 h 10026"/>
                  <a:gd name="connsiteX3" fmla="*/ 5900 w 9895"/>
                  <a:gd name="connsiteY3" fmla="*/ 9082 h 10026"/>
                  <a:gd name="connsiteX4" fmla="*/ 7322 w 9895"/>
                  <a:gd name="connsiteY4" fmla="*/ 6751 h 10026"/>
                  <a:gd name="connsiteX5" fmla="*/ 8932 w 9895"/>
                  <a:gd name="connsiteY5" fmla="*/ 9648 h 10026"/>
                  <a:gd name="connsiteX6" fmla="*/ 8979 w 9895"/>
                  <a:gd name="connsiteY6" fmla="*/ 9837 h 10026"/>
                  <a:gd name="connsiteX7" fmla="*/ 8979 w 9895"/>
                  <a:gd name="connsiteY7" fmla="*/ 10026 h 10026"/>
                  <a:gd name="connsiteX8" fmla="*/ 9737 w 9895"/>
                  <a:gd name="connsiteY8" fmla="*/ 7759 h 10026"/>
                  <a:gd name="connsiteX9" fmla="*/ 9406 w 9895"/>
                  <a:gd name="connsiteY9" fmla="*/ 2785 h 10026"/>
                  <a:gd name="connsiteX10" fmla="*/ 7107 w 9895"/>
                  <a:gd name="connsiteY10" fmla="*/ 1443 h 10026"/>
                  <a:gd name="connsiteX11" fmla="*/ 4518 w 9895"/>
                  <a:gd name="connsiteY11" fmla="*/ 26 h 10026"/>
                  <a:gd name="connsiteX12" fmla="*/ 833 w 9895"/>
                  <a:gd name="connsiteY12" fmla="*/ 2533 h 10026"/>
                  <a:gd name="connsiteX13" fmla="*/ 1118 w 9895"/>
                  <a:gd name="connsiteY13" fmla="*/ 9775 h 10026"/>
                  <a:gd name="connsiteX14" fmla="*/ 3344 w 9895"/>
                  <a:gd name="connsiteY14" fmla="*/ 6940 h 10026"/>
                  <a:gd name="connsiteX0" fmla="*/ 3379 w 10100"/>
                  <a:gd name="connsiteY0" fmla="*/ 6922 h 10000"/>
                  <a:gd name="connsiteX1" fmla="*/ 3858 w 10100"/>
                  <a:gd name="connsiteY1" fmla="*/ 9120 h 10000"/>
                  <a:gd name="connsiteX2" fmla="*/ 5437 w 10100"/>
                  <a:gd name="connsiteY2" fmla="*/ 6922 h 10000"/>
                  <a:gd name="connsiteX3" fmla="*/ 5963 w 10100"/>
                  <a:gd name="connsiteY3" fmla="*/ 9058 h 10000"/>
                  <a:gd name="connsiteX4" fmla="*/ 7400 w 10100"/>
                  <a:gd name="connsiteY4" fmla="*/ 6733 h 10000"/>
                  <a:gd name="connsiteX5" fmla="*/ 9027 w 10100"/>
                  <a:gd name="connsiteY5" fmla="*/ 9623 h 10000"/>
                  <a:gd name="connsiteX6" fmla="*/ 9074 w 10100"/>
                  <a:gd name="connsiteY6" fmla="*/ 9811 h 10000"/>
                  <a:gd name="connsiteX7" fmla="*/ 9074 w 10100"/>
                  <a:gd name="connsiteY7" fmla="*/ 10000 h 10000"/>
                  <a:gd name="connsiteX8" fmla="*/ 9840 w 10100"/>
                  <a:gd name="connsiteY8" fmla="*/ 7739 h 10000"/>
                  <a:gd name="connsiteX9" fmla="*/ 9778 w 10100"/>
                  <a:gd name="connsiteY9" fmla="*/ 2997 h 10000"/>
                  <a:gd name="connsiteX10" fmla="*/ 7182 w 10100"/>
                  <a:gd name="connsiteY10" fmla="*/ 1439 h 10000"/>
                  <a:gd name="connsiteX11" fmla="*/ 4566 w 10100"/>
                  <a:gd name="connsiteY11" fmla="*/ 26 h 10000"/>
                  <a:gd name="connsiteX12" fmla="*/ 842 w 10100"/>
                  <a:gd name="connsiteY12" fmla="*/ 2526 h 10000"/>
                  <a:gd name="connsiteX13" fmla="*/ 1130 w 10100"/>
                  <a:gd name="connsiteY13" fmla="*/ 9750 h 10000"/>
                  <a:gd name="connsiteX14" fmla="*/ 3379 w 10100"/>
                  <a:gd name="connsiteY14" fmla="*/ 6922 h 10000"/>
                  <a:gd name="connsiteX0" fmla="*/ 3379 w 10100"/>
                  <a:gd name="connsiteY0" fmla="*/ 6922 h 10000"/>
                  <a:gd name="connsiteX1" fmla="*/ 3858 w 10100"/>
                  <a:gd name="connsiteY1" fmla="*/ 9120 h 10000"/>
                  <a:gd name="connsiteX2" fmla="*/ 5437 w 10100"/>
                  <a:gd name="connsiteY2" fmla="*/ 6922 h 10000"/>
                  <a:gd name="connsiteX3" fmla="*/ 5963 w 10100"/>
                  <a:gd name="connsiteY3" fmla="*/ 9058 h 10000"/>
                  <a:gd name="connsiteX4" fmla="*/ 7400 w 10100"/>
                  <a:gd name="connsiteY4" fmla="*/ 6733 h 10000"/>
                  <a:gd name="connsiteX5" fmla="*/ 9027 w 10100"/>
                  <a:gd name="connsiteY5" fmla="*/ 9623 h 10000"/>
                  <a:gd name="connsiteX6" fmla="*/ 9074 w 10100"/>
                  <a:gd name="connsiteY6" fmla="*/ 9811 h 10000"/>
                  <a:gd name="connsiteX7" fmla="*/ 9074 w 10100"/>
                  <a:gd name="connsiteY7" fmla="*/ 10000 h 10000"/>
                  <a:gd name="connsiteX8" fmla="*/ 9840 w 10100"/>
                  <a:gd name="connsiteY8" fmla="*/ 7739 h 10000"/>
                  <a:gd name="connsiteX9" fmla="*/ 9778 w 10100"/>
                  <a:gd name="connsiteY9" fmla="*/ 2997 h 10000"/>
                  <a:gd name="connsiteX10" fmla="*/ 7182 w 10100"/>
                  <a:gd name="connsiteY10" fmla="*/ 1439 h 10000"/>
                  <a:gd name="connsiteX11" fmla="*/ 4132 w 10100"/>
                  <a:gd name="connsiteY11" fmla="*/ 26 h 10000"/>
                  <a:gd name="connsiteX12" fmla="*/ 842 w 10100"/>
                  <a:gd name="connsiteY12" fmla="*/ 2526 h 10000"/>
                  <a:gd name="connsiteX13" fmla="*/ 1130 w 10100"/>
                  <a:gd name="connsiteY13" fmla="*/ 9750 h 10000"/>
                  <a:gd name="connsiteX14" fmla="*/ 3379 w 10100"/>
                  <a:gd name="connsiteY14" fmla="*/ 6922 h 10000"/>
                  <a:gd name="connsiteX0" fmla="*/ 3419 w 10140"/>
                  <a:gd name="connsiteY0" fmla="*/ 6910 h 9988"/>
                  <a:gd name="connsiteX1" fmla="*/ 3898 w 10140"/>
                  <a:gd name="connsiteY1" fmla="*/ 9108 h 9988"/>
                  <a:gd name="connsiteX2" fmla="*/ 5477 w 10140"/>
                  <a:gd name="connsiteY2" fmla="*/ 6910 h 9988"/>
                  <a:gd name="connsiteX3" fmla="*/ 6003 w 10140"/>
                  <a:gd name="connsiteY3" fmla="*/ 9046 h 9988"/>
                  <a:gd name="connsiteX4" fmla="*/ 7440 w 10140"/>
                  <a:gd name="connsiteY4" fmla="*/ 6721 h 9988"/>
                  <a:gd name="connsiteX5" fmla="*/ 9067 w 10140"/>
                  <a:gd name="connsiteY5" fmla="*/ 9611 h 9988"/>
                  <a:gd name="connsiteX6" fmla="*/ 9114 w 10140"/>
                  <a:gd name="connsiteY6" fmla="*/ 9799 h 9988"/>
                  <a:gd name="connsiteX7" fmla="*/ 9114 w 10140"/>
                  <a:gd name="connsiteY7" fmla="*/ 9988 h 9988"/>
                  <a:gd name="connsiteX8" fmla="*/ 9880 w 10140"/>
                  <a:gd name="connsiteY8" fmla="*/ 7727 h 9988"/>
                  <a:gd name="connsiteX9" fmla="*/ 9818 w 10140"/>
                  <a:gd name="connsiteY9" fmla="*/ 2985 h 9988"/>
                  <a:gd name="connsiteX10" fmla="*/ 7222 w 10140"/>
                  <a:gd name="connsiteY10" fmla="*/ 1427 h 9988"/>
                  <a:gd name="connsiteX11" fmla="*/ 4172 w 10140"/>
                  <a:gd name="connsiteY11" fmla="*/ 14 h 9988"/>
                  <a:gd name="connsiteX12" fmla="*/ 828 w 10140"/>
                  <a:gd name="connsiteY12" fmla="*/ 2149 h 9988"/>
                  <a:gd name="connsiteX13" fmla="*/ 1170 w 10140"/>
                  <a:gd name="connsiteY13" fmla="*/ 9738 h 9988"/>
                  <a:gd name="connsiteX14" fmla="*/ 3419 w 10140"/>
                  <a:gd name="connsiteY14" fmla="*/ 6910 h 9988"/>
                  <a:gd name="connsiteX0" fmla="*/ 2911 w 9539"/>
                  <a:gd name="connsiteY0" fmla="*/ 6927 h 10009"/>
                  <a:gd name="connsiteX1" fmla="*/ 3383 w 9539"/>
                  <a:gd name="connsiteY1" fmla="*/ 9128 h 10009"/>
                  <a:gd name="connsiteX2" fmla="*/ 4940 w 9539"/>
                  <a:gd name="connsiteY2" fmla="*/ 6927 h 10009"/>
                  <a:gd name="connsiteX3" fmla="*/ 5459 w 9539"/>
                  <a:gd name="connsiteY3" fmla="*/ 9066 h 10009"/>
                  <a:gd name="connsiteX4" fmla="*/ 6876 w 9539"/>
                  <a:gd name="connsiteY4" fmla="*/ 6738 h 10009"/>
                  <a:gd name="connsiteX5" fmla="*/ 8481 w 9539"/>
                  <a:gd name="connsiteY5" fmla="*/ 9632 h 10009"/>
                  <a:gd name="connsiteX6" fmla="*/ 8527 w 9539"/>
                  <a:gd name="connsiteY6" fmla="*/ 9820 h 10009"/>
                  <a:gd name="connsiteX7" fmla="*/ 8527 w 9539"/>
                  <a:gd name="connsiteY7" fmla="*/ 10009 h 10009"/>
                  <a:gd name="connsiteX8" fmla="*/ 9283 w 9539"/>
                  <a:gd name="connsiteY8" fmla="*/ 7745 h 10009"/>
                  <a:gd name="connsiteX9" fmla="*/ 9221 w 9539"/>
                  <a:gd name="connsiteY9" fmla="*/ 2998 h 10009"/>
                  <a:gd name="connsiteX10" fmla="*/ 6661 w 9539"/>
                  <a:gd name="connsiteY10" fmla="*/ 1438 h 10009"/>
                  <a:gd name="connsiteX11" fmla="*/ 3653 w 9539"/>
                  <a:gd name="connsiteY11" fmla="*/ 23 h 10009"/>
                  <a:gd name="connsiteX12" fmla="*/ 999 w 9539"/>
                  <a:gd name="connsiteY12" fmla="*/ 2453 h 10009"/>
                  <a:gd name="connsiteX13" fmla="*/ 693 w 9539"/>
                  <a:gd name="connsiteY13" fmla="*/ 9759 h 10009"/>
                  <a:gd name="connsiteX14" fmla="*/ 2911 w 9539"/>
                  <a:gd name="connsiteY14" fmla="*/ 6927 h 1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39" h="10009">
                    <a:moveTo>
                      <a:pt x="2911" y="6927"/>
                    </a:moveTo>
                    <a:cubicBezTo>
                      <a:pt x="3289" y="7871"/>
                      <a:pt x="3383" y="9128"/>
                      <a:pt x="3383" y="9128"/>
                    </a:cubicBezTo>
                    <a:cubicBezTo>
                      <a:pt x="3383" y="9128"/>
                      <a:pt x="4422" y="8374"/>
                      <a:pt x="4940" y="6927"/>
                    </a:cubicBezTo>
                    <a:cubicBezTo>
                      <a:pt x="5365" y="7808"/>
                      <a:pt x="5459" y="9066"/>
                      <a:pt x="5459" y="9066"/>
                    </a:cubicBezTo>
                    <a:cubicBezTo>
                      <a:pt x="5459" y="9066"/>
                      <a:pt x="6593" y="7997"/>
                      <a:pt x="6876" y="6738"/>
                    </a:cubicBezTo>
                    <a:cubicBezTo>
                      <a:pt x="7866" y="7556"/>
                      <a:pt x="8244" y="8499"/>
                      <a:pt x="8481" y="9632"/>
                    </a:cubicBezTo>
                    <a:cubicBezTo>
                      <a:pt x="8481" y="9695"/>
                      <a:pt x="8527" y="9759"/>
                      <a:pt x="8527" y="9820"/>
                    </a:cubicBezTo>
                    <a:lnTo>
                      <a:pt x="8527" y="10009"/>
                    </a:lnTo>
                    <a:cubicBezTo>
                      <a:pt x="8527" y="10009"/>
                      <a:pt x="8953" y="9066"/>
                      <a:pt x="9283" y="7745"/>
                    </a:cubicBezTo>
                    <a:cubicBezTo>
                      <a:pt x="9613" y="6236"/>
                      <a:pt x="9657" y="4049"/>
                      <a:pt x="9221" y="2998"/>
                    </a:cubicBezTo>
                    <a:cubicBezTo>
                      <a:pt x="8785" y="1946"/>
                      <a:pt x="7417" y="1123"/>
                      <a:pt x="6661" y="1438"/>
                    </a:cubicBezTo>
                    <a:cubicBezTo>
                      <a:pt x="5954" y="620"/>
                      <a:pt x="4597" y="-146"/>
                      <a:pt x="3653" y="23"/>
                    </a:cubicBezTo>
                    <a:cubicBezTo>
                      <a:pt x="2709" y="192"/>
                      <a:pt x="1046" y="2391"/>
                      <a:pt x="999" y="2453"/>
                    </a:cubicBezTo>
                    <a:cubicBezTo>
                      <a:pt x="-936" y="4969"/>
                      <a:pt x="503" y="9380"/>
                      <a:pt x="693" y="9759"/>
                    </a:cubicBezTo>
                    <a:cubicBezTo>
                      <a:pt x="739" y="9759"/>
                      <a:pt x="2109" y="8751"/>
                      <a:pt x="2911" y="69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806164" y="4252863"/>
                <a:ext cx="288032" cy="1970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087922" y="4252863"/>
                <a:ext cx="288032" cy="1970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585766" y="3144279"/>
              <a:ext cx="335186" cy="417049"/>
              <a:chOff x="5170209" y="3156496"/>
              <a:chExt cx="446915" cy="556065"/>
            </a:xfrm>
          </p:grpSpPr>
          <p:sp>
            <p:nvSpPr>
              <p:cNvPr id="27" name="Rectangle 8"/>
              <p:cNvSpPr>
                <a:spLocks noChangeArrowheads="1"/>
              </p:cNvSpPr>
              <p:nvPr/>
            </p:nvSpPr>
            <p:spPr bwMode="auto">
              <a:xfrm>
                <a:off x="5226933" y="3660994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8" name="Rectangle 9"/>
              <p:cNvSpPr>
                <a:spLocks noChangeArrowheads="1"/>
              </p:cNvSpPr>
              <p:nvPr/>
            </p:nvSpPr>
            <p:spPr bwMode="auto">
              <a:xfrm>
                <a:off x="5226933" y="3494261"/>
                <a:ext cx="390191" cy="47270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29" name="Rectangle 10"/>
              <p:cNvSpPr>
                <a:spLocks noChangeArrowheads="1"/>
              </p:cNvSpPr>
              <p:nvPr/>
            </p:nvSpPr>
            <p:spPr bwMode="auto">
              <a:xfrm>
                <a:off x="5226933" y="3323230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0" name="Rectangle 11"/>
              <p:cNvSpPr>
                <a:spLocks noChangeArrowheads="1"/>
              </p:cNvSpPr>
              <p:nvPr/>
            </p:nvSpPr>
            <p:spPr bwMode="auto">
              <a:xfrm>
                <a:off x="5226933" y="3156496"/>
                <a:ext cx="390191" cy="47270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1" name="Rectangle 12"/>
              <p:cNvSpPr>
                <a:spLocks noChangeArrowheads="1"/>
              </p:cNvSpPr>
              <p:nvPr/>
            </p:nvSpPr>
            <p:spPr bwMode="auto">
              <a:xfrm>
                <a:off x="5170209" y="3577627"/>
                <a:ext cx="390191" cy="5242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2" name="Rectangle 13"/>
              <p:cNvSpPr>
                <a:spLocks noChangeArrowheads="1"/>
              </p:cNvSpPr>
              <p:nvPr/>
            </p:nvSpPr>
            <p:spPr bwMode="auto">
              <a:xfrm>
                <a:off x="5170209" y="3406596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3" name="Rectangle 14"/>
              <p:cNvSpPr>
                <a:spLocks noChangeArrowheads="1"/>
              </p:cNvSpPr>
              <p:nvPr/>
            </p:nvSpPr>
            <p:spPr bwMode="auto">
              <a:xfrm>
                <a:off x="5170209" y="3239863"/>
                <a:ext cx="390191" cy="5242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641946" y="2697657"/>
              <a:ext cx="335186" cy="417049"/>
              <a:chOff x="5170209" y="3156496"/>
              <a:chExt cx="446915" cy="556065"/>
            </a:xfrm>
          </p:grpSpPr>
          <p:sp>
            <p:nvSpPr>
              <p:cNvPr id="35" name="Rectangle 8"/>
              <p:cNvSpPr>
                <a:spLocks noChangeArrowheads="1"/>
              </p:cNvSpPr>
              <p:nvPr/>
            </p:nvSpPr>
            <p:spPr bwMode="auto">
              <a:xfrm>
                <a:off x="5226933" y="3660994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6" name="Rectangle 9"/>
              <p:cNvSpPr>
                <a:spLocks noChangeArrowheads="1"/>
              </p:cNvSpPr>
              <p:nvPr/>
            </p:nvSpPr>
            <p:spPr bwMode="auto">
              <a:xfrm>
                <a:off x="5226933" y="3494261"/>
                <a:ext cx="390191" cy="47270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7" name="Rectangle 10"/>
              <p:cNvSpPr>
                <a:spLocks noChangeArrowheads="1"/>
              </p:cNvSpPr>
              <p:nvPr/>
            </p:nvSpPr>
            <p:spPr bwMode="auto">
              <a:xfrm>
                <a:off x="5226933" y="3323230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8" name="Rectangle 11"/>
              <p:cNvSpPr>
                <a:spLocks noChangeArrowheads="1"/>
              </p:cNvSpPr>
              <p:nvPr/>
            </p:nvSpPr>
            <p:spPr bwMode="auto">
              <a:xfrm>
                <a:off x="5226933" y="3156496"/>
                <a:ext cx="390191" cy="47270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39" name="Rectangle 12"/>
              <p:cNvSpPr>
                <a:spLocks noChangeArrowheads="1"/>
              </p:cNvSpPr>
              <p:nvPr/>
            </p:nvSpPr>
            <p:spPr bwMode="auto">
              <a:xfrm>
                <a:off x="5170209" y="3577627"/>
                <a:ext cx="390191" cy="5242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0" name="Rectangle 13"/>
              <p:cNvSpPr>
                <a:spLocks noChangeArrowheads="1"/>
              </p:cNvSpPr>
              <p:nvPr/>
            </p:nvSpPr>
            <p:spPr bwMode="auto">
              <a:xfrm>
                <a:off x="5170209" y="3406596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1" name="Rectangle 14"/>
              <p:cNvSpPr>
                <a:spLocks noChangeArrowheads="1"/>
              </p:cNvSpPr>
              <p:nvPr/>
            </p:nvSpPr>
            <p:spPr bwMode="auto">
              <a:xfrm>
                <a:off x="5170209" y="3239863"/>
                <a:ext cx="390191" cy="5242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608782" y="2078851"/>
              <a:ext cx="462050" cy="574895"/>
              <a:chOff x="5170209" y="3156496"/>
              <a:chExt cx="446915" cy="556065"/>
            </a:xfrm>
          </p:grpSpPr>
          <p:sp>
            <p:nvSpPr>
              <p:cNvPr id="43" name="Rectangle 8"/>
              <p:cNvSpPr>
                <a:spLocks noChangeArrowheads="1"/>
              </p:cNvSpPr>
              <p:nvPr/>
            </p:nvSpPr>
            <p:spPr bwMode="auto">
              <a:xfrm>
                <a:off x="5226933" y="3660994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4" name="Rectangle 9"/>
              <p:cNvSpPr>
                <a:spLocks noChangeArrowheads="1"/>
              </p:cNvSpPr>
              <p:nvPr/>
            </p:nvSpPr>
            <p:spPr bwMode="auto">
              <a:xfrm>
                <a:off x="5226933" y="3494261"/>
                <a:ext cx="390191" cy="47270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5226933" y="3323230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6" name="Rectangle 11"/>
              <p:cNvSpPr>
                <a:spLocks noChangeArrowheads="1"/>
              </p:cNvSpPr>
              <p:nvPr/>
            </p:nvSpPr>
            <p:spPr bwMode="auto">
              <a:xfrm>
                <a:off x="5226933" y="3156496"/>
                <a:ext cx="390191" cy="47270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7" name="Rectangle 12"/>
              <p:cNvSpPr>
                <a:spLocks noChangeArrowheads="1"/>
              </p:cNvSpPr>
              <p:nvPr/>
            </p:nvSpPr>
            <p:spPr bwMode="auto">
              <a:xfrm>
                <a:off x="5170209" y="3577627"/>
                <a:ext cx="390191" cy="5242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8" name="Rectangle 13"/>
              <p:cNvSpPr>
                <a:spLocks noChangeArrowheads="1"/>
              </p:cNvSpPr>
              <p:nvPr/>
            </p:nvSpPr>
            <p:spPr bwMode="auto">
              <a:xfrm>
                <a:off x="5170209" y="3406596"/>
                <a:ext cx="390191" cy="5156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  <p:sp>
            <p:nvSpPr>
              <p:cNvPr id="49" name="Rectangle 14"/>
              <p:cNvSpPr>
                <a:spLocks noChangeArrowheads="1"/>
              </p:cNvSpPr>
              <p:nvPr/>
            </p:nvSpPr>
            <p:spPr bwMode="auto">
              <a:xfrm>
                <a:off x="5170209" y="3239863"/>
                <a:ext cx="390191" cy="52427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350"/>
              </a:p>
            </p:txBody>
          </p:sp>
        </p:grpSp>
      </p:grpSp>
      <p:sp>
        <p:nvSpPr>
          <p:cNvPr id="63" name="矩形 62"/>
          <p:cNvSpPr/>
          <p:nvPr/>
        </p:nvSpPr>
        <p:spPr>
          <a:xfrm>
            <a:off x="0" y="0"/>
            <a:ext cx="9144000" cy="20466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72" name="组合 71"/>
          <p:cNvGrpSpPr/>
          <p:nvPr/>
        </p:nvGrpSpPr>
        <p:grpSpPr>
          <a:xfrm>
            <a:off x="2264065" y="1972126"/>
            <a:ext cx="997279" cy="1021817"/>
            <a:chOff x="2114276" y="2462969"/>
            <a:chExt cx="997279" cy="1021817"/>
          </a:xfrm>
        </p:grpSpPr>
        <p:grpSp>
          <p:nvGrpSpPr>
            <p:cNvPr id="64" name="组合 63"/>
            <p:cNvGrpSpPr/>
            <p:nvPr/>
          </p:nvGrpSpPr>
          <p:grpSpPr>
            <a:xfrm rot="19414542">
              <a:off x="2114276" y="2462969"/>
              <a:ext cx="997279" cy="1021817"/>
              <a:chOff x="5871169" y="2441907"/>
              <a:chExt cx="1758220" cy="1801482"/>
            </a:xfrm>
          </p:grpSpPr>
          <p:sp>
            <p:nvSpPr>
              <p:cNvPr id="65" name="等腰三角形 64"/>
              <p:cNvSpPr/>
              <p:nvPr/>
            </p:nvSpPr>
            <p:spPr>
              <a:xfrm rot="8777116">
                <a:off x="6902013" y="3723280"/>
                <a:ext cx="489598" cy="520109"/>
              </a:xfrm>
              <a:prstGeom prst="triangle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5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rot="931968">
                <a:off x="5871169" y="2441907"/>
                <a:ext cx="1758220" cy="1758220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400" b="1" dirty="0">
                  <a:solidFill>
                    <a:srgbClr val="2E2E2E"/>
                  </a:solidFill>
                  <a:latin typeface="+mn-ea"/>
                </a:endParaRPr>
              </a:p>
            </p:txBody>
          </p:sp>
        </p:grpSp>
        <p:sp>
          <p:nvSpPr>
            <p:cNvPr id="67" name="矩形 66"/>
            <p:cNvSpPr/>
            <p:nvPr/>
          </p:nvSpPr>
          <p:spPr>
            <a:xfrm>
              <a:off x="2213811" y="2711585"/>
              <a:ext cx="783638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rgbClr val="2E2E2E"/>
                  </a:solidFill>
                  <a:latin typeface="+mn-ea"/>
                </a:rPr>
                <a:t>Hi</a:t>
              </a:r>
              <a:endParaRPr lang="en-US" altLang="zh-CN" sz="3300" dirty="0">
                <a:solidFill>
                  <a:srgbClr val="2E2E2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284704" y="6023029"/>
            <a:ext cx="6369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抱歉，最近都在 </a:t>
            </a:r>
            <a:r>
              <a:rPr lang="en-US" altLang="zh-CN" sz="3600" b="1" dirty="0" err="1" smtClean="0">
                <a:solidFill>
                  <a:srgbClr val="FFD03B"/>
                </a:solidFill>
                <a:latin typeface="+mn-ea"/>
              </a:rPr>
              <a:t>J</a:t>
            </a:r>
            <a:r>
              <a:rPr lang="en-US" altLang="zh-CN" sz="2400" dirty="0" err="1" smtClean="0">
                <a:solidFill>
                  <a:schemeClr val="bg1"/>
                </a:solidFill>
                <a:latin typeface="+mn-ea"/>
              </a:rPr>
              <a:t>ia</a:t>
            </a:r>
            <a:r>
              <a:rPr lang="en-US" altLang="zh-CN" sz="3600" b="1" dirty="0" err="1" smtClean="0">
                <a:solidFill>
                  <a:srgbClr val="FFD03B"/>
                </a:solidFill>
                <a:latin typeface="+mn-ea"/>
              </a:rPr>
              <a:t>B</a:t>
            </a:r>
            <a:r>
              <a:rPr lang="en-US" altLang="zh-CN" sz="2400" dirty="0" err="1" smtClean="0">
                <a:solidFill>
                  <a:schemeClr val="bg1"/>
                </a:solidFill>
                <a:latin typeface="+mn-ea"/>
              </a:rPr>
              <a:t>an</a:t>
            </a:r>
            <a:r>
              <a:rPr lang="zh-CN" altLang="en-US" sz="3600" b="1" dirty="0" smtClean="0">
                <a:solidFill>
                  <a:schemeClr val="bg1"/>
                </a:solidFill>
                <a:latin typeface="+mn-ea"/>
              </a:rPr>
              <a:t>（加班）</a:t>
            </a:r>
            <a:r>
              <a:rPr lang="en-US" altLang="zh-CN" sz="3600" b="1" dirty="0" smtClean="0">
                <a:solidFill>
                  <a:schemeClr val="bg1"/>
                </a:solidFill>
                <a:latin typeface="+mn-ea"/>
              </a:rPr>
              <a:t>……</a:t>
            </a:r>
            <a:endParaRPr lang="zh-CN" altLang="en-US" sz="36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9123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700" y="720966"/>
            <a:ext cx="5400600" cy="383697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3" name="矩形 2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536" y="6136803"/>
            <a:ext cx="85098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+mn-ea"/>
              </a:rPr>
              <a:t>这个插件的功能是：只要修改数字，右边的人和占比就会自动变化！</a:t>
            </a:r>
            <a:endParaRPr lang="zh-CN" altLang="en-US" sz="2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97264" y="4759702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2E2E2E"/>
                </a:solidFill>
              </a:rPr>
              <a:t>准确，</a:t>
            </a:r>
            <a:r>
              <a:rPr lang="zh-CN" altLang="en-US" sz="4000" dirty="0" smtClean="0">
                <a:solidFill>
                  <a:srgbClr val="2E2E2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美观</a:t>
            </a:r>
            <a:endParaRPr lang="zh-CN" altLang="en-US" sz="4000" dirty="0">
              <a:solidFill>
                <a:srgbClr val="2E2E2E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839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614029"/>
            <a:ext cx="3055979" cy="22322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536" y="6136803"/>
            <a:ext cx="85098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+mn-ea"/>
              </a:rPr>
              <a:t>各种主题，各种自定义形状</a:t>
            </a:r>
            <a:r>
              <a:rPr lang="zh-CN" altLang="en-US" sz="2200" dirty="0">
                <a:solidFill>
                  <a:schemeClr val="bg1"/>
                </a:solidFill>
                <a:latin typeface="+mn-ea"/>
              </a:rPr>
              <a:t>选择</a:t>
            </a:r>
            <a:r>
              <a:rPr lang="zh-CN" altLang="en-US" sz="2200" dirty="0" smtClean="0">
                <a:solidFill>
                  <a:schemeClr val="bg1"/>
                </a:solidFill>
                <a:latin typeface="+mn-ea"/>
              </a:rPr>
              <a:t>，你现在还要自己去画吗？？</a:t>
            </a:r>
            <a:endParaRPr lang="zh-CN" altLang="en-US" sz="22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494048"/>
            <a:ext cx="3384376" cy="23808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8880" y="3131600"/>
            <a:ext cx="3038739" cy="2224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3162521"/>
            <a:ext cx="3384376" cy="221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1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15616" y="92943"/>
            <a:ext cx="8028384" cy="76470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1840" y="287433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101010"/>
                </a:solidFill>
                <a:latin typeface="Segoe UI Light" panose="020B0502040204020203" pitchFamily="34" charset="0"/>
              </a:rPr>
              <a:t>Pro Word Cloud</a:t>
            </a:r>
            <a:endParaRPr lang="en-US" altLang="zh-CN" sz="4000" dirty="0">
              <a:solidFill>
                <a:srgbClr val="101010"/>
              </a:solidFill>
              <a:latin typeface="Segoe UI Light" panose="020B05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6136803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这个看字面意思就猜到是什么插件了吧？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-372" y="-1"/>
            <a:ext cx="2124100" cy="918921"/>
          </a:xfrm>
          <a:prstGeom prst="homePlate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2E2E2E"/>
                </a:solidFill>
              </a:rPr>
              <a:t>推荐三</a:t>
            </a:r>
            <a:endParaRPr lang="zh-CN" altLang="en-US" sz="3200" b="1" dirty="0">
              <a:solidFill>
                <a:srgbClr val="2E2E2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 rot="19191669">
            <a:off x="6549291" y="1106148"/>
            <a:ext cx="2335281" cy="2080946"/>
            <a:chOff x="5656276" y="2441909"/>
            <a:chExt cx="1973113" cy="1758220"/>
          </a:xfrm>
        </p:grpSpPr>
        <p:sp>
          <p:nvSpPr>
            <p:cNvPr id="12" name="椭圆 11"/>
            <p:cNvSpPr/>
            <p:nvPr/>
          </p:nvSpPr>
          <p:spPr>
            <a:xfrm rot="2040192">
              <a:off x="5871168" y="2441909"/>
              <a:ext cx="1758221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50" b="1" dirty="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5671532" y="3108584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770978" y="1723128"/>
            <a:ext cx="2134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dirty="0">
                <a:solidFill>
                  <a:srgbClr val="2E2E2E"/>
                </a:solidFill>
                <a:latin typeface="+mn-ea"/>
              </a:rPr>
              <a:t>也</a:t>
            </a:r>
            <a:r>
              <a:rPr lang="zh-CN" altLang="en-US" sz="2200" dirty="0" smtClean="0">
                <a:solidFill>
                  <a:srgbClr val="2E2E2E"/>
                </a:solidFill>
                <a:latin typeface="+mn-ea"/>
              </a:rPr>
              <a:t>是文字插件，</a:t>
            </a:r>
            <a:endParaRPr lang="en-US" altLang="zh-CN" sz="2200" dirty="0" smtClean="0">
              <a:solidFill>
                <a:srgbClr val="2E2E2E"/>
              </a:solidFill>
              <a:latin typeface="+mn-ea"/>
            </a:endParaRPr>
          </a:p>
          <a:p>
            <a:pPr algn="ctr"/>
            <a:r>
              <a:rPr lang="zh-CN" altLang="en-US" sz="2200" dirty="0" smtClean="0">
                <a:solidFill>
                  <a:srgbClr val="2E2E2E"/>
                </a:solidFill>
                <a:latin typeface="+mn-ea"/>
              </a:rPr>
              <a:t>都适用</a:t>
            </a:r>
            <a:endParaRPr lang="en-US" altLang="zh-CN" sz="2200" dirty="0">
              <a:solidFill>
                <a:srgbClr val="2E2E2E"/>
              </a:solidFill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809" y="2642655"/>
            <a:ext cx="1074377" cy="107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2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4653136"/>
            <a:ext cx="9144000" cy="2204864"/>
            <a:chOff x="0" y="4332563"/>
            <a:chExt cx="9144000" cy="2525437"/>
          </a:xfrm>
        </p:grpSpPr>
        <p:sp>
          <p:nvSpPr>
            <p:cNvPr id="2" name="矩形 1"/>
            <p:cNvSpPr/>
            <p:nvPr/>
          </p:nvSpPr>
          <p:spPr>
            <a:xfrm>
              <a:off x="0" y="4832986"/>
              <a:ext cx="9144000" cy="202501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>
              <a:off x="4123395" y="4332563"/>
              <a:ext cx="864096" cy="608605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76486" y="5544189"/>
            <a:ext cx="87484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只要你选中一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段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文字，运行一下插件，就会生成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一坨</a:t>
            </a:r>
            <a:r>
              <a:rPr lang="zh-CN" altLang="en-US" sz="3200" b="1" dirty="0" smtClean="0">
                <a:solidFill>
                  <a:srgbClr val="FFD03B"/>
                </a:solidFill>
                <a:latin typeface="+mn-ea"/>
              </a:rPr>
              <a:t>字体云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。而且，它会自动按照词频来展示字体的大小。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81065" y="1057444"/>
            <a:ext cx="6843885" cy="3005990"/>
            <a:chOff x="-1969410" y="1340768"/>
            <a:chExt cx="8327439" cy="36576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1230" y="1340768"/>
              <a:ext cx="4876799" cy="3657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449" y="1340768"/>
              <a:ext cx="4876799" cy="36576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69410" y="1340768"/>
              <a:ext cx="4876799" cy="365760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49" y="1057444"/>
            <a:ext cx="4097708" cy="318138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18183" y="4087078"/>
            <a:ext cx="3560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+mn-ea"/>
              </a:rPr>
              <a:t>（怎么我觉得这形状有点像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……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21163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203"/>
          <a:stretch/>
        </p:blipFill>
        <p:spPr>
          <a:xfrm>
            <a:off x="2051720" y="836712"/>
            <a:ext cx="5914256" cy="369925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4653136"/>
            <a:ext cx="9144000" cy="2204864"/>
            <a:chOff x="0" y="4332563"/>
            <a:chExt cx="9144000" cy="2525437"/>
          </a:xfrm>
        </p:grpSpPr>
        <p:sp>
          <p:nvSpPr>
            <p:cNvPr id="8" name="矩形 7"/>
            <p:cNvSpPr/>
            <p:nvPr/>
          </p:nvSpPr>
          <p:spPr>
            <a:xfrm>
              <a:off x="0" y="4832986"/>
              <a:ext cx="9144000" cy="202501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4123395" y="4332563"/>
              <a:ext cx="864096" cy="608605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23528" y="5311998"/>
            <a:ext cx="8748464" cy="114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我选了阿姆的 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《</a:t>
            </a:r>
            <a:r>
              <a:rPr lang="en-US" altLang="zh-CN" sz="2400" dirty="0" smtClean="0">
                <a:solidFill>
                  <a:schemeClr val="bg1"/>
                </a:solidFill>
              </a:rPr>
              <a:t>Fuck Around》</a:t>
            </a:r>
            <a:r>
              <a:rPr lang="zh-CN" altLang="en-US" sz="2400" dirty="0" smtClean="0">
                <a:solidFill>
                  <a:schemeClr val="bg1"/>
                </a:solidFill>
              </a:rPr>
              <a:t>的歌词来测试了一下这个插件，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嗯，果然是首好歌！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5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052736"/>
            <a:ext cx="9144000" cy="3014297"/>
          </a:xfrm>
          <a:prstGeom prst="rect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195736" y="1556792"/>
            <a:ext cx="5121915" cy="14196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625" b="1" dirty="0" smtClean="0">
                <a:solidFill>
                  <a:srgbClr val="2E2E2E"/>
                </a:solidFill>
              </a:rPr>
              <a:t>还有</a:t>
            </a:r>
            <a:r>
              <a:rPr lang="zh-CN" altLang="en-US" sz="8625" b="1" dirty="0">
                <a:solidFill>
                  <a:srgbClr val="2E2E2E"/>
                </a:solidFill>
              </a:rPr>
              <a:t>哪些</a:t>
            </a:r>
            <a:r>
              <a:rPr lang="en-US" altLang="zh-CN" sz="8625" b="1" dirty="0" smtClean="0">
                <a:solidFill>
                  <a:srgbClr val="2E2E2E"/>
                </a:solidFill>
              </a:rPr>
              <a:t>?</a:t>
            </a:r>
            <a:endParaRPr lang="zh-CN" altLang="en-US" sz="8625" b="1" dirty="0">
              <a:solidFill>
                <a:srgbClr val="2E2E2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31554" y="286513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2E2E2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要不换你来告诉我吧</a:t>
            </a:r>
            <a:endParaRPr lang="zh-CN" altLang="en-US" sz="4000" dirty="0">
              <a:solidFill>
                <a:srgbClr val="2E2E2E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63888" y="4284749"/>
            <a:ext cx="2016224" cy="2116880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17" name="椭圆 16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2732944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019203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/>
          <p:cNvSpPr/>
          <p:nvPr/>
        </p:nvSpPr>
        <p:spPr>
          <a:xfrm rot="13243219">
            <a:off x="5758886" y="3435308"/>
            <a:ext cx="936104" cy="1493053"/>
          </a:xfrm>
          <a:prstGeom prst="triangle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56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25647" y="980728"/>
            <a:ext cx="631454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b="1" dirty="0">
                <a:solidFill>
                  <a:schemeClr val="bg1"/>
                </a:solidFill>
                <a:latin typeface="+mn-ea"/>
              </a:rPr>
              <a:t>此外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94332" y="4511829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微软还会不定期发布一些官方插件</a:t>
            </a:r>
            <a:endParaRPr lang="zh-CN" altLang="en-US" sz="2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4332" y="5040898"/>
            <a:ext cx="54617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D03B"/>
                </a:solidFill>
                <a:latin typeface="+mn-ea"/>
              </a:rPr>
              <a:t>这里介绍一下</a:t>
            </a:r>
            <a:r>
              <a:rPr lang="en-US" altLang="zh-CN" sz="3600" b="1" dirty="0" smtClean="0">
                <a:solidFill>
                  <a:srgbClr val="FFD03B"/>
                </a:solidFill>
                <a:latin typeface="+mn-ea"/>
              </a:rPr>
              <a:t>GEO FLOW</a:t>
            </a:r>
            <a:endParaRPr lang="zh-CN" altLang="en-US" sz="3600" b="1" dirty="0">
              <a:solidFill>
                <a:srgbClr val="FFD03B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285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156"/>
            <a:ext cx="9144000" cy="485000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4869160"/>
            <a:ext cx="9144000" cy="198884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51520" y="4437112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536" y="5445224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这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是微软出的一个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3D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数据可视化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EXCEL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插件。你可以想象你的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EXCEL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生成一个可以转动，可以随时添加数据的地球吗？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812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10613"/>
          <a:stretch/>
        </p:blipFill>
        <p:spPr>
          <a:xfrm>
            <a:off x="0" y="-12737"/>
            <a:ext cx="9108504" cy="589000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51520" y="4673488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536" y="560198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只要你在表格中录入了经度和纬度数据，这个插件就会自动把数据标记在地球上相应的位置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2536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552" y="27807"/>
            <a:ext cx="10839521" cy="567404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340127"/>
            <a:ext cx="9144000" cy="151787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51520" y="4909765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66" y="5714007"/>
            <a:ext cx="88761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如果你同时录入了时间数据，你还可以看到数据生成的整个过程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,</a:t>
            </a:r>
          </a:p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也就是说，可以像视频一样播放数据的生成！！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710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153490"/>
            <a:ext cx="9144000" cy="704510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06763" y="418192"/>
            <a:ext cx="55451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话说这</a:t>
            </a:r>
            <a:r>
              <a:rPr lang="zh-CN" altLang="en-US" sz="2400" dirty="0">
                <a:solidFill>
                  <a:srgbClr val="2E2E2E"/>
                </a:solidFill>
                <a:latin typeface="+mn-ea"/>
              </a:rPr>
              <a:t>一</a:t>
            </a:r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期关于</a:t>
            </a:r>
            <a:r>
              <a:rPr lang="en-US" altLang="zh-CN" sz="2400" dirty="0" smtClean="0">
                <a:solidFill>
                  <a:srgbClr val="2E2E2E"/>
                </a:solidFill>
                <a:latin typeface="+mn-ea"/>
              </a:rPr>
              <a:t>PPT</a:t>
            </a:r>
            <a:r>
              <a:rPr lang="zh-CN" altLang="en-US" sz="2400" dirty="0" smtClean="0">
                <a:solidFill>
                  <a:srgbClr val="2E2E2E"/>
                </a:solidFill>
                <a:latin typeface="+mn-ea"/>
              </a:rPr>
              <a:t>的内容会少一点</a:t>
            </a:r>
            <a:r>
              <a:rPr lang="en-US" altLang="zh-CN" sz="2400" dirty="0" smtClean="0">
                <a:solidFill>
                  <a:srgbClr val="2E2E2E"/>
                </a:solidFill>
                <a:latin typeface="+mn-ea"/>
              </a:rPr>
              <a:t>……</a:t>
            </a:r>
            <a:endParaRPr lang="zh-CN" altLang="en-US" sz="2400" dirty="0">
              <a:solidFill>
                <a:srgbClr val="2E2E2E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103318"/>
            <a:ext cx="9144000" cy="830997"/>
          </a:xfrm>
          <a:prstGeom prst="rect">
            <a:avLst/>
          </a:prstGeom>
          <a:solidFill>
            <a:srgbClr val="2E2E2E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</a:rPr>
              <a:t>为什么？？！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4067944" y="4641641"/>
            <a:ext cx="1621466" cy="969988"/>
            <a:chOff x="1777" y="3136"/>
            <a:chExt cx="1540" cy="1194"/>
          </a:xfrm>
          <a:solidFill>
            <a:srgbClr val="2E2E2E"/>
          </a:solidFill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602" y="3803"/>
              <a:ext cx="715" cy="527"/>
            </a:xfrm>
            <a:custGeom>
              <a:avLst/>
              <a:gdLst>
                <a:gd name="T0" fmla="*/ 94 w 149"/>
                <a:gd name="T1" fmla="*/ 18 h 110"/>
                <a:gd name="T2" fmla="*/ 74 w 149"/>
                <a:gd name="T3" fmla="*/ 1 h 110"/>
                <a:gd name="T4" fmla="*/ 64 w 149"/>
                <a:gd name="T5" fmla="*/ 16 h 110"/>
                <a:gd name="T6" fmla="*/ 64 w 149"/>
                <a:gd name="T7" fmla="*/ 88 h 110"/>
                <a:gd name="T8" fmla="*/ 11 w 149"/>
                <a:gd name="T9" fmla="*/ 88 h 110"/>
                <a:gd name="T10" fmla="*/ 0 w 149"/>
                <a:gd name="T11" fmla="*/ 110 h 110"/>
                <a:gd name="T12" fmla="*/ 144 w 149"/>
                <a:gd name="T13" fmla="*/ 110 h 110"/>
                <a:gd name="T14" fmla="*/ 94 w 149"/>
                <a:gd name="T15" fmla="*/ 1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10">
                  <a:moveTo>
                    <a:pt x="94" y="18"/>
                  </a:moveTo>
                  <a:cubicBezTo>
                    <a:pt x="84" y="14"/>
                    <a:pt x="87" y="1"/>
                    <a:pt x="74" y="1"/>
                  </a:cubicBezTo>
                  <a:cubicBezTo>
                    <a:pt x="63" y="0"/>
                    <a:pt x="64" y="16"/>
                    <a:pt x="64" y="16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44" y="110"/>
                    <a:pt x="144" y="110"/>
                    <a:pt x="144" y="110"/>
                  </a:cubicBezTo>
                  <a:cubicBezTo>
                    <a:pt x="149" y="30"/>
                    <a:pt x="104" y="22"/>
                    <a:pt x="9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777" y="4225"/>
              <a:ext cx="652" cy="105"/>
            </a:xfrm>
            <a:custGeom>
              <a:avLst/>
              <a:gdLst>
                <a:gd name="T0" fmla="*/ 23 w 136"/>
                <a:gd name="T1" fmla="*/ 0 h 22"/>
                <a:gd name="T2" fmla="*/ 5 w 136"/>
                <a:gd name="T3" fmla="*/ 22 h 22"/>
                <a:gd name="T4" fmla="*/ 130 w 136"/>
                <a:gd name="T5" fmla="*/ 22 h 22"/>
                <a:gd name="T6" fmla="*/ 136 w 136"/>
                <a:gd name="T7" fmla="*/ 0 h 22"/>
                <a:gd name="T8" fmla="*/ 23 w 13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2">
                  <a:moveTo>
                    <a:pt x="23" y="0"/>
                  </a:moveTo>
                  <a:cubicBezTo>
                    <a:pt x="0" y="0"/>
                    <a:pt x="5" y="22"/>
                    <a:pt x="5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1969" y="3136"/>
              <a:ext cx="940" cy="1194"/>
            </a:xfrm>
            <a:custGeom>
              <a:avLst/>
              <a:gdLst>
                <a:gd name="T0" fmla="*/ 162 w 196"/>
                <a:gd name="T1" fmla="*/ 135 h 249"/>
                <a:gd name="T2" fmla="*/ 146 w 196"/>
                <a:gd name="T3" fmla="*/ 100 h 249"/>
                <a:gd name="T4" fmla="*/ 86 w 196"/>
                <a:gd name="T5" fmla="*/ 112 h 249"/>
                <a:gd name="T6" fmla="*/ 77 w 196"/>
                <a:gd name="T7" fmla="*/ 120 h 249"/>
                <a:gd name="T8" fmla="*/ 96 w 196"/>
                <a:gd name="T9" fmla="*/ 52 h 249"/>
                <a:gd name="T10" fmla="*/ 184 w 196"/>
                <a:gd name="T11" fmla="*/ 119 h 249"/>
                <a:gd name="T12" fmla="*/ 196 w 196"/>
                <a:gd name="T13" fmla="*/ 104 h 249"/>
                <a:gd name="T14" fmla="*/ 120 w 196"/>
                <a:gd name="T15" fmla="*/ 31 h 249"/>
                <a:gd name="T16" fmla="*/ 110 w 196"/>
                <a:gd name="T17" fmla="*/ 23 h 249"/>
                <a:gd name="T18" fmla="*/ 63 w 196"/>
                <a:gd name="T19" fmla="*/ 0 h 249"/>
                <a:gd name="T20" fmla="*/ 15 w 196"/>
                <a:gd name="T21" fmla="*/ 59 h 249"/>
                <a:gd name="T22" fmla="*/ 13 w 196"/>
                <a:gd name="T23" fmla="*/ 66 h 249"/>
                <a:gd name="T24" fmla="*/ 0 w 196"/>
                <a:gd name="T25" fmla="*/ 141 h 249"/>
                <a:gd name="T26" fmla="*/ 16 w 196"/>
                <a:gd name="T27" fmla="*/ 183 h 249"/>
                <a:gd name="T28" fmla="*/ 55 w 196"/>
                <a:gd name="T29" fmla="*/ 196 h 249"/>
                <a:gd name="T30" fmla="*/ 121 w 196"/>
                <a:gd name="T31" fmla="*/ 154 h 249"/>
                <a:gd name="T32" fmla="*/ 98 w 196"/>
                <a:gd name="T33" fmla="*/ 249 h 249"/>
                <a:gd name="T34" fmla="*/ 124 w 196"/>
                <a:gd name="T35" fmla="*/ 249 h 249"/>
                <a:gd name="T36" fmla="*/ 162 w 196"/>
                <a:gd name="T37" fmla="*/ 1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249">
                  <a:moveTo>
                    <a:pt x="162" y="135"/>
                  </a:moveTo>
                  <a:cubicBezTo>
                    <a:pt x="162" y="119"/>
                    <a:pt x="158" y="107"/>
                    <a:pt x="146" y="100"/>
                  </a:cubicBezTo>
                  <a:cubicBezTo>
                    <a:pt x="117" y="83"/>
                    <a:pt x="86" y="112"/>
                    <a:pt x="86" y="112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96" y="104"/>
                    <a:pt x="196" y="104"/>
                    <a:pt x="196" y="104"/>
                  </a:cubicBezTo>
                  <a:cubicBezTo>
                    <a:pt x="196" y="104"/>
                    <a:pt x="122" y="33"/>
                    <a:pt x="120" y="31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96" y="11"/>
                    <a:pt x="83" y="0"/>
                    <a:pt x="63" y="0"/>
                  </a:cubicBezTo>
                  <a:cubicBezTo>
                    <a:pt x="29" y="1"/>
                    <a:pt x="21" y="35"/>
                    <a:pt x="15" y="5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2" y="109"/>
                    <a:pt x="0" y="141"/>
                    <a:pt x="0" y="141"/>
                  </a:cubicBezTo>
                  <a:cubicBezTo>
                    <a:pt x="0" y="160"/>
                    <a:pt x="5" y="173"/>
                    <a:pt x="16" y="183"/>
                  </a:cubicBezTo>
                  <a:cubicBezTo>
                    <a:pt x="27" y="193"/>
                    <a:pt x="41" y="198"/>
                    <a:pt x="55" y="196"/>
                  </a:cubicBezTo>
                  <a:cubicBezTo>
                    <a:pt x="101" y="192"/>
                    <a:pt x="121" y="154"/>
                    <a:pt x="121" y="154"/>
                  </a:cubicBezTo>
                  <a:cubicBezTo>
                    <a:pt x="98" y="249"/>
                    <a:pt x="98" y="249"/>
                    <a:pt x="98" y="249"/>
                  </a:cubicBezTo>
                  <a:cubicBezTo>
                    <a:pt x="124" y="249"/>
                    <a:pt x="124" y="249"/>
                    <a:pt x="124" y="249"/>
                  </a:cubicBezTo>
                  <a:cubicBezTo>
                    <a:pt x="124" y="249"/>
                    <a:pt x="162" y="177"/>
                    <a:pt x="162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97626" y="3368756"/>
            <a:ext cx="1140499" cy="1197436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16" name="椭圆 15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32944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4019203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19682190">
            <a:off x="1397377" y="2367928"/>
            <a:ext cx="2321817" cy="2378945"/>
            <a:chOff x="5871169" y="2441907"/>
            <a:chExt cx="1758220" cy="1801482"/>
          </a:xfrm>
        </p:grpSpPr>
        <p:sp>
          <p:nvSpPr>
            <p:cNvPr id="24" name="等腰三角形 23"/>
            <p:cNvSpPr/>
            <p:nvPr/>
          </p:nvSpPr>
          <p:spPr>
            <a:xfrm rot="8777116">
              <a:off x="6902013" y="3723280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931968">
              <a:off x="5871169" y="2441907"/>
              <a:ext cx="1758220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b="1" dirty="0">
                <a:solidFill>
                  <a:srgbClr val="2E2E2E"/>
                </a:solidFill>
                <a:latin typeface="+mn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937546" y="3115039"/>
            <a:ext cx="13923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2E2E2E"/>
                </a:solidFill>
                <a:latin typeface="+mn-ea"/>
              </a:rPr>
              <a:t>我喜欢，</a:t>
            </a:r>
            <a:endParaRPr lang="en-US" altLang="zh-CN" sz="2800" b="1" dirty="0" smtClean="0">
              <a:solidFill>
                <a:srgbClr val="2E2E2E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rgbClr val="2E2E2E"/>
                </a:solidFill>
                <a:latin typeface="+mn-ea"/>
              </a:rPr>
              <a:t>不行么？</a:t>
            </a:r>
            <a:endParaRPr lang="en-US" altLang="zh-CN" sz="2800" b="1" dirty="0">
              <a:solidFill>
                <a:srgbClr val="2E2E2E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12104" y="6298058"/>
            <a:ext cx="3086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所以这期的主题是</a:t>
            </a:r>
            <a:r>
              <a:rPr lang="en-US" altLang="zh-CN" sz="2400" b="1" dirty="0">
                <a:solidFill>
                  <a:schemeClr val="bg1"/>
                </a:solidFill>
              </a:rPr>
              <a:t>……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64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3481"/>
            <a:ext cx="13001625" cy="5486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340127"/>
            <a:ext cx="9144000" cy="151787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51520" y="4909765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520" y="5716716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这个插件还有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18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款地球，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种图表可以选择。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你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应该可以想象到客户那惊讶的模样了吧？反正我已经见过了。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978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1276250"/>
            <a:ext cx="7776864" cy="830997"/>
          </a:xfrm>
          <a:prstGeom prst="rect">
            <a:avLst/>
          </a:prstGeom>
          <a:solidFill>
            <a:srgbClr val="2E2E2E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</a:rPr>
              <a:t>为什么这期都在说</a:t>
            </a:r>
            <a:r>
              <a:rPr lang="en-US" altLang="zh-CN" sz="4800" b="1" dirty="0" smtClean="0">
                <a:solidFill>
                  <a:schemeClr val="bg1"/>
                </a:solidFill>
              </a:rPr>
              <a:t>EXCEL</a:t>
            </a:r>
            <a:r>
              <a:rPr lang="zh-CN" altLang="en-US" sz="4800" b="1" dirty="0" smtClean="0">
                <a:solidFill>
                  <a:schemeClr val="bg1"/>
                </a:solidFill>
              </a:rPr>
              <a:t>？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050364" y="4993915"/>
            <a:ext cx="1621466" cy="969988"/>
            <a:chOff x="1777" y="3136"/>
            <a:chExt cx="1540" cy="1194"/>
          </a:xfrm>
          <a:solidFill>
            <a:srgbClr val="2E2E2E"/>
          </a:solidFill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602" y="3803"/>
              <a:ext cx="715" cy="527"/>
            </a:xfrm>
            <a:custGeom>
              <a:avLst/>
              <a:gdLst>
                <a:gd name="T0" fmla="*/ 94 w 149"/>
                <a:gd name="T1" fmla="*/ 18 h 110"/>
                <a:gd name="T2" fmla="*/ 74 w 149"/>
                <a:gd name="T3" fmla="*/ 1 h 110"/>
                <a:gd name="T4" fmla="*/ 64 w 149"/>
                <a:gd name="T5" fmla="*/ 16 h 110"/>
                <a:gd name="T6" fmla="*/ 64 w 149"/>
                <a:gd name="T7" fmla="*/ 88 h 110"/>
                <a:gd name="T8" fmla="*/ 11 w 149"/>
                <a:gd name="T9" fmla="*/ 88 h 110"/>
                <a:gd name="T10" fmla="*/ 0 w 149"/>
                <a:gd name="T11" fmla="*/ 110 h 110"/>
                <a:gd name="T12" fmla="*/ 144 w 149"/>
                <a:gd name="T13" fmla="*/ 110 h 110"/>
                <a:gd name="T14" fmla="*/ 94 w 149"/>
                <a:gd name="T15" fmla="*/ 1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10">
                  <a:moveTo>
                    <a:pt x="94" y="18"/>
                  </a:moveTo>
                  <a:cubicBezTo>
                    <a:pt x="84" y="14"/>
                    <a:pt x="87" y="1"/>
                    <a:pt x="74" y="1"/>
                  </a:cubicBezTo>
                  <a:cubicBezTo>
                    <a:pt x="63" y="0"/>
                    <a:pt x="64" y="16"/>
                    <a:pt x="64" y="16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44" y="110"/>
                    <a:pt x="144" y="110"/>
                    <a:pt x="144" y="110"/>
                  </a:cubicBezTo>
                  <a:cubicBezTo>
                    <a:pt x="149" y="30"/>
                    <a:pt x="104" y="22"/>
                    <a:pt x="9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777" y="4225"/>
              <a:ext cx="652" cy="105"/>
            </a:xfrm>
            <a:custGeom>
              <a:avLst/>
              <a:gdLst>
                <a:gd name="T0" fmla="*/ 23 w 136"/>
                <a:gd name="T1" fmla="*/ 0 h 22"/>
                <a:gd name="T2" fmla="*/ 5 w 136"/>
                <a:gd name="T3" fmla="*/ 22 h 22"/>
                <a:gd name="T4" fmla="*/ 130 w 136"/>
                <a:gd name="T5" fmla="*/ 22 h 22"/>
                <a:gd name="T6" fmla="*/ 136 w 136"/>
                <a:gd name="T7" fmla="*/ 0 h 22"/>
                <a:gd name="T8" fmla="*/ 23 w 13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2">
                  <a:moveTo>
                    <a:pt x="23" y="0"/>
                  </a:moveTo>
                  <a:cubicBezTo>
                    <a:pt x="0" y="0"/>
                    <a:pt x="5" y="22"/>
                    <a:pt x="5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969" y="3136"/>
              <a:ext cx="940" cy="1194"/>
            </a:xfrm>
            <a:custGeom>
              <a:avLst/>
              <a:gdLst>
                <a:gd name="T0" fmla="*/ 162 w 196"/>
                <a:gd name="T1" fmla="*/ 135 h 249"/>
                <a:gd name="T2" fmla="*/ 146 w 196"/>
                <a:gd name="T3" fmla="*/ 100 h 249"/>
                <a:gd name="T4" fmla="*/ 86 w 196"/>
                <a:gd name="T5" fmla="*/ 112 h 249"/>
                <a:gd name="T6" fmla="*/ 77 w 196"/>
                <a:gd name="T7" fmla="*/ 120 h 249"/>
                <a:gd name="T8" fmla="*/ 96 w 196"/>
                <a:gd name="T9" fmla="*/ 52 h 249"/>
                <a:gd name="T10" fmla="*/ 184 w 196"/>
                <a:gd name="T11" fmla="*/ 119 h 249"/>
                <a:gd name="T12" fmla="*/ 196 w 196"/>
                <a:gd name="T13" fmla="*/ 104 h 249"/>
                <a:gd name="T14" fmla="*/ 120 w 196"/>
                <a:gd name="T15" fmla="*/ 31 h 249"/>
                <a:gd name="T16" fmla="*/ 110 w 196"/>
                <a:gd name="T17" fmla="*/ 23 h 249"/>
                <a:gd name="T18" fmla="*/ 63 w 196"/>
                <a:gd name="T19" fmla="*/ 0 h 249"/>
                <a:gd name="T20" fmla="*/ 15 w 196"/>
                <a:gd name="T21" fmla="*/ 59 h 249"/>
                <a:gd name="T22" fmla="*/ 13 w 196"/>
                <a:gd name="T23" fmla="*/ 66 h 249"/>
                <a:gd name="T24" fmla="*/ 0 w 196"/>
                <a:gd name="T25" fmla="*/ 141 h 249"/>
                <a:gd name="T26" fmla="*/ 16 w 196"/>
                <a:gd name="T27" fmla="*/ 183 h 249"/>
                <a:gd name="T28" fmla="*/ 55 w 196"/>
                <a:gd name="T29" fmla="*/ 196 h 249"/>
                <a:gd name="T30" fmla="*/ 121 w 196"/>
                <a:gd name="T31" fmla="*/ 154 h 249"/>
                <a:gd name="T32" fmla="*/ 98 w 196"/>
                <a:gd name="T33" fmla="*/ 249 h 249"/>
                <a:gd name="T34" fmla="*/ 124 w 196"/>
                <a:gd name="T35" fmla="*/ 249 h 249"/>
                <a:gd name="T36" fmla="*/ 162 w 196"/>
                <a:gd name="T37" fmla="*/ 1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6" h="249">
                  <a:moveTo>
                    <a:pt x="162" y="135"/>
                  </a:moveTo>
                  <a:cubicBezTo>
                    <a:pt x="162" y="119"/>
                    <a:pt x="158" y="107"/>
                    <a:pt x="146" y="100"/>
                  </a:cubicBezTo>
                  <a:cubicBezTo>
                    <a:pt x="117" y="83"/>
                    <a:pt x="86" y="112"/>
                    <a:pt x="86" y="112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96" y="104"/>
                    <a:pt x="196" y="104"/>
                    <a:pt x="196" y="104"/>
                  </a:cubicBezTo>
                  <a:cubicBezTo>
                    <a:pt x="196" y="104"/>
                    <a:pt x="122" y="33"/>
                    <a:pt x="120" y="31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96" y="11"/>
                    <a:pt x="83" y="0"/>
                    <a:pt x="63" y="0"/>
                  </a:cubicBezTo>
                  <a:cubicBezTo>
                    <a:pt x="29" y="1"/>
                    <a:pt x="21" y="35"/>
                    <a:pt x="15" y="5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2" y="109"/>
                    <a:pt x="0" y="141"/>
                    <a:pt x="0" y="141"/>
                  </a:cubicBezTo>
                  <a:cubicBezTo>
                    <a:pt x="0" y="160"/>
                    <a:pt x="5" y="173"/>
                    <a:pt x="16" y="183"/>
                  </a:cubicBezTo>
                  <a:cubicBezTo>
                    <a:pt x="27" y="193"/>
                    <a:pt x="41" y="198"/>
                    <a:pt x="55" y="196"/>
                  </a:cubicBezTo>
                  <a:cubicBezTo>
                    <a:pt x="101" y="192"/>
                    <a:pt x="121" y="154"/>
                    <a:pt x="121" y="154"/>
                  </a:cubicBezTo>
                  <a:cubicBezTo>
                    <a:pt x="98" y="249"/>
                    <a:pt x="98" y="249"/>
                    <a:pt x="98" y="249"/>
                  </a:cubicBezTo>
                  <a:cubicBezTo>
                    <a:pt x="124" y="249"/>
                    <a:pt x="124" y="249"/>
                    <a:pt x="124" y="249"/>
                  </a:cubicBezTo>
                  <a:cubicBezTo>
                    <a:pt x="124" y="249"/>
                    <a:pt x="162" y="177"/>
                    <a:pt x="162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80046" y="3721030"/>
            <a:ext cx="1140499" cy="1197436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12" name="椭圆 11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732944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019203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9682190">
            <a:off x="1379797" y="2720202"/>
            <a:ext cx="2321817" cy="2378945"/>
            <a:chOff x="5871169" y="2441907"/>
            <a:chExt cx="1758220" cy="1801482"/>
          </a:xfrm>
        </p:grpSpPr>
        <p:sp>
          <p:nvSpPr>
            <p:cNvPr id="20" name="等腰三角形 19"/>
            <p:cNvSpPr/>
            <p:nvPr/>
          </p:nvSpPr>
          <p:spPr>
            <a:xfrm rot="8777116">
              <a:off x="6902013" y="3723280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931968">
              <a:off x="5871169" y="2441907"/>
              <a:ext cx="1758220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b="1" dirty="0">
                <a:solidFill>
                  <a:srgbClr val="2E2E2E"/>
                </a:solidFill>
                <a:latin typeface="+mn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919966" y="3467313"/>
            <a:ext cx="13923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2E2E2E"/>
                </a:solidFill>
                <a:latin typeface="+mn-ea"/>
              </a:rPr>
              <a:t>我喜欢，</a:t>
            </a:r>
            <a:endParaRPr lang="en-US" altLang="zh-CN" sz="2800" b="1" dirty="0" smtClean="0">
              <a:solidFill>
                <a:srgbClr val="2E2E2E"/>
              </a:solidFill>
              <a:latin typeface="+mn-ea"/>
            </a:endParaRPr>
          </a:p>
          <a:p>
            <a:pPr algn="ctr"/>
            <a:r>
              <a:rPr lang="zh-CN" altLang="en-US" sz="2800" b="1" dirty="0" smtClean="0">
                <a:solidFill>
                  <a:srgbClr val="2E2E2E"/>
                </a:solidFill>
                <a:latin typeface="+mn-ea"/>
              </a:rPr>
              <a:t>不行么？</a:t>
            </a:r>
            <a:endParaRPr lang="en-US" altLang="zh-CN" sz="2800" b="1" dirty="0">
              <a:solidFill>
                <a:srgbClr val="2E2E2E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8493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1340768"/>
            <a:ext cx="7056784" cy="830997"/>
          </a:xfrm>
          <a:prstGeom prst="rect">
            <a:avLst/>
          </a:prstGeom>
          <a:solidFill>
            <a:srgbClr val="FFD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2E2E2E"/>
                </a:solidFill>
              </a:rPr>
              <a:t>还在用</a:t>
            </a:r>
            <a:r>
              <a:rPr lang="en-US" altLang="zh-CN" sz="4800" b="1" dirty="0" smtClean="0">
                <a:solidFill>
                  <a:srgbClr val="2E2E2E"/>
                </a:solidFill>
              </a:rPr>
              <a:t>2003</a:t>
            </a:r>
            <a:r>
              <a:rPr lang="zh-CN" altLang="en-US" sz="4800" b="1" dirty="0" smtClean="0">
                <a:solidFill>
                  <a:srgbClr val="2E2E2E"/>
                </a:solidFill>
              </a:rPr>
              <a:t>的</a:t>
            </a:r>
            <a:endParaRPr lang="zh-CN" altLang="en-US" sz="4800" b="1" dirty="0">
              <a:solidFill>
                <a:srgbClr val="2E2E2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15816" y="2348880"/>
            <a:ext cx="38555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亲，落后</a:t>
            </a:r>
            <a:r>
              <a:rPr lang="en-US" altLang="zh-CN" sz="4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10</a:t>
            </a:r>
            <a:r>
              <a:rPr lang="zh-CN" altLang="en-US" sz="4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年了</a:t>
            </a:r>
            <a:endParaRPr lang="zh-CN" altLang="en-US" sz="4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15616" y="3861048"/>
            <a:ext cx="7056784" cy="830997"/>
          </a:xfrm>
          <a:prstGeom prst="rect">
            <a:avLst/>
          </a:prstGeom>
          <a:solidFill>
            <a:srgbClr val="FFD03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2E2E2E"/>
                </a:solidFill>
              </a:rPr>
              <a:t>已</a:t>
            </a:r>
            <a:r>
              <a:rPr lang="zh-CN" altLang="en-US" sz="4800" b="1" dirty="0" smtClean="0">
                <a:solidFill>
                  <a:srgbClr val="2E2E2E"/>
                </a:solidFill>
              </a:rPr>
              <a:t>在用</a:t>
            </a:r>
            <a:r>
              <a:rPr lang="en-US" altLang="zh-CN" sz="4800" b="1" dirty="0" smtClean="0">
                <a:solidFill>
                  <a:srgbClr val="2E2E2E"/>
                </a:solidFill>
              </a:rPr>
              <a:t>2013</a:t>
            </a:r>
            <a:r>
              <a:rPr lang="zh-CN" altLang="en-US" sz="4800" b="1" dirty="0" smtClean="0">
                <a:solidFill>
                  <a:srgbClr val="2E2E2E"/>
                </a:solidFill>
              </a:rPr>
              <a:t>的</a:t>
            </a:r>
            <a:endParaRPr lang="zh-CN" altLang="en-US" sz="4800" b="1" dirty="0">
              <a:solidFill>
                <a:srgbClr val="2E2E2E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411760" y="4869160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请</a:t>
            </a:r>
            <a:r>
              <a:rPr lang="zh-CN" altLang="en-US" sz="4000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继续</a:t>
            </a:r>
            <a:r>
              <a:rPr lang="zh-CN" altLang="en-US" sz="40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发现它的强大</a:t>
            </a:r>
            <a:endParaRPr lang="zh-CN" altLang="en-US" sz="40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501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000780" y="2113149"/>
            <a:ext cx="646972" cy="1648240"/>
            <a:chOff x="6031731" y="5506189"/>
            <a:chExt cx="533400" cy="1358901"/>
          </a:xfrm>
        </p:grpSpPr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6168256" y="6320577"/>
              <a:ext cx="1588" cy="1588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7"/>
            <p:cNvSpPr>
              <a:spLocks noChangeArrowheads="1"/>
            </p:cNvSpPr>
            <p:nvPr/>
          </p:nvSpPr>
          <p:spPr bwMode="auto">
            <a:xfrm>
              <a:off x="6346056" y="5506189"/>
              <a:ext cx="219075" cy="220663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031731" y="5749077"/>
              <a:ext cx="530225" cy="1116013"/>
            </a:xfrm>
            <a:custGeom>
              <a:avLst/>
              <a:gdLst>
                <a:gd name="T0" fmla="*/ 95 w 140"/>
                <a:gd name="T1" fmla="*/ 4 h 295"/>
                <a:gd name="T2" fmla="*/ 50 w 140"/>
                <a:gd name="T3" fmla="*/ 24 h 295"/>
                <a:gd name="T4" fmla="*/ 0 w 140"/>
                <a:gd name="T5" fmla="*/ 102 h 295"/>
                <a:gd name="T6" fmla="*/ 17 w 140"/>
                <a:gd name="T7" fmla="*/ 115 h 295"/>
                <a:gd name="T8" fmla="*/ 56 w 140"/>
                <a:gd name="T9" fmla="*/ 65 h 295"/>
                <a:gd name="T10" fmla="*/ 40 w 140"/>
                <a:gd name="T11" fmla="*/ 166 h 295"/>
                <a:gd name="T12" fmla="*/ 70 w 140"/>
                <a:gd name="T13" fmla="*/ 295 h 295"/>
                <a:gd name="T14" fmla="*/ 110 w 140"/>
                <a:gd name="T15" fmla="*/ 295 h 295"/>
                <a:gd name="T16" fmla="*/ 107 w 140"/>
                <a:gd name="T17" fmla="*/ 171 h 295"/>
                <a:gd name="T18" fmla="*/ 126 w 140"/>
                <a:gd name="T19" fmla="*/ 61 h 295"/>
                <a:gd name="T20" fmla="*/ 95 w 140"/>
                <a:gd name="T21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295">
                  <a:moveTo>
                    <a:pt x="95" y="4"/>
                  </a:moveTo>
                  <a:cubicBezTo>
                    <a:pt x="70" y="0"/>
                    <a:pt x="50" y="24"/>
                    <a:pt x="50" y="24"/>
                  </a:cubicBezTo>
                  <a:cubicBezTo>
                    <a:pt x="33" y="42"/>
                    <a:pt x="0" y="102"/>
                    <a:pt x="0" y="102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35" y="98"/>
                    <a:pt x="40" y="166"/>
                  </a:cubicBezTo>
                  <a:cubicBezTo>
                    <a:pt x="45" y="235"/>
                    <a:pt x="70" y="295"/>
                    <a:pt x="70" y="295"/>
                  </a:cubicBezTo>
                  <a:cubicBezTo>
                    <a:pt x="110" y="295"/>
                    <a:pt x="110" y="295"/>
                    <a:pt x="110" y="295"/>
                  </a:cubicBezTo>
                  <a:cubicBezTo>
                    <a:pt x="110" y="295"/>
                    <a:pt x="103" y="225"/>
                    <a:pt x="107" y="171"/>
                  </a:cubicBezTo>
                  <a:cubicBezTo>
                    <a:pt x="112" y="116"/>
                    <a:pt x="126" y="61"/>
                    <a:pt x="126" y="61"/>
                  </a:cubicBezTo>
                  <a:cubicBezTo>
                    <a:pt x="126" y="61"/>
                    <a:pt x="140" y="11"/>
                    <a:pt x="95" y="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22"/>
          <p:cNvSpPr>
            <a:spLocks/>
          </p:cNvSpPr>
          <p:nvPr/>
        </p:nvSpPr>
        <p:spPr bwMode="auto">
          <a:xfrm>
            <a:off x="1940890" y="1467171"/>
            <a:ext cx="263158" cy="263158"/>
          </a:xfrm>
          <a:custGeom>
            <a:avLst/>
            <a:gdLst>
              <a:gd name="T0" fmla="*/ 5 w 81"/>
              <a:gd name="T1" fmla="*/ 48 h 81"/>
              <a:gd name="T2" fmla="*/ 33 w 81"/>
              <a:gd name="T3" fmla="*/ 4 h 81"/>
              <a:gd name="T4" fmla="*/ 77 w 81"/>
              <a:gd name="T5" fmla="*/ 33 h 81"/>
              <a:gd name="T6" fmla="*/ 48 w 81"/>
              <a:gd name="T7" fmla="*/ 76 h 81"/>
              <a:gd name="T8" fmla="*/ 5 w 81"/>
              <a:gd name="T9" fmla="*/ 4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1">
                <a:moveTo>
                  <a:pt x="5" y="48"/>
                </a:moveTo>
                <a:cubicBezTo>
                  <a:pt x="0" y="28"/>
                  <a:pt x="13" y="9"/>
                  <a:pt x="33" y="4"/>
                </a:cubicBezTo>
                <a:cubicBezTo>
                  <a:pt x="53" y="0"/>
                  <a:pt x="72" y="13"/>
                  <a:pt x="77" y="33"/>
                </a:cubicBezTo>
                <a:cubicBezTo>
                  <a:pt x="81" y="53"/>
                  <a:pt x="68" y="72"/>
                  <a:pt x="48" y="76"/>
                </a:cubicBezTo>
                <a:cubicBezTo>
                  <a:pt x="28" y="81"/>
                  <a:pt x="9" y="68"/>
                  <a:pt x="5" y="48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3"/>
          <p:cNvSpPr>
            <a:spLocks/>
          </p:cNvSpPr>
          <p:nvPr/>
        </p:nvSpPr>
        <p:spPr bwMode="auto">
          <a:xfrm>
            <a:off x="2072469" y="2312360"/>
            <a:ext cx="1070355" cy="1426233"/>
          </a:xfrm>
          <a:custGeom>
            <a:avLst/>
            <a:gdLst>
              <a:gd name="T0" fmla="*/ 232 w 329"/>
              <a:gd name="T1" fmla="*/ 166 h 440"/>
              <a:gd name="T2" fmla="*/ 264 w 329"/>
              <a:gd name="T3" fmla="*/ 179 h 440"/>
              <a:gd name="T4" fmla="*/ 324 w 329"/>
              <a:gd name="T5" fmla="*/ 189 h 440"/>
              <a:gd name="T6" fmla="*/ 329 w 329"/>
              <a:gd name="T7" fmla="*/ 162 h 440"/>
              <a:gd name="T8" fmla="*/ 260 w 329"/>
              <a:gd name="T9" fmla="*/ 136 h 440"/>
              <a:gd name="T10" fmla="*/ 251 w 329"/>
              <a:gd name="T11" fmla="*/ 100 h 440"/>
              <a:gd name="T12" fmla="*/ 203 w 329"/>
              <a:gd name="T13" fmla="*/ 18 h 440"/>
              <a:gd name="T14" fmla="*/ 106 w 329"/>
              <a:gd name="T15" fmla="*/ 30 h 440"/>
              <a:gd name="T16" fmla="*/ 0 w 329"/>
              <a:gd name="T17" fmla="*/ 135 h 440"/>
              <a:gd name="T18" fmla="*/ 17 w 329"/>
              <a:gd name="T19" fmla="*/ 154 h 440"/>
              <a:gd name="T20" fmla="*/ 107 w 329"/>
              <a:gd name="T21" fmla="*/ 89 h 440"/>
              <a:gd name="T22" fmla="*/ 78 w 329"/>
              <a:gd name="T23" fmla="*/ 203 h 440"/>
              <a:gd name="T24" fmla="*/ 123 w 329"/>
              <a:gd name="T25" fmla="*/ 321 h 440"/>
              <a:gd name="T26" fmla="*/ 92 w 329"/>
              <a:gd name="T27" fmla="*/ 429 h 440"/>
              <a:gd name="T28" fmla="*/ 123 w 329"/>
              <a:gd name="T29" fmla="*/ 440 h 440"/>
              <a:gd name="T30" fmla="*/ 173 w 329"/>
              <a:gd name="T31" fmla="*/ 330 h 440"/>
              <a:gd name="T32" fmla="*/ 165 w 329"/>
              <a:gd name="T33" fmla="*/ 263 h 440"/>
              <a:gd name="T34" fmla="*/ 207 w 329"/>
              <a:gd name="T35" fmla="*/ 321 h 440"/>
              <a:gd name="T36" fmla="*/ 175 w 329"/>
              <a:gd name="T37" fmla="*/ 426 h 440"/>
              <a:gd name="T38" fmla="*/ 209 w 329"/>
              <a:gd name="T39" fmla="*/ 437 h 440"/>
              <a:gd name="T40" fmla="*/ 270 w 329"/>
              <a:gd name="T41" fmla="*/ 315 h 440"/>
              <a:gd name="T42" fmla="*/ 188 w 329"/>
              <a:gd name="T43" fmla="*/ 195 h 440"/>
              <a:gd name="T44" fmla="*/ 208 w 329"/>
              <a:gd name="T45" fmla="*/ 114 h 440"/>
              <a:gd name="T46" fmla="*/ 232 w 329"/>
              <a:gd name="T47" fmla="*/ 166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9" h="440">
                <a:moveTo>
                  <a:pt x="232" y="166"/>
                </a:moveTo>
                <a:cubicBezTo>
                  <a:pt x="238" y="170"/>
                  <a:pt x="250" y="176"/>
                  <a:pt x="264" y="179"/>
                </a:cubicBezTo>
                <a:cubicBezTo>
                  <a:pt x="302" y="186"/>
                  <a:pt x="324" y="189"/>
                  <a:pt x="324" y="189"/>
                </a:cubicBezTo>
                <a:cubicBezTo>
                  <a:pt x="329" y="162"/>
                  <a:pt x="329" y="162"/>
                  <a:pt x="329" y="162"/>
                </a:cubicBezTo>
                <a:cubicBezTo>
                  <a:pt x="260" y="136"/>
                  <a:pt x="260" y="136"/>
                  <a:pt x="260" y="136"/>
                </a:cubicBezTo>
                <a:cubicBezTo>
                  <a:pt x="260" y="136"/>
                  <a:pt x="255" y="118"/>
                  <a:pt x="251" y="100"/>
                </a:cubicBezTo>
                <a:cubicBezTo>
                  <a:pt x="244" y="70"/>
                  <a:pt x="232" y="31"/>
                  <a:pt x="203" y="18"/>
                </a:cubicBezTo>
                <a:cubicBezTo>
                  <a:pt x="180" y="7"/>
                  <a:pt x="147" y="0"/>
                  <a:pt x="106" y="30"/>
                </a:cubicBezTo>
                <a:cubicBezTo>
                  <a:pt x="69" y="57"/>
                  <a:pt x="0" y="135"/>
                  <a:pt x="0" y="135"/>
                </a:cubicBezTo>
                <a:cubicBezTo>
                  <a:pt x="17" y="154"/>
                  <a:pt x="17" y="154"/>
                  <a:pt x="17" y="154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85" y="145"/>
                  <a:pt x="80" y="171"/>
                  <a:pt x="78" y="203"/>
                </a:cubicBezTo>
                <a:cubicBezTo>
                  <a:pt x="73" y="260"/>
                  <a:pt x="123" y="321"/>
                  <a:pt x="123" y="321"/>
                </a:cubicBezTo>
                <a:cubicBezTo>
                  <a:pt x="92" y="429"/>
                  <a:pt x="92" y="429"/>
                  <a:pt x="92" y="429"/>
                </a:cubicBezTo>
                <a:cubicBezTo>
                  <a:pt x="123" y="440"/>
                  <a:pt x="123" y="440"/>
                  <a:pt x="123" y="440"/>
                </a:cubicBezTo>
                <a:cubicBezTo>
                  <a:pt x="173" y="330"/>
                  <a:pt x="173" y="330"/>
                  <a:pt x="173" y="330"/>
                </a:cubicBezTo>
                <a:cubicBezTo>
                  <a:pt x="165" y="263"/>
                  <a:pt x="165" y="263"/>
                  <a:pt x="165" y="263"/>
                </a:cubicBezTo>
                <a:cubicBezTo>
                  <a:pt x="165" y="263"/>
                  <a:pt x="205" y="319"/>
                  <a:pt x="207" y="321"/>
                </a:cubicBezTo>
                <a:cubicBezTo>
                  <a:pt x="205" y="324"/>
                  <a:pt x="175" y="426"/>
                  <a:pt x="175" y="426"/>
                </a:cubicBezTo>
                <a:cubicBezTo>
                  <a:pt x="209" y="437"/>
                  <a:pt x="209" y="437"/>
                  <a:pt x="209" y="437"/>
                </a:cubicBezTo>
                <a:cubicBezTo>
                  <a:pt x="270" y="315"/>
                  <a:pt x="270" y="315"/>
                  <a:pt x="270" y="315"/>
                </a:cubicBezTo>
                <a:cubicBezTo>
                  <a:pt x="270" y="315"/>
                  <a:pt x="189" y="197"/>
                  <a:pt x="188" y="195"/>
                </a:cubicBezTo>
                <a:cubicBezTo>
                  <a:pt x="188" y="194"/>
                  <a:pt x="208" y="114"/>
                  <a:pt x="208" y="114"/>
                </a:cubicBezTo>
                <a:cubicBezTo>
                  <a:pt x="208" y="114"/>
                  <a:pt x="206" y="148"/>
                  <a:pt x="232" y="166"/>
                </a:cubicBezTo>
                <a:close/>
              </a:path>
            </a:pathLst>
          </a:custGeom>
          <a:solidFill>
            <a:srgbClr val="2E2E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4508761">
            <a:off x="7684883" y="970655"/>
            <a:ext cx="1385904" cy="1420004"/>
            <a:chOff x="5871169" y="2441907"/>
            <a:chExt cx="1758220" cy="1801482"/>
          </a:xfrm>
        </p:grpSpPr>
        <p:sp>
          <p:nvSpPr>
            <p:cNvPr id="20" name="等腰三角形 19"/>
            <p:cNvSpPr/>
            <p:nvPr/>
          </p:nvSpPr>
          <p:spPr>
            <a:xfrm rot="8777116">
              <a:off x="6902013" y="3723280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931968">
              <a:off x="5871169" y="2441907"/>
              <a:ext cx="1758220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b="1" dirty="0">
                <a:solidFill>
                  <a:srgbClr val="2E2E2E"/>
                </a:solidFill>
                <a:latin typeface="+mn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7698614" y="1438323"/>
            <a:ext cx="139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E2E2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FUCK</a:t>
            </a:r>
          </a:p>
          <a:p>
            <a:pPr algn="ctr"/>
            <a:r>
              <a:rPr lang="en-US" altLang="zh-CN" b="1" dirty="0" smtClean="0">
                <a:solidFill>
                  <a:srgbClr val="2E2E2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OFF</a:t>
            </a:r>
            <a:endParaRPr lang="en-US" altLang="zh-CN" b="1" dirty="0">
              <a:solidFill>
                <a:srgbClr val="2E2E2E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3330706"/>
            <a:ext cx="9252520" cy="514365"/>
            <a:chOff x="320697" y="6449164"/>
            <a:chExt cx="8509572" cy="419100"/>
          </a:xfrm>
        </p:grpSpPr>
        <p:grpSp>
          <p:nvGrpSpPr>
            <p:cNvPr id="24" name="组合 23"/>
            <p:cNvGrpSpPr/>
            <p:nvPr/>
          </p:nvGrpSpPr>
          <p:grpSpPr>
            <a:xfrm>
              <a:off x="3146435" y="6449164"/>
              <a:ext cx="2942446" cy="419100"/>
              <a:chOff x="3146435" y="6449164"/>
              <a:chExt cx="2942446" cy="419100"/>
            </a:xfrm>
          </p:grpSpPr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5076056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4108961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9"/>
              <p:cNvSpPr>
                <a:spLocks/>
              </p:cNvSpPr>
              <p:nvPr/>
            </p:nvSpPr>
            <p:spPr bwMode="auto">
              <a:xfrm>
                <a:off x="3146435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20697" y="6449164"/>
              <a:ext cx="2942446" cy="419100"/>
              <a:chOff x="3146435" y="6449164"/>
              <a:chExt cx="2942446" cy="419100"/>
            </a:xfrm>
          </p:grpSpPr>
          <p:sp>
            <p:nvSpPr>
              <p:cNvPr id="30" name="Freeform 9"/>
              <p:cNvSpPr>
                <a:spLocks/>
              </p:cNvSpPr>
              <p:nvPr/>
            </p:nvSpPr>
            <p:spPr bwMode="auto">
              <a:xfrm>
                <a:off x="5076056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9"/>
              <p:cNvSpPr>
                <a:spLocks/>
              </p:cNvSpPr>
              <p:nvPr/>
            </p:nvSpPr>
            <p:spPr bwMode="auto">
              <a:xfrm>
                <a:off x="4108961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3146435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887823" y="6449164"/>
              <a:ext cx="2942446" cy="419100"/>
              <a:chOff x="3146435" y="6449164"/>
              <a:chExt cx="2942446" cy="419100"/>
            </a:xfrm>
          </p:grpSpPr>
          <p:sp>
            <p:nvSpPr>
              <p:cNvPr id="27" name="Freeform 9"/>
              <p:cNvSpPr>
                <a:spLocks/>
              </p:cNvSpPr>
              <p:nvPr/>
            </p:nvSpPr>
            <p:spPr bwMode="auto">
              <a:xfrm>
                <a:off x="5076056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9"/>
              <p:cNvSpPr>
                <a:spLocks/>
              </p:cNvSpPr>
              <p:nvPr/>
            </p:nvSpPr>
            <p:spPr bwMode="auto">
              <a:xfrm>
                <a:off x="4108961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3146435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41" name="直接连接符 40"/>
          <p:cNvCxnSpPr/>
          <p:nvPr/>
        </p:nvCxnSpPr>
        <p:spPr>
          <a:xfrm>
            <a:off x="179512" y="1730329"/>
            <a:ext cx="6966177" cy="1294469"/>
          </a:xfrm>
          <a:prstGeom prst="line">
            <a:avLst/>
          </a:prstGeom>
          <a:ln>
            <a:solidFill>
              <a:srgbClr val="2E2E2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0" y="3745770"/>
            <a:ext cx="9144000" cy="3112229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203747" y="5117445"/>
            <a:ext cx="1588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CFCD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 PPT</a:t>
            </a:r>
            <a:endParaRPr lang="zh-CN" altLang="en-US" sz="2000" b="1" dirty="0">
              <a:solidFill>
                <a:srgbClr val="CFCD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63793" y="5462677"/>
            <a:ext cx="23084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http://weibo.com/simonstudio2</a:t>
            </a:r>
            <a:endParaRPr lang="zh-CN" altLang="en-US" sz="900" dirty="0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542165" y="4943844"/>
            <a:ext cx="508168" cy="755106"/>
            <a:chOff x="4267692" y="2809289"/>
            <a:chExt cx="642193" cy="954258"/>
          </a:xfrm>
        </p:grpSpPr>
        <p:grpSp>
          <p:nvGrpSpPr>
            <p:cNvPr id="49" name="组合 48"/>
            <p:cNvGrpSpPr/>
            <p:nvPr/>
          </p:nvGrpSpPr>
          <p:grpSpPr>
            <a:xfrm>
              <a:off x="4267692" y="2809289"/>
              <a:ext cx="642193" cy="954258"/>
              <a:chOff x="4407553" y="2019888"/>
              <a:chExt cx="1239268" cy="1841473"/>
            </a:xfrm>
          </p:grpSpPr>
          <p:sp>
            <p:nvSpPr>
              <p:cNvPr id="51" name="Oval 16"/>
              <p:cNvSpPr>
                <a:spLocks noChangeArrowheads="1"/>
              </p:cNvSpPr>
              <p:nvPr/>
            </p:nvSpPr>
            <p:spPr bwMode="auto">
              <a:xfrm>
                <a:off x="4438348" y="3634884"/>
                <a:ext cx="1177671" cy="226477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2" name="Group 9"/>
              <p:cNvGrpSpPr>
                <a:grpSpLocks noChangeAspect="1"/>
              </p:cNvGrpSpPr>
              <p:nvPr/>
            </p:nvGrpSpPr>
            <p:grpSpPr bwMode="auto">
              <a:xfrm>
                <a:off x="4407553" y="2019888"/>
                <a:ext cx="1239268" cy="1712516"/>
                <a:chOff x="-1" y="1"/>
                <a:chExt cx="309" cy="427"/>
              </a:xfrm>
            </p:grpSpPr>
            <p:sp>
              <p:nvSpPr>
                <p:cNvPr id="53" name="AutoShape 8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" y="1"/>
                  <a:ext cx="305" cy="4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10"/>
                <p:cNvSpPr>
                  <a:spLocks/>
                </p:cNvSpPr>
                <p:nvPr/>
              </p:nvSpPr>
              <p:spPr bwMode="auto">
                <a:xfrm>
                  <a:off x="-1" y="3"/>
                  <a:ext cx="309" cy="425"/>
                </a:xfrm>
                <a:custGeom>
                  <a:avLst/>
                  <a:gdLst>
                    <a:gd name="T0" fmla="*/ 127 w 128"/>
                    <a:gd name="T1" fmla="*/ 68 h 177"/>
                    <a:gd name="T2" fmla="*/ 128 w 128"/>
                    <a:gd name="T3" fmla="*/ 64 h 177"/>
                    <a:gd name="T4" fmla="*/ 64 w 128"/>
                    <a:gd name="T5" fmla="*/ 0 h 177"/>
                    <a:gd name="T6" fmla="*/ 0 w 128"/>
                    <a:gd name="T7" fmla="*/ 64 h 177"/>
                    <a:gd name="T8" fmla="*/ 0 w 128"/>
                    <a:gd name="T9" fmla="*/ 70 h 177"/>
                    <a:gd name="T10" fmla="*/ 0 w 128"/>
                    <a:gd name="T11" fmla="*/ 71 h 177"/>
                    <a:gd name="T12" fmla="*/ 64 w 128"/>
                    <a:gd name="T13" fmla="*/ 177 h 177"/>
                    <a:gd name="T14" fmla="*/ 125 w 128"/>
                    <a:gd name="T15" fmla="*/ 83 h 177"/>
                    <a:gd name="T16" fmla="*/ 127 w 128"/>
                    <a:gd name="T17" fmla="*/ 68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8" h="177">
                      <a:moveTo>
                        <a:pt x="127" y="68"/>
                      </a:moveTo>
                      <a:cubicBezTo>
                        <a:pt x="128" y="65"/>
                        <a:pt x="128" y="64"/>
                        <a:pt x="128" y="64"/>
                      </a:cubicBezTo>
                      <a:cubicBezTo>
                        <a:pt x="128" y="28"/>
                        <a:pt x="99" y="0"/>
                        <a:pt x="64" y="0"/>
                      </a:cubicBezTo>
                      <a:cubicBezTo>
                        <a:pt x="28" y="0"/>
                        <a:pt x="0" y="28"/>
                        <a:pt x="0" y="64"/>
                      </a:cubicBezTo>
                      <a:cubicBezTo>
                        <a:pt x="0" y="66"/>
                        <a:pt x="0" y="68"/>
                        <a:pt x="0" y="70"/>
                      </a:cubicBezTo>
                      <a:cubicBezTo>
                        <a:pt x="0" y="70"/>
                        <a:pt x="0" y="70"/>
                        <a:pt x="0" y="71"/>
                      </a:cubicBezTo>
                      <a:cubicBezTo>
                        <a:pt x="5" y="122"/>
                        <a:pt x="64" y="177"/>
                        <a:pt x="64" y="177"/>
                      </a:cubicBezTo>
                      <a:cubicBezTo>
                        <a:pt x="105" y="138"/>
                        <a:pt x="119" y="103"/>
                        <a:pt x="125" y="83"/>
                      </a:cubicBezTo>
                      <a:cubicBezTo>
                        <a:pt x="126" y="78"/>
                        <a:pt x="127" y="73"/>
                        <a:pt x="127" y="68"/>
                      </a:cubicBezTo>
                      <a:close/>
                    </a:path>
                  </a:pathLst>
                </a:custGeom>
                <a:solidFill>
                  <a:srgbClr val="FFD0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Oval 11"/>
                <p:cNvSpPr>
                  <a:spLocks noChangeArrowheads="1"/>
                </p:cNvSpPr>
                <p:nvPr/>
              </p:nvSpPr>
              <p:spPr bwMode="auto">
                <a:xfrm>
                  <a:off x="52" y="51"/>
                  <a:ext cx="203" cy="2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50" name="矩形 49"/>
            <p:cNvSpPr/>
            <p:nvPr/>
          </p:nvSpPr>
          <p:spPr>
            <a:xfrm>
              <a:off x="4395111" y="2909047"/>
              <a:ext cx="446078" cy="5056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endParaRPr lang="zh-CN" altLang="en-US" sz="2000" dirty="0">
                <a:solidFill>
                  <a:srgbClr val="FFD03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404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3" dur="2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5" dur="300" fill="hold"/>
                                        <p:tgtEl>
                                          <p:spTgt spid="4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9" dur="300" fill="hold"/>
                                        <p:tgtEl>
                                          <p:spTgt spid="4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683568" y="812626"/>
            <a:ext cx="2376264" cy="497658"/>
          </a:xfrm>
          <a:prstGeom prst="homePlate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2E2E2E"/>
                </a:solidFill>
              </a:rPr>
              <a:t>本期小活动</a:t>
            </a:r>
            <a:endParaRPr lang="zh-CN" altLang="en-US" sz="2800" b="1" dirty="0">
              <a:solidFill>
                <a:srgbClr val="2E2E2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700" y="1412776"/>
            <a:ext cx="81003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如果你还发现更有趣的插件，欢迎在本微博下评论或留言。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这些评论中将产生</a:t>
            </a:r>
            <a:r>
              <a:rPr lang="zh-CN" altLang="en-US" sz="2400" dirty="0" smtClean="0">
                <a:solidFill>
                  <a:srgbClr val="FFD03B"/>
                </a:solidFill>
                <a:latin typeface="+mn-ea"/>
              </a:rPr>
              <a:t>一名</a:t>
            </a:r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“干，你很厉害耶！”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大奖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83568" y="260648"/>
            <a:ext cx="772202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83568" y="3945765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我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发布在</a:t>
            </a:r>
            <a:r>
              <a:rPr lang="en-US" altLang="zh-CN" sz="2400" dirty="0" smtClean="0">
                <a:solidFill>
                  <a:srgbClr val="FFD03B"/>
                </a:solidFill>
                <a:latin typeface="+mn-ea"/>
              </a:rPr>
              <a:t>@PPT STORE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里面的付费作品任选一。（当然选最贵的！）</a:t>
            </a:r>
            <a:endParaRPr lang="en-US" altLang="zh-CN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683568" y="3366243"/>
            <a:ext cx="2376264" cy="497658"/>
          </a:xfrm>
          <a:prstGeom prst="homePlate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2E2E2E"/>
                </a:solidFill>
              </a:rPr>
              <a:t>本期奖品</a:t>
            </a:r>
            <a:endParaRPr lang="zh-CN" altLang="en-US" sz="2800" b="1" dirty="0">
              <a:solidFill>
                <a:srgbClr val="2E2E2E"/>
              </a:solidFill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83568" y="5308855"/>
            <a:ext cx="2376264" cy="497658"/>
          </a:xfrm>
          <a:prstGeom prst="homePlate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2E2E2E"/>
                </a:solidFill>
              </a:rPr>
              <a:t>截止时间</a:t>
            </a:r>
            <a:endParaRPr lang="zh-CN" altLang="en-US" sz="2800" b="1" dirty="0">
              <a:solidFill>
                <a:srgbClr val="2E2E2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3568" y="5951982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2013.8.31</a:t>
            </a:r>
            <a:endParaRPr lang="en-US" altLang="zh-CN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7461448"/>
            <a:ext cx="291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4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58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9187" y="1673840"/>
            <a:ext cx="7536339" cy="1569660"/>
          </a:xfrm>
          <a:prstGeom prst="rect">
            <a:avLst/>
          </a:prstGeom>
          <a:solidFill>
            <a:srgbClr val="2E2E2E"/>
          </a:solidFill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FFD03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OFFICE</a:t>
            </a:r>
            <a:endParaRPr lang="zh-CN" altLang="en-US" sz="9600" dirty="0">
              <a:solidFill>
                <a:srgbClr val="FFD03B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217099" y="5136342"/>
            <a:ext cx="1430655" cy="1648240"/>
            <a:chOff x="5385619" y="5506189"/>
            <a:chExt cx="1179512" cy="1358901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115869" y="6279302"/>
              <a:ext cx="30163" cy="55563"/>
            </a:xfrm>
            <a:custGeom>
              <a:avLst/>
              <a:gdLst>
                <a:gd name="T0" fmla="*/ 8 w 8"/>
                <a:gd name="T1" fmla="*/ 5 h 15"/>
                <a:gd name="T2" fmla="*/ 5 w 8"/>
                <a:gd name="T3" fmla="*/ 0 h 15"/>
                <a:gd name="T4" fmla="*/ 0 w 8"/>
                <a:gd name="T5" fmla="*/ 4 h 15"/>
                <a:gd name="T6" fmla="*/ 8 w 8"/>
                <a:gd name="T7" fmla="*/ 15 h 15"/>
                <a:gd name="T8" fmla="*/ 8 w 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">
                  <a:moveTo>
                    <a:pt x="8" y="5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2"/>
                    <a:pt x="8" y="8"/>
                    <a:pt x="8" y="5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6168256" y="6320577"/>
              <a:ext cx="1588" cy="1588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6346056" y="5506189"/>
              <a:ext cx="219075" cy="220663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031731" y="5749077"/>
              <a:ext cx="530225" cy="1116013"/>
            </a:xfrm>
            <a:custGeom>
              <a:avLst/>
              <a:gdLst>
                <a:gd name="T0" fmla="*/ 95 w 140"/>
                <a:gd name="T1" fmla="*/ 4 h 295"/>
                <a:gd name="T2" fmla="*/ 50 w 140"/>
                <a:gd name="T3" fmla="*/ 24 h 295"/>
                <a:gd name="T4" fmla="*/ 0 w 140"/>
                <a:gd name="T5" fmla="*/ 102 h 295"/>
                <a:gd name="T6" fmla="*/ 17 w 140"/>
                <a:gd name="T7" fmla="*/ 115 h 295"/>
                <a:gd name="T8" fmla="*/ 56 w 140"/>
                <a:gd name="T9" fmla="*/ 65 h 295"/>
                <a:gd name="T10" fmla="*/ 40 w 140"/>
                <a:gd name="T11" fmla="*/ 166 h 295"/>
                <a:gd name="T12" fmla="*/ 70 w 140"/>
                <a:gd name="T13" fmla="*/ 295 h 295"/>
                <a:gd name="T14" fmla="*/ 110 w 140"/>
                <a:gd name="T15" fmla="*/ 295 h 295"/>
                <a:gd name="T16" fmla="*/ 107 w 140"/>
                <a:gd name="T17" fmla="*/ 171 h 295"/>
                <a:gd name="T18" fmla="*/ 126 w 140"/>
                <a:gd name="T19" fmla="*/ 61 h 295"/>
                <a:gd name="T20" fmla="*/ 95 w 140"/>
                <a:gd name="T21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295">
                  <a:moveTo>
                    <a:pt x="95" y="4"/>
                  </a:moveTo>
                  <a:cubicBezTo>
                    <a:pt x="70" y="0"/>
                    <a:pt x="50" y="24"/>
                    <a:pt x="50" y="24"/>
                  </a:cubicBezTo>
                  <a:cubicBezTo>
                    <a:pt x="33" y="42"/>
                    <a:pt x="0" y="102"/>
                    <a:pt x="0" y="102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35" y="98"/>
                    <a:pt x="40" y="166"/>
                  </a:cubicBezTo>
                  <a:cubicBezTo>
                    <a:pt x="45" y="235"/>
                    <a:pt x="70" y="295"/>
                    <a:pt x="70" y="295"/>
                  </a:cubicBezTo>
                  <a:cubicBezTo>
                    <a:pt x="110" y="295"/>
                    <a:pt x="110" y="295"/>
                    <a:pt x="110" y="295"/>
                  </a:cubicBezTo>
                  <a:cubicBezTo>
                    <a:pt x="110" y="295"/>
                    <a:pt x="103" y="225"/>
                    <a:pt x="107" y="171"/>
                  </a:cubicBezTo>
                  <a:cubicBezTo>
                    <a:pt x="112" y="116"/>
                    <a:pt x="126" y="61"/>
                    <a:pt x="126" y="61"/>
                  </a:cubicBezTo>
                  <a:cubicBezTo>
                    <a:pt x="126" y="61"/>
                    <a:pt x="140" y="11"/>
                    <a:pt x="95" y="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42844" y="6211039"/>
              <a:ext cx="53975" cy="52388"/>
            </a:xfrm>
            <a:custGeom>
              <a:avLst/>
              <a:gdLst>
                <a:gd name="T0" fmla="*/ 0 w 34"/>
                <a:gd name="T1" fmla="*/ 12 h 33"/>
                <a:gd name="T2" fmla="*/ 24 w 34"/>
                <a:gd name="T3" fmla="*/ 33 h 33"/>
                <a:gd name="T4" fmla="*/ 34 w 34"/>
                <a:gd name="T5" fmla="*/ 21 h 33"/>
                <a:gd name="T6" fmla="*/ 10 w 34"/>
                <a:gd name="T7" fmla="*/ 0 h 33"/>
                <a:gd name="T8" fmla="*/ 0 w 34"/>
                <a:gd name="T9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0" y="12"/>
                  </a:moveTo>
                  <a:lnTo>
                    <a:pt x="24" y="33"/>
                  </a:lnTo>
                  <a:lnTo>
                    <a:pt x="34" y="21"/>
                  </a:lnTo>
                  <a:lnTo>
                    <a:pt x="1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963469" y="6157064"/>
              <a:ext cx="53975" cy="46038"/>
            </a:xfrm>
            <a:custGeom>
              <a:avLst/>
              <a:gdLst>
                <a:gd name="T0" fmla="*/ 34 w 34"/>
                <a:gd name="T1" fmla="*/ 15 h 29"/>
                <a:gd name="T2" fmla="*/ 7 w 34"/>
                <a:gd name="T3" fmla="*/ 0 h 29"/>
                <a:gd name="T4" fmla="*/ 0 w 34"/>
                <a:gd name="T5" fmla="*/ 15 h 29"/>
                <a:gd name="T6" fmla="*/ 27 w 34"/>
                <a:gd name="T7" fmla="*/ 29 h 29"/>
                <a:gd name="T8" fmla="*/ 34 w 34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9">
                  <a:moveTo>
                    <a:pt x="34" y="15"/>
                  </a:moveTo>
                  <a:lnTo>
                    <a:pt x="7" y="0"/>
                  </a:lnTo>
                  <a:lnTo>
                    <a:pt x="0" y="15"/>
                  </a:lnTo>
                  <a:lnTo>
                    <a:pt x="27" y="29"/>
                  </a:lnTo>
                  <a:lnTo>
                    <a:pt x="34" y="15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872981" y="6123727"/>
              <a:ext cx="53975" cy="38100"/>
            </a:xfrm>
            <a:custGeom>
              <a:avLst/>
              <a:gdLst>
                <a:gd name="T0" fmla="*/ 34 w 34"/>
                <a:gd name="T1" fmla="*/ 7 h 24"/>
                <a:gd name="T2" fmla="*/ 3 w 34"/>
                <a:gd name="T3" fmla="*/ 0 h 24"/>
                <a:gd name="T4" fmla="*/ 0 w 34"/>
                <a:gd name="T5" fmla="*/ 14 h 24"/>
                <a:gd name="T6" fmla="*/ 29 w 34"/>
                <a:gd name="T7" fmla="*/ 24 h 24"/>
                <a:gd name="T8" fmla="*/ 34 w 34"/>
                <a:gd name="T9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7"/>
                  </a:moveTo>
                  <a:lnTo>
                    <a:pt x="3" y="0"/>
                  </a:lnTo>
                  <a:lnTo>
                    <a:pt x="0" y="14"/>
                  </a:lnTo>
                  <a:lnTo>
                    <a:pt x="29" y="24"/>
                  </a:lnTo>
                  <a:lnTo>
                    <a:pt x="34" y="7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774556" y="6112614"/>
              <a:ext cx="49213" cy="25400"/>
            </a:xfrm>
            <a:custGeom>
              <a:avLst/>
              <a:gdLst>
                <a:gd name="T0" fmla="*/ 31 w 31"/>
                <a:gd name="T1" fmla="*/ 14 h 16"/>
                <a:gd name="T2" fmla="*/ 31 w 31"/>
                <a:gd name="T3" fmla="*/ 0 h 16"/>
                <a:gd name="T4" fmla="*/ 0 w 31"/>
                <a:gd name="T5" fmla="*/ 0 h 16"/>
                <a:gd name="T6" fmla="*/ 0 w 31"/>
                <a:gd name="T7" fmla="*/ 16 h 16"/>
                <a:gd name="T8" fmla="*/ 31 w 31"/>
                <a:gd name="T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31" y="14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672956" y="6115789"/>
              <a:ext cx="52388" cy="34925"/>
            </a:xfrm>
            <a:custGeom>
              <a:avLst/>
              <a:gdLst>
                <a:gd name="T0" fmla="*/ 33 w 33"/>
                <a:gd name="T1" fmla="*/ 14 h 22"/>
                <a:gd name="T2" fmla="*/ 31 w 33"/>
                <a:gd name="T3" fmla="*/ 0 h 22"/>
                <a:gd name="T4" fmla="*/ 0 w 33"/>
                <a:gd name="T5" fmla="*/ 7 h 22"/>
                <a:gd name="T6" fmla="*/ 5 w 33"/>
                <a:gd name="T7" fmla="*/ 22 h 22"/>
                <a:gd name="T8" fmla="*/ 33 w 33"/>
                <a:gd name="T9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4"/>
                  </a:moveTo>
                  <a:lnTo>
                    <a:pt x="31" y="0"/>
                  </a:lnTo>
                  <a:lnTo>
                    <a:pt x="0" y="7"/>
                  </a:lnTo>
                  <a:lnTo>
                    <a:pt x="5" y="22"/>
                  </a:lnTo>
                  <a:lnTo>
                    <a:pt x="33" y="14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582469" y="6145952"/>
              <a:ext cx="57150" cy="46038"/>
            </a:xfrm>
            <a:custGeom>
              <a:avLst/>
              <a:gdLst>
                <a:gd name="T0" fmla="*/ 36 w 36"/>
                <a:gd name="T1" fmla="*/ 14 h 29"/>
                <a:gd name="T2" fmla="*/ 26 w 36"/>
                <a:gd name="T3" fmla="*/ 0 h 29"/>
                <a:gd name="T4" fmla="*/ 0 w 36"/>
                <a:gd name="T5" fmla="*/ 14 h 29"/>
                <a:gd name="T6" fmla="*/ 7 w 36"/>
                <a:gd name="T7" fmla="*/ 29 h 29"/>
                <a:gd name="T8" fmla="*/ 36 w 36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36" y="14"/>
                  </a:moveTo>
                  <a:lnTo>
                    <a:pt x="26" y="0"/>
                  </a:lnTo>
                  <a:lnTo>
                    <a:pt x="0" y="14"/>
                  </a:lnTo>
                  <a:lnTo>
                    <a:pt x="7" y="29"/>
                  </a:lnTo>
                  <a:lnTo>
                    <a:pt x="36" y="14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503094" y="6203102"/>
              <a:ext cx="52388" cy="49213"/>
            </a:xfrm>
            <a:custGeom>
              <a:avLst/>
              <a:gdLst>
                <a:gd name="T0" fmla="*/ 33 w 33"/>
                <a:gd name="T1" fmla="*/ 12 h 31"/>
                <a:gd name="T2" fmla="*/ 21 w 33"/>
                <a:gd name="T3" fmla="*/ 0 h 31"/>
                <a:gd name="T4" fmla="*/ 0 w 33"/>
                <a:gd name="T5" fmla="*/ 19 h 31"/>
                <a:gd name="T6" fmla="*/ 9 w 33"/>
                <a:gd name="T7" fmla="*/ 31 h 31"/>
                <a:gd name="T8" fmla="*/ 33 w 33"/>
                <a:gd name="T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1">
                  <a:moveTo>
                    <a:pt x="33" y="12"/>
                  </a:moveTo>
                  <a:lnTo>
                    <a:pt x="21" y="0"/>
                  </a:lnTo>
                  <a:lnTo>
                    <a:pt x="0" y="19"/>
                  </a:lnTo>
                  <a:lnTo>
                    <a:pt x="9" y="31"/>
                  </a:lnTo>
                  <a:lnTo>
                    <a:pt x="33" y="12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434831" y="6274539"/>
              <a:ext cx="49213" cy="53975"/>
            </a:xfrm>
            <a:custGeom>
              <a:avLst/>
              <a:gdLst>
                <a:gd name="T0" fmla="*/ 31 w 31"/>
                <a:gd name="T1" fmla="*/ 7 h 34"/>
                <a:gd name="T2" fmla="*/ 19 w 31"/>
                <a:gd name="T3" fmla="*/ 0 h 34"/>
                <a:gd name="T4" fmla="*/ 0 w 31"/>
                <a:gd name="T5" fmla="*/ 24 h 34"/>
                <a:gd name="T6" fmla="*/ 14 w 31"/>
                <a:gd name="T7" fmla="*/ 34 h 34"/>
                <a:gd name="T8" fmla="*/ 31 w 31"/>
                <a:gd name="T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31" y="7"/>
                  </a:moveTo>
                  <a:lnTo>
                    <a:pt x="19" y="0"/>
                  </a:lnTo>
                  <a:lnTo>
                    <a:pt x="0" y="24"/>
                  </a:lnTo>
                  <a:lnTo>
                    <a:pt x="14" y="34"/>
                  </a:lnTo>
                  <a:lnTo>
                    <a:pt x="31" y="7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385619" y="6358677"/>
              <a:ext cx="46038" cy="52388"/>
            </a:xfrm>
            <a:custGeom>
              <a:avLst/>
              <a:gdLst>
                <a:gd name="T0" fmla="*/ 29 w 29"/>
                <a:gd name="T1" fmla="*/ 7 h 33"/>
                <a:gd name="T2" fmla="*/ 14 w 29"/>
                <a:gd name="T3" fmla="*/ 0 h 33"/>
                <a:gd name="T4" fmla="*/ 0 w 29"/>
                <a:gd name="T5" fmla="*/ 26 h 33"/>
                <a:gd name="T6" fmla="*/ 14 w 29"/>
                <a:gd name="T7" fmla="*/ 33 h 33"/>
                <a:gd name="T8" fmla="*/ 29 w 29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3">
                  <a:moveTo>
                    <a:pt x="29" y="7"/>
                  </a:moveTo>
                  <a:lnTo>
                    <a:pt x="14" y="0"/>
                  </a:lnTo>
                  <a:lnTo>
                    <a:pt x="0" y="26"/>
                  </a:lnTo>
                  <a:lnTo>
                    <a:pt x="14" y="33"/>
                  </a:lnTo>
                  <a:lnTo>
                    <a:pt x="29" y="7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50451" y="836712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2E2E2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一直被“小”看的</a:t>
            </a:r>
            <a:endParaRPr lang="zh-CN" altLang="en-US" sz="5400" dirty="0">
              <a:solidFill>
                <a:srgbClr val="2E2E2E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164218" y="5072942"/>
            <a:ext cx="1070355" cy="1653939"/>
            <a:chOff x="2843808" y="4713754"/>
            <a:chExt cx="838671" cy="1295935"/>
          </a:xfrm>
          <a:solidFill>
            <a:srgbClr val="2E2E2E"/>
          </a:solidFill>
        </p:grpSpPr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300002" y="4713754"/>
              <a:ext cx="206196" cy="206196"/>
            </a:xfrm>
            <a:custGeom>
              <a:avLst/>
              <a:gdLst>
                <a:gd name="T0" fmla="*/ 5 w 81"/>
                <a:gd name="T1" fmla="*/ 48 h 81"/>
                <a:gd name="T2" fmla="*/ 33 w 81"/>
                <a:gd name="T3" fmla="*/ 4 h 81"/>
                <a:gd name="T4" fmla="*/ 77 w 81"/>
                <a:gd name="T5" fmla="*/ 33 h 81"/>
                <a:gd name="T6" fmla="*/ 48 w 81"/>
                <a:gd name="T7" fmla="*/ 76 h 81"/>
                <a:gd name="T8" fmla="*/ 5 w 81"/>
                <a:gd name="T9" fmla="*/ 4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5" y="48"/>
                  </a:moveTo>
                  <a:cubicBezTo>
                    <a:pt x="0" y="28"/>
                    <a:pt x="13" y="9"/>
                    <a:pt x="33" y="4"/>
                  </a:cubicBezTo>
                  <a:cubicBezTo>
                    <a:pt x="53" y="0"/>
                    <a:pt x="72" y="13"/>
                    <a:pt x="77" y="33"/>
                  </a:cubicBezTo>
                  <a:cubicBezTo>
                    <a:pt x="81" y="53"/>
                    <a:pt x="68" y="72"/>
                    <a:pt x="48" y="76"/>
                  </a:cubicBezTo>
                  <a:cubicBezTo>
                    <a:pt x="28" y="81"/>
                    <a:pt x="9" y="68"/>
                    <a:pt x="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2843808" y="4892172"/>
              <a:ext cx="838671" cy="1117517"/>
            </a:xfrm>
            <a:custGeom>
              <a:avLst/>
              <a:gdLst>
                <a:gd name="T0" fmla="*/ 232 w 329"/>
                <a:gd name="T1" fmla="*/ 166 h 440"/>
                <a:gd name="T2" fmla="*/ 264 w 329"/>
                <a:gd name="T3" fmla="*/ 179 h 440"/>
                <a:gd name="T4" fmla="*/ 324 w 329"/>
                <a:gd name="T5" fmla="*/ 189 h 440"/>
                <a:gd name="T6" fmla="*/ 329 w 329"/>
                <a:gd name="T7" fmla="*/ 162 h 440"/>
                <a:gd name="T8" fmla="*/ 260 w 329"/>
                <a:gd name="T9" fmla="*/ 136 h 440"/>
                <a:gd name="T10" fmla="*/ 251 w 329"/>
                <a:gd name="T11" fmla="*/ 100 h 440"/>
                <a:gd name="T12" fmla="*/ 203 w 329"/>
                <a:gd name="T13" fmla="*/ 18 h 440"/>
                <a:gd name="T14" fmla="*/ 106 w 329"/>
                <a:gd name="T15" fmla="*/ 30 h 440"/>
                <a:gd name="T16" fmla="*/ 0 w 329"/>
                <a:gd name="T17" fmla="*/ 135 h 440"/>
                <a:gd name="T18" fmla="*/ 17 w 329"/>
                <a:gd name="T19" fmla="*/ 154 h 440"/>
                <a:gd name="T20" fmla="*/ 107 w 329"/>
                <a:gd name="T21" fmla="*/ 89 h 440"/>
                <a:gd name="T22" fmla="*/ 78 w 329"/>
                <a:gd name="T23" fmla="*/ 203 h 440"/>
                <a:gd name="T24" fmla="*/ 123 w 329"/>
                <a:gd name="T25" fmla="*/ 321 h 440"/>
                <a:gd name="T26" fmla="*/ 92 w 329"/>
                <a:gd name="T27" fmla="*/ 429 h 440"/>
                <a:gd name="T28" fmla="*/ 123 w 329"/>
                <a:gd name="T29" fmla="*/ 440 h 440"/>
                <a:gd name="T30" fmla="*/ 173 w 329"/>
                <a:gd name="T31" fmla="*/ 330 h 440"/>
                <a:gd name="T32" fmla="*/ 165 w 329"/>
                <a:gd name="T33" fmla="*/ 263 h 440"/>
                <a:gd name="T34" fmla="*/ 207 w 329"/>
                <a:gd name="T35" fmla="*/ 321 h 440"/>
                <a:gd name="T36" fmla="*/ 175 w 329"/>
                <a:gd name="T37" fmla="*/ 426 h 440"/>
                <a:gd name="T38" fmla="*/ 209 w 329"/>
                <a:gd name="T39" fmla="*/ 437 h 440"/>
                <a:gd name="T40" fmla="*/ 270 w 329"/>
                <a:gd name="T41" fmla="*/ 315 h 440"/>
                <a:gd name="T42" fmla="*/ 188 w 329"/>
                <a:gd name="T43" fmla="*/ 195 h 440"/>
                <a:gd name="T44" fmla="*/ 208 w 329"/>
                <a:gd name="T45" fmla="*/ 114 h 440"/>
                <a:gd name="T46" fmla="*/ 232 w 329"/>
                <a:gd name="T47" fmla="*/ 16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9" h="440">
                  <a:moveTo>
                    <a:pt x="232" y="166"/>
                  </a:moveTo>
                  <a:cubicBezTo>
                    <a:pt x="238" y="170"/>
                    <a:pt x="250" y="176"/>
                    <a:pt x="264" y="179"/>
                  </a:cubicBezTo>
                  <a:cubicBezTo>
                    <a:pt x="302" y="186"/>
                    <a:pt x="324" y="189"/>
                    <a:pt x="324" y="189"/>
                  </a:cubicBezTo>
                  <a:cubicBezTo>
                    <a:pt x="329" y="162"/>
                    <a:pt x="329" y="162"/>
                    <a:pt x="329" y="162"/>
                  </a:cubicBezTo>
                  <a:cubicBezTo>
                    <a:pt x="260" y="136"/>
                    <a:pt x="260" y="136"/>
                    <a:pt x="260" y="136"/>
                  </a:cubicBezTo>
                  <a:cubicBezTo>
                    <a:pt x="260" y="136"/>
                    <a:pt x="255" y="118"/>
                    <a:pt x="251" y="100"/>
                  </a:cubicBezTo>
                  <a:cubicBezTo>
                    <a:pt x="244" y="70"/>
                    <a:pt x="232" y="31"/>
                    <a:pt x="203" y="18"/>
                  </a:cubicBezTo>
                  <a:cubicBezTo>
                    <a:pt x="180" y="7"/>
                    <a:pt x="147" y="0"/>
                    <a:pt x="106" y="30"/>
                  </a:cubicBezTo>
                  <a:cubicBezTo>
                    <a:pt x="69" y="57"/>
                    <a:pt x="0" y="135"/>
                    <a:pt x="0" y="135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85" y="145"/>
                    <a:pt x="80" y="171"/>
                    <a:pt x="78" y="203"/>
                  </a:cubicBezTo>
                  <a:cubicBezTo>
                    <a:pt x="73" y="260"/>
                    <a:pt x="123" y="321"/>
                    <a:pt x="123" y="321"/>
                  </a:cubicBezTo>
                  <a:cubicBezTo>
                    <a:pt x="92" y="429"/>
                    <a:pt x="92" y="429"/>
                    <a:pt x="92" y="429"/>
                  </a:cubicBezTo>
                  <a:cubicBezTo>
                    <a:pt x="123" y="440"/>
                    <a:pt x="123" y="440"/>
                    <a:pt x="123" y="440"/>
                  </a:cubicBezTo>
                  <a:cubicBezTo>
                    <a:pt x="173" y="330"/>
                    <a:pt x="173" y="330"/>
                    <a:pt x="173" y="330"/>
                  </a:cubicBezTo>
                  <a:cubicBezTo>
                    <a:pt x="165" y="263"/>
                    <a:pt x="165" y="263"/>
                    <a:pt x="165" y="263"/>
                  </a:cubicBezTo>
                  <a:cubicBezTo>
                    <a:pt x="165" y="263"/>
                    <a:pt x="205" y="319"/>
                    <a:pt x="207" y="321"/>
                  </a:cubicBezTo>
                  <a:cubicBezTo>
                    <a:pt x="205" y="324"/>
                    <a:pt x="175" y="426"/>
                    <a:pt x="175" y="426"/>
                  </a:cubicBezTo>
                  <a:cubicBezTo>
                    <a:pt x="209" y="437"/>
                    <a:pt x="209" y="437"/>
                    <a:pt x="209" y="437"/>
                  </a:cubicBezTo>
                  <a:cubicBezTo>
                    <a:pt x="270" y="315"/>
                    <a:pt x="270" y="315"/>
                    <a:pt x="270" y="315"/>
                  </a:cubicBezTo>
                  <a:cubicBezTo>
                    <a:pt x="270" y="315"/>
                    <a:pt x="189" y="197"/>
                    <a:pt x="188" y="195"/>
                  </a:cubicBezTo>
                  <a:cubicBezTo>
                    <a:pt x="188" y="194"/>
                    <a:pt x="208" y="114"/>
                    <a:pt x="208" y="114"/>
                  </a:cubicBezTo>
                  <a:cubicBezTo>
                    <a:pt x="208" y="114"/>
                    <a:pt x="206" y="148"/>
                    <a:pt x="232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18015179">
            <a:off x="629955" y="4633228"/>
            <a:ext cx="1385904" cy="1420004"/>
            <a:chOff x="5871169" y="2441907"/>
            <a:chExt cx="1758220" cy="1801482"/>
          </a:xfrm>
        </p:grpSpPr>
        <p:sp>
          <p:nvSpPr>
            <p:cNvPr id="31" name="等腰三角形 30"/>
            <p:cNvSpPr/>
            <p:nvPr/>
          </p:nvSpPr>
          <p:spPr>
            <a:xfrm rot="8777116">
              <a:off x="6902013" y="3723280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35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 rot="931968">
              <a:off x="5871169" y="2441907"/>
              <a:ext cx="1758220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b="1" dirty="0">
                <a:solidFill>
                  <a:srgbClr val="2E2E2E"/>
                </a:solidFill>
                <a:latin typeface="+mn-ea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14929" y="5007769"/>
            <a:ext cx="139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2E2E2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TOO</a:t>
            </a:r>
          </a:p>
          <a:p>
            <a:pPr algn="ctr"/>
            <a:r>
              <a:rPr lang="en-US" altLang="zh-CN" b="1" dirty="0" smtClean="0">
                <a:solidFill>
                  <a:srgbClr val="2E2E2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SHORT !</a:t>
            </a:r>
            <a:endParaRPr lang="en-US" altLang="zh-CN" b="1" dirty="0">
              <a:solidFill>
                <a:srgbClr val="2E2E2E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0" y="6353899"/>
            <a:ext cx="9252520" cy="514365"/>
            <a:chOff x="320697" y="6449164"/>
            <a:chExt cx="8509572" cy="419100"/>
          </a:xfrm>
        </p:grpSpPr>
        <p:grpSp>
          <p:nvGrpSpPr>
            <p:cNvPr id="36" name="组合 35"/>
            <p:cNvGrpSpPr/>
            <p:nvPr/>
          </p:nvGrpSpPr>
          <p:grpSpPr>
            <a:xfrm>
              <a:off x="3146435" y="6449164"/>
              <a:ext cx="2942446" cy="419100"/>
              <a:chOff x="3146435" y="6449164"/>
              <a:chExt cx="2942446" cy="419100"/>
            </a:xfrm>
          </p:grpSpPr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5076056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4108961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3146435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20697" y="6449164"/>
              <a:ext cx="2942446" cy="419100"/>
              <a:chOff x="3146435" y="6449164"/>
              <a:chExt cx="2942446" cy="419100"/>
            </a:xfrm>
          </p:grpSpPr>
          <p:sp>
            <p:nvSpPr>
              <p:cNvPr id="38" name="Freeform 9"/>
              <p:cNvSpPr>
                <a:spLocks/>
              </p:cNvSpPr>
              <p:nvPr/>
            </p:nvSpPr>
            <p:spPr bwMode="auto">
              <a:xfrm>
                <a:off x="5076056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4108961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"/>
              <p:cNvSpPr>
                <a:spLocks/>
              </p:cNvSpPr>
              <p:nvPr/>
            </p:nvSpPr>
            <p:spPr bwMode="auto">
              <a:xfrm>
                <a:off x="3146435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5887823" y="6449164"/>
              <a:ext cx="2942446" cy="419100"/>
              <a:chOff x="3146435" y="6449164"/>
              <a:chExt cx="2942446" cy="419100"/>
            </a:xfrm>
          </p:grpSpPr>
          <p:sp>
            <p:nvSpPr>
              <p:cNvPr id="42" name="Freeform 9"/>
              <p:cNvSpPr>
                <a:spLocks/>
              </p:cNvSpPr>
              <p:nvPr/>
            </p:nvSpPr>
            <p:spPr bwMode="auto">
              <a:xfrm>
                <a:off x="5076056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9"/>
              <p:cNvSpPr>
                <a:spLocks/>
              </p:cNvSpPr>
              <p:nvPr/>
            </p:nvSpPr>
            <p:spPr bwMode="auto">
              <a:xfrm>
                <a:off x="4108961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3146435" y="6449164"/>
                <a:ext cx="1012825" cy="419100"/>
              </a:xfrm>
              <a:custGeom>
                <a:avLst/>
                <a:gdLst>
                  <a:gd name="T0" fmla="*/ 253 w 268"/>
                  <a:gd name="T1" fmla="*/ 55 h 111"/>
                  <a:gd name="T2" fmla="*/ 235 w 268"/>
                  <a:gd name="T3" fmla="*/ 4 h 111"/>
                  <a:gd name="T4" fmla="*/ 235 w 268"/>
                  <a:gd name="T5" fmla="*/ 53 h 111"/>
                  <a:gd name="T6" fmla="*/ 220 w 268"/>
                  <a:gd name="T7" fmla="*/ 10 h 111"/>
                  <a:gd name="T8" fmla="*/ 210 w 268"/>
                  <a:gd name="T9" fmla="*/ 49 h 111"/>
                  <a:gd name="T10" fmla="*/ 193 w 268"/>
                  <a:gd name="T11" fmla="*/ 7 h 111"/>
                  <a:gd name="T12" fmla="*/ 188 w 268"/>
                  <a:gd name="T13" fmla="*/ 43 h 111"/>
                  <a:gd name="T14" fmla="*/ 178 w 268"/>
                  <a:gd name="T15" fmla="*/ 0 h 111"/>
                  <a:gd name="T16" fmla="*/ 165 w 268"/>
                  <a:gd name="T17" fmla="*/ 41 h 111"/>
                  <a:gd name="T18" fmla="*/ 157 w 268"/>
                  <a:gd name="T19" fmla="*/ 2 h 111"/>
                  <a:gd name="T20" fmla="*/ 144 w 268"/>
                  <a:gd name="T21" fmla="*/ 39 h 111"/>
                  <a:gd name="T22" fmla="*/ 122 w 268"/>
                  <a:gd name="T23" fmla="*/ 5 h 111"/>
                  <a:gd name="T24" fmla="*/ 122 w 268"/>
                  <a:gd name="T25" fmla="*/ 45 h 111"/>
                  <a:gd name="T26" fmla="*/ 108 w 268"/>
                  <a:gd name="T27" fmla="*/ 7 h 111"/>
                  <a:gd name="T28" fmla="*/ 100 w 268"/>
                  <a:gd name="T29" fmla="*/ 28 h 111"/>
                  <a:gd name="T30" fmla="*/ 83 w 268"/>
                  <a:gd name="T31" fmla="*/ 3 h 111"/>
                  <a:gd name="T32" fmla="*/ 80 w 268"/>
                  <a:gd name="T33" fmla="*/ 47 h 111"/>
                  <a:gd name="T34" fmla="*/ 69 w 268"/>
                  <a:gd name="T35" fmla="*/ 18 h 111"/>
                  <a:gd name="T36" fmla="*/ 61 w 268"/>
                  <a:gd name="T37" fmla="*/ 53 h 111"/>
                  <a:gd name="T38" fmla="*/ 51 w 268"/>
                  <a:gd name="T39" fmla="*/ 7 h 111"/>
                  <a:gd name="T40" fmla="*/ 37 w 268"/>
                  <a:gd name="T41" fmla="*/ 41 h 111"/>
                  <a:gd name="T42" fmla="*/ 19 w 268"/>
                  <a:gd name="T43" fmla="*/ 13 h 111"/>
                  <a:gd name="T44" fmla="*/ 22 w 268"/>
                  <a:gd name="T45" fmla="*/ 44 h 111"/>
                  <a:gd name="T46" fmla="*/ 0 w 268"/>
                  <a:gd name="T47" fmla="*/ 13 h 111"/>
                  <a:gd name="T48" fmla="*/ 0 w 268"/>
                  <a:gd name="T49" fmla="*/ 111 h 111"/>
                  <a:gd name="T50" fmla="*/ 262 w 268"/>
                  <a:gd name="T51" fmla="*/ 111 h 111"/>
                  <a:gd name="T52" fmla="*/ 268 w 268"/>
                  <a:gd name="T53" fmla="*/ 30 h 111"/>
                  <a:gd name="T54" fmla="*/ 253 w 268"/>
                  <a:gd name="T55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8" h="111">
                    <a:moveTo>
                      <a:pt x="253" y="55"/>
                    </a:moveTo>
                    <a:cubicBezTo>
                      <a:pt x="253" y="55"/>
                      <a:pt x="251" y="19"/>
                      <a:pt x="235" y="4"/>
                    </a:cubicBezTo>
                    <a:cubicBezTo>
                      <a:pt x="235" y="4"/>
                      <a:pt x="240" y="35"/>
                      <a:pt x="235" y="53"/>
                    </a:cubicBezTo>
                    <a:cubicBezTo>
                      <a:pt x="235" y="53"/>
                      <a:pt x="220" y="34"/>
                      <a:pt x="220" y="10"/>
                    </a:cubicBezTo>
                    <a:cubicBezTo>
                      <a:pt x="220" y="10"/>
                      <a:pt x="210" y="30"/>
                      <a:pt x="210" y="49"/>
                    </a:cubicBezTo>
                    <a:cubicBezTo>
                      <a:pt x="210" y="49"/>
                      <a:pt x="205" y="20"/>
                      <a:pt x="193" y="7"/>
                    </a:cubicBezTo>
                    <a:cubicBezTo>
                      <a:pt x="193" y="7"/>
                      <a:pt x="193" y="30"/>
                      <a:pt x="188" y="43"/>
                    </a:cubicBezTo>
                    <a:cubicBezTo>
                      <a:pt x="188" y="43"/>
                      <a:pt x="173" y="21"/>
                      <a:pt x="178" y="0"/>
                    </a:cubicBezTo>
                    <a:cubicBezTo>
                      <a:pt x="178" y="0"/>
                      <a:pt x="160" y="18"/>
                      <a:pt x="165" y="41"/>
                    </a:cubicBezTo>
                    <a:cubicBezTo>
                      <a:pt x="165" y="41"/>
                      <a:pt x="154" y="19"/>
                      <a:pt x="157" y="2"/>
                    </a:cubicBezTo>
                    <a:cubicBezTo>
                      <a:pt x="157" y="2"/>
                      <a:pt x="142" y="18"/>
                      <a:pt x="144" y="39"/>
                    </a:cubicBezTo>
                    <a:cubicBezTo>
                      <a:pt x="144" y="39"/>
                      <a:pt x="141" y="16"/>
                      <a:pt x="122" y="5"/>
                    </a:cubicBezTo>
                    <a:cubicBezTo>
                      <a:pt x="122" y="5"/>
                      <a:pt x="131" y="22"/>
                      <a:pt x="122" y="45"/>
                    </a:cubicBezTo>
                    <a:cubicBezTo>
                      <a:pt x="122" y="45"/>
                      <a:pt x="106" y="21"/>
                      <a:pt x="108" y="7"/>
                    </a:cubicBezTo>
                    <a:cubicBezTo>
                      <a:pt x="108" y="7"/>
                      <a:pt x="100" y="17"/>
                      <a:pt x="100" y="28"/>
                    </a:cubicBezTo>
                    <a:cubicBezTo>
                      <a:pt x="98" y="21"/>
                      <a:pt x="94" y="10"/>
                      <a:pt x="83" y="3"/>
                    </a:cubicBezTo>
                    <a:cubicBezTo>
                      <a:pt x="83" y="3"/>
                      <a:pt x="95" y="29"/>
                      <a:pt x="80" y="47"/>
                    </a:cubicBezTo>
                    <a:cubicBezTo>
                      <a:pt x="80" y="47"/>
                      <a:pt x="66" y="37"/>
                      <a:pt x="69" y="18"/>
                    </a:cubicBezTo>
                    <a:cubicBezTo>
                      <a:pt x="69" y="18"/>
                      <a:pt x="56" y="33"/>
                      <a:pt x="61" y="53"/>
                    </a:cubicBezTo>
                    <a:cubicBezTo>
                      <a:pt x="61" y="53"/>
                      <a:pt x="43" y="37"/>
                      <a:pt x="51" y="7"/>
                    </a:cubicBezTo>
                    <a:cubicBezTo>
                      <a:pt x="51" y="7"/>
                      <a:pt x="36" y="18"/>
                      <a:pt x="37" y="41"/>
                    </a:cubicBezTo>
                    <a:cubicBezTo>
                      <a:pt x="35" y="33"/>
                      <a:pt x="30" y="21"/>
                      <a:pt x="19" y="13"/>
                    </a:cubicBezTo>
                    <a:cubicBezTo>
                      <a:pt x="19" y="13"/>
                      <a:pt x="25" y="27"/>
                      <a:pt x="22" y="44"/>
                    </a:cubicBezTo>
                    <a:cubicBezTo>
                      <a:pt x="22" y="44"/>
                      <a:pt x="18" y="23"/>
                      <a:pt x="0" y="1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62" y="111"/>
                      <a:pt x="262" y="111"/>
                      <a:pt x="262" y="111"/>
                    </a:cubicBezTo>
                    <a:cubicBezTo>
                      <a:pt x="262" y="73"/>
                      <a:pt x="264" y="45"/>
                      <a:pt x="268" y="30"/>
                    </a:cubicBezTo>
                    <a:cubicBezTo>
                      <a:pt x="268" y="30"/>
                      <a:pt x="259" y="38"/>
                      <a:pt x="253" y="5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953636" y="1695035"/>
            <a:ext cx="32239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bg1"/>
                </a:solidFill>
                <a:latin typeface="+mn-ea"/>
              </a:rPr>
              <a:t>2013</a:t>
            </a:r>
            <a:endParaRPr lang="zh-CN" altLang="en-US" sz="96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 rot="2394177">
            <a:off x="7664831" y="4873624"/>
            <a:ext cx="950854" cy="525436"/>
            <a:chOff x="7546924" y="4756383"/>
            <a:chExt cx="950854" cy="525436"/>
          </a:xfrm>
        </p:grpSpPr>
        <p:sp>
          <p:nvSpPr>
            <p:cNvPr id="55" name="矩形 54"/>
            <p:cNvSpPr/>
            <p:nvPr/>
          </p:nvSpPr>
          <p:spPr>
            <a:xfrm rot="19769954">
              <a:off x="7546924" y="4756383"/>
              <a:ext cx="5064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2E2E2E"/>
                  </a:solidFill>
                  <a:latin typeface="+mn-ea"/>
                </a:rPr>
                <a:t>!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643903" y="4820154"/>
              <a:ext cx="8538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E2E2E"/>
                  </a:solidFill>
                  <a:latin typeface="+mn-ea"/>
                </a:rPr>
                <a:t>？</a:t>
              </a:r>
              <a:endParaRPr lang="zh-CN" altLang="en-US" sz="2400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95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152410" y="5344715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051" y="1060345"/>
            <a:ext cx="8093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2E2E2E"/>
                </a:solidFill>
                <a:latin typeface="+mn-ea"/>
              </a:rPr>
              <a:t>自从</a:t>
            </a:r>
            <a:r>
              <a:rPr lang="en-US" altLang="zh-CN" sz="2800" dirty="0" smtClean="0">
                <a:solidFill>
                  <a:srgbClr val="2E2E2E"/>
                </a:solidFill>
                <a:latin typeface="+mn-ea"/>
              </a:rPr>
              <a:t>OFFICE 2013</a:t>
            </a:r>
            <a:r>
              <a:rPr lang="zh-CN" altLang="en-US" sz="2800" dirty="0" smtClean="0">
                <a:solidFill>
                  <a:srgbClr val="2E2E2E"/>
                </a:solidFill>
                <a:latin typeface="+mn-ea"/>
              </a:rPr>
              <a:t>诞生以来，一直受到大家的追捧</a:t>
            </a:r>
            <a:endParaRPr lang="zh-CN" altLang="en-US" sz="2800" dirty="0">
              <a:solidFill>
                <a:srgbClr val="2E2E2E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8909" y="6120456"/>
            <a:ext cx="66095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取色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管，切换动画等等等等等等等等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………………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3491880" y="2524806"/>
            <a:ext cx="2016224" cy="2564297"/>
            <a:chOff x="1352" y="910"/>
            <a:chExt cx="1523" cy="1937"/>
          </a:xfrm>
          <a:solidFill>
            <a:srgbClr val="2E2E2E"/>
          </a:soli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873" y="2094"/>
              <a:ext cx="773" cy="753"/>
            </a:xfrm>
            <a:custGeom>
              <a:avLst/>
              <a:gdLst>
                <a:gd name="T0" fmla="*/ 46 w 159"/>
                <a:gd name="T1" fmla="*/ 152 h 155"/>
                <a:gd name="T2" fmla="*/ 2 w 159"/>
                <a:gd name="T3" fmla="*/ 107 h 155"/>
                <a:gd name="T4" fmla="*/ 8 w 159"/>
                <a:gd name="T5" fmla="*/ 30 h 155"/>
                <a:gd name="T6" fmla="*/ 30 w 159"/>
                <a:gd name="T7" fmla="*/ 30 h 155"/>
                <a:gd name="T8" fmla="*/ 34 w 159"/>
                <a:gd name="T9" fmla="*/ 89 h 155"/>
                <a:gd name="T10" fmla="*/ 91 w 159"/>
                <a:gd name="T11" fmla="*/ 89 h 155"/>
                <a:gd name="T12" fmla="*/ 83 w 159"/>
                <a:gd name="T13" fmla="*/ 61 h 155"/>
                <a:gd name="T14" fmla="*/ 97 w 159"/>
                <a:gd name="T15" fmla="*/ 26 h 155"/>
                <a:gd name="T16" fmla="*/ 147 w 159"/>
                <a:gd name="T17" fmla="*/ 0 h 155"/>
                <a:gd name="T18" fmla="*/ 159 w 159"/>
                <a:gd name="T19" fmla="*/ 18 h 155"/>
                <a:gd name="T20" fmla="*/ 124 w 159"/>
                <a:gd name="T21" fmla="*/ 53 h 155"/>
                <a:gd name="T22" fmla="*/ 137 w 159"/>
                <a:gd name="T23" fmla="*/ 79 h 155"/>
                <a:gd name="T24" fmla="*/ 141 w 159"/>
                <a:gd name="T25" fmla="*/ 122 h 155"/>
                <a:gd name="T26" fmla="*/ 46 w 159"/>
                <a:gd name="T27" fmla="*/ 15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55">
                  <a:moveTo>
                    <a:pt x="46" y="152"/>
                  </a:moveTo>
                  <a:cubicBezTo>
                    <a:pt x="22" y="151"/>
                    <a:pt x="0" y="145"/>
                    <a:pt x="2" y="107"/>
                  </a:cubicBezTo>
                  <a:cubicBezTo>
                    <a:pt x="4" y="72"/>
                    <a:pt x="8" y="30"/>
                    <a:pt x="8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61"/>
                    <a:pt x="74" y="39"/>
                    <a:pt x="97" y="26"/>
                  </a:cubicBezTo>
                  <a:cubicBezTo>
                    <a:pt x="121" y="13"/>
                    <a:pt x="147" y="0"/>
                    <a:pt x="147" y="0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24" y="53"/>
                    <a:pt x="124" y="53"/>
                    <a:pt x="124" y="53"/>
                  </a:cubicBezTo>
                  <a:cubicBezTo>
                    <a:pt x="124" y="53"/>
                    <a:pt x="131" y="65"/>
                    <a:pt x="137" y="79"/>
                  </a:cubicBezTo>
                  <a:cubicBezTo>
                    <a:pt x="143" y="91"/>
                    <a:pt x="147" y="104"/>
                    <a:pt x="141" y="122"/>
                  </a:cubicBezTo>
                  <a:cubicBezTo>
                    <a:pt x="130" y="155"/>
                    <a:pt x="76" y="153"/>
                    <a:pt x="46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1352" y="910"/>
              <a:ext cx="1523" cy="1179"/>
            </a:xfrm>
            <a:custGeom>
              <a:avLst/>
              <a:gdLst>
                <a:gd name="T0" fmla="*/ 288 w 313"/>
                <a:gd name="T1" fmla="*/ 109 h 243"/>
                <a:gd name="T2" fmla="*/ 264 w 313"/>
                <a:gd name="T3" fmla="*/ 120 h 243"/>
                <a:gd name="T4" fmla="*/ 287 w 313"/>
                <a:gd name="T5" fmla="*/ 47 h 243"/>
                <a:gd name="T6" fmla="*/ 292 w 313"/>
                <a:gd name="T7" fmla="*/ 34 h 243"/>
                <a:gd name="T8" fmla="*/ 5 w 313"/>
                <a:gd name="T9" fmla="*/ 34 h 243"/>
                <a:gd name="T10" fmla="*/ 11 w 313"/>
                <a:gd name="T11" fmla="*/ 46 h 243"/>
                <a:gd name="T12" fmla="*/ 32 w 313"/>
                <a:gd name="T13" fmla="*/ 64 h 243"/>
                <a:gd name="T14" fmla="*/ 12 w 313"/>
                <a:gd name="T15" fmla="*/ 78 h 243"/>
                <a:gd name="T16" fmla="*/ 20 w 313"/>
                <a:gd name="T17" fmla="*/ 164 h 243"/>
                <a:gd name="T18" fmla="*/ 39 w 313"/>
                <a:gd name="T19" fmla="*/ 195 h 243"/>
                <a:gd name="T20" fmla="*/ 46 w 313"/>
                <a:gd name="T21" fmla="*/ 165 h 243"/>
                <a:gd name="T22" fmla="*/ 52 w 313"/>
                <a:gd name="T23" fmla="*/ 195 h 243"/>
                <a:gd name="T24" fmla="*/ 71 w 313"/>
                <a:gd name="T25" fmla="*/ 151 h 243"/>
                <a:gd name="T26" fmla="*/ 43 w 313"/>
                <a:gd name="T27" fmla="*/ 78 h 243"/>
                <a:gd name="T28" fmla="*/ 42 w 313"/>
                <a:gd name="T29" fmla="*/ 67 h 243"/>
                <a:gd name="T30" fmla="*/ 38 w 313"/>
                <a:gd name="T31" fmla="*/ 37 h 243"/>
                <a:gd name="T32" fmla="*/ 154 w 313"/>
                <a:gd name="T33" fmla="*/ 19 h 243"/>
                <a:gd name="T34" fmla="*/ 153 w 313"/>
                <a:gd name="T35" fmla="*/ 170 h 243"/>
                <a:gd name="T36" fmla="*/ 112 w 313"/>
                <a:gd name="T37" fmla="*/ 238 h 243"/>
                <a:gd name="T38" fmla="*/ 116 w 313"/>
                <a:gd name="T39" fmla="*/ 217 h 243"/>
                <a:gd name="T40" fmla="*/ 128 w 313"/>
                <a:gd name="T41" fmla="*/ 216 h 243"/>
                <a:gd name="T42" fmla="*/ 155 w 313"/>
                <a:gd name="T43" fmla="*/ 243 h 243"/>
                <a:gd name="T44" fmla="*/ 172 w 313"/>
                <a:gd name="T45" fmla="*/ 243 h 243"/>
                <a:gd name="T46" fmla="*/ 198 w 313"/>
                <a:gd name="T47" fmla="*/ 216 h 243"/>
                <a:gd name="T48" fmla="*/ 159 w 313"/>
                <a:gd name="T49" fmla="*/ 170 h 243"/>
                <a:gd name="T50" fmla="*/ 259 w 313"/>
                <a:gd name="T51" fmla="*/ 36 h 243"/>
                <a:gd name="T52" fmla="*/ 236 w 313"/>
                <a:gd name="T53" fmla="*/ 120 h 243"/>
                <a:gd name="T54" fmla="*/ 214 w 313"/>
                <a:gd name="T55" fmla="*/ 174 h 243"/>
                <a:gd name="T56" fmla="*/ 241 w 313"/>
                <a:gd name="T57" fmla="*/ 164 h 243"/>
                <a:gd name="T58" fmla="*/ 263 w 313"/>
                <a:gd name="T59" fmla="*/ 159 h 243"/>
                <a:gd name="T60" fmla="*/ 297 w 313"/>
                <a:gd name="T61" fmla="*/ 174 h 243"/>
                <a:gd name="T62" fmla="*/ 313 w 313"/>
                <a:gd name="T63" fmla="*/ 129 h 243"/>
                <a:gd name="T64" fmla="*/ 32 w 313"/>
                <a:gd name="T65" fmla="*/ 70 h 243"/>
                <a:gd name="T66" fmla="*/ 35 w 313"/>
                <a:gd name="T67" fmla="*/ 73 h 243"/>
                <a:gd name="T68" fmla="*/ 32 w 313"/>
                <a:gd name="T69" fmla="*/ 75 h 243"/>
                <a:gd name="T70" fmla="*/ 124 w 313"/>
                <a:gd name="T71" fmla="*/ 194 h 243"/>
                <a:gd name="T72" fmla="*/ 124 w 313"/>
                <a:gd name="T73" fmla="*/ 190 h 243"/>
                <a:gd name="T74" fmla="*/ 124 w 313"/>
                <a:gd name="T75" fmla="*/ 194 h 243"/>
                <a:gd name="T76" fmla="*/ 279 w 313"/>
                <a:gd name="T77" fmla="*/ 126 h 243"/>
                <a:gd name="T78" fmla="*/ 284 w 313"/>
                <a:gd name="T79" fmla="*/ 126 h 243"/>
                <a:gd name="T80" fmla="*/ 296 w 313"/>
                <a:gd name="T81" fmla="*/ 129 h 243"/>
                <a:gd name="T82" fmla="*/ 296 w 313"/>
                <a:gd name="T83" fmla="*/ 124 h 243"/>
                <a:gd name="T84" fmla="*/ 296 w 313"/>
                <a:gd name="T85" fmla="*/ 12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3" h="243">
                  <a:moveTo>
                    <a:pt x="313" y="129"/>
                  </a:moveTo>
                  <a:cubicBezTo>
                    <a:pt x="313" y="114"/>
                    <a:pt x="300" y="109"/>
                    <a:pt x="288" y="109"/>
                  </a:cubicBezTo>
                  <a:cubicBezTo>
                    <a:pt x="269" y="109"/>
                    <a:pt x="264" y="120"/>
                    <a:pt x="264" y="120"/>
                  </a:cubicBezTo>
                  <a:cubicBezTo>
                    <a:pt x="264" y="120"/>
                    <a:pt x="264" y="120"/>
                    <a:pt x="264" y="120"/>
                  </a:cubicBezTo>
                  <a:cubicBezTo>
                    <a:pt x="264" y="38"/>
                    <a:pt x="264" y="38"/>
                    <a:pt x="264" y="38"/>
                  </a:cubicBezTo>
                  <a:cubicBezTo>
                    <a:pt x="272" y="40"/>
                    <a:pt x="279" y="43"/>
                    <a:pt x="287" y="47"/>
                  </a:cubicBezTo>
                  <a:cubicBezTo>
                    <a:pt x="291" y="48"/>
                    <a:pt x="295" y="46"/>
                    <a:pt x="296" y="43"/>
                  </a:cubicBezTo>
                  <a:cubicBezTo>
                    <a:pt x="298" y="39"/>
                    <a:pt x="296" y="35"/>
                    <a:pt x="292" y="34"/>
                  </a:cubicBezTo>
                  <a:cubicBezTo>
                    <a:pt x="214" y="0"/>
                    <a:pt x="140" y="2"/>
                    <a:pt x="92" y="10"/>
                  </a:cubicBezTo>
                  <a:cubicBezTo>
                    <a:pt x="40" y="18"/>
                    <a:pt x="7" y="33"/>
                    <a:pt x="5" y="34"/>
                  </a:cubicBezTo>
                  <a:cubicBezTo>
                    <a:pt x="2" y="36"/>
                    <a:pt x="0" y="40"/>
                    <a:pt x="2" y="43"/>
                  </a:cubicBezTo>
                  <a:cubicBezTo>
                    <a:pt x="4" y="47"/>
                    <a:pt x="8" y="48"/>
                    <a:pt x="11" y="46"/>
                  </a:cubicBezTo>
                  <a:cubicBezTo>
                    <a:pt x="11" y="46"/>
                    <a:pt x="19" y="43"/>
                    <a:pt x="32" y="3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27" y="65"/>
                    <a:pt x="26" y="69"/>
                    <a:pt x="22" y="70"/>
                  </a:cubicBezTo>
                  <a:cubicBezTo>
                    <a:pt x="18" y="72"/>
                    <a:pt x="12" y="73"/>
                    <a:pt x="12" y="78"/>
                  </a:cubicBezTo>
                  <a:cubicBezTo>
                    <a:pt x="13" y="85"/>
                    <a:pt x="20" y="85"/>
                    <a:pt x="26" y="85"/>
                  </a:cubicBezTo>
                  <a:cubicBezTo>
                    <a:pt x="26" y="85"/>
                    <a:pt x="25" y="124"/>
                    <a:pt x="20" y="164"/>
                  </a:cubicBezTo>
                  <a:cubicBezTo>
                    <a:pt x="15" y="195"/>
                    <a:pt x="15" y="195"/>
                    <a:pt x="15" y="195"/>
                  </a:cubicBezTo>
                  <a:cubicBezTo>
                    <a:pt x="39" y="195"/>
                    <a:pt x="39" y="195"/>
                    <a:pt x="39" y="195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9" y="176"/>
                    <a:pt x="38" y="165"/>
                    <a:pt x="46" y="165"/>
                  </a:cubicBezTo>
                  <a:cubicBezTo>
                    <a:pt x="52" y="165"/>
                    <a:pt x="52" y="173"/>
                    <a:pt x="52" y="177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79" y="195"/>
                    <a:pt x="79" y="195"/>
                    <a:pt x="79" y="195"/>
                  </a:cubicBezTo>
                  <a:cubicBezTo>
                    <a:pt x="79" y="195"/>
                    <a:pt x="81" y="167"/>
                    <a:pt x="71" y="151"/>
                  </a:cubicBezTo>
                  <a:cubicBezTo>
                    <a:pt x="61" y="133"/>
                    <a:pt x="44" y="125"/>
                    <a:pt x="43" y="104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78"/>
                    <a:pt x="52" y="80"/>
                    <a:pt x="55" y="70"/>
                  </a:cubicBezTo>
                  <a:cubicBezTo>
                    <a:pt x="55" y="70"/>
                    <a:pt x="49" y="63"/>
                    <a:pt x="42" y="67"/>
                  </a:cubicBezTo>
                  <a:cubicBezTo>
                    <a:pt x="42" y="67"/>
                    <a:pt x="40" y="65"/>
                    <a:pt x="38" y="64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52" y="32"/>
                    <a:pt x="71" y="27"/>
                    <a:pt x="95" y="23"/>
                  </a:cubicBezTo>
                  <a:cubicBezTo>
                    <a:pt x="112" y="21"/>
                    <a:pt x="132" y="19"/>
                    <a:pt x="154" y="19"/>
                  </a:cubicBezTo>
                  <a:cubicBezTo>
                    <a:pt x="154" y="170"/>
                    <a:pt x="154" y="170"/>
                    <a:pt x="154" y="170"/>
                  </a:cubicBezTo>
                  <a:cubicBezTo>
                    <a:pt x="153" y="170"/>
                    <a:pt x="153" y="170"/>
                    <a:pt x="153" y="170"/>
                  </a:cubicBezTo>
                  <a:cubicBezTo>
                    <a:pt x="125" y="170"/>
                    <a:pt x="114" y="186"/>
                    <a:pt x="114" y="186"/>
                  </a:cubicBezTo>
                  <a:cubicBezTo>
                    <a:pt x="93" y="212"/>
                    <a:pt x="112" y="238"/>
                    <a:pt x="112" y="238"/>
                  </a:cubicBezTo>
                  <a:cubicBezTo>
                    <a:pt x="119" y="235"/>
                    <a:pt x="119" y="235"/>
                    <a:pt x="119" y="235"/>
                  </a:cubicBezTo>
                  <a:cubicBezTo>
                    <a:pt x="119" y="235"/>
                    <a:pt x="114" y="226"/>
                    <a:pt x="116" y="217"/>
                  </a:cubicBezTo>
                  <a:cubicBezTo>
                    <a:pt x="117" y="206"/>
                    <a:pt x="123" y="207"/>
                    <a:pt x="123" y="207"/>
                  </a:cubicBezTo>
                  <a:cubicBezTo>
                    <a:pt x="129" y="206"/>
                    <a:pt x="128" y="216"/>
                    <a:pt x="128" y="216"/>
                  </a:cubicBezTo>
                  <a:cubicBezTo>
                    <a:pt x="128" y="243"/>
                    <a:pt x="128" y="243"/>
                    <a:pt x="128" y="243"/>
                  </a:cubicBezTo>
                  <a:cubicBezTo>
                    <a:pt x="155" y="243"/>
                    <a:pt x="155" y="243"/>
                    <a:pt x="155" y="243"/>
                  </a:cubicBezTo>
                  <a:cubicBezTo>
                    <a:pt x="155" y="243"/>
                    <a:pt x="154" y="231"/>
                    <a:pt x="163" y="231"/>
                  </a:cubicBezTo>
                  <a:cubicBezTo>
                    <a:pt x="163" y="231"/>
                    <a:pt x="172" y="229"/>
                    <a:pt x="172" y="243"/>
                  </a:cubicBezTo>
                  <a:cubicBezTo>
                    <a:pt x="198" y="242"/>
                    <a:pt x="198" y="242"/>
                    <a:pt x="198" y="242"/>
                  </a:cubicBezTo>
                  <a:cubicBezTo>
                    <a:pt x="198" y="242"/>
                    <a:pt x="198" y="224"/>
                    <a:pt x="198" y="216"/>
                  </a:cubicBezTo>
                  <a:cubicBezTo>
                    <a:pt x="198" y="206"/>
                    <a:pt x="196" y="198"/>
                    <a:pt x="196" y="198"/>
                  </a:cubicBezTo>
                  <a:cubicBezTo>
                    <a:pt x="190" y="177"/>
                    <a:pt x="170" y="172"/>
                    <a:pt x="159" y="170"/>
                  </a:cubicBezTo>
                  <a:cubicBezTo>
                    <a:pt x="159" y="19"/>
                    <a:pt x="159" y="19"/>
                    <a:pt x="159" y="19"/>
                  </a:cubicBezTo>
                  <a:cubicBezTo>
                    <a:pt x="189" y="20"/>
                    <a:pt x="223" y="24"/>
                    <a:pt x="259" y="36"/>
                  </a:cubicBezTo>
                  <a:cubicBezTo>
                    <a:pt x="259" y="120"/>
                    <a:pt x="259" y="120"/>
                    <a:pt x="259" y="120"/>
                  </a:cubicBezTo>
                  <a:cubicBezTo>
                    <a:pt x="236" y="120"/>
                    <a:pt x="236" y="120"/>
                    <a:pt x="236" y="120"/>
                  </a:cubicBezTo>
                  <a:cubicBezTo>
                    <a:pt x="236" y="120"/>
                    <a:pt x="214" y="120"/>
                    <a:pt x="214" y="145"/>
                  </a:cubicBezTo>
                  <a:cubicBezTo>
                    <a:pt x="214" y="174"/>
                    <a:pt x="214" y="174"/>
                    <a:pt x="214" y="174"/>
                  </a:cubicBezTo>
                  <a:cubicBezTo>
                    <a:pt x="244" y="174"/>
                    <a:pt x="244" y="174"/>
                    <a:pt x="244" y="174"/>
                  </a:cubicBezTo>
                  <a:cubicBezTo>
                    <a:pt x="244" y="174"/>
                    <a:pt x="241" y="169"/>
                    <a:pt x="241" y="164"/>
                  </a:cubicBezTo>
                  <a:cubicBezTo>
                    <a:pt x="241" y="161"/>
                    <a:pt x="242" y="159"/>
                    <a:pt x="246" y="159"/>
                  </a:cubicBezTo>
                  <a:cubicBezTo>
                    <a:pt x="263" y="159"/>
                    <a:pt x="263" y="159"/>
                    <a:pt x="263" y="159"/>
                  </a:cubicBezTo>
                  <a:cubicBezTo>
                    <a:pt x="263" y="174"/>
                    <a:pt x="263" y="174"/>
                    <a:pt x="263" y="174"/>
                  </a:cubicBezTo>
                  <a:cubicBezTo>
                    <a:pt x="297" y="174"/>
                    <a:pt x="297" y="174"/>
                    <a:pt x="297" y="174"/>
                  </a:cubicBezTo>
                  <a:cubicBezTo>
                    <a:pt x="297" y="174"/>
                    <a:pt x="289" y="163"/>
                    <a:pt x="289" y="151"/>
                  </a:cubicBezTo>
                  <a:cubicBezTo>
                    <a:pt x="299" y="151"/>
                    <a:pt x="313" y="147"/>
                    <a:pt x="313" y="129"/>
                  </a:cubicBezTo>
                  <a:close/>
                  <a:moveTo>
                    <a:pt x="30" y="73"/>
                  </a:moveTo>
                  <a:cubicBezTo>
                    <a:pt x="30" y="71"/>
                    <a:pt x="31" y="71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4" y="70"/>
                    <a:pt x="35" y="71"/>
                    <a:pt x="35" y="73"/>
                  </a:cubicBezTo>
                  <a:cubicBezTo>
                    <a:pt x="35" y="74"/>
                    <a:pt x="34" y="75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1" y="74"/>
                    <a:pt x="30" y="74"/>
                    <a:pt x="30" y="73"/>
                  </a:cubicBezTo>
                  <a:close/>
                  <a:moveTo>
                    <a:pt x="124" y="194"/>
                  </a:moveTo>
                  <a:cubicBezTo>
                    <a:pt x="123" y="194"/>
                    <a:pt x="122" y="193"/>
                    <a:pt x="122" y="192"/>
                  </a:cubicBezTo>
                  <a:cubicBezTo>
                    <a:pt x="122" y="191"/>
                    <a:pt x="123" y="190"/>
                    <a:pt x="124" y="190"/>
                  </a:cubicBezTo>
                  <a:cubicBezTo>
                    <a:pt x="126" y="190"/>
                    <a:pt x="127" y="191"/>
                    <a:pt x="127" y="192"/>
                  </a:cubicBezTo>
                  <a:cubicBezTo>
                    <a:pt x="127" y="193"/>
                    <a:pt x="126" y="194"/>
                    <a:pt x="124" y="194"/>
                  </a:cubicBezTo>
                  <a:close/>
                  <a:moveTo>
                    <a:pt x="281" y="129"/>
                  </a:moveTo>
                  <a:cubicBezTo>
                    <a:pt x="280" y="129"/>
                    <a:pt x="279" y="128"/>
                    <a:pt x="279" y="126"/>
                  </a:cubicBezTo>
                  <a:cubicBezTo>
                    <a:pt x="279" y="125"/>
                    <a:pt x="280" y="124"/>
                    <a:pt x="281" y="124"/>
                  </a:cubicBezTo>
                  <a:cubicBezTo>
                    <a:pt x="283" y="124"/>
                    <a:pt x="284" y="125"/>
                    <a:pt x="284" y="126"/>
                  </a:cubicBezTo>
                  <a:cubicBezTo>
                    <a:pt x="284" y="128"/>
                    <a:pt x="283" y="129"/>
                    <a:pt x="281" y="129"/>
                  </a:cubicBezTo>
                  <a:close/>
                  <a:moveTo>
                    <a:pt x="296" y="129"/>
                  </a:moveTo>
                  <a:cubicBezTo>
                    <a:pt x="295" y="129"/>
                    <a:pt x="294" y="128"/>
                    <a:pt x="294" y="126"/>
                  </a:cubicBezTo>
                  <a:cubicBezTo>
                    <a:pt x="294" y="125"/>
                    <a:pt x="295" y="124"/>
                    <a:pt x="296" y="124"/>
                  </a:cubicBezTo>
                  <a:cubicBezTo>
                    <a:pt x="297" y="124"/>
                    <a:pt x="298" y="125"/>
                    <a:pt x="298" y="126"/>
                  </a:cubicBezTo>
                  <a:cubicBezTo>
                    <a:pt x="298" y="128"/>
                    <a:pt x="297" y="129"/>
                    <a:pt x="296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7966855">
            <a:off x="3056017" y="3941147"/>
            <a:ext cx="1140499" cy="1197436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13" name="椭圆 12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" fmla="*/ 3344 w 9895"/>
                <a:gd name="connsiteY0" fmla="*/ 6940 h 10026"/>
                <a:gd name="connsiteX1" fmla="*/ 3817 w 9895"/>
                <a:gd name="connsiteY1" fmla="*/ 9144 h 10026"/>
                <a:gd name="connsiteX2" fmla="*/ 5380 w 9895"/>
                <a:gd name="connsiteY2" fmla="*/ 6940 h 10026"/>
                <a:gd name="connsiteX3" fmla="*/ 5900 w 9895"/>
                <a:gd name="connsiteY3" fmla="*/ 9082 h 10026"/>
                <a:gd name="connsiteX4" fmla="*/ 7322 w 9895"/>
                <a:gd name="connsiteY4" fmla="*/ 6751 h 10026"/>
                <a:gd name="connsiteX5" fmla="*/ 8932 w 9895"/>
                <a:gd name="connsiteY5" fmla="*/ 9648 h 10026"/>
                <a:gd name="connsiteX6" fmla="*/ 8979 w 9895"/>
                <a:gd name="connsiteY6" fmla="*/ 9837 h 10026"/>
                <a:gd name="connsiteX7" fmla="*/ 8979 w 9895"/>
                <a:gd name="connsiteY7" fmla="*/ 10026 h 10026"/>
                <a:gd name="connsiteX8" fmla="*/ 9737 w 9895"/>
                <a:gd name="connsiteY8" fmla="*/ 7759 h 10026"/>
                <a:gd name="connsiteX9" fmla="*/ 9406 w 9895"/>
                <a:gd name="connsiteY9" fmla="*/ 2785 h 10026"/>
                <a:gd name="connsiteX10" fmla="*/ 7107 w 9895"/>
                <a:gd name="connsiteY10" fmla="*/ 1443 h 10026"/>
                <a:gd name="connsiteX11" fmla="*/ 4518 w 9895"/>
                <a:gd name="connsiteY11" fmla="*/ 26 h 10026"/>
                <a:gd name="connsiteX12" fmla="*/ 833 w 9895"/>
                <a:gd name="connsiteY12" fmla="*/ 2533 h 10026"/>
                <a:gd name="connsiteX13" fmla="*/ 1118 w 9895"/>
                <a:gd name="connsiteY13" fmla="*/ 9775 h 10026"/>
                <a:gd name="connsiteX14" fmla="*/ 3344 w 9895"/>
                <a:gd name="connsiteY14" fmla="*/ 6940 h 10026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566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379 w 10100"/>
                <a:gd name="connsiteY0" fmla="*/ 6922 h 10000"/>
                <a:gd name="connsiteX1" fmla="*/ 3858 w 10100"/>
                <a:gd name="connsiteY1" fmla="*/ 9120 h 10000"/>
                <a:gd name="connsiteX2" fmla="*/ 5437 w 10100"/>
                <a:gd name="connsiteY2" fmla="*/ 6922 h 10000"/>
                <a:gd name="connsiteX3" fmla="*/ 5963 w 10100"/>
                <a:gd name="connsiteY3" fmla="*/ 9058 h 10000"/>
                <a:gd name="connsiteX4" fmla="*/ 7400 w 10100"/>
                <a:gd name="connsiteY4" fmla="*/ 6733 h 10000"/>
                <a:gd name="connsiteX5" fmla="*/ 9027 w 10100"/>
                <a:gd name="connsiteY5" fmla="*/ 9623 h 10000"/>
                <a:gd name="connsiteX6" fmla="*/ 9074 w 10100"/>
                <a:gd name="connsiteY6" fmla="*/ 9811 h 10000"/>
                <a:gd name="connsiteX7" fmla="*/ 9074 w 10100"/>
                <a:gd name="connsiteY7" fmla="*/ 10000 h 10000"/>
                <a:gd name="connsiteX8" fmla="*/ 9840 w 10100"/>
                <a:gd name="connsiteY8" fmla="*/ 7739 h 10000"/>
                <a:gd name="connsiteX9" fmla="*/ 9778 w 10100"/>
                <a:gd name="connsiteY9" fmla="*/ 2997 h 10000"/>
                <a:gd name="connsiteX10" fmla="*/ 7182 w 10100"/>
                <a:gd name="connsiteY10" fmla="*/ 1439 h 10000"/>
                <a:gd name="connsiteX11" fmla="*/ 4132 w 10100"/>
                <a:gd name="connsiteY11" fmla="*/ 26 h 10000"/>
                <a:gd name="connsiteX12" fmla="*/ 842 w 10100"/>
                <a:gd name="connsiteY12" fmla="*/ 2526 h 10000"/>
                <a:gd name="connsiteX13" fmla="*/ 1130 w 10100"/>
                <a:gd name="connsiteY13" fmla="*/ 9750 h 10000"/>
                <a:gd name="connsiteX14" fmla="*/ 3379 w 10100"/>
                <a:gd name="connsiteY14" fmla="*/ 6922 h 10000"/>
                <a:gd name="connsiteX0" fmla="*/ 3419 w 10140"/>
                <a:gd name="connsiteY0" fmla="*/ 6910 h 9988"/>
                <a:gd name="connsiteX1" fmla="*/ 3898 w 10140"/>
                <a:gd name="connsiteY1" fmla="*/ 9108 h 9988"/>
                <a:gd name="connsiteX2" fmla="*/ 5477 w 10140"/>
                <a:gd name="connsiteY2" fmla="*/ 6910 h 9988"/>
                <a:gd name="connsiteX3" fmla="*/ 6003 w 10140"/>
                <a:gd name="connsiteY3" fmla="*/ 9046 h 9988"/>
                <a:gd name="connsiteX4" fmla="*/ 7440 w 10140"/>
                <a:gd name="connsiteY4" fmla="*/ 6721 h 9988"/>
                <a:gd name="connsiteX5" fmla="*/ 9067 w 10140"/>
                <a:gd name="connsiteY5" fmla="*/ 9611 h 9988"/>
                <a:gd name="connsiteX6" fmla="*/ 9114 w 10140"/>
                <a:gd name="connsiteY6" fmla="*/ 9799 h 9988"/>
                <a:gd name="connsiteX7" fmla="*/ 9114 w 10140"/>
                <a:gd name="connsiteY7" fmla="*/ 9988 h 9988"/>
                <a:gd name="connsiteX8" fmla="*/ 9880 w 10140"/>
                <a:gd name="connsiteY8" fmla="*/ 7727 h 9988"/>
                <a:gd name="connsiteX9" fmla="*/ 9818 w 10140"/>
                <a:gd name="connsiteY9" fmla="*/ 2985 h 9988"/>
                <a:gd name="connsiteX10" fmla="*/ 7222 w 10140"/>
                <a:gd name="connsiteY10" fmla="*/ 1427 h 9988"/>
                <a:gd name="connsiteX11" fmla="*/ 4172 w 10140"/>
                <a:gd name="connsiteY11" fmla="*/ 14 h 9988"/>
                <a:gd name="connsiteX12" fmla="*/ 828 w 10140"/>
                <a:gd name="connsiteY12" fmla="*/ 2149 h 9988"/>
                <a:gd name="connsiteX13" fmla="*/ 1170 w 10140"/>
                <a:gd name="connsiteY13" fmla="*/ 9738 h 9988"/>
                <a:gd name="connsiteX14" fmla="*/ 3419 w 10140"/>
                <a:gd name="connsiteY14" fmla="*/ 6910 h 9988"/>
                <a:gd name="connsiteX0" fmla="*/ 2911 w 9539"/>
                <a:gd name="connsiteY0" fmla="*/ 6927 h 10009"/>
                <a:gd name="connsiteX1" fmla="*/ 3383 w 9539"/>
                <a:gd name="connsiteY1" fmla="*/ 9128 h 10009"/>
                <a:gd name="connsiteX2" fmla="*/ 4940 w 9539"/>
                <a:gd name="connsiteY2" fmla="*/ 6927 h 10009"/>
                <a:gd name="connsiteX3" fmla="*/ 5459 w 9539"/>
                <a:gd name="connsiteY3" fmla="*/ 9066 h 10009"/>
                <a:gd name="connsiteX4" fmla="*/ 6876 w 9539"/>
                <a:gd name="connsiteY4" fmla="*/ 6738 h 10009"/>
                <a:gd name="connsiteX5" fmla="*/ 8481 w 9539"/>
                <a:gd name="connsiteY5" fmla="*/ 9632 h 10009"/>
                <a:gd name="connsiteX6" fmla="*/ 8527 w 9539"/>
                <a:gd name="connsiteY6" fmla="*/ 9820 h 10009"/>
                <a:gd name="connsiteX7" fmla="*/ 8527 w 9539"/>
                <a:gd name="connsiteY7" fmla="*/ 10009 h 10009"/>
                <a:gd name="connsiteX8" fmla="*/ 9283 w 9539"/>
                <a:gd name="connsiteY8" fmla="*/ 7745 h 10009"/>
                <a:gd name="connsiteX9" fmla="*/ 9221 w 9539"/>
                <a:gd name="connsiteY9" fmla="*/ 2998 h 10009"/>
                <a:gd name="connsiteX10" fmla="*/ 6661 w 9539"/>
                <a:gd name="connsiteY10" fmla="*/ 1438 h 10009"/>
                <a:gd name="connsiteX11" fmla="*/ 3653 w 9539"/>
                <a:gd name="connsiteY11" fmla="*/ 23 h 10009"/>
                <a:gd name="connsiteX12" fmla="*/ 999 w 9539"/>
                <a:gd name="connsiteY12" fmla="*/ 2453 h 10009"/>
                <a:gd name="connsiteX13" fmla="*/ 693 w 9539"/>
                <a:gd name="connsiteY13" fmla="*/ 9759 h 10009"/>
                <a:gd name="connsiteX14" fmla="*/ 2911 w 9539"/>
                <a:gd name="connsiteY14" fmla="*/ 6927 h 1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732944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019203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366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373216"/>
            <a:ext cx="9144000" cy="14847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51520" y="4955419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204" y="5451397"/>
            <a:ext cx="7841249" cy="11459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很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早之前，我的小伙伴</a:t>
            </a:r>
            <a:r>
              <a:rPr lang="en-US" altLang="zh-CN" sz="2800" dirty="0" smtClean="0">
                <a:solidFill>
                  <a:srgbClr val="FFD03B"/>
                </a:solidFill>
                <a:latin typeface="+mn-ea"/>
              </a:rPr>
              <a:t>@</a:t>
            </a:r>
            <a:r>
              <a:rPr lang="zh-CN" altLang="en-US" sz="2800" dirty="0" smtClean="0">
                <a:solidFill>
                  <a:srgbClr val="FFD03B"/>
                </a:solidFill>
                <a:latin typeface="+mn-ea"/>
              </a:rPr>
              <a:t>艹将</a:t>
            </a:r>
            <a:r>
              <a:rPr lang="en-US" altLang="zh-CN" sz="2800" dirty="0" err="1" smtClean="0">
                <a:solidFill>
                  <a:srgbClr val="FFD03B"/>
                </a:solidFill>
                <a:latin typeface="+mn-ea"/>
              </a:rPr>
              <a:t>PPTao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已经分享过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2013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的强大了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此处我也不废话，因为要说，可能要说上一天。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639144"/>
            <a:ext cx="76104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74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35696" y="1853535"/>
            <a:ext cx="550663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 smtClean="0">
                <a:solidFill>
                  <a:schemeClr val="bg1"/>
                </a:solidFill>
                <a:latin typeface="+mn-ea"/>
              </a:rPr>
              <a:t>BUT</a:t>
            </a:r>
            <a:endParaRPr lang="zh-CN" altLang="en-US" sz="199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30461" y="4487679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大部分人只看到了表面的强大</a:t>
            </a:r>
            <a:endParaRPr lang="zh-CN" altLang="en-US" sz="2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9712" y="1700808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大家似乎一点也没有小看它</a:t>
            </a:r>
            <a:endParaRPr lang="zh-CN" altLang="en-US" sz="3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875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536" y="6136803"/>
            <a:ext cx="81868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有多少人用过这个功能？或者说有多少人按过这个按钮？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32656"/>
            <a:ext cx="9144000" cy="110799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</a:rPr>
              <a:t>做个</a:t>
            </a:r>
            <a:r>
              <a:rPr lang="zh-CN" altLang="en-US" sz="6600" dirty="0" smtClean="0">
                <a:solidFill>
                  <a:srgbClr val="FFD03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小调查</a:t>
            </a:r>
            <a:endParaRPr lang="zh-CN" altLang="en-US" sz="6600" dirty="0">
              <a:solidFill>
                <a:srgbClr val="FFD03B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8485" y="3448128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latin typeface="+mn-ea"/>
              </a:rPr>
              <a:t>Office</a:t>
            </a:r>
          </a:p>
          <a:p>
            <a:pPr algn="ctr"/>
            <a:r>
              <a:rPr lang="zh-CN" altLang="en-US" sz="2800" dirty="0">
                <a:latin typeface="+mn-ea"/>
              </a:rPr>
              <a:t>应用程序</a:t>
            </a:r>
            <a:endParaRPr lang="zh-CN" altLang="en-US" sz="4000" dirty="0"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87519" y="2197746"/>
            <a:ext cx="1202887" cy="1250382"/>
            <a:chOff x="-1404664" y="1543633"/>
            <a:chExt cx="1800200" cy="1871280"/>
          </a:xfrm>
        </p:grpSpPr>
        <p:sp>
          <p:nvSpPr>
            <p:cNvPr id="11" name="六边形 10"/>
            <p:cNvSpPr/>
            <p:nvPr/>
          </p:nvSpPr>
          <p:spPr>
            <a:xfrm rot="5400000">
              <a:off x="-1346690" y="1672687"/>
              <a:ext cx="1871280" cy="1613172"/>
            </a:xfrm>
            <a:prstGeom prst="hexagon">
              <a:avLst/>
            </a:prstGeom>
            <a:solidFill>
              <a:srgbClr val="0072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六边形 11"/>
            <p:cNvSpPr/>
            <p:nvPr/>
          </p:nvSpPr>
          <p:spPr>
            <a:xfrm rot="5400000">
              <a:off x="-1462271" y="2597099"/>
              <a:ext cx="835293" cy="720080"/>
            </a:xfrm>
            <a:prstGeom prst="hexagon">
              <a:avLst/>
            </a:prstGeom>
            <a:solidFill>
              <a:srgbClr val="0072C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2055832" y="4843839"/>
            <a:ext cx="1556676" cy="683577"/>
            <a:chOff x="76" y="1687"/>
            <a:chExt cx="1651" cy="725"/>
          </a:xfrm>
          <a:solidFill>
            <a:srgbClr val="2E2E2E"/>
          </a:solidFill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31" y="1687"/>
              <a:ext cx="204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6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20 w 128"/>
                <a:gd name="T5" fmla="*/ 5 h 118"/>
                <a:gd name="T6" fmla="*/ 0 w 128"/>
                <a:gd name="T7" fmla="*/ 37 h 118"/>
                <a:gd name="T8" fmla="*/ 15 w 128"/>
                <a:gd name="T9" fmla="*/ 114 h 118"/>
                <a:gd name="T10" fmla="*/ 20 w 128"/>
                <a:gd name="T11" fmla="*/ 118 h 118"/>
                <a:gd name="T12" fmla="*/ 108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5" y="116"/>
                    <a:pt x="18" y="118"/>
                    <a:pt x="20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0" y="118"/>
                    <a:pt x="113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793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638" y="1931"/>
              <a:ext cx="526" cy="481"/>
            </a:xfrm>
            <a:custGeom>
              <a:avLst/>
              <a:gdLst>
                <a:gd name="T0" fmla="*/ 109 w 129"/>
                <a:gd name="T1" fmla="*/ 5 h 118"/>
                <a:gd name="T2" fmla="*/ 109 w 129"/>
                <a:gd name="T3" fmla="*/ 5 h 118"/>
                <a:gd name="T4" fmla="*/ 64 w 129"/>
                <a:gd name="T5" fmla="*/ 1 h 118"/>
                <a:gd name="T6" fmla="*/ 20 w 129"/>
                <a:gd name="T7" fmla="*/ 5 h 118"/>
                <a:gd name="T8" fmla="*/ 14 w 129"/>
                <a:gd name="T9" fmla="*/ 8 h 118"/>
                <a:gd name="T10" fmla="*/ 0 w 129"/>
                <a:gd name="T11" fmla="*/ 37 h 118"/>
                <a:gd name="T12" fmla="*/ 15 w 129"/>
                <a:gd name="T13" fmla="*/ 114 h 118"/>
                <a:gd name="T14" fmla="*/ 21 w 129"/>
                <a:gd name="T15" fmla="*/ 118 h 118"/>
                <a:gd name="T16" fmla="*/ 108 w 129"/>
                <a:gd name="T17" fmla="*/ 118 h 118"/>
                <a:gd name="T18" fmla="*/ 114 w 129"/>
                <a:gd name="T19" fmla="*/ 114 h 118"/>
                <a:gd name="T20" fmla="*/ 129 w 129"/>
                <a:gd name="T21" fmla="*/ 37 h 118"/>
                <a:gd name="T22" fmla="*/ 109 w 129"/>
                <a:gd name="T23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18">
                  <a:moveTo>
                    <a:pt x="109" y="5"/>
                  </a:moveTo>
                  <a:cubicBezTo>
                    <a:pt x="109" y="5"/>
                    <a:pt x="109" y="5"/>
                    <a:pt x="109" y="5"/>
                  </a:cubicBezTo>
                  <a:cubicBezTo>
                    <a:pt x="98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18" y="6"/>
                    <a:pt x="16" y="7"/>
                    <a:pt x="14" y="8"/>
                  </a:cubicBezTo>
                  <a:cubicBezTo>
                    <a:pt x="5" y="13"/>
                    <a:pt x="0" y="24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6" y="116"/>
                    <a:pt x="18" y="118"/>
                    <a:pt x="21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1" y="118"/>
                    <a:pt x="113" y="116"/>
                    <a:pt x="114" y="114"/>
                  </a:cubicBezTo>
                  <a:cubicBezTo>
                    <a:pt x="124" y="78"/>
                    <a:pt x="129" y="52"/>
                    <a:pt x="129" y="37"/>
                  </a:cubicBezTo>
                  <a:cubicBezTo>
                    <a:pt x="129" y="21"/>
                    <a:pt x="121" y="10"/>
                    <a:pt x="10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1356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1205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19 w 128"/>
                <a:gd name="T5" fmla="*/ 5 h 118"/>
                <a:gd name="T6" fmla="*/ 0 w 128"/>
                <a:gd name="T7" fmla="*/ 37 h 118"/>
                <a:gd name="T8" fmla="*/ 14 w 128"/>
                <a:gd name="T9" fmla="*/ 114 h 118"/>
                <a:gd name="T10" fmla="*/ 20 w 128"/>
                <a:gd name="T11" fmla="*/ 118 h 118"/>
                <a:gd name="T12" fmla="*/ 107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0" y="2"/>
                    <a:pt x="19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4" y="114"/>
                  </a:cubicBezTo>
                  <a:cubicBezTo>
                    <a:pt x="15" y="116"/>
                    <a:pt x="17" y="118"/>
                    <a:pt x="20" y="118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10" y="118"/>
                    <a:pt x="112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3" name="Group 4"/>
          <p:cNvGrpSpPr>
            <a:grpSpLocks noChangeAspect="1"/>
          </p:cNvGrpSpPr>
          <p:nvPr/>
        </p:nvGrpSpPr>
        <p:grpSpPr bwMode="auto">
          <a:xfrm>
            <a:off x="3678485" y="4843839"/>
            <a:ext cx="1556676" cy="683577"/>
            <a:chOff x="76" y="1687"/>
            <a:chExt cx="1651" cy="725"/>
          </a:xfrm>
          <a:solidFill>
            <a:srgbClr val="2E2E2E"/>
          </a:solidFill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231" y="1687"/>
              <a:ext cx="204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76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20 w 128"/>
                <a:gd name="T5" fmla="*/ 5 h 118"/>
                <a:gd name="T6" fmla="*/ 0 w 128"/>
                <a:gd name="T7" fmla="*/ 37 h 118"/>
                <a:gd name="T8" fmla="*/ 15 w 128"/>
                <a:gd name="T9" fmla="*/ 114 h 118"/>
                <a:gd name="T10" fmla="*/ 20 w 128"/>
                <a:gd name="T11" fmla="*/ 118 h 118"/>
                <a:gd name="T12" fmla="*/ 108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5" y="116"/>
                    <a:pt x="18" y="118"/>
                    <a:pt x="20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0" y="118"/>
                    <a:pt x="113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Oval 7"/>
            <p:cNvSpPr>
              <a:spLocks noChangeArrowheads="1"/>
            </p:cNvSpPr>
            <p:nvPr/>
          </p:nvSpPr>
          <p:spPr bwMode="auto">
            <a:xfrm>
              <a:off x="793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638" y="1931"/>
              <a:ext cx="526" cy="481"/>
            </a:xfrm>
            <a:custGeom>
              <a:avLst/>
              <a:gdLst>
                <a:gd name="T0" fmla="*/ 109 w 129"/>
                <a:gd name="T1" fmla="*/ 5 h 118"/>
                <a:gd name="T2" fmla="*/ 109 w 129"/>
                <a:gd name="T3" fmla="*/ 5 h 118"/>
                <a:gd name="T4" fmla="*/ 64 w 129"/>
                <a:gd name="T5" fmla="*/ 1 h 118"/>
                <a:gd name="T6" fmla="*/ 20 w 129"/>
                <a:gd name="T7" fmla="*/ 5 h 118"/>
                <a:gd name="T8" fmla="*/ 14 w 129"/>
                <a:gd name="T9" fmla="*/ 8 h 118"/>
                <a:gd name="T10" fmla="*/ 0 w 129"/>
                <a:gd name="T11" fmla="*/ 37 h 118"/>
                <a:gd name="T12" fmla="*/ 15 w 129"/>
                <a:gd name="T13" fmla="*/ 114 h 118"/>
                <a:gd name="T14" fmla="*/ 21 w 129"/>
                <a:gd name="T15" fmla="*/ 118 h 118"/>
                <a:gd name="T16" fmla="*/ 108 w 129"/>
                <a:gd name="T17" fmla="*/ 118 h 118"/>
                <a:gd name="T18" fmla="*/ 114 w 129"/>
                <a:gd name="T19" fmla="*/ 114 h 118"/>
                <a:gd name="T20" fmla="*/ 129 w 129"/>
                <a:gd name="T21" fmla="*/ 37 h 118"/>
                <a:gd name="T22" fmla="*/ 109 w 129"/>
                <a:gd name="T23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18">
                  <a:moveTo>
                    <a:pt x="109" y="5"/>
                  </a:moveTo>
                  <a:cubicBezTo>
                    <a:pt x="109" y="5"/>
                    <a:pt x="109" y="5"/>
                    <a:pt x="109" y="5"/>
                  </a:cubicBezTo>
                  <a:cubicBezTo>
                    <a:pt x="98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18" y="6"/>
                    <a:pt x="16" y="7"/>
                    <a:pt x="14" y="8"/>
                  </a:cubicBezTo>
                  <a:cubicBezTo>
                    <a:pt x="5" y="13"/>
                    <a:pt x="0" y="24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6" y="116"/>
                    <a:pt x="18" y="118"/>
                    <a:pt x="21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1" y="118"/>
                    <a:pt x="113" y="116"/>
                    <a:pt x="114" y="114"/>
                  </a:cubicBezTo>
                  <a:cubicBezTo>
                    <a:pt x="124" y="78"/>
                    <a:pt x="129" y="52"/>
                    <a:pt x="129" y="37"/>
                  </a:cubicBezTo>
                  <a:cubicBezTo>
                    <a:pt x="129" y="21"/>
                    <a:pt x="121" y="10"/>
                    <a:pt x="10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1356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205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19 w 128"/>
                <a:gd name="T5" fmla="*/ 5 h 118"/>
                <a:gd name="T6" fmla="*/ 0 w 128"/>
                <a:gd name="T7" fmla="*/ 37 h 118"/>
                <a:gd name="T8" fmla="*/ 14 w 128"/>
                <a:gd name="T9" fmla="*/ 114 h 118"/>
                <a:gd name="T10" fmla="*/ 20 w 128"/>
                <a:gd name="T11" fmla="*/ 118 h 118"/>
                <a:gd name="T12" fmla="*/ 107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0" y="2"/>
                    <a:pt x="19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4" y="114"/>
                  </a:cubicBezTo>
                  <a:cubicBezTo>
                    <a:pt x="15" y="116"/>
                    <a:pt x="17" y="118"/>
                    <a:pt x="20" y="118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10" y="118"/>
                    <a:pt x="112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0" name="Group 4"/>
          <p:cNvGrpSpPr>
            <a:grpSpLocks noChangeAspect="1"/>
          </p:cNvGrpSpPr>
          <p:nvPr/>
        </p:nvGrpSpPr>
        <p:grpSpPr bwMode="auto">
          <a:xfrm>
            <a:off x="5299442" y="4843839"/>
            <a:ext cx="1556676" cy="683577"/>
            <a:chOff x="76" y="1687"/>
            <a:chExt cx="1651" cy="725"/>
          </a:xfrm>
          <a:solidFill>
            <a:srgbClr val="2E2E2E"/>
          </a:solidFill>
        </p:grpSpPr>
        <p:sp>
          <p:nvSpPr>
            <p:cNvPr id="31" name="Oval 5"/>
            <p:cNvSpPr>
              <a:spLocks noChangeArrowheads="1"/>
            </p:cNvSpPr>
            <p:nvPr/>
          </p:nvSpPr>
          <p:spPr bwMode="auto">
            <a:xfrm>
              <a:off x="231" y="1687"/>
              <a:ext cx="204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76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20 w 128"/>
                <a:gd name="T5" fmla="*/ 5 h 118"/>
                <a:gd name="T6" fmla="*/ 0 w 128"/>
                <a:gd name="T7" fmla="*/ 37 h 118"/>
                <a:gd name="T8" fmla="*/ 15 w 128"/>
                <a:gd name="T9" fmla="*/ 114 h 118"/>
                <a:gd name="T10" fmla="*/ 20 w 128"/>
                <a:gd name="T11" fmla="*/ 118 h 118"/>
                <a:gd name="T12" fmla="*/ 108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5" y="116"/>
                    <a:pt x="18" y="118"/>
                    <a:pt x="20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0" y="118"/>
                    <a:pt x="113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793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638" y="1931"/>
              <a:ext cx="526" cy="481"/>
            </a:xfrm>
            <a:custGeom>
              <a:avLst/>
              <a:gdLst>
                <a:gd name="T0" fmla="*/ 109 w 129"/>
                <a:gd name="T1" fmla="*/ 5 h 118"/>
                <a:gd name="T2" fmla="*/ 109 w 129"/>
                <a:gd name="T3" fmla="*/ 5 h 118"/>
                <a:gd name="T4" fmla="*/ 64 w 129"/>
                <a:gd name="T5" fmla="*/ 1 h 118"/>
                <a:gd name="T6" fmla="*/ 20 w 129"/>
                <a:gd name="T7" fmla="*/ 5 h 118"/>
                <a:gd name="T8" fmla="*/ 14 w 129"/>
                <a:gd name="T9" fmla="*/ 8 h 118"/>
                <a:gd name="T10" fmla="*/ 0 w 129"/>
                <a:gd name="T11" fmla="*/ 37 h 118"/>
                <a:gd name="T12" fmla="*/ 15 w 129"/>
                <a:gd name="T13" fmla="*/ 114 h 118"/>
                <a:gd name="T14" fmla="*/ 21 w 129"/>
                <a:gd name="T15" fmla="*/ 118 h 118"/>
                <a:gd name="T16" fmla="*/ 108 w 129"/>
                <a:gd name="T17" fmla="*/ 118 h 118"/>
                <a:gd name="T18" fmla="*/ 114 w 129"/>
                <a:gd name="T19" fmla="*/ 114 h 118"/>
                <a:gd name="T20" fmla="*/ 129 w 129"/>
                <a:gd name="T21" fmla="*/ 37 h 118"/>
                <a:gd name="T22" fmla="*/ 109 w 129"/>
                <a:gd name="T23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118">
                  <a:moveTo>
                    <a:pt x="109" y="5"/>
                  </a:moveTo>
                  <a:cubicBezTo>
                    <a:pt x="109" y="5"/>
                    <a:pt x="109" y="5"/>
                    <a:pt x="109" y="5"/>
                  </a:cubicBezTo>
                  <a:cubicBezTo>
                    <a:pt x="98" y="2"/>
                    <a:pt x="83" y="0"/>
                    <a:pt x="64" y="1"/>
                  </a:cubicBezTo>
                  <a:cubicBezTo>
                    <a:pt x="45" y="0"/>
                    <a:pt x="31" y="2"/>
                    <a:pt x="20" y="5"/>
                  </a:cubicBezTo>
                  <a:cubicBezTo>
                    <a:pt x="18" y="6"/>
                    <a:pt x="16" y="7"/>
                    <a:pt x="14" y="8"/>
                  </a:cubicBezTo>
                  <a:cubicBezTo>
                    <a:pt x="5" y="13"/>
                    <a:pt x="0" y="24"/>
                    <a:pt x="0" y="37"/>
                  </a:cubicBezTo>
                  <a:cubicBezTo>
                    <a:pt x="0" y="52"/>
                    <a:pt x="5" y="78"/>
                    <a:pt x="15" y="114"/>
                  </a:cubicBezTo>
                  <a:cubicBezTo>
                    <a:pt x="16" y="116"/>
                    <a:pt x="18" y="118"/>
                    <a:pt x="21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11" y="118"/>
                    <a:pt x="113" y="116"/>
                    <a:pt x="114" y="114"/>
                  </a:cubicBezTo>
                  <a:cubicBezTo>
                    <a:pt x="124" y="78"/>
                    <a:pt x="129" y="52"/>
                    <a:pt x="129" y="37"/>
                  </a:cubicBezTo>
                  <a:cubicBezTo>
                    <a:pt x="129" y="21"/>
                    <a:pt x="121" y="10"/>
                    <a:pt x="10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Oval 9"/>
            <p:cNvSpPr>
              <a:spLocks noChangeArrowheads="1"/>
            </p:cNvSpPr>
            <p:nvPr/>
          </p:nvSpPr>
          <p:spPr bwMode="auto">
            <a:xfrm>
              <a:off x="1356" y="1687"/>
              <a:ext cx="208" cy="2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205" y="1931"/>
              <a:ext cx="522" cy="481"/>
            </a:xfrm>
            <a:custGeom>
              <a:avLst/>
              <a:gdLst>
                <a:gd name="T0" fmla="*/ 108 w 128"/>
                <a:gd name="T1" fmla="*/ 5 h 118"/>
                <a:gd name="T2" fmla="*/ 64 w 128"/>
                <a:gd name="T3" fmla="*/ 1 h 118"/>
                <a:gd name="T4" fmla="*/ 19 w 128"/>
                <a:gd name="T5" fmla="*/ 5 h 118"/>
                <a:gd name="T6" fmla="*/ 0 w 128"/>
                <a:gd name="T7" fmla="*/ 37 h 118"/>
                <a:gd name="T8" fmla="*/ 14 w 128"/>
                <a:gd name="T9" fmla="*/ 114 h 118"/>
                <a:gd name="T10" fmla="*/ 20 w 128"/>
                <a:gd name="T11" fmla="*/ 118 h 118"/>
                <a:gd name="T12" fmla="*/ 107 w 128"/>
                <a:gd name="T13" fmla="*/ 118 h 118"/>
                <a:gd name="T14" fmla="*/ 113 w 128"/>
                <a:gd name="T15" fmla="*/ 114 h 118"/>
                <a:gd name="T16" fmla="*/ 128 w 128"/>
                <a:gd name="T17" fmla="*/ 37 h 118"/>
                <a:gd name="T18" fmla="*/ 108 w 128"/>
                <a:gd name="T19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18">
                  <a:moveTo>
                    <a:pt x="108" y="5"/>
                  </a:moveTo>
                  <a:cubicBezTo>
                    <a:pt x="97" y="2"/>
                    <a:pt x="83" y="0"/>
                    <a:pt x="64" y="1"/>
                  </a:cubicBezTo>
                  <a:cubicBezTo>
                    <a:pt x="45" y="0"/>
                    <a:pt x="30" y="2"/>
                    <a:pt x="19" y="5"/>
                  </a:cubicBezTo>
                  <a:cubicBezTo>
                    <a:pt x="7" y="10"/>
                    <a:pt x="0" y="21"/>
                    <a:pt x="0" y="37"/>
                  </a:cubicBezTo>
                  <a:cubicBezTo>
                    <a:pt x="0" y="52"/>
                    <a:pt x="5" y="78"/>
                    <a:pt x="14" y="114"/>
                  </a:cubicBezTo>
                  <a:cubicBezTo>
                    <a:pt x="15" y="116"/>
                    <a:pt x="17" y="118"/>
                    <a:pt x="20" y="118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10" y="118"/>
                    <a:pt x="112" y="116"/>
                    <a:pt x="113" y="114"/>
                  </a:cubicBezTo>
                  <a:cubicBezTo>
                    <a:pt x="123" y="78"/>
                    <a:pt x="128" y="52"/>
                    <a:pt x="128" y="37"/>
                  </a:cubicBezTo>
                  <a:cubicBezTo>
                    <a:pt x="128" y="21"/>
                    <a:pt x="121" y="10"/>
                    <a:pt x="10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9559808">
            <a:off x="6820710" y="4376895"/>
            <a:ext cx="722671" cy="643965"/>
            <a:chOff x="5656276" y="2441909"/>
            <a:chExt cx="1973113" cy="1758220"/>
          </a:xfrm>
        </p:grpSpPr>
        <p:sp>
          <p:nvSpPr>
            <p:cNvPr id="38" name="椭圆 37"/>
            <p:cNvSpPr/>
            <p:nvPr/>
          </p:nvSpPr>
          <p:spPr>
            <a:xfrm rot="2040192">
              <a:off x="5871168" y="2441909"/>
              <a:ext cx="1758221" cy="175822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1050" b="1" dirty="0" smtClean="0">
                  <a:solidFill>
                    <a:srgbClr val="2E2E2E"/>
                  </a:solidFill>
                  <a:latin typeface="+mn-ea"/>
                </a:rPr>
                <a:t>……</a:t>
              </a:r>
              <a:endParaRPr lang="zh-CN" altLang="en-US" sz="1050" b="1" dirty="0">
                <a:solidFill>
                  <a:srgbClr val="2E2E2E"/>
                </a:solidFill>
                <a:latin typeface="+mn-ea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16200000">
              <a:off x="5671532" y="3108584"/>
              <a:ext cx="489598" cy="520109"/>
            </a:xfrm>
            <a:prstGeom prst="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115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4941168"/>
            <a:ext cx="9144000" cy="1916832"/>
            <a:chOff x="0" y="5481228"/>
            <a:chExt cx="9144000" cy="1376772"/>
          </a:xfrm>
        </p:grpSpPr>
        <p:sp>
          <p:nvSpPr>
            <p:cNvPr id="2" name="矩形 1"/>
            <p:cNvSpPr/>
            <p:nvPr/>
          </p:nvSpPr>
          <p:spPr>
            <a:xfrm>
              <a:off x="0" y="5877272"/>
              <a:ext cx="9144000" cy="980728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>
              <a:off x="251520" y="5481228"/>
              <a:ext cx="864096" cy="792088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251520" y="5782622"/>
            <a:ext cx="90247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其实这里是一个强大的插件商店，类似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OFFICE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版的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</a:rPr>
              <a:t>APP STORE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，</a:t>
            </a:r>
            <a:endParaRPr lang="en-US" altLang="zh-CN" sz="2400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建议大家直接点击左下角，登录到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网页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</a:rPr>
              <a:t>版的官方商店。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"/>
          <a:stretch/>
        </p:blipFill>
        <p:spPr>
          <a:xfrm>
            <a:off x="1520602" y="961650"/>
            <a:ext cx="6147742" cy="387935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7" name="图文框 6"/>
          <p:cNvSpPr/>
          <p:nvPr/>
        </p:nvSpPr>
        <p:spPr>
          <a:xfrm>
            <a:off x="1653173" y="4228901"/>
            <a:ext cx="2880320" cy="712267"/>
          </a:xfrm>
          <a:prstGeom prst="frame">
            <a:avLst/>
          </a:prstGeom>
          <a:solidFill>
            <a:srgbClr val="FFD03B"/>
          </a:solidFill>
          <a:ln>
            <a:noFill/>
          </a:ln>
          <a:effectLst>
            <a:outerShdw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D03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  <wetp:taskpane dockstate="right" visibility="0" width="644" row="5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D46A7EA3-58E0-4031-8BDB-86631CA0ECBE}">
  <we:reference id="wa104006972" version="1.0.0.0" store="en-US" storeType="OMEX"/>
  <we:alternateReferences/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BA968FA8-65BE-4DE7-BBFF-666268391CCE}">
  <we:reference id="wa104038830" version="1.0.0.1" store="en-us" storeType="OMEX"/>
  <we:alternateReferences>
    <we:reference id="WA104038830" version="1.0.0.1" store="WA1040388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1302</Words>
  <Application>Microsoft Office PowerPoint</Application>
  <PresentationFormat>全屏显示(4:3)</PresentationFormat>
  <Paragraphs>118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Meiryo</vt:lpstr>
      <vt:lpstr>Microsoft JhengHei</vt:lpstr>
      <vt:lpstr>宋体</vt:lpstr>
      <vt:lpstr>微软雅黑</vt:lpstr>
      <vt:lpstr>幼圆</vt:lpstr>
      <vt:lpstr>Arial</vt:lpstr>
      <vt:lpstr>Calibri</vt:lpstr>
      <vt:lpstr>Calibri Light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Administrator</cp:lastModifiedBy>
  <cp:revision>26</cp:revision>
  <dcterms:created xsi:type="dcterms:W3CDTF">2013-08-16T11:38:04Z</dcterms:created>
  <dcterms:modified xsi:type="dcterms:W3CDTF">2015-05-22T03:37:13Z</dcterms:modified>
</cp:coreProperties>
</file>